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34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slides/slide41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4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0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70" r:id="rId2"/>
    <p:sldId id="274" r:id="rId3"/>
    <p:sldId id="275" r:id="rId4"/>
    <p:sldId id="395" r:id="rId5"/>
    <p:sldId id="276" r:id="rId6"/>
    <p:sldId id="277" r:id="rId7"/>
    <p:sldId id="279" r:id="rId8"/>
    <p:sldId id="269" r:id="rId9"/>
    <p:sldId id="266" r:id="rId10"/>
    <p:sldId id="265" r:id="rId11"/>
    <p:sldId id="264" r:id="rId12"/>
    <p:sldId id="257" r:id="rId13"/>
    <p:sldId id="263" r:id="rId14"/>
    <p:sldId id="262" r:id="rId15"/>
    <p:sldId id="280" r:id="rId16"/>
    <p:sldId id="281" r:id="rId17"/>
    <p:sldId id="283" r:id="rId18"/>
    <p:sldId id="285" r:id="rId19"/>
    <p:sldId id="287" r:id="rId20"/>
    <p:sldId id="289" r:id="rId21"/>
    <p:sldId id="291" r:id="rId22"/>
    <p:sldId id="293" r:id="rId23"/>
    <p:sldId id="295" r:id="rId24"/>
    <p:sldId id="299" r:id="rId25"/>
    <p:sldId id="301" r:id="rId26"/>
    <p:sldId id="303" r:id="rId27"/>
    <p:sldId id="305" r:id="rId28"/>
    <p:sldId id="307" r:id="rId29"/>
    <p:sldId id="308" r:id="rId30"/>
    <p:sldId id="310" r:id="rId31"/>
    <p:sldId id="314" r:id="rId32"/>
    <p:sldId id="317" r:id="rId33"/>
    <p:sldId id="320" r:id="rId34"/>
    <p:sldId id="392" r:id="rId35"/>
    <p:sldId id="327" r:id="rId36"/>
    <p:sldId id="329" r:id="rId37"/>
    <p:sldId id="331" r:id="rId38"/>
    <p:sldId id="332" r:id="rId39"/>
    <p:sldId id="335" r:id="rId40"/>
    <p:sldId id="337" r:id="rId41"/>
    <p:sldId id="341" r:id="rId42"/>
    <p:sldId id="398" r:id="rId43"/>
    <p:sldId id="396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1358"/>
    <a:srgbClr val="993300"/>
    <a:srgbClr val="00CC00"/>
    <a:srgbClr val="003399"/>
    <a:srgbClr val="08540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21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50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customXml" Target="../customXml/item2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2C77B0-26E9-4369-BE63-71182C88D52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0B0A3BED-D6FC-4122-B709-B69C1D7B289B}">
      <dgm:prSet custT="1"/>
      <dgm:sp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</dgm:spPr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ja-JP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ＭＳ Ｐゴシック" pitchFamily="34" charset="-128"/>
              <a:cs typeface="Arial" pitchFamily="34" charset="0"/>
            </a:rPr>
            <a:t>Have the variable got unit</a:t>
          </a:r>
          <a:endParaRPr kumimoji="0" lang="en-US" sz="24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D025FD33-5F99-4B09-8733-B1FB557914AE}" type="parTrans" cxnId="{590C6355-8F97-4BA3-84BA-C2556B95AD22}">
      <dgm:prSet/>
      <dgm:spPr/>
      <dgm:t>
        <a:bodyPr/>
        <a:lstStyle/>
        <a:p>
          <a:endParaRPr lang="en-MY"/>
        </a:p>
      </dgm:t>
    </dgm:pt>
    <dgm:pt modelId="{C46DBBD9-3BCB-410F-A094-23374247C8E1}" type="sibTrans" cxnId="{590C6355-8F97-4BA3-84BA-C2556B95AD22}">
      <dgm:prSet/>
      <dgm:spPr/>
      <dgm:t>
        <a:bodyPr/>
        <a:lstStyle/>
        <a:p>
          <a:endParaRPr lang="en-MY"/>
        </a:p>
      </dgm:t>
    </dgm:pt>
    <dgm:pt modelId="{9275920E-FA7E-4511-80A4-AA53E38678FB}">
      <dgm:prSet custT="1"/>
      <dgm:sp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  <a:cs typeface="Arial" pitchFamily="34" charset="0"/>
            </a:rPr>
            <a:t>  </a:t>
          </a:r>
        </a:p>
        <a:p>
          <a:pPr marL="0" marR="0" lvl="0" indent="0" algn="l" defTabSz="914400" rtl="0" eaLnBrk="1" fontAlgn="base" latinLnBrk="0" hangingPunct="1">
            <a:lnSpc>
              <a:spcPct val="75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ja-JP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  <a:cs typeface="Arial" pitchFamily="34" charset="0"/>
            </a:rPr>
            <a:t>can the data put in a meaning </a:t>
          </a:r>
        </a:p>
        <a:p>
          <a:pPr marL="0" marR="0" lvl="0" indent="0" algn="l" defTabSz="914400" rtl="0" eaLnBrk="1" fontAlgn="base" latinLnBrk="0" hangingPunct="1">
            <a:lnSpc>
              <a:spcPct val="75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ja-JP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  <a:cs typeface="Arial" pitchFamily="34" charset="0"/>
            </a:rPr>
            <a:t>full order</a:t>
          </a:r>
          <a:r>
            <a:rPr kumimoji="0" lang="en-US" altLang="ja-JP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  <a:cs typeface="Arial" pitchFamily="34" charset="0"/>
            </a:rPr>
            <a:t> 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4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601312A5-83CE-40EF-B6CB-F219BCD3CD09}" type="parTrans" cxnId="{6C3D2789-519B-4958-A756-7F13691DD588}">
      <dgm:prSet/>
      <dgm:spPr/>
      <dgm:t>
        <a:bodyPr/>
        <a:lstStyle/>
        <a:p>
          <a:endParaRPr lang="en-MY"/>
        </a:p>
      </dgm:t>
    </dgm:pt>
    <dgm:pt modelId="{FC9C7026-BB12-47DE-AEBB-C9CF162BF6CD}" type="sibTrans" cxnId="{6C3D2789-519B-4958-A756-7F13691DD588}">
      <dgm:prSet/>
      <dgm:spPr/>
      <dgm:t>
        <a:bodyPr/>
        <a:lstStyle/>
        <a:p>
          <a:endParaRPr lang="en-MY"/>
        </a:p>
      </dgm:t>
    </dgm:pt>
    <dgm:pt modelId="{C2B07621-6E8A-41C6-A2DF-C6AFA3C87319}">
      <dgm:prSet custT="1"/>
      <dgm:sp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ja-JP" sz="17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ea typeface="ＭＳ Ｐゴシック" pitchFamily="34" charset="-128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ja-JP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  <a:cs typeface="Arial" pitchFamily="34" charset="0"/>
            </a:rPr>
            <a:t>Categorical Nominal</a:t>
          </a:r>
          <a:endParaRPr kumimoji="0" lang="en-US" sz="20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AF75A59D-9E15-4B41-B3BF-83C827BD5FDF}" type="parTrans" cxnId="{77160DF4-7420-435D-B6BD-876E25851C0F}">
      <dgm:prSet/>
      <dgm:spPr/>
      <dgm:t>
        <a:bodyPr/>
        <a:lstStyle/>
        <a:p>
          <a:endParaRPr lang="en-MY"/>
        </a:p>
      </dgm:t>
    </dgm:pt>
    <dgm:pt modelId="{79ED25C6-F8BC-4E11-982D-B0C3EEFE44FC}" type="sibTrans" cxnId="{77160DF4-7420-435D-B6BD-876E25851C0F}">
      <dgm:prSet/>
      <dgm:spPr/>
      <dgm:t>
        <a:bodyPr/>
        <a:lstStyle/>
        <a:p>
          <a:endParaRPr lang="en-MY"/>
        </a:p>
      </dgm:t>
    </dgm:pt>
    <dgm:pt modelId="{3A757F32-54E4-4613-9474-BFF23EDAA272}">
      <dgm:prSet custT="1"/>
      <dgm:sp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ja-JP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  <a:cs typeface="Arial" pitchFamily="34" charset="0"/>
            </a:rPr>
            <a:t>Categorical Ordinal  </a:t>
          </a:r>
          <a:endParaRPr kumimoji="0" lang="en-US" sz="20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80F211BC-98FD-4AC5-9CCE-59974779AA75}" type="parTrans" cxnId="{71AF2D85-B1D3-483A-A2A6-5E768ACCD42B}">
      <dgm:prSet/>
      <dgm:spPr/>
      <dgm:t>
        <a:bodyPr/>
        <a:lstStyle/>
        <a:p>
          <a:endParaRPr lang="en-MY"/>
        </a:p>
      </dgm:t>
    </dgm:pt>
    <dgm:pt modelId="{59788102-13EA-4495-814A-E6A502D24F1A}" type="sibTrans" cxnId="{71AF2D85-B1D3-483A-A2A6-5E768ACCD42B}">
      <dgm:prSet/>
      <dgm:spPr/>
      <dgm:t>
        <a:bodyPr/>
        <a:lstStyle/>
        <a:p>
          <a:endParaRPr lang="en-MY"/>
        </a:p>
      </dgm:t>
    </dgm:pt>
    <dgm:pt modelId="{F973D473-F2EC-41CE-B084-212003FE2A9A}">
      <dgm:prSet custT="1"/>
      <dgm:sp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</dgm:spPr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  <a:cs typeface="Arial" pitchFamily="34" charset="0"/>
            </a:rPr>
            <a:t> </a:t>
          </a:r>
        </a:p>
        <a:p>
          <a:pPr marL="0" marR="0" lvl="0" indent="0" algn="l" defTabSz="914400" rtl="0" eaLnBrk="1" fontAlgn="base" latinLnBrk="0" hangingPunct="1">
            <a:lnSpc>
              <a:spcPct val="75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ja-JP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  <a:cs typeface="Arial" pitchFamily="34" charset="0"/>
            </a:rPr>
            <a:t>Do the data come from</a:t>
          </a:r>
          <a:r>
            <a:rPr kumimoji="0" lang="en-US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  <a:cs typeface="Arial" pitchFamily="34" charset="0"/>
            </a:rPr>
            <a:t> </a:t>
          </a:r>
          <a:r>
            <a:rPr kumimoji="0" lang="en-US" altLang="ja-JP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  <a:cs typeface="Arial" pitchFamily="34" charset="0"/>
            </a:rPr>
            <a:t>measuring</a:t>
          </a:r>
        </a:p>
        <a:p>
          <a:pPr marL="0" marR="0" lvl="0" indent="0" algn="l" defTabSz="914400" rtl="0" eaLnBrk="1" fontAlgn="base" latinLnBrk="0" hangingPunct="1">
            <a:lnSpc>
              <a:spcPct val="75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ja-JP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  <a:cs typeface="Arial" pitchFamily="34" charset="0"/>
            </a:rPr>
            <a:t>        or counting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6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D1C4A6A3-6E7B-40F1-9102-6D0A19E6D5DF}" type="parTrans" cxnId="{47C94A27-94EA-4ECB-BB85-9AAE5955223D}">
      <dgm:prSet/>
      <dgm:spPr/>
      <dgm:t>
        <a:bodyPr/>
        <a:lstStyle/>
        <a:p>
          <a:endParaRPr lang="en-MY"/>
        </a:p>
      </dgm:t>
    </dgm:pt>
    <dgm:pt modelId="{F5BB6708-A655-4719-8413-C5C699FF5508}" type="sibTrans" cxnId="{47C94A27-94EA-4ECB-BB85-9AAE5955223D}">
      <dgm:prSet/>
      <dgm:spPr/>
      <dgm:t>
        <a:bodyPr/>
        <a:lstStyle/>
        <a:p>
          <a:endParaRPr lang="en-MY"/>
        </a:p>
      </dgm:t>
    </dgm:pt>
    <dgm:pt modelId="{5C70C4DD-7E3D-4FE0-8724-EABF711BD76A}" type="asst">
      <dgm:prSet custT="1"/>
      <dgm:sp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ja-JP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  <a:cs typeface="Arial" pitchFamily="34" charset="0"/>
            </a:rPr>
            <a:t>counting 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ja-JP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  <a:cs typeface="Arial" pitchFamily="34" charset="0"/>
            </a:rPr>
            <a:t>  Discrete, Metric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5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28B5BC12-7B1A-4157-B1A8-8E85DF8B5807}" type="parTrans" cxnId="{203BA11B-3E6B-4186-88FC-6D2BE9BD3C40}">
      <dgm:prSet/>
      <dgm:spPr/>
      <dgm:t>
        <a:bodyPr/>
        <a:lstStyle/>
        <a:p>
          <a:endParaRPr lang="en-MY"/>
        </a:p>
      </dgm:t>
    </dgm:pt>
    <dgm:pt modelId="{38882BF4-C951-4A4C-B21F-76530001096C}" type="sibTrans" cxnId="{203BA11B-3E6B-4186-88FC-6D2BE9BD3C40}">
      <dgm:prSet/>
      <dgm:spPr/>
      <dgm:t>
        <a:bodyPr/>
        <a:lstStyle/>
        <a:p>
          <a:endParaRPr lang="en-MY"/>
        </a:p>
      </dgm:t>
    </dgm:pt>
    <dgm:pt modelId="{58D5B3E2-A78E-4034-9674-DCA6821C911F}" type="asst">
      <dgm:prSet custT="1"/>
      <dgm:sp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ja-JP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  <a:cs typeface="Arial" pitchFamily="34" charset="0"/>
            </a:rPr>
            <a:t>measuring 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ja-JP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  <a:cs typeface="Arial" pitchFamily="34" charset="0"/>
            </a:rPr>
            <a:t>Continuous Metric   </a:t>
          </a:r>
          <a:endParaRPr kumimoji="0" lang="en-US" sz="20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47401402-704F-41DE-96D7-DDC92D207E6C}" type="parTrans" cxnId="{CA09C0D2-B63C-4339-B469-0364F3063290}">
      <dgm:prSet/>
      <dgm:spPr/>
      <dgm:t>
        <a:bodyPr/>
        <a:lstStyle/>
        <a:p>
          <a:endParaRPr lang="en-MY"/>
        </a:p>
      </dgm:t>
    </dgm:pt>
    <dgm:pt modelId="{334CE83F-C47F-4603-831B-CE6D31CA017D}" type="sibTrans" cxnId="{CA09C0D2-B63C-4339-B469-0364F3063290}">
      <dgm:prSet/>
      <dgm:spPr/>
      <dgm:t>
        <a:bodyPr/>
        <a:lstStyle/>
        <a:p>
          <a:endParaRPr lang="en-MY"/>
        </a:p>
      </dgm:t>
    </dgm:pt>
    <dgm:pt modelId="{16B25C8E-AE1C-4A92-AA4D-EF719A3D8E82}" type="pres">
      <dgm:prSet presAssocID="{4D2C77B0-26E9-4369-BE63-71182C88D52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FF2C815-0595-4273-8E5A-97D0760E31EF}" type="pres">
      <dgm:prSet presAssocID="{0B0A3BED-D6FC-4122-B709-B69C1D7B289B}" presName="hierRoot1" presStyleCnt="0">
        <dgm:presLayoutVars>
          <dgm:hierBranch/>
        </dgm:presLayoutVars>
      </dgm:prSet>
      <dgm:spPr/>
    </dgm:pt>
    <dgm:pt modelId="{83B73699-AE5D-41C2-AE33-175C979BF7EF}" type="pres">
      <dgm:prSet presAssocID="{0B0A3BED-D6FC-4122-B709-B69C1D7B289B}" presName="rootComposite1" presStyleCnt="0"/>
      <dgm:spPr/>
    </dgm:pt>
    <dgm:pt modelId="{B1647F6E-F6CB-4900-A531-4D226524D7D5}" type="pres">
      <dgm:prSet presAssocID="{0B0A3BED-D6FC-4122-B709-B69C1D7B289B}" presName="rootText1" presStyleLbl="node0" presStyleIdx="0" presStyleCnt="1" custScaleX="200510" custLinFactNeighborX="-17391" custLinFactNeighborY="-94543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686C594C-1A45-4502-B82C-DDEBE11FE840}" type="pres">
      <dgm:prSet presAssocID="{0B0A3BED-D6FC-4122-B709-B69C1D7B289B}" presName="rootConnector1" presStyleLbl="node1" presStyleIdx="0" presStyleCnt="0"/>
      <dgm:spPr/>
      <dgm:t>
        <a:bodyPr/>
        <a:lstStyle/>
        <a:p>
          <a:endParaRPr lang="en-MY"/>
        </a:p>
      </dgm:t>
    </dgm:pt>
    <dgm:pt modelId="{6E0DE621-CE5E-4217-94AF-E8FBE09326E7}" type="pres">
      <dgm:prSet presAssocID="{0B0A3BED-D6FC-4122-B709-B69C1D7B289B}" presName="hierChild2" presStyleCnt="0"/>
      <dgm:spPr/>
    </dgm:pt>
    <dgm:pt modelId="{8BB4B260-B8CD-447F-AB24-D697E023C49A}" type="pres">
      <dgm:prSet presAssocID="{601312A5-83CE-40EF-B6CB-F219BCD3CD09}" presName="Name35" presStyleLbl="parChTrans1D2" presStyleIdx="0" presStyleCnt="2"/>
      <dgm:spPr/>
      <dgm:t>
        <a:bodyPr/>
        <a:lstStyle/>
        <a:p>
          <a:endParaRPr lang="en-MY"/>
        </a:p>
      </dgm:t>
    </dgm:pt>
    <dgm:pt modelId="{71568B74-67B9-45AD-B6E8-D55D93BE19A0}" type="pres">
      <dgm:prSet presAssocID="{9275920E-FA7E-4511-80A4-AA53E38678FB}" presName="hierRoot2" presStyleCnt="0">
        <dgm:presLayoutVars>
          <dgm:hierBranch/>
        </dgm:presLayoutVars>
      </dgm:prSet>
      <dgm:spPr/>
    </dgm:pt>
    <dgm:pt modelId="{18FE9CB5-6CCF-4514-A0D8-A5DDDD0CC27F}" type="pres">
      <dgm:prSet presAssocID="{9275920E-FA7E-4511-80A4-AA53E38678FB}" presName="rootComposite" presStyleCnt="0"/>
      <dgm:spPr/>
    </dgm:pt>
    <dgm:pt modelId="{DBE3047B-2881-4B51-8CD7-4D88471188E4}" type="pres">
      <dgm:prSet presAssocID="{9275920E-FA7E-4511-80A4-AA53E38678FB}" presName="rootText" presStyleLbl="node2" presStyleIdx="0" presStyleCnt="2" custScaleX="197742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866EA78A-9EBC-4CC2-BD3E-8E27E10667BC}" type="pres">
      <dgm:prSet presAssocID="{9275920E-FA7E-4511-80A4-AA53E38678FB}" presName="rootConnector" presStyleLbl="node2" presStyleIdx="0" presStyleCnt="2"/>
      <dgm:spPr/>
      <dgm:t>
        <a:bodyPr/>
        <a:lstStyle/>
        <a:p>
          <a:endParaRPr lang="en-MY"/>
        </a:p>
      </dgm:t>
    </dgm:pt>
    <dgm:pt modelId="{F0C027CC-3D87-47D8-A09C-D36A0DB70A9C}" type="pres">
      <dgm:prSet presAssocID="{9275920E-FA7E-4511-80A4-AA53E38678FB}" presName="hierChild4" presStyleCnt="0"/>
      <dgm:spPr/>
    </dgm:pt>
    <dgm:pt modelId="{9E6FD291-E501-477A-BDBD-61D907DBDA56}" type="pres">
      <dgm:prSet presAssocID="{AF75A59D-9E15-4B41-B3BF-83C827BD5FDF}" presName="Name35" presStyleLbl="parChTrans1D3" presStyleIdx="0" presStyleCnt="4"/>
      <dgm:spPr/>
      <dgm:t>
        <a:bodyPr/>
        <a:lstStyle/>
        <a:p>
          <a:endParaRPr lang="en-MY"/>
        </a:p>
      </dgm:t>
    </dgm:pt>
    <dgm:pt modelId="{2E1D47C9-D0CA-4C2F-9D18-60C637F62F29}" type="pres">
      <dgm:prSet presAssocID="{C2B07621-6E8A-41C6-A2DF-C6AFA3C87319}" presName="hierRoot2" presStyleCnt="0">
        <dgm:presLayoutVars>
          <dgm:hierBranch val="r"/>
        </dgm:presLayoutVars>
      </dgm:prSet>
      <dgm:spPr/>
    </dgm:pt>
    <dgm:pt modelId="{96DF72DE-98AE-4890-A37C-A5740EFBB861}" type="pres">
      <dgm:prSet presAssocID="{C2B07621-6E8A-41C6-A2DF-C6AFA3C87319}" presName="rootComposite" presStyleCnt="0"/>
      <dgm:spPr/>
    </dgm:pt>
    <dgm:pt modelId="{ABA3A9E2-6F2E-480D-AE39-02FB2E1BD1B4}" type="pres">
      <dgm:prSet presAssocID="{C2B07621-6E8A-41C6-A2DF-C6AFA3C87319}" presName="rootText" presStyleLbl="node3" presStyleIdx="0" presStyleCnt="2" custLinFactNeighborX="9027" custLinFactNeighborY="18998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D71D5663-6796-47A1-BBFB-EEB2ABF3F2A6}" type="pres">
      <dgm:prSet presAssocID="{C2B07621-6E8A-41C6-A2DF-C6AFA3C87319}" presName="rootConnector" presStyleLbl="node3" presStyleIdx="0" presStyleCnt="2"/>
      <dgm:spPr/>
      <dgm:t>
        <a:bodyPr/>
        <a:lstStyle/>
        <a:p>
          <a:endParaRPr lang="en-MY"/>
        </a:p>
      </dgm:t>
    </dgm:pt>
    <dgm:pt modelId="{1EE10BA5-C27B-41EC-B31C-093A012F67FF}" type="pres">
      <dgm:prSet presAssocID="{C2B07621-6E8A-41C6-A2DF-C6AFA3C87319}" presName="hierChild4" presStyleCnt="0"/>
      <dgm:spPr/>
    </dgm:pt>
    <dgm:pt modelId="{CB936124-352A-41A7-8757-B2756B601CB5}" type="pres">
      <dgm:prSet presAssocID="{C2B07621-6E8A-41C6-A2DF-C6AFA3C87319}" presName="hierChild5" presStyleCnt="0"/>
      <dgm:spPr/>
    </dgm:pt>
    <dgm:pt modelId="{37BD8606-E648-4F16-BBE8-66BB95C5C428}" type="pres">
      <dgm:prSet presAssocID="{80F211BC-98FD-4AC5-9CCE-59974779AA75}" presName="Name35" presStyleLbl="parChTrans1D3" presStyleIdx="1" presStyleCnt="4"/>
      <dgm:spPr/>
      <dgm:t>
        <a:bodyPr/>
        <a:lstStyle/>
        <a:p>
          <a:endParaRPr lang="en-MY"/>
        </a:p>
      </dgm:t>
    </dgm:pt>
    <dgm:pt modelId="{6F868ECB-0910-484F-A81D-3F02583A6DC9}" type="pres">
      <dgm:prSet presAssocID="{3A757F32-54E4-4613-9474-BFF23EDAA272}" presName="hierRoot2" presStyleCnt="0">
        <dgm:presLayoutVars>
          <dgm:hierBranch val="r"/>
        </dgm:presLayoutVars>
      </dgm:prSet>
      <dgm:spPr/>
    </dgm:pt>
    <dgm:pt modelId="{74BAA97D-C292-42C6-9433-50439D39B37D}" type="pres">
      <dgm:prSet presAssocID="{3A757F32-54E4-4613-9474-BFF23EDAA272}" presName="rootComposite" presStyleCnt="0"/>
      <dgm:spPr/>
    </dgm:pt>
    <dgm:pt modelId="{362BAD82-2E31-43F8-A87F-EF16B26A383E}" type="pres">
      <dgm:prSet presAssocID="{3A757F32-54E4-4613-9474-BFF23EDAA272}" presName="rootText" presStyleLbl="node3" presStyleIdx="1" presStyleCnt="2" custScaleX="121402" custLinFactNeighborX="44337" custLinFactNeighborY="-13588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D48A30C1-DCFF-41F4-80C6-5689E69F54E8}" type="pres">
      <dgm:prSet presAssocID="{3A757F32-54E4-4613-9474-BFF23EDAA272}" presName="rootConnector" presStyleLbl="node3" presStyleIdx="1" presStyleCnt="2"/>
      <dgm:spPr/>
      <dgm:t>
        <a:bodyPr/>
        <a:lstStyle/>
        <a:p>
          <a:endParaRPr lang="en-MY"/>
        </a:p>
      </dgm:t>
    </dgm:pt>
    <dgm:pt modelId="{063E1F57-1367-4C2D-8981-EA436D2D97D0}" type="pres">
      <dgm:prSet presAssocID="{3A757F32-54E4-4613-9474-BFF23EDAA272}" presName="hierChild4" presStyleCnt="0"/>
      <dgm:spPr/>
    </dgm:pt>
    <dgm:pt modelId="{AF3B6B58-BE86-402E-9C26-DD4F0DBA58D0}" type="pres">
      <dgm:prSet presAssocID="{3A757F32-54E4-4613-9474-BFF23EDAA272}" presName="hierChild5" presStyleCnt="0"/>
      <dgm:spPr/>
    </dgm:pt>
    <dgm:pt modelId="{0894F676-11C7-49B4-8636-7C20FDA18F0A}" type="pres">
      <dgm:prSet presAssocID="{9275920E-FA7E-4511-80A4-AA53E38678FB}" presName="hierChild5" presStyleCnt="0"/>
      <dgm:spPr/>
    </dgm:pt>
    <dgm:pt modelId="{0D13988A-3E47-4A69-9E2A-5134C270AB6E}" type="pres">
      <dgm:prSet presAssocID="{D1C4A6A3-6E7B-40F1-9102-6D0A19E6D5DF}" presName="Name35" presStyleLbl="parChTrans1D2" presStyleIdx="1" presStyleCnt="2"/>
      <dgm:spPr/>
      <dgm:t>
        <a:bodyPr/>
        <a:lstStyle/>
        <a:p>
          <a:endParaRPr lang="en-MY"/>
        </a:p>
      </dgm:t>
    </dgm:pt>
    <dgm:pt modelId="{043560C8-4DD8-4E19-A770-5EB801337451}" type="pres">
      <dgm:prSet presAssocID="{F973D473-F2EC-41CE-B084-212003FE2A9A}" presName="hierRoot2" presStyleCnt="0">
        <dgm:presLayoutVars>
          <dgm:hierBranch/>
        </dgm:presLayoutVars>
      </dgm:prSet>
      <dgm:spPr/>
    </dgm:pt>
    <dgm:pt modelId="{E3E405BF-CF95-4B82-B9AC-60F0B20A5210}" type="pres">
      <dgm:prSet presAssocID="{F973D473-F2EC-41CE-B084-212003FE2A9A}" presName="rootComposite" presStyleCnt="0"/>
      <dgm:spPr/>
    </dgm:pt>
    <dgm:pt modelId="{C1A090BF-CC14-4248-A5BD-581F62848631}" type="pres">
      <dgm:prSet presAssocID="{F973D473-F2EC-41CE-B084-212003FE2A9A}" presName="rootText" presStyleLbl="node2" presStyleIdx="1" presStyleCnt="2" custScaleX="221480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25987831-334E-45E9-A8CB-A51FCC2BB996}" type="pres">
      <dgm:prSet presAssocID="{F973D473-F2EC-41CE-B084-212003FE2A9A}" presName="rootConnector" presStyleLbl="node2" presStyleIdx="1" presStyleCnt="2"/>
      <dgm:spPr/>
      <dgm:t>
        <a:bodyPr/>
        <a:lstStyle/>
        <a:p>
          <a:endParaRPr lang="en-MY"/>
        </a:p>
      </dgm:t>
    </dgm:pt>
    <dgm:pt modelId="{F4EF0072-AE2E-46D1-97FD-9D8D719E0F58}" type="pres">
      <dgm:prSet presAssocID="{F973D473-F2EC-41CE-B084-212003FE2A9A}" presName="hierChild4" presStyleCnt="0"/>
      <dgm:spPr/>
    </dgm:pt>
    <dgm:pt modelId="{4C48B9AE-2061-44F9-B447-FF59BE89ED86}" type="pres">
      <dgm:prSet presAssocID="{F973D473-F2EC-41CE-B084-212003FE2A9A}" presName="hierChild5" presStyleCnt="0"/>
      <dgm:spPr/>
    </dgm:pt>
    <dgm:pt modelId="{9446A1FB-372B-471D-B31B-431112B932E2}" type="pres">
      <dgm:prSet presAssocID="{28B5BC12-7B1A-4157-B1A8-8E85DF8B5807}" presName="Name111" presStyleLbl="parChTrans1D3" presStyleIdx="2" presStyleCnt="4"/>
      <dgm:spPr/>
      <dgm:t>
        <a:bodyPr/>
        <a:lstStyle/>
        <a:p>
          <a:endParaRPr lang="en-MY"/>
        </a:p>
      </dgm:t>
    </dgm:pt>
    <dgm:pt modelId="{6D419B41-17F5-4AAA-8AAB-E29E594AC6FB}" type="pres">
      <dgm:prSet presAssocID="{5C70C4DD-7E3D-4FE0-8724-EABF711BD76A}" presName="hierRoot3" presStyleCnt="0">
        <dgm:presLayoutVars>
          <dgm:hierBranch/>
        </dgm:presLayoutVars>
      </dgm:prSet>
      <dgm:spPr/>
    </dgm:pt>
    <dgm:pt modelId="{B65EBEAA-C0AE-4B37-8DB9-44AF8BD22EFE}" type="pres">
      <dgm:prSet presAssocID="{5C70C4DD-7E3D-4FE0-8724-EABF711BD76A}" presName="rootComposite3" presStyleCnt="0"/>
      <dgm:spPr/>
    </dgm:pt>
    <dgm:pt modelId="{A61EBFCD-AE2F-4B22-85BF-BD8A918A6F5C}" type="pres">
      <dgm:prSet presAssocID="{5C70C4DD-7E3D-4FE0-8724-EABF711BD76A}" presName="rootText3" presStyleLbl="asst2" presStyleIdx="0" presStyleCnt="2" custScaleX="116723" custLinFactNeighborX="-17698" custLinFactNeighborY="94255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A69D80A4-89DE-4195-A387-477C763750BA}" type="pres">
      <dgm:prSet presAssocID="{5C70C4DD-7E3D-4FE0-8724-EABF711BD76A}" presName="rootConnector3" presStyleLbl="asst2" presStyleIdx="0" presStyleCnt="2"/>
      <dgm:spPr/>
      <dgm:t>
        <a:bodyPr/>
        <a:lstStyle/>
        <a:p>
          <a:endParaRPr lang="en-MY"/>
        </a:p>
      </dgm:t>
    </dgm:pt>
    <dgm:pt modelId="{F8BA2CC2-1904-4AFB-ABD3-6352FCFBC354}" type="pres">
      <dgm:prSet presAssocID="{5C70C4DD-7E3D-4FE0-8724-EABF711BD76A}" presName="hierChild6" presStyleCnt="0"/>
      <dgm:spPr/>
    </dgm:pt>
    <dgm:pt modelId="{D134DC83-1838-42BD-8B1A-E5494D4ED41C}" type="pres">
      <dgm:prSet presAssocID="{5C70C4DD-7E3D-4FE0-8724-EABF711BD76A}" presName="hierChild7" presStyleCnt="0"/>
      <dgm:spPr/>
    </dgm:pt>
    <dgm:pt modelId="{B38B07FF-2DD7-4E38-9899-9131F3CB04F0}" type="pres">
      <dgm:prSet presAssocID="{47401402-704F-41DE-96D7-DDC92D207E6C}" presName="Name111" presStyleLbl="parChTrans1D3" presStyleIdx="3" presStyleCnt="4"/>
      <dgm:spPr/>
      <dgm:t>
        <a:bodyPr/>
        <a:lstStyle/>
        <a:p>
          <a:endParaRPr lang="en-MY"/>
        </a:p>
      </dgm:t>
    </dgm:pt>
    <dgm:pt modelId="{47CE5A73-8B10-46DA-A58A-3DFF5C9FB704}" type="pres">
      <dgm:prSet presAssocID="{58D5B3E2-A78E-4034-9674-DCA6821C911F}" presName="hierRoot3" presStyleCnt="0">
        <dgm:presLayoutVars>
          <dgm:hierBranch/>
        </dgm:presLayoutVars>
      </dgm:prSet>
      <dgm:spPr/>
    </dgm:pt>
    <dgm:pt modelId="{86C98E89-6C7A-41AF-AC16-F32B3CA6BE22}" type="pres">
      <dgm:prSet presAssocID="{58D5B3E2-A78E-4034-9674-DCA6821C911F}" presName="rootComposite3" presStyleCnt="0"/>
      <dgm:spPr/>
    </dgm:pt>
    <dgm:pt modelId="{A06AD4E8-BBF4-448A-BE57-B21411259003}" type="pres">
      <dgm:prSet presAssocID="{58D5B3E2-A78E-4034-9674-DCA6821C911F}" presName="rootText3" presStyleLbl="asst2" presStyleIdx="1" presStyleCnt="2" custScaleX="144509" custLinFactNeighborX="-7195" custLinFactNeighborY="89952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8E9EA209-6D8A-4581-8459-311623657C32}" type="pres">
      <dgm:prSet presAssocID="{58D5B3E2-A78E-4034-9674-DCA6821C911F}" presName="rootConnector3" presStyleLbl="asst2" presStyleIdx="1" presStyleCnt="2"/>
      <dgm:spPr/>
      <dgm:t>
        <a:bodyPr/>
        <a:lstStyle/>
        <a:p>
          <a:endParaRPr lang="en-MY"/>
        </a:p>
      </dgm:t>
    </dgm:pt>
    <dgm:pt modelId="{2EAE691A-2D46-4F6B-A35D-ADCDCA840B18}" type="pres">
      <dgm:prSet presAssocID="{58D5B3E2-A78E-4034-9674-DCA6821C911F}" presName="hierChild6" presStyleCnt="0"/>
      <dgm:spPr/>
    </dgm:pt>
    <dgm:pt modelId="{AACDEB63-9E28-4CA8-B1A7-9B8490433367}" type="pres">
      <dgm:prSet presAssocID="{58D5B3E2-A78E-4034-9674-DCA6821C911F}" presName="hierChild7" presStyleCnt="0"/>
      <dgm:spPr/>
    </dgm:pt>
    <dgm:pt modelId="{26039A53-4DF3-4DF9-BE19-1EB044EACE26}" type="pres">
      <dgm:prSet presAssocID="{0B0A3BED-D6FC-4122-B709-B69C1D7B289B}" presName="hierChild3" presStyleCnt="0"/>
      <dgm:spPr/>
    </dgm:pt>
  </dgm:ptLst>
  <dgm:cxnLst>
    <dgm:cxn modelId="{77160DF4-7420-435D-B6BD-876E25851C0F}" srcId="{9275920E-FA7E-4511-80A4-AA53E38678FB}" destId="{C2B07621-6E8A-41C6-A2DF-C6AFA3C87319}" srcOrd="0" destOrd="0" parTransId="{AF75A59D-9E15-4B41-B3BF-83C827BD5FDF}" sibTransId="{79ED25C6-F8BC-4E11-982D-B0C3EEFE44FC}"/>
    <dgm:cxn modelId="{590C6355-8F97-4BA3-84BA-C2556B95AD22}" srcId="{4D2C77B0-26E9-4369-BE63-71182C88D527}" destId="{0B0A3BED-D6FC-4122-B709-B69C1D7B289B}" srcOrd="0" destOrd="0" parTransId="{D025FD33-5F99-4B09-8733-B1FB557914AE}" sibTransId="{C46DBBD9-3BCB-410F-A094-23374247C8E1}"/>
    <dgm:cxn modelId="{3284F1C2-DD4B-4422-8115-4C64A6A42028}" type="presOf" srcId="{3A757F32-54E4-4613-9474-BFF23EDAA272}" destId="{362BAD82-2E31-43F8-A87F-EF16B26A383E}" srcOrd="0" destOrd="0" presId="urn:microsoft.com/office/officeart/2005/8/layout/orgChart1"/>
    <dgm:cxn modelId="{62608DC4-8954-4079-8AE3-E4427252F468}" type="presOf" srcId="{3A757F32-54E4-4613-9474-BFF23EDAA272}" destId="{D48A30C1-DCFF-41F4-80C6-5689E69F54E8}" srcOrd="1" destOrd="0" presId="urn:microsoft.com/office/officeart/2005/8/layout/orgChart1"/>
    <dgm:cxn modelId="{02EA9793-58B6-43B4-80B9-692E28618791}" type="presOf" srcId="{0B0A3BED-D6FC-4122-B709-B69C1D7B289B}" destId="{686C594C-1A45-4502-B82C-DDEBE11FE840}" srcOrd="1" destOrd="0" presId="urn:microsoft.com/office/officeart/2005/8/layout/orgChart1"/>
    <dgm:cxn modelId="{71060D50-7005-4074-9896-3D4CFD0B927C}" type="presOf" srcId="{D1C4A6A3-6E7B-40F1-9102-6D0A19E6D5DF}" destId="{0D13988A-3E47-4A69-9E2A-5134C270AB6E}" srcOrd="0" destOrd="0" presId="urn:microsoft.com/office/officeart/2005/8/layout/orgChart1"/>
    <dgm:cxn modelId="{27186421-CD16-4A76-B932-9E812CE69E26}" type="presOf" srcId="{4D2C77B0-26E9-4369-BE63-71182C88D527}" destId="{16B25C8E-AE1C-4A92-AA4D-EF719A3D8E82}" srcOrd="0" destOrd="0" presId="urn:microsoft.com/office/officeart/2005/8/layout/orgChart1"/>
    <dgm:cxn modelId="{AC52A1A0-FF07-4FD2-BD4E-9B15B4270CA1}" type="presOf" srcId="{F973D473-F2EC-41CE-B084-212003FE2A9A}" destId="{C1A090BF-CC14-4248-A5BD-581F62848631}" srcOrd="0" destOrd="0" presId="urn:microsoft.com/office/officeart/2005/8/layout/orgChart1"/>
    <dgm:cxn modelId="{203BA11B-3E6B-4186-88FC-6D2BE9BD3C40}" srcId="{F973D473-F2EC-41CE-B084-212003FE2A9A}" destId="{5C70C4DD-7E3D-4FE0-8724-EABF711BD76A}" srcOrd="0" destOrd="0" parTransId="{28B5BC12-7B1A-4157-B1A8-8E85DF8B5807}" sibTransId="{38882BF4-C951-4A4C-B21F-76530001096C}"/>
    <dgm:cxn modelId="{47C94A27-94EA-4ECB-BB85-9AAE5955223D}" srcId="{0B0A3BED-D6FC-4122-B709-B69C1D7B289B}" destId="{F973D473-F2EC-41CE-B084-212003FE2A9A}" srcOrd="1" destOrd="0" parTransId="{D1C4A6A3-6E7B-40F1-9102-6D0A19E6D5DF}" sibTransId="{F5BB6708-A655-4719-8413-C5C699FF5508}"/>
    <dgm:cxn modelId="{7DDA3E4C-55B8-468A-8CAB-FB7642F500D6}" type="presOf" srcId="{9275920E-FA7E-4511-80A4-AA53E38678FB}" destId="{DBE3047B-2881-4B51-8CD7-4D88471188E4}" srcOrd="0" destOrd="0" presId="urn:microsoft.com/office/officeart/2005/8/layout/orgChart1"/>
    <dgm:cxn modelId="{4A212C48-189C-49C0-875E-812E9DDD4C10}" type="presOf" srcId="{AF75A59D-9E15-4B41-B3BF-83C827BD5FDF}" destId="{9E6FD291-E501-477A-BDBD-61D907DBDA56}" srcOrd="0" destOrd="0" presId="urn:microsoft.com/office/officeart/2005/8/layout/orgChart1"/>
    <dgm:cxn modelId="{71AF2D85-B1D3-483A-A2A6-5E768ACCD42B}" srcId="{9275920E-FA7E-4511-80A4-AA53E38678FB}" destId="{3A757F32-54E4-4613-9474-BFF23EDAA272}" srcOrd="1" destOrd="0" parTransId="{80F211BC-98FD-4AC5-9CCE-59974779AA75}" sibTransId="{59788102-13EA-4495-814A-E6A502D24F1A}"/>
    <dgm:cxn modelId="{52EF4B78-C7BB-4EA4-811D-3155BAAF6289}" type="presOf" srcId="{0B0A3BED-D6FC-4122-B709-B69C1D7B289B}" destId="{B1647F6E-F6CB-4900-A531-4D226524D7D5}" srcOrd="0" destOrd="0" presId="urn:microsoft.com/office/officeart/2005/8/layout/orgChart1"/>
    <dgm:cxn modelId="{8DC266F2-437A-4AB7-B869-E6CB6B73D394}" type="presOf" srcId="{F973D473-F2EC-41CE-B084-212003FE2A9A}" destId="{25987831-334E-45E9-A8CB-A51FCC2BB996}" srcOrd="1" destOrd="0" presId="urn:microsoft.com/office/officeart/2005/8/layout/orgChart1"/>
    <dgm:cxn modelId="{20EABAB5-DEB8-439D-B82B-4348E84F2358}" type="presOf" srcId="{601312A5-83CE-40EF-B6CB-F219BCD3CD09}" destId="{8BB4B260-B8CD-447F-AB24-D697E023C49A}" srcOrd="0" destOrd="0" presId="urn:microsoft.com/office/officeart/2005/8/layout/orgChart1"/>
    <dgm:cxn modelId="{46762CEA-35A7-4491-A13C-A92C0CA1E7E2}" type="presOf" srcId="{58D5B3E2-A78E-4034-9674-DCA6821C911F}" destId="{8E9EA209-6D8A-4581-8459-311623657C32}" srcOrd="1" destOrd="0" presId="urn:microsoft.com/office/officeart/2005/8/layout/orgChart1"/>
    <dgm:cxn modelId="{75F1CC8C-F704-469D-A764-7CF0C139A3D9}" type="presOf" srcId="{5C70C4DD-7E3D-4FE0-8724-EABF711BD76A}" destId="{A69D80A4-89DE-4195-A387-477C763750BA}" srcOrd="1" destOrd="0" presId="urn:microsoft.com/office/officeart/2005/8/layout/orgChart1"/>
    <dgm:cxn modelId="{6C3D2789-519B-4958-A756-7F13691DD588}" srcId="{0B0A3BED-D6FC-4122-B709-B69C1D7B289B}" destId="{9275920E-FA7E-4511-80A4-AA53E38678FB}" srcOrd="0" destOrd="0" parTransId="{601312A5-83CE-40EF-B6CB-F219BCD3CD09}" sibTransId="{FC9C7026-BB12-47DE-AEBB-C9CF162BF6CD}"/>
    <dgm:cxn modelId="{E580DDA5-DAD1-4FFB-B23A-CE5B780BF04F}" type="presOf" srcId="{80F211BC-98FD-4AC5-9CCE-59974779AA75}" destId="{37BD8606-E648-4F16-BBE8-66BB95C5C428}" srcOrd="0" destOrd="0" presId="urn:microsoft.com/office/officeart/2005/8/layout/orgChart1"/>
    <dgm:cxn modelId="{DB1F823A-C57D-4E0C-B01D-D74224C4D5FB}" type="presOf" srcId="{5C70C4DD-7E3D-4FE0-8724-EABF711BD76A}" destId="{A61EBFCD-AE2F-4B22-85BF-BD8A918A6F5C}" srcOrd="0" destOrd="0" presId="urn:microsoft.com/office/officeart/2005/8/layout/orgChart1"/>
    <dgm:cxn modelId="{3333B3B5-BD4D-45AC-AE84-A379C39A880E}" type="presOf" srcId="{C2B07621-6E8A-41C6-A2DF-C6AFA3C87319}" destId="{D71D5663-6796-47A1-BBFB-EEB2ABF3F2A6}" srcOrd="1" destOrd="0" presId="urn:microsoft.com/office/officeart/2005/8/layout/orgChart1"/>
    <dgm:cxn modelId="{FA73EC96-1165-4096-9A89-D927275C7125}" type="presOf" srcId="{C2B07621-6E8A-41C6-A2DF-C6AFA3C87319}" destId="{ABA3A9E2-6F2E-480D-AE39-02FB2E1BD1B4}" srcOrd="0" destOrd="0" presId="urn:microsoft.com/office/officeart/2005/8/layout/orgChart1"/>
    <dgm:cxn modelId="{8C7B1223-619D-4113-B969-CC272158DA94}" type="presOf" srcId="{9275920E-FA7E-4511-80A4-AA53E38678FB}" destId="{866EA78A-9EBC-4CC2-BD3E-8E27E10667BC}" srcOrd="1" destOrd="0" presId="urn:microsoft.com/office/officeart/2005/8/layout/orgChart1"/>
    <dgm:cxn modelId="{14F75725-68A3-4EAC-B9A2-C5A81C5BBAE5}" type="presOf" srcId="{58D5B3E2-A78E-4034-9674-DCA6821C911F}" destId="{A06AD4E8-BBF4-448A-BE57-B21411259003}" srcOrd="0" destOrd="0" presId="urn:microsoft.com/office/officeart/2005/8/layout/orgChart1"/>
    <dgm:cxn modelId="{CA09C0D2-B63C-4339-B469-0364F3063290}" srcId="{F973D473-F2EC-41CE-B084-212003FE2A9A}" destId="{58D5B3E2-A78E-4034-9674-DCA6821C911F}" srcOrd="1" destOrd="0" parTransId="{47401402-704F-41DE-96D7-DDC92D207E6C}" sibTransId="{334CE83F-C47F-4603-831B-CE6D31CA017D}"/>
    <dgm:cxn modelId="{A31DB188-8FFD-489B-BD0C-0D532FAFE14A}" type="presOf" srcId="{28B5BC12-7B1A-4157-B1A8-8E85DF8B5807}" destId="{9446A1FB-372B-471D-B31B-431112B932E2}" srcOrd="0" destOrd="0" presId="urn:microsoft.com/office/officeart/2005/8/layout/orgChart1"/>
    <dgm:cxn modelId="{06D29C12-D449-4D28-A167-861CB20231FF}" type="presOf" srcId="{47401402-704F-41DE-96D7-DDC92D207E6C}" destId="{B38B07FF-2DD7-4E38-9899-9131F3CB04F0}" srcOrd="0" destOrd="0" presId="urn:microsoft.com/office/officeart/2005/8/layout/orgChart1"/>
    <dgm:cxn modelId="{FA20054B-A6F7-42DC-A43D-664D82BA6B0C}" type="presParOf" srcId="{16B25C8E-AE1C-4A92-AA4D-EF719A3D8E82}" destId="{8FF2C815-0595-4273-8E5A-97D0760E31EF}" srcOrd="0" destOrd="0" presId="urn:microsoft.com/office/officeart/2005/8/layout/orgChart1"/>
    <dgm:cxn modelId="{EC1D3C8E-0337-4001-9818-DE29D2A440C0}" type="presParOf" srcId="{8FF2C815-0595-4273-8E5A-97D0760E31EF}" destId="{83B73699-AE5D-41C2-AE33-175C979BF7EF}" srcOrd="0" destOrd="0" presId="urn:microsoft.com/office/officeart/2005/8/layout/orgChart1"/>
    <dgm:cxn modelId="{A7277986-2D06-4A7D-AE56-335BBF5157FC}" type="presParOf" srcId="{83B73699-AE5D-41C2-AE33-175C979BF7EF}" destId="{B1647F6E-F6CB-4900-A531-4D226524D7D5}" srcOrd="0" destOrd="0" presId="urn:microsoft.com/office/officeart/2005/8/layout/orgChart1"/>
    <dgm:cxn modelId="{C3950333-BF83-4CFB-854B-C04296E6CBD2}" type="presParOf" srcId="{83B73699-AE5D-41C2-AE33-175C979BF7EF}" destId="{686C594C-1A45-4502-B82C-DDEBE11FE840}" srcOrd="1" destOrd="0" presId="urn:microsoft.com/office/officeart/2005/8/layout/orgChart1"/>
    <dgm:cxn modelId="{174CC768-0EC7-4033-9F97-71C2AEA4381A}" type="presParOf" srcId="{8FF2C815-0595-4273-8E5A-97D0760E31EF}" destId="{6E0DE621-CE5E-4217-94AF-E8FBE09326E7}" srcOrd="1" destOrd="0" presId="urn:microsoft.com/office/officeart/2005/8/layout/orgChart1"/>
    <dgm:cxn modelId="{3517B284-7C2E-4589-9E33-38CEBDF23026}" type="presParOf" srcId="{6E0DE621-CE5E-4217-94AF-E8FBE09326E7}" destId="{8BB4B260-B8CD-447F-AB24-D697E023C49A}" srcOrd="0" destOrd="0" presId="urn:microsoft.com/office/officeart/2005/8/layout/orgChart1"/>
    <dgm:cxn modelId="{D89A9676-D1E1-4FAF-892E-FAEBB44C0A70}" type="presParOf" srcId="{6E0DE621-CE5E-4217-94AF-E8FBE09326E7}" destId="{71568B74-67B9-45AD-B6E8-D55D93BE19A0}" srcOrd="1" destOrd="0" presId="urn:microsoft.com/office/officeart/2005/8/layout/orgChart1"/>
    <dgm:cxn modelId="{A0F3C498-1A52-4F18-9802-2481028A3E98}" type="presParOf" srcId="{71568B74-67B9-45AD-B6E8-D55D93BE19A0}" destId="{18FE9CB5-6CCF-4514-A0D8-A5DDDD0CC27F}" srcOrd="0" destOrd="0" presId="urn:microsoft.com/office/officeart/2005/8/layout/orgChart1"/>
    <dgm:cxn modelId="{4D9C3B03-591E-4900-8306-4D00D29802D1}" type="presParOf" srcId="{18FE9CB5-6CCF-4514-A0D8-A5DDDD0CC27F}" destId="{DBE3047B-2881-4B51-8CD7-4D88471188E4}" srcOrd="0" destOrd="0" presId="urn:microsoft.com/office/officeart/2005/8/layout/orgChart1"/>
    <dgm:cxn modelId="{2ECAA0AF-DE09-428B-B0CA-286AA13789F1}" type="presParOf" srcId="{18FE9CB5-6CCF-4514-A0D8-A5DDDD0CC27F}" destId="{866EA78A-9EBC-4CC2-BD3E-8E27E10667BC}" srcOrd="1" destOrd="0" presId="urn:microsoft.com/office/officeart/2005/8/layout/orgChart1"/>
    <dgm:cxn modelId="{998EA0B8-BB63-4531-8E39-B83752393C69}" type="presParOf" srcId="{71568B74-67B9-45AD-B6E8-D55D93BE19A0}" destId="{F0C027CC-3D87-47D8-A09C-D36A0DB70A9C}" srcOrd="1" destOrd="0" presId="urn:microsoft.com/office/officeart/2005/8/layout/orgChart1"/>
    <dgm:cxn modelId="{A20066E2-E5E0-47B7-8D06-79A3A962E46E}" type="presParOf" srcId="{F0C027CC-3D87-47D8-A09C-D36A0DB70A9C}" destId="{9E6FD291-E501-477A-BDBD-61D907DBDA56}" srcOrd="0" destOrd="0" presId="urn:microsoft.com/office/officeart/2005/8/layout/orgChart1"/>
    <dgm:cxn modelId="{CA350AC1-0085-4A67-BCD2-64E3A28D2A4C}" type="presParOf" srcId="{F0C027CC-3D87-47D8-A09C-D36A0DB70A9C}" destId="{2E1D47C9-D0CA-4C2F-9D18-60C637F62F29}" srcOrd="1" destOrd="0" presId="urn:microsoft.com/office/officeart/2005/8/layout/orgChart1"/>
    <dgm:cxn modelId="{ECD166CB-1D06-448D-812C-C27F84BE9545}" type="presParOf" srcId="{2E1D47C9-D0CA-4C2F-9D18-60C637F62F29}" destId="{96DF72DE-98AE-4890-A37C-A5740EFBB861}" srcOrd="0" destOrd="0" presId="urn:microsoft.com/office/officeart/2005/8/layout/orgChart1"/>
    <dgm:cxn modelId="{E601D76C-62EC-475C-816F-5D9CC8C418FE}" type="presParOf" srcId="{96DF72DE-98AE-4890-A37C-A5740EFBB861}" destId="{ABA3A9E2-6F2E-480D-AE39-02FB2E1BD1B4}" srcOrd="0" destOrd="0" presId="urn:microsoft.com/office/officeart/2005/8/layout/orgChart1"/>
    <dgm:cxn modelId="{59543D60-E757-454D-8D68-A433A27BFB28}" type="presParOf" srcId="{96DF72DE-98AE-4890-A37C-A5740EFBB861}" destId="{D71D5663-6796-47A1-BBFB-EEB2ABF3F2A6}" srcOrd="1" destOrd="0" presId="urn:microsoft.com/office/officeart/2005/8/layout/orgChart1"/>
    <dgm:cxn modelId="{20B39A52-D198-43E9-9CB5-75946D3B8361}" type="presParOf" srcId="{2E1D47C9-D0CA-4C2F-9D18-60C637F62F29}" destId="{1EE10BA5-C27B-41EC-B31C-093A012F67FF}" srcOrd="1" destOrd="0" presId="urn:microsoft.com/office/officeart/2005/8/layout/orgChart1"/>
    <dgm:cxn modelId="{70417D5D-D2DE-4550-91B3-32FEC3F4778B}" type="presParOf" srcId="{2E1D47C9-D0CA-4C2F-9D18-60C637F62F29}" destId="{CB936124-352A-41A7-8757-B2756B601CB5}" srcOrd="2" destOrd="0" presId="urn:microsoft.com/office/officeart/2005/8/layout/orgChart1"/>
    <dgm:cxn modelId="{A846F394-9C16-4D65-AB7E-1C2DEC996B27}" type="presParOf" srcId="{F0C027CC-3D87-47D8-A09C-D36A0DB70A9C}" destId="{37BD8606-E648-4F16-BBE8-66BB95C5C428}" srcOrd="2" destOrd="0" presId="urn:microsoft.com/office/officeart/2005/8/layout/orgChart1"/>
    <dgm:cxn modelId="{69044CDE-9C87-4796-BE30-9330EC568005}" type="presParOf" srcId="{F0C027CC-3D87-47D8-A09C-D36A0DB70A9C}" destId="{6F868ECB-0910-484F-A81D-3F02583A6DC9}" srcOrd="3" destOrd="0" presId="urn:microsoft.com/office/officeart/2005/8/layout/orgChart1"/>
    <dgm:cxn modelId="{83B02E17-C000-4410-9729-AF04BA50AEC0}" type="presParOf" srcId="{6F868ECB-0910-484F-A81D-3F02583A6DC9}" destId="{74BAA97D-C292-42C6-9433-50439D39B37D}" srcOrd="0" destOrd="0" presId="urn:microsoft.com/office/officeart/2005/8/layout/orgChart1"/>
    <dgm:cxn modelId="{9F7E68D0-67A7-4A16-8962-7A78CDC94F2B}" type="presParOf" srcId="{74BAA97D-C292-42C6-9433-50439D39B37D}" destId="{362BAD82-2E31-43F8-A87F-EF16B26A383E}" srcOrd="0" destOrd="0" presId="urn:microsoft.com/office/officeart/2005/8/layout/orgChart1"/>
    <dgm:cxn modelId="{76B6280C-36C3-4DEF-A4E4-A528382B0030}" type="presParOf" srcId="{74BAA97D-C292-42C6-9433-50439D39B37D}" destId="{D48A30C1-DCFF-41F4-80C6-5689E69F54E8}" srcOrd="1" destOrd="0" presId="urn:microsoft.com/office/officeart/2005/8/layout/orgChart1"/>
    <dgm:cxn modelId="{71CC45A1-8AA3-4EC5-B934-E2D3CEA9B1BA}" type="presParOf" srcId="{6F868ECB-0910-484F-A81D-3F02583A6DC9}" destId="{063E1F57-1367-4C2D-8981-EA436D2D97D0}" srcOrd="1" destOrd="0" presId="urn:microsoft.com/office/officeart/2005/8/layout/orgChart1"/>
    <dgm:cxn modelId="{7598B10B-7CAC-4C3B-ADA6-978B27ADE50B}" type="presParOf" srcId="{6F868ECB-0910-484F-A81D-3F02583A6DC9}" destId="{AF3B6B58-BE86-402E-9C26-DD4F0DBA58D0}" srcOrd="2" destOrd="0" presId="urn:microsoft.com/office/officeart/2005/8/layout/orgChart1"/>
    <dgm:cxn modelId="{21BF4C2D-8A25-479C-9101-7DD8AB22824A}" type="presParOf" srcId="{71568B74-67B9-45AD-B6E8-D55D93BE19A0}" destId="{0894F676-11C7-49B4-8636-7C20FDA18F0A}" srcOrd="2" destOrd="0" presId="urn:microsoft.com/office/officeart/2005/8/layout/orgChart1"/>
    <dgm:cxn modelId="{0E410836-713E-4816-AE56-817ADA351A26}" type="presParOf" srcId="{6E0DE621-CE5E-4217-94AF-E8FBE09326E7}" destId="{0D13988A-3E47-4A69-9E2A-5134C270AB6E}" srcOrd="2" destOrd="0" presId="urn:microsoft.com/office/officeart/2005/8/layout/orgChart1"/>
    <dgm:cxn modelId="{D2627B91-2C85-4343-9D9E-4475345C6174}" type="presParOf" srcId="{6E0DE621-CE5E-4217-94AF-E8FBE09326E7}" destId="{043560C8-4DD8-4E19-A770-5EB801337451}" srcOrd="3" destOrd="0" presId="urn:microsoft.com/office/officeart/2005/8/layout/orgChart1"/>
    <dgm:cxn modelId="{EB9D09DE-CF0F-4E7C-9973-FB0D3ECBE5AD}" type="presParOf" srcId="{043560C8-4DD8-4E19-A770-5EB801337451}" destId="{E3E405BF-CF95-4B82-B9AC-60F0B20A5210}" srcOrd="0" destOrd="0" presId="urn:microsoft.com/office/officeart/2005/8/layout/orgChart1"/>
    <dgm:cxn modelId="{4B8E6FB5-5249-44C4-BAA0-DE41489D8076}" type="presParOf" srcId="{E3E405BF-CF95-4B82-B9AC-60F0B20A5210}" destId="{C1A090BF-CC14-4248-A5BD-581F62848631}" srcOrd="0" destOrd="0" presId="urn:microsoft.com/office/officeart/2005/8/layout/orgChart1"/>
    <dgm:cxn modelId="{378B2A74-E810-4B69-8C1D-ABD2753D761B}" type="presParOf" srcId="{E3E405BF-CF95-4B82-B9AC-60F0B20A5210}" destId="{25987831-334E-45E9-A8CB-A51FCC2BB996}" srcOrd="1" destOrd="0" presId="urn:microsoft.com/office/officeart/2005/8/layout/orgChart1"/>
    <dgm:cxn modelId="{D79A9DDB-9A3E-4F5B-9148-DDD38D1762D0}" type="presParOf" srcId="{043560C8-4DD8-4E19-A770-5EB801337451}" destId="{F4EF0072-AE2E-46D1-97FD-9D8D719E0F58}" srcOrd="1" destOrd="0" presId="urn:microsoft.com/office/officeart/2005/8/layout/orgChart1"/>
    <dgm:cxn modelId="{29E7E7EC-ED39-4A8E-A9F6-D0A85A61F639}" type="presParOf" srcId="{043560C8-4DD8-4E19-A770-5EB801337451}" destId="{4C48B9AE-2061-44F9-B447-FF59BE89ED86}" srcOrd="2" destOrd="0" presId="urn:microsoft.com/office/officeart/2005/8/layout/orgChart1"/>
    <dgm:cxn modelId="{23DC348C-8E37-483A-867F-674477C8C405}" type="presParOf" srcId="{4C48B9AE-2061-44F9-B447-FF59BE89ED86}" destId="{9446A1FB-372B-471D-B31B-431112B932E2}" srcOrd="0" destOrd="0" presId="urn:microsoft.com/office/officeart/2005/8/layout/orgChart1"/>
    <dgm:cxn modelId="{1F3EDE74-E32D-4309-820A-C5ED074BD187}" type="presParOf" srcId="{4C48B9AE-2061-44F9-B447-FF59BE89ED86}" destId="{6D419B41-17F5-4AAA-8AAB-E29E594AC6FB}" srcOrd="1" destOrd="0" presId="urn:microsoft.com/office/officeart/2005/8/layout/orgChart1"/>
    <dgm:cxn modelId="{C89C3E2E-AB15-4EA9-90D9-96F945AF81F5}" type="presParOf" srcId="{6D419B41-17F5-4AAA-8AAB-E29E594AC6FB}" destId="{B65EBEAA-C0AE-4B37-8DB9-44AF8BD22EFE}" srcOrd="0" destOrd="0" presId="urn:microsoft.com/office/officeart/2005/8/layout/orgChart1"/>
    <dgm:cxn modelId="{45F556D7-BAB0-4226-BF54-57560CF4BF11}" type="presParOf" srcId="{B65EBEAA-C0AE-4B37-8DB9-44AF8BD22EFE}" destId="{A61EBFCD-AE2F-4B22-85BF-BD8A918A6F5C}" srcOrd="0" destOrd="0" presId="urn:microsoft.com/office/officeart/2005/8/layout/orgChart1"/>
    <dgm:cxn modelId="{B636CCA2-09FC-4796-98E9-E5EFC20FA8C6}" type="presParOf" srcId="{B65EBEAA-C0AE-4B37-8DB9-44AF8BD22EFE}" destId="{A69D80A4-89DE-4195-A387-477C763750BA}" srcOrd="1" destOrd="0" presId="urn:microsoft.com/office/officeart/2005/8/layout/orgChart1"/>
    <dgm:cxn modelId="{08E7723D-B406-41EA-9FE4-1A6C050A3C6A}" type="presParOf" srcId="{6D419B41-17F5-4AAA-8AAB-E29E594AC6FB}" destId="{F8BA2CC2-1904-4AFB-ABD3-6352FCFBC354}" srcOrd="1" destOrd="0" presId="urn:microsoft.com/office/officeart/2005/8/layout/orgChart1"/>
    <dgm:cxn modelId="{50299BDE-8F46-48F2-A041-A999910505D5}" type="presParOf" srcId="{6D419B41-17F5-4AAA-8AAB-E29E594AC6FB}" destId="{D134DC83-1838-42BD-8B1A-E5494D4ED41C}" srcOrd="2" destOrd="0" presId="urn:microsoft.com/office/officeart/2005/8/layout/orgChart1"/>
    <dgm:cxn modelId="{960BA077-1954-4245-8627-EFCFA80A85BE}" type="presParOf" srcId="{4C48B9AE-2061-44F9-B447-FF59BE89ED86}" destId="{B38B07FF-2DD7-4E38-9899-9131F3CB04F0}" srcOrd="2" destOrd="0" presId="urn:microsoft.com/office/officeart/2005/8/layout/orgChart1"/>
    <dgm:cxn modelId="{5ADE903E-818F-49E3-9F3D-03F9684B1E95}" type="presParOf" srcId="{4C48B9AE-2061-44F9-B447-FF59BE89ED86}" destId="{47CE5A73-8B10-46DA-A58A-3DFF5C9FB704}" srcOrd="3" destOrd="0" presId="urn:microsoft.com/office/officeart/2005/8/layout/orgChart1"/>
    <dgm:cxn modelId="{B8E7B794-D05B-4E6D-9390-17558B3DF237}" type="presParOf" srcId="{47CE5A73-8B10-46DA-A58A-3DFF5C9FB704}" destId="{86C98E89-6C7A-41AF-AC16-F32B3CA6BE22}" srcOrd="0" destOrd="0" presId="urn:microsoft.com/office/officeart/2005/8/layout/orgChart1"/>
    <dgm:cxn modelId="{507AD841-0CFF-4540-9D1B-849B1D066F98}" type="presParOf" srcId="{86C98E89-6C7A-41AF-AC16-F32B3CA6BE22}" destId="{A06AD4E8-BBF4-448A-BE57-B21411259003}" srcOrd="0" destOrd="0" presId="urn:microsoft.com/office/officeart/2005/8/layout/orgChart1"/>
    <dgm:cxn modelId="{A7C3E69D-C04C-4760-A95B-713638DCEFD0}" type="presParOf" srcId="{86C98E89-6C7A-41AF-AC16-F32B3CA6BE22}" destId="{8E9EA209-6D8A-4581-8459-311623657C32}" srcOrd="1" destOrd="0" presId="urn:microsoft.com/office/officeart/2005/8/layout/orgChart1"/>
    <dgm:cxn modelId="{43DFA88C-A1DD-4C8C-83CD-E2DE9E3E7CA9}" type="presParOf" srcId="{47CE5A73-8B10-46DA-A58A-3DFF5C9FB704}" destId="{2EAE691A-2D46-4F6B-A35D-ADCDCA840B18}" srcOrd="1" destOrd="0" presId="urn:microsoft.com/office/officeart/2005/8/layout/orgChart1"/>
    <dgm:cxn modelId="{1C03A3D7-9177-49C1-AF62-324507C145F7}" type="presParOf" srcId="{47CE5A73-8B10-46DA-A58A-3DFF5C9FB704}" destId="{AACDEB63-9E28-4CA8-B1A7-9B8490433367}" srcOrd="2" destOrd="0" presId="urn:microsoft.com/office/officeart/2005/8/layout/orgChart1"/>
    <dgm:cxn modelId="{E4EF6477-28F3-4025-B1BD-FDC9D38D3564}" type="presParOf" srcId="{8FF2C815-0595-4273-8E5A-97D0760E31EF}" destId="{26039A53-4DF3-4DF9-BE19-1EB044EACE2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8B07FF-2DD7-4E38-9899-9131F3CB04F0}">
      <dsp:nvSpPr>
        <dsp:cNvPr id="0" name=""/>
        <dsp:cNvSpPr/>
      </dsp:nvSpPr>
      <dsp:spPr>
        <a:xfrm>
          <a:off x="6389684" y="3238034"/>
          <a:ext cx="91440" cy="14978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97838"/>
              </a:lnTo>
              <a:lnTo>
                <a:pt x="100133" y="14978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46A1FB-372B-471D-B31B-431112B932E2}">
      <dsp:nvSpPr>
        <dsp:cNvPr id="0" name=""/>
        <dsp:cNvSpPr/>
      </dsp:nvSpPr>
      <dsp:spPr>
        <a:xfrm>
          <a:off x="5971149" y="3238034"/>
          <a:ext cx="464255" cy="1533261"/>
        </a:xfrm>
        <a:custGeom>
          <a:avLst/>
          <a:gdLst/>
          <a:ahLst/>
          <a:cxnLst/>
          <a:rect l="0" t="0" r="0" b="0"/>
          <a:pathLst>
            <a:path>
              <a:moveTo>
                <a:pt x="464255" y="0"/>
              </a:moveTo>
              <a:lnTo>
                <a:pt x="464255" y="1533261"/>
              </a:lnTo>
              <a:lnTo>
                <a:pt x="0" y="153326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13988A-3E47-4A69-9E2A-5134C270AB6E}">
      <dsp:nvSpPr>
        <dsp:cNvPr id="0" name=""/>
        <dsp:cNvSpPr/>
      </dsp:nvSpPr>
      <dsp:spPr>
        <a:xfrm>
          <a:off x="4028869" y="1290799"/>
          <a:ext cx="2406534" cy="11240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1156"/>
              </a:lnTo>
              <a:lnTo>
                <a:pt x="2406534" y="951156"/>
              </a:lnTo>
              <a:lnTo>
                <a:pt x="2406534" y="11240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BD8606-E648-4F16-BBE8-66BB95C5C428}">
      <dsp:nvSpPr>
        <dsp:cNvPr id="0" name=""/>
        <dsp:cNvSpPr/>
      </dsp:nvSpPr>
      <dsp:spPr>
        <a:xfrm>
          <a:off x="1999577" y="3238034"/>
          <a:ext cx="1726048" cy="2338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015"/>
              </a:lnTo>
              <a:lnTo>
                <a:pt x="1726048" y="61015"/>
              </a:lnTo>
              <a:lnTo>
                <a:pt x="1726048" y="2338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6FD291-E501-477A-BDBD-61D907DBDA56}">
      <dsp:nvSpPr>
        <dsp:cNvPr id="0" name=""/>
        <dsp:cNvSpPr/>
      </dsp:nvSpPr>
      <dsp:spPr>
        <a:xfrm>
          <a:off x="975937" y="3238034"/>
          <a:ext cx="1023639" cy="502138"/>
        </a:xfrm>
        <a:custGeom>
          <a:avLst/>
          <a:gdLst/>
          <a:ahLst/>
          <a:cxnLst/>
          <a:rect l="0" t="0" r="0" b="0"/>
          <a:pathLst>
            <a:path>
              <a:moveTo>
                <a:pt x="1023639" y="0"/>
              </a:moveTo>
              <a:lnTo>
                <a:pt x="1023639" y="329265"/>
              </a:lnTo>
              <a:lnTo>
                <a:pt x="0" y="329265"/>
              </a:lnTo>
              <a:lnTo>
                <a:pt x="0" y="5021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B4B260-B8CD-447F-AB24-D697E023C49A}">
      <dsp:nvSpPr>
        <dsp:cNvPr id="0" name=""/>
        <dsp:cNvSpPr/>
      </dsp:nvSpPr>
      <dsp:spPr>
        <a:xfrm>
          <a:off x="1999577" y="1290799"/>
          <a:ext cx="2029292" cy="1124029"/>
        </a:xfrm>
        <a:custGeom>
          <a:avLst/>
          <a:gdLst/>
          <a:ahLst/>
          <a:cxnLst/>
          <a:rect l="0" t="0" r="0" b="0"/>
          <a:pathLst>
            <a:path>
              <a:moveTo>
                <a:pt x="2029292" y="0"/>
              </a:moveTo>
              <a:lnTo>
                <a:pt x="2029292" y="951156"/>
              </a:lnTo>
              <a:lnTo>
                <a:pt x="0" y="951156"/>
              </a:lnTo>
              <a:lnTo>
                <a:pt x="0" y="11240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647F6E-F6CB-4900-A531-4D226524D7D5}">
      <dsp:nvSpPr>
        <dsp:cNvPr id="0" name=""/>
        <dsp:cNvSpPr/>
      </dsp:nvSpPr>
      <dsp:spPr>
        <a:xfrm>
          <a:off x="2378260" y="467594"/>
          <a:ext cx="3301218" cy="823205"/>
        </a:xfrm>
        <a:prstGeom prst="rect">
          <a:avLst/>
        </a:prstGeom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ja-JP" sz="2400" b="1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ＭＳ Ｐゴシック" pitchFamily="34" charset="-128"/>
              <a:cs typeface="Arial" pitchFamily="34" charset="0"/>
            </a:rPr>
            <a:t>Have the variable got unit</a:t>
          </a:r>
          <a:endParaRPr kumimoji="0" lang="en-US" sz="24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2378260" y="467594"/>
        <a:ext cx="3301218" cy="823205"/>
      </dsp:txXfrm>
    </dsp:sp>
    <dsp:sp modelId="{DBE3047B-2881-4B51-8CD7-4D88471188E4}">
      <dsp:nvSpPr>
        <dsp:cNvPr id="0" name=""/>
        <dsp:cNvSpPr/>
      </dsp:nvSpPr>
      <dsp:spPr>
        <a:xfrm>
          <a:off x="371754" y="2414829"/>
          <a:ext cx="3255646" cy="823205"/>
        </a:xfrm>
        <a:prstGeom prst="rect">
          <a:avLst/>
        </a:prstGeom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ja-JP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  <a:cs typeface="Arial" pitchFamily="34" charset="0"/>
            </a:rPr>
            <a:t>  </a:t>
          </a:r>
        </a:p>
        <a:p>
          <a:pPr marL="0" marR="0" lvl="0" indent="0" algn="l" defTabSz="914400" rtl="0" eaLnBrk="1" fontAlgn="base" latinLnBrk="0" hangingPunct="1">
            <a:lnSpc>
              <a:spcPct val="75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ja-JP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  <a:cs typeface="Arial" pitchFamily="34" charset="0"/>
            </a:rPr>
            <a:t>can the data put in a meaning </a:t>
          </a:r>
        </a:p>
        <a:p>
          <a:pPr marL="0" marR="0" lvl="0" indent="0" algn="l" defTabSz="914400" rtl="0" eaLnBrk="1" fontAlgn="base" latinLnBrk="0" hangingPunct="1">
            <a:lnSpc>
              <a:spcPct val="75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ja-JP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  <a:cs typeface="Arial" pitchFamily="34" charset="0"/>
            </a:rPr>
            <a:t>full order</a:t>
          </a:r>
          <a:r>
            <a:rPr kumimoji="0" lang="en-US" altLang="ja-JP" sz="14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  <a:cs typeface="Arial" pitchFamily="34" charset="0"/>
            </a:rPr>
            <a:t> 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4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371754" y="2414829"/>
        <a:ext cx="3255646" cy="823205"/>
      </dsp:txXfrm>
    </dsp:sp>
    <dsp:sp modelId="{ABA3A9E2-6F2E-480D-AE39-02FB2E1BD1B4}">
      <dsp:nvSpPr>
        <dsp:cNvPr id="0" name=""/>
        <dsp:cNvSpPr/>
      </dsp:nvSpPr>
      <dsp:spPr>
        <a:xfrm>
          <a:off x="152732" y="3740173"/>
          <a:ext cx="1646411" cy="823205"/>
        </a:xfrm>
        <a:prstGeom prst="rect">
          <a:avLst/>
        </a:prstGeom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ja-JP" sz="17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ea typeface="ＭＳ Ｐゴシック" pitchFamily="34" charset="-128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ja-JP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  <a:cs typeface="Arial" pitchFamily="34" charset="0"/>
            </a:rPr>
            <a:t>Categorical Nominal</a:t>
          </a:r>
          <a:endParaRPr kumimoji="0" lang="en-US" sz="20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152732" y="3740173"/>
        <a:ext cx="1646411" cy="823205"/>
      </dsp:txXfrm>
    </dsp:sp>
    <dsp:sp modelId="{362BAD82-2E31-43F8-A87F-EF16B26A383E}">
      <dsp:nvSpPr>
        <dsp:cNvPr id="0" name=""/>
        <dsp:cNvSpPr/>
      </dsp:nvSpPr>
      <dsp:spPr>
        <a:xfrm>
          <a:off x="2726237" y="3471923"/>
          <a:ext cx="1998776" cy="823205"/>
        </a:xfrm>
        <a:prstGeom prst="rect">
          <a:avLst/>
        </a:prstGeom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ja-JP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  <a:cs typeface="Arial" pitchFamily="34" charset="0"/>
            </a:rPr>
            <a:t>Categorical Ordinal  </a:t>
          </a:r>
          <a:endParaRPr kumimoji="0" lang="en-US" sz="20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2726237" y="3471923"/>
        <a:ext cx="1998776" cy="823205"/>
      </dsp:txXfrm>
    </dsp:sp>
    <dsp:sp modelId="{C1A090BF-CC14-4248-A5BD-581F62848631}">
      <dsp:nvSpPr>
        <dsp:cNvPr id="0" name=""/>
        <dsp:cNvSpPr/>
      </dsp:nvSpPr>
      <dsp:spPr>
        <a:xfrm>
          <a:off x="4612168" y="2414829"/>
          <a:ext cx="3646471" cy="823205"/>
        </a:xfrm>
        <a:prstGeom prst="rect">
          <a:avLst/>
        </a:prstGeom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ja-JP" sz="1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  <a:cs typeface="Arial" pitchFamily="34" charset="0"/>
            </a:rPr>
            <a:t> </a:t>
          </a:r>
        </a:p>
        <a:p>
          <a:pPr marL="0" marR="0" lvl="0" indent="0" algn="l" defTabSz="914400" rtl="0" eaLnBrk="1" fontAlgn="base" latinLnBrk="0" hangingPunct="1">
            <a:lnSpc>
              <a:spcPct val="75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ja-JP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  <a:cs typeface="Arial" pitchFamily="34" charset="0"/>
            </a:rPr>
            <a:t>Do the data come from</a:t>
          </a:r>
          <a:r>
            <a:rPr kumimoji="0" lang="en-US" altLang="ja-JP" sz="2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  <a:cs typeface="Arial" pitchFamily="34" charset="0"/>
            </a:rPr>
            <a:t> </a:t>
          </a:r>
          <a:r>
            <a:rPr kumimoji="0" lang="en-US" altLang="ja-JP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  <a:cs typeface="Arial" pitchFamily="34" charset="0"/>
            </a:rPr>
            <a:t>measuring</a:t>
          </a:r>
        </a:p>
        <a:p>
          <a:pPr marL="0" marR="0" lvl="0" indent="0" algn="l" defTabSz="914400" rtl="0" eaLnBrk="1" fontAlgn="base" latinLnBrk="0" hangingPunct="1">
            <a:lnSpc>
              <a:spcPct val="75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ja-JP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  <a:cs typeface="Arial" pitchFamily="34" charset="0"/>
            </a:rPr>
            <a:t>        or counting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6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4612168" y="2414829"/>
        <a:ext cx="3646471" cy="823205"/>
      </dsp:txXfrm>
    </dsp:sp>
    <dsp:sp modelId="{A61EBFCD-AE2F-4B22-85BF-BD8A918A6F5C}">
      <dsp:nvSpPr>
        <dsp:cNvPr id="0" name=""/>
        <dsp:cNvSpPr/>
      </dsp:nvSpPr>
      <dsp:spPr>
        <a:xfrm>
          <a:off x="4049408" y="4359693"/>
          <a:ext cx="1921740" cy="823205"/>
        </a:xfrm>
        <a:prstGeom prst="rect">
          <a:avLst/>
        </a:prstGeom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ja-JP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  <a:cs typeface="Arial" pitchFamily="34" charset="0"/>
            </a:rPr>
            <a:t>counting 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ja-JP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  <a:cs typeface="Arial" pitchFamily="34" charset="0"/>
            </a:rPr>
            <a:t>  Discrete, Metric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5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4049408" y="4359693"/>
        <a:ext cx="1921740" cy="823205"/>
      </dsp:txXfrm>
    </dsp:sp>
    <dsp:sp modelId="{A06AD4E8-BBF4-448A-BE57-B21411259003}">
      <dsp:nvSpPr>
        <dsp:cNvPr id="0" name=""/>
        <dsp:cNvSpPr/>
      </dsp:nvSpPr>
      <dsp:spPr>
        <a:xfrm>
          <a:off x="6489817" y="4324270"/>
          <a:ext cx="2379212" cy="823205"/>
        </a:xfrm>
        <a:prstGeom prst="rect">
          <a:avLst/>
        </a:prstGeom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ja-JP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  <a:cs typeface="Arial" pitchFamily="34" charset="0"/>
            </a:rPr>
            <a:t>measuring 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ja-JP" sz="2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  <a:cs typeface="Arial" pitchFamily="34" charset="0"/>
            </a:rPr>
            <a:t>Continuous Metric   </a:t>
          </a:r>
          <a:endParaRPr kumimoji="0" lang="en-US" sz="20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6489817" y="4324270"/>
        <a:ext cx="2379212" cy="8232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8DB42-EEF1-4F1D-A644-D5C3DF3195B3}" type="datetimeFigureOut">
              <a:rPr lang="en-MY" smtClean="0"/>
              <a:t>27/6/2021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D4646-E1B7-48D8-B73C-7A076663467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63951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2539E0E9-5A3A-42DF-A72C-B10F587DF12C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2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70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0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399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C8FCAED7-295C-4AAA-8FC8-C9A02DA0C0D2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21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91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1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3502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80DCEE44-3C69-4A2F-A288-B63A849C24FF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22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92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2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7956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A4A0C184-6A23-4380-9679-6F334B086166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23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93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3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6774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7AEB98BD-309B-448C-BAE1-328A2BF14ED4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24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95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5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9853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8EC5341D-0138-4B1A-AFEC-3F86FE942111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25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96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6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6436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D4AAAE5F-CE7B-43D3-8DC2-8427219F202E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26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97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7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6106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60805B44-2AE9-4FBF-8F02-1E1CE69A3B7B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27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98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8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9331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76F68FFE-FD67-4ACD-843B-4365BCAA55C0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28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99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2505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0CDA2441-07AD-40E0-BB20-89EEF374E13C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30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01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1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1322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963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8ABA9141-7F0F-4C0D-8C9C-DFAFD651BDF2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5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72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2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4656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85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051DE17F-14A5-45EE-8407-BE3A4AA5B390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33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07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7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2733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6E6B288D-8F04-43FE-8160-9020B844CC83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35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08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8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62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E5612CAC-D2BE-4438-BF44-718B7BD153B1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36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09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6446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94155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6723ECD6-F55A-4508-8B28-B141ABDB5786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38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11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1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9828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C6BE6DCC-4457-42D3-BF94-CD3BD3675EDC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39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12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20627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16516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1DC26434-6FBC-4E17-A7E1-4A667319E3D6}" type="slidenum">
              <a:rPr lang="ar-SA" sz="1200">
                <a:solidFill>
                  <a:srgbClr val="000000"/>
                </a:solidFill>
              </a:rPr>
              <a:pPr algn="r" rtl="0" eaLnBrk="1" hangingPunct="1"/>
              <a:t>41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415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5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6438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8AEE73CE-8C01-40C6-97CB-FB01A9B0EDA8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43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16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6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434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7987FA12-F25D-46A8-B8DC-9ED4B535131A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6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73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3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551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632F6A09-5476-4911-B74A-4338016569AC}" type="slidenum">
              <a:rPr lang="ar-SA" sz="1200">
                <a:solidFill>
                  <a:srgbClr val="000000"/>
                </a:solidFill>
              </a:rPr>
              <a:pPr algn="r" rtl="0" eaLnBrk="1" hangingPunct="1"/>
              <a:t>7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74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4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319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038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4536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70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4122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8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9448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12392BA4-62E1-40F6-8622-C04511C932C8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20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389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697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27/6/2021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73204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27/6/2021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24995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27/6/2021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63546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27/6/2021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10456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27/6/2021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29026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27/6/2021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4335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27/6/2021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110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27/6/2021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75268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27/6/2021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78998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27/6/2021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38541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0FD72-12D3-4DCD-97C9-AF9EA375BA83}" type="datetimeFigureOut">
              <a:rPr lang="en-MY" smtClean="0"/>
              <a:t>27/6/2021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2343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0FD72-12D3-4DCD-97C9-AF9EA375BA83}" type="datetimeFigureOut">
              <a:rPr lang="en-MY" smtClean="0"/>
              <a:t>27/6/2021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0CD2F-9C02-4028-A68A-ADD6E4BA8E9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00802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w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3.bin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7C78CD3-164B-427B-9865-4C31B6D67346}" type="datetime1">
              <a:rPr lang="en-US" sz="1400" smtClean="0">
                <a:solidFill>
                  <a:srgbClr val="000000"/>
                </a:solidFill>
              </a:rPr>
              <a:pPr eaLnBrk="1" hangingPunct="1"/>
              <a:t>6/27/2021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194563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71628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564" name="WordArt 3"/>
          <p:cNvSpPr>
            <a:spLocks noChangeArrowheads="1" noChangeShapeType="1" noTextEdit="1"/>
          </p:cNvSpPr>
          <p:nvPr/>
        </p:nvSpPr>
        <p:spPr bwMode="auto">
          <a:xfrm>
            <a:off x="914400" y="381000"/>
            <a:ext cx="7924800" cy="274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AE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بسم الله الرحمن الرحيم</a:t>
            </a:r>
            <a:endParaRPr lang="en-MY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194565" name="Rectangle 4"/>
          <p:cNvSpPr>
            <a:spLocks noChangeArrowheads="1"/>
          </p:cNvSpPr>
          <p:nvPr/>
        </p:nvSpPr>
        <p:spPr bwMode="auto">
          <a:xfrm>
            <a:off x="838200" y="5641975"/>
            <a:ext cx="55197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nl-NL" sz="3600" b="1" i="1">
                <a:solidFill>
                  <a:srgbClr val="FFFFFF"/>
                </a:solidFill>
              </a:rPr>
              <a:t>DR. Waqar Al – Kubaisy</a:t>
            </a:r>
            <a:r>
              <a:rPr lang="nl-NL" sz="3600">
                <a:solidFill>
                  <a:srgbClr val="E8E818"/>
                </a:solidFill>
              </a:rPr>
              <a:t> </a:t>
            </a:r>
          </a:p>
          <a:p>
            <a:endParaRPr lang="nl-NL" sz="1800">
              <a:solidFill>
                <a:srgbClr val="E8E818"/>
              </a:solidFill>
            </a:endParaRPr>
          </a:p>
        </p:txBody>
      </p:sp>
      <p:pic>
        <p:nvPicPr>
          <p:cNvPr id="194566" name="Picture 5" descr="http://i47.servimg.com/u/f47/11/37/34/39/1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895600"/>
            <a:ext cx="3581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6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CDD4B29-7C22-44B9-8459-2FF55867C3E2}" type="slidenum">
              <a:rPr lang="ar-SA" sz="1400" smtClean="0">
                <a:solidFill>
                  <a:srgbClr val="000000"/>
                </a:solidFill>
              </a:rPr>
              <a:pPr eaLnBrk="1" hangingPunct="1"/>
              <a:t>1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62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508" y="404664"/>
            <a:ext cx="914450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C00000"/>
                </a:solidFill>
                <a:latin typeface="Arial Black" pitchFamily="34" charset="0"/>
                <a:cs typeface="Arial" charset="0"/>
              </a:rPr>
              <a:t>      </a:t>
            </a:r>
            <a:r>
              <a:rPr lang="en-US" sz="2800" b="1" u="sng" dirty="0" smtClean="0">
                <a:solidFill>
                  <a:srgbClr val="C00000"/>
                </a:solidFill>
                <a:latin typeface="Arial Black" pitchFamily="34" charset="0"/>
                <a:cs typeface="Arial" charset="0"/>
              </a:rPr>
              <a:t>Variable </a:t>
            </a:r>
            <a:r>
              <a:rPr lang="en-US" sz="2800" b="1" u="sng" dirty="0">
                <a:solidFill>
                  <a:srgbClr val="C00000"/>
                </a:solidFill>
                <a:latin typeface="Arial Black" pitchFamily="34" charset="0"/>
                <a:cs typeface="Arial" charset="0"/>
              </a:rPr>
              <a:t>(Y)</a:t>
            </a:r>
            <a:endParaRPr lang="en-US" sz="2800" b="1" dirty="0">
              <a:solidFill>
                <a:srgbClr val="C00000"/>
              </a:solidFill>
              <a:latin typeface="Arial Black" pitchFamily="34" charset="0"/>
              <a:cs typeface="Arial" charset="0"/>
            </a:endParaRPr>
          </a:p>
          <a:p>
            <a:pPr algn="ctr">
              <a:defRPr/>
            </a:pPr>
            <a:r>
              <a:rPr lang="en-US" sz="2400" b="1" dirty="0">
                <a:cs typeface="Times New Roman" pitchFamily="18" charset="0"/>
              </a:rPr>
              <a:t> It is the</a:t>
            </a:r>
            <a:r>
              <a:rPr lang="en-US" sz="2400" b="1" dirty="0">
                <a:solidFill>
                  <a:schemeClr val="accent1"/>
                </a:solidFill>
                <a:cs typeface="Times New Roman" pitchFamily="18" charset="0"/>
              </a:rPr>
              <a:t> characteristics </a:t>
            </a:r>
            <a:r>
              <a:rPr lang="en-US" sz="2400" b="1" dirty="0">
                <a:cs typeface="Times New Roman" pitchFamily="18" charset="0"/>
              </a:rPr>
              <a:t>,that observed in:  </a:t>
            </a:r>
          </a:p>
          <a:p>
            <a:pPr algn="ctr">
              <a:defRPr/>
            </a:pPr>
            <a:r>
              <a:rPr lang="en-US" sz="2400" b="1" dirty="0">
                <a:cs typeface="Times New Roman" pitchFamily="18" charset="0"/>
              </a:rPr>
              <a:t>        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persons</a:t>
            </a:r>
            <a:r>
              <a:rPr lang="en-US" sz="2400" b="1" dirty="0"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 places </a:t>
            </a:r>
            <a:r>
              <a:rPr lang="en-US" sz="2400" b="1" dirty="0">
                <a:cs typeface="Times New Roman" pitchFamily="18" charset="0"/>
              </a:rPr>
              <a:t>or</a:t>
            </a:r>
            <a:r>
              <a:rPr lang="en-US" sz="2400" b="1" dirty="0">
                <a:solidFill>
                  <a:srgbClr val="00FF00"/>
                </a:solidFill>
                <a:cs typeface="Times New Roman" pitchFamily="18" charset="0"/>
              </a:rPr>
              <a:t>   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things</a:t>
            </a:r>
            <a:r>
              <a:rPr lang="en-US" sz="24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200" b="1" dirty="0">
                <a:cs typeface="Times New Roman" pitchFamily="18" charset="0"/>
              </a:rPr>
              <a:t>This characteristic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is not the same </a:t>
            </a:r>
            <a:r>
              <a:rPr lang="en-US" sz="2200" b="1" dirty="0">
                <a:cs typeface="Times New Roman" pitchFamily="18" charset="0"/>
              </a:rPr>
              <a:t>when observed in </a:t>
            </a:r>
            <a:r>
              <a:rPr lang="en-US" sz="2400" b="1" dirty="0">
                <a:cs typeface="Times New Roman" pitchFamily="18" charset="0"/>
              </a:rPr>
              <a:t>different </a:t>
            </a:r>
            <a:r>
              <a:rPr lang="en-US" sz="2400" b="1" dirty="0" smtClean="0">
                <a:cs typeface="Times New Roman" pitchFamily="18" charset="0"/>
              </a:rPr>
              <a:t>possessors</a:t>
            </a:r>
            <a:endParaRPr lang="en-US" sz="2400" b="1" dirty="0"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603304" y="2075364"/>
            <a:ext cx="4283968" cy="1569660"/>
          </a:xfrm>
          <a:prstGeom prst="rect">
            <a:avLst/>
          </a:prstGeom>
          <a:noFill/>
          <a:ln w="38100">
            <a:solidFill>
              <a:srgbClr val="33CCCC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ar-SA"/>
            </a:defPPr>
            <a:lvl1pPr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rtl="0">
              <a:defRPr/>
            </a:pPr>
            <a:r>
              <a:rPr lang="en-US" sz="2400" b="1" dirty="0">
                <a:solidFill>
                  <a:schemeClr val="tx1"/>
                </a:solidFill>
                <a:latin typeface="+mn-lt"/>
                <a:cs typeface="Arial" charset="0"/>
              </a:rPr>
              <a:t>It is any aspect of an individual that is measured </a:t>
            </a:r>
            <a:r>
              <a:rPr lang="en-US" sz="2400" b="1" dirty="0" smtClean="0">
                <a:solidFill>
                  <a:schemeClr val="tx1"/>
                </a:solidFill>
                <a:latin typeface="+mn-lt"/>
                <a:cs typeface="Arial" charset="0"/>
              </a:rPr>
              <a:t>      Like</a:t>
            </a:r>
            <a:r>
              <a:rPr lang="en-US" sz="2400" b="1" dirty="0">
                <a:solidFill>
                  <a:schemeClr val="tx1"/>
                </a:solidFill>
                <a:latin typeface="+mn-lt"/>
                <a:cs typeface="Arial" charset="0"/>
              </a:rPr>
              <a:t>;</a:t>
            </a:r>
          </a:p>
          <a:p>
            <a:pPr algn="ctr" rtl="0">
              <a:defRPr/>
            </a:pPr>
            <a:r>
              <a:rPr lang="en-US" sz="2400" b="1" dirty="0">
                <a:solidFill>
                  <a:schemeClr val="tx1"/>
                </a:solidFill>
                <a:latin typeface="+mn-lt"/>
                <a:cs typeface="Arial" charset="0"/>
              </a:rPr>
              <a:t> B.P. cholesterol age, sex ,Blood sugar ??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95536" y="3573016"/>
            <a:ext cx="4800600" cy="1569660"/>
          </a:xfrm>
          <a:prstGeom prst="rect">
            <a:avLst/>
          </a:prstGeom>
          <a:noFill/>
          <a:ln w="28575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ar-SA"/>
            </a:defPPr>
            <a:lvl1pPr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rtl="0">
              <a:defRPr/>
            </a:pPr>
            <a:r>
              <a:rPr lang="en-US" sz="2400" b="1" u="sng" dirty="0">
                <a:solidFill>
                  <a:schemeClr val="tx1"/>
                </a:solidFill>
                <a:latin typeface="+mn-lt"/>
                <a:cs typeface="Arial" charset="0"/>
              </a:rPr>
              <a:t>Variable</a:t>
            </a:r>
            <a:r>
              <a:rPr lang="en-US" sz="2400" b="1" dirty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</a:p>
          <a:p>
            <a:pPr rtl="0">
              <a:defRPr/>
            </a:pPr>
            <a:r>
              <a:rPr lang="en-US" sz="2400" b="1" dirty="0">
                <a:solidFill>
                  <a:srgbClr val="0070C0"/>
                </a:solidFill>
                <a:latin typeface="+mn-lt"/>
                <a:cs typeface="Arial" charset="0"/>
              </a:rPr>
              <a:t>is some thing whose </a:t>
            </a:r>
            <a:r>
              <a:rPr lang="en-US" sz="2400" b="1" dirty="0">
                <a:solidFill>
                  <a:srgbClr val="FF0000"/>
                </a:solidFill>
                <a:latin typeface="+mn-lt"/>
                <a:cs typeface="Arial" charset="0"/>
              </a:rPr>
              <a:t>value can vary </a:t>
            </a:r>
          </a:p>
          <a:p>
            <a:pPr rtl="0">
              <a:defRPr/>
            </a:pPr>
            <a:r>
              <a:rPr lang="en-US" sz="2400" b="1" dirty="0">
                <a:solidFill>
                  <a:schemeClr val="tx1"/>
                </a:solidFill>
                <a:latin typeface="+mn-lt"/>
                <a:cs typeface="Arial" charset="0"/>
              </a:rPr>
              <a:t>example </a:t>
            </a:r>
            <a:r>
              <a:rPr lang="en-US" sz="2400" b="1" dirty="0">
                <a:solidFill>
                  <a:schemeClr val="accent6"/>
                </a:solidFill>
                <a:latin typeface="+mn-lt"/>
                <a:cs typeface="Arial" charset="0"/>
              </a:rPr>
              <a:t>  </a:t>
            </a:r>
          </a:p>
          <a:p>
            <a:pPr rtl="0">
              <a:defRPr/>
            </a:pPr>
            <a:r>
              <a:rPr lang="en-US" sz="2400" b="1" dirty="0">
                <a:solidFill>
                  <a:srgbClr val="00B050"/>
                </a:solidFill>
                <a:latin typeface="+mn-lt"/>
                <a:cs typeface="Arial" charset="0"/>
              </a:rPr>
              <a:t>age ,sex, weight   height??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3274" y="5805263"/>
            <a:ext cx="8496944" cy="461665"/>
          </a:xfrm>
          <a:prstGeom prst="rect">
            <a:avLst/>
          </a:prstGeom>
          <a:solidFill>
            <a:srgbClr val="660033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ar-SA"/>
            </a:defPPr>
            <a:lvl1pPr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rtl="0" eaLnBrk="0" hangingPunct="0"/>
            <a:r>
              <a:rPr lang="en-US" sz="2400" b="1" dirty="0"/>
              <a:t>An important thing is the type of the variable concerned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51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260648"/>
            <a:ext cx="849694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tabLst>
                <a:tab pos="228600" algn="l"/>
              </a:tabLst>
            </a:pPr>
            <a:r>
              <a:rPr lang="en-US" sz="2800" b="1" u="sng" dirty="0" smtClean="0">
                <a:solidFill>
                  <a:srgbClr val="C00000"/>
                </a:solidFill>
              </a:rPr>
              <a:t>Type of variable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 marL="457200" indent="-457200">
              <a:tabLst>
                <a:tab pos="228600" algn="l"/>
              </a:tabLst>
            </a:pPr>
            <a:r>
              <a:rPr lang="en-US" sz="2800" b="1" dirty="0" smtClean="0"/>
              <a:t> </a:t>
            </a:r>
            <a:r>
              <a:rPr lang="en-US" sz="2400" b="1" dirty="0" smtClean="0"/>
              <a:t>There are two  major types of variable</a:t>
            </a:r>
          </a:p>
          <a:p>
            <a:pPr marL="457200" indent="-457200">
              <a:tabLst>
                <a:tab pos="228600" algn="l"/>
              </a:tabLst>
            </a:pPr>
            <a:r>
              <a:rPr lang="en-US" sz="2400" b="1" dirty="0" smtClean="0">
                <a:solidFill>
                  <a:srgbClr val="0070C0"/>
                </a:solidFill>
              </a:rPr>
              <a:t>Each of these can be subdivided into two subtypes</a:t>
            </a:r>
          </a:p>
          <a:p>
            <a:pPr marL="457200" indent="-457200">
              <a:tabLst>
                <a:tab pos="228600" algn="l"/>
              </a:tabLst>
            </a:pPr>
            <a:endParaRPr lang="en-US" sz="2400" b="1" dirty="0" smtClean="0"/>
          </a:p>
          <a:p>
            <a:pPr marL="457200" indent="-457200">
              <a:buClr>
                <a:srgbClr val="00FF00"/>
              </a:buClr>
              <a:buFontTx/>
              <a:buAutoNum type="arabicPeriod"/>
              <a:tabLst>
                <a:tab pos="228600" algn="l"/>
              </a:tabLst>
            </a:pPr>
            <a:r>
              <a:rPr lang="en-US" sz="2600" b="1" dirty="0" smtClean="0"/>
              <a:t>Categorical variable</a:t>
            </a:r>
          </a:p>
          <a:p>
            <a:pPr marL="457200" indent="-457200">
              <a:buClr>
                <a:srgbClr val="00FF00"/>
              </a:buClr>
              <a:tabLst>
                <a:tab pos="228600" algn="l"/>
              </a:tabLst>
            </a:pPr>
            <a:r>
              <a:rPr lang="en-US" sz="2600" b="1" dirty="0" smtClean="0">
                <a:solidFill>
                  <a:srgbClr val="FF9900"/>
                </a:solidFill>
              </a:rPr>
              <a:t>(Qualitative Variable )</a:t>
            </a:r>
            <a:endParaRPr lang="en-US" sz="2600" dirty="0" smtClean="0">
              <a:solidFill>
                <a:srgbClr val="FF9900"/>
              </a:solidFill>
            </a:endParaRPr>
          </a:p>
          <a:p>
            <a:pPr marL="457200" indent="-457200">
              <a:buClr>
                <a:srgbClr val="00FF00"/>
              </a:buClr>
              <a:tabLst>
                <a:tab pos="228600" algn="l"/>
              </a:tabLst>
            </a:pPr>
            <a:endParaRPr lang="en-US" sz="2600" b="1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707904" y="2158698"/>
            <a:ext cx="3528880" cy="129266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defPPr>
              <a:defRPr lang="ar-SA"/>
            </a:defPPr>
            <a:lvl1pPr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rtl="0"/>
            <a:r>
              <a:rPr lang="en-US" sz="2600" b="1" u="sng" dirty="0">
                <a:solidFill>
                  <a:schemeClr val="tx1"/>
                </a:solidFill>
                <a:latin typeface="+mn-lt"/>
              </a:rPr>
              <a:t>1.Categorical variable</a:t>
            </a:r>
            <a:endParaRPr lang="en-US" sz="2600" b="1" dirty="0">
              <a:solidFill>
                <a:schemeClr val="tx1"/>
              </a:solidFill>
              <a:latin typeface="+mn-lt"/>
            </a:endParaRPr>
          </a:p>
          <a:p>
            <a:pPr algn="ctr" rtl="0"/>
            <a:r>
              <a:rPr lang="en-US" sz="2600" b="1" dirty="0">
                <a:solidFill>
                  <a:schemeClr val="tx1"/>
                </a:solidFill>
                <a:latin typeface="+mn-lt"/>
              </a:rPr>
              <a:t>a- Nominal </a:t>
            </a:r>
          </a:p>
          <a:p>
            <a:pPr algn="ctr" rtl="0"/>
            <a:r>
              <a:rPr lang="en-US" sz="2600" b="1" dirty="0">
                <a:solidFill>
                  <a:schemeClr val="tx1"/>
                </a:solidFill>
                <a:latin typeface="+mn-lt"/>
              </a:rPr>
              <a:t>b- ordinal</a:t>
            </a:r>
          </a:p>
        </p:txBody>
      </p:sp>
      <p:sp>
        <p:nvSpPr>
          <p:cNvPr id="4" name="Rectangle 3"/>
          <p:cNvSpPr/>
          <p:nvPr/>
        </p:nvSpPr>
        <p:spPr>
          <a:xfrm>
            <a:off x="611560" y="4141529"/>
            <a:ext cx="352839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FF00"/>
              </a:buClr>
              <a:tabLst>
                <a:tab pos="228600" algn="l"/>
              </a:tabLst>
            </a:pPr>
            <a:r>
              <a:rPr lang="en-US" sz="2600" b="1" dirty="0" smtClean="0"/>
              <a:t>2 Metric variable</a:t>
            </a:r>
          </a:p>
          <a:p>
            <a:pPr marL="457200" indent="-457200">
              <a:buClr>
                <a:srgbClr val="00FF00"/>
              </a:buClr>
              <a:tabLst>
                <a:tab pos="228600" algn="l"/>
              </a:tabLst>
            </a:pPr>
            <a:r>
              <a:rPr lang="en-US" sz="2600" b="1" dirty="0" smtClean="0">
                <a:solidFill>
                  <a:srgbClr val="FF9900"/>
                </a:solidFill>
              </a:rPr>
              <a:t>(Quantitative Variable )</a:t>
            </a:r>
            <a:endParaRPr lang="en-US" sz="2600" dirty="0">
              <a:solidFill>
                <a:srgbClr val="FF99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259041" y="4647014"/>
            <a:ext cx="3553319" cy="129266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38100">
            <a:solidFill>
              <a:srgbClr val="00B0F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defPPr>
              <a:defRPr lang="ar-SA"/>
            </a:defPPr>
            <a:lvl1pPr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rtl="0">
              <a:tabLst>
                <a:tab pos="228600" algn="l"/>
              </a:tabLst>
              <a:defRPr/>
            </a:pPr>
            <a:r>
              <a:rPr lang="en-US" sz="2600" b="1" u="sng" dirty="0">
                <a:solidFill>
                  <a:schemeClr val="tx1"/>
                </a:solidFill>
                <a:latin typeface="+mn-lt"/>
                <a:cs typeface="Arial" charset="0"/>
              </a:rPr>
              <a:t>2  Metric variable</a:t>
            </a:r>
            <a:endParaRPr lang="en-US" sz="2600" b="1" dirty="0">
              <a:solidFill>
                <a:schemeClr val="tx1"/>
              </a:solidFill>
              <a:latin typeface="+mn-lt"/>
              <a:cs typeface="Arial" charset="0"/>
            </a:endParaRPr>
          </a:p>
          <a:p>
            <a:pPr marL="514350" indent="-514350" algn="ctr" rtl="0">
              <a:tabLst>
                <a:tab pos="228600" algn="l"/>
              </a:tabLst>
              <a:defRPr/>
            </a:pPr>
            <a:r>
              <a:rPr lang="en-US" sz="2600" b="1" dirty="0">
                <a:solidFill>
                  <a:schemeClr val="tx1"/>
                </a:solidFill>
                <a:latin typeface="+mn-lt"/>
                <a:cs typeface="Arial" charset="0"/>
              </a:rPr>
              <a:t>a-Continuous</a:t>
            </a:r>
          </a:p>
          <a:p>
            <a:pPr marL="514350" indent="-514350" algn="ctr" rtl="0">
              <a:tabLst>
                <a:tab pos="228600" algn="l"/>
              </a:tabLst>
              <a:defRPr/>
            </a:pPr>
            <a:r>
              <a:rPr lang="en-US" sz="2600" b="1" dirty="0">
                <a:solidFill>
                  <a:schemeClr val="tx1"/>
                </a:solidFill>
                <a:latin typeface="+mn-lt"/>
                <a:cs typeface="Arial" charset="0"/>
              </a:rPr>
              <a:t>b-Discrete</a:t>
            </a:r>
          </a:p>
        </p:txBody>
      </p:sp>
    </p:spTree>
    <p:extLst>
      <p:ext uri="{BB962C8B-B14F-4D97-AF65-F5344CB8AC3E}">
        <p14:creationId xmlns:p14="http://schemas.microsoft.com/office/powerpoint/2010/main" val="324251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277532"/>
            <a:ext cx="9036496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</a:rPr>
              <a:t>1. Categorical variable</a:t>
            </a:r>
          </a:p>
          <a:p>
            <a:r>
              <a:rPr lang="en-US" sz="2600" b="1" dirty="0" smtClean="0">
                <a:solidFill>
                  <a:srgbClr val="FF0000"/>
                </a:solidFill>
              </a:rPr>
              <a:t>          </a:t>
            </a:r>
            <a:r>
              <a:rPr lang="en-US" sz="2600" b="1" u="sng" dirty="0" smtClean="0">
                <a:solidFill>
                  <a:srgbClr val="FF0000"/>
                </a:solidFill>
              </a:rPr>
              <a:t> a- Nominal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600" b="1" dirty="0" smtClean="0"/>
              <a:t>       Example</a:t>
            </a:r>
          </a:p>
          <a:p>
            <a:r>
              <a:rPr lang="en-US" sz="2800" b="1" dirty="0" smtClean="0"/>
              <a:t> </a:t>
            </a:r>
          </a:p>
          <a:p>
            <a:r>
              <a:rPr lang="en-US" sz="2400" b="1" dirty="0" smtClean="0"/>
              <a:t>Blood group of 100 persons Just categorize the blood group into </a:t>
            </a:r>
          </a:p>
          <a:p>
            <a:r>
              <a:rPr lang="en-US" sz="2400" b="1" dirty="0" smtClean="0"/>
              <a:t>       A,   B,  AB, &amp;  O</a:t>
            </a:r>
          </a:p>
          <a:p>
            <a:r>
              <a:rPr lang="en-US" sz="2400" b="1" dirty="0" smtClean="0"/>
              <a:t> then counting the No. of individuals (frequency ) </a:t>
            </a:r>
          </a:p>
          <a:p>
            <a:r>
              <a:rPr lang="en-US" sz="2400" b="1" dirty="0" smtClean="0"/>
              <a:t>      in each group 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         (1) Data do not have any unit 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          (2) ordering of the categories is</a:t>
            </a:r>
            <a:r>
              <a:rPr lang="en-US" sz="2400" b="1" dirty="0" smtClean="0">
                <a:solidFill>
                  <a:srgbClr val="FF9900"/>
                </a:solidFill>
              </a:rPr>
              <a:t> </a:t>
            </a:r>
          </a:p>
          <a:p>
            <a:r>
              <a:rPr lang="en-US" sz="2400" b="1" dirty="0" smtClean="0">
                <a:solidFill>
                  <a:srgbClr val="33CCFF"/>
                </a:solidFill>
              </a:rPr>
              <a:t>            </a:t>
            </a:r>
            <a:r>
              <a:rPr lang="en-US" sz="2400" b="1" dirty="0" smtClean="0"/>
              <a:t>completely subjective,</a:t>
            </a:r>
          </a:p>
          <a:p>
            <a:pPr algn="ctr"/>
            <a:r>
              <a:rPr lang="en-US" sz="2400" b="1" dirty="0" smtClean="0"/>
              <a:t> AB, A,   B,&amp;  O</a:t>
            </a:r>
          </a:p>
          <a:p>
            <a:pPr algn="ctr"/>
            <a:r>
              <a:rPr lang="en-US" sz="2400" b="1" dirty="0" smtClean="0"/>
              <a:t>  O, AB, A &amp; B</a:t>
            </a:r>
            <a:endParaRPr lang="en-US" sz="2400" b="1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535541" y="44624"/>
            <a:ext cx="2574923" cy="83099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defPPr>
              <a:defRPr lang="ar-SA"/>
            </a:defPPr>
            <a:lvl1pPr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rtl="0"/>
            <a:r>
              <a:rPr lang="en-US" sz="1600" b="1" u="sng" dirty="0">
                <a:solidFill>
                  <a:schemeClr val="tx1"/>
                </a:solidFill>
              </a:rPr>
              <a:t>1.Categorical variable</a:t>
            </a:r>
            <a:endParaRPr lang="en-US" sz="1600" b="1" dirty="0">
              <a:solidFill>
                <a:schemeClr val="tx1"/>
              </a:solidFill>
            </a:endParaRPr>
          </a:p>
          <a:p>
            <a:pPr algn="ctr" rtl="0"/>
            <a:r>
              <a:rPr lang="en-US" sz="1600" b="1" dirty="0">
                <a:solidFill>
                  <a:srgbClr val="FF0000"/>
                </a:solidFill>
              </a:rPr>
              <a:t>a- Nominal </a:t>
            </a:r>
          </a:p>
          <a:p>
            <a:pPr algn="ctr" rtl="0"/>
            <a:r>
              <a:rPr lang="en-US" sz="1600" b="1" dirty="0">
                <a:solidFill>
                  <a:schemeClr val="tx1"/>
                </a:solidFill>
              </a:rPr>
              <a:t>b- ordinal</a:t>
            </a:r>
          </a:p>
        </p:txBody>
      </p:sp>
    </p:spTree>
    <p:extLst>
      <p:ext uri="{BB962C8B-B14F-4D97-AF65-F5344CB8AC3E}">
        <p14:creationId xmlns:p14="http://schemas.microsoft.com/office/powerpoint/2010/main" val="324251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332656"/>
            <a:ext cx="828092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b- Ordinal     </a:t>
            </a:r>
            <a:r>
              <a:rPr lang="ar-AE" sz="1600" b="1" u="sng" dirty="0"/>
              <a:t>ترتيبي</a:t>
            </a:r>
            <a:r>
              <a:rPr lang="en-US" sz="1600" b="1" dirty="0" smtClean="0"/>
              <a:t>  </a:t>
            </a:r>
            <a:r>
              <a:rPr lang="en-US" sz="2400" b="1" dirty="0" smtClean="0"/>
              <a:t>   </a:t>
            </a:r>
          </a:p>
          <a:p>
            <a:r>
              <a:rPr lang="en-US" sz="2400" b="1" dirty="0" smtClean="0"/>
              <a:t>example </a:t>
            </a:r>
          </a:p>
          <a:p>
            <a:r>
              <a:rPr lang="en-US" sz="2400" b="1" dirty="0" smtClean="0"/>
              <a:t>grading  of tumor   </a:t>
            </a:r>
            <a:r>
              <a:rPr lang="en-US" sz="2400" b="1" dirty="0" smtClean="0">
                <a:solidFill>
                  <a:srgbClr val="0070C0"/>
                </a:solidFill>
              </a:rPr>
              <a:t>I II  III  IV  V </a:t>
            </a:r>
          </a:p>
          <a:p>
            <a:r>
              <a:rPr lang="en-MY" sz="2400" b="1" dirty="0" smtClean="0">
                <a:solidFill>
                  <a:srgbClr val="0070C0"/>
                </a:solidFill>
              </a:rPr>
              <a:t>the order category in a meaningful </a:t>
            </a:r>
          </a:p>
          <a:p>
            <a:endParaRPr lang="en-US" sz="2400" b="1" dirty="0" smtClean="0">
              <a:solidFill>
                <a:srgbClr val="66FF33"/>
              </a:solidFill>
            </a:endParaRPr>
          </a:p>
          <a:p>
            <a:r>
              <a:rPr lang="en-US" sz="2400" b="1" dirty="0" smtClean="0"/>
              <a:t> The difference between any adjacent two grades is not necessarily be the same ( equal) </a:t>
            </a:r>
          </a:p>
          <a:p>
            <a:r>
              <a:rPr lang="en-US" sz="2400" b="1" dirty="0" smtClean="0"/>
              <a:t>           </a:t>
            </a:r>
            <a:r>
              <a:rPr lang="en-US" sz="2400" b="1" dirty="0" smtClean="0">
                <a:solidFill>
                  <a:schemeClr val="tx2"/>
                </a:solidFill>
              </a:rPr>
              <a:t>Therefore</a:t>
            </a:r>
          </a:p>
          <a:p>
            <a:endParaRPr lang="en-US" sz="2400" b="1" dirty="0" smtClean="0">
              <a:solidFill>
                <a:srgbClr val="24DBF4"/>
              </a:solidFill>
            </a:endParaRPr>
          </a:p>
          <a:p>
            <a:pPr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2400" b="1" dirty="0" smtClean="0"/>
              <a:t>1-the data are </a:t>
            </a:r>
            <a:r>
              <a:rPr lang="en-US" sz="2400" b="1" i="1" u="sng" dirty="0" smtClean="0"/>
              <a:t>not properly  measures</a:t>
            </a:r>
            <a:r>
              <a:rPr lang="en-US" sz="2400" b="1" i="1" dirty="0" smtClean="0"/>
              <a:t> </a:t>
            </a:r>
          </a:p>
          <a:p>
            <a:r>
              <a:rPr lang="en-US" sz="2400" b="1" i="1" dirty="0" smtClean="0">
                <a:solidFill>
                  <a:schemeClr val="tx2"/>
                </a:solidFill>
              </a:rPr>
              <a:t>             but </a:t>
            </a:r>
          </a:p>
          <a:p>
            <a:r>
              <a:rPr lang="en-US" sz="2400" b="1" i="1" dirty="0" smtClean="0">
                <a:solidFill>
                  <a:srgbClr val="0070C0"/>
                </a:solidFill>
              </a:rPr>
              <a:t>assessed i</a:t>
            </a:r>
            <a:r>
              <a:rPr lang="en-US" sz="2400" b="1" i="1" dirty="0" smtClean="0"/>
              <a:t>n some way</a:t>
            </a:r>
            <a:r>
              <a:rPr lang="en-US" sz="2400" b="1" dirty="0" smtClean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FFFF00"/>
                </a:solidFill>
              </a:rPr>
              <a:t> </a:t>
            </a:r>
            <a:r>
              <a:rPr lang="en-US" sz="2400" b="1" dirty="0" smtClean="0"/>
              <a:t>2-</a:t>
            </a:r>
            <a:r>
              <a:rPr lang="en-US" sz="2400" b="1" i="1" dirty="0" smtClean="0"/>
              <a:t>these data are </a:t>
            </a:r>
            <a:r>
              <a:rPr lang="en-US" sz="2400" b="1" i="1" u="sng" dirty="0" smtClean="0">
                <a:solidFill>
                  <a:srgbClr val="FF0000"/>
                </a:solidFill>
              </a:rPr>
              <a:t>not real</a:t>
            </a:r>
            <a:r>
              <a:rPr lang="en-US" sz="2400" b="1" i="1" dirty="0" smtClean="0">
                <a:solidFill>
                  <a:srgbClr val="FF0000"/>
                </a:solidFill>
              </a:rPr>
              <a:t> number</a:t>
            </a:r>
            <a:r>
              <a:rPr lang="en-US" sz="2400" b="1" dirty="0" smtClean="0">
                <a:solidFill>
                  <a:srgbClr val="FF0000"/>
                </a:solidFill>
              </a:rPr>
              <a:t>s </a:t>
            </a:r>
            <a:r>
              <a:rPr lang="en-US" sz="2400" b="1" dirty="0" smtClean="0"/>
              <a:t>and </a:t>
            </a:r>
          </a:p>
          <a:p>
            <a:r>
              <a:rPr lang="en-US" sz="2400" b="1" dirty="0" smtClean="0"/>
              <a:t>  </a:t>
            </a:r>
            <a:endParaRPr lang="en-US" sz="2400" b="1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535541" y="162798"/>
            <a:ext cx="2574923" cy="83099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defPPr>
              <a:defRPr lang="ar-SA"/>
            </a:defPPr>
            <a:lvl1pPr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rtl="0"/>
            <a:r>
              <a:rPr lang="en-US" sz="1600" b="1" u="sng" dirty="0">
                <a:solidFill>
                  <a:schemeClr val="tx1"/>
                </a:solidFill>
              </a:rPr>
              <a:t>1.Categorical variable</a:t>
            </a:r>
            <a:endParaRPr lang="en-US" sz="1600" b="1" dirty="0">
              <a:solidFill>
                <a:schemeClr val="tx1"/>
              </a:solidFill>
            </a:endParaRPr>
          </a:p>
          <a:p>
            <a:pPr algn="ctr" rtl="0"/>
            <a:r>
              <a:rPr lang="en-US" sz="1600" b="1" dirty="0">
                <a:solidFill>
                  <a:schemeClr val="tx1"/>
                </a:solidFill>
              </a:rPr>
              <a:t>a- Nominal </a:t>
            </a:r>
          </a:p>
          <a:p>
            <a:pPr algn="ctr" rtl="0"/>
            <a:r>
              <a:rPr lang="en-US" sz="1600" b="1" dirty="0">
                <a:solidFill>
                  <a:srgbClr val="FF0000"/>
                </a:solidFill>
              </a:rPr>
              <a:t>b- ordinal</a:t>
            </a:r>
          </a:p>
        </p:txBody>
      </p:sp>
      <p:sp>
        <p:nvSpPr>
          <p:cNvPr id="4" name="Right Arrow 3"/>
          <p:cNvSpPr/>
          <p:nvPr/>
        </p:nvSpPr>
        <p:spPr>
          <a:xfrm>
            <a:off x="7308304" y="573325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4251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529565"/>
            <a:ext cx="84249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as it is not real data </a:t>
            </a:r>
          </a:p>
          <a:p>
            <a:pPr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0070C0"/>
                </a:solidFill>
              </a:rPr>
              <a:t>3--we cannot apply any arithmetic's roles</a:t>
            </a:r>
          </a:p>
          <a:p>
            <a:pPr>
              <a:buClr>
                <a:srgbClr val="FFFF00"/>
              </a:buClr>
            </a:pPr>
            <a:r>
              <a:rPr lang="en-US" sz="2400" b="1" dirty="0" smtClean="0"/>
              <a:t> no adding, </a:t>
            </a:r>
          </a:p>
          <a:p>
            <a:pPr>
              <a:buClr>
                <a:srgbClr val="FFFF00"/>
              </a:buClr>
            </a:pPr>
            <a:r>
              <a:rPr lang="en-US" sz="2400" b="1" dirty="0" smtClean="0"/>
              <a:t>no subtracting.</a:t>
            </a:r>
          </a:p>
          <a:p>
            <a:pPr>
              <a:buClr>
                <a:srgbClr val="FFFF00"/>
              </a:buClr>
            </a:pPr>
            <a:r>
              <a:rPr lang="en-US" sz="2400" b="1" dirty="0" smtClean="0"/>
              <a:t> no multiply or </a:t>
            </a:r>
          </a:p>
          <a:p>
            <a:pPr>
              <a:buClr>
                <a:srgbClr val="FFFF00"/>
              </a:buClr>
            </a:pPr>
            <a:r>
              <a:rPr lang="en-US" sz="2400" b="1" dirty="0" smtClean="0"/>
              <a:t>no divide</a:t>
            </a:r>
          </a:p>
          <a:p>
            <a:endParaRPr lang="en-US" sz="2400" b="1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0070C0"/>
                </a:solidFill>
              </a:rPr>
              <a:t>4- Data do not have any unit</a:t>
            </a:r>
          </a:p>
          <a:p>
            <a:endParaRPr lang="en-US" sz="2400" b="1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0070C0"/>
                </a:solidFill>
              </a:rPr>
              <a:t>5- ordering </a:t>
            </a:r>
            <a:r>
              <a:rPr lang="en-US" sz="2400" b="1" dirty="0" smtClean="0"/>
              <a:t>of the categories </a:t>
            </a:r>
            <a:r>
              <a:rPr lang="en-US" sz="2400" b="1" dirty="0" smtClean="0">
                <a:solidFill>
                  <a:srgbClr val="00CC00"/>
                </a:solidFill>
              </a:rPr>
              <a:t>is </a:t>
            </a:r>
            <a:r>
              <a:rPr lang="en-US" sz="2400" b="1" dirty="0" smtClean="0">
                <a:solidFill>
                  <a:srgbClr val="FF0000"/>
                </a:solidFill>
              </a:rPr>
              <a:t>not subjective</a:t>
            </a:r>
            <a:r>
              <a:rPr lang="en-US" sz="2400" b="1" u="sng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400" b="1" dirty="0" smtClean="0"/>
              <a:t>    the </a:t>
            </a:r>
            <a:r>
              <a:rPr lang="en-US" sz="2400" b="1" u="sng" dirty="0" smtClean="0"/>
              <a:t>order </a:t>
            </a:r>
            <a:r>
              <a:rPr lang="en-US" sz="2400" b="1" dirty="0" smtClean="0"/>
              <a:t>category in a </a:t>
            </a:r>
            <a:r>
              <a:rPr lang="en-US" sz="2400" b="1" u="sng" dirty="0" smtClean="0">
                <a:solidFill>
                  <a:srgbClr val="FF0000"/>
                </a:solidFill>
              </a:rPr>
              <a:t>meaningful </a:t>
            </a:r>
            <a:r>
              <a:rPr lang="en-US" sz="2400" b="1" u="sng" dirty="0" smtClean="0">
                <a:solidFill>
                  <a:srgbClr val="00CC00"/>
                </a:solidFill>
              </a:rPr>
              <a:t> </a:t>
            </a:r>
            <a:r>
              <a:rPr lang="en-US" sz="2400" b="1" dirty="0" smtClean="0"/>
              <a:t>way</a:t>
            </a:r>
            <a:endParaRPr lang="en-US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683568" y="188640"/>
            <a:ext cx="18110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u="sng" dirty="0">
                <a:solidFill>
                  <a:srgbClr val="FF0000"/>
                </a:solidFill>
              </a:rPr>
              <a:t> </a:t>
            </a:r>
            <a:r>
              <a:rPr lang="en-US" sz="1400" b="1" u="sng" dirty="0" err="1" smtClean="0"/>
              <a:t>Continou</a:t>
            </a:r>
            <a:r>
              <a:rPr lang="en-US" sz="1400" b="1" u="sng" dirty="0" smtClean="0"/>
              <a:t>..  ordinal    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19872" y="1916831"/>
            <a:ext cx="2378730" cy="461665"/>
          </a:xfrm>
          <a:prstGeom prst="rect">
            <a:avLst/>
          </a:prstGeom>
          <a:noFill/>
          <a:ln w="28575">
            <a:solidFill>
              <a:srgbClr val="CC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defPPr>
              <a:defRPr lang="ar-SA"/>
            </a:defPPr>
            <a:lvl1pPr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rtl="0">
              <a:buClr>
                <a:srgbClr val="FFFF00"/>
              </a:buClr>
              <a:buFont typeface="Wingdings" pitchFamily="2" charset="2"/>
              <a:buNone/>
            </a:pPr>
            <a:r>
              <a:rPr lang="en-US" sz="2400" b="1" dirty="0">
                <a:solidFill>
                  <a:srgbClr val="0070C0"/>
                </a:solidFill>
                <a:latin typeface="+mn-lt"/>
              </a:rPr>
              <a:t>the ordinal vales</a:t>
            </a:r>
            <a:r>
              <a:rPr lang="en-US" sz="2400" dirty="0">
                <a:solidFill>
                  <a:srgbClr val="0070C0"/>
                </a:solidFill>
                <a:latin typeface="+mn-lt"/>
              </a:rPr>
              <a:t> </a:t>
            </a:r>
          </a:p>
        </p:txBody>
      </p:sp>
      <p:sp>
        <p:nvSpPr>
          <p:cNvPr id="5" name="Right Brace 4"/>
          <p:cNvSpPr/>
          <p:nvPr/>
        </p:nvSpPr>
        <p:spPr>
          <a:xfrm>
            <a:off x="1979712" y="1416669"/>
            <a:ext cx="1247000" cy="1190388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4251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A78C896-8333-4459-8DFF-7BB8EA4EBA39}" type="datetime1">
              <a:rPr lang="en-US" sz="1400" smtClean="0">
                <a:solidFill>
                  <a:schemeClr val="tx1"/>
                </a:solidFill>
              </a:rPr>
              <a:pPr eaLnBrk="1" hangingPunct="1"/>
              <a:t>6/27/2021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10947" name="Rectangle 2"/>
          <p:cNvSpPr>
            <a:spLocks noChangeArrowheads="1"/>
          </p:cNvSpPr>
          <p:nvPr/>
        </p:nvSpPr>
        <p:spPr bwMode="auto">
          <a:xfrm>
            <a:off x="152400" y="304800"/>
            <a:ext cx="88392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u="sng" dirty="0">
                <a:solidFill>
                  <a:srgbClr val="FF0000"/>
                </a:solidFill>
              </a:rPr>
              <a:t>Ordinal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b="1" dirty="0"/>
              <a:t>* order category in a meaningful  way</a:t>
            </a:r>
            <a:endParaRPr lang="en-US" sz="2400" b="1" u="sng" dirty="0">
              <a:solidFill>
                <a:srgbClr val="FFCC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endParaRPr lang="en-US" sz="2800" b="1" u="sng" dirty="0">
              <a:solidFill>
                <a:srgbClr val="FFCC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endParaRPr lang="en-US" sz="2800" b="1" u="sng" dirty="0">
              <a:solidFill>
                <a:srgbClr val="FFCC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endParaRPr lang="en-US" sz="2800" b="1" u="sng" dirty="0">
              <a:solidFill>
                <a:srgbClr val="FFCC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endParaRPr lang="en-US" sz="2800" b="1" u="sng" dirty="0">
              <a:solidFill>
                <a:srgbClr val="FFCC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endParaRPr lang="en-US" sz="2800" dirty="0"/>
          </a:p>
        </p:txBody>
      </p:sp>
      <p:sp>
        <p:nvSpPr>
          <p:cNvPr id="210948" name="Rectangle 9"/>
          <p:cNvSpPr>
            <a:spLocks noChangeArrowheads="1"/>
          </p:cNvSpPr>
          <p:nvPr/>
        </p:nvSpPr>
        <p:spPr bwMode="auto">
          <a:xfrm>
            <a:off x="152400" y="1219200"/>
            <a:ext cx="8686800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400" b="1" dirty="0"/>
              <a:t>*difference between any adjacent two grades is not necessarily be equal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400" b="1" dirty="0">
                <a:solidFill>
                  <a:srgbClr val="0070C0"/>
                </a:solidFill>
              </a:rPr>
              <a:t>  Have no </a:t>
            </a:r>
            <a:r>
              <a:rPr lang="en-US" sz="2400" b="1" i="1" dirty="0">
                <a:solidFill>
                  <a:srgbClr val="0070C0"/>
                </a:solidFill>
              </a:rPr>
              <a:t>interval property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endParaRPr lang="en-US" sz="2400" dirty="0">
              <a:solidFill>
                <a:srgbClr val="0070C0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b="1" dirty="0" smtClean="0"/>
              <a:t>*</a:t>
            </a:r>
            <a:r>
              <a:rPr lang="en-US" sz="2400" b="1" i="1" dirty="0"/>
              <a:t>not properly  measures</a:t>
            </a:r>
            <a:r>
              <a:rPr lang="en-US" sz="2400" b="1" i="1" dirty="0">
                <a:solidFill>
                  <a:schemeClr val="tx1"/>
                </a:solidFill>
              </a:rPr>
              <a:t> </a:t>
            </a:r>
            <a:endParaRPr lang="en-US" sz="2400" b="1" i="1" dirty="0">
              <a:solidFill>
                <a:srgbClr val="10B418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b="1" i="1" dirty="0">
                <a:solidFill>
                  <a:srgbClr val="FF9900"/>
                </a:solidFill>
              </a:rPr>
              <a:t>*not real numbers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400" b="1" dirty="0"/>
              <a:t>cannot apply any arithmetic's </a:t>
            </a:r>
            <a:r>
              <a:rPr lang="en-US" sz="2400" b="1" dirty="0" smtClean="0"/>
              <a:t>roles</a:t>
            </a:r>
            <a:endParaRPr lang="en-US" sz="2400" b="1" dirty="0">
              <a:solidFill>
                <a:srgbClr val="00FF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2400" b="1" dirty="0">
                <a:solidFill>
                  <a:srgbClr val="0070C0"/>
                </a:solidFill>
              </a:rPr>
              <a:t>Data do not have any unit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094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1EB2B35-27E5-40AF-A626-C87BF110CB21}" type="slidenum">
              <a:rPr lang="ar-SA" sz="1400" smtClean="0">
                <a:solidFill>
                  <a:schemeClr val="tx1"/>
                </a:solidFill>
              </a:rPr>
              <a:pPr eaLnBrk="1" hangingPunct="1"/>
              <a:t>15</a:t>
            </a:fld>
            <a:endParaRPr lang="en-US" sz="1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181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F01DD9D-AE47-4E44-A1EC-345158439D11}" type="datetime1">
              <a:rPr lang="en-US" sz="1400" smtClean="0">
                <a:solidFill>
                  <a:schemeClr val="tx1"/>
                </a:solidFill>
              </a:rPr>
              <a:pPr eaLnBrk="1" hangingPunct="1"/>
              <a:t>6/27/2021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56323" name="Rectangle 2"/>
          <p:cNvSpPr>
            <a:spLocks noChangeArrowheads="1"/>
          </p:cNvSpPr>
          <p:nvPr/>
        </p:nvSpPr>
        <p:spPr bwMode="auto">
          <a:xfrm>
            <a:off x="0" y="412204"/>
            <a:ext cx="91440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514350" indent="-514350" rtl="0">
              <a:buFontTx/>
              <a:buAutoNum type="arabicPlain" startAt="2"/>
              <a:tabLst>
                <a:tab pos="228600" algn="l"/>
              </a:tabLst>
              <a:defRPr/>
            </a:pPr>
            <a:r>
              <a:rPr lang="en-US" sz="2800" b="1" u="sng" dirty="0">
                <a:solidFill>
                  <a:srgbClr val="C00000"/>
                </a:solidFill>
                <a:cs typeface="Arial" charset="0"/>
              </a:rPr>
              <a:t>Metric variable</a:t>
            </a:r>
          </a:p>
          <a:p>
            <a:pPr marL="342900" indent="-342900" rtl="0">
              <a:tabLst>
                <a:tab pos="228600" algn="l"/>
              </a:tabLst>
              <a:defRPr/>
            </a:pPr>
            <a:r>
              <a:rPr lang="en-US" sz="2800" b="1" u="sng" dirty="0">
                <a:solidFill>
                  <a:srgbClr val="FF0000"/>
                </a:solidFill>
                <a:cs typeface="Arial" charset="0"/>
              </a:rPr>
              <a:t>Continuous variable</a:t>
            </a:r>
          </a:p>
          <a:p>
            <a:pPr marL="342900" indent="-342900" rtl="0">
              <a:tabLst>
                <a:tab pos="228600" algn="l"/>
              </a:tabLst>
              <a:defRPr/>
            </a:pPr>
            <a:r>
              <a:rPr lang="en-US" sz="2400" b="1" dirty="0">
                <a:cs typeface="Arial" charset="0"/>
              </a:rPr>
              <a:t>Example</a:t>
            </a:r>
            <a:r>
              <a:rPr lang="en-US" sz="2400" b="1" dirty="0">
                <a:solidFill>
                  <a:srgbClr val="FFFF00"/>
                </a:solidFill>
                <a:cs typeface="Arial" charset="0"/>
              </a:rPr>
              <a:t> </a:t>
            </a:r>
            <a:r>
              <a:rPr lang="en-US" sz="2400" b="1" dirty="0">
                <a:solidFill>
                  <a:srgbClr val="0099CC"/>
                </a:solidFill>
                <a:cs typeface="Arial" charset="0"/>
              </a:rPr>
              <a:t>Height ,Weight</a:t>
            </a:r>
            <a:endParaRPr lang="en-US" sz="2400" b="1" u="sng" dirty="0">
              <a:solidFill>
                <a:srgbClr val="FFFF00"/>
              </a:solidFill>
              <a:cs typeface="Arial" charset="0"/>
            </a:endParaRPr>
          </a:p>
          <a:p>
            <a:pPr marL="342900" indent="-342900" rtl="0">
              <a:tabLst>
                <a:tab pos="228600" algn="l"/>
              </a:tabLst>
              <a:defRPr/>
            </a:pPr>
            <a:endParaRPr lang="en-US" sz="2400" b="1" dirty="0">
              <a:solidFill>
                <a:srgbClr val="0099CC"/>
              </a:solidFill>
              <a:cs typeface="Arial" charset="0"/>
            </a:endParaRPr>
          </a:p>
          <a:p>
            <a:pPr marL="342900" indent="-342900" rtl="0">
              <a:buClr>
                <a:srgbClr val="00FF00"/>
              </a:buClr>
              <a:buFont typeface="Wingdings" pitchFamily="2" charset="2"/>
              <a:buChar char="v"/>
              <a:tabLst>
                <a:tab pos="228600" algn="l"/>
              </a:tabLst>
              <a:defRPr/>
            </a:pPr>
            <a:r>
              <a:rPr lang="en-US" sz="2400" b="1" dirty="0">
                <a:cs typeface="Arial" charset="0"/>
              </a:rPr>
              <a:t>1-usually comes from </a:t>
            </a:r>
            <a:r>
              <a:rPr lang="en-US" sz="2400" b="1" dirty="0">
                <a:solidFill>
                  <a:schemeClr val="tx2"/>
                </a:solidFill>
                <a:cs typeface="Arial" charset="0"/>
              </a:rPr>
              <a:t>measuring</a:t>
            </a:r>
            <a:r>
              <a:rPr lang="en-US" sz="2400" b="1" u="sng" dirty="0">
                <a:solidFill>
                  <a:schemeClr val="tx2"/>
                </a:solidFill>
                <a:cs typeface="Arial" charset="0"/>
              </a:rPr>
              <a:t> </a:t>
            </a:r>
            <a:endParaRPr lang="en-US" sz="2400" b="1" dirty="0">
              <a:solidFill>
                <a:schemeClr val="tx2"/>
              </a:solidFill>
              <a:cs typeface="Arial" charset="0"/>
            </a:endParaRPr>
          </a:p>
          <a:p>
            <a:pPr marL="342900" indent="-342900" rtl="0">
              <a:tabLst>
                <a:tab pos="228600" algn="l"/>
              </a:tabLst>
              <a:defRPr/>
            </a:pPr>
            <a:r>
              <a:rPr lang="en-US" sz="2400" b="1" dirty="0">
                <a:cs typeface="Arial" charset="0"/>
              </a:rPr>
              <a:t>    Can be properly measured  </a:t>
            </a:r>
          </a:p>
          <a:p>
            <a:pPr marL="342900" indent="-342900" rtl="0">
              <a:tabLst>
                <a:tab pos="228600" algn="l"/>
              </a:tabLst>
              <a:defRPr/>
            </a:pPr>
            <a:r>
              <a:rPr lang="en-US" sz="2400" b="1" dirty="0">
                <a:solidFill>
                  <a:srgbClr val="00B050"/>
                </a:solidFill>
                <a:cs typeface="Arial" charset="0"/>
              </a:rPr>
              <a:t>               </a:t>
            </a:r>
            <a:r>
              <a:rPr lang="en-US" sz="2400" b="1" dirty="0">
                <a:solidFill>
                  <a:schemeClr val="tx2"/>
                </a:solidFill>
                <a:cs typeface="Arial" charset="0"/>
              </a:rPr>
              <a:t>so </a:t>
            </a:r>
          </a:p>
          <a:p>
            <a:pPr marL="342900" indent="-342900" rtl="0">
              <a:buClr>
                <a:srgbClr val="00FF00"/>
              </a:buClr>
              <a:buFont typeface="Wingdings" pitchFamily="2" charset="2"/>
              <a:buChar char="v"/>
              <a:tabLst>
                <a:tab pos="228600" algn="l"/>
              </a:tabLst>
              <a:defRPr/>
            </a:pPr>
            <a:r>
              <a:rPr lang="en-US" sz="2400" b="1" dirty="0">
                <a:cs typeface="Arial" charset="0"/>
              </a:rPr>
              <a:t>2- they are a </a:t>
            </a:r>
            <a:r>
              <a:rPr lang="en-US" sz="2400" b="1" dirty="0">
                <a:solidFill>
                  <a:srgbClr val="FF0000"/>
                </a:solidFill>
                <a:cs typeface="Arial" charset="0"/>
              </a:rPr>
              <a:t>real numbers </a:t>
            </a:r>
          </a:p>
          <a:p>
            <a:pPr marL="342900" indent="-342900" rtl="0">
              <a:tabLst>
                <a:tab pos="228600" algn="l"/>
              </a:tabLst>
              <a:defRPr/>
            </a:pPr>
            <a:r>
              <a:rPr lang="en-US" sz="2400" b="1" dirty="0">
                <a:cs typeface="Arial" charset="0"/>
              </a:rPr>
              <a:t>             </a:t>
            </a:r>
            <a:r>
              <a:rPr lang="en-US" sz="2400" b="1" dirty="0">
                <a:solidFill>
                  <a:schemeClr val="tx2"/>
                </a:solidFill>
                <a:cs typeface="Arial" charset="0"/>
              </a:rPr>
              <a:t>so </a:t>
            </a:r>
          </a:p>
          <a:p>
            <a:pPr marL="342900" indent="-342900" rtl="0">
              <a:buClr>
                <a:srgbClr val="00FF00"/>
              </a:buClr>
              <a:buFont typeface="Wingdings" pitchFamily="2" charset="2"/>
              <a:buChar char="v"/>
              <a:tabLst>
                <a:tab pos="228600" algn="l"/>
              </a:tabLst>
              <a:defRPr/>
            </a:pPr>
            <a:r>
              <a:rPr lang="en-US" sz="2400" b="1" dirty="0">
                <a:cs typeface="Arial" charset="0"/>
              </a:rPr>
              <a:t>3- we can </a:t>
            </a:r>
            <a:r>
              <a:rPr lang="en-US" sz="2400" b="1" dirty="0">
                <a:solidFill>
                  <a:schemeClr val="tx2"/>
                </a:solidFill>
                <a:cs typeface="Arial" charset="0"/>
              </a:rPr>
              <a:t>apply all mathematics</a:t>
            </a:r>
            <a:r>
              <a:rPr lang="en-US" sz="2400" b="1" dirty="0">
                <a:cs typeface="Arial" charset="0"/>
              </a:rPr>
              <a:t>'  operations</a:t>
            </a:r>
          </a:p>
          <a:p>
            <a:pPr marL="342900" indent="-342900" rtl="0">
              <a:buClr>
                <a:srgbClr val="00FF00"/>
              </a:buClr>
              <a:buFont typeface="Wingdings" pitchFamily="2" charset="2"/>
              <a:buChar char="v"/>
              <a:tabLst>
                <a:tab pos="228600" algn="l"/>
              </a:tabLst>
              <a:defRPr/>
            </a:pPr>
            <a:r>
              <a:rPr lang="en-US" sz="2400" b="1" dirty="0">
                <a:cs typeface="Arial" charset="0"/>
              </a:rPr>
              <a:t>4- All </a:t>
            </a:r>
            <a:r>
              <a:rPr lang="en-US" sz="2400" b="1" dirty="0">
                <a:solidFill>
                  <a:schemeClr val="tx2"/>
                </a:solidFill>
                <a:cs typeface="Arial" charset="0"/>
              </a:rPr>
              <a:t>have units </a:t>
            </a:r>
            <a:r>
              <a:rPr lang="en-US" sz="2400" b="1" dirty="0">
                <a:cs typeface="Arial" charset="0"/>
              </a:rPr>
              <a:t>of measurement attached to </a:t>
            </a:r>
            <a:r>
              <a:rPr lang="en-US" sz="2400" b="1" dirty="0">
                <a:cs typeface="Times New Roman" pitchFamily="18" charset="0"/>
              </a:rPr>
              <a:t>them</a:t>
            </a:r>
          </a:p>
          <a:p>
            <a:pPr marL="342900" indent="-342900" rtl="0">
              <a:buClr>
                <a:srgbClr val="00FF00"/>
              </a:buClr>
              <a:buFont typeface="Wingdings" pitchFamily="2" charset="2"/>
              <a:buChar char="v"/>
              <a:tabLst>
                <a:tab pos="228600" algn="l"/>
              </a:tabLst>
              <a:defRPr/>
            </a:pPr>
            <a:r>
              <a:rPr lang="en-US" sz="2400" b="1" dirty="0">
                <a:cs typeface="Arial" charset="0"/>
              </a:rPr>
              <a:t>5-The </a:t>
            </a:r>
            <a:r>
              <a:rPr lang="en-US" sz="2400" b="1" dirty="0">
                <a:solidFill>
                  <a:schemeClr val="tx2"/>
                </a:solidFill>
                <a:cs typeface="Arial" charset="0"/>
              </a:rPr>
              <a:t>difference between any pairs of adjacent </a:t>
            </a:r>
            <a:r>
              <a:rPr lang="en-US" sz="2400" b="1" dirty="0">
                <a:cs typeface="Arial" charset="0"/>
              </a:rPr>
              <a:t>values are exactly the same (equal) this is </a:t>
            </a:r>
          </a:p>
          <a:p>
            <a:pPr marL="342900" indent="-342900" rtl="0">
              <a:buClr>
                <a:srgbClr val="00FF00"/>
              </a:buClr>
              <a:tabLst>
                <a:tab pos="228600" algn="l"/>
              </a:tabLst>
              <a:defRPr/>
            </a:pPr>
            <a:r>
              <a:rPr lang="en-US" sz="2400" b="1" dirty="0">
                <a:solidFill>
                  <a:srgbClr val="FFCC00"/>
                </a:solidFill>
                <a:cs typeface="Arial" charset="0"/>
              </a:rPr>
              <a:t>            </a:t>
            </a:r>
            <a:r>
              <a:rPr lang="en-US" sz="2400" b="1" dirty="0">
                <a:solidFill>
                  <a:srgbClr val="0070C0"/>
                </a:solidFill>
                <a:cs typeface="Arial" charset="0"/>
              </a:rPr>
              <a:t>known as</a:t>
            </a:r>
          </a:p>
          <a:p>
            <a:pPr marL="342900" indent="-342900" rtl="0">
              <a:buClr>
                <a:srgbClr val="00FF00"/>
              </a:buClr>
              <a:tabLst>
                <a:tab pos="228600" algn="l"/>
              </a:tabLst>
              <a:defRPr/>
            </a:pPr>
            <a:endParaRPr lang="en-US" sz="2800" b="1" dirty="0">
              <a:solidFill>
                <a:srgbClr val="FFCC00"/>
              </a:solidFill>
              <a:cs typeface="Arial" charset="0"/>
            </a:endParaRPr>
          </a:p>
          <a:p>
            <a:pPr marL="342900" indent="-342900" rtl="0">
              <a:tabLst>
                <a:tab pos="228600" algn="l"/>
              </a:tabLst>
              <a:defRPr/>
            </a:pPr>
            <a:endParaRPr lang="en-US" sz="2800" b="1" dirty="0">
              <a:solidFill>
                <a:srgbClr val="FFCC00"/>
              </a:solidFill>
              <a:cs typeface="Arial" charset="0"/>
            </a:endParaRPr>
          </a:p>
        </p:txBody>
      </p:sp>
      <p:sp>
        <p:nvSpPr>
          <p:cNvPr id="211973" name="AutoShape 12"/>
          <p:cNvSpPr>
            <a:spLocks noChangeArrowheads="1"/>
          </p:cNvSpPr>
          <p:nvPr/>
        </p:nvSpPr>
        <p:spPr bwMode="auto">
          <a:xfrm>
            <a:off x="7092950" y="6372225"/>
            <a:ext cx="2051050" cy="485775"/>
          </a:xfrm>
          <a:prstGeom prst="notchedRightArrow">
            <a:avLst>
              <a:gd name="adj1" fmla="val 50000"/>
              <a:gd name="adj2" fmla="val 1055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1975" name="AutoShape 14"/>
          <p:cNvSpPr>
            <a:spLocks noChangeArrowheads="1"/>
          </p:cNvSpPr>
          <p:nvPr/>
        </p:nvSpPr>
        <p:spPr bwMode="auto">
          <a:xfrm>
            <a:off x="4114798" y="1524000"/>
            <a:ext cx="333375" cy="609600"/>
          </a:xfrm>
          <a:prstGeom prst="downArrow">
            <a:avLst>
              <a:gd name="adj1" fmla="val 50000"/>
              <a:gd name="adj2" fmla="val 45714"/>
            </a:avLst>
          </a:prstGeom>
          <a:solidFill>
            <a:srgbClr val="800080"/>
          </a:solidFill>
          <a:ln w="38100" algn="ctr">
            <a:solidFill>
              <a:srgbClr val="FFFF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1976" name="AutoShape 15"/>
          <p:cNvSpPr>
            <a:spLocks noChangeArrowheads="1"/>
          </p:cNvSpPr>
          <p:nvPr/>
        </p:nvSpPr>
        <p:spPr bwMode="auto">
          <a:xfrm>
            <a:off x="4243385" y="3082636"/>
            <a:ext cx="409575" cy="685800"/>
          </a:xfrm>
          <a:prstGeom prst="downArrow">
            <a:avLst>
              <a:gd name="adj1" fmla="val 50000"/>
              <a:gd name="adj2" fmla="val 41860"/>
            </a:avLst>
          </a:prstGeom>
          <a:solidFill>
            <a:srgbClr val="800080"/>
          </a:solidFill>
          <a:ln w="38100" algn="ctr">
            <a:solidFill>
              <a:srgbClr val="FFFF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659087" y="5520114"/>
            <a:ext cx="3244799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the </a:t>
            </a:r>
            <a:r>
              <a:rPr lang="en-US" sz="2400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interval property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endParaRPr lang="en-US" sz="2400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211978" name="Rectangle 10"/>
          <p:cNvSpPr>
            <a:spLocks noChangeArrowheads="1"/>
          </p:cNvSpPr>
          <p:nvPr/>
        </p:nvSpPr>
        <p:spPr bwMode="auto">
          <a:xfrm>
            <a:off x="899592" y="6019800"/>
            <a:ext cx="26659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b="1" dirty="0"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99FF"/>
                </a:solidFill>
                <a:cs typeface="Times New Roman" pitchFamily="18" charset="0"/>
              </a:rPr>
              <a:t>50-60-70-80 </a:t>
            </a:r>
            <a:endParaRPr lang="en-US" sz="2800" dirty="0"/>
          </a:p>
        </p:txBody>
      </p:sp>
      <p:sp>
        <p:nvSpPr>
          <p:cNvPr id="21197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8AD4B6E-9A2F-41D3-A386-C4E8580421F1}" type="slidenum">
              <a:rPr lang="ar-SA" sz="1400" smtClean="0">
                <a:solidFill>
                  <a:schemeClr val="tx1"/>
                </a:solidFill>
              </a:rPr>
              <a:pPr eaLnBrk="1" hangingPunct="1"/>
              <a:t>16</a:t>
            </a:fld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672587" y="260648"/>
            <a:ext cx="2456981" cy="830997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38100">
            <a:solidFill>
              <a:srgbClr val="00B0F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defPPr>
              <a:defRPr lang="ar-SA"/>
            </a:defPPr>
            <a:lvl1pPr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rtl="0">
              <a:tabLst>
                <a:tab pos="228600" algn="l"/>
              </a:tabLst>
              <a:defRPr/>
            </a:pPr>
            <a:r>
              <a:rPr lang="en-US" sz="1600" b="1" u="sng" dirty="0">
                <a:solidFill>
                  <a:schemeClr val="tx1"/>
                </a:solidFill>
                <a:latin typeface="Arial" charset="0"/>
                <a:cs typeface="Arial" charset="0"/>
              </a:rPr>
              <a:t>2  Metric variable</a:t>
            </a:r>
            <a:endParaRPr lang="en-US" sz="1600" b="1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514350" indent="-514350" algn="ctr" rtl="0">
              <a:tabLst>
                <a:tab pos="228600" algn="l"/>
              </a:tabLst>
              <a:defRPr/>
            </a:pPr>
            <a:r>
              <a:rPr lang="en-US" sz="1600" b="1" dirty="0">
                <a:solidFill>
                  <a:srgbClr val="FF0000"/>
                </a:solidFill>
                <a:latin typeface="Arial" charset="0"/>
                <a:cs typeface="Arial" charset="0"/>
              </a:rPr>
              <a:t>a-Continuous</a:t>
            </a:r>
          </a:p>
          <a:p>
            <a:pPr marL="514350" indent="-514350" algn="ctr" rtl="0">
              <a:tabLst>
                <a:tab pos="228600" algn="l"/>
              </a:tabLst>
              <a:defRPr/>
            </a:pPr>
            <a:r>
              <a:rPr lang="en-US" sz="1600" b="1" dirty="0">
                <a:solidFill>
                  <a:schemeClr val="tx1"/>
                </a:solidFill>
                <a:latin typeface="Arial" charset="0"/>
                <a:cs typeface="Arial" charset="0"/>
              </a:rPr>
              <a:t>b-Discrete</a:t>
            </a:r>
          </a:p>
        </p:txBody>
      </p:sp>
    </p:spTree>
    <p:extLst>
      <p:ext uri="{BB962C8B-B14F-4D97-AF65-F5344CB8AC3E}">
        <p14:creationId xmlns:p14="http://schemas.microsoft.com/office/powerpoint/2010/main" val="1931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32A44EF-4C0F-4A29-AA71-F122433D5FAB}" type="datetime1">
              <a:rPr lang="en-US" sz="1400" smtClean="0">
                <a:solidFill>
                  <a:schemeClr val="tx1"/>
                </a:solidFill>
              </a:rPr>
              <a:pPr eaLnBrk="1" hangingPunct="1"/>
              <a:t>6/27/2021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12995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BF578BF5-001C-4078-899A-1EA1F9B3F3A3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17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12996" name="Rectangle 3"/>
          <p:cNvSpPr>
            <a:spLocks noChangeArrowheads="1"/>
          </p:cNvSpPr>
          <p:nvPr/>
        </p:nvSpPr>
        <p:spPr bwMode="auto">
          <a:xfrm>
            <a:off x="184062" y="574532"/>
            <a:ext cx="8686800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>
              <a:buClr>
                <a:srgbClr val="00FF00"/>
              </a:buClr>
              <a:buFont typeface="Wingdings" pitchFamily="2" charset="2"/>
              <a:buChar char="v"/>
            </a:pPr>
            <a:r>
              <a:rPr lang="en-US" sz="2400" b="1" dirty="0"/>
              <a:t>Can be properly measured</a:t>
            </a:r>
          </a:p>
          <a:p>
            <a:pPr rtl="0">
              <a:buClr>
                <a:srgbClr val="00FF00"/>
              </a:buClr>
            </a:pPr>
            <a:endParaRPr lang="en-US" sz="2400" b="1" dirty="0"/>
          </a:p>
          <a:p>
            <a:pPr rtl="0">
              <a:buClr>
                <a:srgbClr val="00FF00"/>
              </a:buClr>
              <a:buFont typeface="Wingdings" pitchFamily="2" charset="2"/>
              <a:buChar char="v"/>
            </a:pPr>
            <a:r>
              <a:rPr lang="en-US" sz="2400" b="1" dirty="0"/>
              <a:t>may assume any value along a continuum .</a:t>
            </a:r>
          </a:p>
          <a:p>
            <a:pPr rtl="0">
              <a:buClr>
                <a:srgbClr val="00FF00"/>
              </a:buClr>
            </a:pPr>
            <a:r>
              <a:rPr lang="en-US" sz="2400" dirty="0"/>
              <a:t> </a:t>
            </a:r>
          </a:p>
          <a:p>
            <a:pPr rtl="0">
              <a:buClr>
                <a:srgbClr val="00FF00"/>
              </a:buClr>
              <a:buFont typeface="Wingdings" pitchFamily="2" charset="2"/>
              <a:buChar char="v"/>
            </a:pPr>
            <a:r>
              <a:rPr lang="en-US" sz="2400" b="1" dirty="0"/>
              <a:t>The value of a C.V. is </a:t>
            </a:r>
            <a:r>
              <a:rPr lang="en-US" sz="2400" b="1" dirty="0">
                <a:solidFill>
                  <a:srgbClr val="0070C0"/>
                </a:solidFill>
              </a:rPr>
              <a:t>not limited to the set  of integers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FFFF00"/>
                </a:solidFill>
              </a:rPr>
              <a:t>.</a:t>
            </a:r>
            <a:r>
              <a:rPr lang="en-US" sz="2400" b="1" dirty="0"/>
              <a:t>Height :158,160,</a:t>
            </a:r>
          </a:p>
          <a:p>
            <a:pPr rtl="0">
              <a:buClr>
                <a:srgbClr val="00FF00"/>
              </a:buClr>
              <a:buFont typeface="Wingdings" pitchFamily="2" charset="2"/>
              <a:buChar char="v"/>
            </a:pPr>
            <a:r>
              <a:rPr lang="en-US" sz="2400" b="1" dirty="0"/>
              <a:t>                           157.9 , 16o.6   160.8 </a:t>
            </a:r>
          </a:p>
          <a:p>
            <a:pPr rtl="0">
              <a:buClr>
                <a:srgbClr val="00FF00"/>
              </a:buClr>
            </a:pPr>
            <a:endParaRPr lang="en-US" sz="2400" dirty="0"/>
          </a:p>
          <a:p>
            <a:pPr rtl="0">
              <a:buClr>
                <a:srgbClr val="00FF00"/>
              </a:buClr>
              <a:buFont typeface="Wingdings" pitchFamily="2" charset="2"/>
              <a:buChar char="v"/>
            </a:pPr>
            <a:r>
              <a:rPr lang="en-US" sz="2400" b="1" dirty="0"/>
              <a:t>dose not possess a gap or interruptions.</a:t>
            </a:r>
          </a:p>
          <a:p>
            <a:pPr rtl="0"/>
            <a:r>
              <a:rPr lang="en-US" sz="2400" dirty="0"/>
              <a:t> </a:t>
            </a:r>
          </a:p>
          <a:p>
            <a:pPr rtl="0"/>
            <a:r>
              <a:rPr lang="en-US" sz="2400" b="1" dirty="0"/>
              <a:t>ex.  </a:t>
            </a:r>
          </a:p>
          <a:p>
            <a:pPr rtl="0"/>
            <a:r>
              <a:rPr lang="en-US" sz="2400" b="1" dirty="0"/>
              <a:t>B.P.   </a:t>
            </a:r>
            <a:r>
              <a:rPr lang="en-US" sz="2400" b="1" dirty="0" err="1"/>
              <a:t>Hb</a:t>
            </a:r>
            <a:r>
              <a:rPr lang="en-US" sz="2400" b="1" dirty="0"/>
              <a:t>    Blood sugar</a:t>
            </a:r>
            <a:r>
              <a:rPr lang="en-US" sz="2400" dirty="0"/>
              <a:t> . </a:t>
            </a:r>
          </a:p>
          <a:p>
            <a:pPr rtl="0"/>
            <a:r>
              <a:rPr lang="en-US" sz="2800" dirty="0"/>
              <a:t>      </a:t>
            </a:r>
            <a:r>
              <a:rPr lang="en-US" sz="2800" b="1" dirty="0">
                <a:solidFill>
                  <a:srgbClr val="FF0000"/>
                </a:solidFill>
              </a:rPr>
              <a:t>???????????</a:t>
            </a:r>
          </a:p>
        </p:txBody>
      </p:sp>
      <p:sp>
        <p:nvSpPr>
          <p:cNvPr id="212998" name="Rectangle 13"/>
          <p:cNvSpPr>
            <a:spLocks noChangeArrowheads="1"/>
          </p:cNvSpPr>
          <p:nvPr/>
        </p:nvSpPr>
        <p:spPr bwMode="auto">
          <a:xfrm>
            <a:off x="212725" y="49213"/>
            <a:ext cx="489743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sz="1600" b="1" u="sng" dirty="0"/>
              <a:t>continuous Variable</a:t>
            </a:r>
            <a:r>
              <a:rPr lang="en-US" sz="1600" b="1" dirty="0"/>
              <a:t>      cont</a:t>
            </a:r>
            <a:r>
              <a:rPr lang="en-US" sz="1600" b="1" u="sng" dirty="0">
                <a:solidFill>
                  <a:srgbClr val="FFCC00"/>
                </a:solidFill>
              </a:rPr>
              <a:t>. </a:t>
            </a:r>
          </a:p>
        </p:txBody>
      </p:sp>
      <p:sp>
        <p:nvSpPr>
          <p:cNvPr id="21299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1462534-983D-4DBF-8A6F-E8E20BE19190}" type="slidenum">
              <a:rPr lang="ar-SA" sz="1400" smtClean="0">
                <a:solidFill>
                  <a:schemeClr val="tx1"/>
                </a:solidFill>
              </a:rPr>
              <a:pPr eaLnBrk="1" hangingPunct="1"/>
              <a:t>17</a:t>
            </a:fld>
            <a:endParaRPr lang="en-US" sz="1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09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1AB8FE3-5100-477D-B818-F9CE5217A7C6}" type="datetime1">
              <a:rPr lang="en-US" sz="1400" smtClean="0">
                <a:solidFill>
                  <a:schemeClr val="tx1"/>
                </a:solidFill>
              </a:rPr>
              <a:pPr eaLnBrk="1" hangingPunct="1"/>
              <a:t>6/27/2021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14019" name="Rectangle 2"/>
          <p:cNvSpPr>
            <a:spLocks noChangeArrowheads="1"/>
          </p:cNvSpPr>
          <p:nvPr/>
        </p:nvSpPr>
        <p:spPr bwMode="auto">
          <a:xfrm>
            <a:off x="179388" y="755342"/>
            <a:ext cx="8812212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42900" indent="-342900" rtl="0">
              <a:buFontTx/>
              <a:buAutoNum type="arabicPlain" startAt="2"/>
              <a:tabLst>
                <a:tab pos="228600" algn="l"/>
              </a:tabLst>
            </a:pPr>
            <a:r>
              <a:rPr lang="en-US" sz="2800" b="1" u="sng" dirty="0">
                <a:solidFill>
                  <a:srgbClr val="C00000"/>
                </a:solidFill>
              </a:rPr>
              <a:t>Discrete</a:t>
            </a:r>
            <a:r>
              <a:rPr lang="en-US" sz="2800" b="1" dirty="0">
                <a:solidFill>
                  <a:srgbClr val="C00000"/>
                </a:solidFill>
              </a:rPr>
              <a:t> variable</a:t>
            </a:r>
          </a:p>
          <a:p>
            <a:pPr marL="342900" indent="-342900" rtl="0">
              <a:tabLst>
                <a:tab pos="228600" algn="l"/>
              </a:tabLst>
            </a:pPr>
            <a:r>
              <a:rPr lang="en-US" sz="2400" b="1" dirty="0"/>
              <a:t>usually comes from counting such as </a:t>
            </a:r>
          </a:p>
          <a:p>
            <a:pPr marL="342900" indent="-342900" rtl="0">
              <a:tabLst>
                <a:tab pos="228600" algn="l"/>
              </a:tabLst>
            </a:pPr>
            <a:r>
              <a:rPr lang="en-US" sz="2400" b="1" dirty="0"/>
              <a:t>     No. of death.</a:t>
            </a:r>
          </a:p>
          <a:p>
            <a:pPr marL="342900" indent="-342900" rtl="0">
              <a:tabLst>
                <a:tab pos="228600" algn="l"/>
              </a:tabLst>
            </a:pPr>
            <a:r>
              <a:rPr lang="en-US" sz="2400" b="1" dirty="0"/>
              <a:t>     No. of students </a:t>
            </a:r>
          </a:p>
          <a:p>
            <a:pPr marL="342900" indent="-342900" rtl="0">
              <a:tabLst>
                <a:tab pos="228600" algn="l"/>
              </a:tabLst>
            </a:pPr>
            <a:r>
              <a:rPr lang="en-US" sz="2400" b="1" dirty="0"/>
              <a:t>   No. of patients</a:t>
            </a:r>
          </a:p>
          <a:p>
            <a:pPr marL="342900" indent="-342900" rtl="0">
              <a:tabLst>
                <a:tab pos="228600" algn="l"/>
              </a:tabLst>
            </a:pPr>
            <a:r>
              <a:rPr lang="en-US" sz="2400" b="1" dirty="0"/>
              <a:t>  </a:t>
            </a:r>
            <a:r>
              <a:rPr lang="en-US" sz="2400" b="1" dirty="0">
                <a:solidFill>
                  <a:srgbClr val="FF0000"/>
                </a:solidFill>
              </a:rPr>
              <a:t>??????</a:t>
            </a:r>
          </a:p>
          <a:p>
            <a:pPr marL="342900" indent="-342900" rtl="0">
              <a:buClr>
                <a:srgbClr val="00FF00"/>
              </a:buClr>
              <a:buFont typeface="Wingdings" pitchFamily="2" charset="2"/>
              <a:buChar char="v"/>
              <a:tabLst>
                <a:tab pos="228600" algn="l"/>
              </a:tabLst>
            </a:pPr>
            <a:r>
              <a:rPr lang="en-US" sz="2400" b="1" dirty="0"/>
              <a:t>It is real numbers </a:t>
            </a:r>
            <a:r>
              <a:rPr lang="en-US" sz="2400" b="1" dirty="0">
                <a:solidFill>
                  <a:srgbClr val="FF0000"/>
                </a:solidFill>
              </a:rPr>
              <a:t>So……..???</a:t>
            </a:r>
          </a:p>
          <a:p>
            <a:pPr marL="342900" indent="-342900" rtl="0">
              <a:buClr>
                <a:srgbClr val="00FF00"/>
              </a:buClr>
              <a:buFont typeface="Wingdings" pitchFamily="2" charset="2"/>
              <a:buChar char="v"/>
              <a:tabLst>
                <a:tab pos="228600" algn="l"/>
              </a:tabLst>
            </a:pPr>
            <a:r>
              <a:rPr lang="en-US" sz="2400" b="1" dirty="0"/>
              <a:t>It can be counted</a:t>
            </a:r>
          </a:p>
          <a:p>
            <a:pPr marL="342900" indent="-342900" rtl="0">
              <a:buClr>
                <a:srgbClr val="00FF00"/>
              </a:buClr>
              <a:buFont typeface="Wingdings" pitchFamily="2" charset="2"/>
              <a:buChar char="v"/>
              <a:tabLst>
                <a:tab pos="228600" algn="l"/>
              </a:tabLst>
            </a:pPr>
            <a:r>
              <a:rPr lang="en-US" sz="2400" b="1" dirty="0"/>
              <a:t>It have a unit of measurements</a:t>
            </a:r>
          </a:p>
          <a:p>
            <a:pPr marL="342900" indent="-342900" rtl="0">
              <a:buClr>
                <a:srgbClr val="00FF00"/>
              </a:buClr>
              <a:buFont typeface="Wingdings" pitchFamily="2" charset="2"/>
              <a:buChar char="v"/>
              <a:tabLst>
                <a:tab pos="228600" algn="l"/>
              </a:tabLst>
            </a:pPr>
            <a:r>
              <a:rPr lang="en-US" sz="2400" b="1" dirty="0"/>
              <a:t> It is </a:t>
            </a:r>
            <a:r>
              <a:rPr lang="en-US" sz="2400" b="1" dirty="0">
                <a:solidFill>
                  <a:srgbClr val="FF0000"/>
                </a:solidFill>
              </a:rPr>
              <a:t>integer,</a:t>
            </a:r>
            <a:r>
              <a:rPr lang="en-US" sz="2400" b="1" dirty="0"/>
              <a:t> measurement or values </a:t>
            </a:r>
            <a:r>
              <a:rPr lang="en-US" sz="2400" b="1" dirty="0">
                <a:solidFill>
                  <a:srgbClr val="FF0000"/>
                </a:solidFill>
              </a:rPr>
              <a:t>are integers</a:t>
            </a:r>
          </a:p>
          <a:p>
            <a:pPr marL="342900" indent="-342900" rtl="0">
              <a:buClr>
                <a:srgbClr val="00FF00"/>
              </a:buClr>
              <a:buFont typeface="Wingdings" pitchFamily="2" charset="2"/>
              <a:buNone/>
              <a:tabLst>
                <a:tab pos="228600" algn="l"/>
              </a:tabLst>
            </a:pPr>
            <a:endParaRPr lang="en-US" sz="2400" b="1" dirty="0"/>
          </a:p>
          <a:p>
            <a:pPr marL="342900" indent="-342900" rtl="0">
              <a:buClr>
                <a:srgbClr val="00FF00"/>
              </a:buClr>
              <a:buFont typeface="Wingdings" pitchFamily="2" charset="2"/>
              <a:buChar char="v"/>
              <a:tabLst>
                <a:tab pos="228600" algn="l"/>
              </a:tabLst>
            </a:pPr>
            <a:r>
              <a:rPr lang="en-US" sz="2400" b="1" dirty="0"/>
              <a:t>They have the same </a:t>
            </a:r>
            <a:r>
              <a:rPr lang="en-US" sz="2400" b="1" dirty="0">
                <a:solidFill>
                  <a:srgbClr val="FF0000"/>
                </a:solidFill>
              </a:rPr>
              <a:t>interval and ratio properties </a:t>
            </a:r>
            <a:r>
              <a:rPr lang="en-US" sz="2400" b="1" dirty="0"/>
              <a:t>as the continues variables</a:t>
            </a:r>
            <a:r>
              <a:rPr lang="en-US" sz="2400" b="1" dirty="0">
                <a:solidFill>
                  <a:schemeClr val="tx1"/>
                </a:solidFill>
              </a:rPr>
              <a:t>    </a:t>
            </a:r>
          </a:p>
        </p:txBody>
      </p:sp>
      <p:sp>
        <p:nvSpPr>
          <p:cNvPr id="214021" name="Rectangle 12"/>
          <p:cNvSpPr>
            <a:spLocks noChangeArrowheads="1"/>
          </p:cNvSpPr>
          <p:nvPr/>
        </p:nvSpPr>
        <p:spPr bwMode="auto">
          <a:xfrm>
            <a:off x="3822700" y="1815261"/>
            <a:ext cx="3269580" cy="830997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rtl="0"/>
            <a:r>
              <a:rPr lang="en-US" sz="2400" b="1" dirty="0">
                <a:solidFill>
                  <a:schemeClr val="tx1"/>
                </a:solidFill>
              </a:rPr>
              <a:t>all are </a:t>
            </a:r>
          </a:p>
          <a:p>
            <a:pPr rtl="0"/>
            <a:r>
              <a:rPr lang="en-US" sz="2400" b="1" dirty="0">
                <a:solidFill>
                  <a:srgbClr val="004821"/>
                </a:solidFill>
              </a:rPr>
              <a:t>discrete</a:t>
            </a:r>
            <a:r>
              <a:rPr lang="en-US" sz="2400" b="1" dirty="0">
                <a:solidFill>
                  <a:schemeClr val="tx1"/>
                </a:solidFill>
              </a:rPr>
              <a:t> metric variable</a:t>
            </a:r>
          </a:p>
        </p:txBody>
      </p:sp>
      <p:sp>
        <p:nvSpPr>
          <p:cNvPr id="214022" name="AutoShape 13"/>
          <p:cNvSpPr>
            <a:spLocks/>
          </p:cNvSpPr>
          <p:nvPr/>
        </p:nvSpPr>
        <p:spPr bwMode="auto">
          <a:xfrm>
            <a:off x="2555776" y="1752600"/>
            <a:ext cx="1266924" cy="956320"/>
          </a:xfrm>
          <a:prstGeom prst="rightBrace">
            <a:avLst>
              <a:gd name="adj1" fmla="val 12228"/>
              <a:gd name="adj2" fmla="val 50000"/>
            </a:avLst>
          </a:prstGeom>
          <a:noFill/>
          <a:ln w="47625">
            <a:solidFill>
              <a:srgbClr val="00C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402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1452AE4-D494-460F-8CF2-786DC742ABE1}" type="slidenum">
              <a:rPr lang="ar-SA" sz="1400" smtClean="0">
                <a:solidFill>
                  <a:schemeClr val="tx1"/>
                </a:solidFill>
              </a:rPr>
              <a:pPr eaLnBrk="1" hangingPunct="1"/>
              <a:t>18</a:t>
            </a:fld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672587" y="260648"/>
            <a:ext cx="2456981" cy="830997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 w="38100">
            <a:solidFill>
              <a:srgbClr val="00B0F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defPPr>
              <a:defRPr lang="ar-SA"/>
            </a:defPPr>
            <a:lvl1pPr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rtl="0">
              <a:tabLst>
                <a:tab pos="228600" algn="l"/>
              </a:tabLst>
              <a:defRPr/>
            </a:pPr>
            <a:r>
              <a:rPr lang="en-US" sz="1600" b="1" u="sng" dirty="0">
                <a:solidFill>
                  <a:schemeClr val="tx1"/>
                </a:solidFill>
                <a:latin typeface="Arial" charset="0"/>
                <a:cs typeface="Arial" charset="0"/>
              </a:rPr>
              <a:t>2  Metric variable</a:t>
            </a:r>
            <a:endParaRPr lang="en-US" sz="1600" b="1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514350" indent="-514350" algn="ctr" rtl="0">
              <a:tabLst>
                <a:tab pos="228600" algn="l"/>
              </a:tabLst>
              <a:defRPr/>
            </a:pPr>
            <a:r>
              <a:rPr lang="en-US" sz="1600" b="1" dirty="0">
                <a:solidFill>
                  <a:schemeClr val="tx1"/>
                </a:solidFill>
                <a:latin typeface="Arial" charset="0"/>
                <a:cs typeface="Arial" charset="0"/>
              </a:rPr>
              <a:t>a-Continuous</a:t>
            </a:r>
          </a:p>
          <a:p>
            <a:pPr marL="514350" indent="-514350" algn="ctr" rtl="0">
              <a:tabLst>
                <a:tab pos="228600" algn="l"/>
              </a:tabLst>
              <a:defRPr/>
            </a:pPr>
            <a:r>
              <a:rPr lang="en-US" sz="1600" b="1" dirty="0">
                <a:solidFill>
                  <a:schemeClr val="tx1"/>
                </a:solidFill>
                <a:latin typeface="Arial" charset="0"/>
                <a:cs typeface="Arial" charset="0"/>
              </a:rPr>
              <a:t>b-Discrete</a:t>
            </a:r>
          </a:p>
        </p:txBody>
      </p:sp>
    </p:spTree>
    <p:extLst>
      <p:ext uri="{BB962C8B-B14F-4D97-AF65-F5344CB8AC3E}">
        <p14:creationId xmlns:p14="http://schemas.microsoft.com/office/powerpoint/2010/main" val="196222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EAF3E09-CB51-4C6C-95BE-CD15273F9622}" type="datetime1">
              <a:rPr lang="en-US" sz="1400" smtClean="0">
                <a:solidFill>
                  <a:schemeClr val="tx1"/>
                </a:solidFill>
              </a:rPr>
              <a:pPr eaLnBrk="1" hangingPunct="1"/>
              <a:t>6/27/2021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044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2273AEE0-A9A1-4A43-96AA-6DA7153F572D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19</a:t>
            </a:fld>
            <a:endParaRPr lang="en-US" sz="1400">
              <a:solidFill>
                <a:schemeClr val="tx1"/>
              </a:solidFill>
            </a:endParaRPr>
          </a:p>
        </p:txBody>
      </p:sp>
      <p:grpSp>
        <p:nvGrpSpPr>
          <p:cNvPr id="5" name="Organization Chart 3"/>
          <p:cNvGrpSpPr>
            <a:grpSpLocks/>
          </p:cNvGrpSpPr>
          <p:nvPr/>
        </p:nvGrpSpPr>
        <p:grpSpPr bwMode="auto">
          <a:xfrm>
            <a:off x="76200" y="357283"/>
            <a:ext cx="8991600" cy="5652864"/>
            <a:chOff x="1807" y="2940"/>
            <a:chExt cx="10079" cy="2880"/>
          </a:xfrm>
        </p:grpSpPr>
        <p:graphicFrame>
          <p:nvGraphicFramePr>
            <p:cNvPr id="8" name="Diagram 7"/>
            <p:cNvGraphicFramePr/>
            <p:nvPr>
              <p:extLst>
                <p:ext uri="{D42A27DB-BD31-4B8C-83A1-F6EECF244321}">
                  <p14:modId xmlns:p14="http://schemas.microsoft.com/office/powerpoint/2010/main" val="395665279"/>
                </p:ext>
              </p:extLst>
            </p:nvPr>
          </p:nvGraphicFramePr>
          <p:xfrm>
            <a:off x="1807" y="2940"/>
            <a:ext cx="10079" cy="288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6" name="Rectangle 18"/>
            <p:cNvSpPr>
              <a:spLocks noChangeArrowheads="1"/>
            </p:cNvSpPr>
            <p:nvPr/>
          </p:nvSpPr>
          <p:spPr bwMode="auto">
            <a:xfrm>
              <a:off x="8274" y="3660"/>
              <a:ext cx="1176" cy="2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2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Yes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19"/>
            <p:cNvSpPr>
              <a:spLocks noChangeArrowheads="1"/>
            </p:cNvSpPr>
            <p:nvPr/>
          </p:nvSpPr>
          <p:spPr bwMode="auto">
            <a:xfrm>
              <a:off x="3811" y="5505"/>
              <a:ext cx="1175" cy="2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Yes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45" name="Rectangle 28"/>
          <p:cNvSpPr>
            <a:spLocks noChangeArrowheads="1"/>
          </p:cNvSpPr>
          <p:nvPr/>
        </p:nvSpPr>
        <p:spPr bwMode="auto">
          <a:xfrm>
            <a:off x="76200" y="6029325"/>
            <a:ext cx="8915400" cy="508000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rtl="0" eaLnBrk="0" hangingPunct="0"/>
            <a:r>
              <a:rPr lang="en-US" sz="2700" b="1" dirty="0"/>
              <a:t>An important thing is the type of the variable concerned</a:t>
            </a:r>
            <a:r>
              <a:rPr lang="en-US" sz="2700" b="1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1046" name="Rectangle 29"/>
          <p:cNvSpPr>
            <a:spLocks noChangeArrowheads="1"/>
          </p:cNvSpPr>
          <p:nvPr/>
        </p:nvSpPr>
        <p:spPr bwMode="auto">
          <a:xfrm>
            <a:off x="6084168" y="1565275"/>
            <a:ext cx="10128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altLang="ja-JP" sz="3600" dirty="0">
                <a:ea typeface="ＭＳ Ｐゴシック" pitchFamily="34" charset="-128"/>
              </a:rPr>
              <a:t>Yes</a:t>
            </a:r>
            <a:endParaRPr lang="en-US" sz="3600" dirty="0">
              <a:ea typeface="ＭＳ Ｐゴシック" pitchFamily="34" charset="-128"/>
            </a:endParaRPr>
          </a:p>
        </p:txBody>
      </p:sp>
      <p:sp>
        <p:nvSpPr>
          <p:cNvPr id="1047" name="Rectangle 30"/>
          <p:cNvSpPr>
            <a:spLocks noChangeArrowheads="1"/>
          </p:cNvSpPr>
          <p:nvPr/>
        </p:nvSpPr>
        <p:spPr bwMode="auto">
          <a:xfrm>
            <a:off x="1896531" y="1832876"/>
            <a:ext cx="10795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altLang="ja-JP" sz="2800" dirty="0">
                <a:ea typeface="ＭＳ Ｐゴシック" pitchFamily="34" charset="-128"/>
              </a:rPr>
              <a:t>No</a:t>
            </a:r>
            <a:endParaRPr lang="en-US" sz="2800" dirty="0">
              <a:ea typeface="ＭＳ Ｐゴシック" pitchFamily="34" charset="-128"/>
            </a:endParaRPr>
          </a:p>
        </p:txBody>
      </p:sp>
      <p:sp>
        <p:nvSpPr>
          <p:cNvPr id="1048" name="Rectangle 31"/>
          <p:cNvSpPr>
            <a:spLocks noChangeArrowheads="1"/>
          </p:cNvSpPr>
          <p:nvPr/>
        </p:nvSpPr>
        <p:spPr bwMode="auto">
          <a:xfrm>
            <a:off x="539750" y="3716338"/>
            <a:ext cx="12239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altLang="ja-JP" sz="2400" b="1" dirty="0">
                <a:ea typeface="ＭＳ Ｐゴシック" pitchFamily="34" charset="-128"/>
              </a:rPr>
              <a:t>No</a:t>
            </a:r>
            <a:endParaRPr lang="en-US" sz="2400" b="1" dirty="0">
              <a:ea typeface="ＭＳ Ｐゴシック" pitchFamily="34" charset="-128"/>
            </a:endParaRPr>
          </a:p>
        </p:txBody>
      </p:sp>
      <p:sp>
        <p:nvSpPr>
          <p:cNvPr id="105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51F3056-D4B5-444F-AEBB-B18469C95D72}" type="slidenum">
              <a:rPr lang="ar-SA" sz="1400" smtClean="0">
                <a:solidFill>
                  <a:schemeClr val="tx1"/>
                </a:solidFill>
              </a:rPr>
              <a:pPr eaLnBrk="1" hangingPunct="1"/>
              <a:t>19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4" name="Rectangle 29"/>
          <p:cNvSpPr>
            <a:spLocks noChangeArrowheads="1"/>
          </p:cNvSpPr>
          <p:nvPr/>
        </p:nvSpPr>
        <p:spPr bwMode="auto">
          <a:xfrm>
            <a:off x="3851920" y="3393172"/>
            <a:ext cx="10128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altLang="ja-JP" sz="3600" dirty="0">
                <a:ea typeface="ＭＳ Ｐゴシック" pitchFamily="34" charset="-128"/>
              </a:rPr>
              <a:t>Yes</a:t>
            </a:r>
            <a:endParaRPr lang="en-US" sz="36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082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3E5E149-BD70-444C-9E51-6DBE3B5C4085}" type="datetime1">
              <a:rPr lang="en-US" sz="1400" smtClean="0">
                <a:solidFill>
                  <a:schemeClr val="tx1"/>
                </a:solidFill>
              </a:rPr>
              <a:pPr eaLnBrk="1" hangingPunct="1"/>
              <a:t>6/27/2021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95587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B25AFF63-FFAC-41C7-A8A2-DD8F234FC56F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2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9559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56C89B5-F6A8-4C93-9896-35EF05F260D9}" type="slidenum">
              <a:rPr lang="ar-SA" sz="14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69166" y="980728"/>
            <a:ext cx="36056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Biostatistics</a:t>
            </a:r>
            <a:endParaRPr lang="en-MY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53415" y="2844224"/>
            <a:ext cx="76655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 I</a:t>
            </a:r>
            <a:endParaRPr lang="en-MY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600" y="4941168"/>
            <a:ext cx="75418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Prof.   Dr. WAQAR    AL-KUBAISY  </a:t>
            </a:r>
            <a:endParaRPr lang="en-MY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9694443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3CD60C0-4175-4F7C-B252-968B57216E8B}" type="datetime1">
              <a:rPr lang="en-US" sz="1400" smtClean="0">
                <a:solidFill>
                  <a:schemeClr val="tx1"/>
                </a:solidFill>
              </a:rPr>
              <a:pPr eaLnBrk="1" hangingPunct="1"/>
              <a:t>6/27/2021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15043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D3A44D57-5702-41A7-A2B6-5DF1811DE855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20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15044" name="Rectangle 4"/>
          <p:cNvSpPr>
            <a:spLocks noChangeArrowheads="1"/>
          </p:cNvSpPr>
          <p:nvPr/>
        </p:nvSpPr>
        <p:spPr bwMode="auto">
          <a:xfrm>
            <a:off x="107504" y="670813"/>
            <a:ext cx="8856984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indent="457200" rtl="0"/>
            <a:r>
              <a:rPr lang="en-US" sz="2800" b="1" u="sng" dirty="0">
                <a:solidFill>
                  <a:srgbClr val="FF0000"/>
                </a:solidFill>
              </a:rPr>
              <a:t>Quantitative Variable </a:t>
            </a:r>
            <a:endParaRPr lang="en-US" sz="2800" dirty="0">
              <a:solidFill>
                <a:srgbClr val="FF0000"/>
              </a:solidFill>
            </a:endParaRPr>
          </a:p>
          <a:p>
            <a:pPr indent="457200" rtl="0"/>
            <a:r>
              <a:rPr lang="en-US" sz="2800" dirty="0"/>
              <a:t>	The one that  can be measured by the usual sense .</a:t>
            </a:r>
          </a:p>
          <a:p>
            <a:pPr indent="457200" rtl="0"/>
            <a:endParaRPr lang="en-US" sz="2800" b="1" u="sng" dirty="0"/>
          </a:p>
          <a:p>
            <a:pPr indent="457200" rtl="0"/>
            <a:endParaRPr lang="en-US" sz="2800" b="1" u="sng" dirty="0"/>
          </a:p>
          <a:p>
            <a:pPr indent="457200" rtl="0"/>
            <a:endParaRPr lang="en-US" sz="2800" b="1" u="sng" dirty="0"/>
          </a:p>
          <a:p>
            <a:pPr indent="457200" rtl="0"/>
            <a:endParaRPr lang="en-US" sz="2800" b="1" u="sng" dirty="0"/>
          </a:p>
          <a:p>
            <a:pPr indent="457200" rtl="0"/>
            <a:endParaRPr lang="en-US" sz="2800" b="1" u="sng" dirty="0"/>
          </a:p>
          <a:p>
            <a:pPr indent="457200" rtl="0"/>
            <a:r>
              <a:rPr lang="en-US" sz="2800" b="1" u="sng" dirty="0">
                <a:solidFill>
                  <a:srgbClr val="FF0000"/>
                </a:solidFill>
              </a:rPr>
              <a:t>Qualitative Variable </a:t>
            </a:r>
            <a:endParaRPr lang="en-US" sz="2800" dirty="0">
              <a:solidFill>
                <a:srgbClr val="FF0000"/>
              </a:solidFill>
            </a:endParaRPr>
          </a:p>
          <a:p>
            <a:pPr indent="457200" algn="ctr" rtl="0"/>
            <a:r>
              <a:rPr lang="en-US" sz="2800" dirty="0"/>
              <a:t>The one which are not capable of being measured by the usual sense . </a:t>
            </a:r>
          </a:p>
        </p:txBody>
      </p:sp>
    </p:spTree>
    <p:extLst>
      <p:ext uri="{BB962C8B-B14F-4D97-AF65-F5344CB8AC3E}">
        <p14:creationId xmlns:p14="http://schemas.microsoft.com/office/powerpoint/2010/main" val="172925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38B5204-8CC7-4F31-B704-B6E67E2F1F8F}" type="datetime1">
              <a:rPr lang="en-US" sz="1400" smtClean="0">
                <a:solidFill>
                  <a:schemeClr val="tx1"/>
                </a:solidFill>
              </a:rPr>
              <a:pPr eaLnBrk="1" hangingPunct="1"/>
              <a:t>6/27/2021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17091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F30AD231-19E8-41C4-A3C3-71ADD07E9E7D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21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17092" name="Rectangle 4"/>
          <p:cNvSpPr>
            <a:spLocks noChangeArrowheads="1"/>
          </p:cNvSpPr>
          <p:nvPr/>
        </p:nvSpPr>
        <p:spPr bwMode="auto">
          <a:xfrm>
            <a:off x="1524000" y="260648"/>
            <a:ext cx="439864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rtl="0"/>
            <a:r>
              <a:rPr lang="en-US" sz="2800" b="1" u="sng" dirty="0"/>
              <a:t>Biostatistics consist </a:t>
            </a:r>
            <a:r>
              <a:rPr lang="en-US" sz="2800" b="1" u="sng" dirty="0" smtClean="0"/>
              <a:t>of</a:t>
            </a:r>
            <a:endParaRPr lang="en-US" sz="2800" dirty="0"/>
          </a:p>
          <a:p>
            <a:pPr rtl="0"/>
            <a:r>
              <a:rPr lang="en-US" sz="2800" b="1" dirty="0"/>
              <a:t>1-Collection of data </a:t>
            </a:r>
            <a:r>
              <a:rPr lang="en-US" sz="2800" b="1" dirty="0" smtClean="0"/>
              <a:t>.</a:t>
            </a:r>
            <a:endParaRPr lang="en-US" sz="2800" b="1" dirty="0"/>
          </a:p>
          <a:p>
            <a:pPr rtl="0"/>
            <a:r>
              <a:rPr lang="en-US" sz="2800" b="1" dirty="0"/>
              <a:t>2-Presentation of data </a:t>
            </a:r>
            <a:r>
              <a:rPr lang="en-US" sz="2800" b="1" dirty="0" smtClean="0"/>
              <a:t>.</a:t>
            </a:r>
            <a:endParaRPr lang="en-US" sz="2800" b="1" dirty="0"/>
          </a:p>
          <a:p>
            <a:pPr rtl="0"/>
            <a:r>
              <a:rPr lang="en-US" sz="2800" b="1" dirty="0"/>
              <a:t>3-  Estimation of </a:t>
            </a:r>
            <a:r>
              <a:rPr lang="en-US" sz="2800" b="1" dirty="0" smtClean="0"/>
              <a:t>data</a:t>
            </a:r>
            <a:endParaRPr lang="en-US" sz="28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516" y="2348880"/>
            <a:ext cx="7999413" cy="3320281"/>
          </a:xfrm>
          <a:prstGeom prst="rect">
            <a:avLst/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  <a:ln>
            <a:noFill/>
          </a:ln>
          <a:effectLst/>
        </p:spPr>
      </p:pic>
      <p:sp>
        <p:nvSpPr>
          <p:cNvPr id="2" name="Rectangle 1"/>
          <p:cNvSpPr/>
          <p:nvPr/>
        </p:nvSpPr>
        <p:spPr>
          <a:xfrm>
            <a:off x="4022984" y="5933615"/>
            <a:ext cx="2421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???????</a:t>
            </a:r>
          </a:p>
        </p:txBody>
      </p:sp>
    </p:spTree>
    <p:extLst>
      <p:ext uri="{BB962C8B-B14F-4D97-AF65-F5344CB8AC3E}">
        <p14:creationId xmlns:p14="http://schemas.microsoft.com/office/powerpoint/2010/main" val="276034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F55B3F7-37A2-4CF3-BDB6-A7C531DD07DA}" type="datetime1">
              <a:rPr lang="en-US" sz="1400" smtClean="0">
                <a:solidFill>
                  <a:schemeClr val="tx1"/>
                </a:solidFill>
              </a:rPr>
              <a:pPr eaLnBrk="1" hangingPunct="1"/>
              <a:t>6/27/2021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18115" name="Slide Number Placeholder 3"/>
          <p:cNvSpPr txBox="1">
            <a:spLocks noGrp="1"/>
          </p:cNvSpPr>
          <p:nvPr/>
        </p:nvSpPr>
        <p:spPr bwMode="auto">
          <a:xfrm>
            <a:off x="6553200" y="61722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25AF1686-47BA-48CA-B912-2BC554EC96C9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22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76200" y="380653"/>
            <a:ext cx="579194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rtl="0"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Presentation of Data</a:t>
            </a:r>
          </a:p>
          <a:p>
            <a:pPr rtl="0">
              <a:defRPr/>
            </a:pPr>
            <a:r>
              <a:rPr lang="en-US" sz="2800" dirty="0">
                <a:solidFill>
                  <a:schemeClr val="tx1"/>
                </a:solidFill>
                <a:latin typeface="Arial" charset="0"/>
                <a:cs typeface="Arial" charset="0"/>
              </a:rPr>
              <a:t>   </a:t>
            </a:r>
            <a:r>
              <a:rPr lang="en-US" sz="2400" b="1" dirty="0">
                <a:solidFill>
                  <a:schemeClr val="tx2"/>
                </a:solidFill>
                <a:cs typeface="Times New Roman" pitchFamily="18" charset="0"/>
              </a:rPr>
              <a:t>Data that collected from any source, are   inadequate </a:t>
            </a:r>
            <a:r>
              <a:rPr lang="en-US" sz="2400" b="1" dirty="0" smtClean="0">
                <a:solidFill>
                  <a:schemeClr val="tx2"/>
                </a:solidFill>
                <a:cs typeface="Times New Roman" pitchFamily="18" charset="0"/>
              </a:rPr>
              <a:t>for planning 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18117" name="Rectangle 12"/>
          <p:cNvSpPr>
            <a:spLocks noChangeArrowheads="1"/>
          </p:cNvSpPr>
          <p:nvPr/>
        </p:nvSpPr>
        <p:spPr bwMode="auto">
          <a:xfrm>
            <a:off x="234287" y="3324062"/>
            <a:ext cx="86106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>
              <a:buClr>
                <a:srgbClr val="990033"/>
              </a:buClr>
              <a:buFont typeface="Wingdings" pitchFamily="2" charset="2"/>
              <a:buChar char="§"/>
            </a:pPr>
            <a:r>
              <a:rPr lang="en-US" sz="2400" b="1" dirty="0">
                <a:solidFill>
                  <a:srgbClr val="0070C0"/>
                </a:solidFill>
              </a:rPr>
              <a:t>Arrange it in a simple and useful </a:t>
            </a:r>
            <a:r>
              <a:rPr lang="en-US" sz="2400" b="1" dirty="0"/>
              <a:t>way </a:t>
            </a:r>
          </a:p>
          <a:p>
            <a:pPr rtl="0">
              <a:buClr>
                <a:srgbClr val="990033"/>
              </a:buClr>
              <a:buFont typeface="Wingdings" pitchFamily="2" charset="2"/>
              <a:buNone/>
            </a:pPr>
            <a:r>
              <a:rPr lang="en-US" sz="2400" b="1" dirty="0"/>
              <a:t>                 to </a:t>
            </a:r>
          </a:p>
          <a:p>
            <a:pPr rtl="0">
              <a:buClr>
                <a:srgbClr val="990033"/>
              </a:buClr>
              <a:buFont typeface="Wingdings" pitchFamily="2" charset="2"/>
              <a:buChar char="§"/>
            </a:pPr>
            <a:r>
              <a:rPr lang="en-US" sz="2400" b="1" dirty="0"/>
              <a:t> bring out the </a:t>
            </a:r>
            <a:r>
              <a:rPr lang="en-US" sz="2400" b="1" i="1" dirty="0">
                <a:solidFill>
                  <a:srgbClr val="FF0000"/>
                </a:solidFill>
              </a:rPr>
              <a:t>important point clearly &amp; concise</a:t>
            </a:r>
            <a:r>
              <a:rPr lang="en-US" sz="2400" b="1" dirty="0">
                <a:solidFill>
                  <a:srgbClr val="FF0000"/>
                </a:solidFill>
              </a:rPr>
              <a:t>                </a:t>
            </a:r>
          </a:p>
          <a:p>
            <a:r>
              <a:rPr lang="en-US" sz="2800" b="1" dirty="0"/>
              <a:t>               </a:t>
            </a:r>
          </a:p>
          <a:p>
            <a:r>
              <a:rPr lang="en-US" sz="2800" b="1" dirty="0"/>
              <a:t>                </a:t>
            </a:r>
            <a:r>
              <a:rPr lang="en-US" sz="2400" b="1" dirty="0"/>
              <a:t>This mean that </a:t>
            </a:r>
          </a:p>
        </p:txBody>
      </p:sp>
      <p:sp>
        <p:nvSpPr>
          <p:cNvPr id="218118" name="Rectangle 6"/>
          <p:cNvSpPr>
            <a:spLocks noChangeArrowheads="1"/>
          </p:cNvSpPr>
          <p:nvPr/>
        </p:nvSpPr>
        <p:spPr bwMode="auto">
          <a:xfrm>
            <a:off x="234287" y="5368378"/>
            <a:ext cx="7696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sz="2400" b="1" dirty="0">
                <a:solidFill>
                  <a:schemeClr val="tx2"/>
                </a:solidFill>
              </a:rPr>
              <a:t>display the important feature of the sample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18119" name="AutoShape 13"/>
          <p:cNvSpPr>
            <a:spLocks noChangeArrowheads="1"/>
          </p:cNvSpPr>
          <p:nvPr/>
        </p:nvSpPr>
        <p:spPr bwMode="auto">
          <a:xfrm>
            <a:off x="5105400" y="5806787"/>
            <a:ext cx="4038600" cy="1222375"/>
          </a:xfrm>
          <a:prstGeom prst="notchedRightArrow">
            <a:avLst>
              <a:gd name="adj1" fmla="val 50000"/>
              <a:gd name="adj2" fmla="val 50262"/>
            </a:avLst>
          </a:prstGeom>
          <a:solidFill>
            <a:srgbClr val="800080"/>
          </a:solidFill>
          <a:ln w="38100" algn="ctr">
            <a:solidFill>
              <a:srgbClr val="FFFF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rtl="0"/>
            <a:r>
              <a:rPr lang="en-US" sz="1800" b="1" dirty="0">
                <a:solidFill>
                  <a:schemeClr val="bg1"/>
                </a:solidFill>
              </a:rPr>
              <a:t>This is </a:t>
            </a:r>
            <a:r>
              <a:rPr lang="en-US" sz="1800" b="1" u="sng" dirty="0">
                <a:solidFill>
                  <a:schemeClr val="bg1"/>
                </a:solidFill>
              </a:rPr>
              <a:t>Descriptive Statistics</a:t>
            </a:r>
          </a:p>
          <a:p>
            <a:pPr rtl="0"/>
            <a:r>
              <a:rPr lang="en-US" sz="16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18120" name="Rectangle 7"/>
          <p:cNvSpPr>
            <a:spLocks noChangeArrowheads="1"/>
          </p:cNvSpPr>
          <p:nvPr/>
        </p:nvSpPr>
        <p:spPr bwMode="auto">
          <a:xfrm>
            <a:off x="5562600" y="-50294"/>
            <a:ext cx="3581400" cy="1015663"/>
          </a:xfrm>
          <a:prstGeom prst="rect">
            <a:avLst/>
          </a:prstGeom>
          <a:noFill/>
          <a:ln w="34925">
            <a:solidFill>
              <a:srgbClr val="66FF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rtl="0"/>
            <a:r>
              <a:rPr lang="en-US" sz="1200" b="1" u="sng" dirty="0"/>
              <a:t>Descriptive Statistics</a:t>
            </a:r>
          </a:p>
          <a:p>
            <a:pPr algn="ctr" rtl="0"/>
            <a:r>
              <a:rPr lang="en-US" sz="1200" b="1" i="1" dirty="0"/>
              <a:t>organizing  and summarizing data          </a:t>
            </a:r>
            <a:r>
              <a:rPr lang="en-US" sz="1200" i="1" dirty="0"/>
              <a:t>and </a:t>
            </a:r>
          </a:p>
          <a:p>
            <a:pPr rtl="0"/>
            <a:r>
              <a:rPr lang="en-US" sz="1200" b="1" i="1" dirty="0"/>
              <a:t>bringing into a focus their essential characteristics</a:t>
            </a:r>
            <a:endParaRPr lang="en-US" sz="1200" dirty="0"/>
          </a:p>
          <a:p>
            <a:pPr rtl="0"/>
            <a:r>
              <a:rPr lang="en-US" sz="1200" b="1" dirty="0"/>
              <a:t>Descriptive </a:t>
            </a:r>
            <a:r>
              <a:rPr lang="en-US" sz="1200" b="1" dirty="0" err="1"/>
              <a:t>statis</a:t>
            </a:r>
            <a:r>
              <a:rPr lang="en-US" sz="1200" b="1" dirty="0"/>
              <a:t>. </a:t>
            </a:r>
          </a:p>
          <a:p>
            <a:pPr algn="ctr" rtl="0"/>
            <a:r>
              <a:rPr lang="en-US" sz="1200" b="1" dirty="0"/>
              <a:t>reduce the information to a manageable size</a:t>
            </a:r>
          </a:p>
        </p:txBody>
      </p:sp>
      <p:sp>
        <p:nvSpPr>
          <p:cNvPr id="9" name="Rectangle 8"/>
          <p:cNvSpPr/>
          <p:nvPr/>
        </p:nvSpPr>
        <p:spPr>
          <a:xfrm>
            <a:off x="304800" y="1977930"/>
            <a:ext cx="6324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>
              <a:defRPr/>
            </a:pPr>
            <a:r>
              <a:rPr lang="en-US" sz="2400" b="1" dirty="0">
                <a:latin typeface="+mn-lt"/>
                <a:cs typeface="Times New Roman" pitchFamily="18" charset="0"/>
              </a:rPr>
              <a:t>Data need to be </a:t>
            </a:r>
            <a:r>
              <a:rPr lang="en-US" sz="2400" b="1" dirty="0">
                <a:solidFill>
                  <a:schemeClr val="tx2"/>
                </a:solidFill>
                <a:latin typeface="+mn-lt"/>
                <a:cs typeface="Times New Roman" pitchFamily="18" charset="0"/>
              </a:rPr>
              <a:t>transformed into information</a:t>
            </a:r>
          </a:p>
          <a:p>
            <a:pPr rtl="0">
              <a:buClr>
                <a:srgbClr val="990033"/>
              </a:buClr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         </a:t>
            </a:r>
            <a:r>
              <a:rPr lang="en-US" sz="2400" b="1" dirty="0">
                <a:solidFill>
                  <a:schemeClr val="tx2"/>
                </a:solidFill>
                <a:latin typeface="+mn-lt"/>
                <a:cs typeface="Times New Roman" pitchFamily="18" charset="0"/>
              </a:rPr>
              <a:t>by reducing them, </a:t>
            </a:r>
          </a:p>
          <a:p>
            <a:pPr rtl="0">
              <a:buClr>
                <a:srgbClr val="990033"/>
              </a:buClr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chemeClr val="tx2"/>
                </a:solidFill>
                <a:latin typeface="+mn-lt"/>
                <a:cs typeface="Times New Roman" pitchFamily="18" charset="0"/>
              </a:rPr>
              <a:t>         by summarization      </a:t>
            </a:r>
            <a:r>
              <a:rPr lang="en-US" sz="2400" b="1" dirty="0">
                <a:latin typeface="+mn-lt"/>
                <a:cs typeface="Times New Roman" pitchFamily="18" charset="0"/>
              </a:rPr>
              <a:t>and </a:t>
            </a:r>
          </a:p>
        </p:txBody>
      </p:sp>
      <p:sp>
        <p:nvSpPr>
          <p:cNvPr id="21812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7F7F8B0-A6AE-4016-B0E2-1210DF49DB91}" type="slidenum">
              <a:rPr lang="ar-SA" sz="1400" smtClean="0">
                <a:solidFill>
                  <a:schemeClr val="tx1"/>
                </a:solidFill>
              </a:rPr>
              <a:pPr eaLnBrk="1" hangingPunct="1"/>
              <a:t>22</a:t>
            </a:fld>
            <a:endParaRPr lang="en-US" sz="1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32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2E57E1B-EB1B-43F2-939D-8C3597EF637A}" type="datetime1">
              <a:rPr lang="en-US" sz="1400" smtClean="0">
                <a:solidFill>
                  <a:schemeClr val="tx1"/>
                </a:solidFill>
              </a:rPr>
              <a:pPr eaLnBrk="1" hangingPunct="1"/>
              <a:t>6/27/2021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19139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FE21E2DE-FE7D-4402-BD1E-42D66FEAA9B8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23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19141" name="Rectangle 12"/>
          <p:cNvSpPr>
            <a:spLocks noChangeArrowheads="1"/>
          </p:cNvSpPr>
          <p:nvPr/>
        </p:nvSpPr>
        <p:spPr bwMode="auto">
          <a:xfrm>
            <a:off x="251520" y="703784"/>
            <a:ext cx="5257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sz="2800" b="1" u="sng" dirty="0">
                <a:solidFill>
                  <a:srgbClr val="C00000"/>
                </a:solidFill>
              </a:rPr>
              <a:t>Descriptive Statistics</a:t>
            </a:r>
          </a:p>
        </p:txBody>
      </p:sp>
      <p:sp>
        <p:nvSpPr>
          <p:cNvPr id="219142" name="Rectangle 13"/>
          <p:cNvSpPr>
            <a:spLocks noChangeArrowheads="1"/>
          </p:cNvSpPr>
          <p:nvPr/>
        </p:nvSpPr>
        <p:spPr bwMode="auto">
          <a:xfrm>
            <a:off x="317345" y="1196752"/>
            <a:ext cx="86868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sz="2400" b="1" dirty="0"/>
              <a:t>This one serve as devices</a:t>
            </a:r>
            <a:r>
              <a:rPr lang="en-US" sz="2400" dirty="0"/>
              <a:t>   for</a:t>
            </a:r>
          </a:p>
          <a:p>
            <a:pPr rtl="0"/>
            <a:r>
              <a:rPr lang="en-US" sz="2400" dirty="0"/>
              <a:t> </a:t>
            </a:r>
            <a:r>
              <a:rPr lang="en-US" sz="2400" b="1" dirty="0">
                <a:solidFill>
                  <a:srgbClr val="0070C0"/>
                </a:solidFill>
              </a:rPr>
              <a:t>organizing</a:t>
            </a:r>
            <a:r>
              <a:rPr lang="en-US" sz="2400" b="1" dirty="0"/>
              <a:t>  and </a:t>
            </a:r>
            <a:r>
              <a:rPr lang="en-US" sz="2400" b="1" dirty="0">
                <a:solidFill>
                  <a:srgbClr val="0070C0"/>
                </a:solidFill>
              </a:rPr>
              <a:t>summarizing</a:t>
            </a:r>
            <a:r>
              <a:rPr lang="en-US" sz="2400" b="1" dirty="0"/>
              <a:t> data </a:t>
            </a:r>
          </a:p>
          <a:p>
            <a:pPr rtl="0"/>
            <a:r>
              <a:rPr lang="en-US" sz="2400" b="1" dirty="0"/>
              <a:t>                       </a:t>
            </a:r>
            <a:r>
              <a:rPr lang="en-US" sz="2400" dirty="0"/>
              <a:t>and </a:t>
            </a:r>
          </a:p>
          <a:p>
            <a:pPr rtl="0"/>
            <a:r>
              <a:rPr lang="en-US" sz="2400" b="1" dirty="0"/>
              <a:t>bringing into a focus their </a:t>
            </a:r>
            <a:r>
              <a:rPr lang="en-US" sz="2400" b="1" dirty="0">
                <a:solidFill>
                  <a:srgbClr val="0070C0"/>
                </a:solidFill>
              </a:rPr>
              <a:t>essential characteristics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en-MY" sz="2400" b="1" dirty="0">
                <a:solidFill>
                  <a:srgbClr val="FF0000"/>
                </a:solidFill>
              </a:rPr>
              <a:t>Descriptive statistics </a:t>
            </a:r>
            <a:r>
              <a:rPr lang="en-MY" sz="2400" b="1" dirty="0"/>
              <a:t>. </a:t>
            </a:r>
          </a:p>
          <a:p>
            <a:r>
              <a:rPr lang="en-MY" sz="2400" b="1" dirty="0">
                <a:solidFill>
                  <a:srgbClr val="002060"/>
                </a:solidFill>
              </a:rPr>
              <a:t>reduce the information to a </a:t>
            </a:r>
            <a:r>
              <a:rPr lang="en-MY" sz="2400" b="1" dirty="0">
                <a:solidFill>
                  <a:srgbClr val="FF0000"/>
                </a:solidFill>
              </a:rPr>
              <a:t>manageable </a:t>
            </a:r>
            <a:r>
              <a:rPr lang="en-MY" sz="2400" b="1" dirty="0" smtClean="0">
                <a:solidFill>
                  <a:srgbClr val="FF0000"/>
                </a:solidFill>
              </a:rPr>
              <a:t>size</a:t>
            </a:r>
          </a:p>
          <a:p>
            <a:pPr lvl="0"/>
            <a:r>
              <a:rPr lang="en-US" sz="2400" b="1" dirty="0" smtClean="0">
                <a:solidFill>
                  <a:srgbClr val="7030A0"/>
                </a:solidFill>
              </a:rPr>
              <a:t>                             </a:t>
            </a:r>
            <a:r>
              <a:rPr lang="en-US" sz="2400" b="1" dirty="0">
                <a:solidFill>
                  <a:srgbClr val="FF0000"/>
                </a:solidFill>
              </a:rPr>
              <a:t>This include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400" b="1" dirty="0">
                <a:solidFill>
                  <a:srgbClr val="0070C0"/>
                </a:solidFill>
              </a:rPr>
              <a:t>table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400" b="1" dirty="0">
                <a:solidFill>
                  <a:srgbClr val="0070C0"/>
                </a:solidFill>
              </a:rPr>
              <a:t>graph</a:t>
            </a:r>
            <a:r>
              <a:rPr lang="en-US" sz="2400" dirty="0">
                <a:solidFill>
                  <a:srgbClr val="0070C0"/>
                </a:solidFill>
              </a:rPr>
              <a:t>, </a:t>
            </a:r>
            <a:r>
              <a:rPr lang="en-US" sz="2400" b="1" dirty="0">
                <a:solidFill>
                  <a:srgbClr val="0070C0"/>
                </a:solidFill>
              </a:rPr>
              <a:t>chart</a:t>
            </a:r>
            <a:r>
              <a:rPr lang="en-US" sz="2400" dirty="0">
                <a:solidFill>
                  <a:srgbClr val="0070C0"/>
                </a:solidFill>
              </a:rPr>
              <a:t> or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400" b="1" dirty="0">
                <a:solidFill>
                  <a:srgbClr val="0070C0"/>
                </a:solidFill>
              </a:rPr>
              <a:t>Numerical Description</a:t>
            </a:r>
            <a:endParaRPr lang="en-US" sz="2400" dirty="0">
              <a:solidFill>
                <a:srgbClr val="0070C0"/>
              </a:solidFill>
            </a:endParaRPr>
          </a:p>
          <a:p>
            <a:endParaRPr lang="en-MY" sz="2400" b="1" dirty="0">
              <a:solidFill>
                <a:srgbClr val="002060"/>
              </a:solidFill>
            </a:endParaRPr>
          </a:p>
        </p:txBody>
      </p:sp>
      <p:sp>
        <p:nvSpPr>
          <p:cNvPr id="21914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6738F4C-1336-49D8-9DC4-AE5A6D1A177C}" type="slidenum">
              <a:rPr lang="ar-SA" sz="1400" smtClean="0">
                <a:solidFill>
                  <a:schemeClr val="tx1"/>
                </a:solidFill>
              </a:rPr>
              <a:pPr eaLnBrk="1" hangingPunct="1"/>
              <a:t>23</a:t>
            </a:fld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664037" y="5631631"/>
            <a:ext cx="8058118" cy="46166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38100">
            <a:solidFill>
              <a:srgbClr val="33CC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rtl="0" eaLnBrk="0" hangingPunct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An important thing is the type of the variable concerned</a:t>
            </a:r>
            <a:r>
              <a:rPr lang="en-US" sz="2400" b="1" dirty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957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8982D76-ACF1-422B-9A37-0ECEDEB2E967}" type="datetime1">
              <a:rPr lang="en-US" sz="1400" smtClean="0">
                <a:solidFill>
                  <a:schemeClr val="tx1"/>
                </a:solidFill>
              </a:rPr>
              <a:pPr eaLnBrk="1" hangingPunct="1"/>
              <a:t>6/27/2021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21187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ABF5A655-6DA4-4B2D-8E81-B376A3A1337E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24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4516" name="Rectangle 7"/>
          <p:cNvSpPr>
            <a:spLocks noChangeArrowheads="1"/>
          </p:cNvSpPr>
          <p:nvPr/>
        </p:nvSpPr>
        <p:spPr bwMode="auto">
          <a:xfrm>
            <a:off x="168981" y="237802"/>
            <a:ext cx="8785225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rtl="0">
              <a:defRPr/>
            </a:pPr>
            <a:r>
              <a:rPr lang="en-US" sz="2800" b="1" u="sng" dirty="0">
                <a:solidFill>
                  <a:srgbClr val="0070C0"/>
                </a:solidFill>
                <a:ea typeface="Times New Roman" pitchFamily="18" charset="0"/>
                <a:cs typeface="Simplified Arabic" pitchFamily="2" charset="-78"/>
              </a:rPr>
              <a:t>Table</a:t>
            </a:r>
            <a:endParaRPr lang="en-US" sz="2800" dirty="0">
              <a:solidFill>
                <a:srgbClr val="0070C0"/>
              </a:solidFill>
              <a:ea typeface="Times New Roman" pitchFamily="18" charset="0"/>
              <a:cs typeface="Simplified Arabic" pitchFamily="2" charset="-78"/>
            </a:endParaRPr>
          </a:p>
          <a:p>
            <a:pPr rtl="0" eaLnBrk="0" hangingPunct="0">
              <a:defRPr/>
            </a:pPr>
            <a:r>
              <a:rPr lang="en-US" sz="2800" b="1" dirty="0">
                <a:solidFill>
                  <a:srgbClr val="0070C0"/>
                </a:solidFill>
                <a:ea typeface="Times New Roman" pitchFamily="18" charset="0"/>
                <a:cs typeface="Simplified Arabic" pitchFamily="2" charset="-78"/>
              </a:rPr>
              <a:t>      It is first step in data presentation</a:t>
            </a:r>
            <a:r>
              <a:rPr lang="en-US" sz="2800" dirty="0">
                <a:solidFill>
                  <a:srgbClr val="0070C0"/>
                </a:solidFill>
                <a:ea typeface="Times New Roman" pitchFamily="18" charset="0"/>
                <a:cs typeface="Simplified Arabic" pitchFamily="2" charset="-78"/>
              </a:rPr>
              <a:t> .</a:t>
            </a:r>
          </a:p>
          <a:p>
            <a:pPr rtl="0" eaLnBrk="0" hangingPunct="0">
              <a:defRPr/>
            </a:pPr>
            <a:r>
              <a:rPr lang="en-US" sz="2800" b="1" dirty="0">
                <a:solidFill>
                  <a:srgbClr val="0070C0"/>
                </a:solidFill>
                <a:ea typeface="Times New Roman" pitchFamily="18" charset="0"/>
                <a:cs typeface="Simplified Arabic" pitchFamily="2" charset="-78"/>
              </a:rPr>
              <a:t> Is the simplest and often most useful summary of data</a:t>
            </a:r>
          </a:p>
          <a:p>
            <a:pPr rtl="0" eaLnBrk="0" hangingPunct="0">
              <a:defRPr/>
            </a:pPr>
            <a:endParaRPr lang="en-US" sz="2800" b="1" dirty="0">
              <a:solidFill>
                <a:srgbClr val="0070C0"/>
              </a:solidFill>
              <a:latin typeface="Times New Roman" pitchFamily="18" charset="0"/>
              <a:ea typeface="Times New Roman" pitchFamily="18" charset="0"/>
              <a:cs typeface="Simplified Arabic" pitchFamily="2" charset="-78"/>
            </a:endParaRPr>
          </a:p>
        </p:txBody>
      </p:sp>
      <p:sp>
        <p:nvSpPr>
          <p:cNvPr id="221189" name="Rectangle 4"/>
          <p:cNvSpPr>
            <a:spLocks noChangeArrowheads="1"/>
          </p:cNvSpPr>
          <p:nvPr/>
        </p:nvSpPr>
        <p:spPr bwMode="auto">
          <a:xfrm>
            <a:off x="398463" y="5418138"/>
            <a:ext cx="8058150" cy="461665"/>
          </a:xfrm>
          <a:prstGeom prst="rect">
            <a:avLst/>
          </a:prstGeom>
          <a:solidFill>
            <a:srgbClr val="6C0000"/>
          </a:solidFill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rtl="0" eaLnBrk="0" hangingPunct="0"/>
            <a:r>
              <a:rPr lang="en-US" sz="2400" b="1" dirty="0">
                <a:solidFill>
                  <a:schemeClr val="bg1"/>
                </a:solidFill>
              </a:rPr>
              <a:t>An important thing is the type of the variable concerned.</a:t>
            </a:r>
          </a:p>
        </p:txBody>
      </p:sp>
      <p:pic>
        <p:nvPicPr>
          <p:cNvPr id="22119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328" y="1628800"/>
            <a:ext cx="4305672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119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FA0C0E8-362C-4DD9-95CD-A27E3C851907}" type="slidenum">
              <a:rPr lang="ar-SA" sz="1400" smtClean="0">
                <a:solidFill>
                  <a:schemeClr val="tx1"/>
                </a:solidFill>
              </a:rPr>
              <a:pPr eaLnBrk="1" hangingPunct="1"/>
              <a:t>24</a:t>
            </a:fld>
            <a:endParaRPr lang="en-US" sz="1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42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99A58B8-3425-4641-A230-661DF5887EF8}" type="datetime1">
              <a:rPr lang="en-US" sz="1400" smtClean="0">
                <a:solidFill>
                  <a:schemeClr val="tx1"/>
                </a:solidFill>
              </a:rPr>
              <a:pPr eaLnBrk="1" hangingPunct="1"/>
              <a:t>6/27/2021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059" name="Rectangle 3"/>
          <p:cNvSpPr>
            <a:spLocks noChangeArrowheads="1"/>
          </p:cNvSpPr>
          <p:nvPr/>
        </p:nvSpPr>
        <p:spPr bwMode="auto">
          <a:xfrm>
            <a:off x="211137" y="410666"/>
            <a:ext cx="8780463" cy="390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rtl="0">
              <a:tabLst>
                <a:tab pos="6457950" algn="r"/>
              </a:tabLst>
            </a:pPr>
            <a:r>
              <a:rPr lang="en-US" sz="2800" b="1" u="sng" dirty="0">
                <a:solidFill>
                  <a:srgbClr val="FF0000"/>
                </a:solidFill>
              </a:rPr>
              <a:t>Nominal  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Simple Frequency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Table</a:t>
            </a:r>
            <a:endParaRPr lang="en-US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rtl="0">
              <a:tabLst>
                <a:tab pos="6457950" algn="r"/>
              </a:tabLst>
            </a:pPr>
            <a:r>
              <a:rPr lang="en-US" sz="2400" b="1" dirty="0"/>
              <a:t>example </a:t>
            </a:r>
          </a:p>
          <a:p>
            <a:pPr rtl="0">
              <a:tabLst>
                <a:tab pos="6457950" algn="r"/>
              </a:tabLst>
            </a:pPr>
            <a:r>
              <a:rPr lang="en-US" sz="2400" b="1" dirty="0"/>
              <a:t>Blood group of 95  children with leukemia shows as </a:t>
            </a:r>
          </a:p>
          <a:p>
            <a:pPr rtl="0">
              <a:tabLst>
                <a:tab pos="6457950" algn="r"/>
              </a:tabLst>
            </a:pPr>
            <a:r>
              <a:rPr lang="en-US" sz="2400" b="1" dirty="0"/>
              <a:t> (22)A,   (25)B,  (18)AB, &amp;  O(30)</a:t>
            </a:r>
          </a:p>
          <a:p>
            <a:pPr rtl="0">
              <a:tabLst>
                <a:tab pos="6457950" algn="r"/>
              </a:tabLst>
            </a:pPr>
            <a:r>
              <a:rPr lang="en-US" sz="2400" b="1" dirty="0"/>
              <a:t>count the No. of observation in each category,</a:t>
            </a:r>
          </a:p>
          <a:p>
            <a:pPr rtl="0">
              <a:tabLst>
                <a:tab pos="6457950" algn="r"/>
              </a:tabLst>
            </a:pPr>
            <a:r>
              <a:rPr lang="en-US" sz="2400" b="1" dirty="0"/>
              <a:t> these count are called </a:t>
            </a:r>
            <a:r>
              <a:rPr lang="en-US" sz="2400" b="1" dirty="0">
                <a:solidFill>
                  <a:srgbClr val="0070C0"/>
                </a:solidFill>
              </a:rPr>
              <a:t>Frequencies .</a:t>
            </a:r>
          </a:p>
          <a:p>
            <a:pPr rtl="0">
              <a:tabLst>
                <a:tab pos="6457950" algn="r"/>
              </a:tabLst>
            </a:pPr>
            <a:endParaRPr lang="en-US" sz="2800" b="1" dirty="0"/>
          </a:p>
          <a:p>
            <a:pPr rtl="0">
              <a:buClr>
                <a:srgbClr val="66FF33"/>
              </a:buClr>
              <a:buFont typeface="Wingdings" pitchFamily="2" charset="2"/>
              <a:buChar char="Ø"/>
              <a:tabLst>
                <a:tab pos="6457950" algn="r"/>
              </a:tabLst>
            </a:pPr>
            <a:r>
              <a:rPr lang="en-US" sz="2400" b="1" dirty="0"/>
              <a:t>frequency</a:t>
            </a:r>
          </a:p>
          <a:p>
            <a:pPr rtl="0">
              <a:buClr>
                <a:srgbClr val="66FF33"/>
              </a:buClr>
              <a:buFont typeface="Wingdings" pitchFamily="2" charset="2"/>
              <a:buChar char="Ø"/>
              <a:tabLst>
                <a:tab pos="6457950" algn="r"/>
              </a:tabLst>
            </a:pPr>
            <a:r>
              <a:rPr lang="en-US" sz="2400" b="1" dirty="0"/>
              <a:t>Relative frequency</a:t>
            </a:r>
          </a:p>
          <a:p>
            <a:pPr rtl="0">
              <a:buClr>
                <a:srgbClr val="66FF33"/>
              </a:buClr>
              <a:buFont typeface="Wingdings" pitchFamily="2" charset="2"/>
              <a:buChar char="Ø"/>
              <a:tabLst>
                <a:tab pos="6457950" algn="r"/>
              </a:tabLst>
            </a:pPr>
            <a:r>
              <a:rPr lang="en-US" sz="2400" b="1" dirty="0"/>
              <a:t>percentage frequency</a:t>
            </a:r>
          </a:p>
        </p:txBody>
      </p:sp>
      <p:sp>
        <p:nvSpPr>
          <p:cNvPr id="2061" name="Rectangle 28"/>
          <p:cNvSpPr>
            <a:spLocks noChangeArrowheads="1"/>
          </p:cNvSpPr>
          <p:nvPr/>
        </p:nvSpPr>
        <p:spPr bwMode="auto">
          <a:xfrm>
            <a:off x="839204" y="5617241"/>
            <a:ext cx="7524328" cy="461665"/>
          </a:xfrm>
          <a:prstGeom prst="rect">
            <a:avLst/>
          </a:prstGeom>
          <a:solidFill>
            <a:srgbClr val="660033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rtl="0" eaLnBrk="0" hangingPunct="0"/>
            <a:r>
              <a:rPr lang="en-US" sz="2400" b="1" dirty="0">
                <a:solidFill>
                  <a:schemeClr val="bg1"/>
                </a:solidFill>
              </a:rPr>
              <a:t>An important thing is the type of the variable concerned.</a:t>
            </a:r>
          </a:p>
        </p:txBody>
      </p:sp>
      <p:sp>
        <p:nvSpPr>
          <p:cNvPr id="2062" name="Rectangle 7"/>
          <p:cNvSpPr>
            <a:spLocks noChangeArrowheads="1"/>
          </p:cNvSpPr>
          <p:nvPr/>
        </p:nvSpPr>
        <p:spPr bwMode="auto">
          <a:xfrm>
            <a:off x="4261746" y="2980155"/>
            <a:ext cx="4419600" cy="830997"/>
          </a:xfrm>
          <a:prstGeom prst="rect">
            <a:avLst/>
          </a:prstGeom>
          <a:noFill/>
          <a:ln w="4127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sz="2400" b="1" dirty="0"/>
              <a:t>of  Bl. group distribution </a:t>
            </a:r>
          </a:p>
          <a:p>
            <a:r>
              <a:rPr lang="en-US" sz="2400" b="1" dirty="0"/>
              <a:t>for  of 95  children with leukemia </a:t>
            </a:r>
            <a:endParaRPr lang="en-MY" sz="2400" dirty="0"/>
          </a:p>
        </p:txBody>
      </p:sp>
      <p:sp>
        <p:nvSpPr>
          <p:cNvPr id="2063" name="Right Brace 8"/>
          <p:cNvSpPr>
            <a:spLocks/>
          </p:cNvSpPr>
          <p:nvPr/>
        </p:nvSpPr>
        <p:spPr bwMode="auto">
          <a:xfrm>
            <a:off x="3543301" y="3024605"/>
            <a:ext cx="685800" cy="1295400"/>
          </a:xfrm>
          <a:prstGeom prst="rightBrace">
            <a:avLst>
              <a:gd name="adj1" fmla="val 8334"/>
              <a:gd name="adj2" fmla="val 50000"/>
            </a:avLst>
          </a:prstGeom>
          <a:noFill/>
          <a:ln w="41275" algn="ctr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en-MY" sz="1800">
              <a:solidFill>
                <a:schemeClr val="tx1"/>
              </a:solidFill>
            </a:endParaRPr>
          </a:p>
        </p:txBody>
      </p:sp>
      <p:sp>
        <p:nvSpPr>
          <p:cNvPr id="20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E0B75AA-3013-4B41-9300-EBCA4490709B}" type="slidenum">
              <a:rPr lang="ar-SA" sz="1400" smtClean="0">
                <a:solidFill>
                  <a:schemeClr val="tx1"/>
                </a:solidFill>
              </a:rPr>
              <a:pPr eaLnBrk="1" hangingPunct="1"/>
              <a:t>25</a:t>
            </a:fld>
            <a:endParaRPr lang="en-US" sz="1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51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89CBAFF-0C94-4048-A4E9-5C50FD264DC8}" type="datetime1">
              <a:rPr lang="en-US" sz="1400" smtClean="0">
                <a:solidFill>
                  <a:schemeClr val="tx1"/>
                </a:solidFill>
              </a:rPr>
              <a:pPr eaLnBrk="1" hangingPunct="1"/>
              <a:t>6/27/2021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22212" name="Rectangle 2"/>
          <p:cNvSpPr>
            <a:spLocks noChangeArrowheads="1"/>
          </p:cNvSpPr>
          <p:nvPr/>
        </p:nvSpPr>
        <p:spPr bwMode="auto">
          <a:xfrm>
            <a:off x="3132138" y="5013325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endParaRPr lang="en-US" sz="1800">
              <a:solidFill>
                <a:schemeClr val="tx1"/>
              </a:solidFill>
            </a:endParaRPr>
          </a:p>
          <a:p>
            <a:pPr rtl="0" eaLnBrk="0" hangingPunct="0"/>
            <a:endParaRPr lang="en-US" sz="1800">
              <a:solidFill>
                <a:schemeClr val="tx1"/>
              </a:solidFill>
            </a:endParaRPr>
          </a:p>
        </p:txBody>
      </p:sp>
      <p:graphicFrame>
        <p:nvGraphicFramePr>
          <p:cNvPr id="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883176"/>
              </p:ext>
            </p:extLst>
          </p:nvPr>
        </p:nvGraphicFramePr>
        <p:xfrm>
          <a:off x="381000" y="1516024"/>
          <a:ext cx="7647384" cy="3353136"/>
        </p:xfrm>
        <a:graphic>
          <a:graphicData uri="http://schemas.openxmlformats.org/drawingml/2006/table">
            <a:tbl>
              <a:tblPr/>
              <a:tblGrid>
                <a:gridCol w="1759306"/>
                <a:gridCol w="2258365"/>
                <a:gridCol w="1613489"/>
                <a:gridCol w="2016224"/>
              </a:tblGrid>
              <a:tr h="781339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Blood group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Frequency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N=95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Relative Frequency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Percentage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%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8237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???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??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8237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B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8237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AB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18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8237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30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3947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Total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2251" name="Rectangle 6"/>
          <p:cNvSpPr>
            <a:spLocks noChangeArrowheads="1"/>
          </p:cNvSpPr>
          <p:nvPr/>
        </p:nvSpPr>
        <p:spPr bwMode="auto">
          <a:xfrm>
            <a:off x="899592" y="260648"/>
            <a:ext cx="36992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B0F0"/>
                </a:solidFill>
              </a:rPr>
              <a:t>Simple Frequency Table</a:t>
            </a:r>
            <a:endParaRPr lang="en-US" sz="2800" dirty="0"/>
          </a:p>
        </p:txBody>
      </p:sp>
      <p:sp>
        <p:nvSpPr>
          <p:cNvPr id="222252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551C27A-EAA6-49E5-B387-28D272B9BAF6}" type="slidenum">
              <a:rPr lang="ar-SA" sz="1400" smtClean="0">
                <a:solidFill>
                  <a:schemeClr val="tx1"/>
                </a:solidFill>
              </a:rPr>
              <a:pPr eaLnBrk="1" hangingPunct="1"/>
              <a:t>26</a:t>
            </a:fld>
            <a:endParaRPr lang="en-US" sz="1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66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504059D-9A6E-4138-B55B-3544B9C1F2F9}" type="datetime1">
              <a:rPr lang="en-US" sz="1400" smtClean="0">
                <a:solidFill>
                  <a:schemeClr val="tx1"/>
                </a:solidFill>
              </a:rPr>
              <a:pPr eaLnBrk="1" hangingPunct="1"/>
              <a:t>6/27/2021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23235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3857B8A5-530E-452C-A550-85E77D2BADF3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27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23236" name="Rectangle 2"/>
          <p:cNvSpPr>
            <a:spLocks noChangeArrowheads="1"/>
          </p:cNvSpPr>
          <p:nvPr/>
        </p:nvSpPr>
        <p:spPr bwMode="auto">
          <a:xfrm>
            <a:off x="3132138" y="5013325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endParaRPr lang="en-US" sz="1800">
              <a:solidFill>
                <a:schemeClr val="tx1"/>
              </a:solidFill>
            </a:endParaRPr>
          </a:p>
          <a:p>
            <a:pPr rtl="0" eaLnBrk="0" hangingPunct="0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66565" name="Rectangle 3"/>
          <p:cNvSpPr>
            <a:spLocks noChangeArrowheads="1"/>
          </p:cNvSpPr>
          <p:nvPr/>
        </p:nvSpPr>
        <p:spPr bwMode="auto">
          <a:xfrm>
            <a:off x="0" y="1340768"/>
            <a:ext cx="903649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rtl="0"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         </a:t>
            </a:r>
            <a:r>
              <a:rPr lang="en-US" sz="2400" b="1" u="sng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Relative </a:t>
            </a:r>
            <a:r>
              <a:rPr lang="en-US" sz="2400" b="1" u="sng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frequency</a:t>
            </a:r>
            <a:r>
              <a:rPr lang="en-US" sz="2400" u="sng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 </a:t>
            </a:r>
            <a:endParaRPr lang="en-US" sz="2400" dirty="0">
              <a:solidFill>
                <a:srgbClr val="FF0000"/>
              </a:solidFill>
              <a:latin typeface="+mn-lt"/>
              <a:cs typeface="Times New Roman" pitchFamily="18" charset="0"/>
            </a:endParaRPr>
          </a:p>
          <a:p>
            <a:pPr rtl="0">
              <a:defRPr/>
            </a:pPr>
            <a:r>
              <a:rPr lang="en-US" sz="2400" b="1" dirty="0">
                <a:latin typeface="+mn-lt"/>
                <a:cs typeface="Times New Roman" pitchFamily="18" charset="0"/>
              </a:rPr>
              <a:t>Frequency each category</a:t>
            </a:r>
            <a:r>
              <a:rPr lang="en-US" sz="2400" dirty="0">
                <a:latin typeface="+mn-lt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divided</a:t>
            </a:r>
            <a:r>
              <a:rPr lang="en-US" sz="2400" dirty="0">
                <a:latin typeface="+mn-lt"/>
                <a:cs typeface="Times New Roman" pitchFamily="18" charset="0"/>
              </a:rPr>
              <a:t> by the </a:t>
            </a:r>
            <a:r>
              <a:rPr lang="en-US" sz="2400" b="1" dirty="0">
                <a:latin typeface="+mn-lt"/>
                <a:cs typeface="Times New Roman" pitchFamily="18" charset="0"/>
              </a:rPr>
              <a:t>total frequency.</a:t>
            </a:r>
            <a:endParaRPr lang="en-US" sz="2400" dirty="0">
              <a:latin typeface="+mn-lt"/>
              <a:cs typeface="Times New Roman" pitchFamily="18" charset="0"/>
            </a:endParaRPr>
          </a:p>
          <a:p>
            <a:pPr rtl="0">
              <a:defRPr/>
            </a:pPr>
            <a:r>
              <a:rPr lang="en-MY" sz="2400" dirty="0">
                <a:latin typeface="+mn-lt"/>
                <a:cs typeface="Times New Roman" pitchFamily="18" charset="0"/>
              </a:rPr>
              <a:t>No</a:t>
            </a:r>
            <a:r>
              <a:rPr lang="en-MY" sz="2300" b="1" dirty="0">
                <a:latin typeface="+mn-lt"/>
                <a:cs typeface="Times New Roman" pitchFamily="18" charset="0"/>
              </a:rPr>
              <a:t>. of  children of each </a:t>
            </a:r>
            <a:r>
              <a:rPr lang="en-MY" sz="2300" b="1" dirty="0" smtClean="0">
                <a:latin typeface="+mn-lt"/>
                <a:cs typeface="Times New Roman" pitchFamily="18" charset="0"/>
              </a:rPr>
              <a:t>category (</a:t>
            </a:r>
            <a:r>
              <a:rPr lang="en-MY" sz="2300" b="1" dirty="0" err="1" smtClean="0">
                <a:latin typeface="+mn-lt"/>
                <a:cs typeface="Times New Roman" pitchFamily="18" charset="0"/>
              </a:rPr>
              <a:t>Bg</a:t>
            </a:r>
            <a:r>
              <a:rPr lang="en-MY" sz="2300" b="1" dirty="0" smtClean="0">
                <a:latin typeface="+mn-lt"/>
                <a:cs typeface="Times New Roman" pitchFamily="18" charset="0"/>
              </a:rPr>
              <a:t>) </a:t>
            </a:r>
            <a:r>
              <a:rPr lang="en-MY" sz="2300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divided</a:t>
            </a:r>
            <a:r>
              <a:rPr lang="en-MY" sz="2300" b="1" dirty="0">
                <a:latin typeface="+mn-lt"/>
                <a:cs typeface="Times New Roman" pitchFamily="18" charset="0"/>
              </a:rPr>
              <a:t> by the </a:t>
            </a:r>
            <a:r>
              <a:rPr lang="en-MY" sz="2300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total</a:t>
            </a:r>
            <a:r>
              <a:rPr lang="en-MY" sz="2300" b="1" dirty="0">
                <a:solidFill>
                  <a:srgbClr val="00FF00"/>
                </a:solidFill>
                <a:latin typeface="+mn-lt"/>
                <a:cs typeface="Times New Roman" pitchFamily="18" charset="0"/>
              </a:rPr>
              <a:t> </a:t>
            </a:r>
            <a:r>
              <a:rPr lang="en-MY" sz="2300" b="1" dirty="0">
                <a:latin typeface="+mn-lt"/>
                <a:cs typeface="Times New Roman" pitchFamily="18" charset="0"/>
              </a:rPr>
              <a:t>no of children.</a:t>
            </a:r>
          </a:p>
          <a:p>
            <a:pPr rtl="0">
              <a:defRPr/>
            </a:pPr>
            <a:endParaRPr lang="en-US" sz="2300" b="1" dirty="0">
              <a:latin typeface="+mn-lt"/>
              <a:cs typeface="Times New Roman" pitchFamily="18" charset="0"/>
            </a:endParaRPr>
          </a:p>
          <a:p>
            <a:pPr rtl="0">
              <a:defRPr/>
            </a:pPr>
            <a:r>
              <a:rPr lang="en-US" sz="2400" b="1" u="sng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Percentage frequency</a:t>
            </a:r>
            <a:r>
              <a:rPr lang="en-US" sz="2400" u="sng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 </a:t>
            </a:r>
          </a:p>
          <a:p>
            <a:pPr rtl="0">
              <a:defRPr/>
            </a:pPr>
            <a:r>
              <a:rPr lang="en-US" sz="2400" b="1" dirty="0">
                <a:latin typeface="+mn-lt"/>
                <a:cs typeface="Times New Roman" pitchFamily="18" charset="0"/>
              </a:rPr>
              <a:t>Frequency of each category</a:t>
            </a:r>
            <a:r>
              <a:rPr lang="en-US" sz="2400" dirty="0">
                <a:latin typeface="+mn-lt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divided</a:t>
            </a:r>
            <a:r>
              <a:rPr lang="en-US" sz="2400" dirty="0">
                <a:latin typeface="+mn-lt"/>
                <a:cs typeface="Times New Roman" pitchFamily="18" charset="0"/>
              </a:rPr>
              <a:t> </a:t>
            </a:r>
            <a:r>
              <a:rPr lang="en-US" sz="2400" b="1" dirty="0">
                <a:latin typeface="+mn-lt"/>
                <a:cs typeface="Times New Roman" pitchFamily="18" charset="0"/>
              </a:rPr>
              <a:t>by the</a:t>
            </a:r>
            <a:r>
              <a:rPr lang="en-US" sz="2400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 total </a:t>
            </a:r>
            <a:r>
              <a:rPr lang="en-US" sz="2400" b="1" dirty="0">
                <a:latin typeface="+mn-lt"/>
                <a:cs typeface="Times New Roman" pitchFamily="18" charset="0"/>
              </a:rPr>
              <a:t>frequency</a:t>
            </a:r>
            <a:r>
              <a:rPr lang="en-US" sz="2400" dirty="0">
                <a:latin typeface="+mn-lt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X</a:t>
            </a:r>
            <a:r>
              <a:rPr lang="en-US" sz="2400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100</a:t>
            </a:r>
          </a:p>
          <a:p>
            <a:pPr rtl="0">
              <a:defRPr/>
            </a:pPr>
            <a:endParaRPr lang="en-US" sz="2400" dirty="0">
              <a:latin typeface="+mn-lt"/>
              <a:cs typeface="Times New Roman" pitchFamily="18" charset="0"/>
            </a:endParaRPr>
          </a:p>
        </p:txBody>
      </p:sp>
      <p:sp>
        <p:nvSpPr>
          <p:cNvPr id="223238" name="Rectangle 5"/>
          <p:cNvSpPr>
            <a:spLocks noChangeArrowheads="1"/>
          </p:cNvSpPr>
          <p:nvPr/>
        </p:nvSpPr>
        <p:spPr bwMode="auto">
          <a:xfrm>
            <a:off x="173329" y="4550371"/>
            <a:ext cx="8647144" cy="1323439"/>
          </a:xfrm>
          <a:prstGeom prst="rect">
            <a:avLst/>
          </a:prstGeom>
          <a:noFill/>
          <a:ln w="22225">
            <a:solidFill>
              <a:srgbClr val="CC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lvl="0"/>
            <a:r>
              <a:rPr lang="en-US" sz="2400" b="1" dirty="0" smtClean="0"/>
              <a:t>Relative </a:t>
            </a:r>
            <a:r>
              <a:rPr lang="en-US" sz="2400" b="1" dirty="0"/>
              <a:t>or percentage frequency are  often </a:t>
            </a:r>
            <a:r>
              <a:rPr lang="en-US" sz="2400" b="1" dirty="0">
                <a:solidFill>
                  <a:srgbClr val="FF0000"/>
                </a:solidFill>
              </a:rPr>
              <a:t>more useful </a:t>
            </a:r>
            <a:r>
              <a:rPr lang="en-US" sz="2400" b="1" dirty="0">
                <a:solidFill>
                  <a:srgbClr val="002060"/>
                </a:solidFill>
              </a:rPr>
              <a:t>than the actual number of individuals in each category</a:t>
            </a:r>
            <a:r>
              <a:rPr lang="en-US" sz="2800" b="1" dirty="0" smtClean="0">
                <a:solidFill>
                  <a:srgbClr val="002060"/>
                </a:solidFill>
              </a:rPr>
              <a:t>.</a:t>
            </a:r>
            <a:r>
              <a:rPr lang="en-US" sz="2800" b="1" dirty="0">
                <a:solidFill>
                  <a:prstClr val="black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???????</a:t>
            </a:r>
          </a:p>
          <a:p>
            <a:pPr rtl="0"/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223240" name="Rectangle 7"/>
          <p:cNvSpPr>
            <a:spLocks noChangeArrowheads="1"/>
          </p:cNvSpPr>
          <p:nvPr/>
        </p:nvSpPr>
        <p:spPr bwMode="auto">
          <a:xfrm>
            <a:off x="323528" y="764704"/>
            <a:ext cx="5257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>
              <a:tabLst>
                <a:tab pos="6457950" algn="r"/>
              </a:tabLst>
            </a:pPr>
            <a:r>
              <a:rPr lang="en-US" sz="2000" b="1" u="sng" dirty="0"/>
              <a:t>Nominal   </a:t>
            </a:r>
            <a:r>
              <a:rPr lang="en-US" sz="2000" b="1" dirty="0"/>
              <a:t>Simple Frequency Table continuo</a:t>
            </a:r>
            <a:r>
              <a:rPr lang="en-US" sz="2000" b="1" dirty="0">
                <a:solidFill>
                  <a:srgbClr val="00B0F0"/>
                </a:solidFill>
              </a:rPr>
              <a:t>..</a:t>
            </a:r>
          </a:p>
        </p:txBody>
      </p:sp>
    </p:spTree>
    <p:extLst>
      <p:ext uri="{BB962C8B-B14F-4D97-AF65-F5344CB8AC3E}">
        <p14:creationId xmlns:p14="http://schemas.microsoft.com/office/powerpoint/2010/main" val="233626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944E2AB-EBE6-4852-BE2B-CECB42184AD7}" type="datetime1">
              <a:rPr lang="en-US" sz="1400" smtClean="0">
                <a:solidFill>
                  <a:schemeClr val="tx1"/>
                </a:solidFill>
              </a:rPr>
              <a:pPr eaLnBrk="1" hangingPunct="1"/>
              <a:t>6/27/2021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24260" name="Rectangle 2"/>
          <p:cNvSpPr>
            <a:spLocks noChangeArrowheads="1"/>
          </p:cNvSpPr>
          <p:nvPr/>
        </p:nvSpPr>
        <p:spPr bwMode="auto">
          <a:xfrm>
            <a:off x="3132138" y="5013325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endParaRPr lang="en-US" sz="1800">
              <a:solidFill>
                <a:schemeClr val="tx1"/>
              </a:solidFill>
            </a:endParaRPr>
          </a:p>
          <a:p>
            <a:pPr rtl="0" eaLnBrk="0" hangingPunct="0"/>
            <a:endParaRPr lang="en-US" sz="1800">
              <a:solidFill>
                <a:schemeClr val="tx1"/>
              </a:solidFill>
            </a:endParaRPr>
          </a:p>
        </p:txBody>
      </p:sp>
      <p:graphicFrame>
        <p:nvGraphicFramePr>
          <p:cNvPr id="6656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47"/>
              </p:ext>
            </p:extLst>
          </p:nvPr>
        </p:nvGraphicFramePr>
        <p:xfrm>
          <a:off x="628085" y="1412776"/>
          <a:ext cx="7986712" cy="3353136"/>
        </p:xfrm>
        <a:graphic>
          <a:graphicData uri="http://schemas.openxmlformats.org/drawingml/2006/table">
            <a:tbl>
              <a:tblPr/>
              <a:tblGrid>
                <a:gridCol w="1357312"/>
                <a:gridCol w="2209800"/>
                <a:gridCol w="2286000"/>
                <a:gridCol w="2133600"/>
              </a:tblGrid>
              <a:tr h="7813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Blood group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Frequency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N=95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Relative Frequency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Percentage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%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8237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22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22/95=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0.231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    23.15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8237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B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0.26315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26.315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8237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AB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18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0.18947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18.947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8237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0.3157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31.5789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595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Total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?????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charset="0"/>
                        </a:rPr>
                        <a:t>????</a:t>
                      </a:r>
                    </a:p>
                  </a:txBody>
                  <a:tcPr marT="45727" marB="45727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4299" name="Rectangle 6"/>
          <p:cNvSpPr>
            <a:spLocks noChangeArrowheads="1"/>
          </p:cNvSpPr>
          <p:nvPr/>
        </p:nvSpPr>
        <p:spPr bwMode="auto">
          <a:xfrm>
            <a:off x="3024433" y="787867"/>
            <a:ext cx="31940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Simple Frequency Table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2243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743F19C-12DC-43B2-85A5-F7EA99F70761}" type="slidenum">
              <a:rPr lang="ar-SA" sz="1400" smtClean="0">
                <a:solidFill>
                  <a:schemeClr val="tx1"/>
                </a:solidFill>
              </a:rPr>
              <a:pPr eaLnBrk="1" hangingPunct="1"/>
              <a:t>28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45016" y="5229200"/>
            <a:ext cx="8647144" cy="892552"/>
          </a:xfrm>
          <a:prstGeom prst="rect">
            <a:avLst/>
          </a:prstGeom>
          <a:noFill/>
          <a:ln w="22225">
            <a:solidFill>
              <a:srgbClr val="CC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rtl="0"/>
            <a:r>
              <a:rPr lang="en-US" sz="2400" b="1" dirty="0" smtClean="0"/>
              <a:t>Relative </a:t>
            </a:r>
            <a:r>
              <a:rPr lang="en-US" sz="2400" b="1" dirty="0"/>
              <a:t>or percentage frequency are  often </a:t>
            </a:r>
            <a:r>
              <a:rPr lang="en-US" sz="2400" b="1" dirty="0">
                <a:solidFill>
                  <a:srgbClr val="FF0000"/>
                </a:solidFill>
              </a:rPr>
              <a:t>more useful </a:t>
            </a:r>
            <a:r>
              <a:rPr lang="en-US" sz="2400" b="1" dirty="0">
                <a:solidFill>
                  <a:srgbClr val="002060"/>
                </a:solidFill>
              </a:rPr>
              <a:t>than the actual number of individuals in each category</a:t>
            </a:r>
            <a:r>
              <a:rPr lang="en-US" sz="2800" b="1" dirty="0" smtClean="0">
                <a:solidFill>
                  <a:srgbClr val="002060"/>
                </a:solidFill>
              </a:rPr>
              <a:t>. </a:t>
            </a:r>
            <a:r>
              <a:rPr lang="en-US" sz="2800" b="1" dirty="0" smtClean="0">
                <a:solidFill>
                  <a:srgbClr val="FF0000"/>
                </a:solidFill>
              </a:rPr>
              <a:t>Why ????????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49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476672"/>
            <a:ext cx="7416824" cy="2142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rtl="1" fontAlgn="base">
              <a:spcBef>
                <a:spcPct val="20000"/>
              </a:spcBef>
              <a:spcAft>
                <a:spcPct val="0"/>
              </a:spcAft>
            </a:pPr>
            <a:r>
              <a:rPr lang="en-US" b="1" dirty="0">
                <a:solidFill>
                  <a:srgbClr val="C00000"/>
                </a:solidFill>
                <a:latin typeface="Arial" charset="0"/>
                <a:cs typeface="Arial" charset="0"/>
              </a:rPr>
              <a:t>Type of feeding</a:t>
            </a:r>
            <a:r>
              <a:rPr lang="en-US" b="1" dirty="0">
                <a:solidFill>
                  <a:srgbClr val="FF6600"/>
                </a:solidFill>
                <a:latin typeface="Arial" charset="0"/>
                <a:cs typeface="Arial" charset="0"/>
              </a:rPr>
              <a:t> </a:t>
            </a:r>
            <a:endParaRPr lang="en-US" sz="2800" b="1" dirty="0">
              <a:solidFill>
                <a:srgbClr val="FF6600"/>
              </a:solidFill>
              <a:latin typeface="Arial" charset="0"/>
              <a:cs typeface="Arial" charset="0"/>
            </a:endParaRPr>
          </a:p>
          <a:p>
            <a:pPr marL="342900" lvl="0" indent="-342900" rtl="1" fontAlgn="base">
              <a:spcBef>
                <a:spcPct val="20000"/>
              </a:spcBef>
              <a:spcAft>
                <a:spcPct val="0"/>
              </a:spcAft>
              <a:buAutoNum type="arabicPlain" startAt="600"/>
            </a:pPr>
            <a:r>
              <a:rPr lang="en-US" sz="2400" b="1" dirty="0" smtClean="0">
                <a:solidFill>
                  <a:srgbClr val="0000CC"/>
                </a:solidFill>
                <a:latin typeface="Arial" charset="0"/>
                <a:cs typeface="Arial" charset="0"/>
              </a:rPr>
              <a:t>Infants  </a:t>
            </a:r>
          </a:p>
          <a:p>
            <a:pPr lvl="0" rtl="1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CC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800080"/>
                </a:solidFill>
                <a:latin typeface="Arial" charset="0"/>
                <a:cs typeface="Arial" charset="0"/>
              </a:rPr>
              <a:t>Breast</a:t>
            </a:r>
            <a:r>
              <a:rPr lang="en-US" sz="2400" b="1" dirty="0" smtClean="0">
                <a:solidFill>
                  <a:srgbClr val="0000CC"/>
                </a:solidFill>
                <a:latin typeface="Arial" charset="0"/>
                <a:cs typeface="Arial" charset="0"/>
              </a:rPr>
              <a:t>  </a:t>
            </a:r>
            <a:r>
              <a:rPr lang="en-US" sz="2400" b="1" dirty="0">
                <a:solidFill>
                  <a:srgbClr val="0000CC"/>
                </a:solidFill>
                <a:latin typeface="Arial" charset="0"/>
                <a:cs typeface="Arial" charset="0"/>
              </a:rPr>
              <a:t>478 </a:t>
            </a:r>
          </a:p>
          <a:p>
            <a:pPr lvl="0" rtl="1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800080"/>
                </a:solidFill>
                <a:latin typeface="Arial" charset="0"/>
                <a:cs typeface="Arial" charset="0"/>
              </a:rPr>
              <a:t>Bottle </a:t>
            </a:r>
            <a:r>
              <a:rPr lang="en-US" sz="2400" b="1" dirty="0">
                <a:solidFill>
                  <a:srgbClr val="0000CC"/>
                </a:solidFill>
                <a:latin typeface="Arial" charset="0"/>
                <a:cs typeface="Arial" charset="0"/>
              </a:rPr>
              <a:t>65 </a:t>
            </a:r>
          </a:p>
          <a:p>
            <a:pPr lvl="0" rtl="1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800080"/>
                </a:solidFill>
                <a:latin typeface="Arial" charset="0"/>
                <a:cs typeface="Arial" charset="0"/>
              </a:rPr>
              <a:t>Mixed </a:t>
            </a:r>
            <a:r>
              <a:rPr lang="en-US" sz="2400" b="1" dirty="0">
                <a:solidFill>
                  <a:srgbClr val="0000CC"/>
                </a:solidFill>
                <a:latin typeface="Arial" charset="0"/>
                <a:cs typeface="Arial" charset="0"/>
              </a:rPr>
              <a:t>57</a:t>
            </a:r>
            <a:r>
              <a:rPr lang="en-US" dirty="0">
                <a:latin typeface="Arial" charset="0"/>
                <a:cs typeface="Arial" charset="0"/>
              </a:rPr>
              <a:t> </a:t>
            </a:r>
          </a:p>
        </p:txBody>
      </p:sp>
      <p:graphicFrame>
        <p:nvGraphicFramePr>
          <p:cNvPr id="4" name="Group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340785"/>
              </p:ext>
            </p:extLst>
          </p:nvPr>
        </p:nvGraphicFramePr>
        <p:xfrm>
          <a:off x="884446" y="2636768"/>
          <a:ext cx="6927914" cy="2938645"/>
        </p:xfrm>
        <a:graphic>
          <a:graphicData uri="http://schemas.openxmlformats.org/drawingml/2006/table">
            <a:tbl>
              <a:tblPr/>
              <a:tblGrid>
                <a:gridCol w="1600200"/>
                <a:gridCol w="2159362"/>
                <a:gridCol w="1152128"/>
                <a:gridCol w="2016224"/>
              </a:tblGrid>
              <a:tr h="562381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charset="0"/>
                        </a:rPr>
                        <a:t>Type of feeding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cs typeface="Arial" charset="0"/>
                        </a:rPr>
                        <a:t>No. of cases (F)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cs typeface="Arial" charset="0"/>
                        </a:rPr>
                        <a:t> R.F.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n-lt"/>
                          <a:cs typeface="Arial" charset="0"/>
                        </a:rPr>
                        <a:t>percentage %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951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+mn-lt"/>
                          <a:cs typeface="Arial" charset="0"/>
                        </a:rPr>
                        <a:t>Breast 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cs typeface="Arial" charset="0"/>
                        </a:rPr>
                        <a:t>  478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cs typeface="Arial" charset="0"/>
                        </a:rPr>
                        <a:t>0.79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n-lt"/>
                          <a:cs typeface="Arial" charset="0"/>
                        </a:rPr>
                        <a:t>  79. 7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+mn-lt"/>
                          <a:cs typeface="Arial" charset="0"/>
                        </a:rPr>
                        <a:t> Bottle 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cs typeface="Arial" charset="0"/>
                        </a:rPr>
                        <a:t>    65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cs typeface="Arial" charset="0"/>
                        </a:rPr>
                        <a:t>0.108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n-lt"/>
                          <a:cs typeface="Arial" charset="0"/>
                        </a:rPr>
                        <a:t>  10.8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+mn-lt"/>
                          <a:cs typeface="Arial" charset="0"/>
                        </a:rPr>
                        <a:t>Mixed 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cs typeface="Arial" charset="0"/>
                        </a:rPr>
                        <a:t>57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0.095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n-lt"/>
                          <a:cs typeface="Arial" charset="0"/>
                        </a:rPr>
                        <a:t>9.8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60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Total 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 600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charset="0"/>
                        </a:rPr>
                        <a:t>????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 100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203848" y="1993882"/>
            <a:ext cx="36992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/>
              <a:t>Simple Frequency Table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0530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ChangeArrowheads="1"/>
          </p:cNvSpPr>
          <p:nvPr/>
        </p:nvSpPr>
        <p:spPr bwMode="auto">
          <a:xfrm>
            <a:off x="240432" y="490041"/>
            <a:ext cx="8436024" cy="58477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>
              <a:tabLst>
                <a:tab pos="971550" algn="l"/>
              </a:tabLst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buFont typeface="Wingdings" pitchFamily="2" charset="2"/>
              <a:buChar char="q"/>
              <a:tabLst>
                <a:tab pos="971550" algn="l"/>
              </a:tabLst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terms/concepts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buFont typeface="Wingdings" pitchFamily="2" charset="2"/>
              <a:buChar char="v"/>
              <a:tabLst>
                <a:tab pos="971550" algn="l"/>
              </a:tabLst>
            </a:pP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Variable</a:t>
            </a:r>
          </a:p>
          <a:p>
            <a:pPr marL="342900" indent="-342900">
              <a:buFont typeface="Wingdings" pitchFamily="2" charset="2"/>
              <a:buChar char="q"/>
              <a:tabLst>
                <a:tab pos="971550" algn="l"/>
              </a:tabLst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Distinguish between</a:t>
            </a:r>
          </a:p>
          <a:p>
            <a:pPr marL="342900" indent="-342900">
              <a:buFont typeface="Wingdings" pitchFamily="2" charset="2"/>
              <a:buChar char="§"/>
              <a:tabLst>
                <a:tab pos="971550" algn="l"/>
              </a:tabLst>
            </a:pP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Nominal</a:t>
            </a:r>
          </a:p>
          <a:p>
            <a:pPr marL="342900" indent="-342900">
              <a:buFont typeface="Wingdings" pitchFamily="2" charset="2"/>
              <a:buChar char="§"/>
              <a:tabLst>
                <a:tab pos="971550" algn="l"/>
              </a:tabLst>
            </a:pP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Ordinal</a:t>
            </a:r>
          </a:p>
          <a:p>
            <a:pPr marL="342900" indent="-342900">
              <a:buFont typeface="Wingdings" pitchFamily="2" charset="2"/>
              <a:buChar char="§"/>
              <a:tabLst>
                <a:tab pos="971550" algn="l"/>
              </a:tabLst>
            </a:pP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Discrete</a:t>
            </a:r>
          </a:p>
          <a:p>
            <a:pPr marL="342900" indent="-342900">
              <a:buFont typeface="Wingdings" pitchFamily="2" charset="2"/>
              <a:buChar char="§"/>
              <a:tabLst>
                <a:tab pos="971550" algn="l"/>
              </a:tabLst>
            </a:pP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continuous 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variable</a:t>
            </a:r>
          </a:p>
          <a:p>
            <a:pPr marL="342900" indent="-342900">
              <a:buFont typeface="Wingdings" pitchFamily="2" charset="2"/>
              <a:buChar char="§"/>
              <a:tabLst>
                <a:tab pos="971550" algn="l"/>
              </a:tabLst>
            </a:pPr>
            <a:r>
              <a:rPr lang="it-IT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Distinguish between quantitative and quantitative data</a:t>
            </a:r>
            <a:endParaRPr lang="en-US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tabLst>
                <a:tab pos="971550" algn="l"/>
              </a:tabLst>
            </a:pP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Frequency distribution</a:t>
            </a:r>
          </a:p>
          <a:p>
            <a:pPr marL="342900" indent="-342900">
              <a:buFont typeface="Wingdings" pitchFamily="2" charset="2"/>
              <a:buChar char="v"/>
              <a:tabLst>
                <a:tab pos="971550" algn="l"/>
              </a:tabLst>
            </a:pP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Relative frequency</a:t>
            </a:r>
          </a:p>
          <a:p>
            <a:pPr marL="342900" indent="-342900">
              <a:buFont typeface="Wingdings" pitchFamily="2" charset="2"/>
              <a:buChar char="v"/>
              <a:tabLst>
                <a:tab pos="971550" algn="l"/>
              </a:tabLst>
            </a:pP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Cumulative frequency</a:t>
            </a:r>
          </a:p>
          <a:p>
            <a:pPr>
              <a:buFont typeface="Wingdings" pitchFamily="2" charset="2"/>
              <a:buChar char="ü"/>
              <a:tabLst>
                <a:tab pos="971550" algn="l"/>
              </a:tabLst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Transform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set into information in the form of </a:t>
            </a:r>
          </a:p>
          <a:p>
            <a:pPr marL="342900" indent="-342900">
              <a:buFont typeface="Wingdings" pitchFamily="2" charset="2"/>
              <a:buChar char="Ø"/>
              <a:tabLst>
                <a:tab pos="971550" algn="l"/>
              </a:tabLst>
            </a:pP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Tables, </a:t>
            </a:r>
          </a:p>
          <a:p>
            <a:pPr marL="342900" indent="-342900">
              <a:buFont typeface="Wingdings" pitchFamily="2" charset="2"/>
              <a:buChar char="Ø"/>
              <a:tabLst>
                <a:tab pos="971550" algn="l"/>
              </a:tabLst>
            </a:pP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Graphs</a:t>
            </a:r>
          </a:p>
          <a:p>
            <a:pPr eaLnBrk="0" hangingPunct="0">
              <a:tabLst>
                <a:tab pos="971550" algn="l"/>
              </a:tabLst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6611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6DFEE43-1058-4876-AFA3-212603709186}" type="datetime1">
              <a:rPr lang="en-US" sz="1400" smtClean="0">
                <a:solidFill>
                  <a:schemeClr val="tx1"/>
                </a:solidFill>
              </a:rPr>
              <a:pPr eaLnBrk="1" hangingPunct="1"/>
              <a:t>6/27/2021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96612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57B6FB5-3E66-4787-96E9-60E026ECC5B8}" type="slidenum">
              <a:rPr lang="ar-SA" sz="140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sz="1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65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730CD3F-7973-4A83-8B28-06D5DB0B399E}" type="datetime1">
              <a:rPr lang="en-US" sz="1400" smtClean="0">
                <a:solidFill>
                  <a:schemeClr val="tx1"/>
                </a:solidFill>
              </a:rPr>
              <a:pPr eaLnBrk="1" hangingPunct="1"/>
              <a:t>6/27/2021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26307" name="Rectangle 2"/>
          <p:cNvSpPr>
            <a:spLocks noChangeArrowheads="1"/>
          </p:cNvSpPr>
          <p:nvPr/>
        </p:nvSpPr>
        <p:spPr bwMode="auto">
          <a:xfrm>
            <a:off x="304800" y="332656"/>
            <a:ext cx="88392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rtl="0"/>
            <a:r>
              <a:rPr lang="en-US" sz="2800" b="1" u="sng" dirty="0">
                <a:solidFill>
                  <a:srgbClr val="C00000"/>
                </a:solidFill>
              </a:rPr>
              <a:t>b- ordinal Variable </a:t>
            </a:r>
            <a:endParaRPr lang="en-US" sz="2800" b="1" dirty="0">
              <a:solidFill>
                <a:srgbClr val="C00000"/>
              </a:solidFill>
            </a:endParaRPr>
          </a:p>
          <a:p>
            <a:pPr rtl="0"/>
            <a:r>
              <a:rPr lang="en-US" sz="2400" b="1" dirty="0"/>
              <a:t> 120 individuals were asked about their level of satisfaction toward the health care given by Hospital  X. The response as follows </a:t>
            </a:r>
          </a:p>
          <a:p>
            <a:pPr rtl="0"/>
            <a:r>
              <a:rPr lang="en-US" sz="2400" b="1" dirty="0"/>
              <a:t>16   very satisfied  </a:t>
            </a:r>
            <a:r>
              <a:rPr lang="en-US" sz="2400" b="1" dirty="0" smtClean="0"/>
              <a:t>   22    </a:t>
            </a:r>
            <a:r>
              <a:rPr lang="en-US" sz="2400" b="1" dirty="0"/>
              <a:t>satisfied  </a:t>
            </a:r>
            <a:r>
              <a:rPr lang="en-US" sz="2400" b="1" dirty="0" smtClean="0"/>
              <a:t>   36     </a:t>
            </a:r>
            <a:r>
              <a:rPr lang="en-US" sz="2400" b="1" dirty="0"/>
              <a:t>neutral </a:t>
            </a:r>
            <a:r>
              <a:rPr lang="en-US" sz="2400" b="1" dirty="0" smtClean="0"/>
              <a:t>  28     </a:t>
            </a:r>
            <a:r>
              <a:rPr lang="en-US" sz="2400" b="1" dirty="0"/>
              <a:t>unsatisfied </a:t>
            </a:r>
          </a:p>
          <a:p>
            <a:pPr rtl="0"/>
            <a:r>
              <a:rPr lang="en-US" sz="2400" b="1" dirty="0"/>
              <a:t>18      highly unsatisfied</a:t>
            </a:r>
          </a:p>
        </p:txBody>
      </p:sp>
      <p:sp>
        <p:nvSpPr>
          <p:cNvPr id="22631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BD3F414-D30C-424E-B31C-B38CA711E5A7}" type="slidenum">
              <a:rPr lang="ar-SA" sz="1400" smtClean="0">
                <a:solidFill>
                  <a:schemeClr val="tx1"/>
                </a:solidFill>
              </a:rPr>
              <a:pPr eaLnBrk="1" hangingPunct="1"/>
              <a:t>30</a:t>
            </a:fld>
            <a:endParaRPr lang="en-US" sz="1400" smtClean="0">
              <a:solidFill>
                <a:schemeClr val="tx1"/>
              </a:solidFill>
            </a:endParaRPr>
          </a:p>
        </p:txBody>
      </p:sp>
      <p:graphicFrame>
        <p:nvGraphicFramePr>
          <p:cNvPr id="6" name="Group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291266"/>
              </p:ext>
            </p:extLst>
          </p:nvPr>
        </p:nvGraphicFramePr>
        <p:xfrm>
          <a:off x="885156" y="2564904"/>
          <a:ext cx="7367736" cy="3566216"/>
        </p:xfrm>
        <a:graphic>
          <a:graphicData uri="http://schemas.openxmlformats.org/drawingml/2006/table">
            <a:tbl>
              <a:tblPr/>
              <a:tblGrid>
                <a:gridCol w="2532062"/>
                <a:gridCol w="1523306"/>
                <a:gridCol w="1584176"/>
                <a:gridCol w="1728192"/>
              </a:tblGrid>
              <a:tr h="79141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b="1" dirty="0" smtClean="0">
                          <a:latin typeface="+mn-lt"/>
                        </a:rPr>
                        <a:t>level of satisfaction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Frequency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N=120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Relative Frequency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Percentage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 pitchFamily="18" charset="0"/>
                        </a:rPr>
                        <a:t>%</a:t>
                      </a:r>
                      <a:endParaRPr kumimoji="0" lang="en-US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49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very satisfied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29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0.24166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??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24.166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333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satisfied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39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0.325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??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32.5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817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neutral 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0.1666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16.66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501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unsatisfied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18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0.15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985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highly unsatisfied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14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0.11666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11.66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269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Total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120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charset="0"/>
                        </a:rPr>
                        <a:t>????</a:t>
                      </a: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99.929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T="45724" marB="45724" horzOverflow="overflow">
                    <a:lnL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962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983589B-C0A0-47FF-AC07-2D2E9AB8BED0}" type="datetime1">
              <a:rPr lang="en-US" sz="1400" smtClean="0">
                <a:solidFill>
                  <a:schemeClr val="tx1"/>
                </a:solidFill>
              </a:rPr>
              <a:pPr eaLnBrk="1" hangingPunct="1"/>
              <a:t>6/27/2021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28355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78F98106-E55E-47B0-B30D-0D4204EECD12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31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28356" name="Rectangle 2"/>
          <p:cNvSpPr>
            <a:spLocks noChangeArrowheads="1"/>
          </p:cNvSpPr>
          <p:nvPr/>
        </p:nvSpPr>
        <p:spPr bwMode="auto">
          <a:xfrm>
            <a:off x="3132138" y="5013325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endParaRPr lang="en-US" sz="1800">
              <a:solidFill>
                <a:schemeClr val="tx1"/>
              </a:solidFill>
            </a:endParaRPr>
          </a:p>
          <a:p>
            <a:pPr rtl="0" eaLnBrk="0" hangingPunct="0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28357" name="Rectangle 4"/>
          <p:cNvSpPr>
            <a:spLocks noChangeArrowheads="1"/>
          </p:cNvSpPr>
          <p:nvPr/>
        </p:nvSpPr>
        <p:spPr bwMode="auto">
          <a:xfrm>
            <a:off x="196280" y="476672"/>
            <a:ext cx="8964488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rtl="0"/>
            <a:r>
              <a:rPr lang="en-US" sz="2400" b="1" dirty="0"/>
              <a:t>Ex. </a:t>
            </a:r>
          </a:p>
          <a:p>
            <a:pPr rtl="0"/>
            <a:r>
              <a:rPr lang="en-US" sz="2400" b="1" dirty="0"/>
              <a:t>The  mathematic marks  of 26 secondary school students at Amman in </a:t>
            </a:r>
            <a:r>
              <a:rPr lang="en-US" sz="2400" b="1" dirty="0" smtClean="0"/>
              <a:t>201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/>
              <a:t>15.2   </a:t>
            </a:r>
            <a:r>
              <a:rPr lang="en-US" sz="2800" b="1" u="sng" dirty="0"/>
              <a:t>31.3</a:t>
            </a:r>
            <a:r>
              <a:rPr lang="en-US" sz="2800" b="1" dirty="0"/>
              <a:t>   14.9  16.3   19.3   18.2     20.2     12.8        14.7        29.4      21.1   20.4     13.6     22.4     14.0   14.3    22.8   26.7   18.9     13.7    17.7     27.2     19.3     16.1     13.5     </a:t>
            </a:r>
            <a:r>
              <a:rPr lang="en-US" sz="2800" b="1" u="sng" dirty="0"/>
              <a:t>11.2</a:t>
            </a:r>
          </a:p>
        </p:txBody>
      </p:sp>
      <p:sp>
        <p:nvSpPr>
          <p:cNvPr id="228359" name="Rectangle 5"/>
          <p:cNvSpPr>
            <a:spLocks noChangeArrowheads="1"/>
          </p:cNvSpPr>
          <p:nvPr/>
        </p:nvSpPr>
        <p:spPr bwMode="auto">
          <a:xfrm>
            <a:off x="5410200" y="3426691"/>
            <a:ext cx="2209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?  ?  ?  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292080" y="5934075"/>
            <a:ext cx="2556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?  ?  ?  ?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986213"/>
            <a:ext cx="4127500" cy="1347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458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2702FB3-A255-4B9A-92A3-48798CBFF800}" type="datetime1">
              <a:rPr lang="en-US" sz="1400" smtClean="0">
                <a:solidFill>
                  <a:schemeClr val="tx1"/>
                </a:solidFill>
              </a:rPr>
              <a:pPr eaLnBrk="1" hangingPunct="1"/>
              <a:t>6/27/2021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1427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3C7F68AA-C1E9-49F6-B3C0-D34FD15AF0B8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32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31428" name="Rectangle 2"/>
          <p:cNvSpPr>
            <a:spLocks noChangeArrowheads="1"/>
          </p:cNvSpPr>
          <p:nvPr/>
        </p:nvSpPr>
        <p:spPr bwMode="auto">
          <a:xfrm>
            <a:off x="3132138" y="5013325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endParaRPr lang="en-US" sz="1800">
              <a:solidFill>
                <a:schemeClr val="tx1"/>
              </a:solidFill>
            </a:endParaRPr>
          </a:p>
          <a:p>
            <a:pPr rtl="0" eaLnBrk="0" hangingPunct="0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31429" name="Rectangle 4"/>
          <p:cNvSpPr>
            <a:spLocks noChangeArrowheads="1"/>
          </p:cNvSpPr>
          <p:nvPr/>
        </p:nvSpPr>
        <p:spPr bwMode="auto">
          <a:xfrm>
            <a:off x="152400" y="589012"/>
            <a:ext cx="86868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/>
            <a:r>
              <a:rPr lang="en-US" sz="2800" b="1" u="sng" dirty="0">
                <a:solidFill>
                  <a:srgbClr val="FF0000"/>
                </a:solidFill>
              </a:rPr>
              <a:t>Continuous Metric variable</a:t>
            </a:r>
          </a:p>
          <a:p>
            <a:pPr rtl="0"/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cs typeface="Times New Roman" pitchFamily="18" charset="0"/>
              </a:rPr>
              <a:t>The most useful way for presenting data of  </a:t>
            </a:r>
            <a:r>
              <a:rPr lang="en-US" sz="2400" b="1" dirty="0" smtClean="0">
                <a:cs typeface="Times New Roman" pitchFamily="18" charset="0"/>
              </a:rPr>
              <a:t>CMV to </a:t>
            </a:r>
            <a:r>
              <a:rPr lang="en-US" sz="2400" b="1" dirty="0">
                <a:cs typeface="Times New Roman" pitchFamily="18" charset="0"/>
              </a:rPr>
              <a:t>produce</a:t>
            </a:r>
            <a:r>
              <a:rPr lang="en-US" sz="2400" b="1" dirty="0">
                <a:solidFill>
                  <a:srgbClr val="00CCFF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grouped frequency distribution</a:t>
            </a:r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 </a:t>
            </a:r>
          </a:p>
          <a:p>
            <a:pPr rtl="0"/>
            <a:endParaRPr lang="en-US" sz="2800" b="1" dirty="0">
              <a:solidFill>
                <a:srgbClr val="00CCFF"/>
              </a:solidFill>
              <a:latin typeface="Times New Roman" pitchFamily="18" charset="0"/>
              <a:cs typeface="Times New Roman" pitchFamily="18" charset="0"/>
            </a:endParaRPr>
          </a:p>
          <a:p>
            <a:pPr rtl="0">
              <a:buClr>
                <a:srgbClr val="CCCC00"/>
              </a:buClr>
              <a:buFont typeface="Wingdings" pitchFamily="2" charset="2"/>
              <a:buChar char="v"/>
            </a:pP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grouping data</a:t>
            </a:r>
            <a:r>
              <a:rPr lang="en-US" sz="2400" b="1" dirty="0">
                <a:cs typeface="Times New Roman" pitchFamily="18" charset="0"/>
              </a:rPr>
              <a:t> first</a:t>
            </a:r>
            <a:r>
              <a:rPr lang="en-US" sz="2400" b="1" dirty="0">
                <a:solidFill>
                  <a:srgbClr val="00CCFF"/>
                </a:solidFill>
                <a:cs typeface="Times New Roman" pitchFamily="18" charset="0"/>
              </a:rPr>
              <a:t> </a:t>
            </a:r>
          </a:p>
          <a:p>
            <a:pPr rtl="0">
              <a:buClr>
                <a:srgbClr val="00FF00"/>
              </a:buClr>
            </a:pPr>
            <a:r>
              <a:rPr lang="en-US" sz="2400" b="1" dirty="0">
                <a:cs typeface="Times New Roman" pitchFamily="18" charset="0"/>
              </a:rPr>
              <a:t>These group of data </a:t>
            </a:r>
          </a:p>
          <a:p>
            <a:pPr rtl="0">
              <a:buClr>
                <a:srgbClr val="00FF00"/>
              </a:buClr>
            </a:pPr>
            <a:r>
              <a:rPr lang="en-US" sz="2400" b="1" dirty="0">
                <a:cs typeface="Times New Roman" pitchFamily="18" charset="0"/>
              </a:rPr>
              <a:t>we call it</a:t>
            </a:r>
          </a:p>
          <a:p>
            <a:pPr rtl="0">
              <a:buClr>
                <a:srgbClr val="00FF00"/>
              </a:buClr>
            </a:pP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class interval</a:t>
            </a:r>
          </a:p>
          <a:p>
            <a:pPr rtl="0">
              <a:buClr>
                <a:srgbClr val="00FF00"/>
              </a:buClr>
              <a:buFont typeface="Wingdings" pitchFamily="2" charset="2"/>
              <a:buNone/>
            </a:pPr>
            <a:endParaRPr lang="en-US" sz="2400" b="1" dirty="0">
              <a:cs typeface="Times New Roman" pitchFamily="18" charset="0"/>
            </a:endParaRPr>
          </a:p>
          <a:p>
            <a:pPr rtl="0"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400" b="1" dirty="0">
                <a:cs typeface="Times New Roman" pitchFamily="18" charset="0"/>
              </a:rPr>
              <a:t>Each group of data </a:t>
            </a:r>
          </a:p>
          <a:p>
            <a:pPr rtl="0">
              <a:buClr>
                <a:srgbClr val="00FF00"/>
              </a:buClr>
            </a:pPr>
            <a:r>
              <a:rPr lang="en-US" sz="2400" b="1" dirty="0">
                <a:cs typeface="Times New Roman" pitchFamily="18" charset="0"/>
              </a:rPr>
              <a:t>(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class interval </a:t>
            </a:r>
            <a:r>
              <a:rPr lang="en-US" sz="2400" b="1" dirty="0">
                <a:solidFill>
                  <a:srgbClr val="00FF00"/>
                </a:solidFill>
                <a:cs typeface="Times New Roman" pitchFamily="18" charset="0"/>
              </a:rPr>
              <a:t>)</a:t>
            </a:r>
            <a:r>
              <a:rPr lang="en-US" sz="2400" b="1" dirty="0">
                <a:cs typeface="Times New Roman" pitchFamily="18" charset="0"/>
              </a:rPr>
              <a:t>consist</a:t>
            </a:r>
          </a:p>
          <a:p>
            <a:pPr rtl="0">
              <a:buClr>
                <a:srgbClr val="00FF00"/>
              </a:buClr>
            </a:pPr>
            <a:r>
              <a:rPr lang="en-US" sz="2400" b="1" dirty="0">
                <a:cs typeface="Times New Roman" pitchFamily="18" charset="0"/>
              </a:rPr>
              <a:t> of values within</a:t>
            </a:r>
          </a:p>
          <a:p>
            <a:pPr rtl="0">
              <a:buClr>
                <a:srgbClr val="00FF00"/>
              </a:buClr>
            </a:pPr>
            <a:r>
              <a:rPr lang="en-US" sz="2400" b="1" dirty="0">
                <a:cs typeface="Times New Roman" pitchFamily="18" charset="0"/>
              </a:rPr>
              <a:t> certain range</a:t>
            </a:r>
          </a:p>
        </p:txBody>
      </p:sp>
      <p:sp>
        <p:nvSpPr>
          <p:cNvPr id="231431" name="Right Arrow 6"/>
          <p:cNvSpPr>
            <a:spLocks noChangeArrowheads="1"/>
          </p:cNvSpPr>
          <p:nvPr/>
        </p:nvSpPr>
        <p:spPr bwMode="auto">
          <a:xfrm>
            <a:off x="6948264" y="6237287"/>
            <a:ext cx="977900" cy="484188"/>
          </a:xfrm>
          <a:prstGeom prst="rightArrow">
            <a:avLst>
              <a:gd name="adj1" fmla="val 50000"/>
              <a:gd name="adj2" fmla="val 5002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en-US" sz="1800">
              <a:solidFill>
                <a:schemeClr val="tx1"/>
              </a:solidFill>
            </a:endParaRPr>
          </a:p>
        </p:txBody>
      </p:sp>
      <p:graphicFrame>
        <p:nvGraphicFramePr>
          <p:cNvPr id="8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974556"/>
              </p:ext>
            </p:extLst>
          </p:nvPr>
        </p:nvGraphicFramePr>
        <p:xfrm>
          <a:off x="3733800" y="2271289"/>
          <a:ext cx="5257800" cy="3750000"/>
        </p:xfrm>
        <a:graphic>
          <a:graphicData uri="http://schemas.openxmlformats.org/drawingml/2006/table">
            <a:tbl>
              <a:tblPr/>
              <a:tblGrid>
                <a:gridCol w="1846312"/>
                <a:gridCol w="1582688"/>
                <a:gridCol w="1828800"/>
              </a:tblGrid>
              <a:tr h="846584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mathematic marks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Frequency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Cumulative frequency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10.0-  14.9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730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B418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15.0- 19.9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0B418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8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17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163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99C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20.0- 24.9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99CC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730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B239E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25.0-  29.9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DB239E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724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30.0- 34.9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26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008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26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749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81A8EA5-3A14-462E-9F49-40DA66D42C9D}" type="datetime1">
              <a:rPr lang="en-US" sz="1400" smtClean="0">
                <a:solidFill>
                  <a:schemeClr val="tx1"/>
                </a:solidFill>
              </a:rPr>
              <a:pPr eaLnBrk="1" hangingPunct="1"/>
              <a:t>6/27/2021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2451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B343300A-C63C-4E87-BD3B-12A55EB96112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33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32452" name="Rectangle 3"/>
          <p:cNvSpPr>
            <a:spLocks noChangeArrowheads="1"/>
          </p:cNvSpPr>
          <p:nvPr/>
        </p:nvSpPr>
        <p:spPr bwMode="auto">
          <a:xfrm>
            <a:off x="301625" y="511175"/>
            <a:ext cx="7851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sz="2400" b="1" dirty="0"/>
              <a:t>to produce </a:t>
            </a:r>
            <a:r>
              <a:rPr lang="en-US" sz="2400" b="1" dirty="0">
                <a:solidFill>
                  <a:srgbClr val="0070C0"/>
                </a:solidFill>
              </a:rPr>
              <a:t>grouped frequency distribution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table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232453" name="Rectangle 4"/>
          <p:cNvSpPr>
            <a:spLocks noChangeArrowheads="1"/>
          </p:cNvSpPr>
          <p:nvPr/>
        </p:nvSpPr>
        <p:spPr bwMode="auto">
          <a:xfrm>
            <a:off x="76200" y="914400"/>
            <a:ext cx="4151312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rtl="0">
              <a:buFont typeface="Wingdings" pitchFamily="2" charset="2"/>
              <a:buChar char="v"/>
            </a:pP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Grouping </a:t>
            </a:r>
            <a:r>
              <a:rPr lang="en-MY" sz="2400" b="1" dirty="0">
                <a:cs typeface="Times New Roman" pitchFamily="18" charset="0"/>
              </a:rPr>
              <a:t>data into groups </a:t>
            </a:r>
          </a:p>
          <a:p>
            <a:pPr rtl="0"/>
            <a:r>
              <a:rPr lang="en-MY" sz="2400" b="1" dirty="0">
                <a:cs typeface="Times New Roman" pitchFamily="18" charset="0"/>
              </a:rPr>
              <a:t>of equal width </a:t>
            </a:r>
          </a:p>
          <a:p>
            <a:pPr rtl="0">
              <a:buFont typeface="Wingdings" pitchFamily="2" charset="2"/>
              <a:buChar char="Ø"/>
            </a:pPr>
            <a:endParaRPr lang="en-MY" sz="2400" b="1" dirty="0">
              <a:cs typeface="Times New Roman" pitchFamily="18" charset="0"/>
            </a:endParaRPr>
          </a:p>
          <a:p>
            <a:pPr marL="342900" indent="-342900" rtl="0">
              <a:buFont typeface="Wingdings" pitchFamily="2" charset="2"/>
              <a:buChar char="v"/>
            </a:pPr>
            <a:r>
              <a:rPr lang="en-MY" sz="2400" b="1" dirty="0">
                <a:cs typeface="Times New Roman" pitchFamily="18" charset="0"/>
              </a:rPr>
              <a:t>then construct </a:t>
            </a:r>
          </a:p>
          <a:p>
            <a:pPr rtl="0"/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frequency distribution table</a:t>
            </a:r>
          </a:p>
          <a:p>
            <a:pPr rtl="0"/>
            <a:r>
              <a:rPr lang="en-MY" sz="2400" b="1" dirty="0">
                <a:cs typeface="Times New Roman" pitchFamily="18" charset="0"/>
              </a:rPr>
              <a:t> for grouped data</a:t>
            </a:r>
          </a:p>
          <a:p>
            <a:pPr rtl="0"/>
            <a:endParaRPr lang="en-US" sz="2400" b="1" dirty="0">
              <a:cs typeface="Times New Roman" pitchFamily="18" charset="0"/>
            </a:endParaRPr>
          </a:p>
          <a:p>
            <a:pPr marL="342900" indent="-342900" rtl="0">
              <a:buFont typeface="Wingdings" pitchFamily="2" charset="2"/>
              <a:buChar char="v"/>
            </a:pPr>
            <a:r>
              <a:rPr lang="en-US" sz="2400" b="1" dirty="0">
                <a:cs typeface="Times New Roman" pitchFamily="18" charset="0"/>
              </a:rPr>
              <a:t>Counting the frequency</a:t>
            </a:r>
          </a:p>
          <a:p>
            <a:pPr rtl="0"/>
            <a:r>
              <a:rPr lang="en-US" sz="2400" b="1" dirty="0">
                <a:cs typeface="Times New Roman" pitchFamily="18" charset="0"/>
              </a:rPr>
              <a:t>  of observation within </a:t>
            </a:r>
          </a:p>
          <a:p>
            <a:pPr rtl="0"/>
            <a:r>
              <a:rPr lang="en-US" sz="2400" b="1" dirty="0">
                <a:cs typeface="Times New Roman" pitchFamily="18" charset="0"/>
              </a:rPr>
              <a:t>the groups(class interval) </a:t>
            </a:r>
          </a:p>
          <a:p>
            <a:pPr rtl="0"/>
            <a:r>
              <a:rPr lang="en-US" sz="2400" dirty="0">
                <a:cs typeface="Times New Roman" pitchFamily="18" charset="0"/>
              </a:rPr>
              <a:t> </a:t>
            </a:r>
          </a:p>
          <a:p>
            <a:pPr marL="342900" indent="-342900" rtl="0">
              <a:buFont typeface="Wingdings" pitchFamily="2" charset="2"/>
              <a:buChar char="v"/>
            </a:pPr>
            <a:r>
              <a:rPr lang="en-US" sz="2400" b="1" dirty="0">
                <a:cs typeface="Times New Roman" pitchFamily="18" charset="0"/>
              </a:rPr>
              <a:t>Each group of data </a:t>
            </a:r>
          </a:p>
          <a:p>
            <a:pPr rtl="0"/>
            <a:r>
              <a:rPr lang="en-US" sz="2400" b="1" dirty="0">
                <a:cs typeface="Times New Roman" pitchFamily="18" charset="0"/>
              </a:rPr>
              <a:t>contain No. of observation</a:t>
            </a:r>
          </a:p>
        </p:txBody>
      </p:sp>
      <p:sp>
        <p:nvSpPr>
          <p:cNvPr id="232455" name="Right Arrow 6"/>
          <p:cNvSpPr>
            <a:spLocks noChangeArrowheads="1"/>
          </p:cNvSpPr>
          <p:nvPr/>
        </p:nvSpPr>
        <p:spPr bwMode="auto">
          <a:xfrm>
            <a:off x="7391400" y="6172200"/>
            <a:ext cx="977900" cy="484188"/>
          </a:xfrm>
          <a:prstGeom prst="rightArrow">
            <a:avLst>
              <a:gd name="adj1" fmla="val 50000"/>
              <a:gd name="adj2" fmla="val 5002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32456" name="Rectangle 7"/>
          <p:cNvSpPr>
            <a:spLocks noChangeArrowheads="1"/>
          </p:cNvSpPr>
          <p:nvPr/>
        </p:nvSpPr>
        <p:spPr bwMode="auto">
          <a:xfrm>
            <a:off x="2743200" y="92075"/>
            <a:ext cx="541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sz="2400" b="1" dirty="0">
                <a:solidFill>
                  <a:srgbClr val="FF0000"/>
                </a:solidFill>
              </a:rPr>
              <a:t>Continuous Metric variable</a:t>
            </a:r>
          </a:p>
        </p:txBody>
      </p:sp>
      <p:graphicFrame>
        <p:nvGraphicFramePr>
          <p:cNvPr id="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168955"/>
              </p:ext>
            </p:extLst>
          </p:nvPr>
        </p:nvGraphicFramePr>
        <p:xfrm>
          <a:off x="4038600" y="1445096"/>
          <a:ext cx="4925888" cy="3568080"/>
        </p:xfrm>
        <a:graphic>
          <a:graphicData uri="http://schemas.openxmlformats.org/drawingml/2006/table">
            <a:tbl>
              <a:tblPr/>
              <a:tblGrid>
                <a:gridCol w="1757536"/>
                <a:gridCol w="1512168"/>
                <a:gridCol w="1656184"/>
              </a:tblGrid>
              <a:tr h="82488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mathematic marks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Frequency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Cumulative frequency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10.0- 14.9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488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540C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15.0- 19.9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8540C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8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17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9736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20.0- 24.9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6592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B1358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25.0- 29.9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B1358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344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30.0- 34.9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26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3184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26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3249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066DC54-29BB-4CF5-8E25-804E5DBB72ED}" type="slidenum">
              <a:rPr lang="ar-SA" sz="1400" smtClean="0">
                <a:solidFill>
                  <a:schemeClr val="tx1"/>
                </a:solidFill>
              </a:rPr>
              <a:pPr eaLnBrk="1" hangingPunct="1"/>
              <a:t>33</a:t>
            </a:fld>
            <a:endParaRPr lang="en-US" sz="1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06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735368"/>
              </p:ext>
            </p:extLst>
          </p:nvPr>
        </p:nvGraphicFramePr>
        <p:xfrm>
          <a:off x="683568" y="1006493"/>
          <a:ext cx="4139952" cy="62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" name="Equation" r:id="rId3" imgW="1435100" imgH="203200" progId="Equation.3">
                  <p:embed/>
                </p:oleObj>
              </mc:Choice>
              <mc:Fallback>
                <p:oleObj name="Equation" r:id="rId3" imgW="14351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006493"/>
                        <a:ext cx="4139952" cy="6223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5665860"/>
              </p:ext>
            </p:extLst>
          </p:nvPr>
        </p:nvGraphicFramePr>
        <p:xfrm>
          <a:off x="3923928" y="3429000"/>
          <a:ext cx="2029418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" name="Equation" r:id="rId5" imgW="482391" imgH="393529" progId="Equation.3">
                  <p:embed/>
                </p:oleObj>
              </mc:Choice>
              <mc:Fallback>
                <p:oleObj name="Equation" r:id="rId5" imgW="48239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3429000"/>
                        <a:ext cx="2029418" cy="7200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833012" y="228599"/>
            <a:ext cx="300274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Use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sturges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rule 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88482" y="2208407"/>
            <a:ext cx="618451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Simplified Arabic" pitchFamily="18" charset="-78"/>
              </a:rPr>
              <a:t> 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Simplified Arabic" pitchFamily="18" charset="-78"/>
              </a:rPr>
              <a:t>K= No. of class intervals.         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Simplified Arabic" pitchFamily="18" charset="-78"/>
              </a:rPr>
              <a:t>N= sample size 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Width of class intervals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               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299248" y="4632231"/>
            <a:ext cx="4222631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W= width 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R= Range = highest – lowest 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K= No. of class intervals 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03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37C4B58-FBED-4CF5-A54C-4F7B4BE0DBE9}" type="datetime1">
              <a:rPr lang="en-US" sz="1400" smtClean="0">
                <a:solidFill>
                  <a:schemeClr val="tx1"/>
                </a:solidFill>
              </a:rPr>
              <a:pPr eaLnBrk="1" hangingPunct="1"/>
              <a:t>6/27/2021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3475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8DF31E7A-9BBE-44B3-BA5C-CBF5B0AE9233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35</a:t>
            </a:fld>
            <a:endParaRPr lang="en-US" sz="1400">
              <a:solidFill>
                <a:schemeClr val="tx1"/>
              </a:solidFill>
            </a:endParaRPr>
          </a:p>
        </p:txBody>
      </p:sp>
      <p:graphicFrame>
        <p:nvGraphicFramePr>
          <p:cNvPr id="2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802923"/>
              </p:ext>
            </p:extLst>
          </p:nvPr>
        </p:nvGraphicFramePr>
        <p:xfrm>
          <a:off x="457200" y="1415256"/>
          <a:ext cx="7355160" cy="3453904"/>
        </p:xfrm>
        <a:graphic>
          <a:graphicData uri="http://schemas.openxmlformats.org/drawingml/2006/table">
            <a:tbl>
              <a:tblPr/>
              <a:tblGrid>
                <a:gridCol w="2674640"/>
                <a:gridCol w="1592560"/>
                <a:gridCol w="3087960"/>
              </a:tblGrid>
              <a:tr h="66675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mathematic marks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Frequency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Cumulative frequency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115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10.0-  14.9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15.0- 19.9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8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17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1886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20.0- 24.9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174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25.0-  29.9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86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30.0- 34.9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26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943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Total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26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33511" name="Rectangle 5"/>
          <p:cNvSpPr>
            <a:spLocks noChangeArrowheads="1"/>
          </p:cNvSpPr>
          <p:nvPr/>
        </p:nvSpPr>
        <p:spPr bwMode="auto">
          <a:xfrm>
            <a:off x="387350" y="5257800"/>
            <a:ext cx="5943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frequency distribution table 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233512" name="Rectangle 6"/>
          <p:cNvSpPr>
            <a:spLocks noChangeArrowheads="1"/>
          </p:cNvSpPr>
          <p:nvPr/>
        </p:nvSpPr>
        <p:spPr bwMode="auto">
          <a:xfrm>
            <a:off x="533400" y="152400"/>
            <a:ext cx="3657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sz="1800" b="1" dirty="0"/>
              <a:t>Continuous Metric variable</a:t>
            </a:r>
          </a:p>
        </p:txBody>
      </p:sp>
      <p:sp>
        <p:nvSpPr>
          <p:cNvPr id="233513" name="Rectangle 2"/>
          <p:cNvSpPr>
            <a:spLocks noChangeArrowheads="1"/>
          </p:cNvSpPr>
          <p:nvPr/>
        </p:nvSpPr>
        <p:spPr bwMode="auto">
          <a:xfrm>
            <a:off x="311150" y="398463"/>
            <a:ext cx="83756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b="1" dirty="0"/>
              <a:t>Frequency distribution of  mathematic marks of </a:t>
            </a:r>
          </a:p>
          <a:p>
            <a:r>
              <a:rPr lang="en-MY" sz="2400" b="1" dirty="0"/>
              <a:t>26 secondary school students at </a:t>
            </a:r>
            <a:r>
              <a:rPr lang="en-US" sz="2400" b="1" dirty="0">
                <a:solidFill>
                  <a:srgbClr val="00CCFF"/>
                </a:solidFill>
              </a:rPr>
              <a:t>Amman </a:t>
            </a:r>
            <a:r>
              <a:rPr lang="en-MY" sz="2400" b="1" dirty="0"/>
              <a:t>in </a:t>
            </a:r>
            <a:r>
              <a:rPr lang="en-MY" sz="2400" b="1" dirty="0" smtClean="0"/>
              <a:t>2019</a:t>
            </a:r>
            <a:endParaRPr lang="en-MY" sz="2400" b="1" dirty="0"/>
          </a:p>
        </p:txBody>
      </p:sp>
      <p:sp>
        <p:nvSpPr>
          <p:cNvPr id="233514" name="Rectangle 8"/>
          <p:cNvSpPr>
            <a:spLocks noChangeArrowheads="1"/>
          </p:cNvSpPr>
          <p:nvPr/>
        </p:nvSpPr>
        <p:spPr bwMode="auto">
          <a:xfrm>
            <a:off x="7010400" y="5257800"/>
            <a:ext cx="16589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?  ?  ?  ?</a:t>
            </a:r>
          </a:p>
        </p:txBody>
      </p:sp>
      <p:sp>
        <p:nvSpPr>
          <p:cNvPr id="23351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A0C8FA0-7E87-46E7-B22D-8A95751449C5}" type="slidenum">
              <a:rPr lang="ar-SA" sz="1400" smtClean="0">
                <a:solidFill>
                  <a:schemeClr val="tx1"/>
                </a:solidFill>
              </a:rPr>
              <a:pPr eaLnBrk="1" hangingPunct="1"/>
              <a:t>35</a:t>
            </a:fld>
            <a:endParaRPr lang="en-US" sz="1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52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35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3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3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51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36309A1-FFDE-4D6D-8C17-932C58BA1A9A}" type="datetime1">
              <a:rPr lang="en-US" sz="1400" smtClean="0">
                <a:solidFill>
                  <a:schemeClr val="tx1"/>
                </a:solidFill>
              </a:rPr>
              <a:pPr eaLnBrk="1" hangingPunct="1"/>
              <a:t>6/27/2021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4499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B108B36C-0B19-4696-B764-029DCBB4386C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36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34500" name="Rectangle 2"/>
          <p:cNvSpPr>
            <a:spLocks noChangeArrowheads="1"/>
          </p:cNvSpPr>
          <p:nvPr/>
        </p:nvSpPr>
        <p:spPr bwMode="auto">
          <a:xfrm>
            <a:off x="3132138" y="5013325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endParaRPr lang="en-US" sz="1800">
              <a:solidFill>
                <a:schemeClr val="tx1"/>
              </a:solidFill>
            </a:endParaRPr>
          </a:p>
          <a:p>
            <a:pPr rtl="0" eaLnBrk="0" hangingPunct="0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34501" name="Rectangle 3"/>
          <p:cNvSpPr>
            <a:spLocks noChangeArrowheads="1"/>
          </p:cNvSpPr>
          <p:nvPr/>
        </p:nvSpPr>
        <p:spPr bwMode="auto">
          <a:xfrm>
            <a:off x="323850" y="464705"/>
            <a:ext cx="8640763" cy="3477875"/>
          </a:xfrm>
          <a:prstGeom prst="rect">
            <a:avLst/>
          </a:prstGeom>
          <a:noFill/>
          <a:ln w="9525">
            <a:solidFill>
              <a:srgbClr val="33CC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rtl="0"/>
            <a:r>
              <a:rPr lang="en-US" sz="2400" b="1" dirty="0">
                <a:solidFill>
                  <a:srgbClr val="00B0F0"/>
                </a:solidFill>
              </a:rPr>
              <a:t>Example</a:t>
            </a:r>
          </a:p>
          <a:p>
            <a:pPr rtl="0"/>
            <a:r>
              <a:rPr lang="en-US" sz="2400" b="1" dirty="0"/>
              <a:t>The following data representing age of </a:t>
            </a:r>
            <a:r>
              <a:rPr lang="en-US" sz="2400" b="1" dirty="0" smtClean="0"/>
              <a:t>50 (years)</a:t>
            </a:r>
            <a:endParaRPr lang="en-US" sz="2400" b="1" dirty="0"/>
          </a:p>
          <a:p>
            <a:pPr rtl="0"/>
            <a:r>
              <a:rPr lang="en-US" sz="2400" b="1" dirty="0"/>
              <a:t>patients with diabetes Mellitus collected from Al </a:t>
            </a:r>
            <a:r>
              <a:rPr lang="en-US" sz="2400" b="1" dirty="0" err="1"/>
              <a:t>Karak</a:t>
            </a:r>
            <a:r>
              <a:rPr lang="en-US" sz="2400" b="1" dirty="0"/>
              <a:t> Hospital during march </a:t>
            </a:r>
            <a:r>
              <a:rPr lang="en-US" sz="2400" b="1" dirty="0" smtClean="0"/>
              <a:t>2019</a:t>
            </a:r>
            <a:endParaRPr lang="en-US" sz="2400" b="1" dirty="0"/>
          </a:p>
          <a:p>
            <a:pPr rtl="0"/>
            <a:endParaRPr lang="en-US" sz="2400" b="1" dirty="0"/>
          </a:p>
          <a:p>
            <a:pPr rtl="0"/>
            <a:endParaRPr lang="en-US" sz="2800" b="1" dirty="0"/>
          </a:p>
          <a:p>
            <a:pPr rtl="0"/>
            <a:r>
              <a:rPr lang="en-US" sz="2400" b="1" dirty="0">
                <a:solidFill>
                  <a:srgbClr val="7030A0"/>
                </a:solidFill>
              </a:rPr>
              <a:t>68, 62, 62, 66, 68, 65, 64</a:t>
            </a:r>
            <a:r>
              <a:rPr lang="en-US" sz="2400" b="1" dirty="0"/>
              <a:t>, </a:t>
            </a:r>
            <a:r>
              <a:rPr lang="en-US" sz="2400" b="1" dirty="0">
                <a:solidFill>
                  <a:srgbClr val="00B050"/>
                </a:solidFill>
              </a:rPr>
              <a:t>71,77, 74, </a:t>
            </a:r>
            <a:r>
              <a:rPr lang="en-US" sz="2400" b="1" u="sng" dirty="0">
                <a:solidFill>
                  <a:srgbClr val="7030A0"/>
                </a:solidFill>
              </a:rPr>
              <a:t>20</a:t>
            </a:r>
            <a:r>
              <a:rPr lang="en-US" sz="2400" b="1" dirty="0"/>
              <a:t>, </a:t>
            </a:r>
            <a:r>
              <a:rPr lang="en-US" sz="2400" b="1" dirty="0">
                <a:solidFill>
                  <a:srgbClr val="00B050"/>
                </a:solidFill>
              </a:rPr>
              <a:t>33, 38</a:t>
            </a:r>
            <a:r>
              <a:rPr lang="en-US" sz="2400" b="1" dirty="0"/>
              <a:t>. </a:t>
            </a:r>
            <a:r>
              <a:rPr lang="en-US" sz="2400" b="1" dirty="0">
                <a:solidFill>
                  <a:srgbClr val="0070C0"/>
                </a:solidFill>
              </a:rPr>
              <a:t>42, 47</a:t>
            </a:r>
            <a:r>
              <a:rPr lang="en-US" sz="2400" b="1" dirty="0">
                <a:solidFill>
                  <a:srgbClr val="66CCFF"/>
                </a:solidFill>
              </a:rPr>
              <a:t>. </a:t>
            </a:r>
            <a:r>
              <a:rPr lang="en-US" sz="2400" b="1" dirty="0">
                <a:solidFill>
                  <a:srgbClr val="993300"/>
                </a:solidFill>
              </a:rPr>
              <a:t>50,55, 56, </a:t>
            </a:r>
            <a:r>
              <a:rPr lang="en-US" sz="2400" b="1" dirty="0">
                <a:solidFill>
                  <a:srgbClr val="7030A0"/>
                </a:solidFill>
              </a:rPr>
              <a:t>60</a:t>
            </a:r>
            <a:r>
              <a:rPr lang="en-US" sz="2400" b="1" dirty="0">
                <a:solidFill>
                  <a:srgbClr val="00B050"/>
                </a:solidFill>
              </a:rPr>
              <a:t> 72</a:t>
            </a:r>
            <a:r>
              <a:rPr lang="en-US" sz="2400" b="1" dirty="0">
                <a:solidFill>
                  <a:srgbClr val="00FF00"/>
                </a:solidFill>
              </a:rPr>
              <a:t>,</a:t>
            </a:r>
            <a:r>
              <a:rPr lang="en-US" sz="2400" b="1" dirty="0"/>
              <a:t> 80 </a:t>
            </a:r>
            <a:r>
              <a:rPr lang="en-US" sz="2400" b="1" dirty="0">
                <a:solidFill>
                  <a:srgbClr val="00B050"/>
                </a:solidFill>
              </a:rPr>
              <a:t>74, 75, 74, 77</a:t>
            </a:r>
            <a:r>
              <a:rPr lang="en-US" sz="2400" b="1" dirty="0"/>
              <a:t>,80, 81, 89, 86, 85, 83</a:t>
            </a:r>
            <a:r>
              <a:rPr lang="en-US" sz="2400" b="1" dirty="0">
                <a:solidFill>
                  <a:srgbClr val="00FF00"/>
                </a:solidFill>
              </a:rPr>
              <a:t>,</a:t>
            </a:r>
            <a:r>
              <a:rPr lang="en-US" sz="2400" b="1" dirty="0">
                <a:solidFill>
                  <a:srgbClr val="00CC00"/>
                </a:solidFill>
              </a:rPr>
              <a:t>72, 70, 71, 79, 76, 77, </a:t>
            </a:r>
            <a:r>
              <a:rPr lang="en-US" sz="2400" b="1" dirty="0"/>
              <a:t>80, </a:t>
            </a:r>
            <a:r>
              <a:rPr lang="en-US" sz="2400" b="1" dirty="0">
                <a:solidFill>
                  <a:srgbClr val="0070C0"/>
                </a:solidFill>
              </a:rPr>
              <a:t>90, </a:t>
            </a:r>
            <a:r>
              <a:rPr lang="en-US" sz="2400" b="1" u="sng" dirty="0">
                <a:solidFill>
                  <a:srgbClr val="0070C0"/>
                </a:solidFill>
              </a:rPr>
              <a:t>97,</a:t>
            </a:r>
            <a:r>
              <a:rPr lang="en-US" sz="2400" b="1" dirty="0">
                <a:solidFill>
                  <a:srgbClr val="0070C0"/>
                </a:solidFill>
              </a:rPr>
              <a:t> 94, </a:t>
            </a:r>
            <a:r>
              <a:rPr lang="en-US" sz="2400" b="1" dirty="0">
                <a:solidFill>
                  <a:srgbClr val="7030A0"/>
                </a:solidFill>
              </a:rPr>
              <a:t>90,65, .60, 67, 63 </a:t>
            </a:r>
            <a:r>
              <a:rPr lang="en-US" sz="2400" b="1" dirty="0"/>
              <a:t>88, 84, 84, 87</a:t>
            </a:r>
          </a:p>
        </p:txBody>
      </p:sp>
      <p:sp>
        <p:nvSpPr>
          <p:cNvPr id="234503" name="Rectangle 6"/>
          <p:cNvSpPr>
            <a:spLocks noChangeArrowheads="1"/>
          </p:cNvSpPr>
          <p:nvPr/>
        </p:nvSpPr>
        <p:spPr bwMode="auto">
          <a:xfrm>
            <a:off x="3316288" y="4798134"/>
            <a:ext cx="245776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?  ?  ?  ?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????????/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3450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7C6B572-2C93-4FB4-8FB6-48B2E203E174}" type="slidenum">
              <a:rPr lang="ar-SA" sz="1400" smtClean="0">
                <a:solidFill>
                  <a:schemeClr val="tx1"/>
                </a:solidFill>
              </a:rPr>
              <a:pPr eaLnBrk="1" hangingPunct="1"/>
              <a:t>36</a:t>
            </a:fld>
            <a:endParaRPr lang="en-US" sz="1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64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7318450-8E35-46A4-8E3C-FEC9B3BF4652}" type="datetime1">
              <a:rPr lang="en-US" sz="1400" smtClean="0">
                <a:solidFill>
                  <a:schemeClr val="tx1"/>
                </a:solidFill>
              </a:rPr>
              <a:pPr eaLnBrk="1" hangingPunct="1"/>
              <a:t>6/27/2021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23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4698E6F8-083F-44AF-B9A0-A3BE6D761520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37</a:t>
            </a:fld>
            <a:endParaRPr lang="en-US" sz="1400">
              <a:solidFill>
                <a:schemeClr val="tx1"/>
              </a:solidFill>
            </a:endParaRPr>
          </a:p>
        </p:txBody>
      </p:sp>
      <p:graphicFrame>
        <p:nvGraphicFramePr>
          <p:cNvPr id="40653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70060"/>
              </p:ext>
            </p:extLst>
          </p:nvPr>
        </p:nvGraphicFramePr>
        <p:xfrm>
          <a:off x="228600" y="1571625"/>
          <a:ext cx="8534400" cy="5022850"/>
        </p:xfrm>
        <a:graphic>
          <a:graphicData uri="http://schemas.openxmlformats.org/drawingml/2006/table">
            <a:tbl>
              <a:tblPr/>
              <a:tblGrid>
                <a:gridCol w="1143000"/>
                <a:gridCol w="838200"/>
                <a:gridCol w="1447800"/>
                <a:gridCol w="1524000"/>
                <a:gridCol w="838200"/>
                <a:gridCol w="1524000"/>
                <a:gridCol w="1219200"/>
              </a:tblGrid>
              <a:tr h="71918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AGE year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Freq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Commul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.</a:t>
                      </a: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frequency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Relative</a:t>
                      </a: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frequency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%</a:t>
                      </a: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R.F.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Cumul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. R.F.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%cum</a:t>
                      </a: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Freq.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819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20-29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??</a:t>
                      </a:r>
                      <a:endParaRPr lang="en-MY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??</a:t>
                      </a:r>
                      <a:endParaRPr lang="en-MY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200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819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30-39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200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???</a:t>
                      </a:r>
                      <a:endParaRPr lang="en-MY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??</a:t>
                      </a:r>
                      <a:endParaRPr lang="en-MY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200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819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40-49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??</a:t>
                      </a:r>
                      <a:endParaRPr lang="en-MY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200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79156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50-59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3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MY" sz="20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84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60-69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12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79156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70-79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14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MY" sz="20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9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80-89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12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84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90-99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4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9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total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50</a:t>
                      </a:r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MY" sz="2000" dirty="0"/>
                    </a:p>
                  </a:txBody>
                  <a:tcPr marT="45723" marB="4572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35615" name="Rectangle 6"/>
          <p:cNvSpPr>
            <a:spLocks noChangeArrowheads="1"/>
          </p:cNvSpPr>
          <p:nvPr/>
        </p:nvSpPr>
        <p:spPr bwMode="auto">
          <a:xfrm>
            <a:off x="228600" y="609600"/>
            <a:ext cx="8915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sz="2400" b="1" dirty="0"/>
              <a:t> Age(year)  of 50 patients with diabetes Mellitus attending  </a:t>
            </a:r>
          </a:p>
          <a:p>
            <a:pPr rtl="0"/>
            <a:r>
              <a:rPr lang="en-US" sz="2400" b="1" dirty="0"/>
              <a:t>Al </a:t>
            </a:r>
            <a:r>
              <a:rPr lang="en-US" sz="2400" b="1" dirty="0" err="1"/>
              <a:t>Karak</a:t>
            </a:r>
            <a:r>
              <a:rPr lang="en-US" sz="2400" b="1" dirty="0"/>
              <a:t> Hospital during march 2015</a:t>
            </a:r>
          </a:p>
        </p:txBody>
      </p:sp>
      <p:sp>
        <p:nvSpPr>
          <p:cNvPr id="23561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B695061-E020-4EC9-A21A-C474D88AF5F5}" type="slidenum">
              <a:rPr lang="ar-SA" sz="1400" smtClean="0">
                <a:solidFill>
                  <a:schemeClr val="tx1"/>
                </a:solidFill>
              </a:rPr>
              <a:pPr eaLnBrk="1" hangingPunct="1"/>
              <a:t>37</a:t>
            </a:fld>
            <a:endParaRPr lang="en-US" sz="1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43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2EB4CD0-C09F-4268-BAF2-73BA5C5EBC1E}" type="datetime1">
              <a:rPr lang="en-US" sz="1400" smtClean="0">
                <a:solidFill>
                  <a:schemeClr val="tx1"/>
                </a:solidFill>
              </a:rPr>
              <a:pPr eaLnBrk="1" hangingPunct="1"/>
              <a:t>6/27/2021</a:t>
            </a:fld>
            <a:endParaRPr lang="en-US" sz="1400" smtClean="0">
              <a:solidFill>
                <a:schemeClr val="tx1"/>
              </a:solidFill>
            </a:endParaRPr>
          </a:p>
        </p:txBody>
      </p:sp>
      <p:graphicFrame>
        <p:nvGraphicFramePr>
          <p:cNvPr id="236548" name="Object 6"/>
          <p:cNvGraphicFramePr>
            <a:graphicFrameLocks noChangeAspect="1"/>
          </p:cNvGraphicFramePr>
          <p:nvPr/>
        </p:nvGraphicFramePr>
        <p:xfrm>
          <a:off x="762000" y="2286000"/>
          <a:ext cx="5616575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6" name="Equation" r:id="rId4" imgW="2108200" imgH="393700" progId="Equation.3">
                  <p:embed/>
                </p:oleObj>
              </mc:Choice>
              <mc:Fallback>
                <p:oleObj name="Equation" r:id="rId4" imgW="21082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286000"/>
                        <a:ext cx="5616575" cy="10017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5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2329259"/>
              </p:ext>
            </p:extLst>
          </p:nvPr>
        </p:nvGraphicFramePr>
        <p:xfrm>
          <a:off x="335271" y="5013176"/>
          <a:ext cx="8424936" cy="9361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" name="Equation" r:id="rId6" imgW="4419600" imgH="393700" progId="Equation.3">
                  <p:embed/>
                </p:oleObj>
              </mc:Choice>
              <mc:Fallback>
                <p:oleObj name="Equation" r:id="rId6" imgW="44196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71" y="5013176"/>
                        <a:ext cx="8424936" cy="93610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99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6550" name="Rectangle 7"/>
          <p:cNvSpPr>
            <a:spLocks noChangeArrowheads="1"/>
          </p:cNvSpPr>
          <p:nvPr/>
        </p:nvSpPr>
        <p:spPr bwMode="auto">
          <a:xfrm>
            <a:off x="107504" y="620688"/>
            <a:ext cx="9144000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/>
            <a:r>
              <a:rPr lang="en-US" sz="2800" b="1" u="sng" dirty="0">
                <a:solidFill>
                  <a:srgbClr val="FF0000"/>
                </a:solidFill>
                <a:cs typeface="Times New Roman" pitchFamily="18" charset="0"/>
              </a:rPr>
              <a:t>Relative Frequency ( proportion </a:t>
            </a:r>
            <a:r>
              <a:rPr lang="en-US" sz="2800" b="1" u="sng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rtl="0" eaLnBrk="0" hangingPunct="0"/>
            <a:r>
              <a:rPr lang="en-US" sz="2300" dirty="0">
                <a:cs typeface="Times New Roman" pitchFamily="18" charset="0"/>
              </a:rPr>
              <a:t>Dividing the No. of values (observation, frequency) in a particular class interval by the total No. of values (observation frequency) in whole data 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6551" name="Rectangle 8"/>
          <p:cNvSpPr>
            <a:spLocks noChangeArrowheads="1"/>
          </p:cNvSpPr>
          <p:nvPr/>
        </p:nvSpPr>
        <p:spPr bwMode="auto">
          <a:xfrm>
            <a:off x="226564" y="1988840"/>
            <a:ext cx="864235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/>
            <a:r>
              <a:rPr lang="en-US" sz="1400" dirty="0">
                <a:solidFill>
                  <a:schemeClr val="tx1"/>
                </a:solidFill>
                <a:ea typeface="Times New Roman" pitchFamily="18" charset="0"/>
                <a:cs typeface="Simplified Arabic" pitchFamily="18" charset="-78"/>
              </a:rPr>
              <a:t> </a:t>
            </a:r>
            <a:endParaRPr lang="en-US" sz="1100" dirty="0">
              <a:solidFill>
                <a:schemeClr val="tx1"/>
              </a:solidFill>
              <a:ea typeface="Times New Roman" pitchFamily="18" charset="0"/>
              <a:cs typeface="Simplified Arabic" pitchFamily="18" charset="-78"/>
            </a:endParaRPr>
          </a:p>
          <a:p>
            <a:pPr rtl="0" eaLnBrk="0" hangingPunct="0"/>
            <a:endParaRPr lang="en-US" b="1" u="sng" dirty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Simplified Arabic" pitchFamily="18" charset="-78"/>
            </a:endParaRPr>
          </a:p>
          <a:p>
            <a:pPr rtl="0" eaLnBrk="0" hangingPunct="0"/>
            <a:endParaRPr lang="en-US" b="1" u="sng" dirty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Simplified Arabic" pitchFamily="18" charset="-78"/>
            </a:endParaRPr>
          </a:p>
          <a:p>
            <a:pPr rtl="0" eaLnBrk="0" hangingPunct="0"/>
            <a:endParaRPr lang="en-US" b="1" u="sng" dirty="0">
              <a:solidFill>
                <a:srgbClr val="FFFF00"/>
              </a:solidFill>
              <a:latin typeface="Times New Roman" pitchFamily="18" charset="0"/>
              <a:ea typeface="Times New Roman" pitchFamily="18" charset="0"/>
              <a:cs typeface="Simplified Arabic" pitchFamily="18" charset="-78"/>
            </a:endParaRPr>
          </a:p>
          <a:p>
            <a:pPr rtl="0" eaLnBrk="0" hangingPunct="0"/>
            <a:endParaRPr lang="en-US" b="1" u="sng" dirty="0">
              <a:solidFill>
                <a:srgbClr val="FFFF00"/>
              </a:solidFill>
              <a:latin typeface="Times New Roman" pitchFamily="18" charset="0"/>
              <a:ea typeface="Times New Roman" pitchFamily="18" charset="0"/>
              <a:cs typeface="Simplified Arabic" pitchFamily="18" charset="-78"/>
            </a:endParaRPr>
          </a:p>
          <a:p>
            <a:pPr rtl="0" eaLnBrk="0" hangingPunct="0"/>
            <a:r>
              <a:rPr lang="en-US" sz="2400" b="1" u="sng" dirty="0">
                <a:solidFill>
                  <a:srgbClr val="FF0000"/>
                </a:solidFill>
                <a:ea typeface="Times New Roman" pitchFamily="18" charset="0"/>
                <a:cs typeface="Simplified Arabic" pitchFamily="18" charset="-78"/>
              </a:rPr>
              <a:t>Percentage of Frequency</a:t>
            </a:r>
            <a:endParaRPr lang="en-US" sz="2400" b="1" dirty="0">
              <a:solidFill>
                <a:srgbClr val="FF0000"/>
              </a:solidFill>
              <a:ea typeface="Times New Roman" pitchFamily="18" charset="0"/>
              <a:cs typeface="Simplified Arabic" pitchFamily="18" charset="-78"/>
            </a:endParaRPr>
          </a:p>
          <a:p>
            <a:pPr rtl="0" eaLnBrk="0" hangingPunct="0"/>
            <a:r>
              <a:rPr lang="en-US" sz="2400" dirty="0">
                <a:solidFill>
                  <a:schemeClr val="tx1"/>
                </a:solidFill>
                <a:ea typeface="Times New Roman" pitchFamily="18" charset="0"/>
                <a:cs typeface="Simplified Arabic" pitchFamily="18" charset="-78"/>
              </a:rPr>
              <a:t>	</a:t>
            </a:r>
            <a:r>
              <a:rPr lang="en-US" sz="2400" b="1" dirty="0">
                <a:ea typeface="Times New Roman" pitchFamily="18" charset="0"/>
                <a:cs typeface="Simplified Arabic" pitchFamily="18" charset="-78"/>
              </a:rPr>
              <a:t>Dividing frequency of each class interval by the total No. of observation and then multiply by 100 </a:t>
            </a:r>
            <a:r>
              <a:rPr lang="en-US" sz="2400" b="1" dirty="0" smtClean="0">
                <a:ea typeface="Times New Roman" pitchFamily="18" charset="0"/>
                <a:cs typeface="Simplified Arabic" pitchFamily="18" charset="-78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Simplified Arabic" pitchFamily="18" charset="-78"/>
            </a:endParaRPr>
          </a:p>
          <a:p>
            <a:pPr rtl="0" eaLnBrk="0" hangingPunct="0"/>
            <a:endParaRPr lang="en-US" dirty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Simplified Arabic" pitchFamily="18" charset="-78"/>
            </a:endParaRPr>
          </a:p>
        </p:txBody>
      </p:sp>
      <p:sp>
        <p:nvSpPr>
          <p:cNvPr id="23655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719A389-D4DB-40C6-BCCD-CD16E11931E7}" type="slidenum">
              <a:rPr lang="ar-SA" sz="1400" smtClean="0">
                <a:solidFill>
                  <a:schemeClr val="tx1"/>
                </a:solidFill>
              </a:rPr>
              <a:pPr eaLnBrk="1" hangingPunct="1"/>
              <a:t>38</a:t>
            </a:fld>
            <a:endParaRPr lang="en-US" sz="1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37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621C970-771B-4DE2-BA3B-87383D9453B4}" type="datetime1">
              <a:rPr lang="en-US" sz="1400" smtClean="0">
                <a:solidFill>
                  <a:schemeClr val="tx1"/>
                </a:solidFill>
              </a:rPr>
              <a:pPr eaLnBrk="1" hangingPunct="1"/>
              <a:t>6/27/2021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7571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D7A2AC2C-0D56-405B-A670-714E8F6FC7BC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39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37572" name="Rectangle 4"/>
          <p:cNvSpPr>
            <a:spLocks noChangeArrowheads="1"/>
          </p:cNvSpPr>
          <p:nvPr/>
        </p:nvSpPr>
        <p:spPr bwMode="auto">
          <a:xfrm>
            <a:off x="179388" y="332656"/>
            <a:ext cx="8964612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rtl="0">
              <a:buFont typeface="Wingdings" pitchFamily="2" charset="2"/>
              <a:buChar char="q"/>
            </a:pPr>
            <a:r>
              <a:rPr lang="en-US" sz="2800" b="1" u="sng" dirty="0">
                <a:solidFill>
                  <a:srgbClr val="FF0000"/>
                </a:solidFill>
                <a:cs typeface="Times New Roman" pitchFamily="18" charset="0"/>
              </a:rPr>
              <a:t>Cumulative Freq. Dist.</a:t>
            </a:r>
            <a:endParaRPr lang="en-US" sz="2800" dirty="0">
              <a:solidFill>
                <a:srgbClr val="FF0000"/>
              </a:solidFill>
              <a:cs typeface="Times New Roman" pitchFamily="18" charset="0"/>
            </a:endParaRPr>
          </a:p>
          <a:p>
            <a:pPr rtl="0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cs typeface="Times New Roman" pitchFamily="18" charset="0"/>
              </a:rPr>
              <a:t>	</a:t>
            </a:r>
            <a:r>
              <a:rPr lang="en-US" sz="2400" b="1" dirty="0">
                <a:cs typeface="Times New Roman" pitchFamily="18" charset="0"/>
              </a:rPr>
              <a:t>That is to convert the frequencies distribution into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less than </a:t>
            </a:r>
            <a:r>
              <a:rPr lang="en-US" sz="2400" b="1" dirty="0">
                <a:cs typeface="Times New Roman" pitchFamily="18" charset="0"/>
              </a:rPr>
              <a:t>and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more than</a:t>
            </a:r>
            <a:r>
              <a:rPr lang="en-US" sz="240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. </a:t>
            </a:r>
          </a:p>
          <a:p>
            <a:pPr marL="342900" indent="-342900" rtl="0">
              <a:buFont typeface="Wingdings" pitchFamily="2" charset="2"/>
              <a:buChar char="v"/>
            </a:pPr>
            <a:r>
              <a:rPr lang="en-US" sz="2400" b="1" dirty="0">
                <a:solidFill>
                  <a:srgbClr val="7B1358"/>
                </a:solidFill>
                <a:cs typeface="Times New Roman" pitchFamily="18" charset="0"/>
              </a:rPr>
              <a:t>This is done by simply</a:t>
            </a:r>
          </a:p>
          <a:p>
            <a:pPr marL="342900" indent="-342900" rtl="0">
              <a:buFont typeface="Wingdings" pitchFamily="2" charset="2"/>
              <a:buChar char="§"/>
            </a:pPr>
            <a:r>
              <a:rPr lang="en-US" sz="2400" b="1" dirty="0">
                <a:solidFill>
                  <a:srgbClr val="00CC00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Adding two or more classes </a:t>
            </a:r>
            <a:r>
              <a:rPr lang="en-US" sz="2400" dirty="0">
                <a:cs typeface="Times New Roman" pitchFamily="18" charset="0"/>
              </a:rPr>
              <a:t>frequency</a:t>
            </a:r>
            <a:r>
              <a:rPr lang="en-US" sz="24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endParaRPr lang="en-US" sz="2400" b="1" dirty="0">
              <a:cs typeface="Times New Roman" pitchFamily="18" charset="0"/>
            </a:endParaRPr>
          </a:p>
          <a:p>
            <a:pPr marL="342900" indent="-342900" rtl="0">
              <a:buFont typeface="Wingdings" pitchFamily="2" charset="2"/>
              <a:buChar char="§"/>
            </a:pPr>
            <a:r>
              <a:rPr lang="en-US" sz="2400" b="1" dirty="0">
                <a:cs typeface="Times New Roman" pitchFamily="18" charset="0"/>
              </a:rPr>
              <a:t>Starting either at the top or at the bottom of the distribution .</a:t>
            </a:r>
          </a:p>
          <a:p>
            <a:pPr rtl="0"/>
            <a:r>
              <a:rPr lang="en-US" sz="2400" b="1" dirty="0">
                <a:cs typeface="Times New Roman" pitchFamily="18" charset="0"/>
              </a:rPr>
              <a:t>1+2+ +2+3+12+14+12+4= </a:t>
            </a:r>
            <a:r>
              <a:rPr lang="en-US" sz="2400" b="1" dirty="0" smtClean="0">
                <a:cs typeface="Times New Roman" pitchFamily="18" charset="0"/>
              </a:rPr>
              <a:t>50</a:t>
            </a:r>
          </a:p>
          <a:p>
            <a:pPr rtl="0"/>
            <a:endParaRPr lang="en-US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US" sz="2400" b="1" u="sng" dirty="0">
                <a:solidFill>
                  <a:srgbClr val="FF0000"/>
                </a:solidFill>
              </a:rPr>
              <a:t>Cumulative Relative and Percentage Dist.</a:t>
            </a:r>
            <a:endParaRPr lang="en-US" sz="2400" dirty="0">
              <a:solidFill>
                <a:srgbClr val="FF000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/>
              <a:t>	</a:t>
            </a:r>
            <a:r>
              <a:rPr lang="en-US" sz="2400" b="1" dirty="0"/>
              <a:t>add two or more Relative frequencies together</a:t>
            </a:r>
            <a:r>
              <a:rPr lang="en-US" sz="2400" dirty="0"/>
              <a:t> . </a:t>
            </a:r>
            <a:r>
              <a:rPr lang="en-US" sz="2400" b="1" dirty="0"/>
              <a:t>0.02+0.04+0.04+0.06+0.24+0.28+0.24+0.08=1</a:t>
            </a:r>
            <a:r>
              <a:rPr lang="en-US" sz="2400" dirty="0"/>
              <a:t>	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b="1" dirty="0">
                <a:solidFill>
                  <a:srgbClr val="002060"/>
                </a:solidFill>
              </a:rPr>
              <a:t>Add </a:t>
            </a:r>
            <a:r>
              <a:rPr lang="en-US" sz="2400" b="1" dirty="0">
                <a:solidFill>
                  <a:srgbClr val="0070C0"/>
                </a:solidFill>
              </a:rPr>
              <a:t>the % instead of the frequencies, starting either at the top or at the bottom .</a:t>
            </a:r>
          </a:p>
          <a:p>
            <a:pPr rtl="0"/>
            <a:endParaRPr lang="en-US" sz="2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757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98638D6-5E89-4B71-85AA-D71D2208F9B0}" type="slidenum">
              <a:rPr lang="ar-SA" sz="1400" smtClean="0">
                <a:solidFill>
                  <a:schemeClr val="tx1"/>
                </a:solidFill>
              </a:rPr>
              <a:pPr eaLnBrk="1" hangingPunct="1"/>
              <a:t>39</a:t>
            </a:fld>
            <a:endParaRPr lang="en-US" sz="1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63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1052736"/>
            <a:ext cx="619268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28600" algn="l"/>
              </a:tabLst>
            </a:pPr>
            <a:r>
              <a:rPr lang="en-US" sz="2800" b="1" u="sng" dirty="0" smtClean="0">
                <a:solidFill>
                  <a:srgbClr val="FF0000"/>
                </a:solidFill>
              </a:rPr>
              <a:t>Biostatistics consist of</a:t>
            </a:r>
          </a:p>
          <a:p>
            <a:pPr algn="ctr">
              <a:tabLst>
                <a:tab pos="228600" algn="l"/>
              </a:tabLst>
            </a:pPr>
            <a:endParaRPr lang="en-US" sz="2800" b="1" dirty="0" smtClean="0">
              <a:solidFill>
                <a:prstClr val="black"/>
              </a:solidFill>
            </a:endParaRPr>
          </a:p>
          <a:p>
            <a:pPr algn="ctr">
              <a:tabLst>
                <a:tab pos="228600" algn="l"/>
              </a:tabLst>
            </a:pPr>
            <a:r>
              <a:rPr lang="en-US" sz="2800" b="1" dirty="0" smtClean="0">
                <a:solidFill>
                  <a:prstClr val="black"/>
                </a:solidFill>
              </a:rPr>
              <a:t>1-Collection of data .</a:t>
            </a:r>
          </a:p>
          <a:p>
            <a:pPr algn="ctr">
              <a:tabLst>
                <a:tab pos="228600" algn="l"/>
              </a:tabLst>
            </a:pPr>
            <a:endParaRPr lang="en-US" sz="2800" b="1" dirty="0" smtClean="0">
              <a:solidFill>
                <a:prstClr val="black"/>
              </a:solidFill>
            </a:endParaRPr>
          </a:p>
          <a:p>
            <a:pPr algn="ctr">
              <a:tabLst>
                <a:tab pos="228600" algn="l"/>
              </a:tabLst>
            </a:pPr>
            <a:r>
              <a:rPr lang="en-US" sz="2800" b="1" dirty="0" smtClean="0">
                <a:solidFill>
                  <a:prstClr val="black"/>
                </a:solidFill>
              </a:rPr>
              <a:t>   2-Presentation of data </a:t>
            </a:r>
          </a:p>
          <a:p>
            <a:pPr algn="ctr">
              <a:tabLst>
                <a:tab pos="228600" algn="l"/>
              </a:tabLst>
            </a:pPr>
            <a:endParaRPr lang="en-US" sz="2800" b="1" dirty="0" smtClean="0">
              <a:solidFill>
                <a:prstClr val="black"/>
              </a:solidFill>
            </a:endParaRPr>
          </a:p>
          <a:p>
            <a:pPr algn="ctr">
              <a:tabLst>
                <a:tab pos="228600" algn="l"/>
              </a:tabLst>
            </a:pPr>
            <a:r>
              <a:rPr lang="en-US" sz="2800" b="1" dirty="0" smtClean="0">
                <a:solidFill>
                  <a:prstClr val="black"/>
                </a:solidFill>
              </a:rPr>
              <a:t>3-.Estimation of data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endParaRPr lang="en-U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64325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8EB90F3-F458-4BC0-B7E8-39E7AEB3CD02}" type="datetime1">
              <a:rPr lang="en-US" sz="1400" smtClean="0">
                <a:solidFill>
                  <a:schemeClr val="tx1"/>
                </a:solidFill>
              </a:rPr>
              <a:pPr eaLnBrk="1" hangingPunct="1"/>
              <a:t>6/27/2021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8595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32BCF31E-5D21-4CD8-9572-EAFBC176EEDB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40</a:t>
            </a:fld>
            <a:endParaRPr lang="en-US" sz="1400">
              <a:solidFill>
                <a:schemeClr val="tx1"/>
              </a:solidFill>
            </a:endParaRPr>
          </a:p>
        </p:txBody>
      </p:sp>
      <p:graphicFrame>
        <p:nvGraphicFramePr>
          <p:cNvPr id="416771" name="Group 3"/>
          <p:cNvGraphicFramePr>
            <a:graphicFrameLocks noGrp="1"/>
          </p:cNvGraphicFramePr>
          <p:nvPr/>
        </p:nvGraphicFramePr>
        <p:xfrm>
          <a:off x="250825" y="692150"/>
          <a:ext cx="8893175" cy="5199079"/>
        </p:xfrm>
        <a:graphic>
          <a:graphicData uri="http://schemas.openxmlformats.org/drawingml/2006/table">
            <a:tbl>
              <a:tblPr/>
              <a:tblGrid>
                <a:gridCol w="1008063"/>
                <a:gridCol w="1368425"/>
                <a:gridCol w="1800225"/>
                <a:gridCol w="1439862"/>
                <a:gridCol w="792163"/>
                <a:gridCol w="1368425"/>
                <a:gridCol w="1116012"/>
              </a:tblGrid>
              <a:tr h="718886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AGE year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frequency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Commutative</a:t>
                      </a: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frequency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Relative</a:t>
                      </a: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frequency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%</a:t>
                      </a: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R.F.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Cumulativ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 R.F.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%cum</a:t>
                      </a:r>
                    </a:p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Freq.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16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20-29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0.02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0.02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16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30-39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3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0.04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4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0.06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6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16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40-49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5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0.04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4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0.1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10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16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50-59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3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8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0.06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6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0.16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16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16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60-69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12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20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0.24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24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0.4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40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16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70-79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14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34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0.28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28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0.68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68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16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80-89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12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46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0.24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24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0.92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92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16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90-99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4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50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0.08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8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1.00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100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2286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total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50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---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100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---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+mn-lt"/>
                          <a:ea typeface="Times New Roman" pitchFamily="18" charset="0"/>
                          <a:cs typeface="Simplified Arabic" pitchFamily="2" charset="-78"/>
                        </a:rPr>
                        <a:t>---</a:t>
                      </a:r>
                    </a:p>
                  </a:txBody>
                  <a:tcPr marT="45703" marB="45703" anchor="ctr" horzOverflow="overflow">
                    <a:lnL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3868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1253979-6FA3-46F0-9706-88596C368C02}" type="slidenum">
              <a:rPr lang="ar-SA" sz="1400" smtClean="0">
                <a:solidFill>
                  <a:schemeClr val="tx1"/>
                </a:solidFill>
              </a:rPr>
              <a:pPr eaLnBrk="1" hangingPunct="1"/>
              <a:t>40</a:t>
            </a:fld>
            <a:endParaRPr lang="en-US" sz="1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0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1D66150-E87E-4E24-B0EE-D9C7B33254A7}" type="datetime1">
              <a:rPr lang="en-US" sz="1400" smtClean="0">
                <a:solidFill>
                  <a:srgbClr val="000000"/>
                </a:solidFill>
              </a:rPr>
              <a:pPr eaLnBrk="1" hangingPunct="1"/>
              <a:t>6/27/2021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40643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28E3FE93-D2A3-4E59-BB38-D10DD5950D3B}" type="slidenum">
              <a:rPr lang="ar-SA" sz="1400">
                <a:solidFill>
                  <a:srgbClr val="000000"/>
                </a:solidFill>
              </a:rPr>
              <a:pPr algn="r" rtl="0" eaLnBrk="1" hangingPunct="1"/>
              <a:t>41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40644" name="Rectangle 4"/>
          <p:cNvSpPr>
            <a:spLocks noChangeArrowheads="1"/>
          </p:cNvSpPr>
          <p:nvPr/>
        </p:nvSpPr>
        <p:spPr bwMode="auto">
          <a:xfrm>
            <a:off x="179388" y="762169"/>
            <a:ext cx="8964612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>
              <a:tabLst>
                <a:tab pos="457200" algn="l"/>
              </a:tabLst>
            </a:pPr>
            <a:r>
              <a:rPr lang="en-US" sz="2400" b="1" u="sng" dirty="0">
                <a:solidFill>
                  <a:srgbClr val="FF0000"/>
                </a:solidFill>
                <a:cs typeface="Times New Roman" pitchFamily="18" charset="0"/>
              </a:rPr>
              <a:t>Points should be keep in mind </a:t>
            </a:r>
            <a:endParaRPr lang="en-US" sz="2400" dirty="0">
              <a:solidFill>
                <a:srgbClr val="FF0000"/>
              </a:solidFill>
              <a:cs typeface="Times New Roman" pitchFamily="18" charset="0"/>
            </a:endParaRPr>
          </a:p>
          <a:p>
            <a:pPr rtl="0">
              <a:tabLst>
                <a:tab pos="457200" algn="l"/>
              </a:tabLst>
            </a:pP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1-No. of class intervals  (5-15) .</a:t>
            </a:r>
          </a:p>
          <a:p>
            <a:pPr rtl="0">
              <a:tabLst>
                <a:tab pos="457200" algn="l"/>
              </a:tabLst>
            </a:pP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2-Classes interval should </a:t>
            </a:r>
            <a:r>
              <a:rPr lang="en-US" sz="2400" b="1" dirty="0" err="1" smtClean="0">
                <a:solidFill>
                  <a:srgbClr val="002060"/>
                </a:solidFill>
                <a:cs typeface="Times New Roman" pitchFamily="18" charset="0"/>
              </a:rPr>
              <a:t>notoverlapping</a:t>
            </a:r>
            <a:r>
              <a:rPr lang="en-US" sz="2400" b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.</a:t>
            </a:r>
          </a:p>
          <a:p>
            <a:pPr rtl="0">
              <a:tabLst>
                <a:tab pos="457200" algn="l"/>
              </a:tabLst>
            </a:pP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3-All classes interval should have the same width across</a:t>
            </a:r>
          </a:p>
          <a:p>
            <a:pPr rtl="0">
              <a:tabLst>
                <a:tab pos="457200" algn="l"/>
              </a:tabLst>
            </a:pP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           all </a:t>
            </a:r>
            <a:r>
              <a:rPr lang="en-US" sz="2400" b="1" dirty="0" smtClean="0">
                <a:solidFill>
                  <a:srgbClr val="002060"/>
                </a:solidFill>
                <a:cs typeface="Times New Roman" pitchFamily="18" charset="0"/>
              </a:rPr>
              <a:t>data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(constant width) .</a:t>
            </a:r>
          </a:p>
          <a:p>
            <a:pPr rtl="0">
              <a:tabLst>
                <a:tab pos="457200" algn="l"/>
              </a:tabLst>
            </a:pP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4-There should be no gaps between class interval .</a:t>
            </a:r>
          </a:p>
          <a:p>
            <a:pPr rtl="0">
              <a:tabLst>
                <a:tab pos="457200" algn="l"/>
              </a:tabLst>
            </a:pP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5-Every observation will be uniquely classifiable into one</a:t>
            </a:r>
          </a:p>
          <a:p>
            <a:pPr rtl="0">
              <a:tabLst>
                <a:tab pos="457200" algn="l"/>
              </a:tabLst>
            </a:pP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            and only one class interval .</a:t>
            </a:r>
          </a:p>
          <a:p>
            <a:pPr rtl="0">
              <a:tabLst>
                <a:tab pos="457200" algn="l"/>
              </a:tabLst>
            </a:pP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0646" name="Rectangle 13"/>
          <p:cNvSpPr>
            <a:spLocks noChangeArrowheads="1"/>
          </p:cNvSpPr>
          <p:nvPr/>
        </p:nvSpPr>
        <p:spPr bwMode="auto">
          <a:xfrm>
            <a:off x="186640" y="4267753"/>
            <a:ext cx="8305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rtl="0">
              <a:buFont typeface="Wingdings" pitchFamily="2" charset="2"/>
              <a:buChar char="q"/>
            </a:pPr>
            <a:r>
              <a:rPr lang="en-US" sz="2400" b="1" u="sng" dirty="0">
                <a:solidFill>
                  <a:srgbClr val="FF0000"/>
                </a:solidFill>
              </a:rPr>
              <a:t>Class Marks</a:t>
            </a:r>
            <a:endParaRPr lang="en-US" sz="2400" b="1" dirty="0">
              <a:solidFill>
                <a:srgbClr val="FF0000"/>
              </a:solidFill>
            </a:endParaRPr>
          </a:p>
          <a:p>
            <a:pPr marL="342900" indent="-342900" rtl="0">
              <a:buFont typeface="Wingdings" pitchFamily="2" charset="2"/>
              <a:buChar char="v"/>
            </a:pPr>
            <a:r>
              <a:rPr lang="en-US" sz="2400" dirty="0"/>
              <a:t>	</a:t>
            </a:r>
            <a:r>
              <a:rPr lang="en-US" sz="2400" b="1" dirty="0"/>
              <a:t>It is the midpoint of the class interval . </a:t>
            </a:r>
            <a:endParaRPr lang="en-US" sz="2400" b="1" dirty="0" smtClean="0"/>
          </a:p>
          <a:p>
            <a:pPr marL="342900" indent="-342900" rtl="0">
              <a:buFont typeface="Wingdings" pitchFamily="2" charset="2"/>
              <a:buChar char="v"/>
            </a:pPr>
            <a:r>
              <a:rPr lang="en-US" sz="2400" b="1" i="1" dirty="0" smtClean="0"/>
              <a:t>It </a:t>
            </a:r>
            <a:r>
              <a:rPr lang="en-US" sz="2400" b="1" i="1" dirty="0"/>
              <a:t>could be obtain by adding the lower and upper</a:t>
            </a:r>
            <a:r>
              <a:rPr lang="en-US" sz="2400" b="1" dirty="0"/>
              <a:t> </a:t>
            </a:r>
            <a:r>
              <a:rPr lang="en-US" sz="2400" b="1" i="1" dirty="0"/>
              <a:t>limits of a class interval </a:t>
            </a:r>
            <a:r>
              <a:rPr lang="en-US" sz="2400" b="1" i="1" dirty="0">
                <a:solidFill>
                  <a:srgbClr val="FFFFFF"/>
                </a:solidFill>
              </a:rPr>
              <a:t>then divided by two</a:t>
            </a:r>
            <a:r>
              <a:rPr lang="en-US" sz="2400" b="1" dirty="0">
                <a:solidFill>
                  <a:srgbClr val="FFFFFF"/>
                </a:solidFill>
              </a:rPr>
              <a:t> .</a:t>
            </a:r>
          </a:p>
        </p:txBody>
      </p:sp>
      <p:sp>
        <p:nvSpPr>
          <p:cNvPr id="24064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78B8543-B5C4-49A8-A962-72A928C8FF64}" type="slidenum">
              <a:rPr lang="ar-SA" sz="1400" smtClean="0">
                <a:solidFill>
                  <a:srgbClr val="000000"/>
                </a:solidFill>
              </a:rPr>
              <a:pPr eaLnBrk="1" hangingPunct="1"/>
              <a:t>41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90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EEEB617-671A-4DBB-B116-F656A88531C4}" type="datetime1">
              <a:rPr lang="en-US" sz="1400" smtClean="0">
                <a:solidFill>
                  <a:srgbClr val="000000"/>
                </a:solidFill>
              </a:rPr>
              <a:pPr eaLnBrk="1" hangingPunct="1"/>
              <a:t>6/27/2021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69315" name="WordArt 2"/>
          <p:cNvSpPr>
            <a:spLocks noChangeArrowheads="1" noChangeShapeType="1" noTextEdit="1"/>
          </p:cNvSpPr>
          <p:nvPr/>
        </p:nvSpPr>
        <p:spPr bwMode="auto">
          <a:xfrm>
            <a:off x="0" y="1600200"/>
            <a:ext cx="8915400" cy="19812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0"/>
            <a:r>
              <a:rPr lang="en-MY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Thank You</a:t>
            </a:r>
          </a:p>
        </p:txBody>
      </p:sp>
      <p:sp>
        <p:nvSpPr>
          <p:cNvPr id="26931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ADD89FC-E2F0-4777-885F-6A90185A5C04}" type="slidenum">
              <a:rPr lang="ar-SA" sz="1400" smtClean="0">
                <a:solidFill>
                  <a:srgbClr val="000000"/>
                </a:solidFill>
              </a:rPr>
              <a:pPr eaLnBrk="1" hangingPunct="1"/>
              <a:t>42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52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F0AD423-ED3D-4BE9-82E9-7E6CD969A5BF}" type="datetime1">
              <a:rPr lang="en-US" sz="1400" smtClean="0">
                <a:solidFill>
                  <a:schemeClr val="tx1"/>
                </a:solidFill>
              </a:rPr>
              <a:pPr eaLnBrk="1" hangingPunct="1"/>
              <a:t>6/27/2021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41667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AFB4140C-B72E-4402-91F2-77A0CC1819D1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43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41668" name="Rectangle 4"/>
          <p:cNvSpPr>
            <a:spLocks noChangeArrowheads="1"/>
          </p:cNvSpPr>
          <p:nvPr/>
        </p:nvSpPr>
        <p:spPr bwMode="auto">
          <a:xfrm>
            <a:off x="110332" y="887234"/>
            <a:ext cx="8812212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>
              <a:tabLst>
                <a:tab pos="457200" algn="l"/>
              </a:tabLst>
            </a:pPr>
            <a:r>
              <a:rPr lang="en-US" sz="2800" b="1" dirty="0">
                <a:solidFill>
                  <a:srgbClr val="FF0000"/>
                </a:solidFill>
              </a:rPr>
              <a:t>                      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Graphical Techniques</a:t>
            </a:r>
          </a:p>
          <a:p>
            <a:pPr rtl="0">
              <a:tabLst>
                <a:tab pos="457200" algn="l"/>
              </a:tabLst>
            </a:pPr>
            <a:endParaRPr lang="en-US" sz="1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rtl="0">
              <a:tabLst>
                <a:tab pos="457200" algn="l"/>
              </a:tabLst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some times table presentation will give some difficulties to the reader especially to non numerical readers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rtl="0">
              <a:tabLst>
                <a:tab pos="457200" algn="l"/>
              </a:tabLst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rtl="0">
              <a:buClr>
                <a:srgbClr val="CC3300"/>
              </a:buClr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Picture 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speaks lauder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than thousand words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rtl="0">
              <a:buClr>
                <a:srgbClr val="CC3300"/>
              </a:buClr>
              <a:buFont typeface="Wingdings" pitchFamily="2" charset="2"/>
              <a:buNone/>
              <a:tabLst>
                <a:tab pos="457200" algn="l"/>
              </a:tabLst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rtl="0">
              <a:buClr>
                <a:srgbClr val="CC3300"/>
              </a:buClr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Graph have 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powerful impact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on the imagination of</a:t>
            </a:r>
          </a:p>
          <a:p>
            <a:pPr rtl="0">
              <a:tabLst>
                <a:tab pos="457200" algn="l"/>
              </a:tabLst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    population .</a:t>
            </a:r>
          </a:p>
          <a:p>
            <a:pPr rtl="0">
              <a:tabLst>
                <a:tab pos="457200" algn="l"/>
              </a:tabLst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rtl="0">
              <a:buClr>
                <a:srgbClr val="990033"/>
              </a:buClr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Relationships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Trends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Contrasts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often more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readily appreciated from diagram than table ..</a:t>
            </a:r>
          </a:p>
        </p:txBody>
      </p:sp>
      <p:sp>
        <p:nvSpPr>
          <p:cNvPr id="241669" name="Rectangle 4"/>
          <p:cNvSpPr>
            <a:spLocks noChangeArrowheads="1"/>
          </p:cNvSpPr>
          <p:nvPr/>
        </p:nvSpPr>
        <p:spPr bwMode="auto">
          <a:xfrm>
            <a:off x="20638" y="5943100"/>
            <a:ext cx="8991600" cy="523220"/>
          </a:xfrm>
          <a:prstGeom prst="rect">
            <a:avLst/>
          </a:prstGeom>
          <a:solidFill>
            <a:srgbClr val="70000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rtl="0" eaLnBrk="0" hangingPunct="0"/>
            <a:r>
              <a:rPr lang="en-US" sz="2800" b="1" dirty="0">
                <a:solidFill>
                  <a:schemeClr val="bg1"/>
                </a:solidFill>
              </a:rPr>
              <a:t>An important thing is the type of the variable concerned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41670" name="Rectangle 6"/>
          <p:cNvSpPr>
            <a:spLocks noChangeArrowheads="1"/>
          </p:cNvSpPr>
          <p:nvPr/>
        </p:nvSpPr>
        <p:spPr bwMode="auto">
          <a:xfrm>
            <a:off x="6324600" y="14288"/>
            <a:ext cx="2971800" cy="1323975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rtl="0"/>
            <a:r>
              <a:rPr lang="en-US" sz="2000" b="1" dirty="0">
                <a:solidFill>
                  <a:srgbClr val="0000CC"/>
                </a:solidFill>
              </a:rPr>
              <a:t>Presentation of Data</a:t>
            </a:r>
          </a:p>
          <a:p>
            <a:pPr rtl="0"/>
            <a:r>
              <a:rPr lang="en-US" sz="2000" b="1" dirty="0">
                <a:solidFill>
                  <a:schemeClr val="tx1"/>
                </a:solidFill>
              </a:rPr>
              <a:t>table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 rtl="0"/>
            <a:r>
              <a:rPr lang="en-US" sz="2000" b="1" dirty="0">
                <a:solidFill>
                  <a:srgbClr val="10B418"/>
                </a:solidFill>
              </a:rPr>
              <a:t>graph</a:t>
            </a:r>
            <a:r>
              <a:rPr lang="en-US" sz="2000" dirty="0">
                <a:solidFill>
                  <a:srgbClr val="10B418"/>
                </a:solidFill>
              </a:rPr>
              <a:t>, </a:t>
            </a:r>
            <a:r>
              <a:rPr lang="en-US" sz="2000" b="1" dirty="0">
                <a:solidFill>
                  <a:srgbClr val="10B418"/>
                </a:solidFill>
              </a:rPr>
              <a:t>chart</a:t>
            </a:r>
            <a:r>
              <a:rPr lang="en-US" sz="2000" dirty="0">
                <a:solidFill>
                  <a:srgbClr val="10B418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or</a:t>
            </a:r>
          </a:p>
          <a:p>
            <a:pPr rtl="0"/>
            <a:r>
              <a:rPr lang="en-US" sz="2000" b="1" dirty="0">
                <a:solidFill>
                  <a:schemeClr val="tx1"/>
                </a:solidFill>
              </a:rPr>
              <a:t>Numerical Description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416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2D1E1B4-1F71-4507-AEAA-534E59815249}" type="slidenum">
              <a:rPr lang="ar-SA" sz="1400" smtClean="0">
                <a:solidFill>
                  <a:schemeClr val="tx1"/>
                </a:solidFill>
              </a:rPr>
              <a:pPr eaLnBrk="1" hangingPunct="1"/>
              <a:t>43</a:t>
            </a:fld>
            <a:endParaRPr lang="en-US" sz="1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40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7D0B708-8BC6-4935-B984-A3670C854EC9}" type="datetime1">
              <a:rPr lang="en-US" sz="1400" smtClean="0">
                <a:solidFill>
                  <a:schemeClr val="tx1"/>
                </a:solidFill>
              </a:rPr>
              <a:pPr eaLnBrk="1" hangingPunct="1"/>
              <a:t>6/27/2021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98660" name="Rectangle 4"/>
          <p:cNvSpPr>
            <a:spLocks noChangeArrowheads="1"/>
          </p:cNvSpPr>
          <p:nvPr/>
        </p:nvSpPr>
        <p:spPr bwMode="auto">
          <a:xfrm>
            <a:off x="0" y="584785"/>
            <a:ext cx="8964488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indent="342900" rtl="0"/>
            <a:r>
              <a:rPr lang="en-US" sz="3200" b="1" u="sng" dirty="0">
                <a:solidFill>
                  <a:srgbClr val="FF0000"/>
                </a:solidFill>
              </a:rPr>
              <a:t>Statistics</a:t>
            </a:r>
            <a:endParaRPr lang="en-US" sz="3200" dirty="0">
              <a:solidFill>
                <a:srgbClr val="FF0000"/>
              </a:solidFill>
            </a:endParaRPr>
          </a:p>
          <a:p>
            <a:pPr indent="342900" rtl="0"/>
            <a:r>
              <a:rPr lang="en-US" sz="2800" b="1" dirty="0"/>
              <a:t>Is a field of study that concern with</a:t>
            </a:r>
            <a:r>
              <a:rPr lang="en-US" sz="2800" dirty="0"/>
              <a:t> </a:t>
            </a:r>
          </a:p>
          <a:p>
            <a:pPr indent="342900" rtl="0"/>
            <a:r>
              <a:rPr lang="en-US" sz="2800" b="1" dirty="0"/>
              <a:t>The  </a:t>
            </a:r>
            <a:r>
              <a:rPr lang="en-US" sz="2800" b="1" dirty="0">
                <a:solidFill>
                  <a:srgbClr val="FF0000"/>
                </a:solidFill>
              </a:rPr>
              <a:t>Collection </a:t>
            </a:r>
            <a:r>
              <a:rPr lang="en-US" sz="2800" b="1" dirty="0"/>
              <a:t>,</a:t>
            </a:r>
            <a:r>
              <a:rPr lang="en-US" sz="2800" b="1" dirty="0">
                <a:solidFill>
                  <a:schemeClr val="tx2"/>
                </a:solidFill>
              </a:rPr>
              <a:t>Organization </a:t>
            </a:r>
            <a:r>
              <a:rPr lang="en-US" sz="2800" b="1" dirty="0"/>
              <a:t>and </a:t>
            </a:r>
            <a:r>
              <a:rPr lang="en-US" sz="2800" b="1" dirty="0" smtClean="0">
                <a:solidFill>
                  <a:srgbClr val="00B050"/>
                </a:solidFill>
              </a:rPr>
              <a:t>Summarization</a:t>
            </a:r>
            <a:r>
              <a:rPr lang="en-US" sz="2800" b="1" dirty="0" smtClean="0"/>
              <a:t> </a:t>
            </a:r>
            <a:r>
              <a:rPr lang="en-US" sz="2800" b="1" dirty="0"/>
              <a:t>of data</a:t>
            </a:r>
            <a:r>
              <a:rPr lang="en-US" sz="2800" dirty="0"/>
              <a:t>.            </a:t>
            </a:r>
          </a:p>
          <a:p>
            <a:pPr indent="342900" rtl="0"/>
            <a:r>
              <a:rPr lang="en-US" sz="3200" dirty="0"/>
              <a:t>                      </a:t>
            </a:r>
            <a:r>
              <a:rPr lang="en-US" sz="3200" b="1" dirty="0">
                <a:solidFill>
                  <a:srgbClr val="0070C0"/>
                </a:solidFill>
              </a:rPr>
              <a:t>And</a:t>
            </a:r>
          </a:p>
          <a:p>
            <a:pPr indent="342900" algn="ctr" rtl="0"/>
            <a:r>
              <a:rPr lang="en-US" sz="2800" b="1" dirty="0">
                <a:solidFill>
                  <a:srgbClr val="FF0000"/>
                </a:solidFill>
              </a:rPr>
              <a:t>Drawing</a:t>
            </a:r>
            <a:r>
              <a:rPr lang="en-US" sz="2800" b="1" dirty="0"/>
              <a:t> of </a:t>
            </a:r>
            <a:r>
              <a:rPr lang="en-US" sz="2800" b="1" dirty="0">
                <a:solidFill>
                  <a:srgbClr val="0070C0"/>
                </a:solidFill>
              </a:rPr>
              <a:t>inference</a:t>
            </a:r>
            <a:r>
              <a:rPr lang="en-US" sz="2800" dirty="0"/>
              <a:t> </a:t>
            </a:r>
            <a:r>
              <a:rPr lang="en-US" sz="2800" b="1" dirty="0"/>
              <a:t>about a body of </a:t>
            </a:r>
            <a:r>
              <a:rPr lang="en-US" sz="2800" b="1" dirty="0" smtClean="0"/>
              <a:t> </a:t>
            </a:r>
            <a:r>
              <a:rPr lang="en-US" sz="2800" b="1" dirty="0"/>
              <a:t>data when only part of data are observed </a:t>
            </a:r>
          </a:p>
        </p:txBody>
      </p:sp>
      <p:sp>
        <p:nvSpPr>
          <p:cNvPr id="198661" name="Rectangle 4"/>
          <p:cNvSpPr>
            <a:spLocks noChangeArrowheads="1"/>
          </p:cNvSpPr>
          <p:nvPr/>
        </p:nvSpPr>
        <p:spPr bwMode="auto">
          <a:xfrm>
            <a:off x="179388" y="3573016"/>
            <a:ext cx="8888412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sz="3200" b="1" u="sng" dirty="0">
                <a:solidFill>
                  <a:srgbClr val="C00000"/>
                </a:solidFill>
              </a:rPr>
              <a:t>Biostatistics</a:t>
            </a:r>
            <a:endParaRPr lang="en-US" sz="3200" b="1" dirty="0">
              <a:solidFill>
                <a:srgbClr val="C00000"/>
              </a:solidFill>
            </a:endParaRPr>
          </a:p>
          <a:p>
            <a:pPr algn="ctr" rtl="0"/>
            <a:r>
              <a:rPr lang="en-US" dirty="0"/>
              <a:t>	</a:t>
            </a:r>
            <a:r>
              <a:rPr lang="en-US" sz="2800" b="1" dirty="0">
                <a:solidFill>
                  <a:schemeClr val="tx2"/>
                </a:solidFill>
              </a:rPr>
              <a:t>When data being analyzed are derived        from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</a:p>
          <a:p>
            <a:pPr rtl="0"/>
            <a:r>
              <a:rPr lang="en-US" sz="2800" b="1" dirty="0">
                <a:solidFill>
                  <a:schemeClr val="tx2"/>
                </a:solidFill>
              </a:rPr>
              <a:t>biological sciences and Medical observation </a:t>
            </a:r>
            <a:r>
              <a:rPr lang="en-US" b="1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19866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DA0EE1A-7067-4955-A267-0CB6D7DA23F6}" type="slidenum">
              <a:rPr lang="ar-SA" sz="140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sz="1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34647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980F35A-8A40-465B-A353-76F6CBE2D176}" type="datetime1">
              <a:rPr lang="en-US" sz="1400" smtClean="0">
                <a:solidFill>
                  <a:schemeClr val="tx1"/>
                </a:solidFill>
              </a:rPr>
              <a:pPr eaLnBrk="1" hangingPunct="1"/>
              <a:t>6/27/2021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99684" name="Rectangle 4"/>
          <p:cNvSpPr>
            <a:spLocks noChangeArrowheads="1"/>
          </p:cNvSpPr>
          <p:nvPr/>
        </p:nvSpPr>
        <p:spPr bwMode="auto">
          <a:xfrm>
            <a:off x="228600" y="2080101"/>
            <a:ext cx="89154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/>
            <a:r>
              <a:rPr lang="en-US" sz="2800" b="1" dirty="0"/>
              <a:t>Biostatistics breaks </a:t>
            </a:r>
            <a:r>
              <a:rPr lang="en-US" sz="2800" b="1" u="sng" dirty="0">
                <a:solidFill>
                  <a:srgbClr val="FF0000"/>
                </a:solidFill>
              </a:rPr>
              <a:t>into  two  main </a:t>
            </a:r>
            <a:r>
              <a:rPr lang="en-US" sz="2800" b="1" dirty="0"/>
              <a:t>distinct components </a:t>
            </a:r>
            <a:r>
              <a:rPr lang="en-US" sz="2800" b="1" dirty="0">
                <a:solidFill>
                  <a:srgbClr val="0070C0"/>
                </a:solidFill>
              </a:rPr>
              <a:t>or </a:t>
            </a:r>
          </a:p>
          <a:p>
            <a:pPr rtl="0"/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two distinct subcategories:</a:t>
            </a:r>
          </a:p>
          <a:p>
            <a:pPr rtl="0"/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 rtl="0"/>
            <a:r>
              <a:rPr lang="en-US" sz="2800" b="1" dirty="0" smtClean="0">
                <a:solidFill>
                  <a:srgbClr val="C00000"/>
                </a:solidFill>
              </a:rPr>
              <a:t>I-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sz="2800" b="1" dirty="0">
                <a:solidFill>
                  <a:srgbClr val="C00000"/>
                </a:solidFill>
              </a:rPr>
              <a:t>Descriptive Biostatistics.</a:t>
            </a:r>
          </a:p>
          <a:p>
            <a:pPr rtl="0"/>
            <a:endParaRPr lang="en-US" sz="2800" b="1" dirty="0">
              <a:solidFill>
                <a:srgbClr val="C00000"/>
              </a:solidFill>
            </a:endParaRPr>
          </a:p>
          <a:p>
            <a:pPr rtl="0"/>
            <a:r>
              <a:rPr lang="en-US" sz="2800" b="1" dirty="0">
                <a:solidFill>
                  <a:srgbClr val="C00000"/>
                </a:solidFill>
              </a:rPr>
              <a:t>         </a:t>
            </a:r>
            <a:r>
              <a:rPr lang="en-US" sz="2800" b="1" dirty="0" smtClean="0">
                <a:solidFill>
                  <a:srgbClr val="C00000"/>
                </a:solidFill>
              </a:rPr>
              <a:t>II-     </a:t>
            </a:r>
            <a:r>
              <a:rPr lang="en-US" sz="2800" b="1" dirty="0">
                <a:solidFill>
                  <a:srgbClr val="C00000"/>
                </a:solidFill>
              </a:rPr>
              <a:t>Inferential Biostatistics.</a:t>
            </a:r>
          </a:p>
        </p:txBody>
      </p:sp>
      <p:sp>
        <p:nvSpPr>
          <p:cNvPr id="6" name="Rectangle 5"/>
          <p:cNvSpPr/>
          <p:nvPr/>
        </p:nvSpPr>
        <p:spPr>
          <a:xfrm>
            <a:off x="3635896" y="188640"/>
            <a:ext cx="5508104" cy="1077218"/>
          </a:xfrm>
          <a:prstGeom prst="rect">
            <a:avLst/>
          </a:prstGeom>
          <a:solidFill>
            <a:schemeClr val="bg1"/>
          </a:solidFill>
          <a:ln w="22225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indent="342900" rtl="0"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Biostatistics </a:t>
            </a:r>
            <a:r>
              <a:rPr lang="en-US" sz="1600" b="1" dirty="0" smtClean="0">
                <a:latin typeface="Arial" charset="0"/>
                <a:cs typeface="Arial" charset="0"/>
              </a:rPr>
              <a:t>Is </a:t>
            </a:r>
            <a:r>
              <a:rPr lang="en-US" sz="1600" b="1" dirty="0">
                <a:latin typeface="Arial" charset="0"/>
                <a:cs typeface="Arial" charset="0"/>
              </a:rPr>
              <a:t>a field of study that concern with</a:t>
            </a:r>
            <a:r>
              <a:rPr lang="en-US" sz="1600" dirty="0">
                <a:latin typeface="Arial" charset="0"/>
                <a:cs typeface="Arial" charset="0"/>
              </a:rPr>
              <a:t> </a:t>
            </a:r>
            <a:r>
              <a:rPr lang="en-US" sz="1600" b="1" dirty="0" smtClean="0">
                <a:latin typeface="Arial" charset="0"/>
                <a:cs typeface="Arial" charset="0"/>
              </a:rPr>
              <a:t>the </a:t>
            </a:r>
            <a:r>
              <a:rPr lang="en-US" sz="1600" b="1" dirty="0" smtClean="0">
                <a:solidFill>
                  <a:srgbClr val="FF0000"/>
                </a:solidFill>
              </a:rPr>
              <a:t>Collection </a:t>
            </a:r>
            <a:r>
              <a:rPr lang="en-US" sz="1600" b="1" dirty="0" smtClean="0">
                <a:latin typeface="Arial" charset="0"/>
                <a:cs typeface="Arial" charset="0"/>
              </a:rPr>
              <a:t>Organization </a:t>
            </a:r>
            <a:r>
              <a:rPr lang="en-US" sz="1600" b="1" dirty="0">
                <a:latin typeface="Arial" charset="0"/>
                <a:cs typeface="Arial" charset="0"/>
              </a:rPr>
              <a:t>and Summarization of data</a:t>
            </a:r>
            <a:r>
              <a:rPr lang="en-US" sz="1600" dirty="0" smtClean="0">
                <a:latin typeface="Arial" charset="0"/>
                <a:cs typeface="Arial" charset="0"/>
              </a:rPr>
              <a:t>. </a:t>
            </a:r>
            <a:r>
              <a:rPr lang="en-US" sz="1600" b="1" dirty="0">
                <a:solidFill>
                  <a:srgbClr val="FF0000"/>
                </a:solidFill>
                <a:latin typeface="Arial" charset="0"/>
                <a:cs typeface="Arial" charset="0"/>
              </a:rPr>
              <a:t>Drawing o</a:t>
            </a:r>
            <a:r>
              <a:rPr lang="en-US" sz="1600" b="1" dirty="0">
                <a:latin typeface="Arial" charset="0"/>
                <a:cs typeface="Arial" charset="0"/>
              </a:rPr>
              <a:t>f inference</a:t>
            </a:r>
            <a:r>
              <a:rPr lang="en-US" sz="1600" dirty="0">
                <a:latin typeface="Arial" charset="0"/>
                <a:cs typeface="Arial" charset="0"/>
              </a:rPr>
              <a:t> </a:t>
            </a:r>
            <a:r>
              <a:rPr lang="en-US" sz="1600" b="1" dirty="0">
                <a:latin typeface="Arial" charset="0"/>
                <a:cs typeface="Arial" charset="0"/>
              </a:rPr>
              <a:t>about a body of  data </a:t>
            </a:r>
            <a:r>
              <a:rPr lang="en-US" sz="1600" b="1" dirty="0" smtClean="0">
                <a:latin typeface="Arial" charset="0"/>
                <a:cs typeface="Arial" charset="0"/>
              </a:rPr>
              <a:t>  when </a:t>
            </a:r>
            <a:r>
              <a:rPr lang="en-US" sz="1600" b="1" dirty="0">
                <a:latin typeface="Arial" charset="0"/>
                <a:cs typeface="Arial" charset="0"/>
              </a:rPr>
              <a:t>only part of data are observed </a:t>
            </a:r>
          </a:p>
        </p:txBody>
      </p:sp>
      <p:sp>
        <p:nvSpPr>
          <p:cNvPr id="19968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5910329-9058-452D-B417-84C85F9686FB}" type="slidenum">
              <a:rPr lang="ar-SA" sz="140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sz="1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216542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C5D3D72-39B3-48A4-B405-CEDDC1FEABA5}" type="datetime1">
              <a:rPr lang="en-US" sz="1400" smtClean="0">
                <a:solidFill>
                  <a:srgbClr val="000000"/>
                </a:solidFill>
              </a:rPr>
              <a:pPr eaLnBrk="1" hangingPunct="1"/>
              <a:t>6/27/2021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00707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6C303419-AEC5-42D3-AABA-51EC5A3E5E99}" type="slidenum">
              <a:rPr lang="ar-SA" sz="1400">
                <a:solidFill>
                  <a:srgbClr val="000000"/>
                </a:solidFill>
              </a:rPr>
              <a:pPr algn="r" rtl="0" eaLnBrk="1" hangingPunct="1"/>
              <a:t>7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00709" name="Rectangle 13"/>
          <p:cNvSpPr>
            <a:spLocks noChangeArrowheads="1"/>
          </p:cNvSpPr>
          <p:nvPr/>
        </p:nvSpPr>
        <p:spPr bwMode="auto">
          <a:xfrm>
            <a:off x="257175" y="2482906"/>
            <a:ext cx="8429625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rtl="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2800" dirty="0">
                <a:solidFill>
                  <a:srgbClr val="0070C0"/>
                </a:solidFill>
              </a:rPr>
              <a:t>               </a:t>
            </a:r>
            <a:r>
              <a:rPr lang="en-US" sz="2400" b="1" dirty="0">
                <a:solidFill>
                  <a:srgbClr val="0070C0"/>
                </a:solidFill>
              </a:rPr>
              <a:t>for the purpose of </a:t>
            </a:r>
          </a:p>
          <a:p>
            <a:pPr rtl="0">
              <a:spcBef>
                <a:spcPct val="50000"/>
              </a:spcBef>
            </a:pPr>
            <a:r>
              <a:rPr lang="en-US" sz="2800" b="1" dirty="0">
                <a:solidFill>
                  <a:srgbClr val="FFFFFF"/>
                </a:solidFill>
              </a:rPr>
              <a:t>reaching </a:t>
            </a:r>
            <a:r>
              <a:rPr lang="en-US" sz="2400" b="1" dirty="0">
                <a:solidFill>
                  <a:srgbClr val="0070C0"/>
                </a:solidFill>
              </a:rPr>
              <a:t>conclusion at a late stage.</a:t>
            </a:r>
          </a:p>
        </p:txBody>
      </p:sp>
      <p:sp>
        <p:nvSpPr>
          <p:cNvPr id="200711" name="Rectangle 9"/>
          <p:cNvSpPr>
            <a:spLocks noChangeArrowheads="1"/>
          </p:cNvSpPr>
          <p:nvPr/>
        </p:nvSpPr>
        <p:spPr bwMode="auto">
          <a:xfrm>
            <a:off x="144462" y="543914"/>
            <a:ext cx="899953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rtl="0">
              <a:buClr>
                <a:srgbClr val="66FF33"/>
              </a:buClr>
              <a:buFont typeface="Wingdings" pitchFamily="2" charset="2"/>
              <a:buChar char="q"/>
            </a:pPr>
            <a:r>
              <a:rPr lang="en-US" sz="2400" b="1" dirty="0">
                <a:solidFill>
                  <a:schemeClr val="tx2"/>
                </a:solidFill>
              </a:rPr>
              <a:t>It is a series of procedures designed </a:t>
            </a:r>
          </a:p>
          <a:p>
            <a:pPr rtl="0">
              <a:buClr>
                <a:srgbClr val="66FF33"/>
              </a:buClr>
            </a:pPr>
            <a:r>
              <a:rPr lang="en-US" sz="2400" b="1" dirty="0">
                <a:solidFill>
                  <a:schemeClr val="tx2"/>
                </a:solidFill>
              </a:rPr>
              <a:t>     to clarify the data , </a:t>
            </a:r>
          </a:p>
          <a:p>
            <a:pPr rtl="0"/>
            <a:r>
              <a:rPr lang="en-US" sz="2400" b="1" dirty="0">
                <a:solidFill>
                  <a:schemeClr val="tx2"/>
                </a:solidFill>
              </a:rPr>
              <a:t>                     so that</a:t>
            </a:r>
          </a:p>
          <a:p>
            <a:pPr rtl="0"/>
            <a:r>
              <a:rPr lang="en-US" sz="2400" b="1" dirty="0">
                <a:solidFill>
                  <a:schemeClr val="tx2"/>
                </a:solidFill>
              </a:rPr>
              <a:t>its principal characteristics and</a:t>
            </a:r>
          </a:p>
          <a:p>
            <a:pPr rtl="0"/>
            <a:r>
              <a:rPr lang="en-US" sz="2400" b="1" dirty="0">
                <a:solidFill>
                  <a:schemeClr val="tx2"/>
                </a:solidFill>
              </a:rPr>
              <a:t>           main features. </a:t>
            </a:r>
          </a:p>
        </p:txBody>
      </p:sp>
      <p:sp>
        <p:nvSpPr>
          <p:cNvPr id="200712" name="Rectangle 6"/>
          <p:cNvSpPr>
            <a:spLocks noChangeArrowheads="1"/>
          </p:cNvSpPr>
          <p:nvPr/>
        </p:nvSpPr>
        <p:spPr bwMode="auto">
          <a:xfrm>
            <a:off x="4788024" y="1792919"/>
            <a:ext cx="25114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are revealed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20071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0B3140D-CBD5-46B4-817C-4DB3D04B3B9A}" type="slidenum">
              <a:rPr lang="ar-SA" sz="1400" smtClean="0">
                <a:solidFill>
                  <a:srgbClr val="000000"/>
                </a:solidFill>
              </a:rPr>
              <a:pPr eaLnBrk="1" hangingPunct="1"/>
              <a:t>7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4463" y="0"/>
            <a:ext cx="4752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C00000"/>
                </a:solidFill>
              </a:rPr>
              <a:t>I  Descriptive Statistics</a:t>
            </a:r>
            <a:endParaRPr lang="en-US" sz="2800" b="1" u="sng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5827" y="3600000"/>
            <a:ext cx="815259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latin typeface="Arial" charset="0"/>
                <a:cs typeface="Arial" charset="0"/>
              </a:rPr>
              <a:t>This one 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serve </a:t>
            </a:r>
            <a:r>
              <a:rPr lang="en-US" sz="2400" b="1" dirty="0">
                <a:latin typeface="Arial" charset="0"/>
                <a:cs typeface="Arial" charset="0"/>
              </a:rPr>
              <a:t>as devices   </a:t>
            </a:r>
            <a:r>
              <a:rPr lang="en-US" sz="2400" b="1" dirty="0" smtClean="0">
                <a:latin typeface="Arial" charset="0"/>
                <a:cs typeface="Arial" charset="0"/>
              </a:rPr>
              <a:t>for</a:t>
            </a:r>
            <a:endParaRPr lang="en-US" sz="2400" b="1" dirty="0">
              <a:latin typeface="Arial" charset="0"/>
              <a:cs typeface="Arial" charset="0"/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US" sz="2400" b="1" i="1" dirty="0">
                <a:solidFill>
                  <a:srgbClr val="0070C0"/>
                </a:solidFill>
                <a:latin typeface="Arial" charset="0"/>
                <a:cs typeface="Arial" charset="0"/>
              </a:rPr>
              <a:t>organizing  </a:t>
            </a:r>
            <a:r>
              <a:rPr lang="en-US" sz="2400" b="1" i="1" dirty="0">
                <a:latin typeface="Arial" charset="0"/>
                <a:cs typeface="Arial" charset="0"/>
              </a:rPr>
              <a:t>and </a:t>
            </a:r>
            <a:r>
              <a:rPr lang="en-US" sz="2400" b="1" i="1" dirty="0">
                <a:solidFill>
                  <a:srgbClr val="0070C0"/>
                </a:solidFill>
                <a:latin typeface="Arial" charset="0"/>
                <a:cs typeface="Arial" charset="0"/>
              </a:rPr>
              <a:t>summarizing</a:t>
            </a:r>
            <a:r>
              <a:rPr lang="en-US" sz="2400" b="1" i="1" dirty="0">
                <a:latin typeface="Arial" charset="0"/>
                <a:cs typeface="Arial" charset="0"/>
              </a:rPr>
              <a:t> data </a:t>
            </a:r>
          </a:p>
          <a:p>
            <a:pPr>
              <a:defRPr/>
            </a:pPr>
            <a:r>
              <a:rPr lang="en-US" sz="2400" b="1" i="1" dirty="0">
                <a:latin typeface="Arial" charset="0"/>
                <a:cs typeface="Arial" charset="0"/>
              </a:rPr>
              <a:t>                       and </a:t>
            </a:r>
            <a:endParaRPr lang="en-US" sz="2400" i="1" dirty="0">
              <a:latin typeface="Arial" charset="0"/>
              <a:cs typeface="Arial" charset="0"/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US" sz="2400" b="1" i="1" dirty="0">
                <a:latin typeface="Arial" charset="0"/>
                <a:cs typeface="Arial" charset="0"/>
              </a:rPr>
              <a:t>bringing into a focus </a:t>
            </a:r>
            <a:r>
              <a:rPr lang="en-US" sz="2400" b="1" i="1" dirty="0">
                <a:solidFill>
                  <a:srgbClr val="0070C0"/>
                </a:solidFill>
                <a:latin typeface="Arial" charset="0"/>
                <a:cs typeface="Arial" charset="0"/>
              </a:rPr>
              <a:t>their essential </a:t>
            </a:r>
            <a:r>
              <a:rPr lang="en-US" sz="24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characteristics</a:t>
            </a:r>
            <a:endParaRPr lang="en-US" sz="2400" b="1" dirty="0">
              <a:solidFill>
                <a:srgbClr val="00FF00"/>
              </a:solidFill>
              <a:latin typeface="Arial" charset="0"/>
              <a:cs typeface="Arial" charset="0"/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US" sz="2400" b="1" dirty="0">
                <a:latin typeface="Arial" charset="0"/>
                <a:cs typeface="Arial" charset="0"/>
              </a:rPr>
              <a:t>Reduce the information to a manageable size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283968" y="5785715"/>
            <a:ext cx="25368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ar-SA"/>
            </a:defPPr>
            <a:lvl1pPr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rtl="0"/>
            <a:r>
              <a:rPr lang="en-US" sz="2400" b="1" dirty="0">
                <a:solidFill>
                  <a:srgbClr val="0070C0"/>
                </a:solidFill>
              </a:rPr>
              <a:t>This include</a:t>
            </a:r>
          </a:p>
        </p:txBody>
      </p:sp>
      <p:sp>
        <p:nvSpPr>
          <p:cNvPr id="4" name="Right Brace 3"/>
          <p:cNvSpPr/>
          <p:nvPr/>
        </p:nvSpPr>
        <p:spPr>
          <a:xfrm>
            <a:off x="4079272" y="1709535"/>
            <a:ext cx="742736" cy="689987"/>
          </a:xfrm>
          <a:prstGeom prst="rightBrac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Right Arrow 4"/>
          <p:cNvSpPr/>
          <p:nvPr/>
        </p:nvSpPr>
        <p:spPr>
          <a:xfrm>
            <a:off x="7410016" y="623684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053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7835" y="632518"/>
            <a:ext cx="877873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defRPr/>
            </a:pPr>
            <a:r>
              <a:rPr lang="en-US" sz="2400" b="1" dirty="0">
                <a:latin typeface="Arial" charset="0"/>
                <a:cs typeface="Arial" charset="0"/>
              </a:rPr>
              <a:t>Presentation of data by </a:t>
            </a:r>
          </a:p>
          <a:p>
            <a:pPr marL="342900" indent="-342900">
              <a:defRPr/>
            </a:pPr>
            <a:endParaRPr lang="en-US" sz="2400" b="1" dirty="0">
              <a:latin typeface="Arial" charset="0"/>
              <a:cs typeface="Arial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    Graph and or 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en-US" sz="24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400" b="1" dirty="0">
                <a:latin typeface="Arial" charset="0"/>
                <a:cs typeface="Arial" charset="0"/>
              </a:rPr>
              <a:t>    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Tables</a:t>
            </a:r>
            <a:r>
              <a:rPr lang="en-US" sz="2400" b="1" dirty="0">
                <a:solidFill>
                  <a:srgbClr val="0070C0"/>
                </a:solidFill>
                <a:latin typeface="Arial" charset="0"/>
                <a:cs typeface="Arial" charset="0"/>
              </a:rPr>
              <a:t> 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en-US" sz="2400" b="1" dirty="0">
              <a:solidFill>
                <a:srgbClr val="CCCC00"/>
              </a:solidFill>
              <a:latin typeface="Arial" charset="0"/>
              <a:cs typeface="Arial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400" dirty="0">
                <a:latin typeface="Arial" charset="0"/>
                <a:cs typeface="Arial" charset="0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Calculation</a:t>
            </a:r>
            <a:r>
              <a:rPr lang="en-US" sz="2400" b="1" dirty="0">
                <a:solidFill>
                  <a:schemeClr val="accent1"/>
                </a:solidFill>
                <a:latin typeface="Arial" charset="0"/>
                <a:cs typeface="Arial" charset="0"/>
              </a:rPr>
              <a:t> or</a:t>
            </a:r>
            <a:r>
              <a:rPr lang="en-US" sz="2400" b="1" dirty="0"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latin typeface="Arial" charset="0"/>
                <a:cs typeface="Arial" charset="0"/>
              </a:rPr>
              <a:t>numerical summaries, </a:t>
            </a:r>
            <a:r>
              <a:rPr lang="en-US" sz="2400" b="1" dirty="0">
                <a:latin typeface="Arial" charset="0"/>
                <a:cs typeface="Arial" charset="0"/>
              </a:rPr>
              <a:t>such as</a:t>
            </a:r>
          </a:p>
          <a:p>
            <a:pPr marL="342900" indent="-342900">
              <a:defRPr/>
            </a:pPr>
            <a:r>
              <a:rPr lang="en-US" sz="2400" b="1" dirty="0">
                <a:latin typeface="Arial" charset="0"/>
                <a:cs typeface="Arial" charset="0"/>
              </a:rPr>
              <a:t>    </a:t>
            </a:r>
            <a:r>
              <a:rPr lang="en-US" sz="2400" b="1" dirty="0">
                <a:solidFill>
                  <a:schemeClr val="tx2"/>
                </a:solidFill>
                <a:latin typeface="Arial" charset="0"/>
                <a:cs typeface="Arial" charset="0"/>
              </a:rPr>
              <a:t>Frequency, Average,  Mean, Median, Mode Percentages</a:t>
            </a:r>
          </a:p>
        </p:txBody>
      </p:sp>
      <p:sp>
        <p:nvSpPr>
          <p:cNvPr id="4" name="Rectangle 3"/>
          <p:cNvSpPr/>
          <p:nvPr/>
        </p:nvSpPr>
        <p:spPr>
          <a:xfrm>
            <a:off x="365270" y="188640"/>
            <a:ext cx="1595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en-US" b="1" u="sng" dirty="0">
                <a:latin typeface="Arial" charset="0"/>
                <a:cs typeface="Arial" charset="0"/>
              </a:rPr>
              <a:t>This include</a:t>
            </a:r>
            <a:r>
              <a:rPr lang="en-US" dirty="0">
                <a:latin typeface="Arial" charset="0"/>
                <a:cs typeface="Arial" charset="0"/>
              </a:rPr>
              <a:t>: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 rot="5400000">
            <a:off x="6827265" y="2152698"/>
            <a:ext cx="4038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ar-SA"/>
            </a:defPPr>
            <a:lvl1pPr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1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rtl="0"/>
            <a:r>
              <a:rPr lang="en-US" b="1" dirty="0">
                <a:solidFill>
                  <a:srgbClr val="FF0000"/>
                </a:solidFill>
              </a:rPr>
              <a:t>Descriptive statistics</a:t>
            </a:r>
          </a:p>
        </p:txBody>
      </p:sp>
      <p:sp>
        <p:nvSpPr>
          <p:cNvPr id="6" name="Rectangle 5"/>
          <p:cNvSpPr/>
          <p:nvPr/>
        </p:nvSpPr>
        <p:spPr>
          <a:xfrm>
            <a:off x="1360856" y="4433936"/>
            <a:ext cx="4579296" cy="1569660"/>
          </a:xfrm>
          <a:prstGeom prst="rect">
            <a:avLst/>
          </a:prstGeom>
          <a:ln w="15875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 algn="ctr">
              <a:tabLst>
                <a:tab pos="228600" algn="l"/>
              </a:tabLst>
            </a:pPr>
            <a:r>
              <a:rPr lang="en-US" sz="2400" b="1" u="sng" dirty="0" smtClean="0">
                <a:solidFill>
                  <a:srgbClr val="FF0000"/>
                </a:solidFill>
              </a:rPr>
              <a:t>Biostatistics consist of</a:t>
            </a:r>
            <a:endParaRPr lang="en-US" sz="2400" b="1" dirty="0" smtClean="0"/>
          </a:p>
          <a:p>
            <a:pPr algn="ctr">
              <a:tabLst>
                <a:tab pos="228600" algn="l"/>
              </a:tabLst>
            </a:pPr>
            <a:r>
              <a:rPr lang="en-US" sz="2400" b="1" dirty="0" smtClean="0"/>
              <a:t>1-Collection of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data .</a:t>
            </a:r>
          </a:p>
          <a:p>
            <a:pPr algn="ctr">
              <a:tabLst>
                <a:tab pos="228600" algn="l"/>
              </a:tabLst>
            </a:pPr>
            <a:r>
              <a:rPr lang="en-US" sz="2400" b="1" dirty="0" smtClean="0"/>
              <a:t>   2-Presentation of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data </a:t>
            </a:r>
          </a:p>
          <a:p>
            <a:pPr algn="ctr">
              <a:tabLst>
                <a:tab pos="228600" algn="l"/>
              </a:tabLst>
            </a:pPr>
            <a:r>
              <a:rPr lang="en-US" sz="2400" b="1" dirty="0" smtClean="0"/>
              <a:t>3-.Estimation of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data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7524328" y="6309320"/>
            <a:ext cx="126644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4251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4446" y="231103"/>
            <a:ext cx="889955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Data </a:t>
            </a:r>
          </a:p>
          <a:p>
            <a:pPr marL="342900" indent="-342900" eaLnBrk="0" hangingPunct="0">
              <a:buFont typeface="Wingdings" pitchFamily="2" charset="2"/>
              <a:buChar char="v"/>
              <a:defRPr/>
            </a:pPr>
            <a:r>
              <a:rPr lang="en-US" sz="2400" b="1" dirty="0">
                <a:latin typeface="+mj-lt"/>
                <a:cs typeface="Arial" charset="0"/>
              </a:rPr>
              <a:t>Data </a:t>
            </a:r>
            <a:r>
              <a:rPr lang="en-US" sz="2400" b="1" dirty="0">
                <a:latin typeface="+mj-lt"/>
                <a:cs typeface="Times New Roman" pitchFamily="18" charset="0"/>
              </a:rPr>
              <a:t>are </a:t>
            </a:r>
            <a:r>
              <a:rPr lang="en-US" sz="2400" b="1" u="sng" dirty="0">
                <a:solidFill>
                  <a:srgbClr val="0070C0"/>
                </a:solidFill>
                <a:latin typeface="+mj-lt"/>
                <a:cs typeface="Times New Roman" pitchFamily="18" charset="0"/>
              </a:rPr>
              <a:t>the values</a:t>
            </a:r>
            <a:r>
              <a:rPr lang="en-US" sz="2400" b="1" dirty="0">
                <a:solidFill>
                  <a:srgbClr val="0070C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400" b="1" dirty="0">
                <a:latin typeface="+mj-lt"/>
                <a:cs typeface="Times New Roman" pitchFamily="18" charset="0"/>
              </a:rPr>
              <a:t>you get when you measure a variable example </a:t>
            </a:r>
          </a:p>
          <a:p>
            <a:pPr eaLnBrk="0" hangingPunct="0">
              <a:defRPr/>
            </a:pPr>
            <a:r>
              <a:rPr lang="en-US" sz="2400" b="1" dirty="0">
                <a:latin typeface="+mj-lt"/>
                <a:cs typeface="Times New Roman" pitchFamily="18" charset="0"/>
              </a:rPr>
              <a:t>     </a:t>
            </a:r>
            <a:r>
              <a:rPr lang="en-US" sz="2400" b="1" dirty="0">
                <a:solidFill>
                  <a:srgbClr val="0070C0"/>
                </a:solidFill>
                <a:latin typeface="+mj-lt"/>
                <a:cs typeface="Times New Roman" pitchFamily="18" charset="0"/>
              </a:rPr>
              <a:t>20 years </a:t>
            </a:r>
            <a:r>
              <a:rPr lang="en-US" sz="2400" b="1" dirty="0">
                <a:latin typeface="+mj-lt"/>
                <a:cs typeface="Times New Roman" pitchFamily="18" charset="0"/>
              </a:rPr>
              <a:t>old, (age) </a:t>
            </a:r>
          </a:p>
          <a:p>
            <a:pPr eaLnBrk="0" hangingPunct="0">
              <a:defRPr/>
            </a:pPr>
            <a:r>
              <a:rPr lang="en-US" sz="2400" b="1" dirty="0">
                <a:latin typeface="+mj-lt"/>
                <a:cs typeface="Times New Roman" pitchFamily="18" charset="0"/>
              </a:rPr>
              <a:t>      </a:t>
            </a:r>
            <a:r>
              <a:rPr lang="en-US" sz="2400" b="1" dirty="0">
                <a:solidFill>
                  <a:srgbClr val="0070C0"/>
                </a:solidFill>
                <a:latin typeface="+mj-lt"/>
                <a:cs typeface="Times New Roman" pitchFamily="18" charset="0"/>
              </a:rPr>
              <a:t>55</a:t>
            </a:r>
            <a:r>
              <a:rPr lang="en-US" sz="2400" b="1" dirty="0">
                <a:latin typeface="+mj-lt"/>
                <a:cs typeface="Times New Roman" pitchFamily="18" charset="0"/>
              </a:rPr>
              <a:t> males.   (Sex)</a:t>
            </a:r>
          </a:p>
          <a:p>
            <a:pPr eaLnBrk="0" hangingPunct="0">
              <a:defRPr/>
            </a:pPr>
            <a:r>
              <a:rPr lang="en-US" sz="2400" b="1" dirty="0">
                <a:solidFill>
                  <a:srgbClr val="0070C0"/>
                </a:solidFill>
                <a:latin typeface="+mj-lt"/>
                <a:cs typeface="Times New Roman" pitchFamily="18" charset="0"/>
              </a:rPr>
              <a:t>      170   cm </a:t>
            </a:r>
            <a:r>
              <a:rPr lang="en-US" sz="2400" b="1" dirty="0">
                <a:latin typeface="+mj-lt"/>
                <a:cs typeface="Times New Roman" pitchFamily="18" charset="0"/>
              </a:rPr>
              <a:t>height 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  <a:endParaRPr lang="en-US" sz="2400" dirty="0">
              <a:latin typeface="+mj-lt"/>
              <a:cs typeface="Arial" charset="0"/>
            </a:endParaRPr>
          </a:p>
          <a:p>
            <a:pPr marL="342900" indent="-342900" eaLnBrk="0" hangingPunct="0">
              <a:buFont typeface="Wingdings" pitchFamily="2" charset="2"/>
              <a:buChar char="§"/>
              <a:defRPr/>
            </a:pPr>
            <a:r>
              <a:rPr lang="en-US" sz="2400" b="1" dirty="0">
                <a:latin typeface="+mj-lt"/>
                <a:cs typeface="Times New Roman" pitchFamily="18" charset="0"/>
              </a:rPr>
              <a:t>The </a:t>
            </a:r>
            <a:r>
              <a:rPr lang="en-US" sz="2400" b="1" u="sng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values </a:t>
            </a:r>
            <a:r>
              <a:rPr lang="en-US" sz="2400" b="1" dirty="0">
                <a:latin typeface="+mj-lt"/>
                <a:cs typeface="Times New Roman" pitchFamily="18" charset="0"/>
              </a:rPr>
              <a:t>of the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Times New Roman" pitchFamily="18" charset="0"/>
              </a:rPr>
              <a:t>observations</a:t>
            </a:r>
            <a:r>
              <a:rPr lang="en-US" sz="2400" b="1" dirty="0">
                <a:latin typeface="+mj-lt"/>
                <a:cs typeface="Times New Roman" pitchFamily="18" charset="0"/>
              </a:rPr>
              <a:t> for the variable is known as </a:t>
            </a:r>
            <a:r>
              <a:rPr lang="en-US" sz="2400" b="1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data</a:t>
            </a:r>
            <a:r>
              <a:rPr lang="en-US" sz="2400" b="1" dirty="0">
                <a:latin typeface="+mj-lt"/>
                <a:cs typeface="Times New Roman" pitchFamily="18" charset="0"/>
              </a:rPr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115951" y="3212976"/>
            <a:ext cx="88711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eaLnBrk="0" hangingPunct="0"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FF0000"/>
                </a:solidFill>
              </a:rPr>
              <a:t>Data</a:t>
            </a:r>
            <a:r>
              <a:rPr lang="en-US" sz="2400" b="1" dirty="0" smtClean="0"/>
              <a:t> are  the </a:t>
            </a:r>
            <a:r>
              <a:rPr lang="en-US" sz="2400" b="1" dirty="0" smtClean="0">
                <a:solidFill>
                  <a:schemeClr val="tx2"/>
                </a:solidFill>
              </a:rPr>
              <a:t>raw</a:t>
            </a:r>
            <a:r>
              <a:rPr lang="en-US" sz="2400" b="1" dirty="0" smtClean="0"/>
              <a:t> material of statistics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FF0000"/>
                </a:solidFill>
              </a:rPr>
              <a:t>Data</a:t>
            </a:r>
            <a:r>
              <a:rPr lang="en-US" sz="2400" b="1" dirty="0" smtClean="0">
                <a:solidFill>
                  <a:srgbClr val="0070C0"/>
                </a:solidFill>
              </a:rPr>
              <a:t> carry little or no meaning </a:t>
            </a:r>
            <a:r>
              <a:rPr lang="en-US" sz="2400" b="1" dirty="0" smtClean="0"/>
              <a:t>when considered alone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b="1" dirty="0" smtClean="0"/>
              <a:t> needs further steps  to become </a:t>
            </a:r>
            <a:r>
              <a:rPr lang="en-US" sz="2400" b="1" dirty="0" smtClean="0">
                <a:solidFill>
                  <a:srgbClr val="FF0000"/>
                </a:solidFill>
              </a:rPr>
              <a:t>valuable</a:t>
            </a:r>
            <a:r>
              <a:rPr lang="en-US" sz="2400" b="1" dirty="0" smtClean="0"/>
              <a:t> (information)</a:t>
            </a:r>
            <a:endParaRPr lang="en-US" sz="2400" b="1" dirty="0" smtClean="0">
              <a:solidFill>
                <a:srgbClr val="66FF33"/>
              </a:solidFill>
            </a:endParaRPr>
          </a:p>
          <a:p>
            <a:endParaRPr lang="en-US" sz="2400" b="1" dirty="0" smtClean="0">
              <a:solidFill>
                <a:srgbClr val="66FF33"/>
              </a:solidFill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FF0000"/>
                </a:solidFill>
              </a:rPr>
              <a:t>Data</a:t>
            </a:r>
            <a:r>
              <a:rPr lang="en-US" sz="2400" b="1" dirty="0" smtClean="0">
                <a:solidFill>
                  <a:srgbClr val="0070C0"/>
                </a:solidFill>
              </a:rPr>
              <a:t> consist one or more variable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7236296" y="5805264"/>
            <a:ext cx="162648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4251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D038223EA4B048BFB7C0E417E82C9B" ma:contentTypeVersion="0" ma:contentTypeDescription="Create a new document." ma:contentTypeScope="" ma:versionID="eb1770e9c555aafd504c77f6bf363af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413257cd9829394d17656a545d5fa4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E6DF414-F4A3-41C9-937F-5D2685487517}"/>
</file>

<file path=customXml/itemProps2.xml><?xml version="1.0" encoding="utf-8"?>
<ds:datastoreItem xmlns:ds="http://schemas.openxmlformats.org/officeDocument/2006/customXml" ds:itemID="{52E629FE-768C-4968-8A35-F6B05028E2FE}"/>
</file>

<file path=customXml/itemProps3.xml><?xml version="1.0" encoding="utf-8"?>
<ds:datastoreItem xmlns:ds="http://schemas.openxmlformats.org/officeDocument/2006/customXml" ds:itemID="{407BD6D0-7F55-472C-A387-2A61A44BD134}"/>
</file>

<file path=docProps/app.xml><?xml version="1.0" encoding="utf-8"?>
<Properties xmlns="http://schemas.openxmlformats.org/officeDocument/2006/extended-properties" xmlns:vt="http://schemas.openxmlformats.org/officeDocument/2006/docPropsVTypes">
  <TotalTime>790</TotalTime>
  <Words>2400</Words>
  <Application>Microsoft Office PowerPoint</Application>
  <PresentationFormat>On-screen Show (4:3)</PresentationFormat>
  <Paragraphs>784</Paragraphs>
  <Slides>43</Slides>
  <Notes>29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3" baseType="lpstr">
      <vt:lpstr>ＭＳ Ｐゴシック</vt:lpstr>
      <vt:lpstr>Arial</vt:lpstr>
      <vt:lpstr>Arial Black</vt:lpstr>
      <vt:lpstr>Arial Rounded MT Bold</vt:lpstr>
      <vt:lpstr>Calibri</vt:lpstr>
      <vt:lpstr>Simplified Arabic</vt:lpstr>
      <vt:lpstr>Times New Roman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HP</cp:lastModifiedBy>
  <cp:revision>74</cp:revision>
  <dcterms:created xsi:type="dcterms:W3CDTF">2019-06-16T18:57:06Z</dcterms:created>
  <dcterms:modified xsi:type="dcterms:W3CDTF">2021-06-27T17:28:45Z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0x010100F9D038223EA4B048BFB7C0E417E82C9B</vt:lpwstr>
  </property>
</Properties>
</file>