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3"/>
  </p:sldMasterIdLst>
  <p:sldIdLst>
    <p:sldId id="256" r:id="rId4"/>
    <p:sldId id="257" r:id="rId5"/>
    <p:sldId id="271" r:id="rId6"/>
    <p:sldId id="272" r:id="rId7"/>
    <p:sldId id="273" r:id="rId8"/>
    <p:sldId id="274" r:id="rId9"/>
    <p:sldId id="270" r:id="rId10"/>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theme" Target="theme/theme1.xml" /><Relationship Id="rId3" Type="http://schemas.openxmlformats.org/officeDocument/2006/relationships/slideMaster" Target="slideMasters/slideMaster1.xml" /><Relationship Id="rId7" Type="http://schemas.openxmlformats.org/officeDocument/2006/relationships/slide" Target="slides/slide4.xml" /><Relationship Id="rId12" Type="http://schemas.openxmlformats.org/officeDocument/2006/relationships/viewProps" Target="viewProps.xml" /><Relationship Id="rId2" Type="http://schemas.openxmlformats.org/officeDocument/2006/relationships/customXml" Target="../customXml/item2.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presProps" Target="presProps.xml" /><Relationship Id="rId5" Type="http://schemas.openxmlformats.org/officeDocument/2006/relationships/slide" Target="slides/slide2.xml" /><Relationship Id="rId10" Type="http://schemas.openxmlformats.org/officeDocument/2006/relationships/slide" Target="slides/slide7.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021E85D9-3F42-4C03-9D18-1F57035A8256}"/>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9008890B-5E61-46D5-802F-B4DEE301AB47}"/>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a:t>انقر لتحرير نمط العنوان الثانوي الرئيسي</a:t>
            </a:r>
            <a:endParaRPr lang="en-US"/>
          </a:p>
        </p:txBody>
      </p:sp>
      <p:sp>
        <p:nvSpPr>
          <p:cNvPr id="6" name="عنصر نائب للتاريخ 29">
            <a:extLst>
              <a:ext uri="{FF2B5EF4-FFF2-40B4-BE49-F238E27FC236}">
                <a16:creationId xmlns:a16="http://schemas.microsoft.com/office/drawing/2014/main" id="{DEACEF7A-DFB4-4FE7-A81A-0270E1490CFE}"/>
              </a:ext>
            </a:extLst>
          </p:cNvPr>
          <p:cNvSpPr>
            <a:spLocks noGrp="1"/>
          </p:cNvSpPr>
          <p:nvPr>
            <p:ph type="dt" sz="half" idx="10"/>
          </p:nvPr>
        </p:nvSpPr>
        <p:spPr/>
        <p:txBody>
          <a:bodyPr/>
          <a:lstStyle>
            <a:lvl1pPr>
              <a:defRPr/>
            </a:lvl1pPr>
          </a:lstStyle>
          <a:p>
            <a:pPr>
              <a:defRPr/>
            </a:pPr>
            <a:fld id="{FCA6BC64-0980-4989-87CB-B6761925C315}" type="datetimeFigureOut">
              <a:rPr lang="ar-SA"/>
              <a:pPr>
                <a:defRPr/>
              </a:pPr>
              <a:t>18/07/1442</a:t>
            </a:fld>
            <a:endParaRPr lang="ar-SA"/>
          </a:p>
        </p:txBody>
      </p:sp>
      <p:sp>
        <p:nvSpPr>
          <p:cNvPr id="7" name="عنصر نائب للتذييل 18">
            <a:extLst>
              <a:ext uri="{FF2B5EF4-FFF2-40B4-BE49-F238E27FC236}">
                <a16:creationId xmlns:a16="http://schemas.microsoft.com/office/drawing/2014/main" id="{B4EFDE87-FEDF-4F9E-9A79-E0705D21C305}"/>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a:extLst>
              <a:ext uri="{FF2B5EF4-FFF2-40B4-BE49-F238E27FC236}">
                <a16:creationId xmlns:a16="http://schemas.microsoft.com/office/drawing/2014/main" id="{5A36B800-D8D7-4AF0-9305-9FFE03A44D7E}"/>
              </a:ext>
            </a:extLst>
          </p:cNvPr>
          <p:cNvSpPr>
            <a:spLocks noGrp="1"/>
          </p:cNvSpPr>
          <p:nvPr>
            <p:ph type="sldNum" sz="quarter" idx="12"/>
          </p:nvPr>
        </p:nvSpPr>
        <p:spPr/>
        <p:txBody>
          <a:bodyPr/>
          <a:lstStyle>
            <a:lvl1pPr>
              <a:defRPr/>
            </a:lvl1pPr>
          </a:lstStyle>
          <a:p>
            <a:fld id="{C61E44C1-B0D1-44EB-9E4F-8FE83EF6F73D}" type="slidenum">
              <a:rPr lang="ar-SA" altLang="en-US"/>
              <a:pPr/>
              <a:t>‹#›</a:t>
            </a:fld>
            <a:endParaRPr lang="ar-SA" altLang="en-US"/>
          </a:p>
        </p:txBody>
      </p:sp>
    </p:spTree>
    <p:extLst>
      <p:ext uri="{BB962C8B-B14F-4D97-AF65-F5344CB8AC3E}">
        <p14:creationId xmlns:p14="http://schemas.microsoft.com/office/powerpoint/2010/main" val="356227800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9AEA8736-AEC8-444E-8178-6CAC0EC0A9A8}"/>
              </a:ext>
            </a:extLst>
          </p:cNvPr>
          <p:cNvSpPr>
            <a:spLocks noGrp="1"/>
          </p:cNvSpPr>
          <p:nvPr>
            <p:ph type="dt" sz="half" idx="10"/>
          </p:nvPr>
        </p:nvSpPr>
        <p:spPr/>
        <p:txBody>
          <a:bodyPr/>
          <a:lstStyle>
            <a:lvl1pPr>
              <a:defRPr/>
            </a:lvl1pPr>
          </a:lstStyle>
          <a:p>
            <a:pPr>
              <a:defRPr/>
            </a:pPr>
            <a:fld id="{C7210986-3C5C-4D42-ABBA-96101CD28B9E}" type="datetimeFigureOut">
              <a:rPr lang="ar-SA"/>
              <a:pPr>
                <a:defRPr/>
              </a:pPr>
              <a:t>18/07/1442</a:t>
            </a:fld>
            <a:endParaRPr lang="ar-SA"/>
          </a:p>
        </p:txBody>
      </p:sp>
      <p:sp>
        <p:nvSpPr>
          <p:cNvPr id="5" name="عنصر نائب للتذييل 21">
            <a:extLst>
              <a:ext uri="{FF2B5EF4-FFF2-40B4-BE49-F238E27FC236}">
                <a16:creationId xmlns:a16="http://schemas.microsoft.com/office/drawing/2014/main" id="{55178A2F-DF8F-4EEB-80A4-8C4866AEB4FA}"/>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BD465533-6C69-4674-9DCA-3526D79A0292}"/>
              </a:ext>
            </a:extLst>
          </p:cNvPr>
          <p:cNvSpPr>
            <a:spLocks noGrp="1"/>
          </p:cNvSpPr>
          <p:nvPr>
            <p:ph type="sldNum" sz="quarter" idx="12"/>
          </p:nvPr>
        </p:nvSpPr>
        <p:spPr/>
        <p:txBody>
          <a:bodyPr/>
          <a:lstStyle>
            <a:lvl1pPr>
              <a:defRPr/>
            </a:lvl1pPr>
          </a:lstStyle>
          <a:p>
            <a:fld id="{14CD0D34-0CC2-42FF-80BE-78A2273824CA}" type="slidenum">
              <a:rPr lang="ar-SA" altLang="en-US"/>
              <a:pPr/>
              <a:t>‹#›</a:t>
            </a:fld>
            <a:endParaRPr lang="ar-SA" altLang="en-US"/>
          </a:p>
        </p:txBody>
      </p:sp>
    </p:spTree>
    <p:extLst>
      <p:ext uri="{BB962C8B-B14F-4D97-AF65-F5344CB8AC3E}">
        <p14:creationId xmlns:p14="http://schemas.microsoft.com/office/powerpoint/2010/main" val="2787561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B8AFC323-829E-418B-AEDF-18C8D65D64D0}"/>
              </a:ext>
            </a:extLst>
          </p:cNvPr>
          <p:cNvSpPr>
            <a:spLocks noGrp="1"/>
          </p:cNvSpPr>
          <p:nvPr>
            <p:ph type="dt" sz="half" idx="10"/>
          </p:nvPr>
        </p:nvSpPr>
        <p:spPr/>
        <p:txBody>
          <a:bodyPr/>
          <a:lstStyle>
            <a:lvl1pPr>
              <a:defRPr/>
            </a:lvl1pPr>
          </a:lstStyle>
          <a:p>
            <a:pPr>
              <a:defRPr/>
            </a:pPr>
            <a:fld id="{87DCD764-C75D-436F-B8CA-9A40669A69A0}" type="datetimeFigureOut">
              <a:rPr lang="ar-SA"/>
              <a:pPr>
                <a:defRPr/>
              </a:pPr>
              <a:t>18/07/1442</a:t>
            </a:fld>
            <a:endParaRPr lang="ar-SA"/>
          </a:p>
        </p:txBody>
      </p:sp>
      <p:sp>
        <p:nvSpPr>
          <p:cNvPr id="5" name="عنصر نائب للتذييل 21">
            <a:extLst>
              <a:ext uri="{FF2B5EF4-FFF2-40B4-BE49-F238E27FC236}">
                <a16:creationId xmlns:a16="http://schemas.microsoft.com/office/drawing/2014/main" id="{A912C07A-8319-4064-A153-896B49224BF1}"/>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5F08DBB1-8D65-42E5-BE8A-25B959B8D949}"/>
              </a:ext>
            </a:extLst>
          </p:cNvPr>
          <p:cNvSpPr>
            <a:spLocks noGrp="1"/>
          </p:cNvSpPr>
          <p:nvPr>
            <p:ph type="sldNum" sz="quarter" idx="12"/>
          </p:nvPr>
        </p:nvSpPr>
        <p:spPr/>
        <p:txBody>
          <a:bodyPr/>
          <a:lstStyle>
            <a:lvl1pPr>
              <a:defRPr/>
            </a:lvl1pPr>
          </a:lstStyle>
          <a:p>
            <a:fld id="{E4142502-A4BC-4132-A8DE-DB2A4580C135}" type="slidenum">
              <a:rPr lang="ar-SA" altLang="en-US"/>
              <a:pPr/>
              <a:t>‹#›</a:t>
            </a:fld>
            <a:endParaRPr lang="ar-SA" altLang="en-US"/>
          </a:p>
        </p:txBody>
      </p:sp>
    </p:spTree>
    <p:extLst>
      <p:ext uri="{BB962C8B-B14F-4D97-AF65-F5344CB8AC3E}">
        <p14:creationId xmlns:p14="http://schemas.microsoft.com/office/powerpoint/2010/main" val="2988652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25318060-88F3-4840-8F57-6B90B7C0ADE6}"/>
              </a:ext>
            </a:extLst>
          </p:cNvPr>
          <p:cNvSpPr>
            <a:spLocks noGrp="1"/>
          </p:cNvSpPr>
          <p:nvPr>
            <p:ph type="dt" sz="half" idx="10"/>
          </p:nvPr>
        </p:nvSpPr>
        <p:spPr/>
        <p:txBody>
          <a:bodyPr/>
          <a:lstStyle>
            <a:lvl1pPr>
              <a:defRPr/>
            </a:lvl1pPr>
          </a:lstStyle>
          <a:p>
            <a:pPr>
              <a:defRPr/>
            </a:pPr>
            <a:fld id="{724DF31E-BD4D-4A43-A071-851491179398}" type="datetimeFigureOut">
              <a:rPr lang="ar-SA"/>
              <a:pPr>
                <a:defRPr/>
              </a:pPr>
              <a:t>18/07/1442</a:t>
            </a:fld>
            <a:endParaRPr lang="ar-SA"/>
          </a:p>
        </p:txBody>
      </p:sp>
      <p:sp>
        <p:nvSpPr>
          <p:cNvPr id="5" name="عنصر نائب للتذييل 21">
            <a:extLst>
              <a:ext uri="{FF2B5EF4-FFF2-40B4-BE49-F238E27FC236}">
                <a16:creationId xmlns:a16="http://schemas.microsoft.com/office/drawing/2014/main" id="{37A5F6D6-9B58-43B8-878A-9AD4CD1D7860}"/>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7166134D-E2C0-4135-A3C5-968FDDD1FA45}"/>
              </a:ext>
            </a:extLst>
          </p:cNvPr>
          <p:cNvSpPr>
            <a:spLocks noGrp="1"/>
          </p:cNvSpPr>
          <p:nvPr>
            <p:ph type="sldNum" sz="quarter" idx="12"/>
          </p:nvPr>
        </p:nvSpPr>
        <p:spPr/>
        <p:txBody>
          <a:bodyPr/>
          <a:lstStyle>
            <a:lvl1pPr>
              <a:defRPr/>
            </a:lvl1pPr>
          </a:lstStyle>
          <a:p>
            <a:fld id="{38DC00F7-EBD5-4553-8640-E229280F224B}" type="slidenum">
              <a:rPr lang="ar-SA" altLang="en-US"/>
              <a:pPr/>
              <a:t>‹#›</a:t>
            </a:fld>
            <a:endParaRPr lang="ar-SA" altLang="en-US"/>
          </a:p>
        </p:txBody>
      </p:sp>
    </p:spTree>
    <p:extLst>
      <p:ext uri="{BB962C8B-B14F-4D97-AF65-F5344CB8AC3E}">
        <p14:creationId xmlns:p14="http://schemas.microsoft.com/office/powerpoint/2010/main" val="87972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2417266F-8E2C-483B-9C55-5E42C4129264}"/>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C24AF855-322E-4B5E-B24B-C476B5F80F6B}"/>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a:t>انقر لتحرير أنماط النص الرئيسي</a:t>
            </a:r>
          </a:p>
        </p:txBody>
      </p:sp>
      <p:sp>
        <p:nvSpPr>
          <p:cNvPr id="6" name="عنصر نائب للتاريخ 3">
            <a:extLst>
              <a:ext uri="{FF2B5EF4-FFF2-40B4-BE49-F238E27FC236}">
                <a16:creationId xmlns:a16="http://schemas.microsoft.com/office/drawing/2014/main" id="{4B99B36C-48B2-4508-9633-DCE480ACEA69}"/>
              </a:ext>
            </a:extLst>
          </p:cNvPr>
          <p:cNvSpPr>
            <a:spLocks noGrp="1"/>
          </p:cNvSpPr>
          <p:nvPr>
            <p:ph type="dt" sz="half" idx="10"/>
          </p:nvPr>
        </p:nvSpPr>
        <p:spPr/>
        <p:txBody>
          <a:bodyPr/>
          <a:lstStyle>
            <a:lvl1pPr>
              <a:defRPr/>
            </a:lvl1pPr>
          </a:lstStyle>
          <a:p>
            <a:pPr>
              <a:defRPr/>
            </a:pPr>
            <a:fld id="{B90574D8-3DF3-4E03-A037-3F7B65473894}" type="datetimeFigureOut">
              <a:rPr lang="ar-SA"/>
              <a:pPr>
                <a:defRPr/>
              </a:pPr>
              <a:t>18/07/1442</a:t>
            </a:fld>
            <a:endParaRPr lang="ar-SA"/>
          </a:p>
        </p:txBody>
      </p:sp>
      <p:sp>
        <p:nvSpPr>
          <p:cNvPr id="7" name="عنصر نائب للتذييل 4">
            <a:extLst>
              <a:ext uri="{FF2B5EF4-FFF2-40B4-BE49-F238E27FC236}">
                <a16:creationId xmlns:a16="http://schemas.microsoft.com/office/drawing/2014/main" id="{F0E212D5-D537-4492-B006-2108250D0A98}"/>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5">
            <a:extLst>
              <a:ext uri="{FF2B5EF4-FFF2-40B4-BE49-F238E27FC236}">
                <a16:creationId xmlns:a16="http://schemas.microsoft.com/office/drawing/2014/main" id="{59BA709C-FDB6-4372-A5D0-A4D956CBCF1D}"/>
              </a:ext>
            </a:extLst>
          </p:cNvPr>
          <p:cNvSpPr>
            <a:spLocks noGrp="1"/>
          </p:cNvSpPr>
          <p:nvPr>
            <p:ph type="sldNum" sz="quarter" idx="12"/>
          </p:nvPr>
        </p:nvSpPr>
        <p:spPr/>
        <p:txBody>
          <a:bodyPr/>
          <a:lstStyle>
            <a:lvl1pPr>
              <a:defRPr/>
            </a:lvl1pPr>
          </a:lstStyle>
          <a:p>
            <a:fld id="{96673E21-71CC-4DEE-B341-F6218DD46C16}" type="slidenum">
              <a:rPr lang="ar-SA" altLang="en-US"/>
              <a:pPr/>
              <a:t>‹#›</a:t>
            </a:fld>
            <a:endParaRPr lang="ar-SA" altLang="en-US"/>
          </a:p>
        </p:txBody>
      </p:sp>
    </p:spTree>
    <p:extLst>
      <p:ext uri="{BB962C8B-B14F-4D97-AF65-F5344CB8AC3E}">
        <p14:creationId xmlns:p14="http://schemas.microsoft.com/office/powerpoint/2010/main" val="241680974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9">
            <a:extLst>
              <a:ext uri="{FF2B5EF4-FFF2-40B4-BE49-F238E27FC236}">
                <a16:creationId xmlns:a16="http://schemas.microsoft.com/office/drawing/2014/main" id="{BBB4C1F9-8BA6-4161-B449-F9FB8849FBB2}"/>
              </a:ext>
            </a:extLst>
          </p:cNvPr>
          <p:cNvSpPr>
            <a:spLocks noGrp="1"/>
          </p:cNvSpPr>
          <p:nvPr>
            <p:ph type="dt" sz="half" idx="10"/>
          </p:nvPr>
        </p:nvSpPr>
        <p:spPr/>
        <p:txBody>
          <a:bodyPr/>
          <a:lstStyle>
            <a:lvl1pPr>
              <a:defRPr/>
            </a:lvl1pPr>
          </a:lstStyle>
          <a:p>
            <a:pPr>
              <a:defRPr/>
            </a:pPr>
            <a:fld id="{94220E6F-8D49-4029-B46E-8E43CB42568B}" type="datetimeFigureOut">
              <a:rPr lang="ar-SA"/>
              <a:pPr>
                <a:defRPr/>
              </a:pPr>
              <a:t>18/07/1442</a:t>
            </a:fld>
            <a:endParaRPr lang="ar-SA"/>
          </a:p>
        </p:txBody>
      </p:sp>
      <p:sp>
        <p:nvSpPr>
          <p:cNvPr id="6" name="عنصر نائب للتذييل 21">
            <a:extLst>
              <a:ext uri="{FF2B5EF4-FFF2-40B4-BE49-F238E27FC236}">
                <a16:creationId xmlns:a16="http://schemas.microsoft.com/office/drawing/2014/main" id="{4042C934-514D-4C99-BAE3-9B0DA85FFC17}"/>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0F6CF51A-9AD7-4DC0-BC52-D2696766D5FE}"/>
              </a:ext>
            </a:extLst>
          </p:cNvPr>
          <p:cNvSpPr>
            <a:spLocks noGrp="1"/>
          </p:cNvSpPr>
          <p:nvPr>
            <p:ph type="sldNum" sz="quarter" idx="12"/>
          </p:nvPr>
        </p:nvSpPr>
        <p:spPr/>
        <p:txBody>
          <a:bodyPr/>
          <a:lstStyle>
            <a:lvl1pPr>
              <a:defRPr/>
            </a:lvl1pPr>
          </a:lstStyle>
          <a:p>
            <a:fld id="{CB787322-F2FD-4268-BCDF-DF0321CFBD9D}" type="slidenum">
              <a:rPr lang="ar-SA" altLang="en-US"/>
              <a:pPr/>
              <a:t>‹#›</a:t>
            </a:fld>
            <a:endParaRPr lang="ar-SA" altLang="en-US"/>
          </a:p>
        </p:txBody>
      </p:sp>
    </p:spTree>
    <p:extLst>
      <p:ext uri="{BB962C8B-B14F-4D97-AF65-F5344CB8AC3E}">
        <p14:creationId xmlns:p14="http://schemas.microsoft.com/office/powerpoint/2010/main" val="239163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9">
            <a:extLst>
              <a:ext uri="{FF2B5EF4-FFF2-40B4-BE49-F238E27FC236}">
                <a16:creationId xmlns:a16="http://schemas.microsoft.com/office/drawing/2014/main" id="{AD8B609D-D479-4FD4-B1A7-B3A5D91FCB9D}"/>
              </a:ext>
            </a:extLst>
          </p:cNvPr>
          <p:cNvSpPr>
            <a:spLocks noGrp="1"/>
          </p:cNvSpPr>
          <p:nvPr>
            <p:ph type="dt" sz="half" idx="10"/>
          </p:nvPr>
        </p:nvSpPr>
        <p:spPr/>
        <p:txBody>
          <a:bodyPr/>
          <a:lstStyle>
            <a:lvl1pPr>
              <a:defRPr/>
            </a:lvl1pPr>
          </a:lstStyle>
          <a:p>
            <a:pPr>
              <a:defRPr/>
            </a:pPr>
            <a:fld id="{98ED035D-6A00-423A-BA69-1F5E5F70E667}" type="datetimeFigureOut">
              <a:rPr lang="ar-SA"/>
              <a:pPr>
                <a:defRPr/>
              </a:pPr>
              <a:t>18/07/1442</a:t>
            </a:fld>
            <a:endParaRPr lang="ar-SA"/>
          </a:p>
        </p:txBody>
      </p:sp>
      <p:sp>
        <p:nvSpPr>
          <p:cNvPr id="8" name="عنصر نائب للتذييل 21">
            <a:extLst>
              <a:ext uri="{FF2B5EF4-FFF2-40B4-BE49-F238E27FC236}">
                <a16:creationId xmlns:a16="http://schemas.microsoft.com/office/drawing/2014/main" id="{45D752D4-508C-4EF6-A054-8443FDA26DD6}"/>
              </a:ext>
            </a:extLst>
          </p:cNvPr>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a:extLst>
              <a:ext uri="{FF2B5EF4-FFF2-40B4-BE49-F238E27FC236}">
                <a16:creationId xmlns:a16="http://schemas.microsoft.com/office/drawing/2014/main" id="{9D42C100-A74A-4514-A1B3-A459E3538C1D}"/>
              </a:ext>
            </a:extLst>
          </p:cNvPr>
          <p:cNvSpPr>
            <a:spLocks noGrp="1"/>
          </p:cNvSpPr>
          <p:nvPr>
            <p:ph type="sldNum" sz="quarter" idx="12"/>
          </p:nvPr>
        </p:nvSpPr>
        <p:spPr/>
        <p:txBody>
          <a:bodyPr/>
          <a:lstStyle>
            <a:lvl1pPr>
              <a:defRPr/>
            </a:lvl1pPr>
          </a:lstStyle>
          <a:p>
            <a:fld id="{5E63DF48-4D4E-4D17-A594-C8A92056A89B}" type="slidenum">
              <a:rPr lang="ar-SA" altLang="en-US"/>
              <a:pPr/>
              <a:t>‹#›</a:t>
            </a:fld>
            <a:endParaRPr lang="ar-SA" altLang="en-US"/>
          </a:p>
        </p:txBody>
      </p:sp>
    </p:spTree>
    <p:extLst>
      <p:ext uri="{BB962C8B-B14F-4D97-AF65-F5344CB8AC3E}">
        <p14:creationId xmlns:p14="http://schemas.microsoft.com/office/powerpoint/2010/main" val="2839752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a:t>انقر لتحرير نمط العنوان الرئيسي</a:t>
            </a:r>
            <a:endParaRPr lang="en-US"/>
          </a:p>
        </p:txBody>
      </p:sp>
      <p:sp>
        <p:nvSpPr>
          <p:cNvPr id="3" name="عنصر نائب للتاريخ 9">
            <a:extLst>
              <a:ext uri="{FF2B5EF4-FFF2-40B4-BE49-F238E27FC236}">
                <a16:creationId xmlns:a16="http://schemas.microsoft.com/office/drawing/2014/main" id="{A51A2161-32BB-4ADA-9AA3-6279AD4911D6}"/>
              </a:ext>
            </a:extLst>
          </p:cNvPr>
          <p:cNvSpPr>
            <a:spLocks noGrp="1"/>
          </p:cNvSpPr>
          <p:nvPr>
            <p:ph type="dt" sz="half" idx="10"/>
          </p:nvPr>
        </p:nvSpPr>
        <p:spPr/>
        <p:txBody>
          <a:bodyPr/>
          <a:lstStyle>
            <a:lvl1pPr>
              <a:defRPr/>
            </a:lvl1pPr>
          </a:lstStyle>
          <a:p>
            <a:pPr>
              <a:defRPr/>
            </a:pPr>
            <a:fld id="{80050D5C-8901-4BE6-84DA-4F1CE58F0863}" type="datetimeFigureOut">
              <a:rPr lang="ar-SA"/>
              <a:pPr>
                <a:defRPr/>
              </a:pPr>
              <a:t>18/07/1442</a:t>
            </a:fld>
            <a:endParaRPr lang="ar-SA"/>
          </a:p>
        </p:txBody>
      </p:sp>
      <p:sp>
        <p:nvSpPr>
          <p:cNvPr id="4" name="عنصر نائب للتذييل 21">
            <a:extLst>
              <a:ext uri="{FF2B5EF4-FFF2-40B4-BE49-F238E27FC236}">
                <a16:creationId xmlns:a16="http://schemas.microsoft.com/office/drawing/2014/main" id="{2F66E6B6-8495-41B0-9ED1-BEE36E98F2BE}"/>
              </a:ext>
            </a:extLst>
          </p:cNvPr>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a:extLst>
              <a:ext uri="{FF2B5EF4-FFF2-40B4-BE49-F238E27FC236}">
                <a16:creationId xmlns:a16="http://schemas.microsoft.com/office/drawing/2014/main" id="{6E286B68-8598-4A09-9514-57B4B1F8C98F}"/>
              </a:ext>
            </a:extLst>
          </p:cNvPr>
          <p:cNvSpPr>
            <a:spLocks noGrp="1"/>
          </p:cNvSpPr>
          <p:nvPr>
            <p:ph type="sldNum" sz="quarter" idx="12"/>
          </p:nvPr>
        </p:nvSpPr>
        <p:spPr/>
        <p:txBody>
          <a:bodyPr/>
          <a:lstStyle>
            <a:lvl1pPr>
              <a:defRPr/>
            </a:lvl1pPr>
          </a:lstStyle>
          <a:p>
            <a:fld id="{5C6C12D4-5ED2-4442-929B-8E768655640A}" type="slidenum">
              <a:rPr lang="ar-SA" altLang="en-US"/>
              <a:pPr/>
              <a:t>‹#›</a:t>
            </a:fld>
            <a:endParaRPr lang="ar-SA" altLang="en-US"/>
          </a:p>
        </p:txBody>
      </p:sp>
    </p:spTree>
    <p:extLst>
      <p:ext uri="{BB962C8B-B14F-4D97-AF65-F5344CB8AC3E}">
        <p14:creationId xmlns:p14="http://schemas.microsoft.com/office/powerpoint/2010/main" val="1781802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9">
            <a:extLst>
              <a:ext uri="{FF2B5EF4-FFF2-40B4-BE49-F238E27FC236}">
                <a16:creationId xmlns:a16="http://schemas.microsoft.com/office/drawing/2014/main" id="{E2BE4E55-9918-442F-96B5-BE1413EC28AD}"/>
              </a:ext>
            </a:extLst>
          </p:cNvPr>
          <p:cNvSpPr>
            <a:spLocks noGrp="1"/>
          </p:cNvSpPr>
          <p:nvPr>
            <p:ph type="dt" sz="half" idx="10"/>
          </p:nvPr>
        </p:nvSpPr>
        <p:spPr/>
        <p:txBody>
          <a:bodyPr/>
          <a:lstStyle>
            <a:lvl1pPr>
              <a:defRPr/>
            </a:lvl1pPr>
          </a:lstStyle>
          <a:p>
            <a:pPr>
              <a:defRPr/>
            </a:pPr>
            <a:fld id="{CFE42DD1-E707-48CE-9B33-AA4739BCDF12}" type="datetimeFigureOut">
              <a:rPr lang="ar-SA"/>
              <a:pPr>
                <a:defRPr/>
              </a:pPr>
              <a:t>18/07/1442</a:t>
            </a:fld>
            <a:endParaRPr lang="ar-SA"/>
          </a:p>
        </p:txBody>
      </p:sp>
      <p:sp>
        <p:nvSpPr>
          <p:cNvPr id="3" name="عنصر نائب للتذييل 21">
            <a:extLst>
              <a:ext uri="{FF2B5EF4-FFF2-40B4-BE49-F238E27FC236}">
                <a16:creationId xmlns:a16="http://schemas.microsoft.com/office/drawing/2014/main" id="{3B099726-C111-450C-9019-208CE4AD6972}"/>
              </a:ext>
            </a:extLst>
          </p:cNvPr>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a:extLst>
              <a:ext uri="{FF2B5EF4-FFF2-40B4-BE49-F238E27FC236}">
                <a16:creationId xmlns:a16="http://schemas.microsoft.com/office/drawing/2014/main" id="{77B71C41-09DE-4A24-A5E6-A63B7EAE69ED}"/>
              </a:ext>
            </a:extLst>
          </p:cNvPr>
          <p:cNvSpPr>
            <a:spLocks noGrp="1"/>
          </p:cNvSpPr>
          <p:nvPr>
            <p:ph type="sldNum" sz="quarter" idx="12"/>
          </p:nvPr>
        </p:nvSpPr>
        <p:spPr/>
        <p:txBody>
          <a:bodyPr/>
          <a:lstStyle>
            <a:lvl1pPr>
              <a:defRPr/>
            </a:lvl1pPr>
          </a:lstStyle>
          <a:p>
            <a:fld id="{466C3DC0-580C-493E-A92F-0BFF783F09BB}" type="slidenum">
              <a:rPr lang="ar-SA" altLang="en-US"/>
              <a:pPr/>
              <a:t>‹#›</a:t>
            </a:fld>
            <a:endParaRPr lang="ar-SA" altLang="en-US"/>
          </a:p>
        </p:txBody>
      </p:sp>
    </p:spTree>
    <p:extLst>
      <p:ext uri="{BB962C8B-B14F-4D97-AF65-F5344CB8AC3E}">
        <p14:creationId xmlns:p14="http://schemas.microsoft.com/office/powerpoint/2010/main" val="4289161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9075261D-35C8-4089-9F1B-DE585B3632B2}"/>
              </a:ext>
            </a:extLst>
          </p:cNvPr>
          <p:cNvSpPr>
            <a:spLocks noGrp="1"/>
          </p:cNvSpPr>
          <p:nvPr>
            <p:ph type="dt" sz="half" idx="10"/>
          </p:nvPr>
        </p:nvSpPr>
        <p:spPr/>
        <p:txBody>
          <a:bodyPr/>
          <a:lstStyle>
            <a:lvl1pPr>
              <a:defRPr/>
            </a:lvl1pPr>
          </a:lstStyle>
          <a:p>
            <a:pPr>
              <a:defRPr/>
            </a:pPr>
            <a:fld id="{CC1B69F4-7D17-4EDF-BC08-C0711D38D6DE}" type="datetimeFigureOut">
              <a:rPr lang="ar-SA"/>
              <a:pPr>
                <a:defRPr/>
              </a:pPr>
              <a:t>18/07/1442</a:t>
            </a:fld>
            <a:endParaRPr lang="ar-SA"/>
          </a:p>
        </p:txBody>
      </p:sp>
      <p:sp>
        <p:nvSpPr>
          <p:cNvPr id="6" name="عنصر نائب للتذييل 5">
            <a:extLst>
              <a:ext uri="{FF2B5EF4-FFF2-40B4-BE49-F238E27FC236}">
                <a16:creationId xmlns:a16="http://schemas.microsoft.com/office/drawing/2014/main" id="{37952025-1D6B-4DB5-AB17-627CDF850040}"/>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6">
            <a:extLst>
              <a:ext uri="{FF2B5EF4-FFF2-40B4-BE49-F238E27FC236}">
                <a16:creationId xmlns:a16="http://schemas.microsoft.com/office/drawing/2014/main" id="{0126BE6B-0707-4121-8CCC-4D086FE5204D}"/>
              </a:ext>
            </a:extLst>
          </p:cNvPr>
          <p:cNvSpPr>
            <a:spLocks noGrp="1"/>
          </p:cNvSpPr>
          <p:nvPr>
            <p:ph type="sldNum" sz="quarter" idx="12"/>
          </p:nvPr>
        </p:nvSpPr>
        <p:spPr>
          <a:xfrm>
            <a:off x="8156575" y="6421438"/>
            <a:ext cx="762000" cy="365125"/>
          </a:xfrm>
        </p:spPr>
        <p:txBody>
          <a:bodyPr/>
          <a:lstStyle>
            <a:lvl1pPr>
              <a:defRPr/>
            </a:lvl1pPr>
          </a:lstStyle>
          <a:p>
            <a:fld id="{15FEF81F-0255-4518-9AAF-90DA752C584B}" type="slidenum">
              <a:rPr lang="ar-SA" altLang="en-US"/>
              <a:pPr/>
              <a:t>‹#›</a:t>
            </a:fld>
            <a:endParaRPr lang="ar-SA" altLang="en-US"/>
          </a:p>
        </p:txBody>
      </p:sp>
    </p:spTree>
    <p:extLst>
      <p:ext uri="{BB962C8B-B14F-4D97-AF65-F5344CB8AC3E}">
        <p14:creationId xmlns:p14="http://schemas.microsoft.com/office/powerpoint/2010/main" val="1334162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a:t>انقر لتحرير أنماط النص الرئيسي</a:t>
            </a:r>
          </a:p>
        </p:txBody>
      </p:sp>
      <p:sp>
        <p:nvSpPr>
          <p:cNvPr id="5" name="عنصر نائب للتاريخ 9">
            <a:extLst>
              <a:ext uri="{FF2B5EF4-FFF2-40B4-BE49-F238E27FC236}">
                <a16:creationId xmlns:a16="http://schemas.microsoft.com/office/drawing/2014/main" id="{DBB2DFB9-FC88-49D2-9775-C99C0DE8A549}"/>
              </a:ext>
            </a:extLst>
          </p:cNvPr>
          <p:cNvSpPr>
            <a:spLocks noGrp="1"/>
          </p:cNvSpPr>
          <p:nvPr>
            <p:ph type="dt" sz="half" idx="10"/>
          </p:nvPr>
        </p:nvSpPr>
        <p:spPr/>
        <p:txBody>
          <a:bodyPr/>
          <a:lstStyle>
            <a:lvl1pPr>
              <a:defRPr/>
            </a:lvl1pPr>
          </a:lstStyle>
          <a:p>
            <a:pPr>
              <a:defRPr/>
            </a:pPr>
            <a:fld id="{5B564A05-E3D5-4360-8179-63114D901C8D}" type="datetimeFigureOut">
              <a:rPr lang="ar-SA"/>
              <a:pPr>
                <a:defRPr/>
              </a:pPr>
              <a:t>18/07/1442</a:t>
            </a:fld>
            <a:endParaRPr lang="ar-SA"/>
          </a:p>
        </p:txBody>
      </p:sp>
      <p:sp>
        <p:nvSpPr>
          <p:cNvPr id="6" name="عنصر نائب للتذييل 21">
            <a:extLst>
              <a:ext uri="{FF2B5EF4-FFF2-40B4-BE49-F238E27FC236}">
                <a16:creationId xmlns:a16="http://schemas.microsoft.com/office/drawing/2014/main" id="{DA0848B9-72FD-4201-8B6C-B0659A71CCB1}"/>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C538836B-191A-42BF-BCDB-58EB2753BC0D}"/>
              </a:ext>
            </a:extLst>
          </p:cNvPr>
          <p:cNvSpPr>
            <a:spLocks noGrp="1"/>
          </p:cNvSpPr>
          <p:nvPr>
            <p:ph type="sldNum" sz="quarter" idx="12"/>
          </p:nvPr>
        </p:nvSpPr>
        <p:spPr/>
        <p:txBody>
          <a:bodyPr/>
          <a:lstStyle>
            <a:lvl1pPr>
              <a:defRPr/>
            </a:lvl1pPr>
          </a:lstStyle>
          <a:p>
            <a:fld id="{02246EF0-AEE3-40BA-B6D4-CA69A6F6109D}" type="slidenum">
              <a:rPr lang="ar-SA" altLang="en-US"/>
              <a:pPr/>
              <a:t>‹#›</a:t>
            </a:fld>
            <a:endParaRPr lang="ar-SA" altLang="en-US"/>
          </a:p>
        </p:txBody>
      </p:sp>
    </p:spTree>
    <p:extLst>
      <p:ext uri="{BB962C8B-B14F-4D97-AF65-F5344CB8AC3E}">
        <p14:creationId xmlns:p14="http://schemas.microsoft.com/office/powerpoint/2010/main" val="137990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 name="شكل حر 11">
            <a:extLst>
              <a:ext uri="{FF2B5EF4-FFF2-40B4-BE49-F238E27FC236}">
                <a16:creationId xmlns:a16="http://schemas.microsoft.com/office/drawing/2014/main" id="{277B23F7-D9F1-41CA-A85F-B4DB4BAA42A9}"/>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a:extLst>
              <a:ext uri="{FF2B5EF4-FFF2-40B4-BE49-F238E27FC236}">
                <a16:creationId xmlns:a16="http://schemas.microsoft.com/office/drawing/2014/main" id="{92EB5C92-408F-453A-840F-29FD0C254A5F}"/>
              </a:ext>
            </a:extLst>
          </p:cNvPr>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a:extLst>
              <a:ext uri="{FF2B5EF4-FFF2-40B4-BE49-F238E27FC236}">
                <a16:creationId xmlns:a16="http://schemas.microsoft.com/office/drawing/2014/main" id="{E3E228FD-BEB8-42BA-896F-07FACF4026D5}"/>
              </a:ext>
            </a:extLst>
          </p:cNvPr>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ar-SA" altLang="en-US"/>
              <a:t>انقر لتحرير نمط العنوان الرئيسي</a:t>
            </a:r>
          </a:p>
        </p:txBody>
      </p:sp>
      <p:sp>
        <p:nvSpPr>
          <p:cNvPr id="1029" name="عنصر نائب للنص 29">
            <a:extLst>
              <a:ext uri="{FF2B5EF4-FFF2-40B4-BE49-F238E27FC236}">
                <a16:creationId xmlns:a16="http://schemas.microsoft.com/office/drawing/2014/main" id="{7B290C15-A782-4C37-B09E-7FBC84F7F9BC}"/>
              </a:ext>
            </a:extLst>
          </p:cNvPr>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10" name="عنصر نائب للتاريخ 9">
            <a:extLst>
              <a:ext uri="{FF2B5EF4-FFF2-40B4-BE49-F238E27FC236}">
                <a16:creationId xmlns:a16="http://schemas.microsoft.com/office/drawing/2014/main" id="{1DC5EB60-5F4A-4B4C-A9C2-60CC039745D9}"/>
              </a:ext>
            </a:extLst>
          </p:cNvPr>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3F010077-D56A-4683-9D9F-CA5DD08996C0}" type="datetimeFigureOut">
              <a:rPr lang="ar-SA"/>
              <a:pPr>
                <a:defRPr/>
              </a:pPr>
              <a:t>18/07/1442</a:t>
            </a:fld>
            <a:endParaRPr lang="ar-SA"/>
          </a:p>
        </p:txBody>
      </p:sp>
      <p:sp>
        <p:nvSpPr>
          <p:cNvPr id="22" name="عنصر نائب للتذييل 21">
            <a:extLst>
              <a:ext uri="{FF2B5EF4-FFF2-40B4-BE49-F238E27FC236}">
                <a16:creationId xmlns:a16="http://schemas.microsoft.com/office/drawing/2014/main" id="{EF8F570B-886E-4FA9-B279-7DC6796D5D31}"/>
              </a:ext>
            </a:extLst>
          </p:cNvPr>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a:extLst>
              <a:ext uri="{FF2B5EF4-FFF2-40B4-BE49-F238E27FC236}">
                <a16:creationId xmlns:a16="http://schemas.microsoft.com/office/drawing/2014/main" id="{FFBEE15E-8765-4C4E-9716-2B92FFEB5151}"/>
              </a:ext>
            </a:extLst>
          </p:cNvPr>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a:solidFill>
                  <a:srgbClr val="9B9A98"/>
                </a:solidFill>
                <a:cs typeface="Tahoma" panose="020B0604030504040204" pitchFamily="34" charset="0"/>
              </a:defRPr>
            </a:lvl1pPr>
          </a:lstStyle>
          <a:p>
            <a:fld id="{D8B9D920-F075-43C3-A5EB-F90419E7D86B}" type="slidenum">
              <a:rPr lang="ar-SA" altLang="en-US"/>
              <a:pPr/>
              <a:t>‹#›</a:t>
            </a:fld>
            <a:endParaRPr lang="ar-SA" altLang="en-US"/>
          </a:p>
        </p:txBody>
      </p:sp>
    </p:spTree>
  </p:cSld>
  <p:clrMap bg1="dk1" tx1="lt1" bg2="dk2" tx2="lt2" accent1="accent1" accent2="accent2" accent3="accent3" accent4="accent4" accent5="accent5" accent6="accent6" hlink="hlink" folHlink="folHlink"/>
  <p:sldLayoutIdLst>
    <p:sldLayoutId id="2147483823" r:id="rId1"/>
    <p:sldLayoutId id="2147483815" r:id="rId2"/>
    <p:sldLayoutId id="2147483824" r:id="rId3"/>
    <p:sldLayoutId id="2147483816" r:id="rId4"/>
    <p:sldLayoutId id="2147483817" r:id="rId5"/>
    <p:sldLayoutId id="2147483818" r:id="rId6"/>
    <p:sldLayoutId id="2147483819" r:id="rId7"/>
    <p:sldLayoutId id="2147483825" r:id="rId8"/>
    <p:sldLayoutId id="2147483820" r:id="rId9"/>
    <p:sldLayoutId id="2147483821" r:id="rId10"/>
    <p:sldLayoutId id="2147483822"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EF5CE15-BF40-43FB-AB92-F3F96B7442C5}"/>
              </a:ext>
            </a:extLst>
          </p:cNvPr>
          <p:cNvSpPr>
            <a:spLocks noGrp="1"/>
          </p:cNvSpPr>
          <p:nvPr>
            <p:ph type="ctrTitle"/>
          </p:nvPr>
        </p:nvSpPr>
        <p:spPr>
          <a:xfrm>
            <a:off x="611896" y="2232660"/>
            <a:ext cx="7632512" cy="2301240"/>
          </a:xfrm>
        </p:spPr>
        <p:txBody>
          <a:bodyPr>
            <a:normAutofit/>
          </a:bodyPr>
          <a:lstStyle/>
          <a:p>
            <a:pPr algn="ctr" rtl="0" eaLnBrk="1" fontAlgn="auto" hangingPunct="1">
              <a:spcAft>
                <a:spcPts val="0"/>
              </a:spcAft>
              <a:defRPr/>
            </a:pPr>
            <a:r>
              <a:rPr>
                <a:solidFill>
                  <a:srgbClr val="002060"/>
                </a:solidFill>
              </a:rPr>
              <a:t> 3- Thermoregulation -!</a:t>
            </a:r>
            <a:br>
              <a:rPr>
                <a:solidFill>
                  <a:srgbClr val="002060"/>
                </a:solidFill>
              </a:rPr>
            </a:br>
            <a:endParaRPr lang="ar-SA">
              <a:solidFill>
                <a:srgbClr val="002060"/>
              </a:solidFill>
            </a:endParaRPr>
          </a:p>
        </p:txBody>
      </p:sp>
      <p:sp>
        <p:nvSpPr>
          <p:cNvPr id="3" name="عنوان فرعي 2">
            <a:extLst>
              <a:ext uri="{FF2B5EF4-FFF2-40B4-BE49-F238E27FC236}">
                <a16:creationId xmlns:a16="http://schemas.microsoft.com/office/drawing/2014/main" id="{F8FDA6F7-A09B-4AED-B239-42597CBE13DB}"/>
              </a:ext>
            </a:extLst>
          </p:cNvPr>
          <p:cNvSpPr>
            <a:spLocks noGrp="1"/>
          </p:cNvSpPr>
          <p:nvPr>
            <p:ph type="subTitle" idx="1"/>
          </p:nvPr>
        </p:nvSpPr>
        <p:spPr>
          <a:xfrm>
            <a:off x="971550" y="4533900"/>
            <a:ext cx="6400800" cy="839788"/>
          </a:xfrm>
        </p:spPr>
        <p:txBody>
          <a:bodyPr/>
          <a:lstStyle/>
          <a:p>
            <a:pPr algn="ctr" rtl="0" eaLnBrk="1" hangingPunct="1">
              <a:lnSpc>
                <a:spcPct val="90000"/>
              </a:lnSpc>
              <a:defRPr/>
            </a:pPr>
            <a:r>
              <a:rPr lang="en-US" altLang="en-US" sz="3000" b="1">
                <a:solidFill>
                  <a:srgbClr val="002060"/>
                </a:solidFill>
                <a:effectLst>
                  <a:outerShdw blurRad="38100" dist="38100" dir="2700000" algn="tl">
                    <a:srgbClr val="FFFFFF"/>
                  </a:outerShdw>
                </a:effectLst>
                <a:cs typeface="Tahoma" panose="020B0604030504040204" pitchFamily="34" charset="0"/>
              </a:rPr>
              <a:t>Prof. Sherif W. Mansour</a:t>
            </a:r>
          </a:p>
          <a:p>
            <a:pPr algn="ctr" rtl="0" eaLnBrk="1" hangingPunct="1">
              <a:lnSpc>
                <a:spcPct val="90000"/>
              </a:lnSpc>
              <a:defRPr/>
            </a:pPr>
            <a:r>
              <a:rPr lang="en-US" altLang="en-US" sz="2200" b="1">
                <a:solidFill>
                  <a:srgbClr val="002060"/>
                </a:solidFill>
                <a:effectLst>
                  <a:outerShdw blurRad="38100" dist="38100" dir="2700000" algn="tl">
                    <a:srgbClr val="FFFFFF"/>
                  </a:outerShdw>
                </a:effectLst>
                <a:cs typeface="Tahoma" panose="020B0604030504040204" pitchFamily="34" charset="0"/>
              </a:rPr>
              <a:t>Physiology dpt., Mutah School of medicine</a:t>
            </a:r>
            <a:endParaRPr lang="ar-SA" altLang="en-US" sz="2200" b="1">
              <a:solidFill>
                <a:srgbClr val="002060"/>
              </a:solidFill>
              <a:effectLst>
                <a:outerShdw blurRad="38100" dist="38100" dir="2700000" algn="tl">
                  <a:srgbClr val="FFFFFF"/>
                </a:outerShdw>
              </a:effectLst>
            </a:endParaRPr>
          </a:p>
        </p:txBody>
      </p:sp>
      <p:pic>
        <p:nvPicPr>
          <p:cNvPr id="5124" name="Picture 2" descr="C:\Users\Dr Sherif\Desktop\مؤتة.jpg">
            <a:extLst>
              <a:ext uri="{FF2B5EF4-FFF2-40B4-BE49-F238E27FC236}">
                <a16:creationId xmlns:a16="http://schemas.microsoft.com/office/drawing/2014/main" id="{51CC0806-28CB-4965-B8BF-85CA9D19BB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357188"/>
            <a:ext cx="108585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3">
            <a:extLst>
              <a:ext uri="{FF2B5EF4-FFF2-40B4-BE49-F238E27FC236}">
                <a16:creationId xmlns:a16="http://schemas.microsoft.com/office/drawing/2014/main" id="{2DA75FE8-C030-40FD-BF89-25B0DAC5434C}"/>
              </a:ext>
            </a:extLst>
          </p:cNvPr>
          <p:cNvPicPr>
            <a:picLocks noChangeAspect="1"/>
          </p:cNvPicPr>
          <p:nvPr/>
        </p:nvPicPr>
        <p:blipFill>
          <a:blip r:embed="rId3">
            <a:extLst>
              <a:ext uri="{28A0092B-C50C-407E-A947-70E740481C1C}">
                <a14:useLocalDpi xmlns:a14="http://schemas.microsoft.com/office/drawing/2010/main" val="0"/>
              </a:ext>
            </a:extLst>
          </a:blip>
          <a:srcRect l="4781" r="11929"/>
          <a:stretch>
            <a:fillRect/>
          </a:stretch>
        </p:blipFill>
        <p:spPr bwMode="auto">
          <a:xfrm>
            <a:off x="3059113" y="3046413"/>
            <a:ext cx="2520950" cy="148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عنصر نائب للمحتوى 2">
            <a:extLst>
              <a:ext uri="{FF2B5EF4-FFF2-40B4-BE49-F238E27FC236}">
                <a16:creationId xmlns:a16="http://schemas.microsoft.com/office/drawing/2014/main" id="{8A7C11C8-53DF-40A0-9274-2C2825F3ECA6}"/>
              </a:ext>
            </a:extLst>
          </p:cNvPr>
          <p:cNvSpPr>
            <a:spLocks noGrp="1"/>
          </p:cNvSpPr>
          <p:nvPr>
            <p:ph idx="1"/>
          </p:nvPr>
        </p:nvSpPr>
        <p:spPr>
          <a:xfrm>
            <a:off x="179388" y="188913"/>
            <a:ext cx="8713787" cy="5589587"/>
          </a:xfrm>
        </p:spPr>
        <p:txBody>
          <a:bodyPr/>
          <a:lstStyle/>
          <a:p>
            <a:pPr marL="0" indent="0" algn="ctr" rtl="0" eaLnBrk="1" hangingPunct="1">
              <a:buFont typeface="Wingdings 2" panose="05020102010507070707" pitchFamily="18" charset="2"/>
              <a:buNone/>
            </a:pPr>
            <a:r>
              <a:rPr lang="en-US" altLang="en-US" sz="2400" b="1">
                <a:solidFill>
                  <a:srgbClr val="002060"/>
                </a:solidFill>
                <a:latin typeface="Times New Roman" panose="02020603050405020304" pitchFamily="18" charset="0"/>
                <a:cs typeface="Times New Roman" panose="02020603050405020304" pitchFamily="18" charset="0"/>
              </a:rPr>
              <a:t>REGULATION  OF  BODY  TEMPERATURE</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-Vertebrate animals are divided into:</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1-Cold blooded or </a:t>
            </a:r>
            <a:r>
              <a:rPr lang="en-US" altLang="en-US" sz="1600" b="1">
                <a:solidFill>
                  <a:srgbClr val="002060"/>
                </a:solidFill>
                <a:latin typeface="Times New Roman" panose="02020603050405020304" pitchFamily="18" charset="0"/>
                <a:cs typeface="Times New Roman" panose="02020603050405020304" pitchFamily="18" charset="0"/>
              </a:rPr>
              <a:t>poikilothermic</a:t>
            </a:r>
            <a:r>
              <a:rPr lang="en-US" altLang="en-US" sz="1600">
                <a:solidFill>
                  <a:srgbClr val="002060"/>
                </a:solidFill>
                <a:latin typeface="Times New Roman" panose="02020603050405020304" pitchFamily="18" charset="0"/>
                <a:cs typeface="Times New Roman" panose="02020603050405020304" pitchFamily="18" charset="0"/>
              </a:rPr>
              <a:t> animals: in which its body temperature varies  with that of the medium.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2-Warm blooded or </a:t>
            </a:r>
            <a:r>
              <a:rPr lang="en-US" altLang="en-US" sz="1600" b="1">
                <a:solidFill>
                  <a:srgbClr val="002060"/>
                </a:solidFill>
                <a:latin typeface="Times New Roman" panose="02020603050405020304" pitchFamily="18" charset="0"/>
                <a:cs typeface="Times New Roman" panose="02020603050405020304" pitchFamily="18" charset="0"/>
              </a:rPr>
              <a:t>homeothermic</a:t>
            </a:r>
            <a:r>
              <a:rPr lang="en-US" altLang="en-US" sz="1600">
                <a:solidFill>
                  <a:srgbClr val="002060"/>
                </a:solidFill>
                <a:latin typeface="Times New Roman" panose="02020603050405020304" pitchFamily="18" charset="0"/>
                <a:cs typeface="Times New Roman" panose="02020603050405020304" pitchFamily="18" charset="0"/>
              </a:rPr>
              <a:t> animals: in which its body temperature regulated to remain constant.</a:t>
            </a:r>
          </a:p>
          <a:p>
            <a:pPr marL="0" indent="0" algn="just" rtl="0" eaLnBrk="1" hangingPunct="1">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-Human body temperature: </a:t>
            </a:r>
            <a:r>
              <a:rPr lang="en-US" altLang="en-US" sz="1600">
                <a:solidFill>
                  <a:srgbClr val="002060"/>
                </a:solidFill>
                <a:latin typeface="Times New Roman" panose="02020603050405020304" pitchFamily="18" charset="0"/>
                <a:cs typeface="Times New Roman" panose="02020603050405020304" pitchFamily="18" charset="0"/>
              </a:rPr>
              <a:t>-In young adult:     * oral temperature =37 °C ± 0.3</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rectal temperature is higher by 0.5 °C                 * axillary temperature is lower by 0.5 °C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skin temperature (shell temperature) is lower than the central (core) temperature . </a:t>
            </a:r>
          </a:p>
          <a:p>
            <a:pPr marL="0" indent="0" algn="just" rtl="0" eaLnBrk="1" hangingPunct="1">
              <a:buFont typeface="Wingdings 2" panose="05020102010507070707" pitchFamily="18" charset="2"/>
              <a:buNone/>
            </a:pPr>
            <a:endParaRPr lang="en-US" altLang="en-US" sz="2800" b="1">
              <a:solidFill>
                <a:srgbClr val="002060"/>
              </a:solidFill>
              <a:latin typeface="Times New Roman" panose="02020603050405020304" pitchFamily="18" charset="0"/>
              <a:cs typeface="Times New Roman" panose="02020603050405020304" pitchFamily="18" charset="0"/>
            </a:endParaRPr>
          </a:p>
        </p:txBody>
      </p:sp>
      <p:sp>
        <p:nvSpPr>
          <p:cNvPr id="6147" name="Rectangle 4">
            <a:extLst>
              <a:ext uri="{FF2B5EF4-FFF2-40B4-BE49-F238E27FC236}">
                <a16:creationId xmlns:a16="http://schemas.microsoft.com/office/drawing/2014/main" id="{70FA661E-4645-4F03-A88E-817017CE6107}"/>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pic>
        <p:nvPicPr>
          <p:cNvPr id="6148" name="Picture 5" descr="integu27">
            <a:extLst>
              <a:ext uri="{FF2B5EF4-FFF2-40B4-BE49-F238E27FC236}">
                <a16:creationId xmlns:a16="http://schemas.microsoft.com/office/drawing/2014/main" id="{430A406D-ACC5-455C-A23F-3B5E80A890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611"/>
          <a:stretch>
            <a:fillRect/>
          </a:stretch>
        </p:blipFill>
        <p:spPr bwMode="auto">
          <a:xfrm>
            <a:off x="539750" y="3141663"/>
            <a:ext cx="8064500" cy="355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عنصر نائب للمحتوى 2">
            <a:extLst>
              <a:ext uri="{FF2B5EF4-FFF2-40B4-BE49-F238E27FC236}">
                <a16:creationId xmlns:a16="http://schemas.microsoft.com/office/drawing/2014/main" id="{285BA00D-1D6D-4929-BF79-3E7AE6EF6879}"/>
              </a:ext>
            </a:extLst>
          </p:cNvPr>
          <p:cNvSpPr>
            <a:spLocks noGrp="1"/>
          </p:cNvSpPr>
          <p:nvPr>
            <p:ph idx="1"/>
          </p:nvPr>
        </p:nvSpPr>
        <p:spPr>
          <a:xfrm>
            <a:off x="179388" y="188913"/>
            <a:ext cx="8713787" cy="5589587"/>
          </a:xfrm>
        </p:spPr>
        <p:txBody>
          <a:bodyPr/>
          <a:lstStyle/>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 Factors affecting body temperature:</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1.Age: </a:t>
            </a:r>
            <a:r>
              <a:rPr lang="en-US" altLang="en-US" sz="1800">
                <a:solidFill>
                  <a:srgbClr val="002060"/>
                </a:solidFill>
                <a:latin typeface="Times New Roman" panose="02020603050405020304" pitchFamily="18" charset="0"/>
                <a:cs typeface="Times New Roman" panose="02020603050405020304" pitchFamily="18" charset="0"/>
              </a:rPr>
              <a:t>the body temperature is higher in younger individual than in the elderly and in the premature baby, the temperature is lower than in mature one. Old age tend to have slight decrease in temperature due to: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-Sedentary life</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decrease in metabolic rate.</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Decrease tissue activity.</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Decrease muscle tone.</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2.Sex: </a:t>
            </a:r>
            <a:r>
              <a:rPr lang="en-US" altLang="en-US" sz="1800">
                <a:solidFill>
                  <a:srgbClr val="002060"/>
                </a:solidFill>
                <a:latin typeface="Times New Roman" panose="02020603050405020304" pitchFamily="18" charset="0"/>
                <a:cs typeface="Times New Roman" panose="02020603050405020304" pitchFamily="18" charset="0"/>
              </a:rPr>
              <a:t>the basal body temperature in females increases by 0.5 C° in the second half of menstrual cycle and during pregnancy by progesterone hormone.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3.Diurnal variation: </a:t>
            </a:r>
            <a:r>
              <a:rPr lang="en-US" altLang="en-US" sz="1800">
                <a:solidFill>
                  <a:srgbClr val="002060"/>
                </a:solidFill>
                <a:latin typeface="Times New Roman" panose="02020603050405020304" pitchFamily="18" charset="0"/>
                <a:cs typeface="Times New Roman" panose="02020603050405020304" pitchFamily="18" charset="0"/>
              </a:rPr>
              <a:t>it is lowest during sleep and early morning and slightly higher during awake state or afternoon (+0.5 C°)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4.Environmental temperature: </a:t>
            </a:r>
            <a:r>
              <a:rPr lang="en-US" altLang="en-US" sz="1800">
                <a:solidFill>
                  <a:srgbClr val="002060"/>
                </a:solidFill>
                <a:latin typeface="Times New Roman" panose="02020603050405020304" pitchFamily="18" charset="0"/>
                <a:cs typeface="Times New Roman" panose="02020603050405020304" pitchFamily="18" charset="0"/>
              </a:rPr>
              <a:t>its increase lead to increase the body temperature.</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5.Emotions ↑ body temperature (tension of ms. &amp; hormones)</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6.Muscular exercise :</a:t>
            </a:r>
            <a:r>
              <a:rPr lang="en-US" altLang="en-US" sz="1800">
                <a:solidFill>
                  <a:srgbClr val="002060"/>
                </a:solidFill>
                <a:latin typeface="Times New Roman" panose="02020603050405020304" pitchFamily="18" charset="0"/>
                <a:cs typeface="Times New Roman" panose="02020603050405020304" pitchFamily="18" charset="0"/>
              </a:rPr>
              <a:t>↑body temperature(may reach 40C°)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7.Food intake: </a:t>
            </a:r>
            <a:r>
              <a:rPr lang="en-US" altLang="en-US" sz="1800">
                <a:solidFill>
                  <a:srgbClr val="002060"/>
                </a:solidFill>
                <a:latin typeface="Times New Roman" panose="02020603050405020304" pitchFamily="18" charset="0"/>
                <a:cs typeface="Times New Roman" panose="02020603050405020304" pitchFamily="18" charset="0"/>
              </a:rPr>
              <a:t>↑ body temperature due to stimulation of metabolic rate</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8.Diseases : </a:t>
            </a:r>
            <a:r>
              <a:rPr lang="en-US" altLang="en-US" sz="1800">
                <a:solidFill>
                  <a:srgbClr val="002060"/>
                </a:solidFill>
                <a:latin typeface="Times New Roman" panose="02020603050405020304" pitchFamily="18" charset="0"/>
                <a:cs typeface="Times New Roman" panose="02020603050405020304" pitchFamily="18" charset="0"/>
              </a:rPr>
              <a:t>hyperthyroidism ↑ body temperature.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          -</a:t>
            </a:r>
            <a:r>
              <a:rPr lang="en-US" altLang="en-US" sz="1800">
                <a:solidFill>
                  <a:srgbClr val="002060"/>
                </a:solidFill>
                <a:latin typeface="Times New Roman" panose="02020603050405020304" pitchFamily="18" charset="0"/>
                <a:cs typeface="Times New Roman" panose="02020603050405020304" pitchFamily="18" charset="0"/>
              </a:rPr>
              <a:t>febrile diseases →  fever</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-peripheral circulatory disorder causes coldness of the skin</a:t>
            </a:r>
          </a:p>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p:txBody>
      </p:sp>
      <p:sp>
        <p:nvSpPr>
          <p:cNvPr id="7171" name="Rectangle 4">
            <a:extLst>
              <a:ext uri="{FF2B5EF4-FFF2-40B4-BE49-F238E27FC236}">
                <a16:creationId xmlns:a16="http://schemas.microsoft.com/office/drawing/2014/main" id="{8A365B4A-9669-4CCF-A58A-F146F91D92B3}"/>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عنصر نائب للمحتوى 2">
            <a:extLst>
              <a:ext uri="{FF2B5EF4-FFF2-40B4-BE49-F238E27FC236}">
                <a16:creationId xmlns:a16="http://schemas.microsoft.com/office/drawing/2014/main" id="{A9E28501-1546-4DDB-A1D5-CA39BD8AF355}"/>
              </a:ext>
            </a:extLst>
          </p:cNvPr>
          <p:cNvSpPr>
            <a:spLocks noGrp="1"/>
          </p:cNvSpPr>
          <p:nvPr>
            <p:ph idx="1"/>
          </p:nvPr>
        </p:nvSpPr>
        <p:spPr>
          <a:xfrm>
            <a:off x="179388" y="188913"/>
            <a:ext cx="5113337" cy="5589587"/>
          </a:xfrm>
        </p:spPr>
        <p:txBody>
          <a:bodyPr/>
          <a:lstStyle/>
          <a:p>
            <a:pPr marL="0" indent="0" algn="ctr" rtl="0" eaLnBrk="1" hangingPunct="1">
              <a:buFont typeface="Wingdings 2" panose="05020102010507070707" pitchFamily="18" charset="2"/>
              <a:buNone/>
            </a:pPr>
            <a:r>
              <a:rPr lang="en-US" altLang="en-US" sz="2400" b="1">
                <a:solidFill>
                  <a:srgbClr val="002060"/>
                </a:solidFill>
                <a:latin typeface="Times New Roman" panose="02020603050405020304" pitchFamily="18" charset="0"/>
                <a:cs typeface="Times New Roman" panose="02020603050405020304" pitchFamily="18" charset="0"/>
              </a:rPr>
              <a:t>Heat production </a:t>
            </a:r>
          </a:p>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1-Basal rate of metabolism </a:t>
            </a:r>
            <a:r>
              <a:rPr lang="en-US" altLang="en-US" sz="1800">
                <a:solidFill>
                  <a:srgbClr val="002060"/>
                </a:solidFill>
                <a:latin typeface="Times New Roman" panose="02020603050405020304" pitchFamily="18" charset="0"/>
                <a:cs typeface="Times New Roman" panose="02020603050405020304" pitchFamily="18" charset="0"/>
              </a:rPr>
              <a:t>:  metabolic activity of all cells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2-Extra metabolic rate by</a:t>
            </a:r>
            <a:r>
              <a:rPr lang="en-US" altLang="en-US" sz="1800">
                <a:solidFill>
                  <a:srgbClr val="002060"/>
                </a:solidFill>
                <a:latin typeface="Times New Roman" panose="02020603050405020304" pitchFamily="18" charset="0"/>
                <a:cs typeface="Times New Roman" panose="02020603050405020304" pitchFamily="18" charset="0"/>
              </a:rPr>
              <a:t>:</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a- Muscular activity:</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Increased muscle tone → 25% of heat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Voluntary muscle Contraction → 75% of heat.</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Shivering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b-Thyroxin secretion: </a:t>
            </a:r>
            <a:r>
              <a:rPr lang="en-US" altLang="en-US" sz="1800">
                <a:solidFill>
                  <a:srgbClr val="002060"/>
                </a:solidFill>
                <a:latin typeface="Times New Roman" panose="02020603050405020304" pitchFamily="18" charset="0"/>
                <a:cs typeface="Times New Roman" panose="02020603050405020304" pitchFamily="18" charset="0"/>
              </a:rPr>
              <a:t>It increases heat production slowly but for long time.</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c-Catecholamines secretion</a:t>
            </a:r>
            <a:r>
              <a:rPr lang="en-US" altLang="en-US" sz="1800">
                <a:solidFill>
                  <a:srgbClr val="002060"/>
                </a:solidFill>
                <a:latin typeface="Times New Roman" panose="02020603050405020304" pitchFamily="18" charset="0"/>
                <a:cs typeface="Times New Roman" panose="02020603050405020304" pitchFamily="18" charset="0"/>
              </a:rPr>
              <a:t>: Catecholamines and sympathetic stimulation → ↑ heat rapidly but  for short period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 Food intake:  </a:t>
            </a:r>
            <a:r>
              <a:rPr lang="en-US" altLang="en-US" sz="1800">
                <a:solidFill>
                  <a:srgbClr val="002060"/>
                </a:solidFill>
                <a:latin typeface="Times New Roman" panose="02020603050405020304" pitchFamily="18" charset="0"/>
                <a:cs typeface="Times New Roman" panose="02020603050405020304" pitchFamily="18" charset="0"/>
              </a:rPr>
              <a:t>especially proteins → ↑ specific dynamic action &amp; heat production.</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4- Brown fat</a:t>
            </a:r>
            <a:r>
              <a:rPr lang="en-US" altLang="en-US" sz="1800">
                <a:solidFill>
                  <a:srgbClr val="002060"/>
                </a:solidFill>
                <a:latin typeface="Times New Roman" panose="02020603050405020304" pitchFamily="18" charset="0"/>
                <a:cs typeface="Times New Roman" panose="02020603050405020304" pitchFamily="18" charset="0"/>
              </a:rPr>
              <a:t>: which present in infant around scapulae → high rate of metabolism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5- Sun radiation: </a:t>
            </a:r>
            <a:r>
              <a:rPr lang="en-US" altLang="en-US" sz="1800">
                <a:solidFill>
                  <a:srgbClr val="002060"/>
                </a:solidFill>
                <a:latin typeface="Times New Roman" panose="02020603050405020304" pitchFamily="18" charset="0"/>
                <a:cs typeface="Times New Roman" panose="02020603050405020304" pitchFamily="18" charset="0"/>
              </a:rPr>
              <a:t>body heat gained from sun radiation. </a:t>
            </a:r>
          </a:p>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p:txBody>
      </p:sp>
      <p:sp>
        <p:nvSpPr>
          <p:cNvPr id="8195" name="Rectangle 4">
            <a:extLst>
              <a:ext uri="{FF2B5EF4-FFF2-40B4-BE49-F238E27FC236}">
                <a16:creationId xmlns:a16="http://schemas.microsoft.com/office/drawing/2014/main" id="{F73BD8DD-1B1B-48F8-97A6-6297E4526B6D}"/>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pic>
        <p:nvPicPr>
          <p:cNvPr id="8196" name="Picture 2">
            <a:extLst>
              <a:ext uri="{FF2B5EF4-FFF2-40B4-BE49-F238E27FC236}">
                <a16:creationId xmlns:a16="http://schemas.microsoft.com/office/drawing/2014/main" id="{DDB8F881-D678-48E6-8A14-2B207B5F056E}"/>
              </a:ext>
            </a:extLst>
          </p:cNvPr>
          <p:cNvPicPr>
            <a:picLocks noChangeAspect="1"/>
          </p:cNvPicPr>
          <p:nvPr/>
        </p:nvPicPr>
        <p:blipFill>
          <a:blip r:embed="rId2">
            <a:extLst>
              <a:ext uri="{28A0092B-C50C-407E-A947-70E740481C1C}">
                <a14:useLocalDpi xmlns:a14="http://schemas.microsoft.com/office/drawing/2010/main" val="0"/>
              </a:ext>
            </a:extLst>
          </a:blip>
          <a:srcRect l="3787" t="5807" r="3787" b="2652"/>
          <a:stretch>
            <a:fillRect/>
          </a:stretch>
        </p:blipFill>
        <p:spPr bwMode="auto">
          <a:xfrm>
            <a:off x="5314950" y="1628775"/>
            <a:ext cx="3684588" cy="439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عنصر نائب للمحتوى 2">
            <a:extLst>
              <a:ext uri="{FF2B5EF4-FFF2-40B4-BE49-F238E27FC236}">
                <a16:creationId xmlns:a16="http://schemas.microsoft.com/office/drawing/2014/main" id="{C74248E9-681D-4DE3-9C0B-05D8D4156E0D}"/>
              </a:ext>
            </a:extLst>
          </p:cNvPr>
          <p:cNvSpPr>
            <a:spLocks noGrp="1"/>
          </p:cNvSpPr>
          <p:nvPr>
            <p:ph idx="1"/>
          </p:nvPr>
        </p:nvSpPr>
        <p:spPr>
          <a:xfrm>
            <a:off x="179388" y="23813"/>
            <a:ext cx="5113337" cy="5589587"/>
          </a:xfrm>
        </p:spPr>
        <p:txBody>
          <a:bodyPr/>
          <a:lstStyle/>
          <a:p>
            <a:pPr marL="0" indent="0" algn="ctr" rtl="0" eaLnBrk="1" hangingPunct="1">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 </a:t>
            </a:r>
            <a:r>
              <a:rPr lang="en-US" altLang="en-US" sz="2000" b="1">
                <a:solidFill>
                  <a:srgbClr val="002060"/>
                </a:solidFill>
                <a:latin typeface="Times New Roman" panose="02020603050405020304" pitchFamily="18" charset="0"/>
                <a:cs typeface="Times New Roman" panose="02020603050405020304" pitchFamily="18" charset="0"/>
              </a:rPr>
              <a:t>Heat loss</a:t>
            </a:r>
          </a:p>
          <a:p>
            <a:pPr marL="0" indent="0" algn="ctr" rtl="0" eaLnBrk="1" hangingPunct="1">
              <a:buFont typeface="Wingdings 2" panose="05020102010507070707" pitchFamily="18" charset="2"/>
              <a:buNone/>
            </a:pPr>
            <a:endParaRPr lang="en-US" altLang="en-US" sz="20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Heat is transferred by the blood from hot deep parts of the body to the skin surface from which heat is lost by the following mechanisms which determined by temperature gradient between skin surface and the surroundings by :</a:t>
            </a:r>
          </a:p>
          <a:p>
            <a:pPr marL="0" indent="0" algn="just" rtl="0" eaLnBrk="1" hangingPunct="1">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I-Non-evaporative heat loss:</a:t>
            </a:r>
          </a:p>
          <a:p>
            <a:pPr marL="0" indent="0" algn="just" rtl="0" eaLnBrk="1" hangingPunct="1">
              <a:buFont typeface="Wingdings 2" panose="05020102010507070707" pitchFamily="18" charset="2"/>
              <a:buNone/>
            </a:pPr>
            <a:endParaRPr lang="en-US" altLang="en-US" sz="16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a) Radiation:  </a:t>
            </a:r>
            <a:r>
              <a:rPr lang="en-US" altLang="en-US" sz="1600">
                <a:solidFill>
                  <a:srgbClr val="002060"/>
                </a:solidFill>
                <a:latin typeface="Times New Roman" panose="02020603050405020304" pitchFamily="18" charset="0"/>
                <a:cs typeface="Times New Roman" panose="02020603050405020304" pitchFamily="18" charset="0"/>
              </a:rPr>
              <a:t> The most important →  </a:t>
            </a:r>
            <a:r>
              <a:rPr lang="en-US" altLang="en-US" sz="1600" b="1">
                <a:solidFill>
                  <a:srgbClr val="002060"/>
                </a:solidFill>
                <a:latin typeface="Times New Roman" panose="02020603050405020304" pitchFamily="18" charset="0"/>
                <a:cs typeface="Times New Roman" panose="02020603050405020304" pitchFamily="18" charset="0"/>
              </a:rPr>
              <a:t>60%</a:t>
            </a:r>
            <a:r>
              <a:rPr lang="en-US" altLang="en-US" sz="1600">
                <a:solidFill>
                  <a:srgbClr val="002060"/>
                </a:solidFill>
                <a:latin typeface="Times New Roman" panose="02020603050405020304" pitchFamily="18" charset="0"/>
                <a:cs typeface="Times New Roman" panose="02020603050405020304" pitchFamily="18" charset="0"/>
              </a:rPr>
              <a:t> of heat loss</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In the form of </a:t>
            </a:r>
            <a:r>
              <a:rPr lang="en-US" altLang="en-US" sz="1600" b="1">
                <a:solidFill>
                  <a:srgbClr val="002060"/>
                </a:solidFill>
                <a:latin typeface="Times New Roman" panose="02020603050405020304" pitchFamily="18" charset="0"/>
                <a:cs typeface="Times New Roman" panose="02020603050405020304" pitchFamily="18" charset="0"/>
              </a:rPr>
              <a:t>infrared</a:t>
            </a:r>
            <a:r>
              <a:rPr lang="en-US" altLang="en-US" sz="1600">
                <a:solidFill>
                  <a:srgbClr val="002060"/>
                </a:solidFill>
                <a:latin typeface="Times New Roman" panose="02020603050405020304" pitchFamily="18" charset="0"/>
                <a:cs typeface="Times New Roman" panose="02020603050405020304" pitchFamily="18" charset="0"/>
              </a:rPr>
              <a:t> (electromagnetic wave)</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From hot to cold objects not in contact to each other.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N.B. Dark clothes absorb radiated heat while light clothes reflect radiated heat. </a:t>
            </a:r>
          </a:p>
          <a:p>
            <a:pPr marL="0" indent="0" algn="just" rtl="0" eaLnBrk="1" hangingPunct="1">
              <a:buClr>
                <a:srgbClr val="6EA0B0"/>
              </a:buClr>
              <a:buFont typeface="Wingdings 2" panose="05020102010507070707" pitchFamily="18" charset="2"/>
              <a:buNone/>
            </a:pPr>
            <a:endParaRPr lang="en-US" altLang="en-US" sz="16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Clr>
                <a:srgbClr val="6EA0B0"/>
              </a:buClr>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b) Conduction:  3 %</a:t>
            </a:r>
            <a:r>
              <a:rPr lang="en-US" altLang="en-US" sz="1600">
                <a:solidFill>
                  <a:srgbClr val="002060"/>
                </a:solidFill>
                <a:latin typeface="Times New Roman" panose="02020603050405020304" pitchFamily="18" charset="0"/>
                <a:cs typeface="Times New Roman" panose="02020603050405020304" pitchFamily="18" charset="0"/>
              </a:rPr>
              <a:t> of heat loss as it’s self limited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From hot objects to surrounding objects in direct contact as chair, bed or immersion in cold water. </a:t>
            </a:r>
          </a:p>
          <a:p>
            <a:pPr marL="0" indent="0" algn="just" rtl="0" eaLnBrk="1" hangingPunct="1">
              <a:buClr>
                <a:srgbClr val="6EA0B0"/>
              </a:buClr>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t>
            </a:r>
          </a:p>
          <a:p>
            <a:pPr marL="0" indent="0" algn="just" rtl="0" eaLnBrk="1" hangingPunct="1">
              <a:buClr>
                <a:srgbClr val="6EA0B0"/>
              </a:buClr>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c) Convection : 15 %</a:t>
            </a:r>
            <a:r>
              <a:rPr lang="en-US" altLang="en-US" sz="1600">
                <a:solidFill>
                  <a:srgbClr val="002060"/>
                </a:solidFill>
                <a:latin typeface="Times New Roman" panose="02020603050405020304" pitchFamily="18" charset="0"/>
                <a:cs typeface="Times New Roman" panose="02020603050405020304" pitchFamily="18" charset="0"/>
              </a:rPr>
              <a:t> of heat loss.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-Heat must be conducted to air or water and then carried away by convection current as wind.   </a:t>
            </a:r>
          </a:p>
        </p:txBody>
      </p:sp>
      <p:sp>
        <p:nvSpPr>
          <p:cNvPr id="9219" name="Rectangle 4">
            <a:extLst>
              <a:ext uri="{FF2B5EF4-FFF2-40B4-BE49-F238E27FC236}">
                <a16:creationId xmlns:a16="http://schemas.microsoft.com/office/drawing/2014/main" id="{9F016567-88B7-4188-8E1C-ACE4AB6B2220}"/>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pic>
        <p:nvPicPr>
          <p:cNvPr id="9220" name="Picture 3">
            <a:extLst>
              <a:ext uri="{FF2B5EF4-FFF2-40B4-BE49-F238E27FC236}">
                <a16:creationId xmlns:a16="http://schemas.microsoft.com/office/drawing/2014/main" id="{023513F4-5E68-4E5C-8D1C-9AB62FB1A5B8}"/>
              </a:ext>
            </a:extLst>
          </p:cNvPr>
          <p:cNvPicPr>
            <a:picLocks noChangeAspect="1"/>
          </p:cNvPicPr>
          <p:nvPr/>
        </p:nvPicPr>
        <p:blipFill>
          <a:blip r:embed="rId2">
            <a:extLst>
              <a:ext uri="{28A0092B-C50C-407E-A947-70E740481C1C}">
                <a14:useLocalDpi xmlns:a14="http://schemas.microsoft.com/office/drawing/2010/main" val="0"/>
              </a:ext>
            </a:extLst>
          </a:blip>
          <a:srcRect b="3999"/>
          <a:stretch>
            <a:fillRect/>
          </a:stretch>
        </p:blipFill>
        <p:spPr bwMode="auto">
          <a:xfrm>
            <a:off x="5867400" y="908050"/>
            <a:ext cx="3009900"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عنصر نائب للمحتوى 2">
            <a:extLst>
              <a:ext uri="{FF2B5EF4-FFF2-40B4-BE49-F238E27FC236}">
                <a16:creationId xmlns:a16="http://schemas.microsoft.com/office/drawing/2014/main" id="{8E3147AD-07F2-4665-AB76-F60A5C982950}"/>
              </a:ext>
            </a:extLst>
          </p:cNvPr>
          <p:cNvSpPr>
            <a:spLocks noGrp="1"/>
          </p:cNvSpPr>
          <p:nvPr>
            <p:ph idx="1"/>
          </p:nvPr>
        </p:nvSpPr>
        <p:spPr>
          <a:xfrm>
            <a:off x="179388" y="23813"/>
            <a:ext cx="8713787" cy="5589587"/>
          </a:xfrm>
        </p:spPr>
        <p:txBody>
          <a:bodyPr/>
          <a:lstStyle/>
          <a:p>
            <a:pPr marL="0" indent="0" algn="just" rtl="0" eaLnBrk="1" hangingPunct="1">
              <a:buClr>
                <a:srgbClr val="6EA0B0"/>
              </a:buClr>
              <a:buFont typeface="Wingdings 2" panose="05020102010507070707" pitchFamily="18" charset="2"/>
              <a:buNone/>
            </a:pPr>
            <a:endParaRPr lang="en-US" altLang="en-US" sz="16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Clr>
                <a:srgbClr val="6EA0B0"/>
              </a:buClr>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II- Evaporative heat loss:  22% of heat loss  </a:t>
            </a:r>
          </a:p>
          <a:p>
            <a:pPr marL="0" indent="0" algn="just" rtl="0" eaLnBrk="1" hangingPunct="1">
              <a:buClr>
                <a:srgbClr val="6EA0B0"/>
              </a:buClr>
              <a:buFont typeface="Wingdings 2" panose="05020102010507070707" pitchFamily="18" charset="2"/>
              <a:buNone/>
            </a:pPr>
            <a:endParaRPr lang="en-US" altLang="en-US" sz="16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Clr>
                <a:srgbClr val="6EA0B0"/>
              </a:buClr>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 a) Insensible perspiration: </a:t>
            </a:r>
            <a:r>
              <a:rPr lang="en-US" altLang="en-US" sz="1800">
                <a:solidFill>
                  <a:srgbClr val="002060"/>
                </a:solidFill>
                <a:latin typeface="Times New Roman" panose="02020603050405020304" pitchFamily="18" charset="0"/>
                <a:cs typeface="Times New Roman" panose="02020603050405020304" pitchFamily="18" charset="0"/>
              </a:rPr>
              <a:t>  At comfortable environmental temperature during rest (24C°), 25 ml (gm) H2O are evaporated/hour from the skin and lungs. As 0.58  k calorie of heat is lost by evaporation of 1 gm H2O, the heat loss = 12-16 k. calorie/hour.</a:t>
            </a:r>
          </a:p>
          <a:p>
            <a:pPr marL="0" indent="0" algn="just" rtl="0" eaLnBrk="1" hangingPunct="1">
              <a:buClr>
                <a:srgbClr val="6EA0B0"/>
              </a:buClr>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0" indent="0" algn="just" rtl="0" eaLnBrk="1" hangingPunct="1">
              <a:buClr>
                <a:srgbClr val="6EA0B0"/>
              </a:buClr>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b) Sweat secretion:</a:t>
            </a:r>
          </a:p>
          <a:p>
            <a:pPr marL="0" indent="0" algn="just" rtl="0" eaLnBrk="1" hangingPunct="1">
              <a:buClr>
                <a:srgbClr val="6EA0B0"/>
              </a:buClr>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body temperature by 1C° → enough sweating to remove 10 times the basal rate of body heat production. </a:t>
            </a:r>
          </a:p>
          <a:p>
            <a:pPr marL="0" indent="0" algn="just" rtl="0" eaLnBrk="1" hangingPunct="1">
              <a:buClr>
                <a:srgbClr val="6EA0B0"/>
              </a:buClr>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Each 1 ml of sweat evaporated remove 0.6 k. calorie. </a:t>
            </a:r>
          </a:p>
          <a:p>
            <a:pPr marL="0" indent="0" algn="just" rtl="0" eaLnBrk="1" hangingPunct="1">
              <a:buClr>
                <a:srgbClr val="6EA0B0"/>
              </a:buClr>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Sweat secretion starts when environmental temp. is 32-34C°.</a:t>
            </a:r>
          </a:p>
          <a:p>
            <a:pPr marL="0" indent="0" algn="just" rtl="0" eaLnBrk="1" hangingPunct="1">
              <a:buClr>
                <a:srgbClr val="6EA0B0"/>
              </a:buClr>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Sweat evaporation is helped by moving dry atmosphere. </a:t>
            </a:r>
          </a:p>
          <a:p>
            <a:pPr marL="0" indent="0" algn="just" rtl="0" eaLnBrk="1" hangingPunct="1">
              <a:buClr>
                <a:srgbClr val="6EA0B0"/>
              </a:buClr>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Sweat glands are of </a:t>
            </a:r>
            <a:r>
              <a:rPr lang="en-US" altLang="en-US" sz="1800" b="1">
                <a:solidFill>
                  <a:srgbClr val="002060"/>
                </a:solidFill>
                <a:latin typeface="Times New Roman" panose="02020603050405020304" pitchFamily="18" charset="0"/>
                <a:cs typeface="Times New Roman" panose="02020603050405020304" pitchFamily="18" charset="0"/>
              </a:rPr>
              <a:t>2 types</a:t>
            </a:r>
            <a:r>
              <a:rPr lang="en-US" altLang="en-US" sz="1800">
                <a:solidFill>
                  <a:srgbClr val="002060"/>
                </a:solidFill>
                <a:latin typeface="Times New Roman" panose="02020603050405020304" pitchFamily="18" charset="0"/>
                <a:cs typeface="Times New Roman" panose="02020603050405020304" pitchFamily="18" charset="0"/>
              </a:rPr>
              <a:t>: </a:t>
            </a:r>
          </a:p>
          <a:p>
            <a:pPr marL="0" indent="0" algn="just" rtl="0" eaLnBrk="1" hangingPunct="1">
              <a:buClr>
                <a:srgbClr val="6EA0B0"/>
              </a:buClr>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Eccrine glands</a:t>
            </a:r>
            <a:r>
              <a:rPr lang="en-US" altLang="en-US" sz="1800">
                <a:solidFill>
                  <a:srgbClr val="002060"/>
                </a:solidFill>
                <a:latin typeface="Times New Roman" panose="02020603050405020304" pitchFamily="18" charset="0"/>
                <a:cs typeface="Times New Roman" panose="02020603050405020304" pitchFamily="18" charset="0"/>
              </a:rPr>
              <a:t>: spread all over the body, supplied by sympathetic cholinergic fibers, for heat loss by sweating</a:t>
            </a:r>
          </a:p>
          <a:p>
            <a:pPr marL="0" indent="0" algn="just" rtl="0" eaLnBrk="1" hangingPunct="1">
              <a:buClr>
                <a:srgbClr val="6EA0B0"/>
              </a:buClr>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Apocrine  glands</a:t>
            </a:r>
            <a:r>
              <a:rPr lang="en-US" altLang="en-US" sz="1800">
                <a:solidFill>
                  <a:srgbClr val="002060"/>
                </a:solidFill>
                <a:latin typeface="Times New Roman" panose="02020603050405020304" pitchFamily="18" charset="0"/>
                <a:cs typeface="Times New Roman" panose="02020603050405020304" pitchFamily="18" charset="0"/>
              </a:rPr>
              <a:t>: in axilla, pubic &amp; perineal regions (hairy skin), supplied by sympathetic adrenergic fibers for sexual attraction.   </a:t>
            </a:r>
          </a:p>
          <a:p>
            <a:pPr marL="0" indent="0" algn="just" rtl="0" eaLnBrk="1" hangingPunct="1">
              <a:buClr>
                <a:srgbClr val="6EA0B0"/>
              </a:buClr>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p>
          <a:p>
            <a:pPr marL="0" indent="0" algn="just" rtl="0" eaLnBrk="1" hangingPunct="1">
              <a:buClr>
                <a:srgbClr val="6EA0B0"/>
              </a:buClr>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C) Heat loss via urine and stool: </a:t>
            </a:r>
            <a:r>
              <a:rPr lang="en-US" altLang="en-US" sz="1800">
                <a:solidFill>
                  <a:srgbClr val="002060"/>
                </a:solidFill>
                <a:latin typeface="Times New Roman" panose="02020603050405020304" pitchFamily="18" charset="0"/>
                <a:cs typeface="Times New Roman" panose="02020603050405020304" pitchFamily="18" charset="0"/>
              </a:rPr>
              <a:t>(1%)</a:t>
            </a:r>
          </a:p>
          <a:p>
            <a:pPr marL="0" indent="0" algn="just" rtl="0" eaLnBrk="1" hangingPunct="1">
              <a:buClr>
                <a:srgbClr val="6EA0B0"/>
              </a:buClr>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a:p>
            <a:pPr marL="0" indent="0" algn="ctr" rtl="0" eaLnBrk="1" hangingPunct="1">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p:txBody>
      </p:sp>
      <p:sp>
        <p:nvSpPr>
          <p:cNvPr id="10243" name="Rectangle 4">
            <a:extLst>
              <a:ext uri="{FF2B5EF4-FFF2-40B4-BE49-F238E27FC236}">
                <a16:creationId xmlns:a16="http://schemas.microsoft.com/office/drawing/2014/main" id="{425DD2BF-0A31-4BF9-9035-6F998A0A180B}"/>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7295D-5EAB-46E3-8C94-DE7DD486964D}"/>
              </a:ext>
            </a:extLst>
          </p:cNvPr>
          <p:cNvSpPr>
            <a:spLocks noGrp="1"/>
          </p:cNvSpPr>
          <p:nvPr>
            <p:ph type="title"/>
          </p:nvPr>
        </p:nvSpPr>
        <p:spPr>
          <a:xfrm>
            <a:off x="468313" y="2060575"/>
            <a:ext cx="7467600" cy="1143000"/>
          </a:xfrm>
        </p:spPr>
        <p:txBody>
          <a:bodyPr/>
          <a:lstStyle/>
          <a:p>
            <a:pPr algn="ctr" eaLnBrk="1" hangingPunct="1">
              <a:defRPr/>
            </a:pPr>
            <a:r>
              <a:rPr lang="en-US" sz="8000" dirty="0">
                <a:solidFill>
                  <a:srgbClr val="0070C0"/>
                </a:solidFill>
                <a:effectLst>
                  <a:outerShdw blurRad="38100" dist="38100" dir="2700000" algn="tl">
                    <a:srgbClr val="000000">
                      <a:alpha val="43137"/>
                    </a:srgbClr>
                  </a:outerShdw>
                </a:effectLst>
              </a:rPr>
              <a:t>Thank You</a:t>
            </a:r>
          </a:p>
        </p:txBody>
      </p:sp>
    </p:spTree>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A44E5D5E6FD0640B03A4C36A36CCC48" ma:contentTypeVersion="2" ma:contentTypeDescription="Create a new document." ma:contentTypeScope="" ma:versionID="0a261ae55af15d1f4d425a45099986ed">
  <xsd:schema xmlns:xsd="http://www.w3.org/2001/XMLSchema" xmlns:xs="http://www.w3.org/2001/XMLSchema" xmlns:p="http://schemas.microsoft.com/office/2006/metadata/properties" xmlns:ns2="f813cc38-748d-45e5-8a1e-18a9340b0733" targetNamespace="http://schemas.microsoft.com/office/2006/metadata/properties" ma:root="true" ma:fieldsID="3219db038919e52e4afa6beb8faee7ee" ns2:_="">
    <xsd:import namespace="f813cc38-748d-45e5-8a1e-18a9340b073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13cc38-748d-45e5-8a1e-18a9340b07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47D9CD-2940-4D31-9CA5-263A451E88B9}">
  <ds:schemaRefs>
    <ds:schemaRef ds:uri="http://schemas.microsoft.com/sharepoint/v3/contenttype/forms"/>
  </ds:schemaRefs>
</ds:datastoreItem>
</file>

<file path=customXml/itemProps2.xml><?xml version="1.0" encoding="utf-8"?>
<ds:datastoreItem xmlns:ds="http://schemas.openxmlformats.org/officeDocument/2006/customXml" ds:itemID="{594947AF-1F01-4A80-B725-19BE477BB540}">
  <ds:schemaRefs>
    <ds:schemaRef ds:uri="http://schemas.microsoft.com/office/2006/metadata/contentType"/>
    <ds:schemaRef ds:uri="http://schemas.microsoft.com/office/2006/metadata/properties/metaAttributes"/>
    <ds:schemaRef ds:uri="http://www.w3.org/2000/xmlns/"/>
    <ds:schemaRef ds:uri="http://www.w3.org/2001/XMLSchema"/>
    <ds:schemaRef ds:uri="f813cc38-748d-45e5-8a1e-18a9340b0733"/>
  </ds:schemaRefs>
</ds:datastoreItem>
</file>

<file path=docProps/app.xml><?xml version="1.0" encoding="utf-8"?>
<Properties xmlns="http://schemas.openxmlformats.org/officeDocument/2006/extended-properties" xmlns:vt="http://schemas.openxmlformats.org/officeDocument/2006/docPropsVTypes">
  <Template>Technic</Template>
  <TotalTime>503</TotalTime>
  <Words>767</Words>
  <Application>Microsoft Office PowerPoint</Application>
  <PresentationFormat>عرض على الشاشة (4:3)</PresentationFormat>
  <Paragraphs>70</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تقنية</vt:lpstr>
      <vt:lpstr> 3- Thermoregulation -! </vt:lpstr>
      <vt:lpstr>عرض تقديمي في PowerPoint</vt:lpstr>
      <vt:lpstr>عرض تقديمي في PowerPoint</vt:lpstr>
      <vt:lpstr>عرض تقديمي في PowerPoint</vt:lpstr>
      <vt:lpstr>عرض تقديمي في PowerPoint</vt:lpstr>
      <vt:lpstr>عرض تقديمي في PowerPoint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Ahmad Maaitah</cp:lastModifiedBy>
  <cp:revision>76</cp:revision>
  <dcterms:created xsi:type="dcterms:W3CDTF">2018-04-21T22:12:54Z</dcterms:created>
  <dcterms:modified xsi:type="dcterms:W3CDTF">2021-03-01T07:07:28Z</dcterms:modified>
</cp:coreProperties>
</file>