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4" r:id="rId2"/>
    <p:sldMasterId id="2147483756" r:id="rId3"/>
    <p:sldMasterId id="2147483839" r:id="rId4"/>
  </p:sldMasterIdLst>
  <p:notesMasterIdLst>
    <p:notesMasterId r:id="rId23"/>
  </p:notesMasterIdLst>
  <p:sldIdLst>
    <p:sldId id="274" r:id="rId5"/>
    <p:sldId id="273" r:id="rId6"/>
    <p:sldId id="259" r:id="rId7"/>
    <p:sldId id="261" r:id="rId8"/>
    <p:sldId id="262" r:id="rId9"/>
    <p:sldId id="263" r:id="rId10"/>
    <p:sldId id="264" r:id="rId11"/>
    <p:sldId id="296" r:id="rId12"/>
    <p:sldId id="265" r:id="rId13"/>
    <p:sldId id="298" r:id="rId14"/>
    <p:sldId id="299" r:id="rId15"/>
    <p:sldId id="267" r:id="rId16"/>
    <p:sldId id="269" r:id="rId17"/>
    <p:sldId id="297" r:id="rId18"/>
    <p:sldId id="292" r:id="rId19"/>
    <p:sldId id="293" r:id="rId20"/>
    <p:sldId id="285" r:id="rId21"/>
    <p:sldId id="2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36"/>
    <a:srgbClr val="00FF00"/>
    <a:srgbClr val="FFE7A3"/>
    <a:srgbClr val="FFDA71"/>
    <a:srgbClr val="640000"/>
    <a:srgbClr val="FF0066"/>
    <a:srgbClr val="000050"/>
    <a:srgbClr val="000076"/>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2" autoAdjust="0"/>
  </p:normalViewPr>
  <p:slideViewPr>
    <p:cSldViewPr>
      <p:cViewPr varScale="1">
        <p:scale>
          <a:sx n="68" d="100"/>
          <a:sy n="68" d="100"/>
        </p:scale>
        <p:origin x="7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58CB0-DC3D-47A9-BC37-7736CC268A78}" type="datetimeFigureOut">
              <a:rPr lang="en-US" smtClean="0"/>
              <a:t>11/17/2020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241CF0-B28B-4E54-BD1A-7DE6FA2C055F}" type="slidenum">
              <a:rPr lang="en-US" smtClean="0"/>
              <a:t>‹#›</a:t>
            </a:fld>
            <a:endParaRPr lang="en-US"/>
          </a:p>
        </p:txBody>
      </p:sp>
    </p:spTree>
    <p:extLst>
      <p:ext uri="{BB962C8B-B14F-4D97-AF65-F5344CB8AC3E}">
        <p14:creationId xmlns:p14="http://schemas.microsoft.com/office/powerpoint/2010/main" val="127104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Arial" pitchFamily="34"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B0CF2A-72E5-4083-A955-1C5B20B7049B}" type="slidenum">
              <a:rPr lang="en-US" smtClean="0"/>
              <a:pPr eaLnBrk="1" hangingPunct="1"/>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Arial" pitchFamily="34"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E0F4BA-C3D9-41D1-B1C7-004FC120FF32}" type="slidenum">
              <a:rPr lang="en-US" smtClean="0"/>
              <a:pPr eaLnBrk="1" hangingPunct="1"/>
              <a:t>14</a:t>
            </a:fld>
            <a:endParaRPr lang="en-US"/>
          </a:p>
        </p:txBody>
      </p:sp>
    </p:spTree>
    <p:extLst>
      <p:ext uri="{BB962C8B-B14F-4D97-AF65-F5344CB8AC3E}">
        <p14:creationId xmlns:p14="http://schemas.microsoft.com/office/powerpoint/2010/main" val="56894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Arial" pitchFamily="34" charset="0"/>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64E35F-EF6F-413D-A353-22310E6D38A7}" type="slidenum">
              <a:rPr lang="en-US" smtClean="0"/>
              <a:pPr eaLnBrk="1" hangingPunct="1"/>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Arial" pitchFamily="34"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DBC2DA8-CC15-431C-BE58-C64B7CC5ED98}" type="slidenum">
              <a:rPr lang="en-US" smtClean="0"/>
              <a:pPr eaLnBrk="1" hangingPunct="1"/>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Arial" pitchFamily="34" charset="0"/>
            </a:endParaRP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F99EF3-79E5-4ECB-AE00-6CFB8D7F5BF5}" type="slidenum">
              <a:rPr lang="en-US" smtClean="0"/>
              <a:pPr eaLnBrk="1" hangingPunct="1"/>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Arial" pitchFamily="34"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EC80043-9ECF-447B-98F4-B907222B310F}" type="slidenum">
              <a:rPr lang="en-US" smtClean="0"/>
              <a:pPr eaLnBrk="1" hangingPunct="1"/>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Arial" pitchFamily="34" charset="0"/>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871381F-4438-4036-8597-40A90D5F2008}" type="slidenum">
              <a:rPr lang="en-US" smtClean="0"/>
              <a:pPr eaLnBrk="1" hangingPunct="1"/>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Arial" pitchFamily="34" charset="0"/>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60D792-0D24-4056-AB8E-301445B90A09}" type="slidenum">
              <a:rPr lang="en-US" smtClean="0"/>
              <a:pPr eaLnBrk="1" hangingPunct="1"/>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Arial" pitchFamily="34"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4A2E4C6-209A-432A-B40D-8F26229AF392}" type="slidenum">
              <a:rPr lang="en-US" smtClean="0"/>
              <a:pPr eaLnBrk="1" hangingPunct="1"/>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Arial" pitchFamily="34" charset="0"/>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DAA83B-7032-4573-B964-EFC340A2F2EC}" type="slidenum">
              <a:rPr lang="en-US" smtClean="0"/>
              <a:pPr eaLnBrk="1" hangingPunct="1"/>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Arial" pitchFamily="34" charset="0"/>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78A359B-67F4-4D37-8A69-52EDE11E5D07}" type="slidenum">
              <a:rPr lang="en-US" smtClean="0"/>
              <a:pPr eaLnBrk="1" hangingPunct="1"/>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47CF5-1CDC-4A2A-B90F-3D7049F6AF04}"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8C5D5C-6484-4642-838C-49C7AAD0B55F}"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F09A8-558E-4D21-8986-70A25322A6EF}"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48C47CF5-1CDC-4A2A-B90F-3D7049F6AF04}"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2697447D-B4F2-4C8F-99B3-5A8627554021}" type="slidenum">
              <a:rPr lang="en-US" smtClean="0"/>
              <a:t>‹#›</a:t>
            </a:fld>
            <a:endParaRPr lang="en-US"/>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B0F4A-8EC6-4858-A269-755DCE20C580}"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8DB1E491-FCD0-4A36-AA3A-901B0DD8CFE0}" type="datetime1">
              <a:rPr lang="en-US" smtClean="0"/>
              <a:t>11/17/2020</a:t>
            </a:fld>
            <a:endParaRPr lang="en-US"/>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a:t>Click to edit Master title style</a:t>
            </a:r>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C9480F-0883-49E4-B94D-F6216A61F8E6}" type="datetime1">
              <a:rPr lang="en-US" smtClean="0"/>
              <a:t>11/17/2020</a:t>
            </a:fld>
            <a:endParaRPr lang="en-US"/>
          </a:p>
        </p:txBody>
      </p:sp>
      <p:sp>
        <p:nvSpPr>
          <p:cNvPr id="6" name="Footer Placeholder 5"/>
          <p:cNvSpPr>
            <a:spLocks noGrp="1"/>
          </p:cNvSpPr>
          <p:nvPr>
            <p:ph type="ftr" sz="quarter" idx="11"/>
          </p:nvPr>
        </p:nvSpPr>
        <p:spPr/>
        <p:txBody>
          <a:bodyPr/>
          <a:lstStyle/>
          <a:p>
            <a:r>
              <a:rPr lang="en-US"/>
              <a:t>Prof. Dr. Ghada Fahmy Helaly</a:t>
            </a:r>
          </a:p>
        </p:txBody>
      </p:sp>
      <p:sp>
        <p:nvSpPr>
          <p:cNvPr id="7" name="Slide Number Placeholder 6"/>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31BD3B-3EB4-4D33-B176-3FE53464625D}" type="datetime1">
              <a:rPr lang="en-US" smtClean="0"/>
              <a:t>11/17/2020</a:t>
            </a:fld>
            <a:endParaRPr lang="en-US"/>
          </a:p>
        </p:txBody>
      </p:sp>
      <p:sp>
        <p:nvSpPr>
          <p:cNvPr id="8" name="Footer Placeholder 7"/>
          <p:cNvSpPr>
            <a:spLocks noGrp="1"/>
          </p:cNvSpPr>
          <p:nvPr>
            <p:ph type="ftr" sz="quarter" idx="11"/>
          </p:nvPr>
        </p:nvSpPr>
        <p:spPr/>
        <p:txBody>
          <a:bodyPr/>
          <a:lstStyle/>
          <a:p>
            <a:r>
              <a:rPr lang="en-US"/>
              <a:t>Prof. Dr. Ghada Fahmy Helaly</a:t>
            </a:r>
          </a:p>
        </p:txBody>
      </p:sp>
      <p:sp>
        <p:nvSpPr>
          <p:cNvPr id="9" name="Slide Number Placeholder 8"/>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7ECFB7-7F44-4196-A269-8A8CEA158205}" type="datetime1">
              <a:rPr lang="en-US" smtClean="0"/>
              <a:t>11/17/2020</a:t>
            </a:fld>
            <a:endParaRPr lang="en-US"/>
          </a:p>
        </p:txBody>
      </p:sp>
      <p:sp>
        <p:nvSpPr>
          <p:cNvPr id="4" name="Footer Placeholder 3"/>
          <p:cNvSpPr>
            <a:spLocks noGrp="1"/>
          </p:cNvSpPr>
          <p:nvPr>
            <p:ph type="ftr" sz="quarter" idx="11"/>
          </p:nvPr>
        </p:nvSpPr>
        <p:spPr/>
        <p:txBody>
          <a:bodyPr/>
          <a:lstStyle/>
          <a:p>
            <a:r>
              <a:rPr lang="en-US"/>
              <a:t>Prof. Dr. Ghada Fahmy Helaly</a:t>
            </a:r>
          </a:p>
        </p:txBody>
      </p:sp>
      <p:sp>
        <p:nvSpPr>
          <p:cNvPr id="5" name="Slide Number Placeholder 4"/>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C7901972-76E0-4589-BD56-3C728852B199}" type="datetime1">
              <a:rPr lang="en-US" smtClean="0"/>
              <a:t>11/17/2020</a:t>
            </a:fld>
            <a:endParaRPr lang="en-US"/>
          </a:p>
        </p:txBody>
      </p:sp>
      <p:sp>
        <p:nvSpPr>
          <p:cNvPr id="3" name="Footer Placeholder 2"/>
          <p:cNvSpPr>
            <a:spLocks noGrp="1"/>
          </p:cNvSpPr>
          <p:nvPr>
            <p:ph type="ftr" sz="quarter" idx="11"/>
          </p:nvPr>
        </p:nvSpPr>
        <p:spPr/>
        <p:txBody>
          <a:bodyPr/>
          <a:lstStyle/>
          <a:p>
            <a:r>
              <a:rPr lang="en-US"/>
              <a:t>Prof. Dr. Ghada Fahmy Helaly</a:t>
            </a:r>
          </a:p>
        </p:txBody>
      </p:sp>
      <p:sp>
        <p:nvSpPr>
          <p:cNvPr id="4" name="Slide Number Placeholder 3"/>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2DA33-71AC-47F1-9292-48231493AA39}" type="datetime1">
              <a:rPr lang="en-US" smtClean="0"/>
              <a:t>11/17/2020</a:t>
            </a:fld>
            <a:endParaRPr lang="en-US"/>
          </a:p>
        </p:txBody>
      </p:sp>
      <p:sp>
        <p:nvSpPr>
          <p:cNvPr id="6" name="Footer Placeholder 5"/>
          <p:cNvSpPr>
            <a:spLocks noGrp="1"/>
          </p:cNvSpPr>
          <p:nvPr>
            <p:ph type="ftr" sz="quarter" idx="11"/>
          </p:nvPr>
        </p:nvSpPr>
        <p:spPr/>
        <p:txBody>
          <a:bodyPr/>
          <a:lstStyle/>
          <a:p>
            <a:r>
              <a:rPr lang="en-US"/>
              <a:t>Prof. Dr. Ghada Fahmy Helaly</a:t>
            </a:r>
          </a:p>
        </p:txBody>
      </p:sp>
      <p:sp>
        <p:nvSpPr>
          <p:cNvPr id="7" name="Slide Number Placeholder 6"/>
          <p:cNvSpPr>
            <a:spLocks noGrp="1"/>
          </p:cNvSpPr>
          <p:nvPr>
            <p:ph type="sldNum" sz="quarter" idx="12"/>
          </p:nvPr>
        </p:nvSpPr>
        <p:spPr/>
        <p:txBody>
          <a:bodyPr/>
          <a:lstStyle/>
          <a:p>
            <a:fld id="{2697447D-B4F2-4C8F-99B3-5A8627554021}" type="slidenum">
              <a:rPr lang="en-US" smtClean="0"/>
              <a:t>‹#›</a:t>
            </a:fld>
            <a:endParaRPr lang="en-US"/>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B0F4A-8EC6-4858-A269-755DCE20C580}"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4AFDC869-0969-47A8-974A-84AE7A18E7EE}" type="datetime1">
              <a:rPr lang="en-US" smtClean="0"/>
              <a:t>11/17/2020</a:t>
            </a:fld>
            <a:endParaRPr lang="en-US"/>
          </a:p>
        </p:txBody>
      </p:sp>
      <p:sp>
        <p:nvSpPr>
          <p:cNvPr id="7" name="Slide Number Placeholder 6"/>
          <p:cNvSpPr>
            <a:spLocks noGrp="1"/>
          </p:cNvSpPr>
          <p:nvPr>
            <p:ph type="sldNum" sz="quarter" idx="12"/>
          </p:nvPr>
        </p:nvSpPr>
        <p:spPr/>
        <p:txBody>
          <a:bodyPr/>
          <a:lstStyle/>
          <a:p>
            <a:fld id="{2697447D-B4F2-4C8F-99B3-5A8627554021}" type="slidenum">
              <a:rPr lang="en-US" smtClean="0"/>
              <a:t>‹#›</a:t>
            </a:fld>
            <a:endParaRPr lang="en-US"/>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p:txBody>
          <a:bodyPr/>
          <a:lstStyle/>
          <a:p>
            <a:r>
              <a:rPr lang="en-US"/>
              <a:t>Prof. Dr. Ghada Fahmy Helaly</a:t>
            </a: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8C5D5C-6484-4642-838C-49C7AAD0B55F}"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398103" y="395428"/>
            <a:ext cx="1980708"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F09A8-558E-4D21-8986-70A25322A6EF}"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48C47CF5-1CDC-4A2A-B90F-3D7049F6AF04}"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2697447D-B4F2-4C8F-99B3-5A8627554021}" type="slidenum">
              <a:rPr lang="en-US" smtClean="0"/>
              <a:t>‹#›</a:t>
            </a:fld>
            <a:endParaRPr lang="en-US"/>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B0F4A-8EC6-4858-A269-755DCE20C580}"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8DB1E491-FCD0-4A36-AA3A-901B0DD8CFE0}" type="datetime1">
              <a:rPr lang="en-US" smtClean="0"/>
              <a:t>11/17/2020</a:t>
            </a:fld>
            <a:endParaRPr lang="en-US"/>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a:t>Click to edit Master title style</a:t>
            </a:r>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C9480F-0883-49E4-B94D-F6216A61F8E6}" type="datetime1">
              <a:rPr lang="en-US" smtClean="0"/>
              <a:t>11/17/2020</a:t>
            </a:fld>
            <a:endParaRPr lang="en-US"/>
          </a:p>
        </p:txBody>
      </p:sp>
      <p:sp>
        <p:nvSpPr>
          <p:cNvPr id="6" name="Footer Placeholder 5"/>
          <p:cNvSpPr>
            <a:spLocks noGrp="1"/>
          </p:cNvSpPr>
          <p:nvPr>
            <p:ph type="ftr" sz="quarter" idx="11"/>
          </p:nvPr>
        </p:nvSpPr>
        <p:spPr/>
        <p:txBody>
          <a:bodyPr/>
          <a:lstStyle/>
          <a:p>
            <a:r>
              <a:rPr lang="en-US"/>
              <a:t>Prof. Dr. Ghada Fahmy Helaly</a:t>
            </a:r>
          </a:p>
        </p:txBody>
      </p:sp>
      <p:sp>
        <p:nvSpPr>
          <p:cNvPr id="7" name="Slide Number Placeholder 6"/>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31BD3B-3EB4-4D33-B176-3FE53464625D}" type="datetime1">
              <a:rPr lang="en-US" smtClean="0"/>
              <a:t>11/17/2020</a:t>
            </a:fld>
            <a:endParaRPr lang="en-US"/>
          </a:p>
        </p:txBody>
      </p:sp>
      <p:sp>
        <p:nvSpPr>
          <p:cNvPr id="8" name="Footer Placeholder 7"/>
          <p:cNvSpPr>
            <a:spLocks noGrp="1"/>
          </p:cNvSpPr>
          <p:nvPr>
            <p:ph type="ftr" sz="quarter" idx="11"/>
          </p:nvPr>
        </p:nvSpPr>
        <p:spPr/>
        <p:txBody>
          <a:bodyPr/>
          <a:lstStyle/>
          <a:p>
            <a:r>
              <a:rPr lang="en-US"/>
              <a:t>Prof. Dr. Ghada Fahmy Helaly</a:t>
            </a:r>
          </a:p>
        </p:txBody>
      </p:sp>
      <p:sp>
        <p:nvSpPr>
          <p:cNvPr id="9" name="Slide Number Placeholder 8"/>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7ECFB7-7F44-4196-A269-8A8CEA158205}" type="datetime1">
              <a:rPr lang="en-US" smtClean="0"/>
              <a:t>11/17/2020</a:t>
            </a:fld>
            <a:endParaRPr lang="en-US"/>
          </a:p>
        </p:txBody>
      </p:sp>
      <p:sp>
        <p:nvSpPr>
          <p:cNvPr id="4" name="Footer Placeholder 3"/>
          <p:cNvSpPr>
            <a:spLocks noGrp="1"/>
          </p:cNvSpPr>
          <p:nvPr>
            <p:ph type="ftr" sz="quarter" idx="11"/>
          </p:nvPr>
        </p:nvSpPr>
        <p:spPr/>
        <p:txBody>
          <a:bodyPr/>
          <a:lstStyle/>
          <a:p>
            <a:r>
              <a:rPr lang="en-US"/>
              <a:t>Prof. Dr. Ghada Fahmy Helaly</a:t>
            </a:r>
          </a:p>
        </p:txBody>
      </p:sp>
      <p:sp>
        <p:nvSpPr>
          <p:cNvPr id="5" name="Slide Number Placeholder 4"/>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C7901972-76E0-4589-BD56-3C728852B199}" type="datetime1">
              <a:rPr lang="en-US" smtClean="0"/>
              <a:t>11/17/2020</a:t>
            </a:fld>
            <a:endParaRPr lang="en-US"/>
          </a:p>
        </p:txBody>
      </p:sp>
      <p:sp>
        <p:nvSpPr>
          <p:cNvPr id="3" name="Footer Placeholder 2"/>
          <p:cNvSpPr>
            <a:spLocks noGrp="1"/>
          </p:cNvSpPr>
          <p:nvPr>
            <p:ph type="ftr" sz="quarter" idx="11"/>
          </p:nvPr>
        </p:nvSpPr>
        <p:spPr/>
        <p:txBody>
          <a:bodyPr/>
          <a:lstStyle/>
          <a:p>
            <a:r>
              <a:rPr lang="en-US"/>
              <a:t>Prof. Dr. Ghada Fahmy Helaly</a:t>
            </a:r>
          </a:p>
        </p:txBody>
      </p:sp>
      <p:sp>
        <p:nvSpPr>
          <p:cNvPr id="4" name="Slide Number Placeholder 3"/>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B1E491-FCD0-4A36-AA3A-901B0DD8CFE0}"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2DA33-71AC-47F1-9292-48231493AA39}" type="datetime1">
              <a:rPr lang="en-US" smtClean="0"/>
              <a:t>11/17/2020</a:t>
            </a:fld>
            <a:endParaRPr lang="en-US"/>
          </a:p>
        </p:txBody>
      </p:sp>
      <p:sp>
        <p:nvSpPr>
          <p:cNvPr id="6" name="Footer Placeholder 5"/>
          <p:cNvSpPr>
            <a:spLocks noGrp="1"/>
          </p:cNvSpPr>
          <p:nvPr>
            <p:ph type="ftr" sz="quarter" idx="11"/>
          </p:nvPr>
        </p:nvSpPr>
        <p:spPr/>
        <p:txBody>
          <a:bodyPr/>
          <a:lstStyle/>
          <a:p>
            <a:r>
              <a:rPr lang="en-US"/>
              <a:t>Prof. Dr. Ghada Fahmy Helaly</a:t>
            </a:r>
          </a:p>
        </p:txBody>
      </p:sp>
      <p:sp>
        <p:nvSpPr>
          <p:cNvPr id="7" name="Slide Number Placeholder 6"/>
          <p:cNvSpPr>
            <a:spLocks noGrp="1"/>
          </p:cNvSpPr>
          <p:nvPr>
            <p:ph type="sldNum" sz="quarter" idx="12"/>
          </p:nvPr>
        </p:nvSpPr>
        <p:spPr/>
        <p:txBody>
          <a:bodyPr/>
          <a:lstStyle/>
          <a:p>
            <a:fld id="{2697447D-B4F2-4C8F-99B3-5A8627554021}" type="slidenum">
              <a:rPr lang="en-US" smtClean="0"/>
              <a:t>‹#›</a:t>
            </a:fld>
            <a:endParaRPr lang="en-US"/>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4AFDC869-0969-47A8-974A-84AE7A18E7EE}" type="datetime1">
              <a:rPr lang="en-US" smtClean="0"/>
              <a:t>11/17/2020</a:t>
            </a:fld>
            <a:endParaRPr lang="en-US"/>
          </a:p>
        </p:txBody>
      </p:sp>
      <p:sp>
        <p:nvSpPr>
          <p:cNvPr id="7" name="Slide Number Placeholder 6"/>
          <p:cNvSpPr>
            <a:spLocks noGrp="1"/>
          </p:cNvSpPr>
          <p:nvPr>
            <p:ph type="sldNum" sz="quarter" idx="12"/>
          </p:nvPr>
        </p:nvSpPr>
        <p:spPr/>
        <p:txBody>
          <a:bodyPr/>
          <a:lstStyle/>
          <a:p>
            <a:fld id="{2697447D-B4F2-4C8F-99B3-5A8627554021}" type="slidenum">
              <a:rPr lang="en-US" smtClean="0"/>
              <a:t>‹#›</a:t>
            </a:fld>
            <a:endParaRPr lang="en-US"/>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p:txBody>
          <a:bodyPr/>
          <a:lstStyle/>
          <a:p>
            <a:r>
              <a:rPr lang="en-US"/>
              <a:t>Prof. Dr. Ghada Fahmy Helaly</a:t>
            </a: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8C5D5C-6484-4642-838C-49C7AAD0B55F}"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398103" y="395428"/>
            <a:ext cx="1980708"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F09A8-558E-4D21-8986-70A25322A6EF}"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08E403A-4994-4823-AF1E-3524CE2DA8EA}" type="datetime1">
              <a:rPr lang="en-US" smtClean="0"/>
              <a:t>11/17/2020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Prof. Dr. Ghada Fahmy Helaly</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697447D-B4F2-4C8F-99B3-5A8627554021}" type="slidenum">
              <a:rPr lang="en-US" smtClean="0"/>
              <a:t>‹#›</a:t>
            </a:fld>
            <a:endParaRPr lang="en-US"/>
          </a:p>
        </p:txBody>
      </p:sp>
    </p:spTree>
    <p:extLst>
      <p:ext uri="{BB962C8B-B14F-4D97-AF65-F5344CB8AC3E}">
        <p14:creationId xmlns:p14="http://schemas.microsoft.com/office/powerpoint/2010/main" val="118151686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1ECE6-2EA7-468A-8B25-9E366EA067C4}"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a:xfrm>
            <a:off x="10558300" y="5956137"/>
            <a:ext cx="1052508" cy="365125"/>
          </a:xfrm>
        </p:spPr>
        <p:txBody>
          <a:bodyPr/>
          <a:lstStyle/>
          <a:p>
            <a:fld id="{2697447D-B4F2-4C8F-99B3-5A8627554021}" type="slidenum">
              <a:rPr lang="en-US" smtClean="0"/>
              <a:t>‹#›</a:t>
            </a:fld>
            <a:endParaRPr lang="en-US"/>
          </a:p>
        </p:txBody>
      </p:sp>
    </p:spTree>
    <p:extLst>
      <p:ext uri="{BB962C8B-B14F-4D97-AF65-F5344CB8AC3E}">
        <p14:creationId xmlns:p14="http://schemas.microsoft.com/office/powerpoint/2010/main" val="2873731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0BB4A40-A610-48F9-8F4C-7CCA259F5382}" type="datetime1">
              <a:rPr lang="en-US" smtClean="0"/>
              <a:t>11/17/2020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Prof. Dr. Ghada Fahmy Helaly</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697447D-B4F2-4C8F-99B3-5A8627554021}" type="slidenum">
              <a:rPr lang="en-US" smtClean="0"/>
              <a:t>‹#›</a:t>
            </a:fld>
            <a:endParaRPr lang="en-US"/>
          </a:p>
        </p:txBody>
      </p:sp>
    </p:spTree>
    <p:extLst>
      <p:ext uri="{BB962C8B-B14F-4D97-AF65-F5344CB8AC3E}">
        <p14:creationId xmlns:p14="http://schemas.microsoft.com/office/powerpoint/2010/main" val="2522421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7801E0-FDBE-4E8D-8B4C-CA9E8285973D}" type="datetime1">
              <a:rPr lang="en-US" smtClean="0"/>
              <a:t>11/17/2020</a:t>
            </a:fld>
            <a:endParaRPr lang="en-US"/>
          </a:p>
        </p:txBody>
      </p:sp>
      <p:sp>
        <p:nvSpPr>
          <p:cNvPr id="6" name="Footer Placeholder 5"/>
          <p:cNvSpPr>
            <a:spLocks noGrp="1"/>
          </p:cNvSpPr>
          <p:nvPr>
            <p:ph type="ftr" sz="quarter" idx="11"/>
          </p:nvPr>
        </p:nvSpPr>
        <p:spPr/>
        <p:txBody>
          <a:bodyPr/>
          <a:lstStyle/>
          <a:p>
            <a:r>
              <a:rPr lang="en-US"/>
              <a:t>Prof. Dr. Ghada Fahmy Helaly</a:t>
            </a:r>
          </a:p>
        </p:txBody>
      </p:sp>
      <p:sp>
        <p:nvSpPr>
          <p:cNvPr id="7" name="Slide Number Placeholder 6"/>
          <p:cNvSpPr>
            <a:spLocks noGrp="1"/>
          </p:cNvSpPr>
          <p:nvPr>
            <p:ph type="sldNum" sz="quarter" idx="12"/>
          </p:nvPr>
        </p:nvSpPr>
        <p:spPr/>
        <p:txBody>
          <a:bodyPr/>
          <a:lstStyle/>
          <a:p>
            <a:fld id="{2697447D-B4F2-4C8F-99B3-5A8627554021}" type="slidenum">
              <a:rPr lang="en-US" smtClean="0"/>
              <a:t>‹#›</a:t>
            </a:fld>
            <a:endParaRPr lang="en-US"/>
          </a:p>
        </p:txBody>
      </p:sp>
    </p:spTree>
    <p:extLst>
      <p:ext uri="{BB962C8B-B14F-4D97-AF65-F5344CB8AC3E}">
        <p14:creationId xmlns:p14="http://schemas.microsoft.com/office/powerpoint/2010/main" val="808155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BFA5D9-F935-4CC8-8E4A-816F753BADD8}" type="datetime1">
              <a:rPr lang="en-US" smtClean="0"/>
              <a:t>11/17/2020</a:t>
            </a:fld>
            <a:endParaRPr lang="en-US"/>
          </a:p>
        </p:txBody>
      </p:sp>
      <p:sp>
        <p:nvSpPr>
          <p:cNvPr id="8" name="Footer Placeholder 7"/>
          <p:cNvSpPr>
            <a:spLocks noGrp="1"/>
          </p:cNvSpPr>
          <p:nvPr>
            <p:ph type="ftr" sz="quarter" idx="11"/>
          </p:nvPr>
        </p:nvSpPr>
        <p:spPr/>
        <p:txBody>
          <a:bodyPr/>
          <a:lstStyle/>
          <a:p>
            <a:r>
              <a:rPr lang="en-US"/>
              <a:t>Prof. Dr. Ghada Fahmy Helaly</a:t>
            </a:r>
          </a:p>
        </p:txBody>
      </p:sp>
      <p:sp>
        <p:nvSpPr>
          <p:cNvPr id="9" name="Slide Number Placeholder 8"/>
          <p:cNvSpPr>
            <a:spLocks noGrp="1"/>
          </p:cNvSpPr>
          <p:nvPr>
            <p:ph type="sldNum" sz="quarter" idx="12"/>
          </p:nvPr>
        </p:nvSpPr>
        <p:spPr/>
        <p:txBody>
          <a:bodyPr/>
          <a:lstStyle/>
          <a:p>
            <a:fld id="{2697447D-B4F2-4C8F-99B3-5A8627554021}" type="slidenum">
              <a:rPr lang="en-US" smtClean="0"/>
              <a:t>‹#›</a:t>
            </a:fld>
            <a:endParaRPr lang="en-US"/>
          </a:p>
        </p:txBody>
      </p:sp>
    </p:spTree>
    <p:extLst>
      <p:ext uri="{BB962C8B-B14F-4D97-AF65-F5344CB8AC3E}">
        <p14:creationId xmlns:p14="http://schemas.microsoft.com/office/powerpoint/2010/main" val="140262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3CDCDF-1A47-4BB4-9103-CCEF2A14C9CC}" type="datetime1">
              <a:rPr lang="en-US" smtClean="0"/>
              <a:t>11/17/2020</a:t>
            </a:fld>
            <a:endParaRPr lang="en-US"/>
          </a:p>
        </p:txBody>
      </p:sp>
      <p:sp>
        <p:nvSpPr>
          <p:cNvPr id="4" name="Footer Placeholder 3"/>
          <p:cNvSpPr>
            <a:spLocks noGrp="1"/>
          </p:cNvSpPr>
          <p:nvPr>
            <p:ph type="ftr" sz="quarter" idx="11"/>
          </p:nvPr>
        </p:nvSpPr>
        <p:spPr/>
        <p:txBody>
          <a:bodyPr/>
          <a:lstStyle/>
          <a:p>
            <a:r>
              <a:rPr lang="en-US"/>
              <a:t>Prof. Dr. Ghada Fahmy Helaly</a:t>
            </a:r>
          </a:p>
        </p:txBody>
      </p:sp>
      <p:sp>
        <p:nvSpPr>
          <p:cNvPr id="5" name="Slide Number Placeholder 4"/>
          <p:cNvSpPr>
            <a:spLocks noGrp="1"/>
          </p:cNvSpPr>
          <p:nvPr>
            <p:ph type="sldNum" sz="quarter" idx="12"/>
          </p:nvPr>
        </p:nvSpPr>
        <p:spPr/>
        <p:txBody>
          <a:bodyPr/>
          <a:lstStyle/>
          <a:p>
            <a:fld id="{2697447D-B4F2-4C8F-99B3-5A8627554021}" type="slidenum">
              <a:rPr lang="en-US" smtClean="0"/>
              <a:t>‹#›</a:t>
            </a:fld>
            <a:endParaRPr lang="en-US"/>
          </a:p>
        </p:txBody>
      </p:sp>
    </p:spTree>
    <p:extLst>
      <p:ext uri="{BB962C8B-B14F-4D97-AF65-F5344CB8AC3E}">
        <p14:creationId xmlns:p14="http://schemas.microsoft.com/office/powerpoint/2010/main" val="356748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C9480F-0883-49E4-B94D-F6216A61F8E6}" type="datetime1">
              <a:rPr lang="en-US" smtClean="0"/>
              <a:t>11/17/2020</a:t>
            </a:fld>
            <a:endParaRPr lang="en-US"/>
          </a:p>
        </p:txBody>
      </p:sp>
      <p:sp>
        <p:nvSpPr>
          <p:cNvPr id="6" name="Footer Placeholder 5"/>
          <p:cNvSpPr>
            <a:spLocks noGrp="1"/>
          </p:cNvSpPr>
          <p:nvPr>
            <p:ph type="ftr" sz="quarter" idx="11"/>
          </p:nvPr>
        </p:nvSpPr>
        <p:spPr/>
        <p:txBody>
          <a:bodyPr/>
          <a:lstStyle/>
          <a:p>
            <a:r>
              <a:rPr lang="en-US"/>
              <a:t>Prof. Dr. Ghada Fahmy Helaly</a:t>
            </a:r>
          </a:p>
        </p:txBody>
      </p:sp>
      <p:sp>
        <p:nvSpPr>
          <p:cNvPr id="7" name="Slide Number Placeholder 6"/>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519F1-3707-44CF-963B-8E69C8BFD4DB}" type="datetime1">
              <a:rPr lang="en-US" smtClean="0"/>
              <a:t>11/17/2020</a:t>
            </a:fld>
            <a:endParaRPr lang="en-US"/>
          </a:p>
        </p:txBody>
      </p:sp>
      <p:sp>
        <p:nvSpPr>
          <p:cNvPr id="3" name="Footer Placeholder 2"/>
          <p:cNvSpPr>
            <a:spLocks noGrp="1"/>
          </p:cNvSpPr>
          <p:nvPr>
            <p:ph type="ftr" sz="quarter" idx="11"/>
          </p:nvPr>
        </p:nvSpPr>
        <p:spPr/>
        <p:txBody>
          <a:bodyPr/>
          <a:lstStyle/>
          <a:p>
            <a:r>
              <a:rPr lang="en-US"/>
              <a:t>Prof. Dr. Ghada Fahmy Helaly</a:t>
            </a:r>
          </a:p>
        </p:txBody>
      </p:sp>
      <p:sp>
        <p:nvSpPr>
          <p:cNvPr id="4" name="Slide Number Placeholder 3"/>
          <p:cNvSpPr>
            <a:spLocks noGrp="1"/>
          </p:cNvSpPr>
          <p:nvPr>
            <p:ph type="sldNum" sz="quarter" idx="12"/>
          </p:nvPr>
        </p:nvSpPr>
        <p:spPr/>
        <p:txBody>
          <a:bodyPr/>
          <a:lstStyle/>
          <a:p>
            <a:fld id="{2697447D-B4F2-4C8F-99B3-5A8627554021}" type="slidenum">
              <a:rPr lang="en-US" smtClean="0"/>
              <a:t>‹#›</a:t>
            </a:fld>
            <a:endParaRPr lang="en-US"/>
          </a:p>
        </p:txBody>
      </p:sp>
    </p:spTree>
    <p:extLst>
      <p:ext uri="{BB962C8B-B14F-4D97-AF65-F5344CB8AC3E}">
        <p14:creationId xmlns:p14="http://schemas.microsoft.com/office/powerpoint/2010/main" val="257790278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A68BA95-F553-473B-AA03-3D0EDB9A9A77}" type="datetime1">
              <a:rPr lang="en-US" smtClean="0"/>
              <a:t>11/17/2020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Prof. Dr. Ghada Fahmy Helaly</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697447D-B4F2-4C8F-99B3-5A8627554021}" type="slidenum">
              <a:rPr lang="en-US" smtClean="0"/>
              <a:t>‹#›</a:t>
            </a:fld>
            <a:endParaRPr lang="en-US"/>
          </a:p>
        </p:txBody>
      </p:sp>
    </p:spTree>
    <p:extLst>
      <p:ext uri="{BB962C8B-B14F-4D97-AF65-F5344CB8AC3E}">
        <p14:creationId xmlns:p14="http://schemas.microsoft.com/office/powerpoint/2010/main" val="15746047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7DCEDA-9221-4798-9401-556E600DEFB0}" type="datetime1">
              <a:rPr lang="en-US" smtClean="0"/>
              <a:t>11/17/2020</a:t>
            </a:fld>
            <a:endParaRPr lang="en-US"/>
          </a:p>
        </p:txBody>
      </p:sp>
      <p:sp>
        <p:nvSpPr>
          <p:cNvPr id="6" name="Footer Placeholder 5"/>
          <p:cNvSpPr>
            <a:spLocks noGrp="1"/>
          </p:cNvSpPr>
          <p:nvPr>
            <p:ph type="ftr" sz="quarter" idx="11"/>
          </p:nvPr>
        </p:nvSpPr>
        <p:spPr/>
        <p:txBody>
          <a:bodyPr/>
          <a:lstStyle/>
          <a:p>
            <a:r>
              <a:rPr lang="en-US"/>
              <a:t>Prof. Dr. Ghada Fahmy Helaly</a:t>
            </a:r>
          </a:p>
        </p:txBody>
      </p:sp>
      <p:sp>
        <p:nvSpPr>
          <p:cNvPr id="7" name="Slide Number Placeholder 6"/>
          <p:cNvSpPr>
            <a:spLocks noGrp="1"/>
          </p:cNvSpPr>
          <p:nvPr>
            <p:ph type="sldNum" sz="quarter" idx="12"/>
          </p:nvPr>
        </p:nvSpPr>
        <p:spPr/>
        <p:txBody>
          <a:bodyPr/>
          <a:lstStyle/>
          <a:p>
            <a:fld id="{2697447D-B4F2-4C8F-99B3-5A8627554021}" type="slidenum">
              <a:rPr lang="en-US" smtClean="0"/>
              <a:t>‹#›</a:t>
            </a:fld>
            <a:endParaRPr lang="en-US"/>
          </a:p>
        </p:txBody>
      </p:sp>
    </p:spTree>
    <p:extLst>
      <p:ext uri="{BB962C8B-B14F-4D97-AF65-F5344CB8AC3E}">
        <p14:creationId xmlns:p14="http://schemas.microsoft.com/office/powerpoint/2010/main" val="1269877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B4489-C85F-47B6-8AFF-5B08C3674EF0}" type="datetime1">
              <a:rPr lang="en-US" smtClean="0"/>
              <a:t>11/17/2020</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2697447D-B4F2-4C8F-99B3-5A8627554021}" type="slidenum">
              <a:rPr lang="en-US" smtClean="0"/>
              <a:t>‹#›</a:t>
            </a:fld>
            <a:endParaRPr lang="en-US"/>
          </a:p>
        </p:txBody>
      </p:sp>
    </p:spTree>
    <p:extLst>
      <p:ext uri="{BB962C8B-B14F-4D97-AF65-F5344CB8AC3E}">
        <p14:creationId xmlns:p14="http://schemas.microsoft.com/office/powerpoint/2010/main" val="1151843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0ECFD07-F22A-4A98-81DF-940BBD12286B}" type="datetime1">
              <a:rPr lang="en-US" smtClean="0"/>
              <a:t>11/17/2020</a:t>
            </a:fld>
            <a:endParaRPr lang="en-US"/>
          </a:p>
        </p:txBody>
      </p:sp>
      <p:sp>
        <p:nvSpPr>
          <p:cNvPr id="5" name="Footer Placeholder 4"/>
          <p:cNvSpPr>
            <a:spLocks noGrp="1"/>
          </p:cNvSpPr>
          <p:nvPr>
            <p:ph type="ftr" sz="quarter" idx="11"/>
          </p:nvPr>
        </p:nvSpPr>
        <p:spPr>
          <a:xfrm>
            <a:off x="774923" y="5951811"/>
            <a:ext cx="7896279" cy="365125"/>
          </a:xfrm>
        </p:spPr>
        <p:txBody>
          <a:bodyPr/>
          <a:lstStyle/>
          <a:p>
            <a:r>
              <a:rPr lang="en-US"/>
              <a:t>Prof. Dr. Ghada Fahmy Helaly</a:t>
            </a: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697447D-B4F2-4C8F-99B3-5A8627554021}" type="slidenum">
              <a:rPr lang="en-US" smtClean="0"/>
              <a:t>‹#›</a:t>
            </a:fld>
            <a:endParaRPr lang="en-US"/>
          </a:p>
        </p:txBody>
      </p:sp>
    </p:spTree>
    <p:extLst>
      <p:ext uri="{BB962C8B-B14F-4D97-AF65-F5344CB8AC3E}">
        <p14:creationId xmlns:p14="http://schemas.microsoft.com/office/powerpoint/2010/main" val="226083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31BD3B-3EB4-4D33-B176-3FE53464625D}" type="datetime1">
              <a:rPr lang="en-US" smtClean="0"/>
              <a:t>11/17/2020</a:t>
            </a:fld>
            <a:endParaRPr lang="en-US"/>
          </a:p>
        </p:txBody>
      </p:sp>
      <p:sp>
        <p:nvSpPr>
          <p:cNvPr id="8" name="Footer Placeholder 7"/>
          <p:cNvSpPr>
            <a:spLocks noGrp="1"/>
          </p:cNvSpPr>
          <p:nvPr>
            <p:ph type="ftr" sz="quarter" idx="11"/>
          </p:nvPr>
        </p:nvSpPr>
        <p:spPr/>
        <p:txBody>
          <a:bodyPr/>
          <a:lstStyle/>
          <a:p>
            <a:r>
              <a:rPr lang="en-US"/>
              <a:t>Prof. Dr. Ghada Fahmy Helaly</a:t>
            </a:r>
          </a:p>
        </p:txBody>
      </p:sp>
      <p:sp>
        <p:nvSpPr>
          <p:cNvPr id="9" name="Slide Number Placeholder 8"/>
          <p:cNvSpPr>
            <a:spLocks noGrp="1"/>
          </p:cNvSpPr>
          <p:nvPr>
            <p:ph type="sldNum" sz="quarter" idx="12"/>
          </p:nvPr>
        </p:nvSpPr>
        <p:spPr/>
        <p:txBody>
          <a:bodyPr/>
          <a:lstStyle/>
          <a:p>
            <a:fld id="{2697447D-B4F2-4C8F-99B3-5A8627554021}"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7ECFB7-7F44-4196-A269-8A8CEA158205}" type="datetime1">
              <a:rPr lang="en-US" smtClean="0"/>
              <a:t>11/17/2020</a:t>
            </a:fld>
            <a:endParaRPr lang="en-US"/>
          </a:p>
        </p:txBody>
      </p:sp>
      <p:sp>
        <p:nvSpPr>
          <p:cNvPr id="4" name="Footer Placeholder 3"/>
          <p:cNvSpPr>
            <a:spLocks noGrp="1"/>
          </p:cNvSpPr>
          <p:nvPr>
            <p:ph type="ftr" sz="quarter" idx="11"/>
          </p:nvPr>
        </p:nvSpPr>
        <p:spPr/>
        <p:txBody>
          <a:bodyPr/>
          <a:lstStyle/>
          <a:p>
            <a:r>
              <a:rPr lang="en-US"/>
              <a:t>Prof. Dr. Ghada Fahmy Helaly</a:t>
            </a:r>
          </a:p>
        </p:txBody>
      </p:sp>
      <p:sp>
        <p:nvSpPr>
          <p:cNvPr id="5" name="Slide Number Placeholder 4"/>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01972-76E0-4589-BD56-3C728852B199}" type="datetime1">
              <a:rPr lang="en-US" smtClean="0"/>
              <a:t>11/17/2020</a:t>
            </a:fld>
            <a:endParaRPr lang="en-US"/>
          </a:p>
        </p:txBody>
      </p:sp>
      <p:sp>
        <p:nvSpPr>
          <p:cNvPr id="3" name="Footer Placeholder 2"/>
          <p:cNvSpPr>
            <a:spLocks noGrp="1"/>
          </p:cNvSpPr>
          <p:nvPr>
            <p:ph type="ftr" sz="quarter" idx="11"/>
          </p:nvPr>
        </p:nvSpPr>
        <p:spPr/>
        <p:txBody>
          <a:bodyPr/>
          <a:lstStyle/>
          <a:p>
            <a:r>
              <a:rPr lang="en-US"/>
              <a:t>Prof. Dr. Ghada Fahmy Helaly</a:t>
            </a:r>
          </a:p>
        </p:txBody>
      </p:sp>
      <p:sp>
        <p:nvSpPr>
          <p:cNvPr id="4" name="Slide Number Placeholder 3"/>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2DA33-71AC-47F1-9292-48231493AA39}" type="datetime1">
              <a:rPr lang="en-US" smtClean="0"/>
              <a:t>11/17/2020</a:t>
            </a:fld>
            <a:endParaRPr lang="en-US"/>
          </a:p>
        </p:txBody>
      </p:sp>
      <p:sp>
        <p:nvSpPr>
          <p:cNvPr id="6" name="Footer Placeholder 5"/>
          <p:cNvSpPr>
            <a:spLocks noGrp="1"/>
          </p:cNvSpPr>
          <p:nvPr>
            <p:ph type="ftr" sz="quarter" idx="11"/>
          </p:nvPr>
        </p:nvSpPr>
        <p:spPr/>
        <p:txBody>
          <a:bodyPr/>
          <a:lstStyle/>
          <a:p>
            <a:r>
              <a:rPr lang="en-US"/>
              <a:t>Prof. Dr. Ghada Fahmy Helaly</a:t>
            </a:r>
          </a:p>
        </p:txBody>
      </p:sp>
      <p:sp>
        <p:nvSpPr>
          <p:cNvPr id="7" name="Slide Number Placeholder 6"/>
          <p:cNvSpPr>
            <a:spLocks noGrp="1"/>
          </p:cNvSpPr>
          <p:nvPr>
            <p:ph type="sldNum" sz="quarter" idx="12"/>
          </p:nvPr>
        </p:nvSpPr>
        <p:spPr/>
        <p:txBody>
          <a:bodyPr/>
          <a:lstStyle/>
          <a:p>
            <a:fld id="{2697447D-B4F2-4C8F-99B3-5A8627554021}"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FDC869-0969-47A8-974A-84AE7A18E7EE}" type="datetime1">
              <a:rPr lang="en-US" smtClean="0"/>
              <a:t>11/17/2020</a:t>
            </a:fld>
            <a:endParaRPr lang="en-US"/>
          </a:p>
        </p:txBody>
      </p:sp>
      <p:sp>
        <p:nvSpPr>
          <p:cNvPr id="6" name="Footer Placeholder 5"/>
          <p:cNvSpPr>
            <a:spLocks noGrp="1"/>
          </p:cNvSpPr>
          <p:nvPr>
            <p:ph type="ftr" sz="quarter" idx="11"/>
          </p:nvPr>
        </p:nvSpPr>
        <p:spPr/>
        <p:txBody>
          <a:bodyPr/>
          <a:lstStyle/>
          <a:p>
            <a:r>
              <a:rPr lang="en-US"/>
              <a:t>Prof. Dr. Ghada Fahmy Helaly</a:t>
            </a:r>
          </a:p>
        </p:txBody>
      </p:sp>
      <p:sp>
        <p:nvSpPr>
          <p:cNvPr id="7" name="Slide Number Placeholder 6"/>
          <p:cNvSpPr>
            <a:spLocks noGrp="1"/>
          </p:cNvSpPr>
          <p:nvPr>
            <p:ph type="sldNum" sz="quarter" idx="12"/>
          </p:nvPr>
        </p:nvSpPr>
        <p:spPr/>
        <p:txBody>
          <a:bodyPr/>
          <a:lstStyle/>
          <a:p>
            <a:fld id="{2697447D-B4F2-4C8F-99B3-5A86275540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D53B7F5C-A8A5-49FF-B554-FBE1E54D5215}" type="datetime1">
              <a:rPr lang="en-US" smtClean="0"/>
              <a:t>11/17/2020</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n-US"/>
              <a:t>Prof. Dr. Ghada Fahmy Helaly</a:t>
            </a: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2697447D-B4F2-4C8F-99B3-5A862755402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D53B7F5C-A8A5-49FF-B554-FBE1E54D5215}" type="datetime1">
              <a:rPr lang="en-US" smtClean="0"/>
              <a:t>11/17/2020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r>
              <a:rPr lang="en-US"/>
              <a:t>Prof. Dr. Ghada Fahmy Helaly</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2697447D-B4F2-4C8F-99B3-5A8627554021}" type="slidenum">
              <a:rPr lang="en-US" smtClean="0"/>
              <a:t>‹#›</a:t>
            </a:fld>
            <a:endParaRPr lang="en-US"/>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D53B7F5C-A8A5-49FF-B554-FBE1E54D5215}" type="datetime1">
              <a:rPr lang="en-US" smtClean="0"/>
              <a:t>11/17/2020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r>
              <a:rPr lang="en-US"/>
              <a:t>Prof. Dr. Ghada Fahmy Helaly</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2697447D-B4F2-4C8F-99B3-5A8627554021}" type="slidenum">
              <a:rPr lang="en-US" smtClean="0"/>
              <a:t>‹#›</a:t>
            </a:fld>
            <a:endParaRPr lang="en-US"/>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D53B7F5C-A8A5-49FF-B554-FBE1E54D5215}" type="datetime1">
              <a:rPr lang="en-US" smtClean="0"/>
              <a:t>11/17/2020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Prof. Dr. Ghada Fahmy Helaly</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697447D-B4F2-4C8F-99B3-5A8627554021}"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1972208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microsoft.com/office/2007/relationships/hdphoto" Target="../media/hdphoto4.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8153400" y="850170"/>
            <a:ext cx="809596" cy="8262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unset" dir="tl"/>
            </a:scene3d>
            <a:sp3d contourW="25400" prstMaterial="matte">
              <a:bevelT w="25400" h="55880" prst="artDeco"/>
              <a:contourClr>
                <a:schemeClr val="accent2">
                  <a:tint val="20000"/>
                </a:schemeClr>
              </a:contourClr>
            </a:sp3d>
          </a:bodyPr>
          <a:lstStyle/>
          <a:p>
            <a:pPr algn="ct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p>
        </p:txBody>
      </p:sp>
      <p:pic>
        <p:nvPicPr>
          <p:cNvPr id="1026" name="Picture 2" descr="http://www.rkm.com.au/VIRUS/virusimages/VIRUS-Corona-Rep-W-600.jpg"/>
          <p:cNvPicPr>
            <a:picLocks noChangeAspect="1" noChangeArrowheads="1"/>
          </p:cNvPicPr>
          <p:nvPr/>
        </p:nvPicPr>
        <p:blipFill rotWithShape="1">
          <a:blip r:embed="rId2">
            <a:extLst>
              <a:ext uri="{28A0092B-C50C-407E-A947-70E740481C1C}">
                <a14:useLocalDpi xmlns:a14="http://schemas.microsoft.com/office/drawing/2010/main" val="0"/>
              </a:ext>
            </a:extLst>
          </a:blip>
          <a:srcRect l="56849" b="46163"/>
          <a:stretch/>
        </p:blipFill>
        <p:spPr bwMode="auto">
          <a:xfrm>
            <a:off x="9305896" y="381000"/>
            <a:ext cx="2774958" cy="26658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19300" y="2344701"/>
            <a:ext cx="7848600" cy="1015663"/>
          </a:xfrm>
          <a:prstGeom prst="rect">
            <a:avLst/>
          </a:prstGeom>
          <a:noFill/>
        </p:spPr>
        <p:txBody>
          <a:bodyPr wrap="square">
            <a:spAutoFit/>
            <a:scene3d>
              <a:camera prst="orthographicFront"/>
              <a:lightRig rig="threePt" dir="t"/>
            </a:scene3d>
            <a:sp3d extrusionH="57150" prstMaterial="softEdge">
              <a:bevelT w="133350" h="38100"/>
              <a:bevelB w="228600" h="38100"/>
            </a:sp3d>
          </a:bodyPr>
          <a:lstStyle>
            <a:defPPr>
              <a:defRPr lang="en-US"/>
            </a:defPPr>
            <a:lvl1pPr algn="ctr">
              <a:defRPr sz="5400" b="1">
                <a:ln w="11430"/>
                <a:gradFill flip="none" rotWithShape="1">
                  <a:gsLst>
                    <a:gs pos="0">
                      <a:srgbClr val="A42700"/>
                    </a:gs>
                    <a:gs pos="50000">
                      <a:schemeClr val="accent3">
                        <a:lumMod val="50000"/>
                      </a:schemeClr>
                    </a:gs>
                    <a:gs pos="100000">
                      <a:srgbClr val="003300"/>
                    </a:gs>
                    <a:gs pos="100000">
                      <a:srgbClr val="33CC33"/>
                    </a:gs>
                    <a:gs pos="100000">
                      <a:schemeClr val="bg1">
                        <a:lumMod val="95000"/>
                        <a:lumOff val="5000"/>
                      </a:schemeClr>
                    </a:gs>
                    <a:gs pos="100000">
                      <a:schemeClr val="tx1">
                        <a:lumMod val="95000"/>
                      </a:schemeClr>
                    </a:gs>
                    <a:gs pos="100000">
                      <a:schemeClr val="accent4">
                        <a:lumMod val="60000"/>
                        <a:lumOff val="40000"/>
                      </a:schemeClr>
                    </a:gs>
                    <a:gs pos="100000">
                      <a:schemeClr val="tx1">
                        <a:lumMod val="95000"/>
                      </a:schemeClr>
                    </a:gs>
                  </a:gsLst>
                  <a:path path="circle">
                    <a:fillToRect l="100000" t="100000"/>
                  </a:path>
                  <a:tileRect r="-100000" b="-100000"/>
                </a:gradFill>
                <a:effectLst>
                  <a:outerShdw blurRad="50800" dist="39000" dir="5460000" algn="tl">
                    <a:srgbClr val="000000">
                      <a:alpha val="38000"/>
                    </a:srgbClr>
                  </a:outerShdw>
                </a:effectLst>
                <a:latin typeface="Georgia" pitchFamily="18" charset="0"/>
                <a:cs typeface="Arial" charset="0"/>
              </a:defRPr>
            </a:lvl1pPr>
          </a:lstStyle>
          <a:p>
            <a:pPr algn="l"/>
            <a:r>
              <a:rPr lang="en-US" sz="6000" dirty="0">
                <a:ln/>
                <a:solidFill>
                  <a:srgbClr val="640000"/>
                </a:solidFill>
                <a:effectLst/>
              </a:rPr>
              <a:t>Viral Replication</a:t>
            </a:r>
          </a:p>
        </p:txBody>
      </p:sp>
      <p:sp>
        <p:nvSpPr>
          <p:cNvPr id="6" name="Rectangle 5"/>
          <p:cNvSpPr/>
          <p:nvPr/>
        </p:nvSpPr>
        <p:spPr>
          <a:xfrm>
            <a:off x="2362200" y="3715131"/>
            <a:ext cx="7162800" cy="2308324"/>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spcBef>
                <a:spcPct val="50000"/>
              </a:spcBef>
            </a:pPr>
            <a:r>
              <a:rPr lang="en-US" sz="2400" b="1" dirty="0">
                <a:ln>
                  <a:solidFill>
                    <a:schemeClr val="tx1"/>
                  </a:solidFill>
                </a:ln>
                <a:solidFill>
                  <a:schemeClr val="accent3">
                    <a:lumMod val="50000"/>
                  </a:schemeClr>
                </a:solidFill>
                <a:latin typeface="Palatino Linotype" pitchFamily="18" charset="0"/>
                <a:ea typeface="Arial Unicode MS" pitchFamily="34" charset="-128"/>
                <a:cs typeface="Arial Unicode MS" pitchFamily="34" charset="-128"/>
              </a:rPr>
              <a:t>By: </a:t>
            </a:r>
          </a:p>
          <a:p>
            <a:pPr algn="ctr">
              <a:spcBef>
                <a:spcPct val="50000"/>
              </a:spcBef>
            </a:pPr>
            <a:r>
              <a:rPr lang="en-US" sz="3200" b="1" dirty="0">
                <a:ln>
                  <a:solidFill>
                    <a:schemeClr val="tx1"/>
                  </a:solidFill>
                </a:ln>
                <a:solidFill>
                  <a:schemeClr val="accent3">
                    <a:lumMod val="50000"/>
                  </a:schemeClr>
                </a:solidFill>
                <a:latin typeface="Palatino Linotype" pitchFamily="18" charset="0"/>
                <a:ea typeface="Arial Unicode MS" pitchFamily="34" charset="-128"/>
                <a:cs typeface="Arial Unicode MS" pitchFamily="34" charset="-128"/>
              </a:rPr>
              <a:t>Prof. Dr. Ghada Fahmy Helaly</a:t>
            </a:r>
          </a:p>
          <a:p>
            <a:pPr algn="ctr"/>
            <a:r>
              <a:rPr lang="en-US" sz="2400" b="1" dirty="0">
                <a:ln>
                  <a:solidFill>
                    <a:schemeClr val="tx1"/>
                  </a:solidFill>
                </a:ln>
                <a:solidFill>
                  <a:schemeClr val="accent3">
                    <a:lumMod val="50000"/>
                  </a:schemeClr>
                </a:solidFill>
                <a:latin typeface="Palatino Linotype" pitchFamily="18" charset="0"/>
                <a:ea typeface="Arial Unicode MS" pitchFamily="34" charset="-128"/>
                <a:cs typeface="Arial Unicode MS" pitchFamily="34" charset="-128"/>
              </a:rPr>
              <a:t>Microbiology  &amp; Immunology Department</a:t>
            </a:r>
          </a:p>
          <a:p>
            <a:pPr algn="ctr"/>
            <a:r>
              <a:rPr lang="en-US" sz="2400" b="1" dirty="0">
                <a:ln>
                  <a:solidFill>
                    <a:schemeClr val="tx1"/>
                  </a:solidFill>
                </a:ln>
                <a:solidFill>
                  <a:schemeClr val="accent3">
                    <a:lumMod val="50000"/>
                  </a:schemeClr>
                </a:solidFill>
                <a:latin typeface="Palatino Linotype" pitchFamily="18" charset="0"/>
                <a:ea typeface="Arial Unicode MS" pitchFamily="34" charset="-128"/>
                <a:cs typeface="Arial Unicode MS" pitchFamily="34" charset="-128"/>
              </a:rPr>
              <a:t>Faculty of Medicine</a:t>
            </a:r>
          </a:p>
          <a:p>
            <a:pPr algn="ctr"/>
            <a:r>
              <a:rPr lang="en-US" sz="2400" b="1" dirty="0">
                <a:ln>
                  <a:solidFill>
                    <a:schemeClr val="tx1"/>
                  </a:solidFill>
                </a:ln>
                <a:solidFill>
                  <a:schemeClr val="accent3">
                    <a:lumMod val="50000"/>
                  </a:schemeClr>
                </a:solidFill>
                <a:latin typeface="Palatino Linotype" pitchFamily="18" charset="0"/>
                <a:ea typeface="Arial Unicode MS" pitchFamily="34" charset="-128"/>
                <a:cs typeface="Arial Unicode MS" pitchFamily="34" charset="-128"/>
              </a:rPr>
              <a:t>Mu’tah University</a:t>
            </a:r>
          </a:p>
        </p:txBody>
      </p:sp>
      <p:sp>
        <p:nvSpPr>
          <p:cNvPr id="7" name="Title 1"/>
          <p:cNvSpPr>
            <a:spLocks noGrp="1"/>
          </p:cNvSpPr>
          <p:nvPr>
            <p:ph type="title"/>
          </p:nvPr>
        </p:nvSpPr>
        <p:spPr>
          <a:xfrm>
            <a:off x="895350" y="779413"/>
            <a:ext cx="7210396" cy="810704"/>
          </a:xfrm>
        </p:spPr>
        <p:txBody>
          <a:bodyPr>
            <a:noAutofit/>
            <a:scene3d>
              <a:camera prst="orthographicFront"/>
              <a:lightRig rig="threePt" dir="t"/>
            </a:scene3d>
            <a:sp3d extrusionH="57150" contourW="12700" prstMaterial="softEdge">
              <a:bevelT w="400050" h="50800"/>
              <a:contourClr>
                <a:srgbClr val="F6F6F6"/>
              </a:contourClr>
            </a:sp3d>
          </a:bodyPr>
          <a:lstStyle/>
          <a:p>
            <a:r>
              <a:rPr lang="en-US" sz="4800" b="1" cap="all" dirty="0">
                <a:ln w="9000" cmpd="sng">
                  <a:solidFill>
                    <a:schemeClr val="accent4">
                      <a:shade val="50000"/>
                      <a:satMod val="120000"/>
                    </a:schemeClr>
                  </a:solidFill>
                  <a:prstDash val="solid"/>
                </a:ln>
                <a:gradFill flip="none" rotWithShape="1">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path path="circle">
                    <a:fillToRect l="100000" b="100000"/>
                  </a:path>
                  <a:tileRect t="-100000" r="-100000"/>
                </a:gradFill>
                <a:effectLst>
                  <a:reflection blurRad="12700" stA="28000" endPos="45000" dist="1000" dir="5400000" sy="-100000" algn="bl" rotWithShape="0"/>
                </a:effectLst>
                <a:latin typeface="Bookman Old Style" panose="02050604050505020204" pitchFamily="18" charset="0"/>
              </a:rPr>
              <a:t>GENERAL Virology</a:t>
            </a:r>
          </a:p>
        </p:txBody>
      </p:sp>
      <p:sp>
        <p:nvSpPr>
          <p:cNvPr id="3" name="Footer Placeholder 2"/>
          <p:cNvSpPr>
            <a:spLocks noGrp="1"/>
          </p:cNvSpPr>
          <p:nvPr>
            <p:ph type="ftr" sz="quarter" idx="11"/>
          </p:nvPr>
        </p:nvSpPr>
        <p:spPr>
          <a:xfrm>
            <a:off x="8496300" y="6172200"/>
            <a:ext cx="3502152" cy="365125"/>
          </a:xfrm>
        </p:spPr>
        <p:txBody>
          <a:bodyPr/>
          <a:lstStyle/>
          <a:p>
            <a:pPr algn="ctr"/>
            <a:r>
              <a:rPr lang="en-US" dirty="0">
                <a:solidFill>
                  <a:schemeClr val="tx1"/>
                </a:solidFill>
              </a:rPr>
              <a:t>Prof. Dr. Ghada Fahmy Helaly</a:t>
            </a:r>
          </a:p>
        </p:txBody>
      </p:sp>
    </p:spTree>
    <p:extLst>
      <p:ext uri="{BB962C8B-B14F-4D97-AF65-F5344CB8AC3E}">
        <p14:creationId xmlns:p14="http://schemas.microsoft.com/office/powerpoint/2010/main" val="342513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Prof. Dr. Ghada Fahmy Helaly</a:t>
            </a:r>
          </a:p>
        </p:txBody>
      </p:sp>
      <p:sp>
        <p:nvSpPr>
          <p:cNvPr id="3" name="Rectangle 1"/>
          <p:cNvSpPr>
            <a:spLocks noChangeArrowheads="1"/>
          </p:cNvSpPr>
          <p:nvPr/>
        </p:nvSpPr>
        <p:spPr bwMode="auto">
          <a:xfrm>
            <a:off x="609600" y="1371600"/>
            <a:ext cx="10210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200000"/>
              </a:lnSpc>
            </a:pPr>
            <a:r>
              <a:rPr lang="en-US" sz="3600" b="1" dirty="0">
                <a:ln>
                  <a:solidFill>
                    <a:srgbClr val="000036"/>
                  </a:solidFill>
                </a:ln>
                <a:solidFill>
                  <a:schemeClr val="bg1"/>
                </a:solidFill>
                <a:cs typeface="Times New Roman" pitchFamily="18" charset="0"/>
              </a:rPr>
              <a:t>RNA viruses:</a:t>
            </a:r>
          </a:p>
          <a:p>
            <a:pPr rtl="0" eaLnBrk="0" hangingPunct="0">
              <a:lnSpc>
                <a:spcPct val="150000"/>
              </a:lnSpc>
            </a:pPr>
            <a:r>
              <a:rPr lang="en-US" sz="2400" dirty="0">
                <a:solidFill>
                  <a:schemeClr val="bg1"/>
                </a:solidFill>
                <a:cs typeface="Times New Roman" pitchFamily="18" charset="0"/>
              </a:rPr>
              <a:t>RNA viruses are unique because their genetic information is encoded in RNA. Replication usually takes place in the cytoplasm. The polarity of the RNA largely determines the replicative mechanism, also whether the genetic material is single-stranded or double-stranded. RNA viruses use their own RNA </a:t>
            </a:r>
            <a:r>
              <a:rPr lang="en-US" sz="2400" dirty="0" err="1">
                <a:solidFill>
                  <a:schemeClr val="bg1"/>
                </a:solidFill>
                <a:cs typeface="Times New Roman" pitchFamily="18" charset="0"/>
              </a:rPr>
              <a:t>replicase</a:t>
            </a:r>
            <a:r>
              <a:rPr lang="en-US" sz="2400" dirty="0">
                <a:solidFill>
                  <a:schemeClr val="bg1"/>
                </a:solidFill>
                <a:cs typeface="Times New Roman" pitchFamily="18" charset="0"/>
              </a:rPr>
              <a:t> enzymes to create copies of their genomes.</a:t>
            </a:r>
            <a:endParaRPr lang="en-US" sz="2400" dirty="0">
              <a:solidFill>
                <a:schemeClr val="bg1"/>
              </a:solidFill>
            </a:endParaRPr>
          </a:p>
        </p:txBody>
      </p:sp>
    </p:spTree>
    <p:extLst>
      <p:ext uri="{BB962C8B-B14F-4D97-AF65-F5344CB8AC3E}">
        <p14:creationId xmlns:p14="http://schemas.microsoft.com/office/powerpoint/2010/main" val="50082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Prof. Dr. Ghada Fahmy Helaly</a:t>
            </a:r>
          </a:p>
        </p:txBody>
      </p:sp>
      <p:sp>
        <p:nvSpPr>
          <p:cNvPr id="3" name="Rectangle 1"/>
          <p:cNvSpPr>
            <a:spLocks noChangeArrowheads="1"/>
          </p:cNvSpPr>
          <p:nvPr/>
        </p:nvSpPr>
        <p:spPr bwMode="auto">
          <a:xfrm>
            <a:off x="685800" y="1219200"/>
            <a:ext cx="10820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200000"/>
              </a:lnSpc>
            </a:pPr>
            <a:r>
              <a:rPr lang="fr-FR" sz="3600" b="1" dirty="0">
                <a:ln>
                  <a:solidFill>
                    <a:srgbClr val="000036"/>
                  </a:solidFill>
                </a:ln>
                <a:solidFill>
                  <a:schemeClr val="bg1"/>
                </a:solidFill>
                <a:cs typeface="Times New Roman" pitchFamily="18" charset="0"/>
              </a:rPr>
              <a:t>Reverse transcribing viruses:</a:t>
            </a:r>
            <a:endParaRPr lang="en-US" sz="3600" b="1" dirty="0">
              <a:ln>
                <a:solidFill>
                  <a:srgbClr val="000036"/>
                </a:solidFill>
              </a:ln>
              <a:solidFill>
                <a:schemeClr val="bg1"/>
              </a:solidFill>
              <a:cs typeface="Times New Roman" pitchFamily="18" charset="0"/>
            </a:endParaRPr>
          </a:p>
          <a:p>
            <a:pPr rtl="0" eaLnBrk="0" hangingPunct="0">
              <a:lnSpc>
                <a:spcPct val="150000"/>
              </a:lnSpc>
            </a:pPr>
            <a:r>
              <a:rPr lang="en-US" sz="2400" dirty="0">
                <a:solidFill>
                  <a:schemeClr val="bg1"/>
                </a:solidFill>
                <a:cs typeface="Times New Roman" pitchFamily="18" charset="0"/>
              </a:rPr>
              <a:t>Reverse transcribing viruses replicate using reverse transcription “reverse transcriptase enzyme”, which is the formation of DNA from an RNA template. Reverse transcribing viruses containing RNA genomes use a DNA intermediate to replicate such as retroviruses that often integrate the DNA produced by reverse transcription into the host genome. </a:t>
            </a:r>
            <a:endParaRPr lang="en-US" sz="2400" dirty="0">
              <a:solidFill>
                <a:schemeClr val="bg1"/>
              </a:solidFill>
            </a:endParaRPr>
          </a:p>
        </p:txBody>
      </p:sp>
    </p:spTree>
    <p:extLst>
      <p:ext uri="{BB962C8B-B14F-4D97-AF65-F5344CB8AC3E}">
        <p14:creationId xmlns:p14="http://schemas.microsoft.com/office/powerpoint/2010/main" val="383056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Prof. Dr. Ghada Fahmy Helaly</a:t>
            </a:r>
          </a:p>
        </p:txBody>
      </p:sp>
      <p:grpSp>
        <p:nvGrpSpPr>
          <p:cNvPr id="4" name="Group 3"/>
          <p:cNvGrpSpPr>
            <a:grpSpLocks/>
          </p:cNvGrpSpPr>
          <p:nvPr/>
        </p:nvGrpSpPr>
        <p:grpSpPr bwMode="auto">
          <a:xfrm>
            <a:off x="457200" y="914400"/>
            <a:ext cx="2590800" cy="685800"/>
            <a:chOff x="4038600" y="5181600"/>
            <a:chExt cx="2590800" cy="685800"/>
          </a:xfrm>
          <a:noFill/>
        </p:grpSpPr>
        <p:sp>
          <p:nvSpPr>
            <p:cNvPr id="5" name="Round Diagonal Corner Rectangle 4"/>
            <p:cNvSpPr/>
            <p:nvPr/>
          </p:nvSpPr>
          <p:spPr>
            <a:xfrm>
              <a:off x="4038600" y="5181600"/>
              <a:ext cx="2590800" cy="685800"/>
            </a:xfrm>
            <a:prstGeom prst="round2DiagRect">
              <a:avLst/>
            </a:prstGeom>
            <a:grpFill/>
            <a:ln>
              <a:noFill/>
            </a:ln>
            <a:effectLst>
              <a:outerShdw blurRad="149987" dist="250190" dir="8460000" algn="ctr">
                <a:srgbClr val="000000">
                  <a:alpha val="28000"/>
                </a:srgbClr>
              </a:outerShdw>
            </a:effectLst>
            <a:scene3d>
              <a:camera prst="orthographicFront">
                <a:rot lat="0" lon="0" rev="0"/>
              </a:camera>
              <a:lightRig rig="sunset" dir="t"/>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273453" y="5232112"/>
              <a:ext cx="2121093" cy="584775"/>
            </a:xfrm>
            <a:prstGeom prst="rect">
              <a:avLst/>
            </a:prstGeom>
            <a:grp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dirty="0">
                  <a:ln w="11430"/>
                  <a:solidFill>
                    <a:schemeClr val="bg1"/>
                  </a:solidFill>
                  <a:effectLst>
                    <a:outerShdw blurRad="80000" dist="40000" dir="5040000" algn="tl">
                      <a:srgbClr val="000000">
                        <a:alpha val="30000"/>
                      </a:srgbClr>
                    </a:outerShdw>
                  </a:effectLst>
                </a:rPr>
                <a:t>Assembly</a:t>
              </a:r>
            </a:p>
          </p:txBody>
        </p:sp>
      </p:grpSp>
      <p:sp>
        <p:nvSpPr>
          <p:cNvPr id="7" name="Rectangle 9"/>
          <p:cNvSpPr>
            <a:spLocks noChangeArrowheads="1"/>
          </p:cNvSpPr>
          <p:nvPr/>
        </p:nvSpPr>
        <p:spPr bwMode="auto">
          <a:xfrm>
            <a:off x="914400" y="1905000"/>
            <a:ext cx="9753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rtl="0" eaLnBrk="0" hangingPunct="0">
              <a:lnSpc>
                <a:spcPct val="200000"/>
              </a:lnSpc>
            </a:pPr>
            <a:r>
              <a:rPr lang="en-US" sz="2400" dirty="0">
                <a:solidFill>
                  <a:schemeClr val="bg1"/>
                </a:solidFill>
                <a:cs typeface="Times New Roman" pitchFamily="18" charset="0"/>
              </a:rPr>
              <a:t>The progeny particles are assembled by packaging the viral nucleic  acid within the capsid proteins. Following the assembly of the virus particles post-translational modification of the viral proteins often occurs. In viruses such as HIV, this modification, (sometimes called maturation), occurs after the virus has been released from the host cell.</a:t>
            </a:r>
          </a:p>
        </p:txBody>
      </p:sp>
    </p:spTree>
    <p:extLst>
      <p:ext uri="{BB962C8B-B14F-4D97-AF65-F5344CB8AC3E}">
        <p14:creationId xmlns:p14="http://schemas.microsoft.com/office/powerpoint/2010/main" val="174125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428297" y="1558032"/>
            <a:ext cx="11353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rtl="0" eaLnBrk="0" hangingPunct="0"/>
            <a:r>
              <a:rPr lang="en-US" sz="2400" dirty="0">
                <a:solidFill>
                  <a:schemeClr val="bg1"/>
                </a:solidFill>
                <a:cs typeface="Times New Roman" pitchFamily="18" charset="0"/>
              </a:rPr>
              <a:t>Viruses are released from the host cell by lysis, a process that kills the cell by bursting its membrane. Enveloped viruses (e.g., HIV) typically are released from the host cell by budding. During this process, the virus acquires its envelope which is derived form the host's cell membrane. </a:t>
            </a:r>
            <a:endParaRPr lang="en-US" sz="2400" dirty="0">
              <a:solidFill>
                <a:schemeClr val="bg1"/>
              </a:solidFill>
            </a:endParaRPr>
          </a:p>
        </p:txBody>
      </p:sp>
      <p:grpSp>
        <p:nvGrpSpPr>
          <p:cNvPr id="2" name="Group 2"/>
          <p:cNvGrpSpPr>
            <a:grpSpLocks/>
          </p:cNvGrpSpPr>
          <p:nvPr/>
        </p:nvGrpSpPr>
        <p:grpSpPr bwMode="auto">
          <a:xfrm>
            <a:off x="152400" y="720991"/>
            <a:ext cx="2667000" cy="762000"/>
            <a:chOff x="609600" y="5029197"/>
            <a:chExt cx="2209800" cy="611727"/>
          </a:xfrm>
          <a:noFill/>
        </p:grpSpPr>
        <p:sp>
          <p:nvSpPr>
            <p:cNvPr id="4" name="Round Diagonal Corner Rectangle 3"/>
            <p:cNvSpPr/>
            <p:nvPr/>
          </p:nvSpPr>
          <p:spPr>
            <a:xfrm>
              <a:off x="609600" y="5029197"/>
              <a:ext cx="2209800" cy="611727"/>
            </a:xfrm>
            <a:prstGeom prst="round2DiagRect">
              <a:avLst/>
            </a:prstGeom>
            <a:grpFill/>
            <a:ln>
              <a:noFill/>
            </a:ln>
            <a:effectLst>
              <a:outerShdw blurRad="149987" dist="250190" dir="8460000" algn="ctr">
                <a:srgbClr val="000000">
                  <a:alpha val="28000"/>
                </a:srgbClr>
              </a:outerShdw>
            </a:effectLst>
            <a:scene3d>
              <a:camera prst="orthographicFront">
                <a:rot lat="0" lon="0" rev="0"/>
              </a:camera>
              <a:lightRig rig="sunset" dir="t"/>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65000"/>
                  </a:schemeClr>
                </a:solidFill>
              </a:endParaRPr>
            </a:p>
          </p:txBody>
        </p:sp>
        <p:sp>
          <p:nvSpPr>
            <p:cNvPr id="5" name="Rectangle 4"/>
            <p:cNvSpPr/>
            <p:nvPr/>
          </p:nvSpPr>
          <p:spPr>
            <a:xfrm>
              <a:off x="838200" y="5105397"/>
              <a:ext cx="1436053" cy="469450"/>
            </a:xfrm>
            <a:prstGeom prst="rect">
              <a:avLst/>
            </a:prstGeom>
            <a:grp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200" b="1" dirty="0">
                  <a:ln w="11430"/>
                  <a:solidFill>
                    <a:schemeClr val="bg1"/>
                  </a:solidFill>
                  <a:effectLst>
                    <a:outerShdw blurRad="80000" dist="40000" dir="5040000" algn="tl">
                      <a:srgbClr val="000000">
                        <a:alpha val="30000"/>
                      </a:srgbClr>
                    </a:outerShdw>
                  </a:effectLst>
                </a:rPr>
                <a:t>Release</a:t>
              </a:r>
            </a:p>
          </p:txBody>
        </p:sp>
      </p:grpSp>
      <p:sp>
        <p:nvSpPr>
          <p:cNvPr id="3" name="Footer Placeholder 2"/>
          <p:cNvSpPr>
            <a:spLocks noGrp="1"/>
          </p:cNvSpPr>
          <p:nvPr>
            <p:ph type="ftr" sz="quarter" idx="11"/>
          </p:nvPr>
        </p:nvSpPr>
        <p:spPr/>
        <p:txBody>
          <a:bodyPr/>
          <a:lstStyle/>
          <a:p>
            <a:r>
              <a:rPr lang="en-US"/>
              <a:t>Prof. Dr. Ghada Fahmy Helaly</a:t>
            </a:r>
          </a:p>
        </p:txBody>
      </p:sp>
      <p:pic>
        <p:nvPicPr>
          <p:cNvPr id="9" name="Picture 8" descr="cow95289_06_15"/>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2722" b="50000"/>
          <a:stretch/>
        </p:blipFill>
        <p:spPr bwMode="auto">
          <a:xfrm>
            <a:off x="1752600" y="3429000"/>
            <a:ext cx="9144000" cy="316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471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1524000" y="701546"/>
            <a:ext cx="9601200" cy="1431161"/>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headEnd/>
            <a:tailEnd/>
          </a:ln>
        </p:spPr>
        <p:style>
          <a:lnRef idx="1">
            <a:schemeClr val="accent5"/>
          </a:lnRef>
          <a:fillRef idx="2">
            <a:schemeClr val="accent5"/>
          </a:fillRef>
          <a:effectRef idx="1">
            <a:schemeClr val="accent5"/>
          </a:effectRef>
          <a:fontRef idx="minor">
            <a:schemeClr val="dk1"/>
          </a:fontRef>
        </p:style>
        <p:txBody>
          <a:bodyPr wrap="squar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endParaRPr lang="en-US"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cs typeface="Arial" charset="0"/>
            </a:endParaRPr>
          </a:p>
          <a:p>
            <a:pPr algn="ctr" rtl="0">
              <a:defRPr/>
            </a:pPr>
            <a:r>
              <a:rPr lang="en-US" sz="4500" b="1" dirty="0">
                <a:ln w="11430"/>
                <a:solidFill>
                  <a:schemeClr val="tx1"/>
                </a:solidFill>
                <a:effectLst>
                  <a:outerShdw blurRad="50800" dist="39000" dir="5460000" algn="tl">
                    <a:srgbClr val="000000">
                      <a:alpha val="38000"/>
                    </a:srgbClr>
                  </a:outerShdw>
                </a:effectLst>
                <a:latin typeface="Georgia" pitchFamily="18" charset="0"/>
                <a:cs typeface="Arial" charset="0"/>
              </a:rPr>
              <a:t>The Bacteriophages</a:t>
            </a:r>
          </a:p>
          <a:p>
            <a:pPr algn="ctr" rtl="0">
              <a:defRPr/>
            </a:pPr>
            <a:r>
              <a:rPr lang="en-US"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cs typeface="Arial" charset="0"/>
              </a:rPr>
              <a:t> </a:t>
            </a:r>
          </a:p>
        </p:txBody>
      </p:sp>
      <p:sp>
        <p:nvSpPr>
          <p:cNvPr id="4" name="Content Placeholder 2"/>
          <p:cNvSpPr txBox="1">
            <a:spLocks/>
          </p:cNvSpPr>
          <p:nvPr/>
        </p:nvSpPr>
        <p:spPr>
          <a:xfrm>
            <a:off x="381000" y="2373851"/>
            <a:ext cx="5638800" cy="3241964"/>
          </a:xfrm>
          <a:prstGeom prst="rect">
            <a:avLst/>
          </a:prstGeom>
          <a:solidFill>
            <a:schemeClr val="bg1"/>
          </a:solidFill>
        </p:spPr>
        <p:txBody>
          <a:bodyPr vert="horz" lIns="68580" tIns="34290" rIns="68580" bIns="3429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nSpc>
                <a:spcPct val="150000"/>
              </a:lnSpc>
              <a:buBlip>
                <a:blip r:embed="rId3"/>
              </a:buBlip>
            </a:pPr>
            <a:r>
              <a:rPr lang="en-US" sz="2400" b="1" dirty="0">
                <a:latin typeface="Arial" panose="020B0604020202020204" pitchFamily="34" charset="0"/>
                <a:cs typeface="Arial" panose="020B0604020202020204" pitchFamily="34" charset="0"/>
              </a:rPr>
              <a:t> Viruses that </a:t>
            </a:r>
            <a:r>
              <a:rPr lang="en-US" sz="2400" b="1" u="sng" dirty="0">
                <a:latin typeface="Arial" panose="020B0604020202020204" pitchFamily="34" charset="0"/>
                <a:cs typeface="Arial" panose="020B0604020202020204" pitchFamily="34" charset="0"/>
              </a:rPr>
              <a:t>Infect Bacteria.</a:t>
            </a:r>
          </a:p>
          <a:p>
            <a:pPr>
              <a:lnSpc>
                <a:spcPct val="150000"/>
              </a:lnSpc>
              <a:buBlip>
                <a:blip r:embed="rId3"/>
              </a:buBlip>
            </a:pPr>
            <a:r>
              <a:rPr lang="en-US" sz="2400" b="1" dirty="0">
                <a:latin typeface="Arial" panose="020B0604020202020204" pitchFamily="34" charset="0"/>
                <a:cs typeface="Arial" panose="020B0604020202020204" pitchFamily="34" charset="0"/>
              </a:rPr>
              <a:t> Most contain </a:t>
            </a:r>
            <a:r>
              <a:rPr lang="en-US" sz="2400" b="1" u="sng" dirty="0">
                <a:latin typeface="Arial" panose="020B0604020202020204" pitchFamily="34" charset="0"/>
                <a:cs typeface="Arial" panose="020B0604020202020204" pitchFamily="34" charset="0"/>
              </a:rPr>
              <a:t>dsDNA.</a:t>
            </a:r>
          </a:p>
          <a:p>
            <a:pPr>
              <a:lnSpc>
                <a:spcPct val="150000"/>
              </a:lnSpc>
              <a:buBlip>
                <a:blip r:embed="rId3"/>
              </a:buBlip>
            </a:pPr>
            <a:r>
              <a:rPr lang="en-US" sz="2400" b="1" dirty="0">
                <a:latin typeface="Arial" panose="020B0604020202020204" pitchFamily="34" charset="0"/>
                <a:cs typeface="Arial" panose="020B0604020202020204" pitchFamily="34" charset="0"/>
              </a:rPr>
              <a:t> Bacteria </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u="sng" dirty="0">
                <a:latin typeface="Arial" panose="020B0604020202020204" pitchFamily="34" charset="0"/>
                <a:cs typeface="Arial" panose="020B0604020202020204" pitchFamily="34" charset="0"/>
              </a:rPr>
              <a:t>more pathogenic </a:t>
            </a:r>
            <a:r>
              <a:rPr lang="en-US" sz="2400" b="1" dirty="0">
                <a:latin typeface="Arial" panose="020B0604020202020204" pitchFamily="34" charset="0"/>
                <a:cs typeface="Arial" panose="020B0604020202020204" pitchFamily="34" charset="0"/>
              </a:rPr>
              <a:t>for humans. </a:t>
            </a:r>
          </a:p>
          <a:p>
            <a:pPr>
              <a:lnSpc>
                <a:spcPct val="150000"/>
              </a:lnSpc>
              <a:buBlip>
                <a:blip r:embed="rId3"/>
              </a:buBlip>
            </a:pP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Lytic</a:t>
            </a:r>
            <a:r>
              <a:rPr lang="en-US" sz="2400" b="1" dirty="0">
                <a:latin typeface="Arial" panose="020B0604020202020204" pitchFamily="34" charset="0"/>
                <a:cs typeface="Arial" panose="020B0604020202020204" pitchFamily="34" charset="0"/>
              </a:rPr>
              <a:t> infections and </a:t>
            </a:r>
            <a:r>
              <a:rPr lang="en-US" sz="2400" b="1" u="sng" dirty="0">
                <a:latin typeface="Arial" panose="020B0604020202020204" pitchFamily="34" charset="0"/>
                <a:cs typeface="Arial" panose="020B0604020202020204" pitchFamily="34" charset="0"/>
              </a:rPr>
              <a:t>Lysogenic</a:t>
            </a:r>
            <a:r>
              <a:rPr lang="en-US" sz="2400" b="1" dirty="0">
                <a:latin typeface="Arial" panose="020B0604020202020204" pitchFamily="34" charset="0"/>
                <a:cs typeface="Arial" panose="020B0604020202020204" pitchFamily="34" charset="0"/>
              </a:rPr>
              <a:t> (temperate) infections. </a:t>
            </a:r>
          </a:p>
        </p:txBody>
      </p:sp>
      <p:pic>
        <p:nvPicPr>
          <p:cNvPr id="9218" name="Picture 2" descr="http://spot.pcc.edu/~jvolpe/b/bi234/lec/11_viruses/images/fig13.6b_Bac-phageT4.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543800" y="2438400"/>
            <a:ext cx="4297637" cy="3788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5410200" y="6227200"/>
            <a:ext cx="4114800" cy="246888"/>
          </a:xfrm>
        </p:spPr>
        <p:txBody>
          <a:bodyPr vert="horz" lIns="68580" tIns="34290" rIns="68580" bIns="34290" rtlCol="0" anchor="ctr"/>
          <a:lstStyle/>
          <a:p>
            <a:r>
              <a:rPr lang="en-US" b="1" dirty="0">
                <a:solidFill>
                  <a:srgbClr val="00002A"/>
                </a:solidFill>
                <a:latin typeface="Arial" panose="020B0604020202020204" pitchFamily="34" charset="0"/>
                <a:cs typeface="Arial" panose="020B0604020202020204" pitchFamily="34" charset="0"/>
              </a:rPr>
              <a:t>Prof. Dr. Ghada Fahmy Helaly</a:t>
            </a:r>
          </a:p>
        </p:txBody>
      </p:sp>
    </p:spTree>
    <p:extLst>
      <p:ext uri="{BB962C8B-B14F-4D97-AF65-F5344CB8AC3E}">
        <p14:creationId xmlns:p14="http://schemas.microsoft.com/office/powerpoint/2010/main" val="91958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1600200"/>
            <a:ext cx="6096000" cy="4647426"/>
          </a:xfrm>
          <a:prstGeom prst="rect">
            <a:avLst/>
          </a:prstGeom>
        </p:spPr>
        <p:txBody>
          <a:bodyPr wrap="square">
            <a:spAutoFit/>
          </a:bodyPr>
          <a:lstStyle/>
          <a:p>
            <a:r>
              <a:rPr lang="en-US" sz="2400" dirty="0">
                <a:solidFill>
                  <a:schemeClr val="bg1"/>
                </a:solidFill>
              </a:rPr>
              <a:t>Similar stages as animal viruses:</a:t>
            </a:r>
          </a:p>
          <a:p>
            <a:endParaRPr lang="en-US" sz="800" dirty="0">
              <a:solidFill>
                <a:schemeClr val="bg1"/>
              </a:solidFill>
            </a:endParaRPr>
          </a:p>
          <a:p>
            <a:pPr marL="800100" lvl="1" indent="-342900">
              <a:buFont typeface="Wingdings" pitchFamily="2" charset="2"/>
              <a:buChar char="§"/>
            </a:pPr>
            <a:r>
              <a:rPr lang="en-US" sz="2400" dirty="0">
                <a:solidFill>
                  <a:schemeClr val="bg1"/>
                </a:solidFill>
              </a:rPr>
              <a:t>Adsorb to host bacteria</a:t>
            </a:r>
          </a:p>
          <a:p>
            <a:pPr marL="800100" lvl="1" indent="-342900">
              <a:buFont typeface="Wingdings" pitchFamily="2" charset="2"/>
              <a:buChar char="§"/>
            </a:pPr>
            <a:r>
              <a:rPr lang="en-US" sz="2400" dirty="0">
                <a:solidFill>
                  <a:schemeClr val="bg1"/>
                </a:solidFill>
              </a:rPr>
              <a:t>The nucleic acid penetrates the host after being injected through a rigid tube inserted through the bacterial membrane and wall.</a:t>
            </a:r>
          </a:p>
          <a:p>
            <a:pPr marL="800100" lvl="1" indent="-342900">
              <a:buFont typeface="Wingdings" pitchFamily="2" charset="2"/>
              <a:buChar char="§"/>
            </a:pPr>
            <a:r>
              <a:rPr lang="en-US" sz="2400" dirty="0">
                <a:solidFill>
                  <a:schemeClr val="bg1"/>
                </a:solidFill>
              </a:rPr>
              <a:t>The host cell machinery is then used for viral replication and synthesis of viral proteins</a:t>
            </a:r>
          </a:p>
          <a:p>
            <a:pPr marL="800100" lvl="1" indent="-342900">
              <a:buFont typeface="Wingdings" pitchFamily="2" charset="2"/>
              <a:buChar char="§"/>
            </a:pPr>
            <a:r>
              <a:rPr lang="en-US" sz="2400" dirty="0">
                <a:solidFill>
                  <a:schemeClr val="bg1"/>
                </a:solidFill>
              </a:rPr>
              <a:t>As the host cell produces new parts, they spontaneously assemble and released</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43" r="32020" b="43401"/>
          <a:stretch/>
        </p:blipFill>
        <p:spPr bwMode="auto">
          <a:xfrm>
            <a:off x="7391400" y="1295400"/>
            <a:ext cx="4308132" cy="419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a:t>Prof. Dr. Ghada Fahmy Helaly</a:t>
            </a:r>
          </a:p>
        </p:txBody>
      </p:sp>
      <p:sp>
        <p:nvSpPr>
          <p:cNvPr id="6" name="Rectangle 5"/>
          <p:cNvSpPr/>
          <p:nvPr/>
        </p:nvSpPr>
        <p:spPr>
          <a:xfrm>
            <a:off x="609600" y="838200"/>
            <a:ext cx="3554178" cy="584775"/>
          </a:xfrm>
          <a:prstGeom prst="rect">
            <a:avLst/>
          </a:prstGeom>
        </p:spPr>
        <p:txBody>
          <a:bodyPr wrap="none">
            <a:spAutoFit/>
          </a:bodyPr>
          <a:lstStyle/>
          <a:p>
            <a:pPr>
              <a:spcBef>
                <a:spcPct val="50000"/>
              </a:spcBef>
              <a:defRPr/>
            </a:pPr>
            <a:r>
              <a:rPr lang="en-US" sz="3200" b="1" dirty="0">
                <a:solidFill>
                  <a:schemeClr val="bg1"/>
                </a:solidFill>
                <a:latin typeface="Century Schoolbook" pitchFamily="18" charset="0"/>
              </a:rPr>
              <a:t>Lytic Infections</a:t>
            </a:r>
          </a:p>
        </p:txBody>
      </p:sp>
    </p:spTree>
    <p:extLst>
      <p:ext uri="{BB962C8B-B14F-4D97-AF65-F5344CB8AC3E}">
        <p14:creationId xmlns:p14="http://schemas.microsoft.com/office/powerpoint/2010/main" val="140326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cow95289_06_17"/>
          <p:cNvPicPr>
            <a:picLocks noChangeAspect="1" noChangeArrowheads="1"/>
          </p:cNvPicPr>
          <p:nvPr/>
        </p:nvPicPr>
        <p:blipFill rotWithShape="1">
          <a:blip r:embed="rId2">
            <a:extLst>
              <a:ext uri="{28A0092B-C50C-407E-A947-70E740481C1C}">
                <a14:useLocalDpi xmlns:a14="http://schemas.microsoft.com/office/drawing/2010/main" val="0"/>
              </a:ext>
            </a:extLst>
          </a:blip>
          <a:srcRect t="5283"/>
          <a:stretch/>
        </p:blipFill>
        <p:spPr bwMode="auto">
          <a:xfrm>
            <a:off x="533400" y="533400"/>
            <a:ext cx="11201400" cy="5822951"/>
          </a:xfrm>
          <a:prstGeom prst="roundRect">
            <a:avLst>
              <a:gd name="adj" fmla="val 8594"/>
            </a:avLst>
          </a:prstGeom>
          <a:solidFill>
            <a:srgbClr val="FFFFFF">
              <a:shade val="85000"/>
            </a:srgbClr>
          </a:solidFill>
          <a:ln>
            <a:noFill/>
          </a:ln>
          <a:effectLst/>
        </p:spPr>
      </p:pic>
      <p:sp>
        <p:nvSpPr>
          <p:cNvPr id="2" name="Footer Placeholder 1"/>
          <p:cNvSpPr>
            <a:spLocks noGrp="1"/>
          </p:cNvSpPr>
          <p:nvPr>
            <p:ph type="ftr" sz="quarter" idx="11"/>
          </p:nvPr>
        </p:nvSpPr>
        <p:spPr/>
        <p:txBody>
          <a:bodyPr/>
          <a:lstStyle/>
          <a:p>
            <a:r>
              <a:rPr lang="en-US"/>
              <a:t>Prof. Dr. Ghada Fahmy Helaly</a:t>
            </a:r>
          </a:p>
        </p:txBody>
      </p:sp>
    </p:spTree>
    <p:extLst>
      <p:ext uri="{BB962C8B-B14F-4D97-AF65-F5344CB8AC3E}">
        <p14:creationId xmlns:p14="http://schemas.microsoft.com/office/powerpoint/2010/main" val="1976984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txBox="1">
            <a:spLocks/>
          </p:cNvSpPr>
          <p:nvPr/>
        </p:nvSpPr>
        <p:spPr>
          <a:xfrm>
            <a:off x="838200" y="1524000"/>
            <a:ext cx="10972800" cy="48006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a:solidFill>
                  <a:schemeClr val="bg1"/>
                </a:solidFill>
              </a:rPr>
              <a:t>The Silent Virus Infection</a:t>
            </a:r>
          </a:p>
          <a:p>
            <a:r>
              <a:rPr lang="en-US" sz="2400" b="1" dirty="0">
                <a:solidFill>
                  <a:schemeClr val="bg1"/>
                </a:solidFill>
              </a:rPr>
              <a:t>Temperate phages:</a:t>
            </a:r>
            <a:r>
              <a:rPr lang="en-US" sz="2400" dirty="0">
                <a:solidFill>
                  <a:schemeClr val="bg1"/>
                </a:solidFill>
              </a:rPr>
              <a:t> viral DNA enters an inactive </a:t>
            </a:r>
            <a:r>
              <a:rPr lang="en-US" sz="2400" b="1" dirty="0" err="1">
                <a:solidFill>
                  <a:schemeClr val="bg1"/>
                </a:solidFill>
              </a:rPr>
              <a:t>prophage</a:t>
            </a:r>
            <a:r>
              <a:rPr lang="en-US" sz="2400" dirty="0">
                <a:solidFill>
                  <a:schemeClr val="bg1"/>
                </a:solidFill>
              </a:rPr>
              <a:t> stage</a:t>
            </a:r>
          </a:p>
          <a:p>
            <a:r>
              <a:rPr lang="en-US" sz="2400" b="1" dirty="0" err="1">
                <a:solidFill>
                  <a:schemeClr val="bg1"/>
                </a:solidFill>
              </a:rPr>
              <a:t>Lysogeny</a:t>
            </a:r>
            <a:r>
              <a:rPr lang="en-US" sz="2400" dirty="0">
                <a:solidFill>
                  <a:schemeClr val="bg1"/>
                </a:solidFill>
              </a:rPr>
              <a:t>: the cell’s progeny will also have the temperate phage DNA</a:t>
            </a:r>
          </a:p>
          <a:p>
            <a:r>
              <a:rPr lang="en-US" sz="2400" b="1" dirty="0">
                <a:solidFill>
                  <a:schemeClr val="bg1"/>
                </a:solidFill>
              </a:rPr>
              <a:t>Lysogenic conversion</a:t>
            </a:r>
            <a:r>
              <a:rPr lang="en-US" sz="2400" dirty="0">
                <a:solidFill>
                  <a:schemeClr val="bg1"/>
                </a:solidFill>
              </a:rPr>
              <a:t>:</a:t>
            </a:r>
            <a:r>
              <a:rPr lang="en-US" sz="2400" b="1" dirty="0">
                <a:solidFill>
                  <a:schemeClr val="bg1"/>
                </a:solidFill>
              </a:rPr>
              <a:t>  </a:t>
            </a:r>
            <a:r>
              <a:rPr lang="en-US" sz="2400" dirty="0">
                <a:solidFill>
                  <a:schemeClr val="bg1"/>
                </a:solidFill>
              </a:rPr>
              <a:t>when a bacterium acquires a new trait from its temperate phage</a:t>
            </a:r>
          </a:p>
          <a:p>
            <a:pPr lvl="1" indent="-342900">
              <a:spcBef>
                <a:spcPct val="50000"/>
              </a:spcBef>
              <a:buFont typeface="Wingdings" pitchFamily="2" charset="2"/>
              <a:buChar char="Ø"/>
            </a:pPr>
            <a:r>
              <a:rPr lang="en-US" sz="2400" b="1" i="1" dirty="0" err="1">
                <a:solidFill>
                  <a:schemeClr val="bg1"/>
                </a:solidFill>
              </a:rPr>
              <a:t>Corynebacterium</a:t>
            </a:r>
            <a:r>
              <a:rPr lang="en-US" sz="2400" b="1" i="1" dirty="0">
                <a:solidFill>
                  <a:schemeClr val="bg1"/>
                </a:solidFill>
              </a:rPr>
              <a:t> </a:t>
            </a:r>
            <a:r>
              <a:rPr lang="en-US" sz="2400" b="1" i="1" dirty="0" err="1">
                <a:solidFill>
                  <a:schemeClr val="bg1"/>
                </a:solidFill>
              </a:rPr>
              <a:t>diphtheriae</a:t>
            </a:r>
            <a:r>
              <a:rPr lang="en-US" sz="2400" b="1" dirty="0">
                <a:solidFill>
                  <a:schemeClr val="bg1"/>
                </a:solidFill>
              </a:rPr>
              <a:t> toxin responsible for the disease </a:t>
            </a:r>
          </a:p>
          <a:p>
            <a:pPr lvl="1" indent="-342900">
              <a:spcBef>
                <a:spcPct val="50000"/>
              </a:spcBef>
              <a:buFont typeface="Wingdings" pitchFamily="2" charset="2"/>
              <a:buChar char="Ø"/>
            </a:pPr>
            <a:r>
              <a:rPr lang="en-US" sz="2400" b="1" dirty="0">
                <a:solidFill>
                  <a:schemeClr val="bg1"/>
                </a:solidFill>
              </a:rPr>
              <a:t>Lysogenized streptococci </a:t>
            </a:r>
            <a:r>
              <a:rPr lang="en-US" sz="2400" b="1" dirty="0" err="1">
                <a:solidFill>
                  <a:schemeClr val="bg1"/>
                </a:solidFill>
              </a:rPr>
              <a:t>erythrogenic</a:t>
            </a:r>
            <a:r>
              <a:rPr lang="en-US" sz="2400" b="1" dirty="0">
                <a:solidFill>
                  <a:schemeClr val="bg1"/>
                </a:solidFill>
              </a:rPr>
              <a:t> toxin.</a:t>
            </a:r>
          </a:p>
          <a:p>
            <a:pPr lvl="1" indent="-342900">
              <a:spcBef>
                <a:spcPct val="50000"/>
              </a:spcBef>
              <a:buFont typeface="Wingdings" pitchFamily="2" charset="2"/>
              <a:buChar char="Ø"/>
            </a:pPr>
            <a:r>
              <a:rPr lang="en-US" sz="2400" b="1" dirty="0" err="1">
                <a:solidFill>
                  <a:schemeClr val="bg1"/>
                </a:solidFill>
              </a:rPr>
              <a:t>Botulinum</a:t>
            </a:r>
            <a:r>
              <a:rPr lang="en-US" sz="2400" b="1" dirty="0">
                <a:solidFill>
                  <a:schemeClr val="bg1"/>
                </a:solidFill>
              </a:rPr>
              <a:t> toxins by lysogenized strains of </a:t>
            </a:r>
            <a:r>
              <a:rPr lang="en-US" sz="2400" b="1" i="1" dirty="0">
                <a:solidFill>
                  <a:schemeClr val="bg1"/>
                </a:solidFill>
              </a:rPr>
              <a:t>C. </a:t>
            </a:r>
            <a:r>
              <a:rPr lang="en-US" sz="2400" b="1" i="1" dirty="0" err="1">
                <a:solidFill>
                  <a:schemeClr val="bg1"/>
                </a:solidFill>
              </a:rPr>
              <a:t>botulinum</a:t>
            </a:r>
            <a:r>
              <a:rPr lang="en-US" sz="2400" b="1" dirty="0">
                <a:solidFill>
                  <a:schemeClr val="bg1"/>
                </a:solidFill>
              </a:rPr>
              <a:t>.</a:t>
            </a:r>
          </a:p>
          <a:p>
            <a:endParaRPr lang="en-US" sz="2400" dirty="0"/>
          </a:p>
        </p:txBody>
      </p:sp>
      <p:sp>
        <p:nvSpPr>
          <p:cNvPr id="2" name="Footer Placeholder 1"/>
          <p:cNvSpPr>
            <a:spLocks noGrp="1"/>
          </p:cNvSpPr>
          <p:nvPr>
            <p:ph type="ftr" sz="quarter" idx="11"/>
          </p:nvPr>
        </p:nvSpPr>
        <p:spPr/>
        <p:txBody>
          <a:bodyPr/>
          <a:lstStyle/>
          <a:p>
            <a:r>
              <a:rPr lang="en-US"/>
              <a:t>Prof. Dr. Ghada Fahmy Helaly</a:t>
            </a:r>
          </a:p>
        </p:txBody>
      </p:sp>
      <p:sp>
        <p:nvSpPr>
          <p:cNvPr id="3" name="Rectangle 2"/>
          <p:cNvSpPr/>
          <p:nvPr/>
        </p:nvSpPr>
        <p:spPr>
          <a:xfrm>
            <a:off x="228600" y="762000"/>
            <a:ext cx="4714752" cy="584775"/>
          </a:xfrm>
          <a:prstGeom prst="rect">
            <a:avLst/>
          </a:prstGeom>
        </p:spPr>
        <p:txBody>
          <a:bodyPr wrap="none">
            <a:spAutoFit/>
          </a:bodyPr>
          <a:lstStyle/>
          <a:p>
            <a:pPr>
              <a:spcBef>
                <a:spcPct val="50000"/>
              </a:spcBef>
            </a:pPr>
            <a:r>
              <a:rPr lang="en-US" sz="3200" b="1" dirty="0">
                <a:solidFill>
                  <a:schemeClr val="bg1"/>
                </a:solidFill>
                <a:latin typeface="Century Schoolbook" pitchFamily="18" charset="0"/>
              </a:rPr>
              <a:t>Lysogenic Infections:</a:t>
            </a:r>
          </a:p>
        </p:txBody>
      </p:sp>
    </p:spTree>
    <p:extLst>
      <p:ext uri="{BB962C8B-B14F-4D97-AF65-F5344CB8AC3E}">
        <p14:creationId xmlns:p14="http://schemas.microsoft.com/office/powerpoint/2010/main" val="83971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Prof. Dr. Ghada Fahmy Helaly</a:t>
            </a:r>
          </a:p>
        </p:txBody>
      </p:sp>
      <p:pic>
        <p:nvPicPr>
          <p:cNvPr id="4"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6" y="304800"/>
            <a:ext cx="11513127" cy="5924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39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66800" y="2057400"/>
            <a:ext cx="10668000" cy="3785652"/>
          </a:xfrm>
          <a:prstGeom prst="rect">
            <a:avLst/>
          </a:prstGeom>
          <a:noFill/>
        </p:spPr>
        <p:txBody>
          <a:bodyPr wrap="square">
            <a:spAutoFit/>
          </a:bodyPr>
          <a:lstStyle/>
          <a:p>
            <a:pPr rtl="0">
              <a:lnSpc>
                <a:spcPct val="200000"/>
              </a:lnSpc>
              <a:buFontTx/>
              <a:buBlip>
                <a:blip r:embed="rId3"/>
              </a:buBlip>
              <a:defRPr/>
            </a:pPr>
            <a:r>
              <a:rPr lang="en-US" sz="2400" b="1" dirty="0">
                <a:solidFill>
                  <a:schemeClr val="bg1"/>
                </a:solidFill>
              </a:rPr>
              <a:t>  Productive infection: </a:t>
            </a:r>
            <a:r>
              <a:rPr lang="en-US" sz="2400" dirty="0">
                <a:solidFill>
                  <a:schemeClr val="bg1"/>
                </a:solidFill>
              </a:rPr>
              <a:t>permissive cells </a:t>
            </a:r>
            <a:r>
              <a:rPr lang="en-US" sz="2400" dirty="0">
                <a:solidFill>
                  <a:schemeClr val="bg1"/>
                </a:solidFill>
                <a:sym typeface="Wingdings" pitchFamily="2" charset="2"/>
              </a:rPr>
              <a:t> </a:t>
            </a:r>
            <a:r>
              <a:rPr lang="en-US" sz="2400" dirty="0">
                <a:solidFill>
                  <a:schemeClr val="bg1"/>
                </a:solidFill>
              </a:rPr>
              <a:t>production of infectious virus.</a:t>
            </a:r>
          </a:p>
          <a:p>
            <a:pPr rtl="0">
              <a:lnSpc>
                <a:spcPct val="200000"/>
              </a:lnSpc>
              <a:buFontTx/>
              <a:buBlip>
                <a:blip r:embed="rId3"/>
              </a:buBlip>
              <a:defRPr/>
            </a:pPr>
            <a:r>
              <a:rPr lang="en-US" sz="2400" b="1" dirty="0">
                <a:solidFill>
                  <a:schemeClr val="bg1"/>
                </a:solidFill>
              </a:rPr>
              <a:t>  Abortive infection: </a:t>
            </a:r>
            <a:r>
              <a:rPr lang="en-US" sz="2400" dirty="0">
                <a:solidFill>
                  <a:schemeClr val="bg1"/>
                </a:solidFill>
              </a:rPr>
              <a:t>fails to produce infectious progeny, may be non-permissive cells  or the infecting virus may be defective.</a:t>
            </a:r>
          </a:p>
          <a:p>
            <a:pPr rtl="0">
              <a:lnSpc>
                <a:spcPct val="200000"/>
              </a:lnSpc>
              <a:buFontTx/>
              <a:buBlip>
                <a:blip r:embed="rId3"/>
              </a:buBlip>
              <a:defRPr/>
            </a:pPr>
            <a:r>
              <a:rPr lang="en-US" sz="2400" b="1" dirty="0">
                <a:solidFill>
                  <a:schemeClr val="bg1"/>
                </a:solidFill>
              </a:rPr>
              <a:t>  A latent infection: </a:t>
            </a:r>
            <a:r>
              <a:rPr lang="en-US" sz="2400" dirty="0">
                <a:solidFill>
                  <a:schemeClr val="bg1"/>
                </a:solidFill>
              </a:rPr>
              <a:t>persistence of viral genomes, the expression of no or a few viral genes, and the survival of the infected cell.</a:t>
            </a:r>
          </a:p>
        </p:txBody>
      </p:sp>
      <p:sp>
        <p:nvSpPr>
          <p:cNvPr id="3" name="Rectangle 2"/>
          <p:cNvSpPr/>
          <p:nvPr/>
        </p:nvSpPr>
        <p:spPr>
          <a:xfrm>
            <a:off x="495300" y="907920"/>
            <a:ext cx="8153400" cy="658835"/>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defRPr/>
            </a:pPr>
            <a:r>
              <a:rPr lang="en-US" sz="2800" b="1" dirty="0">
                <a:ln w="11430"/>
                <a:solidFill>
                  <a:schemeClr val="bg1"/>
                </a:solidFill>
                <a:effectLst>
                  <a:outerShdw blurRad="50800" dist="39000" dir="5460000" algn="tl">
                    <a:srgbClr val="000000">
                      <a:alpha val="38000"/>
                    </a:srgbClr>
                  </a:outerShdw>
                </a:effectLst>
              </a:rPr>
              <a:t>Not all infections leads to new progeny virus.</a:t>
            </a:r>
          </a:p>
        </p:txBody>
      </p:sp>
      <p:sp>
        <p:nvSpPr>
          <p:cNvPr id="4" name="Footer Placeholder 3"/>
          <p:cNvSpPr>
            <a:spLocks noGrp="1"/>
          </p:cNvSpPr>
          <p:nvPr>
            <p:ph type="ftr" sz="quarter" idx="11"/>
          </p:nvPr>
        </p:nvSpPr>
        <p:spPr>
          <a:xfrm>
            <a:off x="0" y="18287"/>
            <a:ext cx="12192000" cy="398987"/>
          </a:xfrm>
          <a:solidFill>
            <a:schemeClr val="tx1"/>
          </a:solidFill>
        </p:spPr>
        <p:txBody>
          <a:bodyPr/>
          <a:lstStyle/>
          <a:p>
            <a:r>
              <a:rPr lang="en-US" dirty="0">
                <a:solidFill>
                  <a:schemeClr val="bg1"/>
                </a:solidFill>
              </a:rPr>
              <a:t>Prof. Dr. </a:t>
            </a:r>
            <a:r>
              <a:rPr lang="en-US" dirty="0" err="1">
                <a:solidFill>
                  <a:schemeClr val="bg1"/>
                </a:solidFill>
              </a:rPr>
              <a:t>Ghada</a:t>
            </a:r>
            <a:r>
              <a:rPr lang="en-US" dirty="0">
                <a:solidFill>
                  <a:schemeClr val="bg1"/>
                </a:solidFill>
              </a:rPr>
              <a:t> Fahmy </a:t>
            </a:r>
            <a:r>
              <a:rPr lang="en-US" dirty="0" err="1">
                <a:solidFill>
                  <a:schemeClr val="bg1"/>
                </a:solidFill>
              </a:rPr>
              <a:t>Helaly</a:t>
            </a:r>
            <a:endParaRPr lang="en-US" dirty="0">
              <a:solidFill>
                <a:schemeClr val="bg1"/>
              </a:solidFill>
            </a:endParaRPr>
          </a:p>
        </p:txBody>
      </p:sp>
    </p:spTree>
    <p:extLst>
      <p:ext uri="{BB962C8B-B14F-4D97-AF65-F5344CB8AC3E}">
        <p14:creationId xmlns:p14="http://schemas.microsoft.com/office/powerpoint/2010/main" val="181756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2286000" y="1219201"/>
            <a:ext cx="7391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50000"/>
              </a:lnSpc>
            </a:pPr>
            <a:r>
              <a:rPr lang="en-US" sz="2400" dirty="0">
                <a:solidFill>
                  <a:schemeClr val="bg1"/>
                </a:solidFill>
              </a:rPr>
              <a:t>The  unique feature of viral replication is that soon after interaction with the host cell , the infecting virion is disrupted and its measurable infectivity is lost (eclipse period) ; its duration varies depending on both the virus and the host cell, and it is followed by an interval of rapid accumulation of infectious progeny virus particles. The latent period</a:t>
            </a:r>
            <a:r>
              <a:rPr lang="en-US" sz="2400" b="1" dirty="0">
                <a:solidFill>
                  <a:schemeClr val="bg1"/>
                </a:solidFill>
              </a:rPr>
              <a:t>, </a:t>
            </a:r>
            <a:r>
              <a:rPr lang="en-US" sz="2400" dirty="0">
                <a:solidFill>
                  <a:schemeClr val="bg1"/>
                </a:solidFill>
              </a:rPr>
              <a:t>in contrast, is defined as the time from the onset of infection to the appearance of virus </a:t>
            </a:r>
            <a:r>
              <a:rPr lang="en-US" sz="2400" dirty="0" err="1">
                <a:solidFill>
                  <a:schemeClr val="bg1"/>
                </a:solidFill>
              </a:rPr>
              <a:t>extracellularly</a:t>
            </a:r>
            <a:r>
              <a:rPr lang="en-US" sz="2400" dirty="0">
                <a:solidFill>
                  <a:schemeClr val="bg1"/>
                </a:solidFill>
              </a:rPr>
              <a:t>.</a:t>
            </a:r>
          </a:p>
        </p:txBody>
      </p:sp>
      <p:sp>
        <p:nvSpPr>
          <p:cNvPr id="2" name="Footer Placeholder 1"/>
          <p:cNvSpPr>
            <a:spLocks noGrp="1"/>
          </p:cNvSpPr>
          <p:nvPr>
            <p:ph type="ftr" sz="quarter" idx="11"/>
          </p:nvPr>
        </p:nvSpPr>
        <p:spPr/>
        <p:txBody>
          <a:bodyPr/>
          <a:lstStyle/>
          <a:p>
            <a:r>
              <a:rPr lang="en-US" dirty="0">
                <a:solidFill>
                  <a:schemeClr val="bg1"/>
                </a:solidFill>
              </a:rPr>
              <a:t>Prof. Dr. </a:t>
            </a:r>
            <a:r>
              <a:rPr lang="en-US" dirty="0" err="1">
                <a:solidFill>
                  <a:schemeClr val="bg1"/>
                </a:solidFill>
              </a:rPr>
              <a:t>Ghada</a:t>
            </a:r>
            <a:r>
              <a:rPr lang="en-US" dirty="0">
                <a:solidFill>
                  <a:schemeClr val="bg1"/>
                </a:solidFill>
              </a:rPr>
              <a:t> Fahmy </a:t>
            </a:r>
            <a:r>
              <a:rPr lang="en-US" dirty="0" err="1">
                <a:solidFill>
                  <a:schemeClr val="bg1"/>
                </a:solidFill>
              </a:rPr>
              <a:t>Helaly</a:t>
            </a:r>
            <a:endParaRPr lang="en-US" dirty="0">
              <a:solidFill>
                <a:schemeClr val="bg1"/>
              </a:solidFill>
            </a:endParaRPr>
          </a:p>
        </p:txBody>
      </p:sp>
    </p:spTree>
    <p:extLst>
      <p:ext uri="{BB962C8B-B14F-4D97-AF65-F5344CB8AC3E}">
        <p14:creationId xmlns:p14="http://schemas.microsoft.com/office/powerpoint/2010/main" val="57837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17318" y="629949"/>
            <a:ext cx="12209318" cy="523220"/>
          </a:xfrm>
          <a:prstGeom prst="rect">
            <a:avLst/>
          </a:prstGeom>
          <a:solidFill>
            <a:schemeClr val="tx1"/>
          </a:solidFill>
          <a:ln/>
        </p:spPr>
        <p:style>
          <a:lnRef idx="3">
            <a:schemeClr val="lt1"/>
          </a:lnRef>
          <a:fillRef idx="1">
            <a:schemeClr val="accent4"/>
          </a:fillRef>
          <a:effectRef idx="1">
            <a:schemeClr val="accent4"/>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solidFill>
                  <a:schemeClr val="bg1"/>
                </a:solidFill>
                <a:effectLst>
                  <a:outerShdw blurRad="76200" dist="50800" dir="5400000" algn="tl" rotWithShape="0">
                    <a:srgbClr val="000000">
                      <a:alpha val="65000"/>
                    </a:srgbClr>
                  </a:outerShdw>
                </a:effectLst>
              </a:rPr>
              <a:t>There are 6 major steps in the replication cycle of all viruses:</a:t>
            </a:r>
          </a:p>
        </p:txBody>
      </p:sp>
      <p:sp>
        <p:nvSpPr>
          <p:cNvPr id="3" name="Rectangle 4"/>
          <p:cNvSpPr>
            <a:spLocks noChangeArrowheads="1"/>
          </p:cNvSpPr>
          <p:nvPr/>
        </p:nvSpPr>
        <p:spPr bwMode="auto">
          <a:xfrm>
            <a:off x="685800" y="1295400"/>
            <a:ext cx="7239000" cy="334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rtl="0">
              <a:lnSpc>
                <a:spcPct val="150000"/>
              </a:lnSpc>
              <a:buFontTx/>
              <a:buBlip>
                <a:blip r:embed="rId3"/>
              </a:buBlip>
            </a:pPr>
            <a:r>
              <a:rPr lang="en-US" sz="2400" b="1" dirty="0">
                <a:solidFill>
                  <a:schemeClr val="bg1"/>
                </a:solidFill>
              </a:rPr>
              <a:t>   Adsorption.</a:t>
            </a:r>
          </a:p>
          <a:p>
            <a:pPr rtl="0">
              <a:lnSpc>
                <a:spcPct val="150000"/>
              </a:lnSpc>
              <a:buFontTx/>
              <a:buBlip>
                <a:blip r:embed="rId3"/>
              </a:buBlip>
            </a:pPr>
            <a:r>
              <a:rPr lang="en-US" sz="2400" b="1" dirty="0">
                <a:solidFill>
                  <a:schemeClr val="bg1"/>
                </a:solidFill>
              </a:rPr>
              <a:t>   Penetration. </a:t>
            </a:r>
          </a:p>
          <a:p>
            <a:pPr rtl="0">
              <a:lnSpc>
                <a:spcPct val="150000"/>
              </a:lnSpc>
              <a:buFontTx/>
              <a:buBlip>
                <a:blip r:embed="rId3"/>
              </a:buBlip>
            </a:pPr>
            <a:r>
              <a:rPr lang="en-US" sz="2400" b="1" dirty="0">
                <a:solidFill>
                  <a:schemeClr val="bg1"/>
                </a:solidFill>
              </a:rPr>
              <a:t>   Uncoating. </a:t>
            </a:r>
          </a:p>
          <a:p>
            <a:pPr rtl="0">
              <a:lnSpc>
                <a:spcPct val="150000"/>
              </a:lnSpc>
              <a:buFontTx/>
              <a:buBlip>
                <a:blip r:embed="rId3"/>
              </a:buBlip>
            </a:pPr>
            <a:r>
              <a:rPr lang="en-US" sz="2400" b="1" dirty="0">
                <a:solidFill>
                  <a:schemeClr val="bg1"/>
                </a:solidFill>
              </a:rPr>
              <a:t>   Nucleic acid and protein synthesis. </a:t>
            </a:r>
          </a:p>
          <a:p>
            <a:pPr rtl="0">
              <a:lnSpc>
                <a:spcPct val="150000"/>
              </a:lnSpc>
              <a:buFontTx/>
              <a:buBlip>
                <a:blip r:embed="rId3"/>
              </a:buBlip>
            </a:pPr>
            <a:r>
              <a:rPr lang="en-US" sz="2400" b="1" dirty="0">
                <a:solidFill>
                  <a:schemeClr val="bg1"/>
                </a:solidFill>
              </a:rPr>
              <a:t>   Assembly of virions. </a:t>
            </a:r>
          </a:p>
          <a:p>
            <a:pPr rtl="0">
              <a:lnSpc>
                <a:spcPct val="150000"/>
              </a:lnSpc>
              <a:buFontTx/>
              <a:buBlip>
                <a:blip r:embed="rId3"/>
              </a:buBlip>
            </a:pPr>
            <a:r>
              <a:rPr lang="en-US" sz="2400" b="1" dirty="0">
                <a:solidFill>
                  <a:schemeClr val="bg1"/>
                </a:solidFill>
              </a:rPr>
              <a:t>   Release. </a:t>
            </a:r>
          </a:p>
        </p:txBody>
      </p:sp>
      <p:sp>
        <p:nvSpPr>
          <p:cNvPr id="2" name="Footer Placeholder 1"/>
          <p:cNvSpPr>
            <a:spLocks noGrp="1"/>
          </p:cNvSpPr>
          <p:nvPr>
            <p:ph type="ftr" sz="quarter" idx="11"/>
          </p:nvPr>
        </p:nvSpPr>
        <p:spPr/>
        <p:txBody>
          <a:bodyPr/>
          <a:lstStyle/>
          <a:p>
            <a:r>
              <a:rPr lang="en-US"/>
              <a:t>Prof. Dr. Ghada Fahmy Helaly</a:t>
            </a:r>
          </a:p>
        </p:txBody>
      </p:sp>
      <p:sp>
        <p:nvSpPr>
          <p:cNvPr id="5" name="Rectangle 4"/>
          <p:cNvSpPr/>
          <p:nvPr/>
        </p:nvSpPr>
        <p:spPr>
          <a:xfrm>
            <a:off x="685800" y="4785471"/>
            <a:ext cx="8271164" cy="1553054"/>
          </a:xfrm>
          <a:prstGeom prst="rect">
            <a:avLst/>
          </a:prstGeom>
        </p:spPr>
        <p:txBody>
          <a:bodyPr wrap="square">
            <a:spAutoFit/>
          </a:bodyPr>
          <a:lstStyle/>
          <a:p>
            <a:pPr>
              <a:lnSpc>
                <a:spcPct val="150000"/>
              </a:lnSpc>
            </a:pPr>
            <a:r>
              <a:rPr lang="en-US" sz="2200" dirty="0">
                <a:solidFill>
                  <a:schemeClr val="bg1"/>
                </a:solidFill>
              </a:rPr>
              <a:t>(1) </a:t>
            </a:r>
            <a:r>
              <a:rPr lang="en-US" sz="2200" b="1" dirty="0">
                <a:solidFill>
                  <a:schemeClr val="bg1"/>
                </a:solidFill>
              </a:rPr>
              <a:t>Early events </a:t>
            </a:r>
            <a:r>
              <a:rPr lang="en-US" sz="2200" dirty="0">
                <a:solidFill>
                  <a:schemeClr val="bg1"/>
                </a:solidFill>
              </a:rPr>
              <a:t>(</a:t>
            </a:r>
            <a:r>
              <a:rPr lang="en-US" sz="2200" b="1" dirty="0">
                <a:solidFill>
                  <a:schemeClr val="bg1"/>
                </a:solidFill>
              </a:rPr>
              <a:t>attachment, penetration, </a:t>
            </a:r>
            <a:r>
              <a:rPr lang="en-US" sz="2200" dirty="0">
                <a:solidFill>
                  <a:schemeClr val="bg1"/>
                </a:solidFill>
              </a:rPr>
              <a:t>and </a:t>
            </a:r>
            <a:r>
              <a:rPr lang="en-US" sz="2200" b="1" dirty="0">
                <a:solidFill>
                  <a:schemeClr val="bg1"/>
                </a:solidFill>
              </a:rPr>
              <a:t>uncoating</a:t>
            </a:r>
            <a:r>
              <a:rPr lang="en-US" sz="2200" dirty="0">
                <a:solidFill>
                  <a:schemeClr val="bg1"/>
                </a:solidFill>
              </a:rPr>
              <a:t>); </a:t>
            </a:r>
          </a:p>
          <a:p>
            <a:pPr>
              <a:lnSpc>
                <a:spcPct val="150000"/>
              </a:lnSpc>
            </a:pPr>
            <a:r>
              <a:rPr lang="en-US" sz="2200" dirty="0">
                <a:solidFill>
                  <a:schemeClr val="bg1"/>
                </a:solidFill>
              </a:rPr>
              <a:t>(2) </a:t>
            </a:r>
            <a:r>
              <a:rPr lang="en-US" sz="2200" b="1" dirty="0">
                <a:solidFill>
                  <a:schemeClr val="bg1"/>
                </a:solidFill>
              </a:rPr>
              <a:t>Middle events </a:t>
            </a:r>
            <a:r>
              <a:rPr lang="en-US" sz="2200" dirty="0">
                <a:solidFill>
                  <a:schemeClr val="bg1"/>
                </a:solidFill>
              </a:rPr>
              <a:t>(</a:t>
            </a:r>
            <a:r>
              <a:rPr lang="en-US" sz="2200" b="1" dirty="0">
                <a:solidFill>
                  <a:schemeClr val="bg1"/>
                </a:solidFill>
              </a:rPr>
              <a:t>gene expression </a:t>
            </a:r>
            <a:r>
              <a:rPr lang="en-US" sz="2200" dirty="0">
                <a:solidFill>
                  <a:schemeClr val="bg1"/>
                </a:solidFill>
              </a:rPr>
              <a:t>and </a:t>
            </a:r>
            <a:r>
              <a:rPr lang="en-US" sz="2200" b="1" dirty="0">
                <a:solidFill>
                  <a:schemeClr val="bg1"/>
                </a:solidFill>
              </a:rPr>
              <a:t>genome replication</a:t>
            </a:r>
            <a:r>
              <a:rPr lang="en-US" sz="2200" dirty="0">
                <a:solidFill>
                  <a:schemeClr val="bg1"/>
                </a:solidFill>
              </a:rPr>
              <a:t>);</a:t>
            </a:r>
          </a:p>
          <a:p>
            <a:pPr>
              <a:lnSpc>
                <a:spcPct val="150000"/>
              </a:lnSpc>
            </a:pPr>
            <a:r>
              <a:rPr lang="en-US" sz="2200" dirty="0">
                <a:solidFill>
                  <a:schemeClr val="bg1"/>
                </a:solidFill>
              </a:rPr>
              <a:t>(3) </a:t>
            </a:r>
            <a:r>
              <a:rPr lang="en-US" sz="2200" b="1" dirty="0">
                <a:solidFill>
                  <a:schemeClr val="bg1"/>
                </a:solidFill>
              </a:rPr>
              <a:t>Late events </a:t>
            </a:r>
            <a:r>
              <a:rPr lang="en-US" sz="2200" dirty="0">
                <a:solidFill>
                  <a:schemeClr val="bg1"/>
                </a:solidFill>
              </a:rPr>
              <a:t>(</a:t>
            </a:r>
            <a:r>
              <a:rPr lang="en-US" sz="2200" b="1" dirty="0">
                <a:solidFill>
                  <a:schemeClr val="bg1"/>
                </a:solidFill>
              </a:rPr>
              <a:t>assembly </a:t>
            </a:r>
            <a:r>
              <a:rPr lang="en-US" sz="2200" dirty="0">
                <a:solidFill>
                  <a:schemeClr val="bg1"/>
                </a:solidFill>
              </a:rPr>
              <a:t>and </a:t>
            </a:r>
            <a:r>
              <a:rPr lang="en-US" sz="2200" b="1" dirty="0">
                <a:solidFill>
                  <a:schemeClr val="bg1"/>
                </a:solidFill>
              </a:rPr>
              <a:t>release</a:t>
            </a:r>
            <a:r>
              <a:rPr lang="en-US" sz="2200" dirty="0">
                <a:solidFill>
                  <a:schemeClr val="bg1"/>
                </a:solidFill>
              </a:rPr>
              <a:t>).</a:t>
            </a:r>
          </a:p>
        </p:txBody>
      </p:sp>
    </p:spTree>
    <p:extLst>
      <p:ext uri="{BB962C8B-B14F-4D97-AF65-F5344CB8AC3E}">
        <p14:creationId xmlns:p14="http://schemas.microsoft.com/office/powerpoint/2010/main" val="11379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304800" y="1600200"/>
            <a:ext cx="6781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2400" dirty="0">
                <a:solidFill>
                  <a:schemeClr val="bg1"/>
                </a:solidFill>
                <a:latin typeface="Arial" panose="020B0604020202020204" pitchFamily="34" charset="0"/>
                <a:cs typeface="Arial" panose="020B0604020202020204" pitchFamily="34" charset="0"/>
              </a:rPr>
              <a:t>Specific viral outer proteins (or glycoproteins on envelope viruses) bind to receptors on cell membrane. </a:t>
            </a:r>
            <a:r>
              <a:rPr lang="en-US" sz="2400" dirty="0">
                <a:solidFill>
                  <a:schemeClr val="bg1"/>
                </a:solidFill>
                <a:cs typeface="Times New Roman" pitchFamily="18" charset="0"/>
              </a:rPr>
              <a:t>This specificity determines the host range and tissue tropism </a:t>
            </a:r>
            <a:r>
              <a:rPr lang="en-US" sz="2400" dirty="0" err="1">
                <a:solidFill>
                  <a:schemeClr val="bg1"/>
                </a:solidFill>
                <a:cs typeface="Times New Roman" pitchFamily="18" charset="0"/>
              </a:rPr>
              <a:t>e.g</a:t>
            </a:r>
            <a:r>
              <a:rPr lang="en-US" sz="2400" dirty="0">
                <a:solidFill>
                  <a:schemeClr val="bg1"/>
                </a:solidFill>
                <a:cs typeface="Times New Roman" pitchFamily="18" charset="0"/>
              </a:rPr>
              <a:t>, </a:t>
            </a:r>
            <a:r>
              <a:rPr lang="en-US" sz="2400" dirty="0">
                <a:solidFill>
                  <a:schemeClr val="bg1"/>
                </a:solidFill>
              </a:rPr>
              <a:t>herpes simplex virus type 1 attaches to the fibroblast growth factor receptor, rabies virus to the acetylcholine receptor, and human immunodeficiency virus (HIV) to the CD4 protein on helper T lymphocytes.</a:t>
            </a:r>
            <a:endParaRPr lang="en-GB" sz="2400" dirty="0">
              <a:solidFill>
                <a:schemeClr val="bg1"/>
              </a:solidFill>
            </a:endParaRPr>
          </a:p>
          <a:p>
            <a:pPr eaLnBrk="0" hangingPunct="0">
              <a:lnSpc>
                <a:spcPct val="150000"/>
              </a:lnSpc>
            </a:pPr>
            <a:r>
              <a:rPr lang="en-US" sz="2400" dirty="0">
                <a:cs typeface="Times New Roman" pitchFamily="18" charset="0"/>
              </a:rPr>
              <a:t> . </a:t>
            </a:r>
            <a:endParaRPr lang="en-US" sz="2400" dirty="0"/>
          </a:p>
        </p:txBody>
      </p:sp>
      <p:grpSp>
        <p:nvGrpSpPr>
          <p:cNvPr id="2" name="Group 6"/>
          <p:cNvGrpSpPr>
            <a:grpSpLocks/>
          </p:cNvGrpSpPr>
          <p:nvPr/>
        </p:nvGrpSpPr>
        <p:grpSpPr bwMode="auto">
          <a:xfrm>
            <a:off x="23191" y="838200"/>
            <a:ext cx="5181600" cy="762000"/>
            <a:chOff x="457199" y="1143000"/>
            <a:chExt cx="5463209" cy="685800"/>
          </a:xfrm>
          <a:noFill/>
        </p:grpSpPr>
        <p:sp>
          <p:nvSpPr>
            <p:cNvPr id="6" name="Round Diagonal Corner Rectangle 5"/>
            <p:cNvSpPr/>
            <p:nvPr/>
          </p:nvSpPr>
          <p:spPr>
            <a:xfrm>
              <a:off x="457199" y="1143000"/>
              <a:ext cx="5463209" cy="685800"/>
            </a:xfrm>
            <a:prstGeom prst="round2DiagRect">
              <a:avLst/>
            </a:prstGeom>
            <a:grpFill/>
            <a:ln>
              <a:noFill/>
            </a:ln>
            <a:effectLst>
              <a:outerShdw blurRad="149987" dist="250190" dir="8460000" algn="ctr">
                <a:srgbClr val="000000">
                  <a:alpha val="28000"/>
                </a:srgbClr>
              </a:outerShdw>
            </a:effectLst>
            <a:scene3d>
              <a:camera prst="orthographicFront">
                <a:rot lat="0" lon="0" rev="0"/>
              </a:camera>
              <a:lightRig rig="sunset" dir="t"/>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609600" y="1143000"/>
              <a:ext cx="5123518" cy="584775"/>
            </a:xfrm>
            <a:prstGeom prst="rect">
              <a:avLst/>
            </a:prstGeom>
            <a:grp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200" b="1" dirty="0">
                  <a:ln w="11430"/>
                  <a:solidFill>
                    <a:schemeClr val="bg1"/>
                  </a:solidFill>
                  <a:effectLst>
                    <a:outerShdw blurRad="80000" dist="40000" dir="5040000" algn="tl">
                      <a:srgbClr val="000000">
                        <a:alpha val="30000"/>
                      </a:srgbClr>
                    </a:outerShdw>
                  </a:effectLst>
                </a:rPr>
                <a:t>Adsorption (</a:t>
              </a:r>
              <a:r>
                <a:rPr lang="en-US" sz="3200" b="1" dirty="0">
                  <a:ln w="6600">
                    <a:solidFill>
                      <a:schemeClr val="accent2"/>
                    </a:solidFill>
                    <a:prstDash val="solid"/>
                  </a:ln>
                  <a:solidFill>
                    <a:schemeClr val="bg1"/>
                  </a:solidFill>
                  <a:effectLst>
                    <a:outerShdw dist="38100" dir="2700000" algn="tl" rotWithShape="0">
                      <a:schemeClr val="accent2"/>
                    </a:outerShdw>
                  </a:effectLst>
                  <a:latin typeface="Arial" panose="020B0604020202020204" pitchFamily="34" charset="0"/>
                  <a:cs typeface="Arial" panose="020B0604020202020204" pitchFamily="34" charset="0"/>
                </a:rPr>
                <a:t>Attachment )</a:t>
              </a:r>
              <a:endParaRPr lang="en-US" sz="3200" b="1" dirty="0">
                <a:ln w="11430"/>
                <a:solidFill>
                  <a:schemeClr val="bg1"/>
                </a:solidFill>
                <a:effectLst>
                  <a:outerShdw blurRad="80000" dist="40000" dir="5040000" algn="tl">
                    <a:srgbClr val="000000">
                      <a:alpha val="30000"/>
                    </a:srgbClr>
                  </a:outerShdw>
                </a:effectLst>
              </a:endParaRPr>
            </a:p>
          </p:txBody>
        </p:sp>
      </p:grpSp>
      <p:sp>
        <p:nvSpPr>
          <p:cNvPr id="3" name="Footer Placeholder 2"/>
          <p:cNvSpPr>
            <a:spLocks noGrp="1"/>
          </p:cNvSpPr>
          <p:nvPr>
            <p:ph type="ftr" sz="quarter" idx="11"/>
          </p:nvPr>
        </p:nvSpPr>
        <p:spPr/>
        <p:txBody>
          <a:bodyPr/>
          <a:lstStyle/>
          <a:p>
            <a:r>
              <a:rPr lang="en-US"/>
              <a:t>Prof. Dr. Ghada Fahmy Helaly</a:t>
            </a:r>
          </a:p>
        </p:txBody>
      </p:sp>
      <p:pic>
        <p:nvPicPr>
          <p:cNvPr id="7" name="Picture 6" descr="cow95289_06_12"/>
          <p:cNvPicPr>
            <a:picLocks noChangeAspect="1" noChangeArrowheads="1"/>
          </p:cNvPicPr>
          <p:nvPr/>
        </p:nvPicPr>
        <p:blipFill rotWithShape="1">
          <a:blip r:embed="rId3">
            <a:extLst>
              <a:ext uri="{28A0092B-C50C-407E-A947-70E740481C1C}">
                <a14:useLocalDpi xmlns:a14="http://schemas.microsoft.com/office/drawing/2010/main" val="0"/>
              </a:ext>
            </a:extLst>
          </a:blip>
          <a:srcRect t="4859"/>
          <a:stretch/>
        </p:blipFill>
        <p:spPr bwMode="auto">
          <a:xfrm>
            <a:off x="7010400" y="1295400"/>
            <a:ext cx="5181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39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304800" y="1425266"/>
            <a:ext cx="11277644"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lnSpc>
                <a:spcPct val="150000"/>
              </a:lnSpc>
            </a:pPr>
            <a:r>
              <a:rPr lang="en-US" sz="2400" dirty="0">
                <a:solidFill>
                  <a:schemeClr val="bg1"/>
                </a:solidFill>
                <a:latin typeface="Arial" panose="020B0604020202020204" pitchFamily="34" charset="0"/>
                <a:cs typeface="Arial" panose="020B0604020202020204" pitchFamily="34" charset="0"/>
              </a:rPr>
              <a:t>Virus uptake by </a:t>
            </a:r>
            <a:r>
              <a:rPr lang="en-US" sz="2400" b="1" dirty="0">
                <a:solidFill>
                  <a:schemeClr val="bg1"/>
                </a:solidFill>
                <a:latin typeface="Arial" panose="020B0604020202020204" pitchFamily="34" charset="0"/>
                <a:cs typeface="Arial" panose="020B0604020202020204" pitchFamily="34" charset="0"/>
              </a:rPr>
              <a:t>pinocytosis (</a:t>
            </a:r>
            <a:r>
              <a:rPr lang="en-GB" sz="2400" b="1" dirty="0" err="1">
                <a:solidFill>
                  <a:schemeClr val="bg1"/>
                </a:solidFill>
                <a:cs typeface="Times New Roman" pitchFamily="18" charset="0"/>
              </a:rPr>
              <a:t>viropexis</a:t>
            </a:r>
            <a:r>
              <a:rPr lang="en-GB" sz="2400" b="1" dirty="0">
                <a:solidFill>
                  <a:schemeClr val="bg1"/>
                </a:solidFill>
                <a:cs typeface="Times New Roman" pitchFamily="18" charset="0"/>
              </a:rPr>
              <a:t>)</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or by </a:t>
            </a:r>
            <a:r>
              <a:rPr lang="en-US" sz="2400" b="1" dirty="0">
                <a:solidFill>
                  <a:schemeClr val="bg1"/>
                </a:solidFill>
                <a:latin typeface="Arial" panose="020B0604020202020204" pitchFamily="34" charset="0"/>
                <a:cs typeface="Arial" panose="020B0604020202020204" pitchFamily="34" charset="0"/>
              </a:rPr>
              <a:t>fusion</a:t>
            </a:r>
            <a:r>
              <a:rPr lang="en-US" sz="2400" dirty="0">
                <a:solidFill>
                  <a:schemeClr val="bg1"/>
                </a:solidFill>
                <a:latin typeface="Arial" panose="020B0604020202020204" pitchFamily="34" charset="0"/>
                <a:cs typeface="Arial" panose="020B0604020202020204" pitchFamily="34" charset="0"/>
              </a:rPr>
              <a:t> of the viral envelope with the cytoplasmic membrane.</a:t>
            </a:r>
            <a:endParaRPr lang="en-US" sz="2400" dirty="0">
              <a:solidFill>
                <a:schemeClr val="bg1"/>
              </a:solidFill>
            </a:endParaRPr>
          </a:p>
        </p:txBody>
      </p:sp>
      <p:grpSp>
        <p:nvGrpSpPr>
          <p:cNvPr id="2" name="Group 5"/>
          <p:cNvGrpSpPr>
            <a:grpSpLocks/>
          </p:cNvGrpSpPr>
          <p:nvPr/>
        </p:nvGrpSpPr>
        <p:grpSpPr bwMode="auto">
          <a:xfrm>
            <a:off x="304800" y="665168"/>
            <a:ext cx="2743200" cy="685800"/>
            <a:chOff x="457200" y="1143000"/>
            <a:chExt cx="2743200" cy="685800"/>
          </a:xfrm>
          <a:solidFill>
            <a:schemeClr val="tx1"/>
          </a:solidFill>
        </p:grpSpPr>
        <p:sp>
          <p:nvSpPr>
            <p:cNvPr id="4" name="Round Diagonal Corner Rectangle 3"/>
            <p:cNvSpPr/>
            <p:nvPr/>
          </p:nvSpPr>
          <p:spPr>
            <a:xfrm>
              <a:off x="457200" y="1143000"/>
              <a:ext cx="2743200" cy="685800"/>
            </a:xfrm>
            <a:prstGeom prst="round2DiagRect">
              <a:avLst/>
            </a:prstGeom>
            <a:noFill/>
            <a:ln>
              <a:noFill/>
            </a:ln>
            <a:effectLst>
              <a:outerShdw blurRad="149987" dist="250190" dir="8460000" algn="ctr">
                <a:srgbClr val="000000">
                  <a:alpha val="28000"/>
                </a:srgbClr>
              </a:outerShdw>
            </a:effectLst>
            <a:scene3d>
              <a:camera prst="orthographicFront">
                <a:rot lat="0" lon="0" rev="0"/>
              </a:camera>
              <a:lightRig rig="sunset" dir="t"/>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09556" y="1143000"/>
              <a:ext cx="2438488" cy="584775"/>
            </a:xfrm>
            <a:prstGeom prst="rect">
              <a:avLst/>
            </a:prstGeom>
            <a:grp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200" b="1" dirty="0">
                  <a:ln w="11430"/>
                  <a:solidFill>
                    <a:schemeClr val="bg1"/>
                  </a:solidFill>
                  <a:effectLst>
                    <a:outerShdw blurRad="80000" dist="40000" dir="5040000" algn="tl">
                      <a:srgbClr val="000000">
                        <a:alpha val="30000"/>
                      </a:srgbClr>
                    </a:outerShdw>
                  </a:effectLst>
                </a:rPr>
                <a:t>Penetration</a:t>
              </a:r>
            </a:p>
          </p:txBody>
        </p:sp>
      </p:grpSp>
      <p:sp>
        <p:nvSpPr>
          <p:cNvPr id="3" name="Footer Placeholder 2"/>
          <p:cNvSpPr>
            <a:spLocks noGrp="1"/>
          </p:cNvSpPr>
          <p:nvPr>
            <p:ph type="ftr" sz="quarter" idx="11"/>
          </p:nvPr>
        </p:nvSpPr>
        <p:spPr/>
        <p:txBody>
          <a:bodyPr/>
          <a:lstStyle/>
          <a:p>
            <a:r>
              <a:rPr lang="en-US"/>
              <a:t>Prof. Dr. Ghada Fahmy Helaly</a:t>
            </a:r>
          </a:p>
        </p:txBody>
      </p:sp>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990600" y="3581400"/>
            <a:ext cx="10591844" cy="299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10"/>
          <p:cNvGrpSpPr>
            <a:grpSpLocks/>
          </p:cNvGrpSpPr>
          <p:nvPr/>
        </p:nvGrpSpPr>
        <p:grpSpPr bwMode="auto">
          <a:xfrm>
            <a:off x="304801" y="2632586"/>
            <a:ext cx="2590844" cy="685800"/>
            <a:chOff x="4495757" y="3048000"/>
            <a:chExt cx="2590844" cy="685800"/>
          </a:xfrm>
          <a:noFill/>
        </p:grpSpPr>
        <p:sp>
          <p:nvSpPr>
            <p:cNvPr id="9" name="Round Diagonal Corner Rectangle 8"/>
            <p:cNvSpPr/>
            <p:nvPr/>
          </p:nvSpPr>
          <p:spPr>
            <a:xfrm>
              <a:off x="4572000" y="3048000"/>
              <a:ext cx="2514600" cy="685800"/>
            </a:xfrm>
            <a:prstGeom prst="round2DiagRect">
              <a:avLst/>
            </a:prstGeom>
            <a:grpFill/>
            <a:ln>
              <a:noFill/>
            </a:ln>
            <a:effectLst>
              <a:outerShdw blurRad="149987" dist="250190" dir="8460000" algn="ctr">
                <a:srgbClr val="000000">
                  <a:alpha val="28000"/>
                </a:srgbClr>
              </a:outerShdw>
            </a:effectLst>
            <a:scene3d>
              <a:camera prst="orthographicFront">
                <a:rot lat="0" lon="0" rev="0"/>
              </a:camera>
              <a:lightRig rig="sunset" dir="t"/>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65000"/>
                  </a:schemeClr>
                </a:solidFill>
              </a:endParaRPr>
            </a:p>
          </p:txBody>
        </p:sp>
        <p:sp>
          <p:nvSpPr>
            <p:cNvPr id="10" name="Rectangle 9"/>
            <p:cNvSpPr/>
            <p:nvPr/>
          </p:nvSpPr>
          <p:spPr>
            <a:xfrm>
              <a:off x="4495757" y="3048000"/>
              <a:ext cx="2590844" cy="584775"/>
            </a:xfrm>
            <a:prstGeom prst="rect">
              <a:avLst/>
            </a:prstGeom>
            <a:grp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200" b="1" dirty="0">
                  <a:ln w="11430"/>
                  <a:solidFill>
                    <a:schemeClr val="bg1"/>
                  </a:solidFill>
                  <a:effectLst>
                    <a:outerShdw blurRad="80000" dist="40000" dir="5040000" algn="tl">
                      <a:srgbClr val="000000">
                        <a:alpha val="30000"/>
                      </a:srgbClr>
                    </a:outerShdw>
                  </a:effectLst>
                </a:rPr>
                <a:t>Uncoating</a:t>
              </a:r>
            </a:p>
          </p:txBody>
        </p:sp>
      </p:grpSp>
      <p:sp>
        <p:nvSpPr>
          <p:cNvPr id="11" name="Rectangle 14"/>
          <p:cNvSpPr>
            <a:spLocks noChangeArrowheads="1"/>
          </p:cNvSpPr>
          <p:nvPr/>
        </p:nvSpPr>
        <p:spPr bwMode="auto">
          <a:xfrm>
            <a:off x="3058099" y="269414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Nucleic acid released.</a:t>
            </a:r>
          </a:p>
        </p:txBody>
      </p:sp>
    </p:spTree>
    <p:extLst>
      <p:ext uri="{BB962C8B-B14F-4D97-AF65-F5344CB8AC3E}">
        <p14:creationId xmlns:p14="http://schemas.microsoft.com/office/powerpoint/2010/main" val="191889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685800" y="1828800"/>
            <a:ext cx="11125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rtl="0" eaLnBrk="0" hangingPunct="0">
              <a:lnSpc>
                <a:spcPct val="150000"/>
              </a:lnSpc>
              <a:buSzPct val="116000"/>
              <a:buBlip>
                <a:blip r:embed="rId3"/>
              </a:buBlip>
            </a:pPr>
            <a:r>
              <a:rPr lang="en-US" sz="2400" dirty="0">
                <a:solidFill>
                  <a:schemeClr val="bg1"/>
                </a:solidFill>
                <a:cs typeface="Times New Roman" pitchFamily="18" charset="0"/>
              </a:rPr>
              <a:t>Replication involves synthesis of viral messenger RNA (mRNA) (Transcription) for viruses except positive sense RNA viruses, and viral protein synthesis (Translation).</a:t>
            </a:r>
          </a:p>
          <a:p>
            <a:pPr marL="342900" indent="-342900" rtl="0" eaLnBrk="0" hangingPunct="0">
              <a:lnSpc>
                <a:spcPct val="150000"/>
              </a:lnSpc>
              <a:buBlip>
                <a:blip r:embed="rId3"/>
              </a:buBlip>
            </a:pPr>
            <a:endParaRPr lang="en-US" sz="2400" dirty="0"/>
          </a:p>
        </p:txBody>
      </p:sp>
      <p:grpSp>
        <p:nvGrpSpPr>
          <p:cNvPr id="7" name="Group 11"/>
          <p:cNvGrpSpPr>
            <a:grpSpLocks/>
          </p:cNvGrpSpPr>
          <p:nvPr/>
        </p:nvGrpSpPr>
        <p:grpSpPr bwMode="auto">
          <a:xfrm>
            <a:off x="304800" y="685800"/>
            <a:ext cx="7671955" cy="914400"/>
            <a:chOff x="838200" y="3886200"/>
            <a:chExt cx="7748155" cy="685800"/>
          </a:xfrm>
          <a:noFill/>
        </p:grpSpPr>
        <p:sp>
          <p:nvSpPr>
            <p:cNvPr id="5" name="Round Diagonal Corner Rectangle 4"/>
            <p:cNvSpPr/>
            <p:nvPr/>
          </p:nvSpPr>
          <p:spPr>
            <a:xfrm>
              <a:off x="838200" y="3886200"/>
              <a:ext cx="7315200" cy="685800"/>
            </a:xfrm>
            <a:prstGeom prst="round2DiagRect">
              <a:avLst/>
            </a:prstGeom>
            <a:grpFill/>
            <a:ln>
              <a:noFill/>
            </a:ln>
            <a:effectLst>
              <a:outerShdw blurRad="149987" dist="250190" dir="8460000" algn="ctr">
                <a:srgbClr val="000000">
                  <a:alpha val="28000"/>
                </a:srgbClr>
              </a:outerShdw>
            </a:effectLst>
            <a:scene3d>
              <a:camera prst="orthographicFront">
                <a:rot lat="0" lon="0" rev="0"/>
              </a:camera>
              <a:lightRig rig="sunset" dir="t"/>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65000"/>
                  </a:schemeClr>
                </a:solidFill>
              </a:endParaRPr>
            </a:p>
          </p:txBody>
        </p:sp>
        <p:sp>
          <p:nvSpPr>
            <p:cNvPr id="6" name="Rectangle 5"/>
            <p:cNvSpPr/>
            <p:nvPr/>
          </p:nvSpPr>
          <p:spPr>
            <a:xfrm>
              <a:off x="1042555" y="3987225"/>
              <a:ext cx="7543800" cy="584775"/>
            </a:xfrm>
            <a:prstGeom prst="rect">
              <a:avLst/>
            </a:prstGeom>
            <a:grp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200" b="1" dirty="0">
                  <a:ln w="11430"/>
                  <a:solidFill>
                    <a:schemeClr val="bg1"/>
                  </a:solidFill>
                  <a:effectLst>
                    <a:outerShdw blurRad="80000" dist="40000" dir="5040000" algn="tl">
                      <a:srgbClr val="000000">
                        <a:alpha val="30000"/>
                      </a:srgbClr>
                    </a:outerShdw>
                  </a:effectLst>
                </a:rPr>
                <a:t>Nucleic acid and protein synthesis </a:t>
              </a:r>
            </a:p>
          </p:txBody>
        </p:sp>
      </p:grpSp>
      <p:sp>
        <p:nvSpPr>
          <p:cNvPr id="8" name="Footer Placeholder 7"/>
          <p:cNvSpPr>
            <a:spLocks noGrp="1"/>
          </p:cNvSpPr>
          <p:nvPr>
            <p:ph type="ftr" sz="quarter" idx="11"/>
          </p:nvPr>
        </p:nvSpPr>
        <p:spPr/>
        <p:txBody>
          <a:bodyPr/>
          <a:lstStyle/>
          <a:p>
            <a:r>
              <a:rPr lang="en-US"/>
              <a:t>Prof. Dr. Ghada Fahmy Helaly</a:t>
            </a:r>
          </a:p>
        </p:txBody>
      </p:sp>
      <p:sp>
        <p:nvSpPr>
          <p:cNvPr id="11" name="Rectangle 10"/>
          <p:cNvSpPr/>
          <p:nvPr/>
        </p:nvSpPr>
        <p:spPr>
          <a:xfrm>
            <a:off x="685800" y="3886200"/>
            <a:ext cx="10744200" cy="1685846"/>
          </a:xfrm>
          <a:prstGeom prst="rect">
            <a:avLst/>
          </a:prstGeom>
        </p:spPr>
        <p:txBody>
          <a:bodyPr wrap="square">
            <a:spAutoFit/>
          </a:bodyPr>
          <a:lstStyle/>
          <a:p>
            <a:pPr marL="342900" indent="-342900">
              <a:lnSpc>
                <a:spcPct val="150000"/>
              </a:lnSpc>
              <a:buSzPct val="120000"/>
              <a:buBlip>
                <a:blip r:embed="rId4"/>
              </a:buBlip>
            </a:pPr>
            <a:r>
              <a:rPr lang="en-US" sz="2400" dirty="0">
                <a:solidFill>
                  <a:schemeClr val="bg1"/>
                </a:solidFill>
              </a:rPr>
              <a:t>Early mRNA and proteins are synthesized; the early proteins are enzymes used to replicate the viral genome. Late mRNA and proteins are then synthesized. These late proteins are the structural, capsid proteins.</a:t>
            </a:r>
          </a:p>
        </p:txBody>
      </p:sp>
    </p:spTree>
    <p:extLst>
      <p:ext uri="{BB962C8B-B14F-4D97-AF65-F5344CB8AC3E}">
        <p14:creationId xmlns:p14="http://schemas.microsoft.com/office/powerpoint/2010/main" val="9686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410200" y="6248400"/>
            <a:ext cx="6917210" cy="365125"/>
          </a:xfrm>
        </p:spPr>
        <p:txBody>
          <a:bodyPr/>
          <a:lstStyle/>
          <a:p>
            <a:r>
              <a:rPr lang="en-US" dirty="0">
                <a:solidFill>
                  <a:schemeClr val="tx1"/>
                </a:solidFill>
              </a:rPr>
              <a:t>Prof. Dr. Ghada Fahmy Helaly</a:t>
            </a:r>
          </a:p>
        </p:txBody>
      </p:sp>
      <p:pic>
        <p:nvPicPr>
          <p:cNvPr id="4098" name="Picture 2"/>
          <p:cNvPicPr>
            <a:picLocks noChangeAspect="1" noChangeArrowheads="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5069"/>
          <a:stretch/>
        </p:blipFill>
        <p:spPr bwMode="auto">
          <a:xfrm>
            <a:off x="457200" y="685801"/>
            <a:ext cx="11430000" cy="5410199"/>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27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685800" y="819752"/>
            <a:ext cx="1083696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rtl="0" eaLnBrk="0" hangingPunct="0">
              <a:lnSpc>
                <a:spcPct val="200000"/>
              </a:lnSpc>
            </a:pPr>
            <a:r>
              <a:rPr lang="en-US" sz="3600" b="1" dirty="0">
                <a:ln>
                  <a:solidFill>
                    <a:srgbClr val="000036"/>
                  </a:solidFill>
                </a:ln>
                <a:solidFill>
                  <a:schemeClr val="bg1"/>
                </a:solidFill>
                <a:cs typeface="Times New Roman" pitchFamily="18" charset="0"/>
              </a:rPr>
              <a:t>DNA viruses:</a:t>
            </a:r>
            <a:endParaRPr lang="en-US" sz="3600" dirty="0">
              <a:ln>
                <a:solidFill>
                  <a:srgbClr val="000036"/>
                </a:solidFill>
              </a:ln>
              <a:solidFill>
                <a:schemeClr val="bg1"/>
              </a:solidFill>
            </a:endParaRPr>
          </a:p>
          <a:p>
            <a:pPr rtl="0" eaLnBrk="0" hangingPunct="0">
              <a:lnSpc>
                <a:spcPct val="200000"/>
              </a:lnSpc>
            </a:pPr>
            <a:r>
              <a:rPr lang="en-US" sz="2400" dirty="0">
                <a:solidFill>
                  <a:schemeClr val="bg1"/>
                </a:solidFill>
                <a:cs typeface="Times New Roman" pitchFamily="18" charset="0"/>
              </a:rPr>
              <a:t>The genome replication of most DNA viruses takes place in the cell's nucleus. Most DNA viruses are entirely dependent on the host cell's DNA and RNA synthesizing machinery, and RNA processing machinery. The viral genome must cross the cell's nuclear membrane to access this machinery.</a:t>
            </a:r>
            <a:endParaRPr lang="en-US" sz="2400" dirty="0">
              <a:solidFill>
                <a:schemeClr val="bg1"/>
              </a:solidFill>
            </a:endParaRPr>
          </a:p>
          <a:p>
            <a:pPr rtl="0" eaLnBrk="0" hangingPunct="0">
              <a:lnSpc>
                <a:spcPct val="200000"/>
              </a:lnSpc>
            </a:pPr>
            <a:endParaRPr lang="en-US" sz="900" b="1" dirty="0">
              <a:cs typeface="Times New Roman" pitchFamily="18" charset="0"/>
            </a:endParaRPr>
          </a:p>
          <a:p>
            <a:pPr rtl="0" eaLnBrk="0" hangingPunct="0">
              <a:lnSpc>
                <a:spcPct val="200000"/>
              </a:lnSpc>
            </a:pPr>
            <a:endParaRPr lang="fr-FR" sz="2000" b="1" dirty="0">
              <a:cs typeface="Times New Roman" pitchFamily="18" charset="0"/>
            </a:endParaRPr>
          </a:p>
        </p:txBody>
      </p:sp>
      <p:sp>
        <p:nvSpPr>
          <p:cNvPr id="2" name="Footer Placeholder 1"/>
          <p:cNvSpPr>
            <a:spLocks noGrp="1"/>
          </p:cNvSpPr>
          <p:nvPr>
            <p:ph type="ftr" sz="quarter" idx="11"/>
          </p:nvPr>
        </p:nvSpPr>
        <p:spPr/>
        <p:txBody>
          <a:bodyPr/>
          <a:lstStyle/>
          <a:p>
            <a:r>
              <a:rPr lang="en-US"/>
              <a:t>Prof. Dr. Ghada Fahmy Helaly</a:t>
            </a:r>
          </a:p>
        </p:txBody>
      </p:sp>
    </p:spTree>
    <p:extLst>
      <p:ext uri="{BB962C8B-B14F-4D97-AF65-F5344CB8AC3E}">
        <p14:creationId xmlns:p14="http://schemas.microsoft.com/office/powerpoint/2010/main" val="2020074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Dividend">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613</TotalTime>
  <Words>1000</Words>
  <Application>Microsoft Office PowerPoint</Application>
  <PresentationFormat>Widescreen</PresentationFormat>
  <Paragraphs>94</Paragraphs>
  <Slides>18</Slides>
  <Notes>11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18</vt:i4>
      </vt:variant>
    </vt:vector>
  </HeadingPairs>
  <TitlesOfParts>
    <vt:vector size="33" baseType="lpstr">
      <vt:lpstr>Arial</vt:lpstr>
      <vt:lpstr>Book Antiqua</vt:lpstr>
      <vt:lpstr>Bookman Old Style</vt:lpstr>
      <vt:lpstr>Calibri</vt:lpstr>
      <vt:lpstr>Century Gothic</vt:lpstr>
      <vt:lpstr>Century Schoolbook</vt:lpstr>
      <vt:lpstr>Georgia</vt:lpstr>
      <vt:lpstr>Gill Sans MT</vt:lpstr>
      <vt:lpstr>Palatino Linotype</vt:lpstr>
      <vt:lpstr>Wingdings</vt:lpstr>
      <vt:lpstr>Wingdings 2</vt:lpstr>
      <vt:lpstr>Clarity</vt:lpstr>
      <vt:lpstr>Apothecary</vt:lpstr>
      <vt:lpstr>1_Apothecary</vt:lpstr>
      <vt:lpstr>Dividend</vt:lpstr>
      <vt:lpstr>GENERAL Virology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ahmad</cp:lastModifiedBy>
  <cp:revision>58</cp:revision>
  <dcterms:created xsi:type="dcterms:W3CDTF">2015-09-01T22:11:05Z</dcterms:created>
  <dcterms:modified xsi:type="dcterms:W3CDTF">2020-11-17T09:12:54Z</dcterms:modified>
</cp:coreProperties>
</file>