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0"/>
  </p:notesMasterIdLst>
  <p:sldIdLst>
    <p:sldId id="291" r:id="rId5"/>
    <p:sldId id="292" r:id="rId6"/>
    <p:sldId id="258" r:id="rId7"/>
    <p:sldId id="304" r:id="rId8"/>
    <p:sldId id="305" r:id="rId9"/>
    <p:sldId id="260" r:id="rId10"/>
    <p:sldId id="261" r:id="rId11"/>
    <p:sldId id="264" r:id="rId12"/>
    <p:sldId id="293" r:id="rId13"/>
    <p:sldId id="306" r:id="rId14"/>
    <p:sldId id="265" r:id="rId15"/>
    <p:sldId id="266" r:id="rId16"/>
    <p:sldId id="299" r:id="rId17"/>
    <p:sldId id="300" r:id="rId18"/>
    <p:sldId id="301" r:id="rId19"/>
    <p:sldId id="302" r:id="rId20"/>
    <p:sldId id="294" r:id="rId21"/>
    <p:sldId id="311" r:id="rId22"/>
    <p:sldId id="308" r:id="rId23"/>
    <p:sldId id="312" r:id="rId24"/>
    <p:sldId id="310" r:id="rId25"/>
    <p:sldId id="314" r:id="rId26"/>
    <p:sldId id="309" r:id="rId27"/>
    <p:sldId id="313" r:id="rId28"/>
    <p:sldId id="317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93F285-050B-4E7B-ABCD-A4CBB02C1BBF}" type="datetimeFigureOut">
              <a:rPr lang="en-MY" smtClean="0"/>
              <a:t>13/5/2022</a:t>
            </a:fld>
            <a:endParaRPr lang="en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BA13FF-E789-47DC-A537-986B9A679B7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8979242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BA13FF-E789-47DC-A537-986B9A679B7A}" type="slidenum">
              <a:rPr lang="en-MY" smtClean="0"/>
              <a:t>10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6959695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BA13FF-E789-47DC-A537-986B9A679B7A}" type="slidenum">
              <a:rPr lang="en-MY" smtClean="0"/>
              <a:t>17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6715704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8ADA8-5D29-4585-B842-AF0C23742852}" type="datetimeFigureOut">
              <a:rPr lang="en-MY" smtClean="0"/>
              <a:t>13/5/2022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EA292-7C6D-4B77-B4E3-666524FC76A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058588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8ADA8-5D29-4585-B842-AF0C23742852}" type="datetimeFigureOut">
              <a:rPr lang="en-MY" smtClean="0"/>
              <a:t>13/5/2022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EA292-7C6D-4B77-B4E3-666524FC76A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286589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8ADA8-5D29-4585-B842-AF0C23742852}" type="datetimeFigureOut">
              <a:rPr lang="en-MY" smtClean="0"/>
              <a:t>13/5/2022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EA292-7C6D-4B77-B4E3-666524FC76A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13636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8ADA8-5D29-4585-B842-AF0C23742852}" type="datetimeFigureOut">
              <a:rPr lang="en-MY" smtClean="0"/>
              <a:t>13/5/2022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EA292-7C6D-4B77-B4E3-666524FC76A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918809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8ADA8-5D29-4585-B842-AF0C23742852}" type="datetimeFigureOut">
              <a:rPr lang="en-MY" smtClean="0"/>
              <a:t>13/5/2022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EA292-7C6D-4B77-B4E3-666524FC76A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027855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8ADA8-5D29-4585-B842-AF0C23742852}" type="datetimeFigureOut">
              <a:rPr lang="en-MY" smtClean="0"/>
              <a:t>13/5/2022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EA292-7C6D-4B77-B4E3-666524FC76A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331198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8ADA8-5D29-4585-B842-AF0C23742852}" type="datetimeFigureOut">
              <a:rPr lang="en-MY" smtClean="0"/>
              <a:t>13/5/2022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EA292-7C6D-4B77-B4E3-666524FC76A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161015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8ADA8-5D29-4585-B842-AF0C23742852}" type="datetimeFigureOut">
              <a:rPr lang="en-MY" smtClean="0"/>
              <a:t>13/5/2022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EA292-7C6D-4B77-B4E3-666524FC76A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013622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8ADA8-5D29-4585-B842-AF0C23742852}" type="datetimeFigureOut">
              <a:rPr lang="en-MY" smtClean="0"/>
              <a:t>13/5/2022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EA292-7C6D-4B77-B4E3-666524FC76A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661081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8ADA8-5D29-4585-B842-AF0C23742852}" type="datetimeFigureOut">
              <a:rPr lang="en-MY" smtClean="0"/>
              <a:t>13/5/2022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EA292-7C6D-4B77-B4E3-666524FC76A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050125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8ADA8-5D29-4585-B842-AF0C23742852}" type="datetimeFigureOut">
              <a:rPr lang="en-MY" smtClean="0"/>
              <a:t>13/5/2022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EA292-7C6D-4B77-B4E3-666524FC76A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945985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38ADA8-5D29-4585-B842-AF0C23742852}" type="datetimeFigureOut">
              <a:rPr lang="en-MY" smtClean="0"/>
              <a:t>13/5/2022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EEA292-7C6D-4B77-B4E3-666524FC76A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176560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Alanine_transaminas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en.wikipedia.org/wiki/Aspartate_transaminase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cdc.gov/qfever/symptoms/index.html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dc.gov/qfever/symptoms/index.html" TargetMode="Externa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en.wikipedia.org/wiki/Ticks" TargetMode="Externa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Slaughterhouse" TargetMode="External"/><Relationship Id="rId2" Type="http://schemas.openxmlformats.org/officeDocument/2006/relationships/hyperlink" Target="https://en.wikipedia.org/wiki/Edward_Holbrook_Derrick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png"/><Relationship Id="rId5" Type="http://schemas.openxmlformats.org/officeDocument/2006/relationships/hyperlink" Target="https://en.wikipedia.org/wiki/Queensland" TargetMode="External"/><Relationship Id="rId4" Type="http://schemas.openxmlformats.org/officeDocument/2006/relationships/hyperlink" Target="https://en.wikipedia.org/wiki/Brisbane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en.wikipedia.org/wiki/Antibiotic" TargetMode="Externa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en.wikipedia.org/wiki/Quinolone_antibiotic" TargetMode="Externa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dc.gov/qfever/symptoms/index.html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27584" y="1658754"/>
            <a:ext cx="756084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OCCUPATIONAL HEALTH</a:t>
            </a:r>
          </a:p>
        </p:txBody>
      </p:sp>
      <p:sp>
        <p:nvSpPr>
          <p:cNvPr id="5" name="Rectangle 4"/>
          <p:cNvSpPr/>
          <p:nvPr/>
        </p:nvSpPr>
        <p:spPr>
          <a:xfrm>
            <a:off x="1187624" y="5517232"/>
            <a:ext cx="684076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Prof. Dr. WAQAR  AL-KUBAISY</a:t>
            </a:r>
            <a:endParaRPr lang="en-MY" sz="4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331640" y="3535851"/>
            <a:ext cx="46805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5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4169157">
            <a:off x="5643304" y="2398721"/>
            <a:ext cx="2952328" cy="3105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45113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063" y="476672"/>
            <a:ext cx="8817202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en-MY" sz="1600" b="1" u="sng" dirty="0">
                <a:solidFill>
                  <a:schemeClr val="tx2"/>
                </a:solidFill>
                <a:latin typeface="Garamond" pitchFamily="18" charset="0"/>
              </a:rPr>
              <a:t>In a chronic infection</a:t>
            </a:r>
            <a:r>
              <a:rPr lang="en-MY" sz="1600" b="1" dirty="0">
                <a:solidFill>
                  <a:srgbClr val="002060"/>
                </a:solidFill>
                <a:latin typeface="Garamond" pitchFamily="18" charset="0"/>
              </a:rPr>
              <a:t>.</a:t>
            </a:r>
            <a:endParaRPr lang="en-MY" sz="1600" b="1" i="1" dirty="0">
              <a:solidFill>
                <a:srgbClr val="002060"/>
              </a:solidFill>
              <a:latin typeface="Garamond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n-MY" sz="1600" b="1" dirty="0">
                <a:latin typeface="Garamond" pitchFamily="18" charset="0"/>
              </a:rPr>
              <a:t>Serology allows the detection of chronic infection by the appearance of </a:t>
            </a:r>
            <a:r>
              <a:rPr lang="en-MY" sz="1600" b="1" dirty="0">
                <a:solidFill>
                  <a:srgbClr val="FF0000"/>
                </a:solidFill>
                <a:latin typeface="Garamond" pitchFamily="18" charset="0"/>
              </a:rPr>
              <a:t>high levels of the antibody 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en-MY" sz="1600" b="1" dirty="0">
                <a:solidFill>
                  <a:srgbClr val="0070C0"/>
                </a:solidFill>
                <a:latin typeface="Garamond" pitchFamily="18" charset="0"/>
              </a:rPr>
              <a:t>chest X-ray</a:t>
            </a:r>
            <a:r>
              <a:rPr lang="en-MY" sz="1600" dirty="0">
                <a:solidFill>
                  <a:srgbClr val="0070C0"/>
                </a:solidFill>
                <a:latin typeface="Garamond" pitchFamily="18" charset="0"/>
              </a:rPr>
              <a:t> </a:t>
            </a:r>
            <a:r>
              <a:rPr lang="en-MY" sz="1600" dirty="0">
                <a:latin typeface="Garamond" pitchFamily="18" charset="0"/>
              </a:rPr>
              <a:t>and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en-MY" sz="1600" b="1" dirty="0">
                <a:solidFill>
                  <a:srgbClr val="002060"/>
                </a:solidFill>
                <a:latin typeface="Garamond" pitchFamily="18" charset="0"/>
              </a:rPr>
              <a:t>echocardiogram </a:t>
            </a:r>
            <a:r>
              <a:rPr lang="en-MY" sz="1600" dirty="0">
                <a:latin typeface="Garamond" pitchFamily="18" charset="0"/>
              </a:rPr>
              <a:t>to </a:t>
            </a:r>
            <a:r>
              <a:rPr lang="en-MY" sz="1600" b="1" dirty="0">
                <a:latin typeface="Garamond" pitchFamily="18" charset="0"/>
              </a:rPr>
              <a:t>look heart valves.</a:t>
            </a: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Ø"/>
            </a:pPr>
            <a:r>
              <a:rPr lang="en-MY" sz="1600" b="1" dirty="0">
                <a:latin typeface="Garamond" pitchFamily="18" charset="0"/>
              </a:rPr>
              <a:t>elevation of </a:t>
            </a:r>
            <a:r>
              <a:rPr lang="en-MY" sz="1600" u="sng" dirty="0">
                <a:latin typeface="Garamond" pitchFamily="18" charset="0"/>
                <a:hlinkClick r:id="rId3" tooltip="Alanine transaminase"/>
              </a:rPr>
              <a:t>alanine transaminase</a:t>
            </a:r>
            <a:r>
              <a:rPr lang="en-MY" sz="1600" dirty="0">
                <a:latin typeface="Garamond" pitchFamily="18" charset="0"/>
              </a:rPr>
              <a:t> and </a:t>
            </a:r>
            <a:r>
              <a:rPr lang="en-MY" sz="1600" u="sng" dirty="0">
                <a:latin typeface="Garamond" pitchFamily="18" charset="0"/>
                <a:hlinkClick r:id="rId4" tooltip="Aspartate transaminase"/>
              </a:rPr>
              <a:t>aspartate transaminase</a:t>
            </a:r>
            <a:r>
              <a:rPr lang="en-MY" sz="1600" dirty="0">
                <a:latin typeface="Garamond" pitchFamily="18" charset="0"/>
              </a:rPr>
              <a:t>,</a:t>
            </a: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Ø"/>
            </a:pPr>
            <a:r>
              <a:rPr lang="en-MY" sz="1600" b="1" dirty="0">
                <a:latin typeface="Garamond" pitchFamily="18" charset="0"/>
              </a:rPr>
              <a:t>hepatitis  liver biopsy</a:t>
            </a: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v"/>
            </a:pPr>
            <a:r>
              <a:rPr lang="en-MY" sz="1600" b="1" dirty="0">
                <a:solidFill>
                  <a:srgbClr val="FF0000"/>
                </a:solidFill>
                <a:latin typeface="Garamond" pitchFamily="18" charset="0"/>
              </a:rPr>
              <a:t>  Molecular detection </a:t>
            </a:r>
            <a:r>
              <a:rPr lang="en-MY" sz="1600" dirty="0">
                <a:latin typeface="Garamond" pitchFamily="18" charset="0"/>
              </a:rPr>
              <a:t>of </a:t>
            </a:r>
            <a:r>
              <a:rPr lang="en-MY" sz="1600" b="1" dirty="0">
                <a:latin typeface="Garamond" pitchFamily="18" charset="0"/>
              </a:rPr>
              <a:t>bacterial DNA </a:t>
            </a:r>
            <a:r>
              <a:rPr lang="en-MY" sz="1600" dirty="0">
                <a:latin typeface="Garamond" pitchFamily="18" charset="0"/>
              </a:rPr>
              <a:t>is increasingly used. </a:t>
            </a:r>
            <a:r>
              <a:rPr lang="en-MY" sz="1600" b="1" dirty="0">
                <a:solidFill>
                  <a:srgbClr val="FFC000"/>
                </a:solidFill>
                <a:latin typeface="Garamond" pitchFamily="18" charset="0"/>
              </a:rPr>
              <a:t> 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v"/>
            </a:pPr>
            <a:r>
              <a:rPr lang="en-MY" sz="1600" b="1" dirty="0">
                <a:latin typeface="Garamond" pitchFamily="18" charset="0"/>
              </a:rPr>
              <a:t>Culture is technically difficult and 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MY" sz="1600" b="1" dirty="0">
                <a:latin typeface="Garamond" pitchFamily="18" charset="0"/>
              </a:rPr>
              <a:t>not routinely available in most microbiology laboratories</a:t>
            </a:r>
            <a:r>
              <a:rPr lang="en-MY" sz="1600" dirty="0">
                <a:latin typeface="Garamond" pitchFamily="18" charset="0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2843808" y="107340"/>
            <a:ext cx="20876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MY" b="1" u="sng" dirty="0">
                <a:solidFill>
                  <a:srgbClr val="C00000"/>
                </a:solidFill>
                <a:latin typeface="Garamond" pitchFamily="18" charset="0"/>
              </a:rPr>
              <a:t>Q Fever Diagnosed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B42A935-1AC9-4C38-953A-95CF022DFDF7}"/>
              </a:ext>
            </a:extLst>
          </p:cNvPr>
          <p:cNvSpPr txBox="1"/>
          <p:nvPr/>
        </p:nvSpPr>
        <p:spPr>
          <a:xfrm>
            <a:off x="251520" y="4077072"/>
            <a:ext cx="881720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sz="1600" b="1" dirty="0"/>
              <a:t>في عدوى مزمنة.</a:t>
            </a:r>
            <a:endParaRPr lang="en-US" sz="1600" b="1" dirty="0"/>
          </a:p>
          <a:p>
            <a:pPr algn="r"/>
            <a:r>
              <a:rPr lang="ar-JO" sz="1600" b="1" dirty="0"/>
              <a:t>يسمح علم الأمصال باكتشاف العدوى المزمنة من خلال ظهور مستويات عالية من الجسم المضاد</a:t>
            </a:r>
            <a:endParaRPr lang="en-US" sz="1600" b="1" dirty="0"/>
          </a:p>
          <a:p>
            <a:pPr algn="r"/>
            <a:r>
              <a:rPr lang="ar-JO" sz="1600" b="1" dirty="0"/>
              <a:t>تصوير الصدر بالأشعة السينية </a:t>
            </a:r>
            <a:endParaRPr lang="en-US" sz="1600" b="1" dirty="0"/>
          </a:p>
          <a:p>
            <a:pPr algn="r"/>
            <a:r>
              <a:rPr lang="ar-JO" sz="1600" b="1" dirty="0"/>
              <a:t>ومخطط صدى القلب للنظر في صمامات القلب.</a:t>
            </a:r>
            <a:endParaRPr lang="en-US" sz="1600" b="1" dirty="0"/>
          </a:p>
          <a:p>
            <a:pPr algn="r"/>
            <a:r>
              <a:rPr lang="ar-JO" sz="1600" b="1" dirty="0"/>
              <a:t>ارتفاع ترانس أميناز ألانين وأسبارتات أميناز ،</a:t>
            </a:r>
            <a:endParaRPr lang="en-US" sz="1600" b="1" dirty="0"/>
          </a:p>
          <a:p>
            <a:pPr algn="r"/>
            <a:r>
              <a:rPr lang="ar-JO" sz="1600" b="1" dirty="0"/>
              <a:t>خزعة الكبد  </a:t>
            </a:r>
            <a:endParaRPr lang="en-US" sz="1600" b="1" dirty="0"/>
          </a:p>
          <a:p>
            <a:pPr algn="r"/>
            <a:r>
              <a:rPr lang="ar-JO" sz="1600" b="1" dirty="0"/>
              <a:t> يستخدم الكشف الجزيئي للحمض النووي البكتيري بشكل متزايد.</a:t>
            </a:r>
            <a:endParaRPr lang="en-US" sz="1600" b="1" dirty="0"/>
          </a:p>
          <a:p>
            <a:pPr algn="r"/>
            <a:r>
              <a:rPr lang="ar-JO" sz="1600" b="1" dirty="0"/>
              <a:t>الثقافة صعبة من الناحية الفنية </a:t>
            </a:r>
            <a:endParaRPr lang="en-US" sz="1600" b="1" dirty="0"/>
          </a:p>
          <a:p>
            <a:pPr algn="r"/>
            <a:r>
              <a:rPr lang="ar-JO" sz="1600" b="1" dirty="0"/>
              <a:t>وغير متوفر بشكل روتيني في معظم مختبرات الأحياء الدقيقة.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26461849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3134" y="105359"/>
            <a:ext cx="896448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MY" sz="1600" b="1" dirty="0">
              <a:solidFill>
                <a:srgbClr val="C00000"/>
              </a:solidFill>
              <a:latin typeface="Garamond" pitchFamily="18" charset="0"/>
            </a:endParaRPr>
          </a:p>
          <a:p>
            <a:r>
              <a:rPr lang="en-MY" sz="1600" b="1" dirty="0">
                <a:solidFill>
                  <a:srgbClr val="C00000"/>
                </a:solidFill>
                <a:latin typeface="Garamond" pitchFamily="18" charset="0"/>
              </a:rPr>
              <a:t>Complications of Q Fever?</a:t>
            </a:r>
            <a:endParaRPr lang="en-MY" sz="1600" dirty="0">
              <a:solidFill>
                <a:srgbClr val="C00000"/>
              </a:solidFill>
              <a:latin typeface="Garamond" pitchFamily="18" charset="0"/>
            </a:endParaRPr>
          </a:p>
          <a:p>
            <a:r>
              <a:rPr lang="en-MY" sz="1600" b="1" dirty="0">
                <a:solidFill>
                  <a:srgbClr val="7030A0"/>
                </a:solidFill>
                <a:latin typeface="Garamond" pitchFamily="18" charset="0"/>
              </a:rPr>
              <a:t>Sometimes Q fever can </a:t>
            </a:r>
            <a:r>
              <a:rPr lang="en-MY" sz="1600" b="1" dirty="0">
                <a:solidFill>
                  <a:srgbClr val="FF0000"/>
                </a:solidFill>
                <a:latin typeface="Garamond" pitchFamily="18" charset="0"/>
              </a:rPr>
              <a:t>persist</a:t>
            </a:r>
            <a:r>
              <a:rPr lang="en-MY" sz="1600" b="1" dirty="0">
                <a:solidFill>
                  <a:srgbClr val="7030A0"/>
                </a:solidFill>
                <a:latin typeface="Garamond" pitchFamily="18" charset="0"/>
              </a:rPr>
              <a:t> or </a:t>
            </a:r>
            <a:r>
              <a:rPr lang="en-MY" sz="1600" b="1" dirty="0">
                <a:solidFill>
                  <a:srgbClr val="FF0000"/>
                </a:solidFill>
                <a:latin typeface="Garamond" pitchFamily="18" charset="0"/>
              </a:rPr>
              <a:t>come back. </a:t>
            </a:r>
          </a:p>
          <a:p>
            <a:r>
              <a:rPr lang="en-MY" sz="1600" b="1" dirty="0">
                <a:solidFill>
                  <a:schemeClr val="tx2"/>
                </a:solidFill>
                <a:latin typeface="Garamond" pitchFamily="18" charset="0"/>
              </a:rPr>
              <a:t>This can </a:t>
            </a:r>
            <a:r>
              <a:rPr lang="en-MY" sz="1600" b="1" dirty="0">
                <a:solidFill>
                  <a:srgbClr val="FF0000"/>
                </a:solidFill>
                <a:latin typeface="Garamond" pitchFamily="18" charset="0"/>
              </a:rPr>
              <a:t>lead to more serious complications </a:t>
            </a:r>
            <a:r>
              <a:rPr lang="en-MY" sz="1600" b="1" dirty="0">
                <a:solidFill>
                  <a:schemeClr val="tx2"/>
                </a:solidFill>
                <a:latin typeface="Garamond" pitchFamily="18" charset="0"/>
              </a:rPr>
              <a:t>if the infection affects</a:t>
            </a:r>
          </a:p>
          <a:p>
            <a:pPr>
              <a:lnSpc>
                <a:spcPct val="150000"/>
              </a:lnSpc>
            </a:pPr>
            <a:r>
              <a:rPr lang="en-MY" sz="1600" b="1" dirty="0">
                <a:solidFill>
                  <a:srgbClr val="7030A0"/>
                </a:solidFill>
                <a:latin typeface="Garamond" pitchFamily="18" charset="0"/>
              </a:rPr>
              <a:t>Heart,  liver, Lungs, brain</a:t>
            </a:r>
          </a:p>
          <a:p>
            <a:pPr>
              <a:lnSpc>
                <a:spcPct val="150000"/>
              </a:lnSpc>
            </a:pPr>
            <a:r>
              <a:rPr lang="en-MY" sz="1600" b="1" dirty="0">
                <a:solidFill>
                  <a:srgbClr val="FF0000"/>
                </a:solidFill>
                <a:latin typeface="Garamond" pitchFamily="18" charset="0"/>
              </a:rPr>
              <a:t>high risk </a:t>
            </a:r>
            <a:r>
              <a:rPr lang="en-MY" sz="1600" b="1" dirty="0">
                <a:solidFill>
                  <a:srgbClr val="002060"/>
                </a:solidFill>
                <a:latin typeface="Garamond" pitchFamily="18" charset="0"/>
              </a:rPr>
              <a:t>of developing </a:t>
            </a:r>
            <a:r>
              <a:rPr lang="en-MY" sz="1600" b="1" dirty="0">
                <a:solidFill>
                  <a:srgbClr val="FF0000"/>
                </a:solidFill>
                <a:latin typeface="Garamond" pitchFamily="18" charset="0"/>
              </a:rPr>
              <a:t>chronic Q fever </a:t>
            </a:r>
            <a:r>
              <a:rPr lang="en-MY" sz="1600" b="1" dirty="0">
                <a:solidFill>
                  <a:srgbClr val="002060"/>
                </a:solidFill>
                <a:latin typeface="Garamond" pitchFamily="18" charset="0"/>
              </a:rPr>
              <a:t>when :</a:t>
            </a:r>
          </a:p>
          <a:p>
            <a:pPr marL="342900" lvl="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MY" sz="1600" dirty="0">
                <a:latin typeface="Garamond" pitchFamily="18" charset="0"/>
              </a:rPr>
              <a:t>have an existing </a:t>
            </a:r>
            <a:r>
              <a:rPr lang="en-MY" sz="1600" b="1" dirty="0">
                <a:solidFill>
                  <a:srgbClr val="002060"/>
                </a:solidFill>
                <a:latin typeface="Garamond" pitchFamily="18" charset="0"/>
              </a:rPr>
              <a:t>heart valve disease</a:t>
            </a:r>
          </a:p>
          <a:p>
            <a:pPr marL="342900" lvl="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MY" sz="1600" dirty="0">
                <a:latin typeface="Garamond" pitchFamily="18" charset="0"/>
              </a:rPr>
              <a:t>have </a:t>
            </a:r>
            <a:r>
              <a:rPr lang="en-MY" sz="1600" b="1" dirty="0">
                <a:solidFill>
                  <a:srgbClr val="7030A0"/>
                </a:solidFill>
                <a:latin typeface="Garamond" pitchFamily="18" charset="0"/>
              </a:rPr>
              <a:t>blood vessel abnormalities</a:t>
            </a:r>
          </a:p>
          <a:p>
            <a:pPr marL="342900" lvl="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MY" sz="1600" dirty="0">
                <a:latin typeface="Garamond" pitchFamily="18" charset="0"/>
              </a:rPr>
              <a:t>have a </a:t>
            </a:r>
            <a:r>
              <a:rPr lang="en-MY" sz="1600" b="1" dirty="0">
                <a:solidFill>
                  <a:srgbClr val="7030A0"/>
                </a:solidFill>
                <a:latin typeface="Garamond" pitchFamily="18" charset="0"/>
              </a:rPr>
              <a:t>weakened immune system</a:t>
            </a:r>
          </a:p>
          <a:p>
            <a:pPr marL="342900" lvl="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MY" sz="1600" b="1" dirty="0">
                <a:solidFill>
                  <a:srgbClr val="7030A0"/>
                </a:solidFill>
                <a:latin typeface="Garamond" pitchFamily="18" charset="0"/>
              </a:rPr>
              <a:t>Pregnant</a:t>
            </a:r>
          </a:p>
          <a:p>
            <a:endParaRPr lang="en-MY" sz="1600" dirty="0">
              <a:latin typeface="Garamond" pitchFamily="18" charset="0"/>
            </a:endParaRPr>
          </a:p>
          <a:p>
            <a:r>
              <a:rPr lang="en-MY" sz="1600" dirty="0">
                <a:latin typeface="Garamond" pitchFamily="18" charset="0"/>
              </a:rPr>
              <a:t>According to the </a:t>
            </a:r>
            <a:r>
              <a:rPr lang="en-MY" sz="1600" u="sng" dirty="0">
                <a:latin typeface="Garamond" pitchFamily="18" charset="0"/>
                <a:hlinkClick r:id="rId2"/>
              </a:rPr>
              <a:t>CDC</a:t>
            </a:r>
            <a:endParaRPr lang="en-MY" sz="1600" u="sng" dirty="0">
              <a:latin typeface="Garamond" pitchFamily="18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803423" y="-1457"/>
            <a:ext cx="1584176" cy="11305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8109711" y="2818"/>
            <a:ext cx="971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MY" sz="1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Garamond" pitchFamily="18" charset="0"/>
              </a:rPr>
              <a:t>Q fever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ABDE73C-FE64-402F-A094-9F4E2AB138F0}"/>
              </a:ext>
            </a:extLst>
          </p:cNvPr>
          <p:cNvSpPr txBox="1"/>
          <p:nvPr/>
        </p:nvSpPr>
        <p:spPr>
          <a:xfrm>
            <a:off x="113134" y="3916588"/>
            <a:ext cx="897158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b="1" dirty="0"/>
              <a:t>مضاعفات حمى</a:t>
            </a:r>
            <a:r>
              <a:rPr lang="en-US" b="1" dirty="0"/>
              <a:t> Q </a:t>
            </a:r>
          </a:p>
          <a:p>
            <a:pPr algn="r"/>
            <a:r>
              <a:rPr lang="ar-JO" b="1" dirty="0"/>
              <a:t>في بعض الأحيان يمكن أن تستمر حمى كيو أو تعود.</a:t>
            </a:r>
            <a:endParaRPr lang="en-US" b="1" dirty="0"/>
          </a:p>
          <a:p>
            <a:pPr algn="r"/>
            <a:r>
              <a:rPr lang="ar-JO" b="1" dirty="0"/>
              <a:t>هذا يمكن أن يؤدي إلى مضاعفات أكثر خطورة إذا تأثرت العدوى</a:t>
            </a:r>
            <a:endParaRPr lang="en-US" b="1" dirty="0"/>
          </a:p>
          <a:p>
            <a:pPr algn="r"/>
            <a:r>
              <a:rPr lang="ar-JO" b="1" dirty="0"/>
              <a:t>القلب والكبد والرئتين والدماغ</a:t>
            </a:r>
            <a:endParaRPr lang="en-US" b="1" dirty="0"/>
          </a:p>
          <a:p>
            <a:pPr algn="r"/>
            <a:r>
              <a:rPr lang="ar-JO" b="1" dirty="0"/>
              <a:t>ارتفاع خطر الإصابة بحمى كيو المزمنة عندما:</a:t>
            </a:r>
            <a:endParaRPr lang="en-US" b="1" dirty="0"/>
          </a:p>
          <a:p>
            <a:pPr algn="r"/>
            <a:r>
              <a:rPr lang="ar-JO" b="1" dirty="0"/>
              <a:t>لديك مرض موجود في صمام القلب</a:t>
            </a:r>
            <a:endParaRPr lang="en-US" b="1" dirty="0"/>
          </a:p>
          <a:p>
            <a:pPr algn="r"/>
            <a:r>
              <a:rPr lang="ar-JO" b="1" dirty="0"/>
              <a:t>لديك تشوهات في الأوعية الدموية</a:t>
            </a:r>
            <a:endParaRPr lang="en-US" b="1" dirty="0"/>
          </a:p>
          <a:p>
            <a:pPr algn="r"/>
            <a:r>
              <a:rPr lang="ar-JO" b="1" dirty="0"/>
              <a:t>لديهم ضعف في جهاز المناعة</a:t>
            </a:r>
            <a:endParaRPr lang="en-US" b="1" dirty="0"/>
          </a:p>
          <a:p>
            <a:pPr algn="r"/>
            <a:r>
              <a:rPr lang="ar-JO" b="1" dirty="0"/>
              <a:t>حامل</a:t>
            </a:r>
            <a:endParaRPr lang="en-US" b="1" dirty="0"/>
          </a:p>
          <a:p>
            <a:pPr algn="r"/>
            <a:r>
              <a:rPr lang="ar-JO" b="1" dirty="0"/>
              <a:t>وفقًا لمركز ﻣﻜﺎﻓﺤﺔ اﻷﻣﺮاض واﻟﻮﻗﺎﻳﺔ ﻣﻨﻬﺎ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333319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548680"/>
            <a:ext cx="8734253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en-MY" sz="2800" b="1" dirty="0">
                <a:latin typeface="Garamond" pitchFamily="18" charset="0"/>
              </a:rPr>
              <a:t>   According to the </a:t>
            </a:r>
            <a:r>
              <a:rPr lang="en-MY" sz="2800" b="1" u="sng" dirty="0">
                <a:latin typeface="Garamond" pitchFamily="18" charset="0"/>
                <a:hlinkClick r:id="rId2"/>
              </a:rPr>
              <a:t>CDC</a:t>
            </a:r>
            <a:endParaRPr lang="en-MY" sz="2800" b="1" u="sng" dirty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sz="2600" b="1" dirty="0">
                <a:solidFill>
                  <a:srgbClr val="FF0000"/>
                </a:solidFill>
                <a:latin typeface="Garamond" pitchFamily="18" charset="0"/>
              </a:rPr>
              <a:t>chronic Q fever</a:t>
            </a:r>
            <a:r>
              <a:rPr lang="en-MY" sz="2600" b="1" dirty="0">
                <a:latin typeface="Garamond" pitchFamily="18" charset="0"/>
              </a:rPr>
              <a:t> </a:t>
            </a:r>
            <a:r>
              <a:rPr lang="en-MY" sz="2600" dirty="0">
                <a:latin typeface="Garamond" pitchFamily="18" charset="0"/>
              </a:rPr>
              <a:t>occurs in  </a:t>
            </a:r>
            <a:r>
              <a:rPr lang="en-MY" sz="2600" b="1" dirty="0">
                <a:solidFill>
                  <a:srgbClr val="FF0000"/>
                </a:solidFill>
                <a:latin typeface="Garamond" pitchFamily="18" charset="0"/>
              </a:rPr>
              <a:t>less than 5%</a:t>
            </a:r>
            <a:r>
              <a:rPr lang="en-MY" sz="2600" dirty="0">
                <a:latin typeface="Garamond" pitchFamily="18" charset="0"/>
              </a:rPr>
              <a:t>of infected patients.</a:t>
            </a:r>
          </a:p>
          <a:p>
            <a:r>
              <a:rPr lang="en-MY" sz="2600" dirty="0">
                <a:latin typeface="Garamond" pitchFamily="18" charset="0"/>
              </a:rPr>
              <a:t> 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600" dirty="0">
                <a:latin typeface="Garamond" pitchFamily="18" charset="0"/>
              </a:rPr>
              <a:t>The </a:t>
            </a:r>
            <a:r>
              <a:rPr lang="en-MY" sz="2600" b="1" dirty="0">
                <a:solidFill>
                  <a:srgbClr val="FF0000"/>
                </a:solidFill>
                <a:latin typeface="Garamond" pitchFamily="18" charset="0"/>
              </a:rPr>
              <a:t>most </a:t>
            </a:r>
            <a:r>
              <a:rPr lang="en-MY" sz="2600" b="1" dirty="0">
                <a:latin typeface="Garamond" pitchFamily="18" charset="0"/>
              </a:rPr>
              <a:t>common</a:t>
            </a:r>
            <a:r>
              <a:rPr lang="en-MY" sz="2600" b="1" dirty="0">
                <a:solidFill>
                  <a:srgbClr val="FF0000"/>
                </a:solidFill>
                <a:latin typeface="Garamond" pitchFamily="18" charset="0"/>
              </a:rPr>
              <a:t> </a:t>
            </a:r>
            <a:r>
              <a:rPr lang="en-MY" sz="2600" b="1" dirty="0">
                <a:solidFill>
                  <a:srgbClr val="002060"/>
                </a:solidFill>
                <a:latin typeface="Garamond" pitchFamily="18" charset="0"/>
              </a:rPr>
              <a:t>and</a:t>
            </a:r>
            <a:r>
              <a:rPr lang="en-MY" sz="2600" b="1" dirty="0">
                <a:solidFill>
                  <a:srgbClr val="FF0000"/>
                </a:solidFill>
                <a:latin typeface="Garamond" pitchFamily="18" charset="0"/>
              </a:rPr>
              <a:t> serious </a:t>
            </a:r>
            <a:r>
              <a:rPr lang="en-MY" sz="2600" b="1" u="sng" dirty="0">
                <a:solidFill>
                  <a:srgbClr val="FF0000"/>
                </a:solidFill>
                <a:latin typeface="Garamond" pitchFamily="18" charset="0"/>
              </a:rPr>
              <a:t>complication</a:t>
            </a:r>
            <a:r>
              <a:rPr lang="en-MY" sz="2600" b="1" dirty="0">
                <a:solidFill>
                  <a:srgbClr val="FF0000"/>
                </a:solidFill>
                <a:latin typeface="Garamond" pitchFamily="18" charset="0"/>
              </a:rPr>
              <a:t> </a:t>
            </a:r>
            <a:r>
              <a:rPr lang="en-MY" sz="2600" dirty="0">
                <a:latin typeface="Garamond" pitchFamily="18" charset="0"/>
              </a:rPr>
              <a:t>of Q fever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en-MY" sz="2600" dirty="0">
                <a:latin typeface="Garamond" pitchFamily="18" charset="0"/>
              </a:rPr>
              <a:t> is a heart condition ,</a:t>
            </a:r>
            <a:r>
              <a:rPr lang="en-MY" sz="2600" b="1" dirty="0">
                <a:solidFill>
                  <a:srgbClr val="FF0000"/>
                </a:solidFill>
                <a:latin typeface="Garamond" pitchFamily="18" charset="0"/>
              </a:rPr>
              <a:t>bacterial endocarditis</a:t>
            </a:r>
            <a:r>
              <a:rPr lang="en-MY" sz="2600" dirty="0">
                <a:solidFill>
                  <a:srgbClr val="FF0000"/>
                </a:solidFill>
                <a:latin typeface="Garamond" pitchFamily="18" charset="0"/>
              </a:rPr>
              <a:t>. </a:t>
            </a:r>
          </a:p>
          <a:p>
            <a:r>
              <a:rPr lang="en-MY" sz="2600" dirty="0">
                <a:latin typeface="Garamond" pitchFamily="18" charset="0"/>
              </a:rPr>
              <a:t>       This </a:t>
            </a:r>
            <a:r>
              <a:rPr lang="en-MY" sz="2600" b="1" dirty="0">
                <a:latin typeface="Garamond" pitchFamily="18" charset="0"/>
              </a:rPr>
              <a:t>may be </a:t>
            </a:r>
            <a:r>
              <a:rPr lang="en-MY" sz="2600" b="1" dirty="0">
                <a:solidFill>
                  <a:srgbClr val="FF0000"/>
                </a:solidFill>
                <a:latin typeface="Garamond" pitchFamily="18" charset="0"/>
              </a:rPr>
              <a:t>fatal if </a:t>
            </a:r>
            <a:r>
              <a:rPr lang="en-MY" sz="2600" dirty="0">
                <a:latin typeface="Garamond" pitchFamily="18" charset="0"/>
              </a:rPr>
              <a:t>it isn’t treated.</a:t>
            </a:r>
          </a:p>
          <a:p>
            <a:endParaRPr lang="en-MY" sz="2600" dirty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n-MY" sz="2600" dirty="0">
                <a:latin typeface="Garamond" pitchFamily="18" charset="0"/>
              </a:rPr>
              <a:t>  </a:t>
            </a:r>
            <a:r>
              <a:rPr lang="en-MY" sz="2600" b="1" dirty="0">
                <a:latin typeface="Garamond" pitchFamily="18" charset="0"/>
              </a:rPr>
              <a:t>Other serious complications are less common</a:t>
            </a:r>
            <a:r>
              <a:rPr lang="en-MY" sz="2600" dirty="0">
                <a:latin typeface="Garamond" pitchFamily="18" charset="0"/>
              </a:rPr>
              <a:t>.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en-MY" sz="2600" dirty="0">
                <a:latin typeface="Garamond" pitchFamily="18" charset="0"/>
              </a:rPr>
              <a:t> They include:</a:t>
            </a: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600" b="1" dirty="0">
                <a:solidFill>
                  <a:srgbClr val="FF0000"/>
                </a:solidFill>
                <a:latin typeface="Garamond" pitchFamily="18" charset="0"/>
              </a:rPr>
              <a:t>pneumonia or other </a:t>
            </a:r>
            <a:r>
              <a:rPr lang="en-MY" sz="2600" b="1" dirty="0">
                <a:latin typeface="Garamond" pitchFamily="18" charset="0"/>
              </a:rPr>
              <a:t>lung issues</a:t>
            </a:r>
          </a:p>
          <a:p>
            <a:pPr marL="457200" lvl="0" indent="-457200">
              <a:buFont typeface="Wingdings" pitchFamily="2" charset="2"/>
              <a:buChar char="v"/>
            </a:pPr>
            <a:endParaRPr lang="en-MY" sz="2600" b="1" dirty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sz="2600" b="1" dirty="0">
                <a:solidFill>
                  <a:srgbClr val="002060"/>
                </a:solidFill>
                <a:latin typeface="Garamond" pitchFamily="18" charset="0"/>
              </a:rPr>
              <a:t>pregnancy problems</a:t>
            </a:r>
            <a:r>
              <a:rPr lang="en-MY" sz="2600" dirty="0">
                <a:latin typeface="Garamond" pitchFamily="18" charset="0"/>
              </a:rPr>
              <a:t>, such as </a:t>
            </a:r>
            <a:r>
              <a:rPr lang="en-MY" sz="2600" b="1" dirty="0">
                <a:solidFill>
                  <a:srgbClr val="FF0000"/>
                </a:solidFill>
                <a:latin typeface="Garamond" pitchFamily="18" charset="0"/>
              </a:rPr>
              <a:t>miscarriage, </a:t>
            </a:r>
            <a:r>
              <a:rPr lang="en-MY" sz="2600" b="1" dirty="0">
                <a:solidFill>
                  <a:srgbClr val="002060"/>
                </a:solidFill>
                <a:latin typeface="Garamond" pitchFamily="18" charset="0"/>
              </a:rPr>
              <a:t>stillbirth,</a:t>
            </a:r>
            <a:endParaRPr lang="en-MY" sz="2600" b="1" dirty="0">
              <a:solidFill>
                <a:srgbClr val="FF0000"/>
              </a:solidFill>
              <a:latin typeface="Garamond" pitchFamily="18" charset="0"/>
            </a:endParaRPr>
          </a:p>
          <a:p>
            <a:pPr lvl="0"/>
            <a:r>
              <a:rPr lang="en-MY" sz="2600" b="1" dirty="0">
                <a:solidFill>
                  <a:srgbClr val="FF0000"/>
                </a:solidFill>
                <a:latin typeface="Garamond" pitchFamily="18" charset="0"/>
              </a:rPr>
              <a:t>        </a:t>
            </a:r>
            <a:r>
              <a:rPr lang="en-MY" sz="2600" b="1" dirty="0">
                <a:solidFill>
                  <a:srgbClr val="002060"/>
                </a:solidFill>
                <a:latin typeface="Garamond" pitchFamily="18" charset="0"/>
              </a:rPr>
              <a:t>low birth weight</a:t>
            </a:r>
            <a:r>
              <a:rPr lang="en-MY" sz="2600" b="1" dirty="0">
                <a:latin typeface="Garamond" pitchFamily="18" charset="0"/>
              </a:rPr>
              <a:t>, premature birth, </a:t>
            </a: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600" b="1" dirty="0">
                <a:solidFill>
                  <a:srgbClr val="FF0000"/>
                </a:solidFill>
                <a:latin typeface="Garamond" pitchFamily="18" charset="0"/>
              </a:rPr>
              <a:t>Hepatitis</a:t>
            </a:r>
            <a:r>
              <a:rPr lang="en-MY" sz="2600" dirty="0">
                <a:solidFill>
                  <a:srgbClr val="FF0000"/>
                </a:solidFill>
                <a:latin typeface="Garamond" pitchFamily="18" charset="0"/>
              </a:rPr>
              <a:t>, </a:t>
            </a:r>
            <a:endParaRPr lang="en-MY" sz="2600" dirty="0">
              <a:latin typeface="Garamond" pitchFamily="18" charset="0"/>
            </a:endParaRP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600" b="1" dirty="0">
                <a:solidFill>
                  <a:srgbClr val="FF0000"/>
                </a:solidFill>
                <a:latin typeface="Garamond" pitchFamily="18" charset="0"/>
              </a:rPr>
              <a:t>Meningitis,</a:t>
            </a:r>
            <a:r>
              <a:rPr lang="en-MY" sz="2600" b="1" dirty="0">
                <a:latin typeface="Garamond" pitchFamily="18" charset="0"/>
              </a:rPr>
              <a:t> </a:t>
            </a:r>
            <a:endParaRPr lang="en-MY" sz="2600" b="1" dirty="0">
              <a:solidFill>
                <a:srgbClr val="FFC000"/>
              </a:solidFill>
              <a:latin typeface="Garamond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995936" y="30079"/>
            <a:ext cx="36724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b="1" dirty="0">
                <a:solidFill>
                  <a:srgbClr val="C00000"/>
                </a:solidFill>
                <a:latin typeface="Garamond" pitchFamily="18" charset="0"/>
              </a:rPr>
              <a:t>Complications of Q Fever Cont. ..</a:t>
            </a:r>
            <a:endParaRPr lang="en-MY" dirty="0">
              <a:solidFill>
                <a:srgbClr val="C00000"/>
              </a:solidFill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1487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31640" y="318930"/>
            <a:ext cx="234647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MY" sz="2800" b="1" dirty="0">
                <a:solidFill>
                  <a:srgbClr val="C00000"/>
                </a:solidFill>
                <a:latin typeface="Garamond" pitchFamily="18" charset="0"/>
              </a:rPr>
              <a:t>Epidemiology</a:t>
            </a:r>
          </a:p>
        </p:txBody>
      </p:sp>
      <p:sp>
        <p:nvSpPr>
          <p:cNvPr id="3" name="Rectangle 2"/>
          <p:cNvSpPr/>
          <p:nvPr/>
        </p:nvSpPr>
        <p:spPr>
          <a:xfrm>
            <a:off x="162815" y="790707"/>
            <a:ext cx="8910024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en-MY" sz="2600" dirty="0">
                <a:solidFill>
                  <a:srgbClr val="002060"/>
                </a:solidFill>
                <a:latin typeface="Garamond" pitchFamily="18" charset="0"/>
              </a:rPr>
              <a:t>the Q fever-causing agent</a:t>
            </a:r>
            <a:r>
              <a:rPr lang="en-MY" sz="2600" i="1" dirty="0">
                <a:solidFill>
                  <a:srgbClr val="002060"/>
                </a:solidFill>
                <a:latin typeface="Garamond" pitchFamily="18" charset="0"/>
              </a:rPr>
              <a:t> C. </a:t>
            </a:r>
            <a:r>
              <a:rPr lang="en-MY" sz="2600" i="1" dirty="0" err="1">
                <a:solidFill>
                  <a:srgbClr val="002060"/>
                </a:solidFill>
                <a:latin typeface="Garamond" pitchFamily="18" charset="0"/>
              </a:rPr>
              <a:t>burnetii</a:t>
            </a:r>
            <a:r>
              <a:rPr lang="en-MY" sz="2600" dirty="0">
                <a:solidFill>
                  <a:srgbClr val="002060"/>
                </a:solidFill>
                <a:latin typeface="Garamond" pitchFamily="18" charset="0"/>
              </a:rPr>
              <a:t>, 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en-MY" sz="2600" b="1" dirty="0">
                <a:solidFill>
                  <a:srgbClr val="002060"/>
                </a:solidFill>
                <a:latin typeface="Garamond" pitchFamily="18" charset="0"/>
              </a:rPr>
              <a:t>The pathogenic agent is found everywhere 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en-MY" sz="2600" b="1" dirty="0">
                <a:solidFill>
                  <a:srgbClr val="002060"/>
                </a:solidFill>
                <a:latin typeface="Garamond" pitchFamily="18" charset="0"/>
              </a:rPr>
              <a:t>       </a:t>
            </a:r>
            <a:r>
              <a:rPr lang="en-MY" sz="2600" b="1" dirty="0">
                <a:solidFill>
                  <a:srgbClr val="FF0000"/>
                </a:solidFill>
                <a:latin typeface="Garamond" pitchFamily="18" charset="0"/>
              </a:rPr>
              <a:t>except New Zealand</a:t>
            </a:r>
            <a:r>
              <a:rPr lang="en-MY" sz="2600" dirty="0">
                <a:solidFill>
                  <a:srgbClr val="FF0000"/>
                </a:solidFill>
                <a:latin typeface="Garamond" pitchFamily="18" charset="0"/>
              </a:rPr>
              <a:t>.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600" dirty="0">
                <a:latin typeface="Garamond" pitchFamily="18" charset="0"/>
              </a:rPr>
              <a:t>The bacterium is </a:t>
            </a:r>
            <a:r>
              <a:rPr lang="en-MY" sz="2600" b="1" dirty="0">
                <a:solidFill>
                  <a:schemeClr val="tx2"/>
                </a:solidFill>
                <a:latin typeface="Garamond" pitchFamily="18" charset="0"/>
              </a:rPr>
              <a:t>extremely</a:t>
            </a:r>
            <a:r>
              <a:rPr lang="en-MY" sz="2600" b="1" dirty="0">
                <a:solidFill>
                  <a:srgbClr val="FF0000"/>
                </a:solidFill>
                <a:latin typeface="Garamond" pitchFamily="18" charset="0"/>
              </a:rPr>
              <a:t> sustainable and virulent</a:t>
            </a:r>
            <a:r>
              <a:rPr lang="en-MY" sz="2600" dirty="0">
                <a:solidFill>
                  <a:srgbClr val="FF0000"/>
                </a:solidFill>
                <a:latin typeface="Garamond" pitchFamily="18" charset="0"/>
              </a:rPr>
              <a:t>: 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600" dirty="0">
                <a:latin typeface="Garamond" pitchFamily="18" charset="0"/>
              </a:rPr>
              <a:t>a </a:t>
            </a:r>
            <a:r>
              <a:rPr lang="en-MY" sz="2600" b="1" dirty="0">
                <a:solidFill>
                  <a:srgbClr val="0070C0"/>
                </a:solidFill>
                <a:latin typeface="Garamond" pitchFamily="18" charset="0"/>
              </a:rPr>
              <a:t>single organism </a:t>
            </a:r>
            <a:r>
              <a:rPr lang="en-MY" sz="2600" dirty="0">
                <a:latin typeface="Garamond" pitchFamily="18" charset="0"/>
              </a:rPr>
              <a:t>is able to </a:t>
            </a:r>
            <a:r>
              <a:rPr lang="en-MY" sz="2600" b="1" dirty="0">
                <a:latin typeface="Garamond" pitchFamily="18" charset="0"/>
              </a:rPr>
              <a:t>cause an infection</a:t>
            </a:r>
            <a:r>
              <a:rPr lang="en-MY" sz="2600" dirty="0">
                <a:latin typeface="Garamond" pitchFamily="18" charset="0"/>
              </a:rPr>
              <a:t>. 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600" b="1" dirty="0">
                <a:solidFill>
                  <a:srgbClr val="002060"/>
                </a:solidFill>
                <a:latin typeface="Garamond" pitchFamily="18" charset="0"/>
              </a:rPr>
              <a:t>The common source </a:t>
            </a:r>
            <a:r>
              <a:rPr lang="en-MY" sz="2600" dirty="0">
                <a:latin typeface="Garamond" pitchFamily="18" charset="0"/>
              </a:rPr>
              <a:t>of infection is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600" dirty="0">
                <a:latin typeface="Garamond" pitchFamily="18" charset="0"/>
              </a:rPr>
              <a:t> </a:t>
            </a:r>
            <a:r>
              <a:rPr lang="en-MY" sz="2600" b="1" dirty="0">
                <a:solidFill>
                  <a:srgbClr val="FF0000"/>
                </a:solidFill>
                <a:latin typeface="Garamond" pitchFamily="18" charset="0"/>
              </a:rPr>
              <a:t>inhalation</a:t>
            </a:r>
            <a:r>
              <a:rPr lang="en-MY" sz="2600" dirty="0">
                <a:latin typeface="Garamond" pitchFamily="18" charset="0"/>
              </a:rPr>
              <a:t> of contaminated dust,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600" b="1" dirty="0">
                <a:solidFill>
                  <a:srgbClr val="FF0000"/>
                </a:solidFill>
                <a:latin typeface="Garamond" pitchFamily="18" charset="0"/>
              </a:rPr>
              <a:t> contact with </a:t>
            </a:r>
            <a:r>
              <a:rPr lang="en-MY" sz="2600" b="1" dirty="0">
                <a:latin typeface="Garamond" pitchFamily="18" charset="0"/>
              </a:rPr>
              <a:t>contaminated milk, meat, or wool, and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MY" sz="2600" b="1" dirty="0">
                <a:latin typeface="Garamond" pitchFamily="18" charset="0"/>
              </a:rPr>
              <a:t> particularly </a:t>
            </a:r>
            <a:r>
              <a:rPr lang="en-MY" sz="2600" b="1" dirty="0">
                <a:solidFill>
                  <a:srgbClr val="FF0000"/>
                </a:solidFill>
                <a:latin typeface="Garamond" pitchFamily="18" charset="0"/>
              </a:rPr>
              <a:t>birthing products.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600" dirty="0">
                <a:latin typeface="Garamond" pitchFamily="18" charset="0"/>
              </a:rPr>
              <a:t> </a:t>
            </a:r>
            <a:r>
              <a:rPr lang="en-MY" sz="2600" b="1" dirty="0">
                <a:latin typeface="Garamond" pitchFamily="18" charset="0"/>
                <a:hlinkClick r:id="rId2" tooltip="Ticks"/>
              </a:rPr>
              <a:t>Ticks</a:t>
            </a:r>
            <a:r>
              <a:rPr lang="en-MY" sz="2600" b="1" dirty="0">
                <a:latin typeface="Garamond" pitchFamily="18" charset="0"/>
              </a:rPr>
              <a:t> can transfer the pathogenic agent to other animals</a:t>
            </a:r>
            <a:r>
              <a:rPr lang="en-MY" sz="2600" dirty="0">
                <a:latin typeface="Garamond" pitchFamily="18" charset="0"/>
              </a:rPr>
              <a:t>. 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600" b="1" dirty="0">
                <a:latin typeface="Garamond" pitchFamily="18" charset="0"/>
              </a:rPr>
              <a:t>No transfer between humans 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600" b="1" dirty="0">
                <a:solidFill>
                  <a:srgbClr val="7030A0"/>
                </a:solidFill>
                <a:latin typeface="Garamond" pitchFamily="18" charset="0"/>
              </a:rPr>
              <a:t>Some studies </a:t>
            </a:r>
            <a:r>
              <a:rPr lang="en-MY" sz="2600" b="1" dirty="0">
                <a:latin typeface="Garamond" pitchFamily="18" charset="0"/>
              </a:rPr>
              <a:t>have shown </a:t>
            </a:r>
            <a:r>
              <a:rPr lang="en-MY" sz="2600" b="1" dirty="0">
                <a:solidFill>
                  <a:srgbClr val="FF0000"/>
                </a:solidFill>
                <a:latin typeface="Garamond" pitchFamily="18" charset="0"/>
              </a:rPr>
              <a:t>more men to </a:t>
            </a:r>
            <a:r>
              <a:rPr lang="en-MY" sz="2600" b="1" dirty="0">
                <a:latin typeface="Garamond" pitchFamily="18" charset="0"/>
              </a:rPr>
              <a:t>be affected than women</a:t>
            </a:r>
            <a:r>
              <a:rPr lang="en-MY" sz="2600" b="1" dirty="0">
                <a:solidFill>
                  <a:srgbClr val="FF0000"/>
                </a:solidFill>
                <a:latin typeface="Garamond" pitchFamily="18" charset="0"/>
              </a:rPr>
              <a:t>,???</a:t>
            </a: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528763" y="35607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8115244" y="604113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6" name="Rectangle 5"/>
          <p:cNvSpPr/>
          <p:nvPr/>
        </p:nvSpPr>
        <p:spPr>
          <a:xfrm>
            <a:off x="7591506" y="165042"/>
            <a:ext cx="971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MY" sz="1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Garamond" pitchFamily="18" charset="0"/>
              </a:rPr>
              <a:t>Q fever</a:t>
            </a: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52634" y="499607"/>
            <a:ext cx="1584176" cy="11305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550524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-16893"/>
            <a:ext cx="91440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b="1" dirty="0">
                <a:solidFill>
                  <a:srgbClr val="FF0000"/>
                </a:solidFill>
                <a:latin typeface="Garamond" pitchFamily="18" charset="0"/>
              </a:rPr>
              <a:t>        At risk” occupations include</a:t>
            </a:r>
            <a:r>
              <a:rPr lang="en-MY" dirty="0">
                <a:solidFill>
                  <a:srgbClr val="FF0000"/>
                </a:solidFill>
                <a:latin typeface="Garamond" pitchFamily="18" charset="0"/>
              </a:rPr>
              <a:t>.</a:t>
            </a:r>
          </a:p>
          <a:p>
            <a:pPr marL="342900" lvl="0" indent="-342900">
              <a:buFont typeface="Wingdings" pitchFamily="2" charset="2"/>
              <a:buChar char="ü"/>
            </a:pPr>
            <a:r>
              <a:rPr lang="en-MY" b="1" dirty="0">
                <a:latin typeface="Garamond" pitchFamily="18" charset="0"/>
              </a:rPr>
              <a:t>Veterinary  personnel</a:t>
            </a:r>
          </a:p>
          <a:p>
            <a:pPr marL="342900" lvl="0" indent="-342900">
              <a:buFont typeface="Wingdings" pitchFamily="2" charset="2"/>
              <a:buChar char="ü"/>
            </a:pPr>
            <a:r>
              <a:rPr lang="en-MY" b="1" dirty="0">
                <a:latin typeface="Garamond" pitchFamily="18" charset="0"/>
              </a:rPr>
              <a:t>  </a:t>
            </a:r>
            <a:r>
              <a:rPr lang="en-MY" b="1" dirty="0" err="1">
                <a:latin typeface="Garamond" pitchFamily="18" charset="0"/>
              </a:rPr>
              <a:t>Stockyard</a:t>
            </a:r>
            <a:r>
              <a:rPr lang="en-MY" b="1" dirty="0">
                <a:latin typeface="Garamond" pitchFamily="18" charset="0"/>
              </a:rPr>
              <a:t> workers</a:t>
            </a:r>
          </a:p>
          <a:p>
            <a:pPr marL="342900" lvl="0" indent="-342900">
              <a:buFont typeface="Wingdings" pitchFamily="2" charset="2"/>
              <a:buChar char="ü"/>
            </a:pPr>
            <a:r>
              <a:rPr lang="en-MY" b="1" dirty="0">
                <a:latin typeface="Garamond" pitchFamily="18" charset="0"/>
              </a:rPr>
              <a:t>Farmers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en-US" b="1" dirty="0">
                <a:latin typeface="Garamond" pitchFamily="18" charset="0"/>
              </a:rPr>
              <a:t>Sheep shearers</a:t>
            </a:r>
            <a:r>
              <a:rPr lang="ar-AE" b="1" dirty="0">
                <a:latin typeface="Garamond" pitchFamily="18" charset="0"/>
              </a:rPr>
              <a:t> جزاز</a:t>
            </a:r>
            <a:endParaRPr lang="en-MY" b="1" dirty="0">
              <a:latin typeface="Garamond" pitchFamily="18" charset="0"/>
            </a:endParaRPr>
          </a:p>
          <a:p>
            <a:pPr marL="342900" lvl="0" indent="-342900">
              <a:buFont typeface="Wingdings" pitchFamily="2" charset="2"/>
              <a:buChar char="ü"/>
            </a:pPr>
            <a:r>
              <a:rPr lang="en-MY" b="1" dirty="0">
                <a:latin typeface="Garamond" pitchFamily="18" charset="0"/>
              </a:rPr>
              <a:t>Animal transporters</a:t>
            </a:r>
          </a:p>
          <a:p>
            <a:pPr marL="342900" lvl="0" indent="-342900">
              <a:buFont typeface="Wingdings" pitchFamily="2" charset="2"/>
              <a:buChar char="ü"/>
            </a:pPr>
            <a:r>
              <a:rPr lang="en-MY" b="1" dirty="0">
                <a:latin typeface="Garamond" pitchFamily="18" charset="0"/>
              </a:rPr>
              <a:t>Laboratory workers handling potentially infected veterinary samples or visiting  abattoirs </a:t>
            </a:r>
          </a:p>
          <a:p>
            <a:pPr marL="342900" lvl="0" indent="-342900">
              <a:buFont typeface="Wingdings" pitchFamily="2" charset="2"/>
              <a:buChar char="ü"/>
            </a:pPr>
            <a:r>
              <a:rPr lang="en-MY" b="1" dirty="0">
                <a:latin typeface="Garamond" pitchFamily="18" charset="0"/>
              </a:rPr>
              <a:t>Hide (leather), tannery workers</a:t>
            </a:r>
          </a:p>
          <a:p>
            <a:pPr marL="342900" lvl="0" indent="-342900">
              <a:buFont typeface="Wingdings" pitchFamily="2" charset="2"/>
              <a:buChar char="ü"/>
            </a:pPr>
            <a:endParaRPr lang="en-US" dirty="0">
              <a:latin typeface="Garamond" pitchFamily="18" charset="0"/>
            </a:endParaRPr>
          </a:p>
          <a:p>
            <a:pPr marL="342900" lvl="0" indent="-342900">
              <a:buFont typeface="Wingdings" pitchFamily="2" charset="2"/>
              <a:buChar char="ü"/>
            </a:pPr>
            <a:endParaRPr lang="en-MY" dirty="0">
              <a:latin typeface="Garamond" pitchFamily="18" charset="0"/>
            </a:endParaRPr>
          </a:p>
          <a:p>
            <a:pPr marL="342900" lvl="0" indent="-342900">
              <a:buFont typeface="Wingdings" pitchFamily="2" charset="2"/>
              <a:buChar char="q"/>
            </a:pPr>
            <a:r>
              <a:rPr lang="en-MY" b="1" dirty="0">
                <a:latin typeface="Garamond" pitchFamily="18" charset="0"/>
              </a:rPr>
              <a:t>Q fever was first described in 1935 by</a:t>
            </a:r>
            <a:r>
              <a:rPr lang="en-MY" dirty="0">
                <a:latin typeface="Garamond" pitchFamily="18" charset="0"/>
              </a:rPr>
              <a:t> </a:t>
            </a:r>
            <a:r>
              <a:rPr lang="en-MY" u="sng" dirty="0">
                <a:latin typeface="Garamond" pitchFamily="18" charset="0"/>
                <a:hlinkClick r:id="rId2" tooltip="Edward Holbrook Derrick"/>
              </a:rPr>
              <a:t>Edward Holbrook </a:t>
            </a:r>
            <a:r>
              <a:rPr lang="en-MY" i="1" u="sng" dirty="0">
                <a:latin typeface="Garamond" pitchFamily="18" charset="0"/>
                <a:hlinkClick r:id="rId2" tooltip="Edward Holbrook Derrick"/>
              </a:rPr>
              <a:t>Derrick</a:t>
            </a:r>
            <a:r>
              <a:rPr lang="en-MY" i="1" dirty="0">
                <a:latin typeface="Garamond" pitchFamily="18" charset="0"/>
              </a:rPr>
              <a:t> in </a:t>
            </a:r>
            <a:r>
              <a:rPr lang="en-MY" i="1" u="sng" dirty="0">
                <a:latin typeface="Garamond" pitchFamily="18" charset="0"/>
                <a:hlinkClick r:id="rId3" tooltip="Slaughterhouse"/>
              </a:rPr>
              <a:t>slaughterhouse</a:t>
            </a:r>
            <a:r>
              <a:rPr lang="en-MY" i="1" dirty="0">
                <a:latin typeface="Garamond" pitchFamily="18" charset="0"/>
              </a:rPr>
              <a:t> workers in </a:t>
            </a:r>
            <a:r>
              <a:rPr lang="en-MY" i="1" u="sng" dirty="0">
                <a:latin typeface="Garamond" pitchFamily="18" charset="0"/>
                <a:hlinkClick r:id="rId4" tooltip="Brisbane"/>
              </a:rPr>
              <a:t>Brisbane</a:t>
            </a:r>
            <a:r>
              <a:rPr lang="en-MY" i="1" dirty="0">
                <a:latin typeface="Garamond" pitchFamily="18" charset="0"/>
              </a:rPr>
              <a:t>, </a:t>
            </a:r>
            <a:r>
              <a:rPr lang="en-MY" i="1" u="sng" dirty="0">
                <a:latin typeface="Garamond" pitchFamily="18" charset="0"/>
                <a:hlinkClick r:id="rId5" tooltip="Queensland"/>
              </a:rPr>
              <a:t>Queensland</a:t>
            </a:r>
            <a:r>
              <a:rPr lang="en-MY" i="1" dirty="0">
                <a:latin typeface="Garamond" pitchFamily="18" charset="0"/>
              </a:rPr>
              <a:t>. </a:t>
            </a:r>
          </a:p>
          <a:p>
            <a:pPr lvl="0"/>
            <a:r>
              <a:rPr lang="en-MY" i="1" dirty="0">
                <a:latin typeface="Garamond" pitchFamily="18" charset="0"/>
              </a:rPr>
              <a:t>The "Q" stands for "query" and was applied at a time when the causative agent was unknown; </a:t>
            </a:r>
            <a:endParaRPr lang="en-MY" dirty="0">
              <a:latin typeface="Garamond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591506" y="165042"/>
            <a:ext cx="971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MY" sz="1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Garamond" pitchFamily="18" charset="0"/>
              </a:rPr>
              <a:t>Q fever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62754" y="-30962"/>
            <a:ext cx="1584176" cy="11305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004048" y="214441"/>
            <a:ext cx="1584176" cy="11305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D93192F-4E53-42EE-90CE-238D9D19019A}"/>
              </a:ext>
            </a:extLst>
          </p:cNvPr>
          <p:cNvSpPr txBox="1"/>
          <p:nvPr/>
        </p:nvSpPr>
        <p:spPr>
          <a:xfrm>
            <a:off x="143508" y="3722444"/>
            <a:ext cx="9000492" cy="2970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b="1" dirty="0"/>
              <a:t>تشمل المهن المعرضة للخطر.</a:t>
            </a:r>
            <a:endParaRPr lang="en-US" b="1" dirty="0"/>
          </a:p>
          <a:p>
            <a:pPr algn="r"/>
            <a:r>
              <a:rPr lang="ar-JO" b="1" dirty="0"/>
              <a:t>العاملين البيطريين</a:t>
            </a:r>
            <a:endParaRPr lang="en-US" b="1" dirty="0"/>
          </a:p>
          <a:p>
            <a:pPr algn="r"/>
            <a:r>
              <a:rPr lang="ar-JO" b="1" dirty="0"/>
              <a:t>عمال حظائر الماشية</a:t>
            </a:r>
            <a:endParaRPr lang="en-US" b="1" dirty="0"/>
          </a:p>
          <a:p>
            <a:pPr algn="r"/>
            <a:r>
              <a:rPr lang="ar-JO" b="1" dirty="0"/>
              <a:t>المزارعين</a:t>
            </a:r>
            <a:endParaRPr lang="en-US" b="1" dirty="0"/>
          </a:p>
          <a:p>
            <a:pPr algn="r"/>
            <a:r>
              <a:rPr lang="ar-JO" b="1" dirty="0"/>
              <a:t>جزاز غنم </a:t>
            </a:r>
            <a:endParaRPr lang="en-US" b="1" dirty="0"/>
          </a:p>
          <a:p>
            <a:pPr algn="r"/>
            <a:r>
              <a:rPr lang="ar-JO" b="1" dirty="0"/>
              <a:t>ناقلات الحيوانا</a:t>
            </a:r>
            <a:endParaRPr lang="en-US" b="1" dirty="0"/>
          </a:p>
          <a:p>
            <a:pPr algn="r"/>
            <a:r>
              <a:rPr lang="ar-JO" b="1" dirty="0"/>
              <a:t>تعمال المختبر يتعاملون مع العينات البيطرية التي يحتمل أن تكون مصابة أو يزورون المسالخ</a:t>
            </a:r>
            <a:endParaRPr lang="en-US" b="1" dirty="0"/>
          </a:p>
          <a:p>
            <a:pPr algn="r"/>
            <a:r>
              <a:rPr lang="ar-JO" b="1" dirty="0"/>
              <a:t>الجلود وعمال المدابغ</a:t>
            </a:r>
            <a:endParaRPr lang="en-US" b="1" dirty="0"/>
          </a:p>
          <a:p>
            <a:pPr algn="r"/>
            <a:r>
              <a:rPr lang="ar-JO" b="1" dirty="0"/>
              <a:t>تم وصف حمى كيو لأول مرة في عام 1935 من قبل إدوارد هولبروك ديريك في مسلخ العمال في بريسبان ، كوينزلاند.تشير كلمة "</a:t>
            </a:r>
            <a:r>
              <a:rPr lang="en-US" b="1" dirty="0"/>
              <a:t>Q" </a:t>
            </a:r>
            <a:r>
              <a:rPr lang="ar-JO" b="1" dirty="0"/>
              <a:t>إلى "استفسار" وتم تطبيقها في وقت لم يكن فيه العامل المسبب معروفًا ؛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3746647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692" y="67857"/>
            <a:ext cx="9112308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800" b="1" u="sng" dirty="0">
                <a:solidFill>
                  <a:srgbClr val="C00000"/>
                </a:solidFill>
                <a:latin typeface="Garamond" pitchFamily="18" charset="0"/>
              </a:rPr>
              <a:t>Treatment of acute </a:t>
            </a:r>
            <a:r>
              <a:rPr lang="en-MY" sz="2800" u="sng" dirty="0">
                <a:solidFill>
                  <a:srgbClr val="C00000"/>
                </a:solidFill>
                <a:latin typeface="Garamond" pitchFamily="18" charset="0"/>
              </a:rPr>
              <a:t>Q fever 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MY" sz="2400" dirty="0">
                <a:latin typeface="Garamond" pitchFamily="18" charset="0"/>
              </a:rPr>
              <a:t> </a:t>
            </a:r>
            <a:r>
              <a:rPr lang="en-MY" sz="2600" b="1" dirty="0">
                <a:solidFill>
                  <a:schemeClr val="tx2"/>
                </a:solidFill>
                <a:latin typeface="Garamond" pitchFamily="18" charset="0"/>
                <a:hlinkClick r:id="rId2" tooltip="Antibiotic"/>
              </a:rPr>
              <a:t>antibiotics</a:t>
            </a:r>
            <a:r>
              <a:rPr lang="en-MY" sz="2600" b="1" dirty="0">
                <a:solidFill>
                  <a:schemeClr val="tx2"/>
                </a:solidFill>
                <a:latin typeface="Garamond" pitchFamily="18" charset="0"/>
              </a:rPr>
              <a:t> is very effective and should be given 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600" dirty="0">
                <a:latin typeface="Garamond" pitchFamily="18" charset="0"/>
              </a:rPr>
              <a:t> </a:t>
            </a:r>
            <a:r>
              <a:rPr lang="en-MY" sz="2600" b="1" dirty="0">
                <a:latin typeface="Garamond" pitchFamily="18" charset="0"/>
              </a:rPr>
              <a:t>Commonly used antibiotics include </a:t>
            </a:r>
            <a:r>
              <a:rPr lang="en-MY" sz="2600" dirty="0">
                <a:latin typeface="Garamond" pitchFamily="18" charset="0"/>
              </a:rPr>
              <a:t>doxycycline , </a:t>
            </a:r>
          </a:p>
          <a:p>
            <a:r>
              <a:rPr lang="en-MY" sz="2600" b="1" dirty="0">
                <a:latin typeface="Garamond" pitchFamily="18" charset="0"/>
              </a:rPr>
              <a:t>tetracycline chloramphenicol </a:t>
            </a:r>
            <a:r>
              <a:rPr lang="en-MY" sz="2600" b="1" dirty="0" err="1">
                <a:latin typeface="Garamond" pitchFamily="18" charset="0"/>
              </a:rPr>
              <a:t>ofloxacin</a:t>
            </a:r>
            <a:r>
              <a:rPr lang="en-MY" sz="2600" b="1" dirty="0">
                <a:latin typeface="Garamond" pitchFamily="18" charset="0"/>
              </a:rPr>
              <a:t> </a:t>
            </a:r>
            <a:r>
              <a:rPr lang="en-MY" sz="2600" b="1" dirty="0" err="1">
                <a:latin typeface="Garamond" pitchFamily="18" charset="0"/>
              </a:rPr>
              <a:t>Profloxacin</a:t>
            </a:r>
            <a:r>
              <a:rPr lang="en-MY" sz="2600" dirty="0">
                <a:latin typeface="Garamond" pitchFamily="18" charset="0"/>
              </a:rPr>
              <a:t>, . 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en-MY" sz="2600" b="1" dirty="0">
                <a:latin typeface="Garamond" pitchFamily="18" charset="0"/>
              </a:rPr>
              <a:t>Treatment </a:t>
            </a:r>
            <a:r>
              <a:rPr lang="en-MY" sz="2600" b="1" dirty="0">
                <a:solidFill>
                  <a:schemeClr val="tx2"/>
                </a:solidFill>
                <a:latin typeface="Garamond" pitchFamily="18" charset="0"/>
              </a:rPr>
              <a:t>depends on the severity </a:t>
            </a:r>
            <a:r>
              <a:rPr lang="en-MY" sz="2600" b="1" dirty="0">
                <a:latin typeface="Garamond" pitchFamily="18" charset="0"/>
              </a:rPr>
              <a:t>of symptoms.</a:t>
            </a:r>
          </a:p>
          <a:p>
            <a:r>
              <a:rPr lang="en-MY" sz="2600" b="1" dirty="0">
                <a:solidFill>
                  <a:srgbClr val="FF0000"/>
                </a:solidFill>
                <a:latin typeface="Garamond" pitchFamily="18" charset="0"/>
              </a:rPr>
              <a:t>             </a:t>
            </a:r>
            <a:r>
              <a:rPr lang="en-MY" sz="2600" b="1" u="sng" dirty="0">
                <a:solidFill>
                  <a:srgbClr val="FF0000"/>
                </a:solidFill>
                <a:latin typeface="Garamond" pitchFamily="18" charset="0"/>
              </a:rPr>
              <a:t> Mild Infection</a:t>
            </a:r>
            <a:r>
              <a:rPr lang="en-MY" sz="2600" u="sng" dirty="0">
                <a:latin typeface="Garamond" pitchFamily="18" charset="0"/>
              </a:rPr>
              <a:t> Q fever </a:t>
            </a:r>
            <a:endParaRPr lang="en-MY" sz="2600" u="sng" dirty="0">
              <a:solidFill>
                <a:srgbClr val="FF0000"/>
              </a:solidFill>
              <a:latin typeface="Garamond" pitchFamily="18" charset="0"/>
            </a:endParaRPr>
          </a:p>
          <a:p>
            <a:pPr algn="ctr"/>
            <a:r>
              <a:rPr lang="en-MY" sz="2600" b="1" dirty="0">
                <a:solidFill>
                  <a:srgbClr val="002060"/>
                </a:solidFill>
                <a:latin typeface="Garamond" pitchFamily="18" charset="0"/>
              </a:rPr>
              <a:t>    usually </a:t>
            </a:r>
            <a:r>
              <a:rPr lang="en-MY" sz="2600" b="1" dirty="0">
                <a:solidFill>
                  <a:schemeClr val="accent1"/>
                </a:solidFill>
                <a:latin typeface="Garamond" pitchFamily="18" charset="0"/>
              </a:rPr>
              <a:t>resolve w</a:t>
            </a:r>
            <a:r>
              <a:rPr lang="en-MY" sz="2600" b="1" dirty="0">
                <a:solidFill>
                  <a:srgbClr val="002060"/>
                </a:solidFill>
                <a:latin typeface="Garamond" pitchFamily="18" charset="0"/>
              </a:rPr>
              <a:t>ithin a </a:t>
            </a:r>
            <a:r>
              <a:rPr lang="en-MY" sz="2600" b="1" dirty="0">
                <a:solidFill>
                  <a:srgbClr val="0070C0"/>
                </a:solidFill>
                <a:latin typeface="Garamond" pitchFamily="18" charset="0"/>
              </a:rPr>
              <a:t>few weeks </a:t>
            </a:r>
            <a:r>
              <a:rPr lang="en-MY" sz="2600" b="1" dirty="0">
                <a:solidFill>
                  <a:srgbClr val="FF0000"/>
                </a:solidFill>
                <a:latin typeface="Garamond" pitchFamily="18" charset="0"/>
              </a:rPr>
              <a:t>without </a:t>
            </a:r>
            <a:r>
              <a:rPr lang="en-MY" sz="2600" b="1" dirty="0">
                <a:latin typeface="Garamond" pitchFamily="18" charset="0"/>
              </a:rPr>
              <a:t>any treatment     </a:t>
            </a:r>
            <a:r>
              <a:rPr lang="en-MY" sz="2600" b="1" u="sng" dirty="0">
                <a:solidFill>
                  <a:srgbClr val="FF0000"/>
                </a:solidFill>
                <a:latin typeface="Garamond" pitchFamily="18" charset="0"/>
              </a:rPr>
              <a:t>More Severe Infection</a:t>
            </a:r>
            <a:endParaRPr lang="en-MY" sz="2600" u="sng" dirty="0">
              <a:solidFill>
                <a:srgbClr val="FF0000"/>
              </a:solidFill>
              <a:latin typeface="Garamond" pitchFamily="18" charset="0"/>
            </a:endParaRPr>
          </a:p>
          <a:p>
            <a:r>
              <a:rPr lang="en-MY" sz="2600" b="1" dirty="0">
                <a:solidFill>
                  <a:schemeClr val="accent1"/>
                </a:solidFill>
                <a:latin typeface="Garamond" pitchFamily="18" charset="0"/>
              </a:rPr>
              <a:t>      Doxycycline is the antibiotic </a:t>
            </a:r>
            <a:r>
              <a:rPr lang="en-MY" sz="2600" b="1" dirty="0">
                <a:solidFill>
                  <a:srgbClr val="002060"/>
                </a:solidFill>
                <a:latin typeface="Garamond" pitchFamily="18" charset="0"/>
              </a:rPr>
              <a:t>of choice </a:t>
            </a:r>
          </a:p>
          <a:p>
            <a:r>
              <a:rPr lang="en-MY" sz="2600" b="1" dirty="0">
                <a:solidFill>
                  <a:srgbClr val="002060"/>
                </a:solidFill>
                <a:latin typeface="Garamond" pitchFamily="18" charset="0"/>
              </a:rPr>
              <a:t>     begin taking it immediately </a:t>
            </a:r>
            <a:r>
              <a:rPr lang="en-MY" sz="2600" b="1" dirty="0">
                <a:latin typeface="Garamond" pitchFamily="18" charset="0"/>
              </a:rPr>
              <a:t>if Q fever is suspected </a:t>
            </a:r>
          </a:p>
          <a:p>
            <a:r>
              <a:rPr lang="en-MY" sz="2600" b="1" dirty="0">
                <a:solidFill>
                  <a:srgbClr val="002060"/>
                </a:solidFill>
                <a:latin typeface="Garamond" pitchFamily="18" charset="0"/>
              </a:rPr>
              <a:t> even before laboratory results are available.</a:t>
            </a:r>
            <a:r>
              <a:rPr lang="en-MY" sz="2600" b="1" dirty="0">
                <a:solidFill>
                  <a:srgbClr val="FFC000"/>
                </a:solidFill>
                <a:latin typeface="Garamond" pitchFamily="18" charset="0"/>
              </a:rPr>
              <a:t> </a:t>
            </a:r>
          </a:p>
          <a:p>
            <a:r>
              <a:rPr lang="en-MY" sz="2600" b="1" dirty="0">
                <a:solidFill>
                  <a:srgbClr val="FF0000"/>
                </a:solidFill>
                <a:latin typeface="Garamond" pitchFamily="18" charset="0"/>
              </a:rPr>
              <a:t>       2-3 weeks</a:t>
            </a:r>
            <a:r>
              <a:rPr lang="en-MY" sz="2600" dirty="0">
                <a:latin typeface="Garamond" pitchFamily="18" charset="0"/>
              </a:rPr>
              <a:t>. </a:t>
            </a:r>
          </a:p>
          <a:p>
            <a:r>
              <a:rPr lang="en-MY" sz="2400" b="1" dirty="0">
                <a:latin typeface="Garamond" pitchFamily="18" charset="0"/>
              </a:rPr>
              <a:t>The symptoms, including fever, 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</a:rPr>
              <a:t>should subside within 72 hours</a:t>
            </a:r>
            <a:r>
              <a:rPr lang="en-MY" sz="2400" dirty="0">
                <a:latin typeface="Garamond" pitchFamily="18" charset="0"/>
              </a:rPr>
              <a:t>. </a:t>
            </a:r>
          </a:p>
          <a:p>
            <a:endParaRPr lang="en-MY" sz="2600" b="1" dirty="0">
              <a:solidFill>
                <a:schemeClr val="tx2"/>
              </a:solidFill>
              <a:latin typeface="Garamond" pitchFamily="18" charset="0"/>
            </a:endParaRPr>
          </a:p>
          <a:p>
            <a:r>
              <a:rPr lang="en-MY" sz="2600" b="1" dirty="0">
                <a:solidFill>
                  <a:schemeClr val="tx2"/>
                </a:solidFill>
                <a:latin typeface="Garamond" pitchFamily="18" charset="0"/>
              </a:rPr>
              <a:t>Failure to respond </a:t>
            </a:r>
            <a:r>
              <a:rPr lang="en-MY" sz="2600" b="1" dirty="0">
                <a:latin typeface="Garamond" pitchFamily="18" charset="0"/>
              </a:rPr>
              <a:t>to doxycycline may suggest that the illness isn’t Q fever.</a:t>
            </a:r>
            <a:endParaRPr lang="en-US" sz="2800" dirty="0">
              <a:latin typeface="Garamond" pitchFamily="18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59824" y="472819"/>
            <a:ext cx="1584176" cy="11305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7591506" y="165042"/>
            <a:ext cx="971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MY" sz="1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Garamond" pitchFamily="18" charset="0"/>
              </a:rPr>
              <a:t>Q fever</a:t>
            </a:r>
          </a:p>
        </p:txBody>
      </p:sp>
      <p:sp>
        <p:nvSpPr>
          <p:cNvPr id="6" name="Right Arrow 5"/>
          <p:cNvSpPr/>
          <p:nvPr/>
        </p:nvSpPr>
        <p:spPr>
          <a:xfrm>
            <a:off x="7720884" y="635083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38516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626707"/>
            <a:ext cx="7704856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800" b="1" dirty="0">
                <a:solidFill>
                  <a:srgbClr val="FF0000"/>
                </a:solidFill>
                <a:latin typeface="Garamond" pitchFamily="18" charset="0"/>
              </a:rPr>
              <a:t>Chronic Infection</a:t>
            </a:r>
            <a:endParaRPr lang="en-MY" sz="2800" dirty="0">
              <a:solidFill>
                <a:srgbClr val="FF0000"/>
              </a:solidFill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en-MY" sz="2600" b="1" dirty="0">
                <a:solidFill>
                  <a:srgbClr val="002060"/>
                </a:solidFill>
                <a:latin typeface="Garamond" pitchFamily="18" charset="0"/>
              </a:rPr>
              <a:t>Antibiotics are typically given for </a:t>
            </a:r>
            <a:r>
              <a:rPr lang="en-MY" sz="2600" b="1" dirty="0">
                <a:solidFill>
                  <a:srgbClr val="FF0000"/>
                </a:solidFill>
                <a:latin typeface="Garamond" pitchFamily="18" charset="0"/>
              </a:rPr>
              <a:t>18 months 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600" b="1" dirty="0">
                <a:solidFill>
                  <a:srgbClr val="00B050"/>
                </a:solidFill>
                <a:latin typeface="Garamond" pitchFamily="18" charset="0"/>
              </a:rPr>
              <a:t>Chronic Q fever is more difficult to treat and 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600" b="1" dirty="0">
                <a:solidFill>
                  <a:srgbClr val="FF0000"/>
                </a:solidFill>
                <a:latin typeface="Garamond" pitchFamily="18" charset="0"/>
              </a:rPr>
              <a:t>can require </a:t>
            </a:r>
            <a:r>
              <a:rPr lang="en-MY" sz="2600" b="1" dirty="0">
                <a:latin typeface="Garamond" pitchFamily="18" charset="0"/>
              </a:rPr>
              <a:t>up to </a:t>
            </a:r>
            <a:r>
              <a:rPr lang="en-MY" sz="2600" b="1" dirty="0">
                <a:solidFill>
                  <a:srgbClr val="FF0000"/>
                </a:solidFill>
                <a:latin typeface="Garamond" pitchFamily="18" charset="0"/>
              </a:rPr>
              <a:t>four years </a:t>
            </a:r>
            <a:r>
              <a:rPr lang="en-MY" sz="2600" b="1" dirty="0">
                <a:latin typeface="Garamond" pitchFamily="18" charset="0"/>
              </a:rPr>
              <a:t>of treatment </a:t>
            </a:r>
            <a:r>
              <a:rPr lang="en-MY" sz="2600" b="1" dirty="0">
                <a:solidFill>
                  <a:srgbClr val="FF0000"/>
                </a:solidFill>
                <a:latin typeface="Garamond" pitchFamily="18" charset="0"/>
              </a:rPr>
              <a:t>with </a:t>
            </a:r>
            <a:r>
              <a:rPr lang="en-MY" sz="2600" b="1" dirty="0" err="1">
                <a:solidFill>
                  <a:srgbClr val="FF0000"/>
                </a:solidFill>
                <a:latin typeface="Garamond" pitchFamily="18" charset="0"/>
              </a:rPr>
              <a:t>doxycycli</a:t>
            </a:r>
            <a:r>
              <a:rPr lang="en-MY" sz="2600" dirty="0" err="1">
                <a:solidFill>
                  <a:srgbClr val="FF0000"/>
                </a:solidFill>
                <a:latin typeface="Garamond" pitchFamily="18" charset="0"/>
              </a:rPr>
              <a:t>ne.</a:t>
            </a:r>
            <a:r>
              <a:rPr lang="en-MY" sz="2600" dirty="0" err="1">
                <a:latin typeface="Garamond" pitchFamily="18" charset="0"/>
              </a:rPr>
              <a:t>and</a:t>
            </a:r>
            <a:r>
              <a:rPr lang="en-MY" sz="2600" dirty="0">
                <a:latin typeface="Garamond" pitchFamily="18" charset="0"/>
              </a:rPr>
              <a:t> </a:t>
            </a:r>
            <a:r>
              <a:rPr lang="en-MY" sz="2600" dirty="0">
                <a:latin typeface="Garamond" pitchFamily="18" charset="0"/>
                <a:hlinkClick r:id="rId2" tooltip="Quinolone antibiotic"/>
              </a:rPr>
              <a:t>quinolones</a:t>
            </a:r>
            <a:r>
              <a:rPr lang="en-MY" sz="2600" dirty="0">
                <a:latin typeface="Garamond" pitchFamily="18" charset="0"/>
              </a:rPr>
              <a:t> or doxycycline with  </a:t>
            </a:r>
            <a:r>
              <a:rPr lang="en-MY" sz="2600" dirty="0" err="1">
                <a:latin typeface="Garamond" pitchFamily="18" charset="0"/>
              </a:rPr>
              <a:t>hydroxychloroquine</a:t>
            </a:r>
            <a:r>
              <a:rPr lang="en-MY" sz="2600" dirty="0">
                <a:latin typeface="Garamond" pitchFamily="18" charset="0"/>
              </a:rPr>
              <a:t>.</a:t>
            </a:r>
            <a:endParaRPr lang="en-MY" sz="2600" dirty="0">
              <a:solidFill>
                <a:srgbClr val="FF0000"/>
              </a:solidFill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sz="2600" b="1" dirty="0">
                <a:latin typeface="Garamond" pitchFamily="18" charset="0"/>
              </a:rPr>
              <a:t>What Is the Outlook After Treatment?</a:t>
            </a:r>
            <a:endParaRPr lang="en-MY" sz="2600" dirty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en-MY" sz="2600" b="1" dirty="0">
                <a:latin typeface="Garamond" pitchFamily="18" charset="0"/>
              </a:rPr>
              <a:t>Antibiotics are usually </a:t>
            </a:r>
            <a:r>
              <a:rPr lang="en-MY" sz="2600" b="1" dirty="0">
                <a:solidFill>
                  <a:srgbClr val="FF0000"/>
                </a:solidFill>
                <a:latin typeface="Garamond" pitchFamily="18" charset="0"/>
              </a:rPr>
              <a:t>very effective</a:t>
            </a:r>
            <a:r>
              <a:rPr lang="en-MY" sz="2600" dirty="0">
                <a:latin typeface="Garamond" pitchFamily="18" charset="0"/>
              </a:rPr>
              <a:t>,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MY" sz="2600" dirty="0">
                <a:solidFill>
                  <a:srgbClr val="FF0000"/>
                </a:solidFill>
                <a:latin typeface="Garamond" pitchFamily="18" charset="0"/>
              </a:rPr>
              <a:t> </a:t>
            </a:r>
            <a:r>
              <a:rPr lang="en-MY" sz="2600" b="1" dirty="0">
                <a:solidFill>
                  <a:srgbClr val="FF0000"/>
                </a:solidFill>
                <a:latin typeface="Garamond" pitchFamily="18" charset="0"/>
              </a:rPr>
              <a:t>endocarditis, </a:t>
            </a:r>
            <a:r>
              <a:rPr lang="en-MY" sz="2600" b="1" dirty="0">
                <a:latin typeface="Garamond" pitchFamily="18" charset="0"/>
              </a:rPr>
              <a:t> and fatality from the disease is very </a:t>
            </a:r>
            <a:r>
              <a:rPr lang="en-MY" sz="2600" b="1" i="1" dirty="0">
                <a:latin typeface="Garamond" pitchFamily="18" charset="0"/>
              </a:rPr>
              <a:t>uncommon. 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MY" sz="2600" b="1" dirty="0">
                <a:latin typeface="Garamond" pitchFamily="18" charset="0"/>
              </a:rPr>
              <a:t>People with however, need an early diagnosis</a:t>
            </a:r>
            <a:r>
              <a:rPr lang="en-MY" sz="2600" i="1" dirty="0">
                <a:latin typeface="Garamond" pitchFamily="18" charset="0"/>
              </a:rPr>
              <a:t>. </a:t>
            </a:r>
          </a:p>
          <a:p>
            <a:endParaRPr lang="en-MY" sz="2600" dirty="0">
              <a:latin typeface="Garamond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591506" y="165042"/>
            <a:ext cx="971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MY" sz="1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Garamond" pitchFamily="18" charset="0"/>
              </a:rPr>
              <a:t>Q fever</a:t>
            </a: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59824" y="318930"/>
            <a:ext cx="1584176" cy="11305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492358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95936" y="0"/>
            <a:ext cx="259228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MY" sz="1600" b="1" dirty="0">
                <a:solidFill>
                  <a:srgbClr val="C00000"/>
                </a:solidFill>
                <a:latin typeface="Garamond" pitchFamily="18" charset="0"/>
              </a:rPr>
              <a:t>Prevention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352662"/>
            <a:ext cx="867645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en-MY" b="1" dirty="0">
                <a:solidFill>
                  <a:srgbClr val="FF0000"/>
                </a:solidFill>
                <a:latin typeface="Garamond" pitchFamily="18" charset="0"/>
              </a:rPr>
              <a:t>The Q fever vaccine </a:t>
            </a:r>
            <a:r>
              <a:rPr lang="en-MY" b="1" dirty="0">
                <a:solidFill>
                  <a:schemeClr val="tx2"/>
                </a:solidFill>
                <a:latin typeface="Garamond" pitchFamily="18" charset="0"/>
              </a:rPr>
              <a:t>(Q-VAX®)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b="1" dirty="0">
                <a:solidFill>
                  <a:schemeClr val="tx2"/>
                </a:solidFill>
                <a:latin typeface="Garamond" pitchFamily="18" charset="0"/>
              </a:rPr>
              <a:t> </a:t>
            </a:r>
            <a:r>
              <a:rPr lang="en-MY" b="1" dirty="0">
                <a:solidFill>
                  <a:srgbClr val="002060"/>
                </a:solidFill>
                <a:latin typeface="Garamond" pitchFamily="18" charset="0"/>
              </a:rPr>
              <a:t>has been licensed </a:t>
            </a:r>
            <a:r>
              <a:rPr lang="en-MY" b="1" dirty="0">
                <a:latin typeface="Garamond" pitchFamily="18" charset="0"/>
              </a:rPr>
              <a:t>for use in Australia since</a:t>
            </a:r>
            <a:r>
              <a:rPr lang="en-MY" b="1" dirty="0">
                <a:solidFill>
                  <a:schemeClr val="tx2"/>
                </a:solidFill>
                <a:latin typeface="Garamond" pitchFamily="18" charset="0"/>
              </a:rPr>
              <a:t> 1989</a:t>
            </a:r>
            <a:endParaRPr lang="en-MY" dirty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dirty="0">
                <a:latin typeface="Garamond" pitchFamily="18" charset="0"/>
              </a:rPr>
              <a:t>has </a:t>
            </a:r>
            <a:r>
              <a:rPr lang="en-MY" b="1" dirty="0">
                <a:solidFill>
                  <a:srgbClr val="002060"/>
                </a:solidFill>
                <a:latin typeface="Garamond" pitchFamily="18" charset="0"/>
              </a:rPr>
              <a:t>shown to be highly effective in preventing Q fever infection </a:t>
            </a:r>
            <a:r>
              <a:rPr lang="en-MY" dirty="0">
                <a:latin typeface="Garamond" pitchFamily="18" charset="0"/>
              </a:rPr>
              <a:t>in </a:t>
            </a:r>
            <a:r>
              <a:rPr lang="en-MY" b="1" dirty="0">
                <a:latin typeface="Garamond" pitchFamily="18" charset="0"/>
              </a:rPr>
              <a:t>humans</a:t>
            </a:r>
            <a:r>
              <a:rPr lang="en-MY" dirty="0">
                <a:latin typeface="Garamond" pitchFamily="18" charset="0"/>
              </a:rPr>
              <a:t>. 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b="1" dirty="0">
                <a:latin typeface="Garamond" pitchFamily="18" charset="0"/>
              </a:rPr>
              <a:t>Protection is offered by Q-</a:t>
            </a:r>
            <a:r>
              <a:rPr lang="en-MY" b="1" dirty="0" err="1">
                <a:latin typeface="Garamond" pitchFamily="18" charset="0"/>
              </a:rPr>
              <a:t>Vax</a:t>
            </a:r>
            <a:r>
              <a:rPr lang="en-MY" b="1" dirty="0">
                <a:latin typeface="Garamond" pitchFamily="18" charset="0"/>
              </a:rPr>
              <a:t>,</a:t>
            </a:r>
            <a:endParaRPr lang="en-MY" dirty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b="1" dirty="0">
                <a:solidFill>
                  <a:schemeClr val="tx2"/>
                </a:solidFill>
                <a:latin typeface="Garamond" pitchFamily="18" charset="0"/>
              </a:rPr>
              <a:t>Since the introduction of the vaccination for high- risk  occupations, the rates of </a:t>
            </a:r>
            <a:r>
              <a:rPr lang="en-MY" dirty="0">
                <a:latin typeface="Garamond" pitchFamily="18" charset="0"/>
              </a:rPr>
              <a:t>Q </a:t>
            </a:r>
            <a:r>
              <a:rPr lang="en-MY" b="1" dirty="0">
                <a:latin typeface="Garamond" pitchFamily="18" charset="0"/>
              </a:rPr>
              <a:t>fever infection have dropped markedly</a:t>
            </a:r>
            <a:r>
              <a:rPr lang="en-MY" dirty="0">
                <a:latin typeface="Garamond" pitchFamily="18" charset="0"/>
              </a:rPr>
              <a:t>. 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en-MY" b="1" dirty="0">
                <a:latin typeface="Garamond" pitchFamily="18" charset="0"/>
              </a:rPr>
              <a:t>The vaccine is made in Australia</a:t>
            </a:r>
          </a:p>
          <a:p>
            <a:pPr marL="285750" lvl="0" indent="-285750">
              <a:buFont typeface="Wingdings" pitchFamily="2" charset="2"/>
              <a:buChar char="v"/>
            </a:pPr>
            <a:r>
              <a:rPr lang="en-MY" b="1" dirty="0">
                <a:latin typeface="Garamond" pitchFamily="18" charset="0"/>
              </a:rPr>
              <a:t>The vaccine is a </a:t>
            </a:r>
            <a:r>
              <a:rPr lang="en-MY" b="1" dirty="0">
                <a:solidFill>
                  <a:srgbClr val="FF0000"/>
                </a:solidFill>
                <a:latin typeface="Garamond" pitchFamily="18" charset="0"/>
              </a:rPr>
              <a:t>single injection</a:t>
            </a:r>
            <a:r>
              <a:rPr lang="en-MY" b="1" dirty="0">
                <a:latin typeface="Garamond" pitchFamily="18" charset="0"/>
              </a:rPr>
              <a:t>.</a:t>
            </a:r>
            <a:endParaRPr lang="en-MY" dirty="0">
              <a:latin typeface="Garamond" pitchFamily="18" charset="0"/>
            </a:endParaRPr>
          </a:p>
          <a:p>
            <a:pPr marL="285750" indent="-285750">
              <a:buFont typeface="Wingdings" pitchFamily="2" charset="2"/>
              <a:buChar char="v"/>
            </a:pPr>
            <a:r>
              <a:rPr lang="en-MY" b="1" dirty="0">
                <a:solidFill>
                  <a:srgbClr val="FF0000"/>
                </a:solidFill>
                <a:latin typeface="Garamond" pitchFamily="18" charset="0"/>
              </a:rPr>
              <a:t>0.5 ml </a:t>
            </a:r>
            <a:r>
              <a:rPr lang="en-MY" b="1" dirty="0">
                <a:solidFill>
                  <a:schemeClr val="tx2"/>
                </a:solidFill>
                <a:latin typeface="Garamond" pitchFamily="18" charset="0"/>
              </a:rPr>
              <a:t>sub-cutaneous</a:t>
            </a:r>
            <a:r>
              <a:rPr lang="en-MY" b="1" dirty="0">
                <a:latin typeface="Garamond" pitchFamily="18" charset="0"/>
              </a:rPr>
              <a:t> injection given in the </a:t>
            </a:r>
            <a:r>
              <a:rPr lang="en-MY" b="1" dirty="0">
                <a:solidFill>
                  <a:schemeClr val="tx2"/>
                </a:solidFill>
                <a:latin typeface="Garamond" pitchFamily="18" charset="0"/>
              </a:rPr>
              <a:t>upper arm 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en-MY" dirty="0">
                <a:solidFill>
                  <a:schemeClr val="tx2"/>
                </a:solidFill>
                <a:latin typeface="Garamond" pitchFamily="18" charset="0"/>
              </a:rPr>
              <a:t>(</a:t>
            </a:r>
            <a:r>
              <a:rPr lang="en-MY" b="1" dirty="0">
                <a:solidFill>
                  <a:schemeClr val="tx2"/>
                </a:solidFill>
                <a:latin typeface="Garamond" pitchFamily="18" charset="0"/>
              </a:rPr>
              <a:t>assuming both blood and skin tests are negative</a:t>
            </a:r>
            <a:endParaRPr lang="en-MY" dirty="0">
              <a:solidFill>
                <a:schemeClr val="tx2"/>
              </a:solidFill>
              <a:latin typeface="Garamond" pitchFamily="18" charset="0"/>
            </a:endParaRPr>
          </a:p>
          <a:p>
            <a:pPr marL="457200" lvl="0" indent="-457200">
              <a:buFont typeface="Wingdings" pitchFamily="2" charset="2"/>
              <a:buChar char="v"/>
            </a:pPr>
            <a:r>
              <a:rPr lang="en-MY" b="1" dirty="0">
                <a:latin typeface="Garamond" pitchFamily="18" charset="0"/>
              </a:rPr>
              <a:t>  protective immunity lasts for many years</a:t>
            </a:r>
            <a:r>
              <a:rPr lang="en-MY" dirty="0">
                <a:latin typeface="Garamond" pitchFamily="18" charset="0"/>
              </a:rPr>
              <a:t>. 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b="1" dirty="0">
                <a:latin typeface="Garamond" pitchFamily="18" charset="0"/>
              </a:rPr>
              <a:t> Revaccination is not generally required</a:t>
            </a:r>
            <a:endParaRPr lang="en-US" b="1" dirty="0">
              <a:latin typeface="Garamond" pitchFamily="18" charset="0"/>
            </a:endParaRPr>
          </a:p>
          <a:p>
            <a:pPr marL="285750" indent="-285750">
              <a:buFont typeface="Wingdings" pitchFamily="2" charset="2"/>
              <a:buChar char="v"/>
            </a:pPr>
            <a:r>
              <a:rPr lang="en-MY" b="1" dirty="0">
                <a:solidFill>
                  <a:srgbClr val="FF0000"/>
                </a:solidFill>
                <a:latin typeface="Garamond" pitchFamily="18" charset="0"/>
              </a:rPr>
              <a:t>  pre-vaccination  ????</a:t>
            </a:r>
            <a:endParaRPr lang="en-US" b="1" dirty="0">
              <a:latin typeface="Garamond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B73495C-47DB-4BA4-8634-CC366755D616}"/>
              </a:ext>
            </a:extLst>
          </p:cNvPr>
          <p:cNvSpPr txBox="1"/>
          <p:nvPr/>
        </p:nvSpPr>
        <p:spPr>
          <a:xfrm>
            <a:off x="323528" y="3819565"/>
            <a:ext cx="867645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sz="1600" b="1" dirty="0"/>
              <a:t>لقاح حمى كيو (</a:t>
            </a:r>
            <a:r>
              <a:rPr lang="en-US" sz="1600" b="1" dirty="0"/>
              <a:t>Q-VAX®)</a:t>
            </a:r>
          </a:p>
          <a:p>
            <a:pPr algn="r"/>
            <a:r>
              <a:rPr lang="en-US" sz="1600" b="1" dirty="0"/>
              <a:t>  </a:t>
            </a:r>
            <a:r>
              <a:rPr lang="ar-JO" sz="1600" b="1" dirty="0"/>
              <a:t>تم ترخيصه للاستخدام في أستراليا منذ عام 1989</a:t>
            </a:r>
          </a:p>
          <a:p>
            <a:pPr algn="r"/>
            <a:r>
              <a:rPr lang="ar-JO" sz="1600" b="1" dirty="0"/>
              <a:t>أثبتت فعاليتها العالية في الوقاية من عدوى حمى كيو في البشر.</a:t>
            </a:r>
          </a:p>
          <a:p>
            <a:pPr algn="r"/>
            <a:r>
              <a:rPr lang="ar-JO" sz="1600" b="1" dirty="0"/>
              <a:t>الحماية مقدمة من </a:t>
            </a:r>
            <a:r>
              <a:rPr lang="en-US" sz="1600" b="1" dirty="0"/>
              <a:t>Q-Vax ،</a:t>
            </a:r>
          </a:p>
          <a:p>
            <a:pPr algn="r"/>
            <a:r>
              <a:rPr lang="ar-JO" sz="1600" b="1" dirty="0"/>
              <a:t>منذ إدخال التطعيم للمهن عالية الخطورة ، انخفضت معدلات الإصابة بحمى كيو بشكل ملحوظ.</a:t>
            </a:r>
          </a:p>
          <a:p>
            <a:pPr algn="r"/>
            <a:r>
              <a:rPr lang="ar-JO" sz="1600" b="1" dirty="0"/>
              <a:t>اللقاح مصنوع في أستراليا</a:t>
            </a:r>
          </a:p>
          <a:p>
            <a:pPr algn="r"/>
            <a:r>
              <a:rPr lang="ar-JO" sz="1600" b="1" dirty="0"/>
              <a:t>اللقاح هو حقنة واحدة.</a:t>
            </a:r>
          </a:p>
          <a:p>
            <a:pPr algn="r"/>
            <a:r>
              <a:rPr lang="ar-JO" sz="1600" b="1" dirty="0"/>
              <a:t>0.5 مل حقنة تحت الجلد في العضد</a:t>
            </a:r>
          </a:p>
          <a:p>
            <a:pPr algn="r"/>
            <a:r>
              <a:rPr lang="ar-JO" sz="1600" b="1" dirty="0"/>
              <a:t>(بافتراض أن كلا من اختبارات الدم والجلد سلبية</a:t>
            </a:r>
          </a:p>
          <a:p>
            <a:pPr algn="r"/>
            <a:r>
              <a:rPr lang="ar-JO" sz="1600" b="1" dirty="0"/>
              <a:t>   تدوم المناعة الوقائية لسنوات عديدة.</a:t>
            </a:r>
          </a:p>
          <a:p>
            <a:pPr algn="r"/>
            <a:r>
              <a:rPr lang="ar-JO" sz="1600" b="1" dirty="0"/>
              <a:t>  إعادة التطعيم ليست مطلوبة بشكل عام</a:t>
            </a:r>
          </a:p>
          <a:p>
            <a:pPr algn="r"/>
            <a:r>
              <a:rPr lang="ar-JO" sz="1600" b="1" dirty="0"/>
              <a:t>   ما قبل التطعيم ؟؟؟؟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11263806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23528" y="0"/>
            <a:ext cx="20151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MY" b="1" dirty="0">
                <a:solidFill>
                  <a:srgbClr val="C00000"/>
                </a:solidFill>
                <a:latin typeface="Garamond" pitchFamily="18" charset="0"/>
              </a:rPr>
              <a:t>Prevention Cont. ..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620688"/>
            <a:ext cx="9505056" cy="31266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MY" sz="2000" b="1" dirty="0">
                <a:solidFill>
                  <a:srgbClr val="FF0000"/>
                </a:solidFill>
                <a:latin typeface="Garamond" pitchFamily="18" charset="0"/>
              </a:rPr>
              <a:t>                     What is pre-vaccination screening</a:t>
            </a:r>
            <a:r>
              <a:rPr lang="en-MY" sz="2000" b="1" dirty="0">
                <a:latin typeface="Garamond" pitchFamily="18" charset="0"/>
              </a:rPr>
              <a:t>?</a:t>
            </a:r>
            <a:endParaRPr lang="en-MY" sz="2000" dirty="0">
              <a:latin typeface="Garamond" pitchFamily="18" charset="0"/>
            </a:endParaRPr>
          </a:p>
          <a:p>
            <a:pPr marL="457200" lvl="0" indent="-457200" fontAlgn="base">
              <a:lnSpc>
                <a:spcPct val="150000"/>
              </a:lnSpc>
              <a:buFont typeface="Wingdings" pitchFamily="2" charset="2"/>
              <a:buChar char="v"/>
            </a:pPr>
            <a:r>
              <a:rPr lang="en-MY" sz="2000" b="1" dirty="0">
                <a:latin typeface="Garamond" pitchFamily="18" charset="0"/>
              </a:rPr>
              <a:t>To avoid the risk of a severe reaction </a:t>
            </a:r>
          </a:p>
          <a:p>
            <a:pPr marL="457200" lvl="0" indent="-457200" fontAlgn="base">
              <a:lnSpc>
                <a:spcPct val="150000"/>
              </a:lnSpc>
              <a:buFont typeface="Wingdings" pitchFamily="2" charset="2"/>
              <a:buChar char="v"/>
            </a:pPr>
            <a:r>
              <a:rPr lang="en-MY" sz="2000" b="1" dirty="0">
                <a:solidFill>
                  <a:schemeClr val="tx2"/>
                </a:solidFill>
                <a:latin typeface="Garamond" pitchFamily="18" charset="0"/>
              </a:rPr>
              <a:t>the vaccine should </a:t>
            </a:r>
            <a:r>
              <a:rPr lang="en-MY" sz="2000" b="1" dirty="0">
                <a:solidFill>
                  <a:srgbClr val="FF0000"/>
                </a:solidFill>
                <a:latin typeface="Garamond" pitchFamily="18" charset="0"/>
              </a:rPr>
              <a:t>only be given </a:t>
            </a:r>
            <a:r>
              <a:rPr lang="en-MY" sz="2000" b="1" dirty="0">
                <a:latin typeface="Garamond" pitchFamily="18" charset="0"/>
              </a:rPr>
              <a:t>to those </a:t>
            </a:r>
          </a:p>
          <a:p>
            <a:pPr marL="457200" lvl="0" indent="-457200" fontAlgn="base">
              <a:lnSpc>
                <a:spcPct val="150000"/>
              </a:lnSpc>
              <a:buFont typeface="Wingdings" pitchFamily="2" charset="2"/>
              <a:buChar char="v"/>
            </a:pPr>
            <a:r>
              <a:rPr lang="en-MY" sz="2000" b="1" dirty="0">
                <a:latin typeface="Garamond" pitchFamily="18" charset="0"/>
              </a:rPr>
              <a:t>who have </a:t>
            </a:r>
            <a:r>
              <a:rPr lang="en-MY" sz="2000" b="1" dirty="0">
                <a:solidFill>
                  <a:srgbClr val="FF0000"/>
                </a:solidFill>
                <a:latin typeface="Garamond" pitchFamily="18" charset="0"/>
              </a:rPr>
              <a:t>not been in contact </a:t>
            </a:r>
            <a:r>
              <a:rPr lang="en-MY" sz="2000" b="1" dirty="0">
                <a:latin typeface="Garamond" pitchFamily="18" charset="0"/>
              </a:rPr>
              <a:t>with the bacteria in the past</a:t>
            </a:r>
            <a:r>
              <a:rPr lang="en-MY" sz="2000" dirty="0">
                <a:latin typeface="Garamond" pitchFamily="18" charset="0"/>
              </a:rPr>
              <a:t>.</a:t>
            </a:r>
          </a:p>
          <a:p>
            <a:pPr marL="457200" lvl="0" indent="-457200">
              <a:lnSpc>
                <a:spcPct val="150000"/>
              </a:lnSpc>
              <a:buFont typeface="Wingdings" pitchFamily="2" charset="2"/>
              <a:buChar char="v"/>
            </a:pPr>
            <a:r>
              <a:rPr lang="en-MY" sz="2000" b="1" dirty="0">
                <a:latin typeface="Garamond" pitchFamily="18" charset="0"/>
              </a:rPr>
              <a:t>identify </a:t>
            </a:r>
            <a:r>
              <a:rPr lang="en-MY" sz="2000" b="1" dirty="0">
                <a:solidFill>
                  <a:srgbClr val="FF0000"/>
                </a:solidFill>
                <a:latin typeface="Garamond" pitchFamily="18" charset="0"/>
              </a:rPr>
              <a:t>pre-existing immunity</a:t>
            </a:r>
            <a:r>
              <a:rPr lang="en-MY" sz="2000" b="1" dirty="0">
                <a:latin typeface="Garamond" pitchFamily="18" charset="0"/>
              </a:rPr>
              <a:t>,</a:t>
            </a:r>
            <a:endParaRPr lang="en-MY" sz="2000" dirty="0">
              <a:latin typeface="Garamond" pitchFamily="18" charset="0"/>
            </a:endParaRPr>
          </a:p>
          <a:p>
            <a:pPr marL="457200" lvl="0" indent="-457200" fontAlgn="base">
              <a:lnSpc>
                <a:spcPct val="150000"/>
              </a:lnSpc>
              <a:buFont typeface="Wingdings" pitchFamily="2" charset="2"/>
              <a:buChar char="q"/>
            </a:pPr>
            <a:r>
              <a:rPr lang="en-MY" sz="2000" dirty="0">
                <a:latin typeface="Garamond" pitchFamily="18" charset="0"/>
              </a:rPr>
              <a:t> </a:t>
            </a:r>
            <a:r>
              <a:rPr lang="en-MY" sz="2000" b="1" dirty="0">
                <a:latin typeface="Garamond" pitchFamily="18" charset="0"/>
              </a:rPr>
              <a:t>because vaccinating people who </a:t>
            </a:r>
            <a:r>
              <a:rPr lang="en-MY" sz="2000" b="1" dirty="0">
                <a:solidFill>
                  <a:schemeClr val="tx2"/>
                </a:solidFill>
                <a:latin typeface="Garamond" pitchFamily="18" charset="0"/>
              </a:rPr>
              <a:t>already have an</a:t>
            </a:r>
          </a:p>
          <a:p>
            <a:pPr lvl="0" fontAlgn="base">
              <a:lnSpc>
                <a:spcPct val="150000"/>
              </a:lnSpc>
            </a:pPr>
            <a:r>
              <a:rPr lang="en-MY" sz="2000" b="1" dirty="0">
                <a:solidFill>
                  <a:schemeClr val="tx2"/>
                </a:solidFill>
                <a:latin typeface="Garamond" pitchFamily="18" charset="0"/>
              </a:rPr>
              <a:t>      immunity </a:t>
            </a:r>
            <a:r>
              <a:rPr lang="en-MY" sz="2000" b="1" dirty="0">
                <a:latin typeface="Garamond" pitchFamily="18" charset="0"/>
              </a:rPr>
              <a:t>can result in a </a:t>
            </a:r>
            <a:r>
              <a:rPr lang="en-MY" sz="2000" b="1" dirty="0">
                <a:solidFill>
                  <a:schemeClr val="tx2"/>
                </a:solidFill>
                <a:latin typeface="Garamond" pitchFamily="18" charset="0"/>
              </a:rPr>
              <a:t>severe local reaction</a:t>
            </a:r>
            <a:endParaRPr lang="en-MY" sz="2000" dirty="0">
              <a:solidFill>
                <a:schemeClr val="tx2"/>
              </a:solidFill>
              <a:latin typeface="Garamond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0CCAF03-1937-4D6B-B981-6635E09CC159}"/>
              </a:ext>
            </a:extLst>
          </p:cNvPr>
          <p:cNvSpPr txBox="1"/>
          <p:nvPr/>
        </p:nvSpPr>
        <p:spPr>
          <a:xfrm>
            <a:off x="323528" y="4005064"/>
            <a:ext cx="864096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sz="2000" dirty="0"/>
              <a:t>ما هو فحص ما قبل التطعيم؟</a:t>
            </a:r>
            <a:endParaRPr lang="en-US" sz="2000" dirty="0"/>
          </a:p>
          <a:p>
            <a:pPr algn="r"/>
            <a:endParaRPr lang="ar-JO" sz="2000" dirty="0"/>
          </a:p>
          <a:p>
            <a:pPr algn="r"/>
            <a:r>
              <a:rPr lang="ar-JO" sz="2000" dirty="0"/>
              <a:t>لتجنب خطر حدوث رد فعل شديد</a:t>
            </a:r>
          </a:p>
          <a:p>
            <a:pPr algn="r"/>
            <a:r>
              <a:rPr lang="ar-JO" sz="2000" dirty="0"/>
              <a:t>يجب إعطاء اللقاح فقط لهؤلاء</a:t>
            </a:r>
          </a:p>
          <a:p>
            <a:pPr algn="r"/>
            <a:r>
              <a:rPr lang="ar-JO" sz="2000" dirty="0"/>
              <a:t>الذين لم يكونوا على اتصال بالبكتيريا في الماضي.</a:t>
            </a:r>
          </a:p>
          <a:p>
            <a:pPr algn="r"/>
            <a:r>
              <a:rPr lang="ar-JO" sz="2000" dirty="0"/>
              <a:t>تحديد المناعة الموجودة مسبقًا ،</a:t>
            </a:r>
          </a:p>
          <a:p>
            <a:pPr algn="r"/>
            <a:r>
              <a:rPr lang="ar-JO" sz="2000" dirty="0"/>
              <a:t>  لأن تطعيم الأشخاص الذين لديهم بالفعل</a:t>
            </a:r>
          </a:p>
          <a:p>
            <a:pPr algn="r"/>
            <a:r>
              <a:rPr lang="ar-JO" sz="2000" dirty="0"/>
              <a:t>       يمكن أن تؤدي المناعة إلى تفاعل موضعي شديد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6568529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5516" y="116632"/>
            <a:ext cx="8712968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fontAlgn="base">
              <a:buFont typeface="Wingdings" pitchFamily="2" charset="2"/>
              <a:buChar char="q"/>
            </a:pPr>
            <a:r>
              <a:rPr lang="en-MY" sz="2000" b="1" dirty="0">
                <a:solidFill>
                  <a:srgbClr val="FF0000"/>
                </a:solidFill>
                <a:latin typeface="Garamond" pitchFamily="18" charset="0"/>
              </a:rPr>
              <a:t>Pre-vaccination </a:t>
            </a:r>
            <a:r>
              <a:rPr lang="en-MY" sz="2000" b="1" u="sng" dirty="0">
                <a:solidFill>
                  <a:srgbClr val="FF0000"/>
                </a:solidFill>
                <a:latin typeface="Garamond" pitchFamily="18" charset="0"/>
              </a:rPr>
              <a:t>screening has 3 stages</a:t>
            </a:r>
            <a:r>
              <a:rPr lang="en-MY" sz="2000" dirty="0">
                <a:latin typeface="Garamond" pitchFamily="18" charset="0"/>
              </a:rPr>
              <a:t>:</a:t>
            </a:r>
          </a:p>
          <a:p>
            <a:pPr marL="571500" lvl="0" indent="-571500" fontAlgn="base">
              <a:buFont typeface="+mj-lt"/>
              <a:buAutoNum type="romanLcPeriod"/>
            </a:pPr>
            <a:r>
              <a:rPr lang="en-MY" sz="2000" b="1" dirty="0">
                <a:latin typeface="Garamond" pitchFamily="18" charset="0"/>
              </a:rPr>
              <a:t>an interview about Q fever infection or past vaccination</a:t>
            </a:r>
            <a:r>
              <a:rPr lang="en-MY" sz="2000" dirty="0">
                <a:latin typeface="Garamond" pitchFamily="18" charset="0"/>
              </a:rPr>
              <a:t> </a:t>
            </a:r>
          </a:p>
          <a:p>
            <a:pPr marL="571500" lvl="0" indent="-571500" fontAlgn="base">
              <a:buFont typeface="+mj-lt"/>
              <a:buAutoNum type="romanLcPeriod"/>
            </a:pPr>
            <a:r>
              <a:rPr lang="en-MY" sz="2000" b="1" dirty="0">
                <a:latin typeface="Garamond" pitchFamily="18" charset="0"/>
              </a:rPr>
              <a:t>blood test to check for immunity</a:t>
            </a:r>
            <a:endParaRPr lang="en-MY" sz="2000" dirty="0">
              <a:latin typeface="Garamond" pitchFamily="18" charset="0"/>
            </a:endParaRPr>
          </a:p>
          <a:p>
            <a:pPr marL="571500" lvl="0" indent="-571500" fontAlgn="base">
              <a:buFont typeface="+mj-lt"/>
              <a:buAutoNum type="romanLcPeriod"/>
            </a:pPr>
            <a:r>
              <a:rPr lang="en-MY" sz="2000" b="1" dirty="0">
                <a:latin typeface="Garamond" pitchFamily="18" charset="0"/>
              </a:rPr>
              <a:t>skin test to check for immunity.</a:t>
            </a:r>
            <a:endParaRPr lang="en-MY" sz="2000" dirty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sz="2000" b="1" dirty="0">
                <a:latin typeface="Garamond" pitchFamily="18" charset="0"/>
              </a:rPr>
              <a:t>It is possible to have been </a:t>
            </a:r>
            <a:r>
              <a:rPr lang="en-MY" sz="2000" b="1" dirty="0">
                <a:solidFill>
                  <a:srgbClr val="FF0000"/>
                </a:solidFill>
                <a:latin typeface="Garamond" pitchFamily="18" charset="0"/>
              </a:rPr>
              <a:t>in contact with </a:t>
            </a:r>
            <a:r>
              <a:rPr lang="en-MY" sz="2000" b="1" dirty="0">
                <a:latin typeface="Garamond" pitchFamily="18" charset="0"/>
              </a:rPr>
              <a:t>Q fever bacteria and </a:t>
            </a:r>
            <a:r>
              <a:rPr lang="en-MY" sz="2000" b="1" dirty="0">
                <a:solidFill>
                  <a:srgbClr val="FF0000"/>
                </a:solidFill>
                <a:latin typeface="Garamond" pitchFamily="18" charset="0"/>
              </a:rPr>
              <a:t>not get sick 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000" b="1" dirty="0">
                <a:solidFill>
                  <a:schemeClr val="tx2">
                    <a:lumMod val="75000"/>
                  </a:schemeClr>
                </a:solidFill>
                <a:latin typeface="Garamond" pitchFamily="18" charset="0"/>
              </a:rPr>
              <a:t>so pre-vaccination screening is essential</a:t>
            </a:r>
          </a:p>
          <a:p>
            <a:endParaRPr lang="en-MY" sz="2000" b="1" dirty="0">
              <a:latin typeface="Garamond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n-MY" sz="2000" b="1" dirty="0">
                <a:solidFill>
                  <a:schemeClr val="tx2"/>
                </a:solidFill>
                <a:latin typeface="Garamond" pitchFamily="18" charset="0"/>
              </a:rPr>
              <a:t>Annual screening </a:t>
            </a:r>
            <a:r>
              <a:rPr lang="en-MY" sz="2000" b="1" dirty="0">
                <a:latin typeface="Garamond" pitchFamily="18" charset="0"/>
              </a:rPr>
              <a:t>is typically recommended</a:t>
            </a:r>
            <a:r>
              <a:rPr lang="en-MY" sz="2000" dirty="0">
                <a:latin typeface="Garamond" pitchFamily="18" charset="0"/>
              </a:rPr>
              <a:t>.</a:t>
            </a: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000" dirty="0">
                <a:latin typeface="Garamond" pitchFamily="18" charset="0"/>
              </a:rPr>
              <a:t> </a:t>
            </a:r>
            <a:r>
              <a:rPr lang="en-MY" sz="2000" b="1" dirty="0">
                <a:latin typeface="Garamond" pitchFamily="18" charset="0"/>
              </a:rPr>
              <a:t>Skin reactions such as redness are common </a:t>
            </a:r>
            <a:r>
              <a:rPr lang="en-MY" sz="2000" b="1" dirty="0">
                <a:solidFill>
                  <a:srgbClr val="FF0000"/>
                </a:solidFill>
                <a:latin typeface="Garamond" pitchFamily="18" charset="0"/>
              </a:rPr>
              <a:t>3 to 4 days </a:t>
            </a:r>
            <a:r>
              <a:rPr lang="en-MY" sz="2000" b="1" dirty="0">
                <a:latin typeface="Garamond" pitchFamily="18" charset="0"/>
              </a:rPr>
              <a:t>after skin testing, however these generally </a:t>
            </a: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000" b="1" dirty="0">
                <a:solidFill>
                  <a:srgbClr val="FF0000"/>
                </a:solidFill>
                <a:latin typeface="Garamond" pitchFamily="18" charset="0"/>
              </a:rPr>
              <a:t>  resolve by day 7 </a:t>
            </a:r>
            <a:r>
              <a:rPr lang="en-MY" sz="2000" dirty="0">
                <a:latin typeface="Garamond" pitchFamily="18" charset="0"/>
              </a:rPr>
              <a:t>when the skin test is read.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B961736-5D76-470A-8F01-305BB79613D9}"/>
              </a:ext>
            </a:extLst>
          </p:cNvPr>
          <p:cNvSpPr txBox="1"/>
          <p:nvPr/>
        </p:nvSpPr>
        <p:spPr>
          <a:xfrm>
            <a:off x="467544" y="3627473"/>
            <a:ext cx="846094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sz="2000"/>
              <a:t>يتكون فحص ما قبل التطعيم من 3 مراحل:</a:t>
            </a:r>
          </a:p>
          <a:p>
            <a:pPr algn="r"/>
            <a:r>
              <a:rPr lang="ar-JO" sz="2000"/>
              <a:t>مقابلة حول عدوى حمى كيو أو التطعيم السابق</a:t>
            </a:r>
          </a:p>
          <a:p>
            <a:pPr algn="r"/>
            <a:r>
              <a:rPr lang="ar-JO" sz="2000"/>
              <a:t>فحص الدم للتحقق من المناعة</a:t>
            </a:r>
          </a:p>
          <a:p>
            <a:pPr algn="r"/>
            <a:r>
              <a:rPr lang="ar-JO" sz="2000"/>
              <a:t>اختبار الجلد للتحقق من المناعة.</a:t>
            </a:r>
          </a:p>
          <a:p>
            <a:pPr algn="r"/>
            <a:r>
              <a:rPr lang="ar-JO" sz="2000"/>
              <a:t>من الممكن أن تكون على اتصال ببكتيريا حمى كيو ولا تمرض</a:t>
            </a:r>
          </a:p>
          <a:p>
            <a:pPr algn="r"/>
            <a:r>
              <a:rPr lang="ar-JO" sz="2000"/>
              <a:t>لذا فإن الفحص قبل التطعيم ضروري</a:t>
            </a:r>
          </a:p>
          <a:p>
            <a:pPr algn="r"/>
            <a:endParaRPr lang="ar-JO" sz="2000"/>
          </a:p>
          <a:p>
            <a:pPr algn="r"/>
            <a:r>
              <a:rPr lang="ar-JO" sz="2000"/>
              <a:t>يوصى عادة بالفحص السنوي.</a:t>
            </a:r>
          </a:p>
          <a:p>
            <a:pPr algn="r"/>
            <a:r>
              <a:rPr lang="ar-JO" sz="2000"/>
              <a:t>  ردود الفعل الجلدية مثل الاحمرار شائعة بعد 3 إلى 4 أيام من اختبار الجلد ، ولكن هذه بشكل عام</a:t>
            </a:r>
          </a:p>
          <a:p>
            <a:pPr algn="r"/>
            <a:r>
              <a:rPr lang="ar-JO" sz="2000"/>
              <a:t>   حل بحلول اليوم السابع عندما تتم قراءة اختبار الجلد.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383357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885804" y="4174485"/>
            <a:ext cx="4392487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MY" sz="80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Q fever</a:t>
            </a:r>
          </a:p>
        </p:txBody>
      </p:sp>
      <p:sp>
        <p:nvSpPr>
          <p:cNvPr id="6" name="Rectangle 5"/>
          <p:cNvSpPr/>
          <p:nvPr/>
        </p:nvSpPr>
        <p:spPr>
          <a:xfrm>
            <a:off x="179512" y="2559325"/>
            <a:ext cx="82958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MY" sz="5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Garamond" pitchFamily="18" charset="0"/>
              </a:rPr>
              <a:t>BIOLOGICAL    HAZARD</a:t>
            </a:r>
            <a:endParaRPr lang="en-MY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885804" y="1196752"/>
            <a:ext cx="406072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MY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aramond" pitchFamily="18" charset="0"/>
              </a:rPr>
              <a:t>(Biohazards)</a:t>
            </a:r>
            <a:endParaRPr lang="en-MY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2576969">
            <a:off x="6554894" y="333698"/>
            <a:ext cx="2016224" cy="2044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3409595" y="5739283"/>
            <a:ext cx="18356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30 March  2022 </a:t>
            </a:r>
            <a:endParaRPr lang="en-MY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614714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0329" y="280393"/>
            <a:ext cx="906367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base">
              <a:buFont typeface="Wingdings" pitchFamily="2" charset="2"/>
              <a:buChar char="q"/>
            </a:pPr>
            <a:r>
              <a:rPr lang="en-MY" sz="2000" b="1" dirty="0">
                <a:solidFill>
                  <a:srgbClr val="FF0000"/>
                </a:solidFill>
                <a:latin typeface="Garamond" pitchFamily="18" charset="0"/>
              </a:rPr>
              <a:t>What should be considered </a:t>
            </a:r>
            <a:r>
              <a:rPr lang="en-MY" sz="2000" b="1" i="1" dirty="0">
                <a:solidFill>
                  <a:srgbClr val="FF0000"/>
                </a:solidFill>
                <a:latin typeface="Garamond" pitchFamily="18" charset="0"/>
              </a:rPr>
              <a:t>after</a:t>
            </a:r>
            <a:r>
              <a:rPr lang="en-MY" sz="2000" b="1" dirty="0">
                <a:solidFill>
                  <a:srgbClr val="FF0000"/>
                </a:solidFill>
                <a:latin typeface="Garamond" pitchFamily="18" charset="0"/>
              </a:rPr>
              <a:t>  vaccination?</a:t>
            </a:r>
            <a:endParaRPr lang="en-MY" sz="2000" dirty="0">
              <a:solidFill>
                <a:srgbClr val="FF0000"/>
              </a:solidFill>
              <a:latin typeface="Garamond" pitchFamily="18" charset="0"/>
            </a:endParaRPr>
          </a:p>
          <a:p>
            <a:pPr marL="342900" lvl="0" indent="-342900" fontAlgn="base">
              <a:buFont typeface="Wingdings" pitchFamily="2" charset="2"/>
              <a:buChar char="v"/>
            </a:pPr>
            <a:r>
              <a:rPr lang="en-MY" sz="2000" b="1" dirty="0">
                <a:solidFill>
                  <a:srgbClr val="FF0000"/>
                </a:solidFill>
                <a:latin typeface="Garamond" pitchFamily="18" charset="0"/>
              </a:rPr>
              <a:t>Allow 15 days after </a:t>
            </a:r>
            <a:r>
              <a:rPr lang="en-MY" sz="2000" b="1" dirty="0">
                <a:solidFill>
                  <a:schemeClr val="tx2"/>
                </a:solidFill>
                <a:latin typeface="Garamond" pitchFamily="18" charset="0"/>
              </a:rPr>
              <a:t>vaccination </a:t>
            </a:r>
            <a:r>
              <a:rPr lang="en-MY" sz="2000" b="1" dirty="0">
                <a:solidFill>
                  <a:srgbClr val="FF0000"/>
                </a:solidFill>
                <a:latin typeface="Garamond" pitchFamily="18" charset="0"/>
              </a:rPr>
              <a:t>before</a:t>
            </a:r>
            <a:r>
              <a:rPr lang="en-MY" sz="2000" b="1" dirty="0">
                <a:solidFill>
                  <a:schemeClr val="tx2"/>
                </a:solidFill>
                <a:latin typeface="Garamond" pitchFamily="18" charset="0"/>
              </a:rPr>
              <a:t> starting work </a:t>
            </a:r>
            <a:r>
              <a:rPr lang="en-MY" sz="2000" b="1" dirty="0">
                <a:latin typeface="Garamond" pitchFamily="18" charset="0"/>
              </a:rPr>
              <a:t>in an at-risk environment. </a:t>
            </a:r>
          </a:p>
          <a:p>
            <a:pPr marL="457200" lvl="0" indent="-457200" fontAlgn="base">
              <a:buFont typeface="Wingdings" pitchFamily="2" charset="2"/>
              <a:buChar char="q"/>
            </a:pPr>
            <a:r>
              <a:rPr lang="en-MY" sz="2000" b="1" dirty="0">
                <a:solidFill>
                  <a:srgbClr val="FF0000"/>
                </a:solidFill>
                <a:latin typeface="Garamond" pitchFamily="18" charset="0"/>
              </a:rPr>
              <a:t>Keep</a:t>
            </a:r>
            <a:r>
              <a:rPr lang="en-MY" sz="2000" dirty="0">
                <a:latin typeface="Garamond" pitchFamily="18" charset="0"/>
              </a:rPr>
              <a:t> </a:t>
            </a:r>
            <a:r>
              <a:rPr lang="en-MY" sz="2000" b="1" dirty="0">
                <a:latin typeface="Garamond" pitchFamily="18" charset="0"/>
              </a:rPr>
              <a:t>the </a:t>
            </a:r>
            <a:r>
              <a:rPr lang="en-MY" sz="2000" b="1" dirty="0">
                <a:solidFill>
                  <a:srgbClr val="FF0000"/>
                </a:solidFill>
                <a:latin typeface="Garamond" pitchFamily="18" charset="0"/>
              </a:rPr>
              <a:t>worker’s record in a safe </a:t>
            </a:r>
            <a:r>
              <a:rPr lang="en-MY" sz="2000" b="1" dirty="0">
                <a:latin typeface="Garamond" pitchFamily="18" charset="0"/>
              </a:rPr>
              <a:t>place as is</a:t>
            </a:r>
            <a:r>
              <a:rPr lang="en-MY" sz="2000" b="1" dirty="0">
                <a:solidFill>
                  <a:srgbClr val="FF0000"/>
                </a:solidFill>
                <a:latin typeface="Garamond" pitchFamily="18" charset="0"/>
              </a:rPr>
              <a:t> important </a:t>
            </a:r>
            <a:r>
              <a:rPr lang="en-MY" sz="2000" b="1" dirty="0">
                <a:latin typeface="Garamond" pitchFamily="18" charset="0"/>
              </a:rPr>
              <a:t>particularly if the </a:t>
            </a:r>
            <a:r>
              <a:rPr lang="en-MY" sz="2000" b="1" dirty="0">
                <a:solidFill>
                  <a:schemeClr val="tx2"/>
                </a:solidFill>
                <a:latin typeface="Garamond" pitchFamily="18" charset="0"/>
              </a:rPr>
              <a:t>worker change his jobs </a:t>
            </a:r>
            <a:r>
              <a:rPr lang="en-MY" sz="2000" b="1" dirty="0">
                <a:latin typeface="Garamond" pitchFamily="18" charset="0"/>
              </a:rPr>
              <a:t>as the new employer will need this evidence</a:t>
            </a:r>
            <a:endParaRPr lang="en-MY" sz="2000" dirty="0">
              <a:latin typeface="Garamond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-711" y="3429000"/>
            <a:ext cx="9063671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Wingdings" pitchFamily="2" charset="2"/>
              <a:buChar char="v"/>
            </a:pPr>
            <a:r>
              <a:rPr lang="en-MY" sz="2000" b="1" dirty="0">
                <a:latin typeface="Garamond" pitchFamily="18" charset="0"/>
              </a:rPr>
              <a:t>In 2001, Australia introduced a national Q fever vaccination program for people working in “at risk” occupations</a:t>
            </a:r>
            <a:r>
              <a:rPr lang="en-MY" sz="2000" dirty="0">
                <a:latin typeface="Garamond" pitchFamily="18" charset="0"/>
              </a:rPr>
              <a:t>. 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MY" sz="2000" b="1" dirty="0">
                <a:latin typeface="Garamond" pitchFamily="18" charset="0"/>
              </a:rPr>
              <a:t>Vaccinated or previously exposed people may have their status </a:t>
            </a:r>
            <a:r>
              <a:rPr lang="en-MY" sz="2000" b="1" dirty="0">
                <a:solidFill>
                  <a:schemeClr val="tx2"/>
                </a:solidFill>
                <a:latin typeface="Garamond" pitchFamily="18" charset="0"/>
              </a:rPr>
              <a:t>recorded on the </a:t>
            </a:r>
            <a:r>
              <a:rPr lang="en-MY" sz="2000" b="1" dirty="0">
                <a:latin typeface="Garamond" pitchFamily="18" charset="0"/>
              </a:rPr>
              <a:t>Australian Q Fever Register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MY" sz="2000" b="1" dirty="0">
                <a:latin typeface="Garamond" pitchFamily="18" charset="0"/>
              </a:rPr>
              <a:t>which may be </a:t>
            </a:r>
            <a:r>
              <a:rPr lang="en-MY" sz="2000" b="1" dirty="0">
                <a:solidFill>
                  <a:srgbClr val="FF0000"/>
                </a:solidFill>
                <a:latin typeface="Garamond" pitchFamily="18" charset="0"/>
              </a:rPr>
              <a:t>a condition of employment </a:t>
            </a:r>
            <a:r>
              <a:rPr lang="en-MY" sz="2000" b="1" dirty="0">
                <a:latin typeface="Garamond" pitchFamily="18" charset="0"/>
              </a:rPr>
              <a:t>in the </a:t>
            </a:r>
            <a:r>
              <a:rPr lang="en-MY" sz="2000" b="1" dirty="0">
                <a:solidFill>
                  <a:schemeClr val="tx2"/>
                </a:solidFill>
                <a:latin typeface="Garamond" pitchFamily="18" charset="0"/>
              </a:rPr>
              <a:t>meat processing </a:t>
            </a:r>
            <a:r>
              <a:rPr lang="en-MY" sz="2000" b="1" dirty="0">
                <a:latin typeface="Garamond" pitchFamily="18" charset="0"/>
              </a:rPr>
              <a:t>industry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C7B4E7C-DB87-4DDF-867F-5FDC2C8F4155}"/>
              </a:ext>
            </a:extLst>
          </p:cNvPr>
          <p:cNvSpPr txBox="1"/>
          <p:nvPr/>
        </p:nvSpPr>
        <p:spPr>
          <a:xfrm>
            <a:off x="323528" y="1700808"/>
            <a:ext cx="835292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sz="2000" dirty="0"/>
              <a:t>ما الذي يجب مراعاته بعد التطعيم؟</a:t>
            </a:r>
          </a:p>
          <a:p>
            <a:pPr algn="r"/>
            <a:r>
              <a:rPr lang="ar-JO" sz="2000" dirty="0"/>
              <a:t>انتظر 15 يومًا بعد التطعيم قبل بدء العمل في بيئة معرضة للخطر.</a:t>
            </a:r>
          </a:p>
          <a:p>
            <a:pPr algn="r"/>
            <a:r>
              <a:rPr lang="ar-JO" sz="2000" dirty="0"/>
              <a:t>احتفظ بسجل العامل في مكان آمن كما هو مهم خاصة إذا قام العامل بتغيير وظائفه حيث سيحتاج صاحب العمل الجديد إلى هذا الدليل</a:t>
            </a:r>
            <a:endParaRPr lang="en-US" sz="2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6B0A3B1-E2A6-4BAF-863A-5419435FC439}"/>
              </a:ext>
            </a:extLst>
          </p:cNvPr>
          <p:cNvSpPr txBox="1"/>
          <p:nvPr/>
        </p:nvSpPr>
        <p:spPr>
          <a:xfrm>
            <a:off x="247359" y="5157192"/>
            <a:ext cx="85689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sz="2000" dirty="0"/>
              <a:t>في عام 2001 ، قدمت أستراليا برنامجًا وطنيًا للتلقيح ضد حمى كيو للأشخاص الذين يعملون في وظائف "معرضة للخطر".</a:t>
            </a:r>
          </a:p>
          <a:p>
            <a:pPr algn="r"/>
            <a:r>
              <a:rPr lang="ar-JO" sz="2000" dirty="0"/>
              <a:t>قد يتم تسجيل حالة الأشخاص الذين تم تطعيمهم أو تعرضوا لها سابقًا في سجل </a:t>
            </a:r>
            <a:r>
              <a:rPr lang="en-US" sz="2000" dirty="0"/>
              <a:t>Q Fever </a:t>
            </a:r>
            <a:r>
              <a:rPr lang="ar-JO" sz="2000" dirty="0"/>
              <a:t>الأسترالي</a:t>
            </a:r>
          </a:p>
          <a:p>
            <a:pPr algn="r"/>
            <a:r>
              <a:rPr lang="ar-JO" sz="2000" dirty="0"/>
              <a:t>والتي قد تكون شرطًا للتوظيف في صناعة معالجة اللحوم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794512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60648"/>
            <a:ext cx="8905444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en-MY" sz="2600" b="1" dirty="0">
                <a:solidFill>
                  <a:schemeClr val="tx2"/>
                </a:solidFill>
                <a:latin typeface="Garamond" pitchFamily="18" charset="0"/>
              </a:rPr>
              <a:t>The vaccine is long-lasting  immunity (excess of 5 years). 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en-MY" sz="2600" b="1" dirty="0">
                <a:solidFill>
                  <a:srgbClr val="FF0000"/>
                </a:solidFill>
                <a:latin typeface="Garamond" pitchFamily="18" charset="0"/>
              </a:rPr>
              <a:t>Possible Side Effects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600" b="1" dirty="0">
                <a:solidFill>
                  <a:srgbClr val="FF0000"/>
                </a:solidFill>
                <a:latin typeface="Garamond" pitchFamily="18" charset="0"/>
              </a:rPr>
              <a:t>Up to 50% </a:t>
            </a:r>
            <a:r>
              <a:rPr lang="en-MY" sz="2600" dirty="0">
                <a:latin typeface="Garamond" pitchFamily="18" charset="0"/>
              </a:rPr>
              <a:t>of those vaccinated will have </a:t>
            </a:r>
          </a:p>
          <a:p>
            <a:r>
              <a:rPr lang="en-MY" sz="2600" dirty="0">
                <a:solidFill>
                  <a:schemeClr val="tx2"/>
                </a:solidFill>
                <a:latin typeface="Garamond" pitchFamily="18" charset="0"/>
              </a:rPr>
              <a:t>   </a:t>
            </a:r>
            <a:r>
              <a:rPr lang="en-MY" sz="2600" b="1" dirty="0">
                <a:solidFill>
                  <a:schemeClr val="tx2"/>
                </a:solidFill>
                <a:latin typeface="Garamond" pitchFamily="18" charset="0"/>
              </a:rPr>
              <a:t>local tenderness, redness and swelling </a:t>
            </a:r>
            <a:r>
              <a:rPr lang="en-MY" sz="2600" b="1" dirty="0">
                <a:latin typeface="Garamond" pitchFamily="18" charset="0"/>
              </a:rPr>
              <a:t>at the injection site</a:t>
            </a:r>
            <a:r>
              <a:rPr lang="en-MY" sz="2600" dirty="0">
                <a:latin typeface="Garamond" pitchFamily="18" charset="0"/>
              </a:rPr>
              <a:t>.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600" dirty="0">
                <a:latin typeface="Garamond" pitchFamily="18" charset="0"/>
              </a:rPr>
              <a:t>In </a:t>
            </a:r>
            <a:r>
              <a:rPr lang="en-MY" sz="2600" b="1" dirty="0">
                <a:solidFill>
                  <a:srgbClr val="FF0000"/>
                </a:solidFill>
                <a:latin typeface="Garamond" pitchFamily="18" charset="0"/>
              </a:rPr>
              <a:t>around 10% </a:t>
            </a:r>
            <a:r>
              <a:rPr lang="en-MY" sz="2600" dirty="0">
                <a:latin typeface="Garamond" pitchFamily="18" charset="0"/>
              </a:rPr>
              <a:t>of vaccine recipient’s side effects will include </a:t>
            </a:r>
            <a:r>
              <a:rPr lang="en-MY" sz="2600" b="1" dirty="0">
                <a:solidFill>
                  <a:schemeClr val="tx2"/>
                </a:solidFill>
                <a:latin typeface="Garamond" pitchFamily="18" charset="0"/>
              </a:rPr>
              <a:t>mild influenza-like symptoms</a:t>
            </a:r>
            <a:r>
              <a:rPr lang="en-MY" sz="2600" dirty="0">
                <a:latin typeface="Garamond" pitchFamily="18" charset="0"/>
              </a:rPr>
              <a:t>, </a:t>
            </a:r>
            <a:r>
              <a:rPr lang="en-MY" sz="2600" b="1" dirty="0">
                <a:latin typeface="Garamond" pitchFamily="18" charset="0"/>
              </a:rPr>
              <a:t>such as</a:t>
            </a:r>
            <a:r>
              <a:rPr lang="en-MY" sz="2600" b="1" dirty="0">
                <a:solidFill>
                  <a:srgbClr val="0070C0"/>
                </a:solidFill>
                <a:latin typeface="Garamond" pitchFamily="18" charset="0"/>
              </a:rPr>
              <a:t> headache</a:t>
            </a:r>
            <a:r>
              <a:rPr lang="en-MY" sz="2600" b="1" dirty="0">
                <a:latin typeface="Garamond" pitchFamily="18" charset="0"/>
              </a:rPr>
              <a:t>, </a:t>
            </a:r>
            <a:r>
              <a:rPr lang="en-MY" sz="2600" b="1" dirty="0">
                <a:solidFill>
                  <a:srgbClr val="0070C0"/>
                </a:solidFill>
                <a:latin typeface="Garamond" pitchFamily="18" charset="0"/>
              </a:rPr>
              <a:t>fever</a:t>
            </a:r>
            <a:r>
              <a:rPr lang="en-MY" sz="2600" b="1" dirty="0">
                <a:latin typeface="Garamond" pitchFamily="18" charset="0"/>
              </a:rPr>
              <a:t>, chills and minor sweating.</a:t>
            </a:r>
            <a:r>
              <a:rPr lang="en-MY" sz="2600" dirty="0">
                <a:latin typeface="Garamond" pitchFamily="18" charset="0"/>
              </a:rPr>
              <a:t>	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600" b="1" dirty="0">
                <a:latin typeface="Garamond" pitchFamily="18" charset="0"/>
              </a:rPr>
              <a:t>Serious side effects are very rare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42347BF-27F4-442B-BA22-DC2B993E6E70}"/>
              </a:ext>
            </a:extLst>
          </p:cNvPr>
          <p:cNvSpPr txBox="1"/>
          <p:nvPr/>
        </p:nvSpPr>
        <p:spPr>
          <a:xfrm>
            <a:off x="179512" y="3789040"/>
            <a:ext cx="872593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sz="2000" dirty="0"/>
              <a:t>اللقاح مناعة طويلة الأمد (أكثر من 5 سنوات).</a:t>
            </a:r>
          </a:p>
          <a:p>
            <a:pPr algn="r"/>
            <a:r>
              <a:rPr lang="ar-JO" sz="2000" dirty="0"/>
              <a:t>الآثار الجانبية المحتملة</a:t>
            </a:r>
          </a:p>
          <a:p>
            <a:pPr algn="r"/>
            <a:r>
              <a:rPr lang="ar-JO" sz="2000" dirty="0"/>
              <a:t>ما يصل إلى 50 ٪ من الذين تم تطعيمهم سيحصلون على</a:t>
            </a:r>
          </a:p>
          <a:p>
            <a:pPr algn="r"/>
            <a:r>
              <a:rPr lang="ar-JO" sz="2000" dirty="0"/>
              <a:t>    حنان موضعي واحمرار وتورم في موقع الحقن.</a:t>
            </a:r>
          </a:p>
          <a:p>
            <a:pPr algn="r"/>
            <a:r>
              <a:rPr lang="ar-JO" sz="2000" dirty="0"/>
              <a:t>في حوالي 10٪ من الآثار الجانبية لمتلقي اللقاح ستشمل أعراضًا خفيفة شبيهة بالإنفلونزا ، مثل الصداع والحمى والقشعريرة والتعرق الخفيف.</a:t>
            </a:r>
          </a:p>
          <a:p>
            <a:pPr algn="r"/>
            <a:r>
              <a:rPr lang="ar-JO" sz="2000" dirty="0"/>
              <a:t>الآثار الجانبية الخطيرة نادرة جدا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125702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332656"/>
            <a:ext cx="9164458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/>
            <a:r>
              <a:rPr lang="en-MY" sz="2800" b="1" dirty="0">
                <a:solidFill>
                  <a:srgbClr val="FF0000"/>
                </a:solidFill>
                <a:latin typeface="Garamond" pitchFamily="18" charset="0"/>
              </a:rPr>
              <a:t>Who should be vaccinated?</a:t>
            </a:r>
            <a:endParaRPr lang="en-MY" sz="2800" dirty="0">
              <a:solidFill>
                <a:srgbClr val="FF0000"/>
              </a:solidFill>
              <a:latin typeface="Garamond" pitchFamily="18" charset="0"/>
            </a:endParaRPr>
          </a:p>
          <a:p>
            <a:pPr marL="457200" lvl="0" indent="-457200" fontAlgn="base">
              <a:buFont typeface="Wingdings" pitchFamily="2" charset="2"/>
              <a:buChar char="v"/>
            </a:pPr>
            <a:r>
              <a:rPr lang="en-MY" sz="2600" dirty="0">
                <a:latin typeface="Garamond" pitchFamily="18" charset="0"/>
              </a:rPr>
              <a:t>The </a:t>
            </a:r>
            <a:r>
              <a:rPr lang="en-MY" sz="2600" b="1" dirty="0">
                <a:latin typeface="Garamond" pitchFamily="18" charset="0"/>
              </a:rPr>
              <a:t>vaccine is strongly recommended for people</a:t>
            </a:r>
            <a:endParaRPr lang="en-MY" sz="2600" dirty="0">
              <a:latin typeface="Garamond" pitchFamily="18" charset="0"/>
            </a:endParaRPr>
          </a:p>
          <a:p>
            <a:pPr marL="457200" lvl="0" indent="-457200" fontAlgn="base">
              <a:buFont typeface="Wingdings" pitchFamily="2" charset="2"/>
              <a:buChar char="v"/>
            </a:pPr>
            <a:r>
              <a:rPr lang="en-MY" sz="2600" b="1" dirty="0">
                <a:latin typeface="Garamond" pitchFamily="18" charset="0"/>
              </a:rPr>
              <a:t> who work in high-risk occupations</a:t>
            </a:r>
            <a:endParaRPr lang="en-MY" sz="2600" dirty="0">
              <a:latin typeface="Garamond" pitchFamily="18" charset="0"/>
            </a:endParaRPr>
          </a:p>
          <a:p>
            <a:pPr marL="457200" lvl="0" indent="-457200" fontAlgn="base">
              <a:buFont typeface="Wingdings" pitchFamily="2" charset="2"/>
              <a:buChar char="v"/>
            </a:pPr>
            <a:r>
              <a:rPr lang="en-MY" sz="2600" dirty="0">
                <a:latin typeface="Garamond" pitchFamily="18" charset="0"/>
              </a:rPr>
              <a:t> </a:t>
            </a:r>
            <a:r>
              <a:rPr lang="en-MY" sz="2600" b="1" dirty="0">
                <a:solidFill>
                  <a:schemeClr val="tx2"/>
                </a:solidFill>
                <a:latin typeface="Garamond" pitchFamily="18" charset="0"/>
              </a:rPr>
              <a:t>People whose </a:t>
            </a:r>
            <a:r>
              <a:rPr lang="en-MY" sz="2600" dirty="0">
                <a:latin typeface="Garamond" pitchFamily="18" charset="0"/>
              </a:rPr>
              <a:t>work in </a:t>
            </a:r>
            <a:r>
              <a:rPr lang="en-MY" sz="2600" b="1" dirty="0">
                <a:latin typeface="Garamond" pitchFamily="18" charset="0"/>
              </a:rPr>
              <a:t>contact </a:t>
            </a:r>
            <a:r>
              <a:rPr lang="en-MY" sz="2600" b="1" dirty="0">
                <a:solidFill>
                  <a:schemeClr val="tx2"/>
                </a:solidFill>
                <a:latin typeface="Garamond" pitchFamily="18" charset="0"/>
              </a:rPr>
              <a:t>with high-risk animals </a:t>
            </a:r>
            <a:r>
              <a:rPr lang="en-MY" sz="2600" dirty="0">
                <a:latin typeface="Garamond" pitchFamily="18" charset="0"/>
              </a:rPr>
              <a:t>or</a:t>
            </a:r>
          </a:p>
          <a:p>
            <a:pPr marL="457200" lvl="0" indent="-457200" fontAlgn="base">
              <a:buFont typeface="Wingdings" pitchFamily="2" charset="2"/>
              <a:buChar char="v"/>
            </a:pPr>
            <a:r>
              <a:rPr lang="en-MY" sz="2600" b="1" dirty="0">
                <a:solidFill>
                  <a:schemeClr val="tx2"/>
                </a:solidFill>
                <a:latin typeface="Garamond" pitchFamily="18" charset="0"/>
              </a:rPr>
              <a:t>animal products </a:t>
            </a:r>
          </a:p>
          <a:p>
            <a:pPr marL="457200" lvl="0" indent="-457200" fontAlgn="base">
              <a:buFont typeface="Wingdings" pitchFamily="2" charset="2"/>
              <a:buChar char="q"/>
            </a:pPr>
            <a:r>
              <a:rPr lang="en-MY" sz="2600" b="1" dirty="0">
                <a:latin typeface="Garamond" pitchFamily="18" charset="0"/>
              </a:rPr>
              <a:t>People can also be infected </a:t>
            </a:r>
            <a:r>
              <a:rPr lang="en-MY" sz="2600" b="1" dirty="0">
                <a:solidFill>
                  <a:schemeClr val="tx2"/>
                </a:solidFill>
                <a:latin typeface="Garamond" pitchFamily="18" charset="0"/>
              </a:rPr>
              <a:t>outside of work </a:t>
            </a:r>
            <a:r>
              <a:rPr lang="en-MY" sz="2600" b="1" dirty="0">
                <a:latin typeface="Garamond" pitchFamily="18" charset="0"/>
              </a:rPr>
              <a:t>especially in</a:t>
            </a:r>
          </a:p>
          <a:p>
            <a:pPr marL="457200" lvl="0" indent="-457200" fontAlgn="base">
              <a:buFont typeface="Wingdings" pitchFamily="2" charset="2"/>
              <a:buChar char="q"/>
            </a:pPr>
            <a:r>
              <a:rPr lang="en-MY" sz="2600" b="1" dirty="0">
                <a:latin typeface="Garamond" pitchFamily="18" charset="0"/>
              </a:rPr>
              <a:t> </a:t>
            </a:r>
            <a:r>
              <a:rPr lang="en-MY" sz="2600" b="1" dirty="0">
                <a:solidFill>
                  <a:srgbClr val="FF0000"/>
                </a:solidFill>
                <a:latin typeface="Garamond" pitchFamily="18" charset="0"/>
              </a:rPr>
              <a:t>live or visit</a:t>
            </a:r>
            <a:r>
              <a:rPr lang="en-MY" sz="2600" dirty="0">
                <a:latin typeface="Garamond" pitchFamily="18" charset="0"/>
              </a:rPr>
              <a:t>. </a:t>
            </a:r>
            <a:r>
              <a:rPr lang="en-MY" sz="2600" b="1" dirty="0">
                <a:latin typeface="Garamond" pitchFamily="18" charset="0"/>
              </a:rPr>
              <a:t>rural areas by breathing in infected particles and dust in the environment</a:t>
            </a:r>
            <a:r>
              <a:rPr lang="en-MY" sz="2600" dirty="0">
                <a:latin typeface="Garamond" pitchFamily="18" charset="0"/>
              </a:rPr>
              <a:t>.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2DFD2A5-A525-47F8-8C24-ADA32E566F5D}"/>
              </a:ext>
            </a:extLst>
          </p:cNvPr>
          <p:cNvSpPr txBox="1"/>
          <p:nvPr/>
        </p:nvSpPr>
        <p:spPr>
          <a:xfrm>
            <a:off x="323528" y="3933056"/>
            <a:ext cx="856895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sz="2000" dirty="0"/>
              <a:t>من يجب تطعيمه؟</a:t>
            </a:r>
          </a:p>
          <a:p>
            <a:pPr algn="r"/>
            <a:r>
              <a:rPr lang="ar-JO" sz="2000" dirty="0"/>
              <a:t>يوصى بشدة باستخدام اللقاح للناس</a:t>
            </a:r>
          </a:p>
          <a:p>
            <a:pPr algn="r"/>
            <a:r>
              <a:rPr lang="ar-JO" sz="2000" dirty="0"/>
              <a:t>  الذين يعملون في مهن عالية الخطورة</a:t>
            </a:r>
          </a:p>
          <a:p>
            <a:pPr algn="r"/>
            <a:r>
              <a:rPr lang="ar-JO" sz="2000" dirty="0"/>
              <a:t>  الأشخاص الذين يعملون على اتصال مع الحيوانات عالية الخطورة أو</a:t>
            </a:r>
          </a:p>
          <a:p>
            <a:pPr algn="r"/>
            <a:r>
              <a:rPr lang="ar-JO" sz="2000" dirty="0"/>
              <a:t>منتجات حيوانيه</a:t>
            </a:r>
          </a:p>
          <a:p>
            <a:pPr algn="r"/>
            <a:r>
              <a:rPr lang="ar-JO" sz="2000" dirty="0"/>
              <a:t>يمكن أن يصاب الناس أيضًا خارج العمل وخاصة في</a:t>
            </a:r>
          </a:p>
          <a:p>
            <a:pPr algn="r"/>
            <a:r>
              <a:rPr lang="ar-JO" sz="2000" dirty="0"/>
              <a:t>  العيش أو الزيارة. المناطق الريفية عن طريق استنشاق الجزيئات المصابة والغبار في البيئة.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229895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188640"/>
            <a:ext cx="864096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en-MY" sz="2000" b="1" dirty="0">
                <a:solidFill>
                  <a:srgbClr val="FF0000"/>
                </a:solidFill>
                <a:latin typeface="Garamond" pitchFamily="18" charset="0"/>
              </a:rPr>
              <a:t>High risk people for Q </a:t>
            </a:r>
            <a:r>
              <a:rPr lang="en-MY" sz="2000" b="1" dirty="0">
                <a:latin typeface="Garamond" pitchFamily="18" charset="0"/>
              </a:rPr>
              <a:t>fever </a:t>
            </a:r>
            <a:r>
              <a:rPr lang="en-MY" sz="2000" dirty="0">
                <a:latin typeface="Garamond" pitchFamily="18" charset="0"/>
              </a:rPr>
              <a:t>and </a:t>
            </a:r>
            <a:r>
              <a:rPr lang="en-MY" sz="2000" b="1" dirty="0">
                <a:solidFill>
                  <a:schemeClr val="tx2"/>
                </a:solidFill>
                <a:latin typeface="Garamond" pitchFamily="18" charset="0"/>
              </a:rPr>
              <a:t>not vaccinated</a:t>
            </a:r>
            <a:r>
              <a:rPr lang="en-MY" sz="2000" dirty="0">
                <a:latin typeface="Garamond" pitchFamily="18" charset="0"/>
              </a:rPr>
              <a:t>, 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000" b="1" dirty="0">
                <a:solidFill>
                  <a:srgbClr val="FF0000"/>
                </a:solidFill>
                <a:latin typeface="Garamond" pitchFamily="18" charset="0"/>
              </a:rPr>
              <a:t>Should take </a:t>
            </a:r>
            <a:r>
              <a:rPr lang="en-MY" sz="2000" b="1" dirty="0">
                <a:latin typeface="Garamond" pitchFamily="18" charset="0"/>
              </a:rPr>
              <a:t>the following </a:t>
            </a:r>
            <a:r>
              <a:rPr lang="en-MY" sz="2000" b="1" dirty="0">
                <a:solidFill>
                  <a:schemeClr val="tx2"/>
                </a:solidFill>
                <a:latin typeface="Garamond" pitchFamily="18" charset="0"/>
              </a:rPr>
              <a:t>preventive steps:</a:t>
            </a:r>
            <a:endParaRPr lang="en-MY" sz="2000" dirty="0">
              <a:solidFill>
                <a:schemeClr val="tx2"/>
              </a:solidFill>
              <a:latin typeface="Garamond" pitchFamily="18" charset="0"/>
            </a:endParaRPr>
          </a:p>
          <a:p>
            <a:pPr marL="457200" lvl="0" indent="-457200">
              <a:buFont typeface="Arial" pitchFamily="34" charset="0"/>
              <a:buChar char="•"/>
            </a:pPr>
            <a:r>
              <a:rPr lang="en-MY" sz="2000" b="1" dirty="0">
                <a:latin typeface="Garamond" pitchFamily="18" charset="0"/>
              </a:rPr>
              <a:t>Properly </a:t>
            </a:r>
            <a:r>
              <a:rPr lang="en-MY" sz="2000" b="1" dirty="0">
                <a:solidFill>
                  <a:srgbClr val="FF0000"/>
                </a:solidFill>
                <a:latin typeface="Garamond" pitchFamily="18" charset="0"/>
              </a:rPr>
              <a:t>disinfect</a:t>
            </a:r>
            <a:r>
              <a:rPr lang="en-MY" sz="2000" b="1" dirty="0">
                <a:latin typeface="Garamond" pitchFamily="18" charset="0"/>
              </a:rPr>
              <a:t> </a:t>
            </a:r>
            <a:r>
              <a:rPr lang="en-MY" sz="2000" dirty="0">
                <a:latin typeface="Garamond" pitchFamily="18" charset="0"/>
              </a:rPr>
              <a:t>and</a:t>
            </a:r>
            <a:r>
              <a:rPr lang="en-MY" sz="2000" b="1" dirty="0">
                <a:latin typeface="Garamond" pitchFamily="18" charset="0"/>
              </a:rPr>
              <a:t> decontaminate </a:t>
            </a:r>
            <a:r>
              <a:rPr lang="en-MY" sz="2000" dirty="0">
                <a:latin typeface="Garamond" pitchFamily="18" charset="0"/>
              </a:rPr>
              <a:t>exposed areas.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en-MY" sz="2000" b="1" dirty="0">
                <a:latin typeface="Garamond" pitchFamily="18" charset="0"/>
              </a:rPr>
              <a:t>Properly </a:t>
            </a:r>
            <a:r>
              <a:rPr lang="en-MY" sz="2000" b="1" dirty="0">
                <a:solidFill>
                  <a:srgbClr val="FF0000"/>
                </a:solidFill>
                <a:latin typeface="Garamond" pitchFamily="18" charset="0"/>
              </a:rPr>
              <a:t>dispose </a:t>
            </a:r>
            <a:r>
              <a:rPr lang="en-MY" sz="2000" b="1" dirty="0">
                <a:latin typeface="Garamond" pitchFamily="18" charset="0"/>
              </a:rPr>
              <a:t>of all birth materials </a:t>
            </a:r>
            <a:r>
              <a:rPr lang="en-MY" sz="2000" dirty="0">
                <a:latin typeface="Garamond" pitchFamily="18" charset="0"/>
              </a:rPr>
              <a:t>after a livestock animal has given birth.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en-MY" sz="2000" b="1" dirty="0">
                <a:solidFill>
                  <a:srgbClr val="FF0000"/>
                </a:solidFill>
                <a:latin typeface="Garamond" pitchFamily="18" charset="0"/>
              </a:rPr>
              <a:t>Washing </a:t>
            </a:r>
            <a:r>
              <a:rPr lang="en-MY" sz="2000" b="1" dirty="0">
                <a:latin typeface="Garamond" pitchFamily="18" charset="0"/>
              </a:rPr>
              <a:t>hands </a:t>
            </a:r>
            <a:r>
              <a:rPr lang="en-MY" sz="2000" dirty="0">
                <a:latin typeface="Garamond" pitchFamily="18" charset="0"/>
              </a:rPr>
              <a:t>properly.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en-MY" sz="2000" b="1" dirty="0">
                <a:solidFill>
                  <a:schemeClr val="tx2"/>
                </a:solidFill>
                <a:latin typeface="Garamond" pitchFamily="18" charset="0"/>
              </a:rPr>
              <a:t>Quarantine</a:t>
            </a:r>
            <a:r>
              <a:rPr lang="en-MY" sz="2000" b="1" dirty="0">
                <a:latin typeface="Garamond" pitchFamily="18" charset="0"/>
              </a:rPr>
              <a:t> infected animals.</a:t>
            </a:r>
            <a:endParaRPr lang="en-MY" sz="2000" dirty="0">
              <a:latin typeface="Garamond" pitchFamily="18" charset="0"/>
            </a:endParaRPr>
          </a:p>
          <a:p>
            <a:pPr marL="457200" lvl="0" indent="-457200">
              <a:buFont typeface="Arial" pitchFamily="34" charset="0"/>
              <a:buChar char="•"/>
            </a:pPr>
            <a:r>
              <a:rPr lang="en-MY" sz="2000" b="1" dirty="0">
                <a:solidFill>
                  <a:schemeClr val="tx2"/>
                </a:solidFill>
                <a:latin typeface="Garamond" pitchFamily="18" charset="0"/>
              </a:rPr>
              <a:t>Milk </a:t>
            </a:r>
            <a:r>
              <a:rPr lang="en-MY" sz="2000" b="1" dirty="0">
                <a:solidFill>
                  <a:srgbClr val="FF0000"/>
                </a:solidFill>
                <a:latin typeface="Garamond" pitchFamily="18" charset="0"/>
              </a:rPr>
              <a:t>pasteurization </a:t>
            </a:r>
            <a:r>
              <a:rPr lang="en-MY" sz="2000" dirty="0">
                <a:latin typeface="Garamond" pitchFamily="18" charset="0"/>
              </a:rPr>
              <a:t> 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en-MY" sz="2000" b="1" dirty="0">
                <a:solidFill>
                  <a:srgbClr val="FF0000"/>
                </a:solidFill>
                <a:latin typeface="Garamond" pitchFamily="18" charset="0"/>
              </a:rPr>
              <a:t>Test animals </a:t>
            </a:r>
            <a:r>
              <a:rPr lang="en-MY" sz="2000" b="1" dirty="0">
                <a:latin typeface="Garamond" pitchFamily="18" charset="0"/>
              </a:rPr>
              <a:t>routinely for infection</a:t>
            </a:r>
            <a:r>
              <a:rPr lang="en-MY" sz="2000" dirty="0">
                <a:latin typeface="Garamond" pitchFamily="18" charset="0"/>
              </a:rPr>
              <a:t>.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en-MY" sz="2000" b="1" dirty="0">
                <a:latin typeface="Garamond" pitchFamily="18" charset="0"/>
              </a:rPr>
              <a:t>Restrict the airflow from barnyards and animal holding facilities to other areas.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4C7B601-EC02-48E7-906F-5638B403F2EB}"/>
              </a:ext>
            </a:extLst>
          </p:cNvPr>
          <p:cNvSpPr txBox="1"/>
          <p:nvPr/>
        </p:nvSpPr>
        <p:spPr>
          <a:xfrm>
            <a:off x="120860" y="3807038"/>
            <a:ext cx="882047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sz="2000" dirty="0"/>
              <a:t>الأشخاص الأكثر عرضة للإصابة بحمى كيو ولم يتم تطعيمهم ،</a:t>
            </a:r>
          </a:p>
          <a:p>
            <a:pPr algn="r"/>
            <a:r>
              <a:rPr lang="ar-JO" sz="2000" dirty="0"/>
              <a:t>يجب اتخاذ الخطوات الوقائية التالية:</a:t>
            </a:r>
          </a:p>
          <a:p>
            <a:pPr algn="r"/>
            <a:r>
              <a:rPr lang="ar-JO" sz="2000" dirty="0"/>
              <a:t>تطهير وتطهير المناطق المكشوفة بشكل صحيح.</a:t>
            </a:r>
          </a:p>
          <a:p>
            <a:pPr algn="r"/>
            <a:r>
              <a:rPr lang="ar-JO" sz="2000" dirty="0"/>
              <a:t>تخلص بشكل صحيح من جميع مواد الولادة بعد ولادة حيوان الماشية.</a:t>
            </a:r>
          </a:p>
          <a:p>
            <a:pPr algn="r"/>
            <a:r>
              <a:rPr lang="ar-JO" sz="2000" dirty="0"/>
              <a:t>غسل اليدين بشكل صحيح.</a:t>
            </a:r>
          </a:p>
          <a:p>
            <a:pPr algn="r"/>
            <a:r>
              <a:rPr lang="ar-JO" sz="2000" dirty="0"/>
              <a:t>عزل الحيوانات المصابة.</a:t>
            </a:r>
          </a:p>
          <a:p>
            <a:pPr algn="r"/>
            <a:r>
              <a:rPr lang="ar-JO" sz="2000" dirty="0"/>
              <a:t>بسترة الحليب</a:t>
            </a:r>
          </a:p>
          <a:p>
            <a:pPr algn="r"/>
            <a:r>
              <a:rPr lang="ar-JO" sz="2000" dirty="0"/>
              <a:t>اختبار الحيوانات بشكل روتيني للعدوى.</a:t>
            </a:r>
          </a:p>
          <a:p>
            <a:pPr algn="r"/>
            <a:r>
              <a:rPr lang="ar-JO" sz="2000" dirty="0"/>
              <a:t>تقييد تدفق الهواء من الساحات وأماكن احتجاز الحيوانات إلى مناطق أخرى.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065469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9756" y="332656"/>
            <a:ext cx="8964488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Wingdings" pitchFamily="2" charset="2"/>
              <a:buChar char="q"/>
            </a:pPr>
            <a:r>
              <a:rPr lang="en-MY" sz="2600" b="1" dirty="0">
                <a:solidFill>
                  <a:srgbClr val="FF0000"/>
                </a:solidFill>
                <a:latin typeface="Garamond" pitchFamily="18" charset="0"/>
              </a:rPr>
              <a:t>Preliminary </a:t>
            </a:r>
            <a:r>
              <a:rPr lang="en-MY" sz="2600" b="1" dirty="0">
                <a:latin typeface="Garamond" pitchFamily="18" charset="0"/>
              </a:rPr>
              <a:t>results suggest </a:t>
            </a:r>
            <a:r>
              <a:rPr lang="en-MY" sz="2600" b="1" dirty="0">
                <a:solidFill>
                  <a:srgbClr val="FF0000"/>
                </a:solidFill>
                <a:latin typeface="Garamond" pitchFamily="18" charset="0"/>
              </a:rPr>
              <a:t>vaccination of animals </a:t>
            </a:r>
          </a:p>
          <a:p>
            <a:pPr lvl="0"/>
            <a:r>
              <a:rPr lang="en-MY" sz="2600" b="1" dirty="0">
                <a:latin typeface="Garamond" pitchFamily="18" charset="0"/>
              </a:rPr>
              <a:t>may be</a:t>
            </a:r>
            <a:r>
              <a:rPr lang="en-MY" sz="2600" dirty="0">
                <a:latin typeface="Garamond" pitchFamily="18" charset="0"/>
              </a:rPr>
              <a:t> </a:t>
            </a:r>
            <a:r>
              <a:rPr lang="en-MY" sz="2600" b="1" dirty="0">
                <a:latin typeface="Garamond" pitchFamily="18" charset="0"/>
              </a:rPr>
              <a:t>a   method of control</a:t>
            </a:r>
            <a:r>
              <a:rPr lang="en-MY" sz="2600" dirty="0">
                <a:latin typeface="Garamond" pitchFamily="18" charset="0"/>
              </a:rPr>
              <a:t>. </a:t>
            </a: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600" b="1" dirty="0">
                <a:latin typeface="Garamond" pitchFamily="18" charset="0"/>
              </a:rPr>
              <a:t>Published trials proved that use of a registered phase </a:t>
            </a:r>
            <a:r>
              <a:rPr lang="en-MY" sz="2600" b="1" dirty="0">
                <a:solidFill>
                  <a:srgbClr val="FF0000"/>
                </a:solidFill>
                <a:latin typeface="Garamond" pitchFamily="18" charset="0"/>
              </a:rPr>
              <a:t>vaccine</a:t>
            </a:r>
            <a:r>
              <a:rPr lang="en-MY" sz="2600" b="1" dirty="0">
                <a:latin typeface="Garamond" pitchFamily="18" charset="0"/>
              </a:rPr>
              <a:t> </a:t>
            </a:r>
            <a:r>
              <a:rPr lang="en-MY" sz="2600" dirty="0">
                <a:latin typeface="Garamond" pitchFamily="18" charset="0"/>
              </a:rPr>
              <a:t>(</a:t>
            </a:r>
            <a:r>
              <a:rPr lang="en-MY" sz="2600" dirty="0" err="1">
                <a:latin typeface="Garamond" pitchFamily="18" charset="0"/>
              </a:rPr>
              <a:t>Coxevac</a:t>
            </a:r>
            <a:r>
              <a:rPr lang="en-MY" sz="2600" dirty="0">
                <a:latin typeface="Garamond" pitchFamily="18" charset="0"/>
              </a:rPr>
              <a:t>) </a:t>
            </a:r>
            <a:r>
              <a:rPr lang="en-MY" sz="2600" b="1" dirty="0">
                <a:latin typeface="Garamond" pitchFamily="18" charset="0"/>
              </a:rPr>
              <a:t>on </a:t>
            </a:r>
            <a:r>
              <a:rPr lang="en-MY" sz="2600" b="1" dirty="0">
                <a:solidFill>
                  <a:schemeClr val="tx2"/>
                </a:solidFill>
                <a:latin typeface="Garamond" pitchFamily="18" charset="0"/>
              </a:rPr>
              <a:t>infected farms </a:t>
            </a:r>
            <a:r>
              <a:rPr lang="en-MY" sz="2600" b="1" dirty="0">
                <a:latin typeface="Garamond" pitchFamily="18" charset="0"/>
              </a:rPr>
              <a:t>is </a:t>
            </a:r>
            <a:r>
              <a:rPr lang="en-MY" sz="2600" b="1" dirty="0">
                <a:solidFill>
                  <a:schemeClr val="tx2"/>
                </a:solidFill>
                <a:latin typeface="Garamond" pitchFamily="18" charset="0"/>
              </a:rPr>
              <a:t>a tool of major  interest to manage or prevent</a:t>
            </a: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600" b="1" dirty="0">
                <a:latin typeface="Garamond" pitchFamily="18" charset="0"/>
              </a:rPr>
              <a:t> early or late abortion,</a:t>
            </a: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600" b="1" dirty="0">
                <a:latin typeface="Garamond" pitchFamily="18" charset="0"/>
              </a:rPr>
              <a:t> repeat breeding, </a:t>
            </a: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600" b="1" dirty="0">
                <a:latin typeface="Garamond" pitchFamily="18" charset="0"/>
              </a:rPr>
              <a:t>decreases in milk </a:t>
            </a:r>
            <a:r>
              <a:rPr lang="en-MY" sz="2600" dirty="0">
                <a:latin typeface="Garamond" pitchFamily="18" charset="0"/>
              </a:rPr>
              <a:t> 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4457CFD-1371-4A02-B9DC-8D528F5C406C}"/>
              </a:ext>
            </a:extLst>
          </p:cNvPr>
          <p:cNvSpPr txBox="1"/>
          <p:nvPr/>
        </p:nvSpPr>
        <p:spPr>
          <a:xfrm>
            <a:off x="179512" y="4005064"/>
            <a:ext cx="885698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sz="2000" dirty="0"/>
              <a:t>لنتائج الأولية تشير إلى تطعيم الحيوانات</a:t>
            </a:r>
            <a:endParaRPr lang="en-US" sz="2000" dirty="0"/>
          </a:p>
          <a:p>
            <a:pPr algn="r"/>
            <a:r>
              <a:rPr lang="ar-JO" sz="2000" dirty="0"/>
              <a:t>قد يكون وسيلة للسيطرة.</a:t>
            </a:r>
            <a:endParaRPr lang="en-US" sz="2000" dirty="0"/>
          </a:p>
          <a:p>
            <a:pPr algn="r"/>
            <a:r>
              <a:rPr lang="ar-JO" sz="2000" dirty="0"/>
              <a:t>أثبتت التجارب المنشورة أن استخدام لقاح مرحل مسجل في المزارع المصابة هو أداة ذات أهمية كبيرة للإدارة أو الوقاية </a:t>
            </a:r>
            <a:endParaRPr lang="en-US" sz="2000" dirty="0"/>
          </a:p>
          <a:p>
            <a:pPr algn="r"/>
            <a:r>
              <a:rPr lang="ar-JO" sz="2000" dirty="0"/>
              <a:t> الإجهاض المبكر أو المتأخر ،</a:t>
            </a:r>
            <a:endParaRPr lang="en-US" sz="2000" dirty="0"/>
          </a:p>
          <a:p>
            <a:pPr algn="r"/>
            <a:r>
              <a:rPr lang="ar-JO" sz="2000" dirty="0"/>
              <a:t>  تكرار التكاثر ،</a:t>
            </a:r>
            <a:endParaRPr lang="en-US" sz="2000" dirty="0"/>
          </a:p>
          <a:p>
            <a:pPr algn="r"/>
            <a:r>
              <a:rPr lang="ar-JO" sz="2000" dirty="0"/>
              <a:t>ينخفض في الحليب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09838121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4" descr="Thank You, Polaroid, Letters, Thank You Very Much, Wor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32" y="188639"/>
            <a:ext cx="8609524" cy="5817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3307190" y="5591105"/>
            <a:ext cx="21911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4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Q  ????</a:t>
            </a:r>
            <a:endParaRPr lang="en-MY" sz="4800" dirty="0"/>
          </a:p>
        </p:txBody>
      </p:sp>
    </p:spTree>
    <p:extLst>
      <p:ext uri="{BB962C8B-B14F-4D97-AF65-F5344CB8AC3E}">
        <p14:creationId xmlns:p14="http://schemas.microsoft.com/office/powerpoint/2010/main" val="19418960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364088" y="71046"/>
            <a:ext cx="20162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MY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Garamond" pitchFamily="18" charset="0"/>
              </a:rPr>
              <a:t>Q fever</a:t>
            </a:r>
          </a:p>
        </p:txBody>
      </p:sp>
      <p:sp>
        <p:nvSpPr>
          <p:cNvPr id="4" name="Rectangle 3"/>
          <p:cNvSpPr/>
          <p:nvPr/>
        </p:nvSpPr>
        <p:spPr>
          <a:xfrm>
            <a:off x="12010" y="836712"/>
            <a:ext cx="895247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v"/>
            </a:pPr>
            <a:r>
              <a:rPr lang="en-MY" b="1" dirty="0">
                <a:solidFill>
                  <a:srgbClr val="FF0000"/>
                </a:solidFill>
                <a:latin typeface="Garamond" pitchFamily="18" charset="0"/>
              </a:rPr>
              <a:t>Q fever</a:t>
            </a:r>
            <a:r>
              <a:rPr lang="en-MY" dirty="0">
                <a:latin typeface="Garamond" pitchFamily="18" charset="0"/>
              </a:rPr>
              <a:t>, also called </a:t>
            </a:r>
            <a:r>
              <a:rPr lang="en-MY" b="1" dirty="0">
                <a:solidFill>
                  <a:srgbClr val="FF0000"/>
                </a:solidFill>
                <a:latin typeface="Garamond" pitchFamily="18" charset="0"/>
              </a:rPr>
              <a:t>query fever</a:t>
            </a:r>
            <a:r>
              <a:rPr lang="en-MY" b="1" dirty="0">
                <a:latin typeface="Garamond" pitchFamily="18" charset="0"/>
              </a:rPr>
              <a:t>, </a:t>
            </a:r>
            <a:r>
              <a:rPr lang="en-MY" dirty="0">
                <a:latin typeface="Garamond" pitchFamily="18" charset="0"/>
              </a:rPr>
              <a:t>is 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dirty="0">
                <a:latin typeface="Garamond" pitchFamily="18" charset="0"/>
              </a:rPr>
              <a:t>A bacterial infection caused by the bacteria</a:t>
            </a:r>
            <a:r>
              <a:rPr lang="en-MY" b="1" dirty="0">
                <a:solidFill>
                  <a:srgbClr val="0070C0"/>
                </a:solidFill>
                <a:latin typeface="Garamond" pitchFamily="18" charset="0"/>
              </a:rPr>
              <a:t> </a:t>
            </a:r>
            <a:r>
              <a:rPr lang="en-MY" b="1" i="1" dirty="0" err="1">
                <a:solidFill>
                  <a:srgbClr val="0070C0"/>
                </a:solidFill>
                <a:latin typeface="Garamond" pitchFamily="18" charset="0"/>
              </a:rPr>
              <a:t>Coxiella</a:t>
            </a:r>
            <a:r>
              <a:rPr lang="en-MY" b="1" i="1" dirty="0">
                <a:solidFill>
                  <a:srgbClr val="0070C0"/>
                </a:solidFill>
                <a:latin typeface="Garamond" pitchFamily="18" charset="0"/>
              </a:rPr>
              <a:t>  </a:t>
            </a:r>
            <a:r>
              <a:rPr lang="en-MY" b="1" i="1" dirty="0" err="1">
                <a:solidFill>
                  <a:srgbClr val="0070C0"/>
                </a:solidFill>
                <a:latin typeface="Garamond" pitchFamily="18" charset="0"/>
              </a:rPr>
              <a:t>burnetii</a:t>
            </a:r>
            <a:r>
              <a:rPr lang="en-MY" b="1" dirty="0">
                <a:solidFill>
                  <a:srgbClr val="0070C0"/>
                </a:solidFill>
                <a:latin typeface="Garamond" pitchFamily="18" charset="0"/>
              </a:rPr>
              <a:t>. 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b="1" dirty="0">
                <a:solidFill>
                  <a:srgbClr val="0070C0"/>
                </a:solidFill>
                <a:latin typeface="Garamond" pitchFamily="18" charset="0"/>
              </a:rPr>
              <a:t>Affects humans and other animals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dirty="0">
                <a:latin typeface="Garamond" pitchFamily="18" charset="0"/>
              </a:rPr>
              <a:t>It is a zoonotic </a:t>
            </a:r>
            <a:r>
              <a:rPr lang="en-MY" dirty="0" err="1">
                <a:solidFill>
                  <a:schemeClr val="tx2"/>
                </a:solidFill>
                <a:latin typeface="Garamond" pitchFamily="18" charset="0"/>
              </a:rPr>
              <a:t>heep</a:t>
            </a:r>
            <a:r>
              <a:rPr lang="en-MY" dirty="0">
                <a:solidFill>
                  <a:schemeClr val="tx2"/>
                </a:solidFill>
                <a:latin typeface="Garamond" pitchFamily="18" charset="0"/>
              </a:rPr>
              <a:t>, and goats</a:t>
            </a:r>
            <a:endParaRPr lang="en-MY" b="1" dirty="0">
              <a:solidFill>
                <a:schemeClr val="tx2"/>
              </a:solidFill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b="1" dirty="0">
                <a:latin typeface="Garamond" pitchFamily="18" charset="0"/>
              </a:rPr>
              <a:t>and</a:t>
            </a:r>
            <a:r>
              <a:rPr lang="en-MY" b="1" dirty="0">
                <a:solidFill>
                  <a:srgbClr val="0070C0"/>
                </a:solidFill>
                <a:latin typeface="Garamond" pitchFamily="18" charset="0"/>
              </a:rPr>
              <a:t> other domestic mammals including  cats, </a:t>
            </a:r>
            <a:r>
              <a:rPr lang="en-MY" b="1" dirty="0">
                <a:latin typeface="Garamond" pitchFamily="18" charset="0"/>
              </a:rPr>
              <a:t>and</a:t>
            </a:r>
            <a:r>
              <a:rPr lang="en-MY" b="1" dirty="0">
                <a:solidFill>
                  <a:srgbClr val="0070C0"/>
                </a:solidFill>
                <a:latin typeface="Garamond" pitchFamily="18" charset="0"/>
              </a:rPr>
              <a:t> dogs</a:t>
            </a:r>
            <a:r>
              <a:rPr lang="en-MY" dirty="0">
                <a:latin typeface="Garamond" pitchFamily="18" charset="0"/>
              </a:rPr>
              <a:t>.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b="1" dirty="0">
                <a:solidFill>
                  <a:srgbClr val="FF0000"/>
                </a:solidFill>
                <a:latin typeface="Garamond" pitchFamily="18" charset="0"/>
              </a:rPr>
              <a:t>Humans</a:t>
            </a:r>
            <a:r>
              <a:rPr lang="en-MY" dirty="0">
                <a:latin typeface="Garamond" pitchFamily="18" charset="0"/>
              </a:rPr>
              <a:t> </a:t>
            </a:r>
            <a:r>
              <a:rPr lang="en-MY" b="1" dirty="0">
                <a:latin typeface="Garamond" pitchFamily="18" charset="0"/>
              </a:rPr>
              <a:t>typically get the </a:t>
            </a:r>
            <a:r>
              <a:rPr lang="en-MY" b="1" dirty="0">
                <a:solidFill>
                  <a:srgbClr val="FF0000"/>
                </a:solidFill>
                <a:latin typeface="Garamond" pitchFamily="18" charset="0"/>
              </a:rPr>
              <a:t>infection</a:t>
            </a:r>
            <a:r>
              <a:rPr lang="en-MY" b="1" dirty="0">
                <a:latin typeface="Garamond" pitchFamily="18" charset="0"/>
              </a:rPr>
              <a:t>  as a results</a:t>
            </a:r>
            <a:endParaRPr lang="en-MY" dirty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b="1" dirty="0">
                <a:latin typeface="Garamond" pitchFamily="18" charset="0"/>
              </a:rPr>
              <a:t>Most</a:t>
            </a:r>
            <a:r>
              <a:rPr lang="en-MY" dirty="0">
                <a:latin typeface="Garamond" pitchFamily="18" charset="0"/>
              </a:rPr>
              <a:t> common </a:t>
            </a:r>
            <a:r>
              <a:rPr lang="en-MY" b="1" dirty="0">
                <a:latin typeface="Garamond" pitchFamily="18" charset="0"/>
              </a:rPr>
              <a:t>animal reservoirs</a:t>
            </a:r>
            <a:r>
              <a:rPr lang="en-MY" dirty="0">
                <a:latin typeface="Garamond" pitchFamily="18" charset="0"/>
              </a:rPr>
              <a:t> are </a:t>
            </a:r>
            <a:r>
              <a:rPr lang="en-MY" b="1" dirty="0">
                <a:solidFill>
                  <a:schemeClr val="tx2"/>
                </a:solidFill>
                <a:latin typeface="Garamond" pitchFamily="18" charset="0"/>
              </a:rPr>
              <a:t>cattle,</a:t>
            </a:r>
            <a:r>
              <a:rPr lang="en-MY" dirty="0">
                <a:solidFill>
                  <a:schemeClr val="tx2"/>
                </a:solidFill>
                <a:latin typeface="Garamond" pitchFamily="18" charset="0"/>
              </a:rPr>
              <a:t> s</a:t>
            </a:r>
            <a:r>
              <a:rPr lang="en-MY" b="1" dirty="0">
                <a:latin typeface="Garamond" pitchFamily="18" charset="0"/>
              </a:rPr>
              <a:t> from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MY" dirty="0">
                <a:latin typeface="Garamond" pitchFamily="18" charset="0"/>
              </a:rPr>
              <a:t> </a:t>
            </a:r>
            <a:r>
              <a:rPr lang="en-MY" b="1" dirty="0">
                <a:solidFill>
                  <a:srgbClr val="FF0000"/>
                </a:solidFill>
                <a:latin typeface="Garamond" pitchFamily="18" charset="0"/>
              </a:rPr>
              <a:t>Inhalation</a:t>
            </a:r>
            <a:r>
              <a:rPr lang="en-MY" b="1" dirty="0">
                <a:latin typeface="Garamond" pitchFamily="18" charset="0"/>
              </a:rPr>
              <a:t> </a:t>
            </a:r>
            <a:r>
              <a:rPr lang="en-MY" dirty="0">
                <a:latin typeface="Garamond" pitchFamily="18" charset="0"/>
              </a:rPr>
              <a:t>of </a:t>
            </a:r>
            <a:r>
              <a:rPr lang="en-MY" b="1" dirty="0">
                <a:solidFill>
                  <a:schemeClr val="tx2"/>
                </a:solidFill>
                <a:latin typeface="Garamond" pitchFamily="18" charset="0"/>
              </a:rPr>
              <a:t>a spore </a:t>
            </a:r>
            <a:r>
              <a:rPr lang="en-MY" b="1" dirty="0">
                <a:latin typeface="Garamond" pitchFamily="18" charset="0"/>
              </a:rPr>
              <a:t>in dust </a:t>
            </a:r>
            <a:r>
              <a:rPr lang="en-MY" dirty="0">
                <a:latin typeface="Garamond" pitchFamily="18" charset="0"/>
              </a:rPr>
              <a:t>that </a:t>
            </a:r>
            <a:r>
              <a:rPr lang="en-MY" b="1" dirty="0">
                <a:solidFill>
                  <a:srgbClr val="0070C0"/>
                </a:solidFill>
                <a:latin typeface="Garamond" pitchFamily="18" charset="0"/>
              </a:rPr>
              <a:t>was contaminated </a:t>
            </a:r>
            <a:r>
              <a:rPr lang="en-MY" b="1" dirty="0">
                <a:latin typeface="Garamond" pitchFamily="18" charset="0"/>
              </a:rPr>
              <a:t>by infected animals</a:t>
            </a:r>
            <a:endParaRPr lang="en-MY" dirty="0">
              <a:latin typeface="Garamond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n-MY" dirty="0">
                <a:latin typeface="Garamond" pitchFamily="18" charset="0"/>
              </a:rPr>
              <a:t>from </a:t>
            </a:r>
            <a:r>
              <a:rPr lang="en-MY" b="1" dirty="0">
                <a:solidFill>
                  <a:srgbClr val="FF0000"/>
                </a:solidFill>
                <a:latin typeface="Garamond" pitchFamily="18" charset="0"/>
              </a:rPr>
              <a:t>contact </a:t>
            </a:r>
            <a:r>
              <a:rPr lang="en-MY" b="1" dirty="0">
                <a:latin typeface="Garamond" pitchFamily="18" charset="0"/>
              </a:rPr>
              <a:t>with </a:t>
            </a:r>
            <a:r>
              <a:rPr lang="en-MY" dirty="0">
                <a:latin typeface="Garamond" pitchFamily="18" charset="0"/>
              </a:rPr>
              <a:t>the  </a:t>
            </a:r>
            <a:r>
              <a:rPr lang="en-MY" b="1" dirty="0">
                <a:solidFill>
                  <a:srgbClr val="002060"/>
                </a:solidFill>
                <a:latin typeface="Garamond" pitchFamily="18" charset="0"/>
              </a:rPr>
              <a:t>milk, urine faeces </a:t>
            </a:r>
            <a:r>
              <a:rPr lang="en-MY" b="1" dirty="0">
                <a:latin typeface="Garamond" pitchFamily="18" charset="0"/>
              </a:rPr>
              <a:t>vaginal </a:t>
            </a:r>
            <a:r>
              <a:rPr lang="en-MY" b="1" dirty="0">
                <a:solidFill>
                  <a:srgbClr val="002060"/>
                </a:solidFill>
                <a:latin typeface="Garamond" pitchFamily="18" charset="0"/>
              </a:rPr>
              <a:t>mucus</a:t>
            </a:r>
            <a:r>
              <a:rPr lang="en-MY" dirty="0">
                <a:latin typeface="Garamond" pitchFamily="18" charset="0"/>
              </a:rPr>
              <a:t> or </a:t>
            </a:r>
            <a:r>
              <a:rPr lang="en-MY" b="1" dirty="0">
                <a:solidFill>
                  <a:srgbClr val="002060"/>
                </a:solidFill>
                <a:latin typeface="Garamond" pitchFamily="18" charset="0"/>
              </a:rPr>
              <a:t>semen  </a:t>
            </a:r>
            <a:r>
              <a:rPr lang="en-MY" b="1" dirty="0">
                <a:latin typeface="Garamond" pitchFamily="18" charset="0"/>
              </a:rPr>
              <a:t>of infected animals. 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MY" b="1" dirty="0">
                <a:solidFill>
                  <a:srgbClr val="FF0000"/>
                </a:solidFill>
                <a:latin typeface="Garamond" pitchFamily="18" charset="0"/>
              </a:rPr>
              <a:t>Rarely, </a:t>
            </a:r>
            <a:r>
              <a:rPr lang="en-MY" dirty="0">
                <a:latin typeface="Garamond" pitchFamily="18" charset="0"/>
              </a:rPr>
              <a:t>the disease is</a:t>
            </a:r>
            <a:r>
              <a:rPr lang="en-MY" b="1" dirty="0">
                <a:solidFill>
                  <a:schemeClr val="tx2"/>
                </a:solidFill>
                <a:latin typeface="Garamond" pitchFamily="18" charset="0"/>
              </a:rPr>
              <a:t> tick -borne</a:t>
            </a:r>
            <a:r>
              <a:rPr lang="en-MY" b="1" dirty="0">
                <a:latin typeface="Garamond" pitchFamily="18" charset="0"/>
              </a:rPr>
              <a:t>.</a:t>
            </a:r>
            <a:r>
              <a:rPr lang="en-MY" b="1" baseline="30000" dirty="0">
                <a:latin typeface="Garamond" pitchFamily="18" charset="0"/>
              </a:rPr>
              <a:t>.</a:t>
            </a:r>
            <a:endParaRPr lang="en-MY" dirty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b="1" dirty="0">
                <a:solidFill>
                  <a:schemeClr val="tx2"/>
                </a:solidFill>
                <a:latin typeface="Garamond" pitchFamily="18" charset="0"/>
              </a:rPr>
              <a:t>Humans are </a:t>
            </a:r>
            <a:r>
              <a:rPr lang="en-MY" b="1" dirty="0">
                <a:solidFill>
                  <a:srgbClr val="FF0000"/>
                </a:solidFill>
                <a:latin typeface="Garamond" pitchFamily="18" charset="0"/>
              </a:rPr>
              <a:t>vulnerable to </a:t>
            </a:r>
            <a:r>
              <a:rPr lang="en-MY" b="1" dirty="0">
                <a:solidFill>
                  <a:schemeClr val="tx2"/>
                </a:solidFill>
                <a:latin typeface="Garamond" pitchFamily="18" charset="0"/>
              </a:rPr>
              <a:t>Q fever</a:t>
            </a:r>
            <a:r>
              <a:rPr lang="en-MY" dirty="0">
                <a:latin typeface="Garamond" pitchFamily="18" charset="0"/>
              </a:rPr>
              <a:t>, and infection can result </a:t>
            </a:r>
            <a:r>
              <a:rPr lang="en-MY" b="1" dirty="0">
                <a:solidFill>
                  <a:srgbClr val="FF0000"/>
                </a:solidFill>
                <a:latin typeface="Garamond" pitchFamily="18" charset="0"/>
              </a:rPr>
              <a:t>from even a few organisms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D80944-C80F-478D-813A-BA5BA8D52797}"/>
              </a:ext>
            </a:extLst>
          </p:cNvPr>
          <p:cNvSpPr txBox="1"/>
          <p:nvPr/>
        </p:nvSpPr>
        <p:spPr>
          <a:xfrm>
            <a:off x="12010" y="3976033"/>
            <a:ext cx="914501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dirty="0"/>
              <a:t>حمى </a:t>
            </a:r>
            <a:r>
              <a:rPr lang="en-US" dirty="0"/>
              <a:t>Q ، </a:t>
            </a:r>
            <a:r>
              <a:rPr lang="ar-JO" dirty="0"/>
              <a:t>وتسمى أيضًا حمى الاستعلام ،</a:t>
            </a:r>
          </a:p>
          <a:p>
            <a:pPr algn="r"/>
            <a:r>
              <a:rPr lang="ar-JO" dirty="0"/>
              <a:t> هي عدوى بكتيرية تسببها بكتيريا الكوكسيلا بيرنيتي.</a:t>
            </a:r>
          </a:p>
          <a:p>
            <a:pPr algn="r"/>
            <a:r>
              <a:rPr lang="ar-JO" dirty="0"/>
              <a:t> يصيب الإنسان والحيوانات الأخرى </a:t>
            </a:r>
          </a:p>
          <a:p>
            <a:pPr algn="r"/>
            <a:r>
              <a:rPr lang="ar-JO" dirty="0"/>
              <a:t>إنه مرض حيواني المصدر</a:t>
            </a:r>
          </a:p>
          <a:p>
            <a:pPr algn="r"/>
            <a:r>
              <a:rPr lang="ar-JO" dirty="0"/>
              <a:t>أكثر المستودعات الحيوانية شيوعًا هي الأبقار والأغنام والماعزوغيرها من الثدييات الداجنة بما في ذلك القطط والكلاب.</a:t>
            </a:r>
          </a:p>
          <a:p>
            <a:pPr algn="r"/>
            <a:r>
              <a:rPr lang="ar-JO" dirty="0"/>
              <a:t>عادة ما يصاب البشر نتيجة للعدوى استنشاق جراثيم في الغبار الملوث ،الحيوانات المصابة من ملامسة الحليب أو البول براز مخاط مهبلي أوالسائل المنوي للحيوانات المصابة.</a:t>
            </a:r>
          </a:p>
          <a:p>
            <a:pPr algn="r"/>
            <a:r>
              <a:rPr lang="ar-JO" dirty="0"/>
              <a:t>نادرا ما ينتقل المرض بالقراد</a:t>
            </a:r>
          </a:p>
          <a:p>
            <a:pPr algn="r"/>
            <a:r>
              <a:rPr lang="ar-JO" dirty="0"/>
              <a:t> يكون البشر عرضة للإصابة بحمى كيو ، ويمكن أن ينتج عن ذلك عدوى حتى من عدد قليل من الكائنات الحية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61820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24426" y="382012"/>
            <a:ext cx="925252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en-MY" dirty="0">
                <a:latin typeface="Garamond" pitchFamily="18" charset="0"/>
              </a:rPr>
              <a:t>The </a:t>
            </a:r>
            <a:r>
              <a:rPr lang="en-MY" b="1" dirty="0">
                <a:solidFill>
                  <a:srgbClr val="002060"/>
                </a:solidFill>
                <a:latin typeface="Garamond" pitchFamily="18" charset="0"/>
              </a:rPr>
              <a:t>highest amounts </a:t>
            </a:r>
            <a:r>
              <a:rPr lang="en-MY" dirty="0">
                <a:latin typeface="Garamond" pitchFamily="18" charset="0"/>
              </a:rPr>
              <a:t>of bacteria are found in the </a:t>
            </a:r>
            <a:r>
              <a:rPr lang="en-MY" b="1" dirty="0">
                <a:latin typeface="Garamond" pitchFamily="18" charset="0"/>
              </a:rPr>
              <a:t>"</a:t>
            </a:r>
            <a:r>
              <a:rPr lang="en-MY" b="1" dirty="0">
                <a:solidFill>
                  <a:srgbClr val="FF0000"/>
                </a:solidFill>
                <a:latin typeface="Garamond" pitchFamily="18" charset="0"/>
              </a:rPr>
              <a:t>birth products</a:t>
            </a:r>
            <a:r>
              <a:rPr lang="en-MY" b="1" dirty="0">
                <a:latin typeface="Garamond" pitchFamily="18" charset="0"/>
              </a:rPr>
              <a:t>"</a:t>
            </a:r>
            <a:r>
              <a:rPr lang="en-MY" dirty="0">
                <a:latin typeface="Garamond" pitchFamily="18" charset="0"/>
              </a:rPr>
              <a:t> (</a:t>
            </a:r>
            <a:r>
              <a:rPr lang="en-MY" b="1" dirty="0">
                <a:latin typeface="Garamond" pitchFamily="18" charset="0"/>
              </a:rPr>
              <a:t>placenta, amniotic fluid</a:t>
            </a:r>
            <a:r>
              <a:rPr lang="en-MY" dirty="0">
                <a:latin typeface="Garamond" pitchFamily="18" charset="0"/>
              </a:rPr>
              <a:t>) </a:t>
            </a:r>
            <a:r>
              <a:rPr lang="en-MY" b="1" dirty="0">
                <a:solidFill>
                  <a:srgbClr val="002060"/>
                </a:solidFill>
                <a:latin typeface="Garamond" pitchFamily="18" charset="0"/>
              </a:rPr>
              <a:t>of infected animals</a:t>
            </a:r>
            <a:endParaRPr lang="en-US" b="1" dirty="0">
              <a:solidFill>
                <a:srgbClr val="002060"/>
              </a:solidFill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b="1" dirty="0">
                <a:solidFill>
                  <a:srgbClr val="002060"/>
                </a:solidFill>
                <a:latin typeface="Garamond" pitchFamily="18" charset="0"/>
              </a:rPr>
              <a:t>Farmers, 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b="1" dirty="0">
                <a:solidFill>
                  <a:srgbClr val="002060"/>
                </a:solidFill>
                <a:latin typeface="Garamond" pitchFamily="18" charset="0"/>
              </a:rPr>
              <a:t>veterinarians</a:t>
            </a:r>
            <a:r>
              <a:rPr lang="en-MY" dirty="0">
                <a:latin typeface="Garamond" pitchFamily="18" charset="0"/>
              </a:rPr>
              <a:t>, and 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dirty="0">
                <a:latin typeface="Garamond" pitchFamily="18" charset="0"/>
              </a:rPr>
              <a:t>people </a:t>
            </a:r>
            <a:r>
              <a:rPr lang="en-MY" b="1" dirty="0">
                <a:latin typeface="Garamond" pitchFamily="18" charset="0"/>
              </a:rPr>
              <a:t>who </a:t>
            </a:r>
            <a:r>
              <a:rPr lang="en-MY" b="1" dirty="0">
                <a:solidFill>
                  <a:srgbClr val="002060"/>
                </a:solidFill>
                <a:latin typeface="Garamond" pitchFamily="18" charset="0"/>
              </a:rPr>
              <a:t>work with these animals in labs</a:t>
            </a:r>
          </a:p>
          <a:p>
            <a:pPr marL="457200" indent="-457200">
              <a:buFont typeface="Wingdings" pitchFamily="2" charset="2"/>
              <a:buChar char="v"/>
            </a:pPr>
            <a:endParaRPr lang="en-MY" b="1" dirty="0">
              <a:solidFill>
                <a:srgbClr val="002060"/>
              </a:solidFill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b="1" dirty="0">
                <a:latin typeface="Garamond" pitchFamily="18" charset="0"/>
              </a:rPr>
              <a:t>The disease may cause </a:t>
            </a:r>
            <a:r>
              <a:rPr lang="en-MY" b="1" dirty="0">
                <a:solidFill>
                  <a:srgbClr val="FF0000"/>
                </a:solidFill>
                <a:latin typeface="Garamond" pitchFamily="18" charset="0"/>
              </a:rPr>
              <a:t>mild symptoms </a:t>
            </a:r>
            <a:r>
              <a:rPr lang="en-MY" b="1" dirty="0">
                <a:latin typeface="Garamond" pitchFamily="18" charset="0"/>
              </a:rPr>
              <a:t>similar to the flu</a:t>
            </a:r>
            <a:r>
              <a:rPr lang="en-MY" dirty="0">
                <a:latin typeface="Garamond" pitchFamily="18" charset="0"/>
              </a:rPr>
              <a:t>.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b="1" dirty="0">
                <a:solidFill>
                  <a:schemeClr val="tx2"/>
                </a:solidFill>
                <a:latin typeface="Garamond" pitchFamily="18" charset="0"/>
              </a:rPr>
              <a:t>may clear up </a:t>
            </a:r>
            <a:r>
              <a:rPr lang="en-MY" b="1" dirty="0">
                <a:latin typeface="Garamond" pitchFamily="18" charset="0"/>
              </a:rPr>
              <a:t>in a </a:t>
            </a:r>
            <a:r>
              <a:rPr lang="en-MY" b="1" dirty="0">
                <a:solidFill>
                  <a:srgbClr val="FF0000"/>
                </a:solidFill>
                <a:latin typeface="Garamond" pitchFamily="18" charset="0"/>
              </a:rPr>
              <a:t>few weeks </a:t>
            </a:r>
            <a:r>
              <a:rPr lang="en-MY" b="1" dirty="0">
                <a:solidFill>
                  <a:srgbClr val="0070C0"/>
                </a:solidFill>
                <a:latin typeface="Garamond" pitchFamily="18" charset="0"/>
              </a:rPr>
              <a:t>without any treatment</a:t>
            </a:r>
            <a:endParaRPr lang="en-MY" dirty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dirty="0">
                <a:latin typeface="Garamond" pitchFamily="18" charset="0"/>
              </a:rPr>
              <a:t> However, </a:t>
            </a:r>
            <a:r>
              <a:rPr lang="en-MY" b="1" dirty="0">
                <a:solidFill>
                  <a:srgbClr val="0070C0"/>
                </a:solidFill>
                <a:latin typeface="Garamond" pitchFamily="18" charset="0"/>
              </a:rPr>
              <a:t>many people </a:t>
            </a:r>
            <a:r>
              <a:rPr lang="en-MY" b="1" dirty="0">
                <a:solidFill>
                  <a:srgbClr val="FF0000"/>
                </a:solidFill>
                <a:latin typeface="Garamond" pitchFamily="18" charset="0"/>
              </a:rPr>
              <a:t>have no symptoms </a:t>
            </a:r>
            <a:r>
              <a:rPr lang="en-MY" b="1" dirty="0">
                <a:latin typeface="Garamond" pitchFamily="18" charset="0"/>
              </a:rPr>
              <a:t>at all. </a:t>
            </a:r>
          </a:p>
          <a:p>
            <a:endParaRPr lang="en-MY" b="1" dirty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b="1" dirty="0">
                <a:solidFill>
                  <a:srgbClr val="0070C0"/>
                </a:solidFill>
                <a:latin typeface="Garamond" pitchFamily="18" charset="0"/>
              </a:rPr>
              <a:t>In rare cases</a:t>
            </a:r>
            <a:r>
              <a:rPr lang="en-MY" b="1" dirty="0">
                <a:latin typeface="Garamond" pitchFamily="18" charset="0"/>
              </a:rPr>
              <a:t>, a more </a:t>
            </a:r>
            <a:r>
              <a:rPr lang="en-MY" b="1" dirty="0">
                <a:solidFill>
                  <a:srgbClr val="FF0000"/>
                </a:solidFill>
                <a:latin typeface="Garamond" pitchFamily="18" charset="0"/>
              </a:rPr>
              <a:t>serious form </a:t>
            </a:r>
            <a:r>
              <a:rPr lang="en-MY" b="1" dirty="0">
                <a:latin typeface="Garamond" pitchFamily="18" charset="0"/>
              </a:rPr>
              <a:t>of disease develops if the </a:t>
            </a:r>
            <a:r>
              <a:rPr lang="en-MY" b="1" dirty="0">
                <a:solidFill>
                  <a:schemeClr val="tx2"/>
                </a:solidFill>
                <a:latin typeface="Garamond" pitchFamily="18" charset="0"/>
              </a:rPr>
              <a:t>infection </a:t>
            </a:r>
            <a:r>
              <a:rPr lang="en-MY" b="1" dirty="0">
                <a:solidFill>
                  <a:srgbClr val="FF0000"/>
                </a:solidFill>
                <a:latin typeface="Garamond" pitchFamily="18" charset="0"/>
              </a:rPr>
              <a:t>is chronic</a:t>
            </a:r>
            <a:r>
              <a:rPr lang="en-MY" b="1" dirty="0">
                <a:latin typeface="Garamond" pitchFamily="18" charset="0"/>
              </a:rPr>
              <a:t>,</a:t>
            </a:r>
            <a:r>
              <a:rPr lang="en-MY" dirty="0">
                <a:latin typeface="Garamond" pitchFamily="18" charset="0"/>
              </a:rPr>
              <a:t> 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dirty="0">
                <a:latin typeface="Garamond" pitchFamily="18" charset="0"/>
              </a:rPr>
              <a:t>means it </a:t>
            </a:r>
            <a:r>
              <a:rPr lang="en-MY" b="1" dirty="0">
                <a:solidFill>
                  <a:schemeClr val="tx2"/>
                </a:solidFill>
                <a:latin typeface="Garamond" pitchFamily="18" charset="0"/>
              </a:rPr>
              <a:t>persists for </a:t>
            </a:r>
            <a:r>
              <a:rPr lang="en-MY" b="1" dirty="0">
                <a:solidFill>
                  <a:srgbClr val="FF0000"/>
                </a:solidFill>
                <a:latin typeface="Garamond" pitchFamily="18" charset="0"/>
              </a:rPr>
              <a:t>six months</a:t>
            </a:r>
            <a:r>
              <a:rPr lang="en-MY" dirty="0">
                <a:solidFill>
                  <a:srgbClr val="FF0000"/>
                </a:solidFill>
                <a:latin typeface="Garamond" pitchFamily="18" charset="0"/>
              </a:rPr>
              <a:t> </a:t>
            </a:r>
            <a:r>
              <a:rPr lang="en-MY" i="1" dirty="0">
                <a:latin typeface="Garamond" pitchFamily="18" charset="0"/>
              </a:rPr>
              <a:t>(</a:t>
            </a:r>
            <a:r>
              <a:rPr lang="en-MY" b="1" i="1" dirty="0">
                <a:solidFill>
                  <a:schemeClr val="tx2">
                    <a:lumMod val="60000"/>
                    <a:lumOff val="40000"/>
                  </a:schemeClr>
                </a:solidFill>
                <a:latin typeface="Garamond" pitchFamily="18" charset="0"/>
              </a:rPr>
              <a:t>and there are some case reports indicating that it may persist </a:t>
            </a:r>
            <a:r>
              <a:rPr lang="en-MY" b="1" i="1" dirty="0">
                <a:solidFill>
                  <a:srgbClr val="002060"/>
                </a:solidFill>
                <a:latin typeface="Garamond" pitchFamily="18" charset="0"/>
              </a:rPr>
              <a:t>for </a:t>
            </a:r>
            <a:r>
              <a:rPr lang="en-MY" b="1" i="1" dirty="0">
                <a:solidFill>
                  <a:srgbClr val="FF0000"/>
                </a:solidFill>
                <a:latin typeface="Garamond" pitchFamily="18" charset="0"/>
              </a:rPr>
              <a:t>more than six months</a:t>
            </a:r>
            <a:r>
              <a:rPr lang="en-MY" i="1" dirty="0">
                <a:latin typeface="Garamond" pitchFamily="18" charset="0"/>
              </a:rPr>
              <a:t>). </a:t>
            </a:r>
          </a:p>
        </p:txBody>
      </p:sp>
      <p:sp>
        <p:nvSpPr>
          <p:cNvPr id="3" name="Rectangle 2"/>
          <p:cNvSpPr/>
          <p:nvPr/>
        </p:nvSpPr>
        <p:spPr>
          <a:xfrm>
            <a:off x="6156176" y="989639"/>
            <a:ext cx="2314913" cy="646331"/>
          </a:xfrm>
          <a:prstGeom prst="rect">
            <a:avLst/>
          </a:prstGeom>
          <a:ln w="25400">
            <a:solidFill>
              <a:schemeClr val="accent2"/>
            </a:solidFill>
          </a:ln>
        </p:spPr>
        <p:txBody>
          <a:bodyPr wrap="square">
            <a:spAutoFit/>
          </a:bodyPr>
          <a:lstStyle/>
          <a:p>
            <a:r>
              <a:rPr lang="en-MY" dirty="0">
                <a:latin typeface="Garamond" pitchFamily="18" charset="0"/>
              </a:rPr>
              <a:t>are </a:t>
            </a:r>
            <a:r>
              <a:rPr lang="en-MY" b="1" dirty="0">
                <a:solidFill>
                  <a:srgbClr val="FF0000"/>
                </a:solidFill>
                <a:latin typeface="Garamond" pitchFamily="18" charset="0"/>
              </a:rPr>
              <a:t>at the highest risk</a:t>
            </a:r>
          </a:p>
          <a:p>
            <a:r>
              <a:rPr lang="en-MY" dirty="0">
                <a:latin typeface="Garamond" pitchFamily="18" charset="0"/>
              </a:rPr>
              <a:t> of being infected. </a:t>
            </a:r>
          </a:p>
        </p:txBody>
      </p:sp>
      <p:sp>
        <p:nvSpPr>
          <p:cNvPr id="4" name="Right Brace 3"/>
          <p:cNvSpPr/>
          <p:nvPr/>
        </p:nvSpPr>
        <p:spPr>
          <a:xfrm>
            <a:off x="3923928" y="974351"/>
            <a:ext cx="2314914" cy="86758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D5C14CF-CC12-4DC7-8FC7-E31F969AAA84}"/>
              </a:ext>
            </a:extLst>
          </p:cNvPr>
          <p:cNvSpPr txBox="1"/>
          <p:nvPr/>
        </p:nvSpPr>
        <p:spPr>
          <a:xfrm>
            <a:off x="251520" y="4090619"/>
            <a:ext cx="837919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dirty="0"/>
              <a:t>توجد أعلى كميات من البكتيريا في "منتجات الولادة" (المشيمة والسائل الأمنيوسي) للحيوانات المصابة</a:t>
            </a:r>
          </a:p>
          <a:p>
            <a:pPr algn="r"/>
            <a:r>
              <a:rPr lang="ar-JO" dirty="0"/>
              <a:t>مزارعون ،</a:t>
            </a:r>
          </a:p>
          <a:p>
            <a:pPr algn="r"/>
            <a:r>
              <a:rPr lang="ar-JO" dirty="0"/>
              <a:t>الأطباء البيطريون ، </a:t>
            </a:r>
          </a:p>
          <a:p>
            <a:pPr algn="r"/>
            <a:r>
              <a:rPr lang="ar-JO" dirty="0"/>
              <a:t>والأشخاص الذين يعملون مع هذه الحيوانات في المختبر</a:t>
            </a:r>
          </a:p>
          <a:p>
            <a:pPr algn="r"/>
            <a:r>
              <a:rPr lang="ar-JO" dirty="0"/>
              <a:t>اتقد يتسبب المرض في ظهور أعراض خفيفة تشبه أعراض الأنفلونزا.</a:t>
            </a:r>
          </a:p>
          <a:p>
            <a:pPr algn="r"/>
            <a:r>
              <a:rPr lang="ar-JO" dirty="0"/>
              <a:t>قد يختفي في غضون أسابيع قليلة دون أي علاج </a:t>
            </a:r>
          </a:p>
          <a:p>
            <a:pPr algn="r"/>
            <a:r>
              <a:rPr lang="ar-JO" dirty="0"/>
              <a:t> ومع ذلك ، لا تظهر أي أعراض على كثير من الناس على الإطلاق.</a:t>
            </a:r>
          </a:p>
          <a:p>
            <a:pPr algn="r"/>
            <a:r>
              <a:rPr lang="ar-JO" dirty="0"/>
              <a:t>في حالات نادرة ، يظهر شكل أكثر خطورة من المرض إذا كانت العدوى مزمنة ،يعني أنه يستمر لمدة ستة أشهر (وهناك بعض تقارير الحالة التي تشير إلى أنه قد يستمر لأكثر من ستة أشهر).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56592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3702" y="260648"/>
            <a:ext cx="889248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en-MY" dirty="0">
                <a:solidFill>
                  <a:srgbClr val="FF0000"/>
                </a:solidFill>
                <a:latin typeface="Garamond" pitchFamily="18" charset="0"/>
              </a:rPr>
              <a:t>A </a:t>
            </a:r>
            <a:r>
              <a:rPr lang="en-MY" b="1" dirty="0">
                <a:solidFill>
                  <a:srgbClr val="FF0000"/>
                </a:solidFill>
                <a:latin typeface="Garamond" pitchFamily="18" charset="0"/>
              </a:rPr>
              <a:t>more serious </a:t>
            </a:r>
            <a:r>
              <a:rPr lang="en-MY" dirty="0">
                <a:latin typeface="Garamond" pitchFamily="18" charset="0"/>
              </a:rPr>
              <a:t>form also can develop if the 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en-MY" b="1" dirty="0">
                <a:solidFill>
                  <a:srgbClr val="FF0000"/>
                </a:solidFill>
                <a:latin typeface="Garamond" pitchFamily="18" charset="0"/>
              </a:rPr>
              <a:t> infection is recurrent</a:t>
            </a:r>
            <a:r>
              <a:rPr lang="en-MY" dirty="0">
                <a:latin typeface="Garamond" pitchFamily="18" charset="0"/>
              </a:rPr>
              <a:t>, 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en-MY" dirty="0">
                <a:latin typeface="Garamond" pitchFamily="18" charset="0"/>
              </a:rPr>
              <a:t>People with </a:t>
            </a:r>
          </a:p>
          <a:p>
            <a:r>
              <a:rPr lang="en-MY" b="1" dirty="0">
                <a:latin typeface="Garamond" pitchFamily="18" charset="0"/>
              </a:rPr>
              <a:t>  heart valve problems </a:t>
            </a:r>
            <a:r>
              <a:rPr lang="en-MY" dirty="0">
                <a:latin typeface="Garamond" pitchFamily="18" charset="0"/>
              </a:rPr>
              <a:t>or </a:t>
            </a:r>
          </a:p>
          <a:p>
            <a:r>
              <a:rPr lang="en-MY" b="1" dirty="0">
                <a:latin typeface="Garamond" pitchFamily="18" charset="0"/>
              </a:rPr>
              <a:t>  weak immune systems</a:t>
            </a:r>
          </a:p>
        </p:txBody>
      </p:sp>
      <p:sp>
        <p:nvSpPr>
          <p:cNvPr id="3" name="Rectangle 2"/>
          <p:cNvSpPr/>
          <p:nvPr/>
        </p:nvSpPr>
        <p:spPr>
          <a:xfrm>
            <a:off x="3537703" y="999312"/>
            <a:ext cx="5292080" cy="646331"/>
          </a:xfrm>
          <a:prstGeom prst="rect">
            <a:avLst/>
          </a:prstGeom>
          <a:ln w="19050">
            <a:solidFill>
              <a:schemeClr val="accent2"/>
            </a:solidFill>
          </a:ln>
        </p:spPr>
        <p:txBody>
          <a:bodyPr wrap="square">
            <a:spAutoFit/>
          </a:bodyPr>
          <a:lstStyle/>
          <a:p>
            <a:r>
              <a:rPr lang="en-MY" dirty="0">
                <a:latin typeface="Garamond" pitchFamily="18" charset="0"/>
              </a:rPr>
              <a:t>are </a:t>
            </a:r>
            <a:r>
              <a:rPr lang="en-MY" b="1" dirty="0">
                <a:solidFill>
                  <a:srgbClr val="FF0000"/>
                </a:solidFill>
                <a:latin typeface="Garamond" pitchFamily="18" charset="0"/>
              </a:rPr>
              <a:t>at the highest risk of </a:t>
            </a:r>
            <a:r>
              <a:rPr lang="en-MY" b="1" dirty="0">
                <a:latin typeface="Garamond" pitchFamily="18" charset="0"/>
              </a:rPr>
              <a:t>developing these types of Q fever</a:t>
            </a:r>
          </a:p>
        </p:txBody>
      </p:sp>
      <p:sp>
        <p:nvSpPr>
          <p:cNvPr id="4" name="Right Brace 3"/>
          <p:cNvSpPr/>
          <p:nvPr/>
        </p:nvSpPr>
        <p:spPr>
          <a:xfrm>
            <a:off x="2771800" y="1152796"/>
            <a:ext cx="659504" cy="50823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5" name="Rectangle 4"/>
          <p:cNvSpPr/>
          <p:nvPr/>
        </p:nvSpPr>
        <p:spPr>
          <a:xfrm>
            <a:off x="-9074" y="2568973"/>
            <a:ext cx="8885740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1600" b="1" dirty="0">
                <a:latin typeface="Garamond" pitchFamily="18" charset="0"/>
              </a:rPr>
              <a:t>The animals transmit the bacteria in:</a:t>
            </a:r>
          </a:p>
          <a:p>
            <a:pPr marL="342900" lvl="0" indent="-342900">
              <a:buFont typeface="Wingdings" pitchFamily="2" charset="2"/>
              <a:buChar char="Ø"/>
            </a:pPr>
            <a:r>
              <a:rPr lang="en-MY" sz="1600" b="1" dirty="0">
                <a:solidFill>
                  <a:srgbClr val="002060"/>
                </a:solidFill>
                <a:latin typeface="Garamond" pitchFamily="18" charset="0"/>
              </a:rPr>
              <a:t>Urine, </a:t>
            </a:r>
            <a:r>
              <a:rPr lang="en-MY" sz="1600" b="1" dirty="0" err="1">
                <a:solidFill>
                  <a:srgbClr val="002060"/>
                </a:solidFill>
                <a:latin typeface="Garamond" pitchFamily="18" charset="0"/>
              </a:rPr>
              <a:t>feces</a:t>
            </a:r>
            <a:r>
              <a:rPr lang="en-MY" sz="1600" b="1" dirty="0">
                <a:latin typeface="Garamond" pitchFamily="18" charset="0"/>
              </a:rPr>
              <a:t>, </a:t>
            </a:r>
            <a:r>
              <a:rPr lang="en-MY" sz="1600" b="1" dirty="0">
                <a:solidFill>
                  <a:srgbClr val="002060"/>
                </a:solidFill>
                <a:latin typeface="Garamond" pitchFamily="18" charset="0"/>
              </a:rPr>
              <a:t>milk, fluids from giving birth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1600" b="1" dirty="0">
                <a:latin typeface="Garamond" pitchFamily="18" charset="0"/>
              </a:rPr>
              <a:t>These </a:t>
            </a:r>
            <a:r>
              <a:rPr lang="en-MY" sz="1600" b="1" dirty="0" err="1">
                <a:latin typeface="Garamond" pitchFamily="18" charset="0"/>
              </a:rPr>
              <a:t>s</a:t>
            </a:r>
            <a:r>
              <a:rPr lang="en-MY" sz="1600" b="1" dirty="0" err="1">
                <a:solidFill>
                  <a:srgbClr val="FF0000"/>
                </a:solidFill>
                <a:latin typeface="Garamond" pitchFamily="18" charset="0"/>
              </a:rPr>
              <a:t>Humans</a:t>
            </a:r>
            <a:r>
              <a:rPr lang="en-MY" sz="1600" b="1" dirty="0">
                <a:solidFill>
                  <a:srgbClr val="FF0000"/>
                </a:solidFill>
                <a:latin typeface="Garamond" pitchFamily="18" charset="0"/>
              </a:rPr>
              <a:t> get Q </a:t>
            </a:r>
            <a:r>
              <a:rPr lang="en-MY" sz="1600" b="1" dirty="0">
                <a:latin typeface="Garamond" pitchFamily="18" charset="0"/>
              </a:rPr>
              <a:t>fever when they 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MY" sz="1600" b="1" dirty="0">
                <a:latin typeface="Garamond" pitchFamily="18" charset="0"/>
              </a:rPr>
              <a:t>   breathe in the contaminated air.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MY" sz="1600" b="1" dirty="0">
                <a:latin typeface="Garamond" pitchFamily="18" charset="0"/>
              </a:rPr>
              <a:t>In rare cases, </a:t>
            </a:r>
            <a:r>
              <a:rPr lang="en-MY" sz="1600" b="1" dirty="0">
                <a:solidFill>
                  <a:srgbClr val="002060"/>
                </a:solidFill>
                <a:latin typeface="Garamond" pitchFamily="18" charset="0"/>
              </a:rPr>
              <a:t>drinking unpasteurized milk </a:t>
            </a:r>
            <a:r>
              <a:rPr lang="en-MY" sz="1600" b="1" dirty="0">
                <a:latin typeface="Garamond" pitchFamily="18" charset="0"/>
              </a:rPr>
              <a:t>can cause infection. 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MY" sz="1600" b="1" dirty="0">
                <a:solidFill>
                  <a:srgbClr val="FF0000"/>
                </a:solidFill>
                <a:latin typeface="Garamond" pitchFamily="18" charset="0"/>
              </a:rPr>
              <a:t>cannot be spread </a:t>
            </a:r>
            <a:r>
              <a:rPr lang="en-MY" sz="1600" b="1" dirty="0">
                <a:latin typeface="Garamond" pitchFamily="18" charset="0"/>
              </a:rPr>
              <a:t>directly </a:t>
            </a:r>
            <a:r>
              <a:rPr lang="en-MY" sz="1600" b="1" dirty="0">
                <a:solidFill>
                  <a:srgbClr val="0070C0"/>
                </a:solidFill>
                <a:latin typeface="Garamond" pitchFamily="18" charset="0"/>
              </a:rPr>
              <a:t>from one human to another</a:t>
            </a:r>
            <a:r>
              <a:rPr lang="en-MY" sz="1600" b="1" dirty="0">
                <a:latin typeface="Garamond" pitchFamily="18" charset="0"/>
              </a:rPr>
              <a:t>.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1600" b="1" dirty="0">
                <a:latin typeface="Garamond" pitchFamily="18" charset="0"/>
              </a:rPr>
              <a:t> The exact frequency of Q fever isn’t known because most cases aren’t reported.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1600" b="1" dirty="0" err="1">
                <a:latin typeface="Garamond" pitchFamily="18" charset="0"/>
              </a:rPr>
              <a:t>ubstances</a:t>
            </a:r>
            <a:r>
              <a:rPr lang="en-MY" sz="1600" b="1" dirty="0">
                <a:latin typeface="Garamond" pitchFamily="18" charset="0"/>
              </a:rPr>
              <a:t> can </a:t>
            </a:r>
            <a:r>
              <a:rPr lang="en-MY" sz="1600" b="1" u="sng" dirty="0">
                <a:solidFill>
                  <a:srgbClr val="7030A0"/>
                </a:solidFill>
                <a:latin typeface="Garamond" pitchFamily="18" charset="0"/>
              </a:rPr>
              <a:t>dry inside </a:t>
            </a:r>
            <a:r>
              <a:rPr lang="en-MY" sz="1600" b="1" dirty="0">
                <a:solidFill>
                  <a:srgbClr val="7030A0"/>
                </a:solidFill>
                <a:latin typeface="Garamond" pitchFamily="18" charset="0"/>
              </a:rPr>
              <a:t>a barnyard where 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MY" sz="1600" b="1" dirty="0">
                <a:solidFill>
                  <a:srgbClr val="FF0000"/>
                </a:solidFill>
                <a:latin typeface="Garamond" pitchFamily="18" charset="0"/>
              </a:rPr>
              <a:t>contaminated dust </a:t>
            </a:r>
            <a:r>
              <a:rPr lang="en-MY" sz="1600" b="1" dirty="0">
                <a:latin typeface="Garamond" pitchFamily="18" charset="0"/>
              </a:rPr>
              <a:t>can </a:t>
            </a:r>
            <a:r>
              <a:rPr lang="en-MY" sz="1600" b="1" dirty="0">
                <a:solidFill>
                  <a:srgbClr val="002060"/>
                </a:solidFill>
                <a:latin typeface="Garamond" pitchFamily="18" charset="0"/>
              </a:rPr>
              <a:t>float in the air</a:t>
            </a:r>
            <a:r>
              <a:rPr lang="en-MY" sz="1600" b="1" dirty="0">
                <a:latin typeface="Garamond" pitchFamily="18" charset="0"/>
              </a:rPr>
              <a:t>.</a:t>
            </a:r>
            <a:r>
              <a:rPr lang="en-MY" dirty="0">
                <a:latin typeface="Garamond" pitchFamily="18" charset="0"/>
              </a:rPr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2999987-C368-4980-9590-584229F422E4}"/>
              </a:ext>
            </a:extLst>
          </p:cNvPr>
          <p:cNvSpPr txBox="1"/>
          <p:nvPr/>
        </p:nvSpPr>
        <p:spPr>
          <a:xfrm>
            <a:off x="1924691" y="1737976"/>
            <a:ext cx="69127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sz="1600" dirty="0"/>
              <a:t>يمكن أن يتطور شكل أكثر خطورة أيضًا </a:t>
            </a:r>
          </a:p>
          <a:p>
            <a:pPr algn="r"/>
            <a:r>
              <a:rPr lang="ar-JO" sz="1600" dirty="0"/>
              <a:t>إذا كان  العدوى متكررة ،</a:t>
            </a:r>
          </a:p>
          <a:p>
            <a:pPr algn="r"/>
            <a:r>
              <a:rPr lang="ar-JO" sz="1600" dirty="0"/>
              <a:t>الناس مع   مشاكل صمام القلب أو   ضعف جهاز المناعة</a:t>
            </a:r>
            <a:endParaRPr lang="en-US" sz="16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35F0ADF-F3F5-4F62-8465-C52F9A58B19E}"/>
              </a:ext>
            </a:extLst>
          </p:cNvPr>
          <p:cNvSpPr txBox="1"/>
          <p:nvPr/>
        </p:nvSpPr>
        <p:spPr>
          <a:xfrm>
            <a:off x="683568" y="4535285"/>
            <a:ext cx="777686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sz="1600" b="1" dirty="0"/>
              <a:t>تنقل الحيوانات البكتيريا في</a:t>
            </a:r>
          </a:p>
          <a:p>
            <a:pPr algn="r"/>
            <a:r>
              <a:rPr lang="ar-JO" sz="1600" b="1" dirty="0"/>
              <a:t>:بول ، براز ، لبن ، سوائل منذ الولادة</a:t>
            </a:r>
          </a:p>
          <a:p>
            <a:pPr algn="r"/>
            <a:r>
              <a:rPr lang="ar-JO" sz="1600" b="1" dirty="0"/>
              <a:t>يصاب هؤلاء البشر بحمى كيو عندما يفعلون  </a:t>
            </a:r>
          </a:p>
          <a:p>
            <a:pPr algn="r"/>
            <a:r>
              <a:rPr lang="ar-JO" sz="1600" b="1" dirty="0"/>
              <a:t>  تنفس الهواء الملوث </a:t>
            </a:r>
          </a:p>
          <a:p>
            <a:pPr algn="r"/>
            <a:r>
              <a:rPr lang="ar-JO" sz="1600" b="1" dirty="0"/>
              <a:t>.في حالات نادرة ، قد يؤدي شرب الحليب غير المبستر إلى الإصابة بالعدوى.</a:t>
            </a:r>
          </a:p>
          <a:p>
            <a:pPr algn="r"/>
            <a:r>
              <a:rPr lang="ar-JO" sz="1600" b="1" dirty="0"/>
              <a:t>لا يمكن أن ينتشر مباشرة من إنسان إلى آخر. </a:t>
            </a:r>
          </a:p>
          <a:p>
            <a:pPr algn="r"/>
            <a:r>
              <a:rPr lang="ar-JO" sz="1600" b="1" dirty="0"/>
              <a:t> لا يُعرف معدل تكرار الإصابة بحمى كيو بالضبط لأنه لم يتم الإبلاغ عن معظم الحالات.</a:t>
            </a:r>
          </a:p>
          <a:p>
            <a:pPr algn="r"/>
            <a:r>
              <a:rPr lang="ar-JO" sz="1600" b="1" dirty="0"/>
              <a:t>يمكن أن تجف المواد داخل الفناء</a:t>
            </a:r>
          </a:p>
          <a:p>
            <a:pPr algn="r"/>
            <a:r>
              <a:rPr lang="ar-JO" sz="1600" b="1" dirty="0"/>
              <a:t> حيث يمكن أن يطفو الغبار الملوث في الهواء.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28787886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332" y="287435"/>
            <a:ext cx="9125183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800" dirty="0">
                <a:latin typeface="Garamond" pitchFamily="18" charset="0"/>
              </a:rPr>
              <a:t> </a:t>
            </a:r>
            <a:r>
              <a:rPr lang="en-MY" sz="1600" b="1" dirty="0">
                <a:latin typeface="Garamond" pitchFamily="18" charset="0"/>
              </a:rPr>
              <a:t>Signs and symptoms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MY" sz="1600" b="1" dirty="0">
                <a:solidFill>
                  <a:srgbClr val="FF0000"/>
                </a:solidFill>
                <a:latin typeface="Garamond" pitchFamily="18" charset="0"/>
              </a:rPr>
              <a:t>Incubation period </a:t>
            </a:r>
            <a:r>
              <a:rPr lang="en-MY" sz="1600" dirty="0">
                <a:latin typeface="Garamond" pitchFamily="18" charset="0"/>
              </a:rPr>
              <a:t>is usually </a:t>
            </a:r>
            <a:r>
              <a:rPr lang="en-MY" sz="1600" b="1" dirty="0">
                <a:solidFill>
                  <a:srgbClr val="FF0000"/>
                </a:solidFill>
                <a:latin typeface="Garamond" pitchFamily="18" charset="0"/>
              </a:rPr>
              <a:t>2-3weeks.</a:t>
            </a:r>
            <a:r>
              <a:rPr lang="en-MY" sz="1600" dirty="0">
                <a:latin typeface="Garamond" pitchFamily="18" charset="0"/>
              </a:rPr>
              <a:t> 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MY" sz="1600" b="1" dirty="0">
                <a:solidFill>
                  <a:schemeClr val="tx2"/>
                </a:solidFill>
                <a:latin typeface="Garamond" pitchFamily="18" charset="0"/>
              </a:rPr>
              <a:t>Symptoms can vary significantly from one person to another</a:t>
            </a:r>
            <a:r>
              <a:rPr lang="en-MY" sz="1600" b="1" dirty="0">
                <a:solidFill>
                  <a:srgbClr val="00B050"/>
                </a:solidFill>
                <a:latin typeface="Garamond" pitchFamily="18" charset="0"/>
              </a:rPr>
              <a:t>. </a:t>
            </a:r>
            <a:endParaRPr lang="en-MY" sz="1600" b="1" dirty="0">
              <a:solidFill>
                <a:srgbClr val="FF0000"/>
              </a:solidFill>
              <a:latin typeface="Garamond" pitchFamily="18" charset="0"/>
            </a:endParaRPr>
          </a:p>
          <a:p>
            <a:pPr marL="342900" indent="-342900">
              <a:buFont typeface="Wingdings" pitchFamily="2" charset="2"/>
              <a:buChar char="v"/>
            </a:pPr>
            <a:r>
              <a:rPr lang="en-MY" sz="1600" baseline="30000" dirty="0">
                <a:latin typeface="Garamond" pitchFamily="18" charset="0"/>
              </a:rPr>
              <a:t> </a:t>
            </a:r>
            <a:r>
              <a:rPr lang="en-MY" sz="1600" dirty="0">
                <a:latin typeface="Garamond" pitchFamily="18" charset="0"/>
              </a:rPr>
              <a:t>The most common manifestation is </a:t>
            </a:r>
            <a:r>
              <a:rPr lang="en-MY" sz="1600" b="1" dirty="0">
                <a:latin typeface="Garamond" pitchFamily="18" charset="0"/>
              </a:rPr>
              <a:t>flu-like symptoms </a:t>
            </a:r>
            <a:r>
              <a:rPr lang="en-MY" sz="1600" dirty="0">
                <a:latin typeface="Garamond" pitchFamily="18" charset="0"/>
              </a:rPr>
              <a:t> with </a:t>
            </a:r>
            <a:r>
              <a:rPr lang="en-MY" sz="1600" b="1" dirty="0">
                <a:solidFill>
                  <a:srgbClr val="FF0000"/>
                </a:solidFill>
                <a:latin typeface="Garamond" pitchFamily="18" charset="0"/>
              </a:rPr>
              <a:t>abrupt </a:t>
            </a:r>
            <a:r>
              <a:rPr lang="en-MY" sz="1600" dirty="0">
                <a:latin typeface="Garamond" pitchFamily="18" charset="0"/>
              </a:rPr>
              <a:t>onset of </a:t>
            </a:r>
            <a:r>
              <a:rPr lang="en-MY" sz="1600" b="1" dirty="0">
                <a:solidFill>
                  <a:srgbClr val="002060"/>
                </a:solidFill>
                <a:latin typeface="Garamond" pitchFamily="18" charset="0"/>
              </a:rPr>
              <a:t>fever, malaise, profuse perspiration</a:t>
            </a:r>
            <a:r>
              <a:rPr lang="en-MY" sz="1600" dirty="0">
                <a:latin typeface="Garamond" pitchFamily="18" charset="0"/>
              </a:rPr>
              <a:t>, </a:t>
            </a:r>
            <a:r>
              <a:rPr lang="en-MY" sz="1600" b="1" dirty="0">
                <a:latin typeface="Garamond" pitchFamily="18" charset="0"/>
              </a:rPr>
              <a:t>sever</a:t>
            </a:r>
            <a:r>
              <a:rPr lang="en-MY" sz="1600" dirty="0">
                <a:latin typeface="Garamond" pitchFamily="18" charset="0"/>
              </a:rPr>
              <a:t> </a:t>
            </a:r>
            <a:r>
              <a:rPr lang="en-MY" sz="1600" b="1" dirty="0">
                <a:solidFill>
                  <a:srgbClr val="002060"/>
                </a:solidFill>
                <a:latin typeface="Garamond" pitchFamily="18" charset="0"/>
              </a:rPr>
              <a:t>headache </a:t>
            </a:r>
            <a:r>
              <a:rPr lang="en-MY" sz="1600" b="1" dirty="0">
                <a:latin typeface="Garamond" pitchFamily="18" charset="0"/>
              </a:rPr>
              <a:t>muscle pain, loose of appetite, </a:t>
            </a:r>
            <a:r>
              <a:rPr lang="en-MY" sz="1600" b="1" dirty="0">
                <a:solidFill>
                  <a:schemeClr val="accent1"/>
                </a:solidFill>
                <a:latin typeface="Garamond" pitchFamily="18" charset="0"/>
              </a:rPr>
              <a:t>upper respiratory </a:t>
            </a:r>
            <a:r>
              <a:rPr lang="en-MY" sz="1600" dirty="0">
                <a:latin typeface="Garamond" pitchFamily="18" charset="0"/>
              </a:rPr>
              <a:t>problems, </a:t>
            </a:r>
            <a:r>
              <a:rPr lang="en-MY" sz="1600" b="1" dirty="0">
                <a:latin typeface="Garamond" pitchFamily="18" charset="0"/>
              </a:rPr>
              <a:t>dry cough</a:t>
            </a:r>
            <a:r>
              <a:rPr lang="en-MY" sz="1600" dirty="0">
                <a:latin typeface="Garamond" pitchFamily="18" charset="0"/>
              </a:rPr>
              <a:t>, </a:t>
            </a:r>
            <a:r>
              <a:rPr lang="en-MY" sz="1600" b="1" dirty="0">
                <a:latin typeface="Garamond" pitchFamily="18" charset="0"/>
              </a:rPr>
              <a:t>confusion, chills, and </a:t>
            </a:r>
            <a:r>
              <a:rPr lang="en-MY" sz="1600" b="1" dirty="0">
                <a:solidFill>
                  <a:schemeClr val="accent1"/>
                </a:solidFill>
                <a:latin typeface="Garamond" pitchFamily="18" charset="0"/>
              </a:rPr>
              <a:t>gastro intestinal  </a:t>
            </a:r>
            <a:r>
              <a:rPr lang="en-MY" sz="1600" b="1" dirty="0">
                <a:latin typeface="Garamond" pitchFamily="18" charset="0"/>
              </a:rPr>
              <a:t>symptoms</a:t>
            </a:r>
            <a:r>
              <a:rPr lang="en-MY" sz="1600" dirty="0">
                <a:latin typeface="Garamond" pitchFamily="18" charset="0"/>
              </a:rPr>
              <a:t> such as </a:t>
            </a:r>
            <a:r>
              <a:rPr lang="en-MY" sz="1600" b="1" dirty="0">
                <a:latin typeface="Garamond" pitchFamily="18" charset="0"/>
              </a:rPr>
              <a:t>nausea vomiting, </a:t>
            </a:r>
            <a:r>
              <a:rPr lang="en-MY" sz="1600" dirty="0">
                <a:latin typeface="Garamond" pitchFamily="18" charset="0"/>
              </a:rPr>
              <a:t>and diarrhoea  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MY" sz="1600" b="1" dirty="0">
                <a:latin typeface="Garamond" pitchFamily="18" charset="0"/>
              </a:rPr>
              <a:t> </a:t>
            </a:r>
            <a:r>
              <a:rPr lang="en-MY" sz="1600" b="1" dirty="0">
                <a:solidFill>
                  <a:srgbClr val="FF0000"/>
                </a:solidFill>
                <a:latin typeface="Garamond" pitchFamily="18" charset="0"/>
              </a:rPr>
              <a:t>About half </a:t>
            </a:r>
            <a:r>
              <a:rPr lang="en-MY" sz="1600" b="1" dirty="0">
                <a:solidFill>
                  <a:schemeClr val="tx2"/>
                </a:solidFill>
                <a:latin typeface="Garamond" pitchFamily="18" charset="0"/>
              </a:rPr>
              <a:t>of infected </a:t>
            </a:r>
            <a:r>
              <a:rPr lang="en-MY" sz="1600" dirty="0">
                <a:latin typeface="Garamond" pitchFamily="18" charset="0"/>
              </a:rPr>
              <a:t>individuals exhibit </a:t>
            </a:r>
            <a:r>
              <a:rPr lang="en-MY" sz="1600" b="1" dirty="0">
                <a:solidFill>
                  <a:srgbClr val="FF0000"/>
                </a:solidFill>
                <a:latin typeface="Garamond" pitchFamily="18" charset="0"/>
              </a:rPr>
              <a:t>no symptoms</a:t>
            </a:r>
            <a:r>
              <a:rPr lang="en-MY" sz="1600" dirty="0">
                <a:latin typeface="Garamond" pitchFamily="18" charset="0"/>
              </a:rPr>
              <a:t>.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MY" sz="1600" b="1" dirty="0">
                <a:latin typeface="Garamond" pitchFamily="18" charset="0"/>
              </a:rPr>
              <a:t>During its course, the disease </a:t>
            </a:r>
            <a:r>
              <a:rPr lang="en-MY" sz="1600" b="1" dirty="0">
                <a:solidFill>
                  <a:srgbClr val="0070C0"/>
                </a:solidFill>
                <a:latin typeface="Garamond" pitchFamily="18" charset="0"/>
              </a:rPr>
              <a:t>can progress to </a:t>
            </a:r>
            <a:r>
              <a:rPr lang="en-MY" sz="1600" b="1" dirty="0">
                <a:solidFill>
                  <a:schemeClr val="tx2"/>
                </a:solidFill>
                <a:latin typeface="Garamond" pitchFamily="18" charset="0"/>
              </a:rPr>
              <a:t>an</a:t>
            </a:r>
            <a:r>
              <a:rPr lang="en-MY" sz="1600" dirty="0">
                <a:latin typeface="Garamond" pitchFamily="18" charset="0"/>
              </a:rPr>
              <a:t>  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MY" sz="1600" b="1" dirty="0">
                <a:solidFill>
                  <a:srgbClr val="FF0000"/>
                </a:solidFill>
                <a:latin typeface="Garamond" pitchFamily="18" charset="0"/>
              </a:rPr>
              <a:t>atypical pneumonia </a:t>
            </a:r>
            <a:r>
              <a:rPr lang="en-MY" sz="1600" dirty="0">
                <a:latin typeface="Garamond" pitchFamily="18" charset="0"/>
              </a:rPr>
              <a:t>which can result in 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MY" sz="1600" dirty="0">
                <a:latin typeface="Garamond" pitchFamily="18" charset="0"/>
              </a:rPr>
              <a:t>a </a:t>
            </a:r>
            <a:r>
              <a:rPr lang="en-MY" sz="1600" b="1" dirty="0">
                <a:solidFill>
                  <a:srgbClr val="FF0000"/>
                </a:solidFill>
                <a:latin typeface="Garamond" pitchFamily="18" charset="0"/>
              </a:rPr>
              <a:t>life-threatening  acute respiratory distress syndrome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MY" sz="1600" b="1" dirty="0">
                <a:solidFill>
                  <a:srgbClr val="FF0000"/>
                </a:solidFill>
                <a:latin typeface="Garamond" pitchFamily="18" charset="0"/>
              </a:rPr>
              <a:t> </a:t>
            </a:r>
            <a:r>
              <a:rPr lang="en-MY" sz="1600" dirty="0">
                <a:latin typeface="Garamond" pitchFamily="18" charset="0"/>
              </a:rPr>
              <a:t>whereby such symptoms usually occur 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MY" sz="1600" b="1" dirty="0">
                <a:solidFill>
                  <a:schemeClr val="tx2"/>
                </a:solidFill>
                <a:latin typeface="Garamond" pitchFamily="18" charset="0"/>
              </a:rPr>
              <a:t>during the </a:t>
            </a:r>
            <a:r>
              <a:rPr lang="en-MY" sz="1600" b="1" dirty="0">
                <a:solidFill>
                  <a:srgbClr val="FF0000"/>
                </a:solidFill>
                <a:latin typeface="Garamond" pitchFamily="18" charset="0"/>
              </a:rPr>
              <a:t>first </a:t>
            </a:r>
            <a:r>
              <a:rPr lang="en-MY" sz="1600" b="1" u="sng" dirty="0">
                <a:solidFill>
                  <a:srgbClr val="FF0000"/>
                </a:solidFill>
                <a:latin typeface="Garamond" pitchFamily="18" charset="0"/>
              </a:rPr>
              <a:t>4-5  days </a:t>
            </a:r>
            <a:r>
              <a:rPr lang="en-MY" sz="1600" b="1" dirty="0">
                <a:latin typeface="Garamond" pitchFamily="18" charset="0"/>
              </a:rPr>
              <a:t>of infection</a:t>
            </a:r>
            <a:r>
              <a:rPr lang="en-MY" sz="1600" dirty="0">
                <a:solidFill>
                  <a:srgbClr val="FF0000"/>
                </a:solidFill>
                <a:latin typeface="Garamond" pitchFamily="18" charset="0"/>
              </a:rPr>
              <a:t>.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95736" y="5760340"/>
            <a:ext cx="1080120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8172400" y="0"/>
            <a:ext cx="971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MY" sz="1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Garamond" pitchFamily="18" charset="0"/>
              </a:rPr>
              <a:t>Q fever</a:t>
            </a:r>
          </a:p>
        </p:txBody>
      </p:sp>
      <p:sp>
        <p:nvSpPr>
          <p:cNvPr id="3" name="Right Arrow 2"/>
          <p:cNvSpPr/>
          <p:nvPr/>
        </p:nvSpPr>
        <p:spPr>
          <a:xfrm>
            <a:off x="1043608" y="5886147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646C759-ABC0-45F4-AB6D-DAE5759B0DD9}"/>
              </a:ext>
            </a:extLst>
          </p:cNvPr>
          <p:cNvSpPr txBox="1"/>
          <p:nvPr/>
        </p:nvSpPr>
        <p:spPr>
          <a:xfrm>
            <a:off x="38332" y="3626774"/>
            <a:ext cx="863812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sz="1600" dirty="0"/>
              <a:t>العلامات والأعراض</a:t>
            </a:r>
          </a:p>
          <a:p>
            <a:pPr algn="r"/>
            <a:r>
              <a:rPr lang="ar-JO" sz="1600" dirty="0"/>
              <a:t>فترة الحضانة عادة 2-3 أسابيع.</a:t>
            </a:r>
          </a:p>
          <a:p>
            <a:pPr algn="r"/>
            <a:r>
              <a:rPr lang="ar-JO" sz="1600" dirty="0"/>
              <a:t>يمكن أن تختلف الأعراض بشكل كبير من شخص لآخر.</a:t>
            </a:r>
          </a:p>
          <a:p>
            <a:pPr algn="r"/>
            <a:r>
              <a:rPr lang="ar-JO" sz="1600" dirty="0"/>
              <a:t>  المظاهر الأكثر شيوعًا هي أعراض تشبه أعراض الأنفلونزا مع ظهور مفاجئ للحمى ، والشعور بالضيق ، والعرق الغزير ، وآلام العضلات الشديدة ، وفقدان الشهية ، ومشاكل الجهاز التنفسي العلوي ، والسعال الجاف ، والارتباك ، والقشعريرة ، وأعراض الجهاز الهضمي مثل الغثيان والقيء ، إسهال </a:t>
            </a:r>
          </a:p>
          <a:p>
            <a:pPr algn="r"/>
            <a:r>
              <a:rPr lang="ar-JO" sz="1600" dirty="0"/>
              <a:t> حوالي نصف الأفراد المصابين لا تظهر عليهم أي أعراض.</a:t>
            </a:r>
          </a:p>
          <a:p>
            <a:pPr algn="r"/>
            <a:r>
              <a:rPr lang="ar-JO" sz="1600" dirty="0"/>
              <a:t>خلال مساره ، يمكن أن يتطور المرض إلى </a:t>
            </a:r>
          </a:p>
          <a:p>
            <a:pPr algn="r"/>
            <a:r>
              <a:rPr lang="ar-JO" sz="1600" dirty="0"/>
              <a:t>الالتهاب الرئوي اللانمطي الذي يمكن أن يؤدي إلى</a:t>
            </a:r>
          </a:p>
          <a:p>
            <a:pPr algn="r"/>
            <a:r>
              <a:rPr lang="ar-JO" sz="1600" dirty="0"/>
              <a:t>متلازمة الضائقة التنفسية الحادة التي تهدد الحياة  </a:t>
            </a:r>
          </a:p>
          <a:p>
            <a:pPr algn="r"/>
            <a:r>
              <a:rPr lang="ar-JO" sz="1600" dirty="0"/>
              <a:t>حيث تحدث مثل هذه الأعراض عادة</a:t>
            </a:r>
          </a:p>
          <a:p>
            <a:pPr algn="r"/>
            <a:r>
              <a:rPr lang="ar-JO" sz="1600" dirty="0"/>
              <a:t>خلال أول 4-5 أيام من الإصابة.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8420511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49005"/>
            <a:ext cx="8954145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en-MY" dirty="0">
                <a:solidFill>
                  <a:srgbClr val="002060"/>
                </a:solidFill>
                <a:latin typeface="Garamond" pitchFamily="18" charset="0"/>
              </a:rPr>
              <a:t>Less often, Q</a:t>
            </a:r>
            <a:r>
              <a:rPr lang="en-MY" dirty="0">
                <a:latin typeface="Garamond" pitchFamily="18" charset="0"/>
              </a:rPr>
              <a:t> fever causes </a:t>
            </a:r>
            <a:r>
              <a:rPr lang="en-MY" b="1" dirty="0">
                <a:solidFill>
                  <a:srgbClr val="FF0000"/>
                </a:solidFill>
                <a:latin typeface="Garamond" pitchFamily="18" charset="0"/>
              </a:rPr>
              <a:t>hepatitis,</a:t>
            </a:r>
            <a:r>
              <a:rPr lang="en-MY" dirty="0">
                <a:latin typeface="Garamond" pitchFamily="18" charset="0"/>
              </a:rPr>
              <a:t> which may be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MY" dirty="0">
                <a:latin typeface="Garamond" pitchFamily="18" charset="0"/>
              </a:rPr>
              <a:t> </a:t>
            </a:r>
            <a:r>
              <a:rPr lang="en-MY" b="1" dirty="0">
                <a:solidFill>
                  <a:srgbClr val="FF0000"/>
                </a:solidFill>
                <a:latin typeface="Garamond" pitchFamily="18" charset="0"/>
              </a:rPr>
              <a:t>asymptomatic </a:t>
            </a:r>
            <a:r>
              <a:rPr lang="en-MY" b="1" dirty="0">
                <a:latin typeface="Garamond" pitchFamily="18" charset="0"/>
              </a:rPr>
              <a:t>or 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MY" b="1" dirty="0">
                <a:latin typeface="Garamond" pitchFamily="18" charset="0"/>
              </a:rPr>
              <a:t>becomes </a:t>
            </a:r>
            <a:r>
              <a:rPr lang="en-MY" b="1" dirty="0">
                <a:solidFill>
                  <a:srgbClr val="FF0000"/>
                </a:solidFill>
                <a:latin typeface="Garamond" pitchFamily="18" charset="0"/>
              </a:rPr>
              <a:t>symptomatic </a:t>
            </a:r>
            <a:r>
              <a:rPr lang="en-MY" dirty="0">
                <a:latin typeface="Garamond" pitchFamily="18" charset="0"/>
              </a:rPr>
              <a:t>with </a:t>
            </a:r>
            <a:r>
              <a:rPr lang="en-MY" b="1" dirty="0">
                <a:latin typeface="Garamond" pitchFamily="18" charset="0"/>
              </a:rPr>
              <a:t>malaise, </a:t>
            </a:r>
            <a:r>
              <a:rPr lang="en-MY" b="1" dirty="0">
                <a:solidFill>
                  <a:schemeClr val="tx2"/>
                </a:solidFill>
                <a:latin typeface="Garamond" pitchFamily="18" charset="0"/>
              </a:rPr>
              <a:t>fever,  liver enlargement, and pain in the right </a:t>
            </a:r>
            <a:r>
              <a:rPr lang="en-MY" b="1" dirty="0">
                <a:latin typeface="Garamond" pitchFamily="18" charset="0"/>
              </a:rPr>
              <a:t>upper quadrant of the  abdomen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MY" dirty="0">
                <a:latin typeface="Garamond" pitchFamily="18" charset="0"/>
              </a:rPr>
              <a:t>  </a:t>
            </a:r>
            <a:r>
              <a:rPr lang="en-MY" b="1" dirty="0">
                <a:solidFill>
                  <a:srgbClr val="FF0000"/>
                </a:solidFill>
                <a:latin typeface="Garamond" pitchFamily="18" charset="0"/>
              </a:rPr>
              <a:t>transaminase </a:t>
            </a:r>
            <a:r>
              <a:rPr lang="en-MY" b="1" dirty="0">
                <a:solidFill>
                  <a:srgbClr val="002060"/>
                </a:solidFill>
                <a:latin typeface="Garamond" pitchFamily="18" charset="0"/>
              </a:rPr>
              <a:t> values  are </a:t>
            </a:r>
            <a:r>
              <a:rPr lang="en-MY" b="1" dirty="0">
                <a:solidFill>
                  <a:srgbClr val="FF0000"/>
                </a:solidFill>
                <a:latin typeface="Garamond" pitchFamily="18" charset="0"/>
              </a:rPr>
              <a:t>often elevated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MY" b="1" dirty="0">
                <a:solidFill>
                  <a:srgbClr val="002060"/>
                </a:solidFill>
                <a:latin typeface="Garamond" pitchFamily="18" charset="0"/>
              </a:rPr>
              <a:t>jaundice  is </a:t>
            </a:r>
            <a:r>
              <a:rPr lang="en-MY" b="1" dirty="0">
                <a:solidFill>
                  <a:srgbClr val="FF0000"/>
                </a:solidFill>
                <a:latin typeface="Garamond" pitchFamily="18" charset="0"/>
              </a:rPr>
              <a:t>uncommon</a:t>
            </a:r>
            <a:r>
              <a:rPr lang="en-MY" dirty="0">
                <a:solidFill>
                  <a:srgbClr val="FF0000"/>
                </a:solidFill>
                <a:latin typeface="Garamond" pitchFamily="18" charset="0"/>
              </a:rPr>
              <a:t>.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en-MY" dirty="0">
                <a:latin typeface="Garamond" pitchFamily="18" charset="0"/>
              </a:rPr>
              <a:t> </a:t>
            </a:r>
            <a:r>
              <a:rPr lang="en-MY" b="1" dirty="0">
                <a:solidFill>
                  <a:srgbClr val="0070C0"/>
                </a:solidFill>
                <a:latin typeface="Garamond" pitchFamily="18" charset="0"/>
              </a:rPr>
              <a:t>Retinal vasculitis is a rare manifestation </a:t>
            </a:r>
            <a:r>
              <a:rPr lang="en-MY" b="1" dirty="0">
                <a:latin typeface="Garamond" pitchFamily="18" charset="0"/>
              </a:rPr>
              <a:t>of Q fever.</a:t>
            </a:r>
          </a:p>
          <a:p>
            <a:pPr marL="342900" indent="-342900">
              <a:buFont typeface="Wingdings" pitchFamily="2" charset="2"/>
              <a:buChar char="v"/>
            </a:pPr>
            <a:endParaRPr lang="en-MY" dirty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n-MY" baseline="30000" dirty="0">
                <a:latin typeface="Garamond" pitchFamily="18" charset="0"/>
              </a:rPr>
              <a:t> </a:t>
            </a:r>
            <a:r>
              <a:rPr lang="en-MY" b="1" dirty="0">
                <a:solidFill>
                  <a:srgbClr val="FF0000"/>
                </a:solidFill>
                <a:latin typeface="Garamond" pitchFamily="18" charset="0"/>
              </a:rPr>
              <a:t>The chronic form </a:t>
            </a:r>
            <a:r>
              <a:rPr lang="en-MY" dirty="0">
                <a:latin typeface="Garamond" pitchFamily="18" charset="0"/>
              </a:rPr>
              <a:t>of Q fever     </a:t>
            </a:r>
            <a:r>
              <a:rPr lang="en-MY" b="1" dirty="0">
                <a:solidFill>
                  <a:srgbClr val="FF0000"/>
                </a:solidFill>
                <a:latin typeface="Garamond" pitchFamily="18" charset="0"/>
              </a:rPr>
              <a:t>endocarditis</a:t>
            </a:r>
            <a:r>
              <a:rPr lang="en-MY" dirty="0">
                <a:latin typeface="Garamond" pitchFamily="18" charset="0"/>
              </a:rPr>
              <a:t> which can 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MY" dirty="0">
                <a:latin typeface="Garamond" pitchFamily="18" charset="0"/>
              </a:rPr>
              <a:t>occur </a:t>
            </a:r>
            <a:r>
              <a:rPr lang="en-MY" b="1" dirty="0">
                <a:solidFill>
                  <a:srgbClr val="0070C0"/>
                </a:solidFill>
                <a:latin typeface="Garamond" pitchFamily="18" charset="0"/>
              </a:rPr>
              <a:t>months or decades </a:t>
            </a:r>
            <a:r>
              <a:rPr lang="en-MY" b="1" dirty="0">
                <a:latin typeface="Garamond" pitchFamily="18" charset="0"/>
              </a:rPr>
              <a:t>following the infection</a:t>
            </a:r>
            <a:r>
              <a:rPr lang="en-MY" dirty="0">
                <a:latin typeface="Garamond" pitchFamily="18" charset="0"/>
              </a:rPr>
              <a:t>.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MY" dirty="0">
                <a:latin typeface="Garamond" pitchFamily="18" charset="0"/>
              </a:rPr>
              <a:t> </a:t>
            </a:r>
            <a:r>
              <a:rPr lang="en-MY" b="1" dirty="0">
                <a:solidFill>
                  <a:schemeClr val="tx2"/>
                </a:solidFill>
                <a:latin typeface="Garamond" pitchFamily="18" charset="0"/>
              </a:rPr>
              <a:t>It is usually </a:t>
            </a:r>
            <a:r>
              <a:rPr lang="en-MY" b="1" dirty="0">
                <a:solidFill>
                  <a:srgbClr val="FF0000"/>
                </a:solidFill>
                <a:latin typeface="Garamond" pitchFamily="18" charset="0"/>
              </a:rPr>
              <a:t>fatal if untreated</a:t>
            </a:r>
            <a:r>
              <a:rPr lang="en-MY" b="1" dirty="0">
                <a:latin typeface="Garamond" pitchFamily="18" charset="0"/>
              </a:rPr>
              <a:t>. 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MY" dirty="0">
                <a:latin typeface="Garamond" pitchFamily="18" charset="0"/>
              </a:rPr>
              <a:t>However, with </a:t>
            </a:r>
            <a:r>
              <a:rPr lang="en-MY" b="1" dirty="0">
                <a:latin typeface="Garamond" pitchFamily="18" charset="0"/>
              </a:rPr>
              <a:t>appropriate treatment</a:t>
            </a:r>
            <a:r>
              <a:rPr lang="en-MY" dirty="0">
                <a:latin typeface="Garamond" pitchFamily="18" charset="0"/>
              </a:rPr>
              <a:t>, 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MY" b="1" dirty="0">
                <a:latin typeface="Garamond" pitchFamily="18" charset="0"/>
              </a:rPr>
              <a:t>the mortality </a:t>
            </a:r>
            <a:r>
              <a:rPr lang="en-MY" b="1" dirty="0">
                <a:solidFill>
                  <a:schemeClr val="tx2"/>
                </a:solidFill>
                <a:latin typeface="Garamond" pitchFamily="18" charset="0"/>
              </a:rPr>
              <a:t>falls to </a:t>
            </a:r>
            <a:r>
              <a:rPr lang="en-MY" b="1" dirty="0">
                <a:solidFill>
                  <a:srgbClr val="FF0000"/>
                </a:solidFill>
                <a:latin typeface="Garamond" pitchFamily="18" charset="0"/>
              </a:rPr>
              <a:t>around 10%.</a:t>
            </a:r>
          </a:p>
        </p:txBody>
      </p:sp>
      <p:sp>
        <p:nvSpPr>
          <p:cNvPr id="3" name="Rectangle 2"/>
          <p:cNvSpPr/>
          <p:nvPr/>
        </p:nvSpPr>
        <p:spPr>
          <a:xfrm>
            <a:off x="1043608" y="79674"/>
            <a:ext cx="28232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MY" b="1" dirty="0">
                <a:latin typeface="Garamond" pitchFamily="18" charset="0"/>
              </a:rPr>
              <a:t>Signs&amp; Symptoms Cont.  ..</a:t>
            </a:r>
          </a:p>
        </p:txBody>
      </p:sp>
      <p:sp>
        <p:nvSpPr>
          <p:cNvPr id="6" name="Rectangle 5"/>
          <p:cNvSpPr/>
          <p:nvPr/>
        </p:nvSpPr>
        <p:spPr>
          <a:xfrm>
            <a:off x="8172400" y="0"/>
            <a:ext cx="971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MY" sz="1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Garamond" pitchFamily="18" charset="0"/>
              </a:rPr>
              <a:t>Q fever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780859" y="-116265"/>
            <a:ext cx="1584176" cy="11305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1CA86C2-D056-4B6E-8B7F-734B8D3EA31A}"/>
              </a:ext>
            </a:extLst>
          </p:cNvPr>
          <p:cNvSpPr txBox="1"/>
          <p:nvPr/>
        </p:nvSpPr>
        <p:spPr>
          <a:xfrm>
            <a:off x="332656" y="4173746"/>
            <a:ext cx="847868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sz="1600" dirty="0"/>
              <a:t>في كثير من الأحيان ، تسبب حمى كيو التهاب الكبد ، والذي قد يكون كذلك  بدون أعراض</a:t>
            </a:r>
          </a:p>
          <a:p>
            <a:pPr algn="r"/>
            <a:r>
              <a:rPr lang="ar-JO" sz="1600" dirty="0"/>
              <a:t> أوتصبح أعراضه مع الشعور بالضيق والحمى وتضخم الكبد والألم في الربع العلوي الأيمن من البطن </a:t>
            </a:r>
          </a:p>
          <a:p>
            <a:pPr algn="r"/>
            <a:r>
              <a:rPr lang="ar-JO" sz="1600" dirty="0"/>
              <a:t>غالبًا ما تكون قيم الترانساميناز مرتفعة</a:t>
            </a:r>
          </a:p>
          <a:p>
            <a:pPr algn="r"/>
            <a:r>
              <a:rPr lang="ar-JO" sz="1600" dirty="0"/>
              <a:t>اليرقان غير شائع.</a:t>
            </a:r>
          </a:p>
          <a:p>
            <a:pPr algn="r"/>
            <a:r>
              <a:rPr lang="ar-JO" sz="1600" dirty="0"/>
              <a:t>  التهاب الأوعية الدموية في شبكية العين هو مظهر نادر من أعراض حمى كيو. </a:t>
            </a:r>
          </a:p>
          <a:p>
            <a:pPr algn="r"/>
            <a:r>
              <a:rPr lang="ar-JO" sz="1600" dirty="0"/>
              <a:t> الشكل المزمن لالتهاب الشغاف الحمى كيو يمكن أن يحدث</a:t>
            </a:r>
          </a:p>
          <a:p>
            <a:pPr algn="r"/>
            <a:r>
              <a:rPr lang="ar-JO" sz="1600" dirty="0"/>
              <a:t>تحدث بعد شهور أو عقود من الإصابة.  </a:t>
            </a:r>
          </a:p>
          <a:p>
            <a:pPr algn="r"/>
            <a:r>
              <a:rPr lang="ar-JO" sz="1600" dirty="0"/>
              <a:t>وعادة ما تكون قاتلة إذا لم يتم علاجها.</a:t>
            </a:r>
          </a:p>
          <a:p>
            <a:pPr algn="r"/>
            <a:r>
              <a:rPr lang="ar-JO" sz="1600" dirty="0"/>
              <a:t>ومع ذلك ، مع العلاج المناسب ،</a:t>
            </a:r>
          </a:p>
          <a:p>
            <a:pPr algn="r"/>
            <a:r>
              <a:rPr lang="ar-JO" sz="1600" dirty="0"/>
              <a:t>ينخفض معدل الوفيات إلى حوالي 10٪.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1547625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8729" y="476672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b="1" dirty="0">
                <a:solidFill>
                  <a:srgbClr val="FF0000"/>
                </a:solidFill>
                <a:latin typeface="Garamond" pitchFamily="18" charset="0"/>
              </a:rPr>
              <a:t>Who Is at Risk for Q Fever?</a:t>
            </a:r>
            <a:endParaRPr lang="en-MY" dirty="0">
              <a:solidFill>
                <a:srgbClr val="FF0000"/>
              </a:solidFill>
              <a:latin typeface="Garamond" pitchFamily="18" charset="0"/>
            </a:endParaRPr>
          </a:p>
          <a:p>
            <a:r>
              <a:rPr lang="en-MY" b="1" dirty="0">
                <a:solidFill>
                  <a:schemeClr val="tx2"/>
                </a:solidFill>
                <a:latin typeface="Garamond" pitchFamily="18" charset="0"/>
              </a:rPr>
              <a:t>Since the bacteria usually infect </a:t>
            </a:r>
            <a:r>
              <a:rPr lang="en-MY" b="1" dirty="0">
                <a:solidFill>
                  <a:srgbClr val="0070C0"/>
                </a:solidFill>
                <a:latin typeface="Garamond" pitchFamily="18" charset="0"/>
              </a:rPr>
              <a:t>cattle, sheep, and goats,</a:t>
            </a:r>
          </a:p>
          <a:p>
            <a:r>
              <a:rPr lang="en-MY" b="1" dirty="0">
                <a:solidFill>
                  <a:srgbClr val="0070C0"/>
                </a:solidFill>
                <a:latin typeface="Garamond" pitchFamily="18" charset="0"/>
              </a:rPr>
              <a:t> </a:t>
            </a:r>
            <a:r>
              <a:rPr lang="en-MY" b="1" dirty="0">
                <a:solidFill>
                  <a:schemeClr val="tx2"/>
                </a:solidFill>
                <a:latin typeface="Garamond" pitchFamily="18" charset="0"/>
              </a:rPr>
              <a:t> </a:t>
            </a:r>
            <a:r>
              <a:rPr lang="en-MY" b="1" dirty="0">
                <a:solidFill>
                  <a:srgbClr val="0070C0"/>
                </a:solidFill>
                <a:latin typeface="Garamond" pitchFamily="18" charset="0"/>
              </a:rPr>
              <a:t>people who are at highest risk for infection include</a:t>
            </a:r>
            <a:r>
              <a:rPr lang="en-MY" dirty="0">
                <a:solidFill>
                  <a:srgbClr val="0070C0"/>
                </a:solidFill>
                <a:latin typeface="Garamond" pitchFamily="18" charset="0"/>
              </a:rPr>
              <a:t>:</a:t>
            </a:r>
          </a:p>
          <a:p>
            <a:pPr marL="342900" lvl="0" indent="-342900">
              <a:buFont typeface="Wingdings" pitchFamily="2" charset="2"/>
              <a:buChar char="ü"/>
            </a:pPr>
            <a:r>
              <a:rPr lang="en-MY" b="1" dirty="0">
                <a:solidFill>
                  <a:srgbClr val="002060"/>
                </a:solidFill>
                <a:latin typeface="Garamond" pitchFamily="18" charset="0"/>
              </a:rPr>
              <a:t>farmers</a:t>
            </a:r>
          </a:p>
          <a:p>
            <a:pPr marL="342900" lvl="0" indent="-342900">
              <a:buFont typeface="Wingdings" pitchFamily="2" charset="2"/>
              <a:buChar char="ü"/>
            </a:pPr>
            <a:r>
              <a:rPr lang="en-MY" b="1" dirty="0">
                <a:solidFill>
                  <a:srgbClr val="002060"/>
                </a:solidFill>
                <a:latin typeface="Garamond" pitchFamily="18" charset="0"/>
              </a:rPr>
              <a:t>veterinarians</a:t>
            </a:r>
          </a:p>
          <a:p>
            <a:pPr marL="342900" lvl="0" indent="-342900">
              <a:buFont typeface="Wingdings" pitchFamily="2" charset="2"/>
              <a:buChar char="ü"/>
            </a:pPr>
            <a:r>
              <a:rPr lang="en-MY" dirty="0">
                <a:latin typeface="Garamond" pitchFamily="18" charset="0"/>
              </a:rPr>
              <a:t>people who </a:t>
            </a:r>
            <a:r>
              <a:rPr lang="en-MY" b="1" dirty="0">
                <a:solidFill>
                  <a:srgbClr val="002060"/>
                </a:solidFill>
                <a:latin typeface="Garamond" pitchFamily="18" charset="0"/>
              </a:rPr>
              <a:t>work around sheep</a:t>
            </a:r>
          </a:p>
          <a:p>
            <a:pPr marL="342900" lvl="0" indent="-342900">
              <a:buFont typeface="Wingdings" pitchFamily="2" charset="2"/>
              <a:buChar char="ü"/>
            </a:pPr>
            <a:r>
              <a:rPr lang="en-MY" dirty="0">
                <a:latin typeface="Garamond" pitchFamily="18" charset="0"/>
              </a:rPr>
              <a:t>people who work in the </a:t>
            </a:r>
            <a:r>
              <a:rPr lang="en-MY" b="1" dirty="0">
                <a:solidFill>
                  <a:srgbClr val="002060"/>
                </a:solidFill>
                <a:latin typeface="Garamond" pitchFamily="18" charset="0"/>
              </a:rPr>
              <a:t>dairy industry</a:t>
            </a:r>
          </a:p>
          <a:p>
            <a:pPr marL="342900" lvl="0" indent="-342900">
              <a:buFont typeface="Wingdings" pitchFamily="2" charset="2"/>
              <a:buChar char="ü"/>
            </a:pPr>
            <a:r>
              <a:rPr lang="en-MY" dirty="0">
                <a:latin typeface="Garamond" pitchFamily="18" charset="0"/>
              </a:rPr>
              <a:t>people who work in a </a:t>
            </a:r>
            <a:r>
              <a:rPr lang="en-MY" b="1" dirty="0">
                <a:solidFill>
                  <a:srgbClr val="002060"/>
                </a:solidFill>
                <a:latin typeface="Garamond" pitchFamily="18" charset="0"/>
              </a:rPr>
              <a:t>meat processing facilities</a:t>
            </a:r>
          </a:p>
          <a:p>
            <a:pPr marL="342900" lvl="0" indent="-342900">
              <a:buFont typeface="Wingdings" pitchFamily="2" charset="2"/>
              <a:buChar char="ü"/>
            </a:pPr>
            <a:r>
              <a:rPr lang="en-MY" dirty="0">
                <a:latin typeface="Garamond" pitchFamily="18" charset="0"/>
              </a:rPr>
              <a:t>people who work in </a:t>
            </a:r>
            <a:r>
              <a:rPr lang="en-MY" b="1" dirty="0">
                <a:solidFill>
                  <a:srgbClr val="002060"/>
                </a:solidFill>
                <a:latin typeface="Garamond" pitchFamily="18" charset="0"/>
              </a:rPr>
              <a:t>research laboratories with livestock</a:t>
            </a:r>
          </a:p>
          <a:p>
            <a:pPr marL="342900" lvl="0" indent="-342900">
              <a:buFont typeface="Wingdings" pitchFamily="2" charset="2"/>
              <a:buChar char="ü"/>
            </a:pPr>
            <a:r>
              <a:rPr lang="en-MY" dirty="0">
                <a:latin typeface="Garamond" pitchFamily="18" charset="0"/>
              </a:rPr>
              <a:t>people who work in </a:t>
            </a:r>
            <a:r>
              <a:rPr lang="en-MY" b="1" dirty="0">
                <a:solidFill>
                  <a:srgbClr val="002060"/>
                </a:solidFill>
                <a:latin typeface="Garamond" pitchFamily="18" charset="0"/>
              </a:rPr>
              <a:t>research laboratories </a:t>
            </a:r>
            <a:r>
              <a:rPr lang="en-MY" dirty="0">
                <a:latin typeface="Garamond" pitchFamily="18" charset="0"/>
              </a:rPr>
              <a:t>with </a:t>
            </a:r>
            <a:r>
              <a:rPr lang="en-MY" i="1" dirty="0">
                <a:latin typeface="Garamond" pitchFamily="18" charset="0"/>
              </a:rPr>
              <a:t>C. </a:t>
            </a:r>
            <a:r>
              <a:rPr lang="en-MY" i="1" dirty="0" err="1">
                <a:latin typeface="Garamond" pitchFamily="18" charset="0"/>
              </a:rPr>
              <a:t>burnetii</a:t>
            </a:r>
            <a:endParaRPr lang="en-MY" dirty="0">
              <a:latin typeface="Garamond" pitchFamily="18" charset="0"/>
            </a:endParaRPr>
          </a:p>
          <a:p>
            <a:pPr marL="342900" lvl="0" indent="-342900">
              <a:buFont typeface="Wingdings" pitchFamily="2" charset="2"/>
              <a:buChar char="ü"/>
            </a:pPr>
            <a:r>
              <a:rPr lang="en-MY" dirty="0">
                <a:latin typeface="Garamond" pitchFamily="18" charset="0"/>
              </a:rPr>
              <a:t>people who </a:t>
            </a:r>
            <a:r>
              <a:rPr lang="en-MY" b="1" dirty="0">
                <a:solidFill>
                  <a:srgbClr val="002060"/>
                </a:solidFill>
                <a:latin typeface="Garamond" pitchFamily="18" charset="0"/>
              </a:rPr>
              <a:t>live close to a farm</a:t>
            </a:r>
          </a:p>
        </p:txBody>
      </p:sp>
      <p:sp>
        <p:nvSpPr>
          <p:cNvPr id="3" name="Rectangle 2"/>
          <p:cNvSpPr/>
          <p:nvPr/>
        </p:nvSpPr>
        <p:spPr>
          <a:xfrm>
            <a:off x="7668344" y="3974"/>
            <a:ext cx="961353" cy="369332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en-MY" b="1" dirty="0">
                <a:solidFill>
                  <a:srgbClr val="C00000"/>
                </a:solidFill>
                <a:latin typeface="Garamond" pitchFamily="18" charset="0"/>
              </a:rPr>
              <a:t>Q Fever</a:t>
            </a:r>
            <a:endParaRPr lang="en-MY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452320" y="2492896"/>
            <a:ext cx="1584176" cy="11305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EC886E9-1781-4EB4-B1AB-357B02F98048}"/>
              </a:ext>
            </a:extLst>
          </p:cNvPr>
          <p:cNvSpPr txBox="1"/>
          <p:nvPr/>
        </p:nvSpPr>
        <p:spPr>
          <a:xfrm>
            <a:off x="323528" y="3861048"/>
            <a:ext cx="856895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dirty="0"/>
              <a:t> ؟</a:t>
            </a:r>
            <a:r>
              <a:rPr lang="en-US" dirty="0"/>
              <a:t>Q Fever </a:t>
            </a:r>
            <a:r>
              <a:rPr lang="ar-JO" dirty="0"/>
              <a:t>من هو المعرض لخطر الإصابة بحمى </a:t>
            </a:r>
          </a:p>
          <a:p>
            <a:pPr algn="r"/>
            <a:r>
              <a:rPr lang="ar-JO" dirty="0"/>
              <a:t>حيث تصيب البكتيريا عادة الأبقار والأغنام والماعز ،   الأشخاص الأكثر عرضة للإصابة بالعدوى هم:</a:t>
            </a:r>
          </a:p>
          <a:p>
            <a:pPr algn="r"/>
            <a:r>
              <a:rPr lang="ar-JO" dirty="0"/>
              <a:t>المزارعين </a:t>
            </a:r>
          </a:p>
          <a:p>
            <a:pPr algn="r"/>
            <a:r>
              <a:rPr lang="ar-JO" dirty="0"/>
              <a:t>الأطباء البيطريون</a:t>
            </a:r>
          </a:p>
          <a:p>
            <a:pPr algn="r"/>
            <a:r>
              <a:rPr lang="ar-JO" dirty="0"/>
              <a:t>الناس الذين يعملون حول الأغنام</a:t>
            </a:r>
          </a:p>
          <a:p>
            <a:pPr algn="r"/>
            <a:r>
              <a:rPr lang="ar-JO" dirty="0"/>
              <a:t>الأشخاص الذين يعملون في صناعة الألبان</a:t>
            </a:r>
          </a:p>
          <a:p>
            <a:pPr algn="r"/>
            <a:r>
              <a:rPr lang="ar-JO" dirty="0"/>
              <a:t>الأشخاص الذين يعملون في منشآت تصنيع اللحوم</a:t>
            </a:r>
          </a:p>
          <a:p>
            <a:pPr algn="r"/>
            <a:r>
              <a:rPr lang="ar-JO" dirty="0"/>
              <a:t>الناس الذين يعملون في مختبرات البحوث مع الثروة الحيوانية</a:t>
            </a:r>
          </a:p>
          <a:p>
            <a:pPr algn="r"/>
            <a:r>
              <a:rPr lang="en-US" dirty="0"/>
              <a:t>C. burnetiid </a:t>
            </a:r>
            <a:r>
              <a:rPr lang="ar-JO" dirty="0"/>
              <a:t>الأشخاص الذين يعملون في مختبرات الأبحاث مع</a:t>
            </a:r>
          </a:p>
          <a:p>
            <a:pPr algn="r"/>
            <a:r>
              <a:rPr lang="ar-JO" dirty="0"/>
              <a:t>الناس الذين يعيشون بالقرب من مزرعة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44678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79512" y="0"/>
            <a:ext cx="868326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b="1" u="sng" dirty="0">
                <a:solidFill>
                  <a:srgbClr val="C00000"/>
                </a:solidFill>
                <a:latin typeface="Garamond" pitchFamily="18" charset="0"/>
              </a:rPr>
              <a:t>Q Fever Diagnosed</a:t>
            </a:r>
          </a:p>
          <a:p>
            <a:r>
              <a:rPr lang="en-MY" b="1" dirty="0">
                <a:latin typeface="Garamond" pitchFamily="18" charset="0"/>
              </a:rPr>
              <a:t>It’s difficult to diagnose Q fever based on symptoms alone</a:t>
            </a:r>
            <a:r>
              <a:rPr lang="en-MY" dirty="0">
                <a:latin typeface="Garamond" pitchFamily="18" charset="0"/>
              </a:rPr>
              <a:t>.</a:t>
            </a:r>
          </a:p>
          <a:p>
            <a:r>
              <a:rPr lang="en-MY" b="1" u="sng" dirty="0">
                <a:solidFill>
                  <a:srgbClr val="FF0000"/>
                </a:solidFill>
                <a:latin typeface="Garamond" pitchFamily="18" charset="0"/>
              </a:rPr>
              <a:t>suspect of Q fever 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b="1" dirty="0">
                <a:solidFill>
                  <a:srgbClr val="002060"/>
                </a:solidFill>
                <a:latin typeface="Garamond" pitchFamily="18" charset="0"/>
              </a:rPr>
              <a:t>any  case of the flu-like symptoms or serious complications of Q fever</a:t>
            </a:r>
            <a:r>
              <a:rPr lang="en-MY" dirty="0">
                <a:latin typeface="Garamond" pitchFamily="18" charset="0"/>
              </a:rPr>
              <a:t> and </a:t>
            </a:r>
            <a:r>
              <a:rPr lang="en-MY" b="1" dirty="0">
                <a:solidFill>
                  <a:srgbClr val="FF0000"/>
                </a:solidFill>
                <a:latin typeface="Garamond" pitchFamily="18" charset="0"/>
              </a:rPr>
              <a:t>work or live </a:t>
            </a:r>
            <a:r>
              <a:rPr lang="en-MY" b="1" dirty="0">
                <a:solidFill>
                  <a:srgbClr val="002060"/>
                </a:solidFill>
                <a:latin typeface="Garamond" pitchFamily="18" charset="0"/>
              </a:rPr>
              <a:t>in an 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b="1" dirty="0">
                <a:solidFill>
                  <a:srgbClr val="002060"/>
                </a:solidFill>
                <a:latin typeface="Garamond" pitchFamily="18" charset="0"/>
              </a:rPr>
              <a:t>environment </a:t>
            </a:r>
            <a:r>
              <a:rPr lang="en-MY" b="1" dirty="0">
                <a:solidFill>
                  <a:srgbClr val="FF0000"/>
                </a:solidFill>
                <a:latin typeface="Garamond" pitchFamily="18" charset="0"/>
              </a:rPr>
              <a:t>that puts him  at high risk </a:t>
            </a:r>
            <a:r>
              <a:rPr lang="en-MY" b="1" dirty="0">
                <a:solidFill>
                  <a:srgbClr val="002060"/>
                </a:solidFill>
                <a:latin typeface="Garamond" pitchFamily="18" charset="0"/>
              </a:rPr>
              <a:t>for exposure</a:t>
            </a:r>
          </a:p>
          <a:p>
            <a:r>
              <a:rPr lang="en-MY" b="1" dirty="0">
                <a:solidFill>
                  <a:srgbClr val="002060"/>
                </a:solidFill>
                <a:latin typeface="Garamond" pitchFamily="18" charset="0"/>
              </a:rPr>
              <a:t>ask </a:t>
            </a:r>
            <a:r>
              <a:rPr lang="en-MY" b="1" dirty="0">
                <a:solidFill>
                  <a:srgbClr val="0070C0"/>
                </a:solidFill>
                <a:latin typeface="Garamond" pitchFamily="18" charset="0"/>
              </a:rPr>
              <a:t>questions about the  job</a:t>
            </a:r>
            <a:r>
              <a:rPr lang="en-MY" dirty="0">
                <a:solidFill>
                  <a:srgbClr val="0070C0"/>
                </a:solidFill>
                <a:latin typeface="Garamond" pitchFamily="18" charset="0"/>
              </a:rPr>
              <a:t> or </a:t>
            </a:r>
          </a:p>
          <a:p>
            <a:r>
              <a:rPr lang="en-MY" dirty="0">
                <a:latin typeface="Garamond" pitchFamily="18" charset="0"/>
              </a:rPr>
              <a:t>if  he  </a:t>
            </a:r>
            <a:r>
              <a:rPr lang="en-MY" b="1" dirty="0">
                <a:latin typeface="Garamond" pitchFamily="18" charset="0"/>
              </a:rPr>
              <a:t>recently been </a:t>
            </a:r>
            <a:r>
              <a:rPr lang="en-MY" b="1" dirty="0">
                <a:solidFill>
                  <a:srgbClr val="002060"/>
                </a:solidFill>
                <a:latin typeface="Garamond" pitchFamily="18" charset="0"/>
              </a:rPr>
              <a:t>exposed to barnyard or farm animals</a:t>
            </a:r>
            <a:r>
              <a:rPr lang="en-MY" b="1" dirty="0">
                <a:latin typeface="Garamond" pitchFamily="18" charset="0"/>
              </a:rPr>
              <a:t>.</a:t>
            </a:r>
          </a:p>
          <a:p>
            <a:endParaRPr lang="en-MY" b="1" dirty="0">
              <a:latin typeface="Garamond" pitchFamily="18" charset="0"/>
            </a:endParaRPr>
          </a:p>
          <a:p>
            <a:r>
              <a:rPr lang="en-MY" b="1" dirty="0">
                <a:solidFill>
                  <a:srgbClr val="FF0000"/>
                </a:solidFill>
                <a:latin typeface="Garamond" pitchFamily="18" charset="0"/>
              </a:rPr>
              <a:t>Q fever is diagnosed </a:t>
            </a:r>
            <a:r>
              <a:rPr lang="en-MY" dirty="0">
                <a:latin typeface="Garamond" pitchFamily="18" charset="0"/>
              </a:rPr>
              <a:t>with a </a:t>
            </a:r>
            <a:r>
              <a:rPr lang="en-MY" b="1" dirty="0">
                <a:solidFill>
                  <a:schemeClr val="tx2"/>
                </a:solidFill>
                <a:latin typeface="Garamond" pitchFamily="18" charset="0"/>
              </a:rPr>
              <a:t>blood antibody test</a:t>
            </a:r>
            <a:r>
              <a:rPr lang="en-MY" dirty="0">
                <a:latin typeface="Garamond" pitchFamily="18" charset="0"/>
              </a:rPr>
              <a:t>. </a:t>
            </a:r>
          </a:p>
          <a:p>
            <a:endParaRPr lang="en-MY" b="1" dirty="0">
              <a:solidFill>
                <a:srgbClr val="FF0000"/>
              </a:solidFill>
              <a:latin typeface="Garamond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n-MY" b="1" dirty="0">
                <a:latin typeface="Garamond" pitchFamily="18" charset="0"/>
              </a:rPr>
              <a:t>According to the </a:t>
            </a:r>
            <a:r>
              <a:rPr lang="en-MY" b="1" u="sng" dirty="0" err="1">
                <a:latin typeface="Garamond" pitchFamily="18" charset="0"/>
                <a:hlinkClick r:id="rId2"/>
              </a:rPr>
              <a:t>Centers</a:t>
            </a:r>
            <a:r>
              <a:rPr lang="en-MY" b="1" u="sng" dirty="0">
                <a:latin typeface="Garamond" pitchFamily="18" charset="0"/>
                <a:hlinkClick r:id="rId2"/>
              </a:rPr>
              <a:t> for Disease Control </a:t>
            </a:r>
            <a:endParaRPr lang="en-MY" b="1" u="sng" dirty="0">
              <a:latin typeface="Garamond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n-MY" b="1" dirty="0">
                <a:latin typeface="Garamond" pitchFamily="18" charset="0"/>
              </a:rPr>
              <a:t>antibody test </a:t>
            </a:r>
            <a:r>
              <a:rPr lang="en-MY" b="1" dirty="0">
                <a:solidFill>
                  <a:srgbClr val="FF0000"/>
                </a:solidFill>
                <a:latin typeface="Garamond" pitchFamily="18" charset="0"/>
              </a:rPr>
              <a:t>frequently appears negative 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MY" b="1" dirty="0">
                <a:latin typeface="Garamond" pitchFamily="18" charset="0"/>
              </a:rPr>
              <a:t>in </a:t>
            </a:r>
            <a:r>
              <a:rPr lang="en-MY" b="1" dirty="0">
                <a:solidFill>
                  <a:srgbClr val="0070C0"/>
                </a:solidFill>
                <a:latin typeface="Garamond" pitchFamily="18" charset="0"/>
              </a:rPr>
              <a:t>the </a:t>
            </a:r>
            <a:r>
              <a:rPr lang="en-MY" b="1" dirty="0">
                <a:solidFill>
                  <a:srgbClr val="FF0000"/>
                </a:solidFill>
                <a:latin typeface="Garamond" pitchFamily="18" charset="0"/>
              </a:rPr>
              <a:t>first 7- 10 </a:t>
            </a:r>
            <a:r>
              <a:rPr lang="en-MY" b="1" dirty="0">
                <a:solidFill>
                  <a:srgbClr val="0070C0"/>
                </a:solidFill>
                <a:latin typeface="Garamond" pitchFamily="18" charset="0"/>
              </a:rPr>
              <a:t>days of sickness. </a:t>
            </a:r>
          </a:p>
        </p:txBody>
      </p:sp>
      <p:sp>
        <p:nvSpPr>
          <p:cNvPr id="5" name="Rectangle 4"/>
          <p:cNvSpPr/>
          <p:nvPr/>
        </p:nvSpPr>
        <p:spPr>
          <a:xfrm>
            <a:off x="8172400" y="0"/>
            <a:ext cx="971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MY" sz="1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Garamond" pitchFamily="18" charset="0"/>
              </a:rPr>
              <a:t>Q fever</a:t>
            </a:r>
          </a:p>
        </p:txBody>
      </p:sp>
      <p:sp>
        <p:nvSpPr>
          <p:cNvPr id="4" name="Right Arrow 3"/>
          <p:cNvSpPr/>
          <p:nvPr/>
        </p:nvSpPr>
        <p:spPr>
          <a:xfrm>
            <a:off x="6807922" y="6373368"/>
            <a:ext cx="162648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Wingdings" pitchFamily="2" charset="2"/>
              <a:buChar char="Ø"/>
            </a:pPr>
            <a:r>
              <a:rPr lang="en-MY" sz="1000" dirty="0">
                <a:latin typeface="Garamond" pitchFamily="18" charset="0"/>
              </a:rPr>
              <a:t>In a </a:t>
            </a:r>
            <a:r>
              <a:rPr lang="en-MY" sz="1000" b="1" dirty="0">
                <a:latin typeface="Garamond" pitchFamily="18" charset="0"/>
              </a:rPr>
              <a:t>chronic infection, </a:t>
            </a:r>
            <a:endParaRPr lang="en-MY" sz="1000" dirty="0">
              <a:solidFill>
                <a:srgbClr val="FFC000"/>
              </a:solidFill>
              <a:latin typeface="Garamond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AE80C97-6058-49B8-8FF0-CA00FC47FFCE}"/>
              </a:ext>
            </a:extLst>
          </p:cNvPr>
          <p:cNvSpPr txBox="1"/>
          <p:nvPr/>
        </p:nvSpPr>
        <p:spPr>
          <a:xfrm>
            <a:off x="183186" y="4037342"/>
            <a:ext cx="8251216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dirty="0"/>
              <a:t> تشخيص الحمى</a:t>
            </a:r>
            <a:endParaRPr lang="ar-JO" sz="1600" dirty="0"/>
          </a:p>
          <a:p>
            <a:pPr algn="r"/>
            <a:r>
              <a:rPr lang="ar-JO" sz="1600" dirty="0"/>
              <a:t>من الصعب تشخيص حمى كيو بناءً على الأعراض وحدها.</a:t>
            </a:r>
          </a:p>
          <a:p>
            <a:pPr algn="r"/>
            <a:r>
              <a:rPr lang="ar-JO" sz="1600" dirty="0"/>
              <a:t>يشتبه في إصابته بحمى كيو</a:t>
            </a:r>
          </a:p>
          <a:p>
            <a:pPr algn="r"/>
            <a:r>
              <a:rPr lang="ar-JO" sz="1600" dirty="0"/>
              <a:t>أي حالة من أعراض تشبه أعراض الأنفلونزا أو مضاعفات خطيرة من حمى كيو والعمل أو العيش في</a:t>
            </a:r>
          </a:p>
          <a:p>
            <a:pPr algn="r"/>
            <a:r>
              <a:rPr lang="ar-JO" sz="1600" dirty="0"/>
              <a:t>البيئة التي تعرضه لخطر كبير للتعرض طرح أسئلة حول الوظيفة أوإذا تعرض مؤخرًا لحيوانات المزرعة أو الفناء.</a:t>
            </a:r>
          </a:p>
          <a:p>
            <a:pPr algn="r"/>
            <a:r>
              <a:rPr lang="ar-JO" sz="1600" dirty="0"/>
              <a:t>يتم تشخيص حمى كيو باختبار الأجسام المضادة في الدم.</a:t>
            </a:r>
          </a:p>
          <a:p>
            <a:pPr algn="r"/>
            <a:r>
              <a:rPr lang="ar-JO" sz="1600" dirty="0"/>
              <a:t>بحسب مراكز السيطرة على الأمراض</a:t>
            </a:r>
          </a:p>
          <a:p>
            <a:pPr algn="r"/>
            <a:r>
              <a:rPr lang="ar-JO" sz="1600" dirty="0"/>
              <a:t>غالبًا ما يظهر اختبار الأجسام المضادة سلبيًا</a:t>
            </a:r>
          </a:p>
          <a:p>
            <a:pPr algn="r"/>
            <a:r>
              <a:rPr lang="ar-JO" sz="1600" dirty="0"/>
              <a:t>في أول 7-10 أيام من المرض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7042053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F85BD0D362FE4498F457B21D75D702E" ma:contentTypeVersion="4" ma:contentTypeDescription="Create a new document." ma:contentTypeScope="" ma:versionID="abbba0ae70455f6d4c9bd8e40f68085f">
  <xsd:schema xmlns:xsd="http://www.w3.org/2001/XMLSchema" xmlns:xs="http://www.w3.org/2001/XMLSchema" xmlns:p="http://schemas.microsoft.com/office/2006/metadata/properties" xmlns:ns2="1f03ce4d-2404-4236-8700-bd01b623a4ab" targetNamespace="http://schemas.microsoft.com/office/2006/metadata/properties" ma:root="true" ma:fieldsID="ac039211ef6c9fd60a12070104ec8f04" ns2:_="">
    <xsd:import namespace="1f03ce4d-2404-4236-8700-bd01b623a4a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03ce4d-2404-4236-8700-bd01b623a4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967A57E-5B03-4B22-9FA5-522FB453C2E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3C3DB08-94B1-4FFB-8374-C5DF0A86EAC6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FC898721-FC57-4FFE-B444-B1022C097DA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f03ce4d-2404-4236-8700-bd01b623a4a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1822</TotalTime>
  <Words>3342</Words>
  <Application>Microsoft Office PowerPoint</Application>
  <PresentationFormat>On-screen Show (4:3)</PresentationFormat>
  <Paragraphs>417</Paragraphs>
  <Slides>25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Calibri</vt:lpstr>
      <vt:lpstr>Garamond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Sanabil Hassanat</cp:lastModifiedBy>
  <cp:revision>115</cp:revision>
  <dcterms:created xsi:type="dcterms:W3CDTF">2020-02-21T17:31:27Z</dcterms:created>
  <dcterms:modified xsi:type="dcterms:W3CDTF">2022-05-13T07:07:22Z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0x0101006F85BD0D362FE4498F457B21D75D702E</vt:lpwstr>
  </property>
</Properties>
</file>