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8" r:id="rId3"/>
    <p:sldMasterId id="2147483806" r:id="rId4"/>
    <p:sldMasterId id="2147483818" r:id="rId5"/>
    <p:sldMasterId id="2147483831" r:id="rId6"/>
  </p:sldMasterIdLst>
  <p:notesMasterIdLst>
    <p:notesMasterId r:id="rId28"/>
  </p:notesMasterIdLst>
  <p:sldIdLst>
    <p:sldId id="765" r:id="rId7"/>
    <p:sldId id="772" r:id="rId8"/>
    <p:sldId id="773" r:id="rId9"/>
    <p:sldId id="774" r:id="rId10"/>
    <p:sldId id="775" r:id="rId11"/>
    <p:sldId id="776" r:id="rId12"/>
    <p:sldId id="777" r:id="rId13"/>
    <p:sldId id="778" r:id="rId14"/>
    <p:sldId id="779" r:id="rId15"/>
    <p:sldId id="780" r:id="rId16"/>
    <p:sldId id="781" r:id="rId17"/>
    <p:sldId id="782" r:id="rId18"/>
    <p:sldId id="783" r:id="rId19"/>
    <p:sldId id="784" r:id="rId20"/>
    <p:sldId id="785" r:id="rId21"/>
    <p:sldId id="786" r:id="rId22"/>
    <p:sldId id="787" r:id="rId23"/>
    <p:sldId id="788" r:id="rId24"/>
    <p:sldId id="789" r:id="rId25"/>
    <p:sldId id="790" r:id="rId26"/>
    <p:sldId id="7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z08y+idFC2nb3C1RJE7Jw==" hashData="ts7GeN6bxy7z4b+p7zE6XdKusmO4Hc24SBaqm3JrheSsMfw1EXlE+BzNYLoY/gm0BXFM+m45c/Vz2owyShVXL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CC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19C1E-7EB9-459F-A0E6-92B5D74F6EAD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8F7FB-A479-441A-B8BB-BEA831DC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3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-It is a joint between the head of humerus and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glenoid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cavity of the scapula.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-The shoulder joint is the most movable joint of the body and consequently one of the least stable. It is most common joint to dislocate and to undergo recurrent dislocations.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-Therefore, the students must study it very thoroughly.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3F4E5-176D-4781-9358-83650E6EE5D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A0AAEC68-C8EA-450C-9179-F2F94333D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31E30685-92BA-43A0-B9F8-3FCE52E2E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7B5DEA8-F931-4374-9537-49880BABB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F35015-4DAF-4A50-AC53-81131254F6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3F4E5-176D-4781-9358-83650E6EE5D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/>
              <a:t>Capsular ligament (joint capsule): </a:t>
            </a:r>
            <a:r>
              <a:rPr lang="en-US" dirty="0"/>
              <a:t>The thin fibrous</a:t>
            </a:r>
            <a:r>
              <a:rPr lang="en-US" baseline="0" dirty="0"/>
              <a:t> </a:t>
            </a:r>
            <a:r>
              <a:rPr lang="en-US" dirty="0"/>
              <a:t>layer of the joint capsule surrounds the </a:t>
            </a:r>
            <a:r>
              <a:rPr lang="en-US" dirty="0" err="1"/>
              <a:t>glenohumeral</a:t>
            </a:r>
            <a:r>
              <a:rPr lang="en-US" baseline="0" dirty="0"/>
              <a:t> </a:t>
            </a:r>
            <a:r>
              <a:rPr lang="en-US" dirty="0"/>
              <a:t>joint. It is attached medially to the margins of the</a:t>
            </a:r>
            <a:r>
              <a:rPr lang="en-US" baseline="0" dirty="0"/>
              <a:t> </a:t>
            </a:r>
            <a:r>
              <a:rPr lang="en-US" dirty="0" err="1"/>
              <a:t>glenoid</a:t>
            </a:r>
            <a:r>
              <a:rPr lang="en-US" dirty="0"/>
              <a:t> cavity beyond the </a:t>
            </a:r>
            <a:r>
              <a:rPr lang="en-US" dirty="0" err="1"/>
              <a:t>glenoid</a:t>
            </a:r>
            <a:r>
              <a:rPr lang="en-US" dirty="0"/>
              <a:t> labrum and laterally</a:t>
            </a:r>
            <a:r>
              <a:rPr lang="en-US" baseline="0" dirty="0"/>
              <a:t> </a:t>
            </a:r>
            <a:r>
              <a:rPr lang="en-US" dirty="0"/>
              <a:t>to the anatomical neck of the humerus, except inferiorly</a:t>
            </a:r>
            <a:r>
              <a:rPr lang="en-US" baseline="0" dirty="0"/>
              <a:t> </a:t>
            </a:r>
            <a:r>
              <a:rPr lang="en-US" dirty="0"/>
              <a:t>where it extends downwards 1.5 cm or more on the</a:t>
            </a:r>
            <a:r>
              <a:rPr lang="en-US" baseline="0" dirty="0"/>
              <a:t> </a:t>
            </a:r>
            <a:r>
              <a:rPr lang="en-US" dirty="0"/>
              <a:t>surgical neck of the humerus.</a:t>
            </a:r>
          </a:p>
          <a:p>
            <a:pPr algn="l" rtl="0"/>
            <a:r>
              <a:rPr lang="en-US" b="1" dirty="0"/>
              <a:t>A portion of epiphyseal line of proximal humerus is</a:t>
            </a:r>
            <a:r>
              <a:rPr lang="en-US" b="1" baseline="0" dirty="0"/>
              <a:t> </a:t>
            </a:r>
            <a:r>
              <a:rPr lang="en-US" b="1" dirty="0" err="1"/>
              <a:t>intracapsular</a:t>
            </a:r>
            <a:r>
              <a:rPr lang="en-US" dirty="0"/>
              <a:t>, therefore, septic arthritis of the shoulder joint may occur following </a:t>
            </a:r>
            <a:r>
              <a:rPr lang="en-US" dirty="0" err="1"/>
              <a:t>metaphyseal</a:t>
            </a:r>
            <a:r>
              <a:rPr lang="en-US" dirty="0"/>
              <a:t> </a:t>
            </a:r>
            <a:r>
              <a:rPr lang="en-US" dirty="0" err="1"/>
              <a:t>osteomyelitis</a:t>
            </a:r>
            <a:r>
              <a:rPr lang="en-US" dirty="0"/>
              <a:t>. 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3F4E5-176D-4781-9358-83650E6EE5D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latinLnBrk="0" hangingPunct="1"/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synovial cavity of the joint presents the following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features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ar-EG" dirty="0"/>
          </a:p>
          <a:p>
            <a:pPr algn="l" rtl="0" eaLnBrk="1" latinLnBrk="0" hangingPunct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It forms tubular sheath around the tendon of biceps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brachii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where it lies in the bicipital groove of the</a:t>
            </a:r>
            <a:endParaRPr lang="ar-EG" dirty="0"/>
          </a:p>
          <a:p>
            <a:pPr algn="l" rtl="0" eaLnBrk="1" latinLnBrk="0" hangingPunct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humerus.</a:t>
            </a:r>
            <a:endParaRPr lang="ar-EG" dirty="0"/>
          </a:p>
          <a:p>
            <a:pPr algn="l" rtl="0" eaLnBrk="1" latinLnBrk="0" hangingPunct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It communicates with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subscapular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infraspinatus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bursae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around the joint.</a:t>
            </a:r>
            <a:endParaRPr lang="ar-EG" dirty="0"/>
          </a:p>
          <a:p>
            <a:pPr algn="l" rtl="0" eaLnBrk="1" latinLnBrk="0" hangingPunct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 there are three apertures in the joint capsule:</a:t>
            </a:r>
            <a:endParaRPr lang="ar-EG" dirty="0"/>
          </a:p>
          <a:p>
            <a:pPr algn="l" rtl="0" eaLnBrk="1" latinLnBrk="0" hangingPunct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An opening between the tubercles of the humerus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passage of tendon of long head of biceps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brachii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ar-EG" dirty="0"/>
          </a:p>
          <a:p>
            <a:pPr algn="l" rtl="0" eaLnBrk="1" latinLnBrk="0" hangingPunct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An opening situated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anteriorly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inferior to the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coracoid process to allow communication between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synovial cavity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subscapular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bursa.</a:t>
            </a:r>
            <a:endParaRPr lang="ar-EG" dirty="0"/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An opening situated posteriorly to allow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communication between synovial cavity and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infraspinatus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bursa</a:t>
            </a:r>
            <a:endParaRPr lang="ar-EG" dirty="0"/>
          </a:p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3F4E5-176D-4781-9358-83650E6EE5D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r>
              <a:rPr lang="en-US" b="1" dirty="0"/>
              <a:t>Ligaments: </a:t>
            </a:r>
          </a:p>
          <a:p>
            <a:pPr algn="l" rtl="0"/>
            <a:r>
              <a:rPr lang="en-US" b="1" dirty="0"/>
              <a:t>The </a:t>
            </a:r>
            <a:r>
              <a:rPr lang="en-US" b="1" dirty="0" err="1"/>
              <a:t>glenohumeral</a:t>
            </a:r>
            <a:r>
              <a:rPr lang="en-US" b="1" dirty="0"/>
              <a:t> ligaments</a:t>
            </a:r>
            <a:r>
              <a:rPr lang="en-US" dirty="0"/>
              <a:t> are three</a:t>
            </a:r>
            <a:r>
              <a:rPr lang="en-US" baseline="0" dirty="0"/>
              <a:t> </a:t>
            </a:r>
            <a:r>
              <a:rPr lang="en-US" dirty="0"/>
              <a:t>weak bands of fibrous tissue that strengthen the front of</a:t>
            </a:r>
            <a:r>
              <a:rPr lang="en-US" baseline="0" dirty="0"/>
              <a:t> </a:t>
            </a:r>
            <a:r>
              <a:rPr lang="en-US" dirty="0"/>
              <a:t>the capsule. </a:t>
            </a:r>
          </a:p>
          <a:p>
            <a:pPr algn="l" rtl="0"/>
            <a:r>
              <a:rPr lang="en-US" b="0" dirty="0" err="1"/>
              <a:t>Glenohumeral</a:t>
            </a:r>
            <a:r>
              <a:rPr lang="en-US" b="0" dirty="0"/>
              <a:t> ligaments: There are three thickenings</a:t>
            </a:r>
            <a:r>
              <a:rPr lang="en-US" b="0" baseline="0" dirty="0"/>
              <a:t> </a:t>
            </a:r>
            <a:r>
              <a:rPr lang="en-US" b="0" dirty="0"/>
              <a:t>in the anterior part of the fibrous capsule; to strengthen</a:t>
            </a:r>
            <a:r>
              <a:rPr lang="en-US" b="0" baseline="0" dirty="0"/>
              <a:t> </a:t>
            </a:r>
            <a:r>
              <a:rPr lang="en-US" b="0" dirty="0"/>
              <a:t>it. These are called superior, middle, and inferior</a:t>
            </a:r>
            <a:r>
              <a:rPr lang="en-US" b="0" baseline="0" dirty="0"/>
              <a:t> </a:t>
            </a:r>
            <a:r>
              <a:rPr lang="en-US" b="0" dirty="0" err="1"/>
              <a:t>glenohumeral</a:t>
            </a:r>
            <a:r>
              <a:rPr lang="en-US" b="0" dirty="0"/>
              <a:t> ligaments. They are visible only from</a:t>
            </a:r>
            <a:r>
              <a:rPr lang="en-US" b="0" baseline="0" dirty="0"/>
              <a:t> </a:t>
            </a:r>
            <a:r>
              <a:rPr lang="en-US" b="0" dirty="0"/>
              <a:t>interior of the joint.</a:t>
            </a:r>
          </a:p>
          <a:p>
            <a:pPr algn="l" rtl="0"/>
            <a:r>
              <a:rPr lang="en-US" b="1" dirty="0"/>
              <a:t>A defect </a:t>
            </a:r>
            <a:r>
              <a:rPr lang="en-US" b="0" dirty="0"/>
              <a:t>exists between superior and middle</a:t>
            </a:r>
            <a:r>
              <a:rPr lang="en-US" b="0" baseline="0" dirty="0"/>
              <a:t> </a:t>
            </a:r>
            <a:r>
              <a:rPr lang="en-US" b="0" dirty="0" err="1"/>
              <a:t>glenohumeral</a:t>
            </a:r>
            <a:r>
              <a:rPr lang="en-US" b="0" dirty="0"/>
              <a:t> ligaments, which acquire importance in</a:t>
            </a:r>
            <a:r>
              <a:rPr lang="en-US" b="0" baseline="0" dirty="0"/>
              <a:t> </a:t>
            </a:r>
            <a:r>
              <a:rPr lang="en-US" b="0" dirty="0"/>
              <a:t>the anterior dislocation of the shoulder joint.</a:t>
            </a:r>
          </a:p>
          <a:p>
            <a:pPr algn="l" rtl="0"/>
            <a:r>
              <a:rPr lang="en-US" b="1" dirty="0"/>
              <a:t>The transverse humeral ligament </a:t>
            </a:r>
            <a:r>
              <a:rPr lang="en-US" dirty="0"/>
              <a:t>It is a broad fibrous band strengthens</a:t>
            </a:r>
            <a:r>
              <a:rPr lang="en-US" baseline="0" dirty="0"/>
              <a:t> </a:t>
            </a:r>
            <a:r>
              <a:rPr lang="en-US" dirty="0"/>
              <a:t>the capsule ,</a:t>
            </a:r>
            <a:r>
              <a:rPr lang="en-US" baseline="0" dirty="0"/>
              <a:t> </a:t>
            </a:r>
            <a:r>
              <a:rPr lang="en-US" dirty="0"/>
              <a:t>which bridges the bicipital groove between the greater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lesser tubercles. This ligament converts the groove into a canal that provides passage to the tendon of long head of biceps surrounded by a synovial sheath</a:t>
            </a:r>
            <a:endParaRPr lang="en-US" dirty="0"/>
          </a:p>
          <a:p>
            <a:pPr algn="l" rtl="0"/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Coracohumeral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ligament: It is a strong band of fibrous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 that passes from the base of the coracoid process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anterior aspect of the greater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tuberosity of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humerus.</a:t>
            </a:r>
            <a:endParaRPr lang="ar-SA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5374D-D873-45EA-A5C8-5B686BDE2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ACCESSORY LIGAMENTS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accessory ligaments of the shoulder joint are as follows: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Coracoacromial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ligament: It extends between coracoid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acromion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processes. It protects the superior aspect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joint.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Coracoacromial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arch: The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coracoacromial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arch is formed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coracoid process,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acromion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process, and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coracoacromial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ligament between them. This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osseoligamentous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structure forms a protective arch for the head of humerus above and prevents its superior displacement above the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glenoid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cavity. The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supraspinatus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muscle passes under this arch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lies deep to the deltoid where its tendon blends with the joint capsule. 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large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subacromial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bursa lies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the arch superiorly and tendon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supraspinatus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greater tubercle of humerus inferiorly. This facilitates the movement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supraspinatus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tendon.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3F4E5-176D-4781-9358-83650E6EE5D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3F4E5-176D-4781-9358-83650E6EE5D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84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3F4E5-176D-4781-9358-83650E6EE5D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54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3F4E5-176D-4781-9358-83650E6EE5D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9B168767-B505-43F8-B8D2-FD60832C1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EG" sz="180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88E52739-A0B5-4C00-ABD5-2DB43E53125B}"/>
              </a:ext>
            </a:extLst>
          </p:cNvPr>
          <p:cNvGrpSpPr>
            <a:grpSpLocks/>
          </p:cNvGrpSpPr>
          <p:nvPr/>
        </p:nvGrpSpPr>
        <p:grpSpPr bwMode="auto">
          <a:xfrm>
            <a:off x="9990667" y="2992438"/>
            <a:ext cx="1784351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1B819E20-F655-4128-8B37-F7451A10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F275492C-4176-457D-84E6-0E0EA36FB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D0BDA37F-2658-43E5-B050-8152F9955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AA3573E1-B3B6-4A48-A3ED-FFC4789BD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A2CA7BC8-D6ED-4CF0-B022-E536E579C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80965212-C4DC-475C-8636-E2E8B2F2B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9248764A-D874-48EF-841A-752822406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2D228AF1-5DFD-49CA-9AAA-7AF707665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AD602E2C-D522-436A-BB84-0C86D68A4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FB9DFB81-AD66-474E-B1DD-2F8F506CD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7C8AB636-AFE1-47E5-80D0-327E5A436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1F86A39E-D208-4BC4-B611-84874E48B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18F3F5B-B8E6-4BF3-8173-C1FE83FAE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15556532-174E-4832-A325-727DF5281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1228D043-AEB2-4A6D-A058-B28DF567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8AC13319-D65E-4F04-8DB0-5F9C663F5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F90AB3AB-4DD4-44F0-8A45-61D14D3CC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7CCA5D80-148A-499F-AB91-0CB816E4D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9813209A-4ABB-4E12-A809-F834ED32E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8A0974E6-1234-46C0-831C-52D281B3E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E1BD8D37-C08B-4E35-AF3F-171FFCC05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A5BF0D38-4BFB-4D98-87B0-3ECE817FB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B248E474-3C96-48EC-8767-D618EFADF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7C739047-21BD-4608-9DBC-8DC346CD2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BBB7EB78-203E-4929-A4AD-D64C5A8BA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10D40628-7C51-4EE1-80B0-7145C342B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CF372A79-881F-460E-899D-01019B993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86D28013-BA43-4C37-BA18-41D99BB2C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3490AABA-3E66-4D3B-9B5D-37D091025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4C5E46C1-ED99-4A05-8987-C08258240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5C9C3F38-A0AB-4395-A991-C15AFC096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6489476E-EBAD-4AD4-89D3-B9EA1C9C9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EG" sz="180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D8D9684E-8F2A-483E-ABC5-8608D98169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C71486B1-5EE2-463F-A444-5F1AB32FF0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4754F597-9714-4616-907F-47E0822A5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62440-6F84-42BD-8949-31E9ADCF79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78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FEE1E9-F3F1-432E-985A-FFB2432C8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8B4CFD-6B19-4982-AB90-33C4C80BC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1460136-8206-41A6-9B9B-E1691E427B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E8231-6B94-4668-8DC5-46BF818E1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25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FC7251-87C6-4571-B31D-2B5CF3E21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90BD75-D51D-4B8D-B0B5-04A45B2D5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CE3BEAB-7C02-435C-82D1-D4CFD6146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774AE-CA62-4809-8D3A-0F1EB78E2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314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22239"/>
            <a:ext cx="10972800" cy="6008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792B89-6ACC-4814-8C1F-A4C188C8BB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98700A-EEAA-40A3-B81F-BDD0BC0F07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8B176C7-C029-4D77-9E90-58313AD45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10DD1-76AE-43B3-844D-38F542D7EE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884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B79E77-495A-4E97-B52A-95B39F8B9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EA150B-BFB5-4010-BC0D-30DF36D267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7174F75-643B-47BF-9095-C240B7DF18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CDEB1-CA54-4775-B316-B942A54D8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026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C9F459-FA5E-4287-ADE7-28D5935EE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E65EF4-F8FB-45DC-B773-59225F0E0F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9AEF8E3-9040-4A78-8828-BD590263F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8F11C-3889-4085-8526-0335CD7E8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631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03/06/1441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99334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03/06/1441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89248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03/06/1441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05413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03/06/1441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327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03/06/1441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9965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6B0A28-8A35-40E9-BE27-80BBE1926E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349E9C-DB44-400C-AB7D-DC0C781CA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3119DD1-F999-4F23-8A75-09290826ED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F219E-ABEF-4A9C-B073-440EF37C9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876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03/06/1441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36235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03/06/1441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40944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03/06/1441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4283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03/06/1441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20902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03/06/1441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5247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03/06/1441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62905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061F6-9A80-4D77-8C76-5561ECB1C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72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35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9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BA2506-7BC1-42E8-838E-B543960C54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6A4E95-5E9E-4884-B975-C367F38A8A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DF24682-55E6-4452-97AF-AC00E79CB5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C9C53-6A72-464F-B07D-51629F8FD8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325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15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19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70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50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3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31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79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47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28-Jan-20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785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28-Jan-20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97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9A8145-B4D0-4C45-A716-DE45B11276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E4DABD-4657-4B21-8068-D440F372E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999FCB9-74EA-4738-978A-D7126EA453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17118-9A82-4CC1-AD4C-B5793CE1C3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1988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28-Jan-20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4928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28-Jan-20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9384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28-Jan-20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767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28-Jan-20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939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28-Jan-20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9877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28-Jan-20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311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28-Jan-20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168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28-Jan-20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002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28-Jan-20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5592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F07A7-8E8B-4948-BAA4-3E4ADC5A3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D76578-32F2-4239-8E6D-98B2288E9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5819CB-452E-4408-A1E7-0CC329F09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74D9-10BA-48AB-9CAE-627625B10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16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93878FE-4BCD-4EF1-870D-3D50232F36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97C67C6-72D5-48D7-9A07-0448FDCBF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0495E9A-7538-407E-A8E8-62F1D038EF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C3296-F0ED-4037-9ABA-CB7BB97AB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38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70373C-1B25-459A-8F8F-3F6AB409A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8E81A2-E390-4BEB-A307-2A7E47369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6BFD1-C890-4DE0-9E60-60B5A3A33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0D133-027B-4920-888D-458EF9114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934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0E76D0-766B-4C7A-8A03-76E9315A9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826A8D-8C18-4EC8-9C6C-50138B598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51EBFB-11B8-45F2-8891-B6B1B2D9C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C127-A43C-4BD6-A7A0-677EAD53B4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0966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347532-BFE3-4181-848F-0AB328BC9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A2876-7534-4601-9710-504E8CDCAF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DC01B-9B0C-4A4F-AE53-E9471F03F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AC74D-FD09-452F-9994-2C27A50C7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2507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9F2B97-A735-485A-B737-14FA17C79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A645F4-17AB-48EB-A5EE-F08A79128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EDCDF8-157D-4A7A-91D4-8B9C8B5D1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24CE2-FC14-4F17-98FE-FD693A7ED7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1498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A993AA-F86E-4BAA-B2CA-70C9F5715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C17424-6632-48DD-9E01-B163B44DC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C6ACD1-140F-40AD-8350-957B1E2FC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AC9A-DD5B-4B02-ABA1-833590208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6627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D75D5E-DC8F-4324-A87C-0DCDFC072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05414C-305B-4166-BB52-DE955385B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215770-0470-437D-972E-76F3ACC28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01C3A-AD38-448B-BCBF-E6BB02378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4585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D5C89-4669-4DA7-9498-D4706043E5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2676E-540D-48C7-A217-145CB9BB0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9F59C-7E97-4306-91F6-0BB338854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6184-A83C-4176-9699-F5FFE4538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9534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F32D5-0F78-442E-98A8-50CCDB0D5F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F011A-408D-4448-B27F-8845DB33F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6C9-B1C2-4374-8F42-B0337DFD1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D9F21-8E67-48DC-A05C-2D22E0BA5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831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F5EB2B-CA4E-4A92-85CD-C76D15D0F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2FE20D-616C-4F35-8DDD-8E89D0FC9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BB229B-D4D4-44DE-BC3F-E65FFFAD60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609F-74FF-44C0-BBE0-C4220DA3C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1054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CE89E2-4D45-4B6A-B4B7-7A38C44AA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23D0E3-B7B4-452F-9505-C4724BABB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C7EF2A-C80B-48AF-9E86-81BE28C46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FA759-CDB2-439E-8103-04DED5CA5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69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2B070B7-2FAF-4256-8093-7C81C9898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ED7941-2891-4CC4-B94B-7AC9C057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EEE480F-55AE-4CCF-90A1-1E65F59AD3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F1DAD-797C-4E8C-A273-8DC4B151A0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439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A072F2-E837-442D-AC6F-4A55EBC9D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DD0B4-BFAE-4C52-A177-55D93AA81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E3CD98-E513-46E5-B021-78B943A74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28523-6AF7-4538-88FD-76168FB9F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7340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B711EC3-29D3-4EA5-8371-F48EF85E66B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A654E3C-61F3-43D5-AD6F-1BE7B181A6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838BF87-B6C9-4E7B-A0D6-5DE3D56153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67D35F0B-C046-4D80-9D44-2D07A611D6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875ADFD7-FA17-4F38-8A1E-043FAC5C83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5410653D-1CB2-462E-BCB6-6D23417A11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306477D8-E3FA-4423-9359-3790F05F17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6E7A9C29-9936-46CA-A8DC-7A365A85FB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3AF08D74-34DC-4F92-964B-4ECB28BCBB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9AADB787-0E1C-4C1D-9497-CE04230437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75FF59F0-6659-4C70-912A-A4CB338E33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72B19FB3-A04A-4FA3-AB6C-E4DB73C4A09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3DA8420B-19F5-4BD1-81B7-C681A9C4A32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EDC3E1B7-6356-4F68-A813-BB18957D3E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239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93C0EE7B-DECA-405F-B706-AE368218F6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40EB5F21-1D67-4F60-A564-5216FB2497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B6B104E2-CB68-488A-AABA-92F6A5B0F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7B484-6B5B-4C4D-B97B-14EAE528396F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8906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3CFC43F-A3A6-4B83-BD82-AEB8E903E2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D811EBC-3AB0-413E-971E-10139CA469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1CF2F-4538-43D9-AAE3-2DC12A3FE994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9933973-4891-45C3-9F10-CC32545E111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919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F6BAEEB-984E-494E-AB88-96F7E9C2D0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05CDC8A-9906-44B3-BC05-5F0E7E7C34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B29EA-1B3E-466C-A4A3-DB92CECA7620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28EA50C-7326-4F01-BDCE-3CF3441B2E8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330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469585D-221F-4528-9B2E-FF578B4892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74E8F6A-7E51-4502-8131-3B4B310F28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D71F7-7588-4DA1-91DB-AD0495509377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F2839AA-E079-47D8-A7AA-A141EF36F8D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961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42CA003-45F1-4993-95FF-288DAF19C5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0E3E4AD-A2E5-4B2D-8A5F-66A317C025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6A12-E78F-47EC-94E4-6F5067E0AA27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BE09569-7267-489D-8D27-096FA61CF7C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730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7BCFC8-D4BF-4475-9C3E-0B08297321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409F47-964E-4B4B-B651-832BE573FA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920B3-5669-493B-B65F-C9BEACD0D79A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B2E9684A-AF28-4357-BA4B-74CB2AFE86F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514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5181B3-9D74-4B5B-86CE-B870EED94E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7EBEBF-24CE-4BBF-B3B0-BCBB918399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38F50-BABE-4FB5-B4A8-2D062895964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B5BBF2D9-BB61-4A28-AD0E-1832B873F0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922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6057CBB-65AB-417F-B759-1DD0EFF883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49CFAFE-86EF-4374-BB8A-B0F9211A6C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B3E27-4870-46C4-B0A5-1D1E3F42453C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F8E463D4-438E-4C8C-A6C7-96EDCD7A2DB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737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1FD3417-09D5-41E0-95B3-5C2F608E71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49724DC-D6F7-4382-AEF3-9F2B6B7E8C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CD4A8-C8DA-4FF2-A6A5-16D77B5D061C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EA91CA7-37B1-4945-AB00-EB9F2DB14B9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A2C0193-8B7D-414E-9B97-B4768654B3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9985EF3-3A5C-43D3-9382-649B0F7488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2F73BF2-0EB4-4C3B-B0DD-658162D1E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6FD11-8796-492D-B5D5-DBB1A3DBC4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1612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9455509-EEB2-459A-A8A8-18EDDAEECE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585E411-D1AD-4A50-AD9A-86AF570234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4698D-A408-4CDE-8199-4531DBEECA86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9103D3A-DC50-4B40-A641-C7D3234574C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628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8FBBE7F-5F6A-46A1-BE1B-E0483A0F77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A7D5A57-E7D7-4B75-ADFF-A2D20EB7AA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0964C-9396-4436-8FB6-78EAFC7842A3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34EED3B-2B8F-46B2-8600-2483830B0B4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260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545183-4912-4EA2-A8C4-17DC3A2BDC7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0B81082-5E95-4995-A664-C0E2E87B37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200C2-4A7A-4290-A8E8-CA73F0FE5621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1955D2EA-305E-44F3-97CF-4B27E277185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643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2F7E7A7-EC32-4FBD-844F-004090B82E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41D8FB-F4CA-4CD3-94AD-7816D87352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4D26-8FED-43F4-9B83-20BA6B79F1DD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DCF0E93-0BB9-4727-A34F-10F4708CF53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00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5926CD7-0801-44E2-B056-4CAE9430F5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D70DA09-575A-4CA8-A4FC-C9920B3FFD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9DFC6-EC78-4F72-9EB0-782A2662C644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1B1A41B-B40C-4006-A2BB-81351A63100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28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74AA63-CFD1-49A9-A8D7-F7C463BC1D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A6E8D42-AE63-47A1-9BBB-7A4C950CF7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D674F-196A-491B-8B7C-336E92CEB5AC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B57F2D2-9BBB-43E6-9DD1-1C07F422FAA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668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FA3EBA-EDA5-4300-903B-DA8EF69A80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5B432D-E84C-427B-8298-48E01BA227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CDD6D-1A67-44DE-A8BA-F4FF2FD9E1C8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072B8ABA-8A5F-4C1A-93DB-8F524340316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652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48D1BAB-36CF-486F-81D5-0E56F9D004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C5AFB0D-9FE7-48C0-A990-E785C9D3BF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40EAB-DFC1-48A9-A678-493DC57C1D17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8F9C09B-03CC-4641-8BEF-B7AD332EDF9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8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7DC903-7C6F-4CFE-8E3E-106211BFD4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974265-7975-4B8D-84CB-19F6D86EB4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8F31977-5228-488A-BF1B-704F40B03B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11125-4E8C-476E-9B6F-9336EBFCA9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31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8E8038-CFF7-4524-9155-141998696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D80964-654F-40D1-AD2C-9C02E7AA7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4725503-4153-45D7-8E9E-09D6F95B2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BE202-11B9-4B40-8BF9-8974B5B80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76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Line 2">
            <a:extLst>
              <a:ext uri="{FF2B5EF4-FFF2-40B4-BE49-F238E27FC236}">
                <a16:creationId xmlns:a16="http://schemas.microsoft.com/office/drawing/2014/main" id="{8C46E54E-E1F1-4466-ABAE-70A4C0493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EG" sz="18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ECC6EB-B54E-44FC-AA8C-33DCE339E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628A59-84B9-45EC-966B-7772084F0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5109" name="Rectangle 5">
            <a:extLst>
              <a:ext uri="{FF2B5EF4-FFF2-40B4-BE49-F238E27FC236}">
                <a16:creationId xmlns:a16="http://schemas.microsoft.com/office/drawing/2014/main" id="{3A167E99-25D3-4389-850E-B4141F9DCC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5110" name="Rectangle 6">
            <a:extLst>
              <a:ext uri="{FF2B5EF4-FFF2-40B4-BE49-F238E27FC236}">
                <a16:creationId xmlns:a16="http://schemas.microsoft.com/office/drawing/2014/main" id="{A1EDA698-1AFB-47D9-816A-B8ABFDD999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5111" name="Rectangle 7">
            <a:extLst>
              <a:ext uri="{FF2B5EF4-FFF2-40B4-BE49-F238E27FC236}">
                <a16:creationId xmlns:a16="http://schemas.microsoft.com/office/drawing/2014/main" id="{B6742561-7BFF-4D50-BF46-37E1F91478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5D736EE-7131-42F2-9D71-CFC37FFBDA4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AA9FDD78-06A3-417B-91BA-9832EF4AA28D}"/>
              </a:ext>
            </a:extLst>
          </p:cNvPr>
          <p:cNvGrpSpPr>
            <a:grpSpLocks/>
          </p:cNvGrpSpPr>
          <p:nvPr/>
        </p:nvGrpSpPr>
        <p:grpSpPr bwMode="auto">
          <a:xfrm>
            <a:off x="10871201" y="152400"/>
            <a:ext cx="1056217" cy="1295400"/>
            <a:chOff x="5136" y="960"/>
            <a:chExt cx="528" cy="864"/>
          </a:xfrm>
        </p:grpSpPr>
        <p:sp>
          <p:nvSpPr>
            <p:cNvPr id="175113" name="Oval 9">
              <a:extLst>
                <a:ext uri="{FF2B5EF4-FFF2-40B4-BE49-F238E27FC236}">
                  <a16:creationId xmlns:a16="http://schemas.microsoft.com/office/drawing/2014/main" id="{02D1A193-9061-4A9D-9598-54F4396CD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4" name="Oval 10">
              <a:extLst>
                <a:ext uri="{FF2B5EF4-FFF2-40B4-BE49-F238E27FC236}">
                  <a16:creationId xmlns:a16="http://schemas.microsoft.com/office/drawing/2014/main" id="{0E7F4673-7122-4872-89A7-8A2586B93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5" name="Oval 11">
              <a:extLst>
                <a:ext uri="{FF2B5EF4-FFF2-40B4-BE49-F238E27FC236}">
                  <a16:creationId xmlns:a16="http://schemas.microsoft.com/office/drawing/2014/main" id="{E9324615-EE45-42D6-9D0F-1479EB70A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6" name="Oval 12">
              <a:extLst>
                <a:ext uri="{FF2B5EF4-FFF2-40B4-BE49-F238E27FC236}">
                  <a16:creationId xmlns:a16="http://schemas.microsoft.com/office/drawing/2014/main" id="{E4D8E4C8-57A6-4786-A59F-0D347CC83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7" name="Oval 13">
              <a:extLst>
                <a:ext uri="{FF2B5EF4-FFF2-40B4-BE49-F238E27FC236}">
                  <a16:creationId xmlns:a16="http://schemas.microsoft.com/office/drawing/2014/main" id="{78BD492C-BB17-4B68-A105-5F42C682C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8" name="Oval 14">
              <a:extLst>
                <a:ext uri="{FF2B5EF4-FFF2-40B4-BE49-F238E27FC236}">
                  <a16:creationId xmlns:a16="http://schemas.microsoft.com/office/drawing/2014/main" id="{721B4D87-294F-4DB5-9CD5-120DC203F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9" name="Oval 15">
              <a:extLst>
                <a:ext uri="{FF2B5EF4-FFF2-40B4-BE49-F238E27FC236}">
                  <a16:creationId xmlns:a16="http://schemas.microsoft.com/office/drawing/2014/main" id="{EC01E93B-5DAB-41CE-885D-C284816F9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0" name="Oval 16">
              <a:extLst>
                <a:ext uri="{FF2B5EF4-FFF2-40B4-BE49-F238E27FC236}">
                  <a16:creationId xmlns:a16="http://schemas.microsoft.com/office/drawing/2014/main" id="{F8EF3F63-5169-4CEB-B53F-BC2DEA8E0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1" name="Oval 17">
              <a:extLst>
                <a:ext uri="{FF2B5EF4-FFF2-40B4-BE49-F238E27FC236}">
                  <a16:creationId xmlns:a16="http://schemas.microsoft.com/office/drawing/2014/main" id="{EDB0C64A-DE90-4186-8369-34AE46F41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2" name="Oval 18">
              <a:extLst>
                <a:ext uri="{FF2B5EF4-FFF2-40B4-BE49-F238E27FC236}">
                  <a16:creationId xmlns:a16="http://schemas.microsoft.com/office/drawing/2014/main" id="{212961BE-D3E1-4BCA-B208-4775331C0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3" name="Oval 19">
              <a:extLst>
                <a:ext uri="{FF2B5EF4-FFF2-40B4-BE49-F238E27FC236}">
                  <a16:creationId xmlns:a16="http://schemas.microsoft.com/office/drawing/2014/main" id="{E3150EAD-8687-4810-8639-051778657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4" name="Oval 20">
              <a:extLst>
                <a:ext uri="{FF2B5EF4-FFF2-40B4-BE49-F238E27FC236}">
                  <a16:creationId xmlns:a16="http://schemas.microsoft.com/office/drawing/2014/main" id="{844990A0-D241-4784-9F0D-1DEB21E5E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5" name="Oval 21">
              <a:extLst>
                <a:ext uri="{FF2B5EF4-FFF2-40B4-BE49-F238E27FC236}">
                  <a16:creationId xmlns:a16="http://schemas.microsoft.com/office/drawing/2014/main" id="{01544B3B-FE6B-48FD-97B8-DA418CDEA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6" name="Oval 22">
              <a:extLst>
                <a:ext uri="{FF2B5EF4-FFF2-40B4-BE49-F238E27FC236}">
                  <a16:creationId xmlns:a16="http://schemas.microsoft.com/office/drawing/2014/main" id="{C7F9A844-4FCC-4A40-A3E2-946C5DF3F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7" name="Oval 23">
              <a:extLst>
                <a:ext uri="{FF2B5EF4-FFF2-40B4-BE49-F238E27FC236}">
                  <a16:creationId xmlns:a16="http://schemas.microsoft.com/office/drawing/2014/main" id="{B2F9A7AB-47C7-43C4-B9DA-692D19C0D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8" name="Oval 24">
              <a:extLst>
                <a:ext uri="{FF2B5EF4-FFF2-40B4-BE49-F238E27FC236}">
                  <a16:creationId xmlns:a16="http://schemas.microsoft.com/office/drawing/2014/main" id="{0DD87918-47B6-44A9-91A7-878BDE8B5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9" name="Oval 25">
              <a:extLst>
                <a:ext uri="{FF2B5EF4-FFF2-40B4-BE49-F238E27FC236}">
                  <a16:creationId xmlns:a16="http://schemas.microsoft.com/office/drawing/2014/main" id="{C3B9F96A-A5A8-40E2-9F1E-CF4A205DC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0" name="Oval 26">
              <a:extLst>
                <a:ext uri="{FF2B5EF4-FFF2-40B4-BE49-F238E27FC236}">
                  <a16:creationId xmlns:a16="http://schemas.microsoft.com/office/drawing/2014/main" id="{F7536625-D873-4B1F-AB10-3F565460A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1" name="Oval 27">
              <a:extLst>
                <a:ext uri="{FF2B5EF4-FFF2-40B4-BE49-F238E27FC236}">
                  <a16:creationId xmlns:a16="http://schemas.microsoft.com/office/drawing/2014/main" id="{DB3C41E1-6407-4DB9-89C3-4D50D5EDA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2" name="Oval 28">
              <a:extLst>
                <a:ext uri="{FF2B5EF4-FFF2-40B4-BE49-F238E27FC236}">
                  <a16:creationId xmlns:a16="http://schemas.microsoft.com/office/drawing/2014/main" id="{71483D85-BB81-4057-8252-A7C714016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3" name="Oval 29">
              <a:extLst>
                <a:ext uri="{FF2B5EF4-FFF2-40B4-BE49-F238E27FC236}">
                  <a16:creationId xmlns:a16="http://schemas.microsoft.com/office/drawing/2014/main" id="{AF03E2A5-344B-40D1-99BB-E7DCD1571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4" name="Oval 30">
              <a:extLst>
                <a:ext uri="{FF2B5EF4-FFF2-40B4-BE49-F238E27FC236}">
                  <a16:creationId xmlns:a16="http://schemas.microsoft.com/office/drawing/2014/main" id="{9C38608C-7598-4A31-A762-67DF72697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5" name="Oval 31">
              <a:extLst>
                <a:ext uri="{FF2B5EF4-FFF2-40B4-BE49-F238E27FC236}">
                  <a16:creationId xmlns:a16="http://schemas.microsoft.com/office/drawing/2014/main" id="{A3A86F11-0C94-4430-9EDC-CAB315547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6" name="Oval 32">
              <a:extLst>
                <a:ext uri="{FF2B5EF4-FFF2-40B4-BE49-F238E27FC236}">
                  <a16:creationId xmlns:a16="http://schemas.microsoft.com/office/drawing/2014/main" id="{642DEFD0-2F76-4471-A0D1-A4E2493C4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7" name="Oval 33">
              <a:extLst>
                <a:ext uri="{FF2B5EF4-FFF2-40B4-BE49-F238E27FC236}">
                  <a16:creationId xmlns:a16="http://schemas.microsoft.com/office/drawing/2014/main" id="{6D213562-4B67-419C-88A0-F99B5F443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8" name="Oval 34">
              <a:extLst>
                <a:ext uri="{FF2B5EF4-FFF2-40B4-BE49-F238E27FC236}">
                  <a16:creationId xmlns:a16="http://schemas.microsoft.com/office/drawing/2014/main" id="{2CC59A56-A197-4D65-8FB6-666677B0F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9" name="Oval 35">
              <a:extLst>
                <a:ext uri="{FF2B5EF4-FFF2-40B4-BE49-F238E27FC236}">
                  <a16:creationId xmlns:a16="http://schemas.microsoft.com/office/drawing/2014/main" id="{310F5EB9-9EBB-4465-A86C-FEBD704D1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40" name="Oval 36">
              <a:extLst>
                <a:ext uri="{FF2B5EF4-FFF2-40B4-BE49-F238E27FC236}">
                  <a16:creationId xmlns:a16="http://schemas.microsoft.com/office/drawing/2014/main" id="{0116395B-2B9D-45F3-B704-CD31CAABB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41" name="Oval 37">
              <a:extLst>
                <a:ext uri="{FF2B5EF4-FFF2-40B4-BE49-F238E27FC236}">
                  <a16:creationId xmlns:a16="http://schemas.microsoft.com/office/drawing/2014/main" id="{29CB83FB-599B-4269-BAC2-7FF73957F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42" name="Oval 38">
              <a:extLst>
                <a:ext uri="{FF2B5EF4-FFF2-40B4-BE49-F238E27FC236}">
                  <a16:creationId xmlns:a16="http://schemas.microsoft.com/office/drawing/2014/main" id="{85298BB6-AFB0-44A7-B6C6-77C5EFB5F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43" name="Oval 39">
              <a:extLst>
                <a:ext uri="{FF2B5EF4-FFF2-40B4-BE49-F238E27FC236}">
                  <a16:creationId xmlns:a16="http://schemas.microsoft.com/office/drawing/2014/main" id="{791F7945-BC04-43A0-A7B0-DC1D0A2E2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</p:grpSp>
    </p:spTree>
    <p:extLst>
      <p:ext uri="{BB962C8B-B14F-4D97-AF65-F5344CB8AC3E}">
        <p14:creationId xmlns:p14="http://schemas.microsoft.com/office/powerpoint/2010/main" val="243534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1EAFE-869D-4835-9CBB-72497AD62DD1}" type="datetimeFigureOut">
              <a:rPr lang="ar-EG" smtClean="0"/>
              <a:pPr/>
              <a:t>03/06/1441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689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593B-AE78-4DED-A29D-80F0CFF935C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2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28-Jan-20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2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AAF87B-84FA-4F1C-9612-CFCB55B52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D004E2-EA8A-439D-AE15-27B4E766E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991AD61-F7C2-4758-B6CF-AF04DB78C0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637753-36B9-44DA-84B2-80AC7F46C4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411E000-CA56-445F-937B-B4B581A4F8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A61BEC9-1ECD-4F5D-8858-B81BDFE1D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98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28DD4C00-71AD-4607-8C3B-C974EE426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BBE5DC41-C3AB-46A7-9382-8F7CCCB422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BFF027CE-42F3-45AF-A2B0-6ECD3CDE5CAA}" type="slidenum">
              <a:rPr lang="ar-EG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BD43D7A4-08FB-43EB-8A12-52478CEE4D4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22885" name="Rectangle 5">
              <a:extLst>
                <a:ext uri="{FF2B5EF4-FFF2-40B4-BE49-F238E27FC236}">
                  <a16:creationId xmlns:a16="http://schemas.microsoft.com/office/drawing/2014/main" id="{C7220DEC-8D2B-475A-A005-9AF70B056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86" name="Rectangle 6">
              <a:extLst>
                <a:ext uri="{FF2B5EF4-FFF2-40B4-BE49-F238E27FC236}">
                  <a16:creationId xmlns:a16="http://schemas.microsoft.com/office/drawing/2014/main" id="{475BB3DB-19FD-4E86-A518-1403B2063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87" name="Rectangle 7">
              <a:extLst>
                <a:ext uri="{FF2B5EF4-FFF2-40B4-BE49-F238E27FC236}">
                  <a16:creationId xmlns:a16="http://schemas.microsoft.com/office/drawing/2014/main" id="{45821653-2001-457B-8CC7-13CA8A0CB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88" name="Rectangle 8">
              <a:extLst>
                <a:ext uri="{FF2B5EF4-FFF2-40B4-BE49-F238E27FC236}">
                  <a16:creationId xmlns:a16="http://schemas.microsoft.com/office/drawing/2014/main" id="{F13483D0-CA9E-4A5C-8144-01A990D79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89" name="Rectangle 9">
              <a:extLst>
                <a:ext uri="{FF2B5EF4-FFF2-40B4-BE49-F238E27FC236}">
                  <a16:creationId xmlns:a16="http://schemas.microsoft.com/office/drawing/2014/main" id="{1324369D-48D0-4E21-962B-61D7ECD24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22890" name="Rectangle 10">
              <a:extLst>
                <a:ext uri="{FF2B5EF4-FFF2-40B4-BE49-F238E27FC236}">
                  <a16:creationId xmlns:a16="http://schemas.microsoft.com/office/drawing/2014/main" id="{00114C59-44CE-4FF8-937E-7DC928BA0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91" name="Rectangle 11">
              <a:extLst>
                <a:ext uri="{FF2B5EF4-FFF2-40B4-BE49-F238E27FC236}">
                  <a16:creationId xmlns:a16="http://schemas.microsoft.com/office/drawing/2014/main" id="{4D083802-2345-45D9-B506-A0CA4F727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92" name="Rectangle 12">
              <a:extLst>
                <a:ext uri="{FF2B5EF4-FFF2-40B4-BE49-F238E27FC236}">
                  <a16:creationId xmlns:a16="http://schemas.microsoft.com/office/drawing/2014/main" id="{B1D9BE4F-9812-4D29-9315-283E13A36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22893" name="Rectangle 13">
              <a:extLst>
                <a:ext uri="{FF2B5EF4-FFF2-40B4-BE49-F238E27FC236}">
                  <a16:creationId xmlns:a16="http://schemas.microsoft.com/office/drawing/2014/main" id="{B94F0652-D52E-4204-9A57-55DA70713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990E7370-358F-4899-8E73-8293BD249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F017E487-D4D8-4BC8-B925-915EFBFC5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896" name="Rectangle 16">
            <a:extLst>
              <a:ext uri="{FF2B5EF4-FFF2-40B4-BE49-F238E27FC236}">
                <a16:creationId xmlns:a16="http://schemas.microsoft.com/office/drawing/2014/main" id="{3F9FB16A-C76D-4907-823B-569E4DCD43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5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141663"/>
            <a:ext cx="87137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8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786317-5E1C-43D9-A0B5-ED3EC140E488}"/>
              </a:ext>
            </a:extLst>
          </p:cNvPr>
          <p:cNvSpPr/>
          <p:nvPr/>
        </p:nvSpPr>
        <p:spPr>
          <a:xfrm>
            <a:off x="168811" y="281355"/>
            <a:ext cx="11760591" cy="597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Bursae related to the joint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25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Subscapularis bursa;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 the tendon of subscapularis and capsule,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protects the tendon from friction against the neck of the scapula.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communicates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with the joint cavity. 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8910" algn="l"/>
                <a:tab pos="3238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Infraspinatus bursa;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 the tendon of infraspinatus and the capsule. It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communicates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with the joint cavity.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8910" algn="l"/>
                <a:tab pos="3238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Subacromial bursa;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68910" algn="l"/>
                <a:tab pos="32385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lies between the coracoacromial arch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and supraspinatus tendon and joint capsule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below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68910" algn="l"/>
                <a:tab pos="32385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continues downwards beneath the deltoid with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Subdeltoid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68910" algn="l"/>
                <a:tab pos="32385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the largest synovial bursa in the body and facilitates the movements of supraspinatus tendon under the coracoacromial arch.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68910" algn="l"/>
                <a:tab pos="32385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687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11057" y="509441"/>
            <a:ext cx="4033837" cy="44116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08C109-38F9-4F62-A759-4BBF352EB9B6}"/>
              </a:ext>
            </a:extLst>
          </p:cNvPr>
          <p:cNvSpPr/>
          <p:nvPr/>
        </p:nvSpPr>
        <p:spPr>
          <a:xfrm>
            <a:off x="98474" y="126609"/>
            <a:ext cx="770909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Dawbarn’s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sign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Inflammation 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egeneration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of supraspinatus tendon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irritates the overlying subacromial bursa causing subacromial bursitis 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inflammation)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pain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due to subacromial bursitis is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elicited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when the arm is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adducted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inability to sleep on affected limb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pressure over the deltoid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 below acromion leading to increase the pain.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arm is abducted,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PAIN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inflamed bursa because the bursa is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disappear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 the acromion process</a:t>
            </a:r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5215DA4C-C9B3-4AAC-B781-8D86C907F1BC}"/>
              </a:ext>
            </a:extLst>
          </p:cNvPr>
          <p:cNvSpPr>
            <a:spLocks/>
          </p:cNvSpPr>
          <p:nvPr/>
        </p:nvSpPr>
        <p:spPr bwMode="auto">
          <a:xfrm flipH="1">
            <a:off x="8990594" y="5300727"/>
            <a:ext cx="2643174" cy="609600"/>
          </a:xfrm>
          <a:prstGeom prst="callout2">
            <a:avLst>
              <a:gd name="adj1" fmla="val 6487"/>
              <a:gd name="adj2" fmla="val 35840"/>
              <a:gd name="adj3" fmla="val -25267"/>
              <a:gd name="adj4" fmla="val 73465"/>
              <a:gd name="adj5" fmla="val -464578"/>
              <a:gd name="adj6" fmla="val 40879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Supraspinatus 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453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BDB7D-96B9-4F9A-AD6D-00CFAE6A4D1C}"/>
              </a:ext>
            </a:extLst>
          </p:cNvPr>
          <p:cNvSpPr/>
          <p:nvPr/>
        </p:nvSpPr>
        <p:spPr>
          <a:xfrm>
            <a:off x="291548" y="172278"/>
            <a:ext cx="11754678" cy="6510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527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Stability of shoulder joint: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527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shoulder joint is an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unstabl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joint for the following factors;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527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Small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shallow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glenoid cavity.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527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The capsule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527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The ligaments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527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inferior aspect not supported by muscles.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527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Its stability depends on the following factors: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" algn="l"/>
                <a:tab pos="3238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Rotator cuff of muscles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adherent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the capsule of the joint.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38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Glenoid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Labrium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increases the depth of the cavity.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38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Long head of biceps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passes above the head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humerus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intracapsular, hence prevents its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upward displacement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2286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38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Coracoacromial arch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forms, the secondary socket of the joint and protects the joint from above and prevents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upward dislocation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the head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humerus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2286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38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Long head of triceps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plays an important role during abduction.</a:t>
            </a:r>
          </a:p>
        </p:txBody>
      </p:sp>
    </p:spTree>
    <p:extLst>
      <p:ext uri="{BB962C8B-B14F-4D97-AF65-F5344CB8AC3E}">
        <p14:creationId xmlns:p14="http://schemas.microsoft.com/office/powerpoint/2010/main" val="58384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anan\Documents\pictures for student\upper\2019 upper\Picture2.jpg">
            <a:extLst>
              <a:ext uri="{FF2B5EF4-FFF2-40B4-BE49-F238E27FC236}">
                <a16:creationId xmlns:a16="http://schemas.microsoft.com/office/drawing/2014/main" id="{EA5AE743-5E20-449D-AE1C-F60BD1B9E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86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9E032133-5967-4FE6-B9BD-24F2182EB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8600"/>
            <a:ext cx="4876800" cy="64135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Rotator Cuff muscles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C6AFC-D879-458E-B1E1-3C085934C26D}"/>
              </a:ext>
            </a:extLst>
          </p:cNvPr>
          <p:cNvSpPr txBox="1"/>
          <p:nvPr/>
        </p:nvSpPr>
        <p:spPr>
          <a:xfrm>
            <a:off x="3202781" y="5793680"/>
            <a:ext cx="2627784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0995D69-400E-4039-8DF7-6D7FEFF6F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64" r="48540"/>
          <a:stretch>
            <a:fillRect/>
          </a:stretch>
        </p:blipFill>
        <p:spPr bwMode="auto">
          <a:xfrm>
            <a:off x="7239000" y="909290"/>
            <a:ext cx="49530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9">
            <a:extLst>
              <a:ext uri="{FF2B5EF4-FFF2-40B4-BE49-F238E27FC236}">
                <a16:creationId xmlns:a16="http://schemas.microsoft.com/office/drawing/2014/main" id="{C07274C7-18D7-4E42-A8D3-4BBE63E5FAA9}"/>
              </a:ext>
            </a:extLst>
          </p:cNvPr>
          <p:cNvSpPr>
            <a:spLocks/>
          </p:cNvSpPr>
          <p:nvPr/>
        </p:nvSpPr>
        <p:spPr bwMode="auto">
          <a:xfrm flipH="1">
            <a:off x="4533900" y="869950"/>
            <a:ext cx="3429000" cy="457200"/>
          </a:xfrm>
          <a:prstGeom prst="callout2">
            <a:avLst>
              <a:gd name="adj1" fmla="val 75493"/>
              <a:gd name="adj2" fmla="val 92871"/>
              <a:gd name="adj3" fmla="val 73747"/>
              <a:gd name="adj4" fmla="val 102102"/>
              <a:gd name="adj5" fmla="val 256110"/>
              <a:gd name="adj6" fmla="val 113572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Supraspinatus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7CA7335A-FB65-4CB5-BDDB-D8C89BB6FE91}"/>
              </a:ext>
            </a:extLst>
          </p:cNvPr>
          <p:cNvSpPr>
            <a:spLocks/>
          </p:cNvSpPr>
          <p:nvPr/>
        </p:nvSpPr>
        <p:spPr bwMode="auto">
          <a:xfrm flipH="1">
            <a:off x="4788767" y="1552526"/>
            <a:ext cx="3429000" cy="457200"/>
          </a:xfrm>
          <a:prstGeom prst="callout2">
            <a:avLst>
              <a:gd name="adj1" fmla="val 75493"/>
              <a:gd name="adj2" fmla="val 92871"/>
              <a:gd name="adj3" fmla="val 84273"/>
              <a:gd name="adj4" fmla="val 99295"/>
              <a:gd name="adj5" fmla="val 259620"/>
              <a:gd name="adj6" fmla="val 119654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Infraspinatus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DC72B60A-55D1-4ED4-BC8E-07386A48A4E7}"/>
              </a:ext>
            </a:extLst>
          </p:cNvPr>
          <p:cNvSpPr>
            <a:spLocks/>
          </p:cNvSpPr>
          <p:nvPr/>
        </p:nvSpPr>
        <p:spPr bwMode="auto">
          <a:xfrm flipH="1">
            <a:off x="5830565" y="2722444"/>
            <a:ext cx="1538068" cy="457200"/>
          </a:xfrm>
          <a:prstGeom prst="callout2">
            <a:avLst>
              <a:gd name="adj1" fmla="val 75493"/>
              <a:gd name="adj2" fmla="val 92871"/>
              <a:gd name="adj3" fmla="val 122870"/>
              <a:gd name="adj4" fmla="val 103506"/>
              <a:gd name="adj5" fmla="val 32413"/>
              <a:gd name="adj6" fmla="val 168045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Teres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minor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DC3331-A559-4C9C-B978-1F8607105DC6}"/>
              </a:ext>
            </a:extLst>
          </p:cNvPr>
          <p:cNvSpPr txBox="1"/>
          <p:nvPr/>
        </p:nvSpPr>
        <p:spPr>
          <a:xfrm>
            <a:off x="9487458" y="87610"/>
            <a:ext cx="2627784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Front 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4545BFDC-E750-4CD8-8712-59CEF453F308}"/>
              </a:ext>
            </a:extLst>
          </p:cNvPr>
          <p:cNvSpPr>
            <a:spLocks/>
          </p:cNvSpPr>
          <p:nvPr/>
        </p:nvSpPr>
        <p:spPr bwMode="auto">
          <a:xfrm>
            <a:off x="7368633" y="5522516"/>
            <a:ext cx="3048000" cy="762000"/>
          </a:xfrm>
          <a:prstGeom prst="accentBorderCallout2">
            <a:avLst>
              <a:gd name="adj1" fmla="val 15000"/>
              <a:gd name="adj2" fmla="val 102500"/>
              <a:gd name="adj3" fmla="val 15000"/>
              <a:gd name="adj4" fmla="val 119532"/>
              <a:gd name="adj5" fmla="val -318305"/>
              <a:gd name="adj6" fmla="val 117681"/>
            </a:avLst>
          </a:prstGeom>
          <a:solidFill>
            <a:srgbClr val="0000FF"/>
          </a:solidFill>
          <a:ln w="762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Subscapularis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30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67F98A-6EAD-4E9C-9A00-7D56F2B2F2E5}"/>
              </a:ext>
            </a:extLst>
          </p:cNvPr>
          <p:cNvSpPr/>
          <p:nvPr/>
        </p:nvSpPr>
        <p:spPr>
          <a:xfrm>
            <a:off x="124691" y="1"/>
            <a:ext cx="7897091" cy="6608618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  <a:tab pos="76644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Rotator Cuff Muscles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644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Muscles surrounding the shoulder joint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Subscapularis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front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supplied by upper and lower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subscapular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nerves (C 5 &amp; 6). 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Supraspinatus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supplied by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suprascapular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nerve (C 5 &amp; 6).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Infraspinatus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behind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supplied by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suprascapular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nerve (C 5 &amp; 6).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Teres minor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behind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supplied by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axillary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nerve (C 5 &amp; 6). </a:t>
            </a: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play an important role in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stability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shoulder joint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inferior aspect not supported by muscles. So dislocation of the shoulder is almost inferiorly.</a:t>
            </a:r>
          </a:p>
        </p:txBody>
      </p:sp>
      <p:pic>
        <p:nvPicPr>
          <p:cNvPr id="3" name="Picture 6" descr="TERES MAJOR&#10; ORIGIN: dorsal surface of&#10;&#10;the inf.angle of the scapula&#10; INSERTION: med.lip of the&#10;intetubercular groove of...">
            <a:extLst>
              <a:ext uri="{FF2B5EF4-FFF2-40B4-BE49-F238E27FC236}">
                <a16:creationId xmlns:a16="http://schemas.microsoft.com/office/drawing/2014/main" id="{F53E4919-BCF7-4020-868F-94891CBBF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21495" t="21779" r="28036" b="9802"/>
          <a:stretch>
            <a:fillRect/>
          </a:stretch>
        </p:blipFill>
        <p:spPr bwMode="auto">
          <a:xfrm>
            <a:off x="8154862" y="714368"/>
            <a:ext cx="3912448" cy="398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F51788-3898-4682-9912-A464DEE34D31}"/>
              </a:ext>
            </a:extLst>
          </p:cNvPr>
          <p:cNvSpPr txBox="1"/>
          <p:nvPr/>
        </p:nvSpPr>
        <p:spPr>
          <a:xfrm>
            <a:off x="10307782" y="714368"/>
            <a:ext cx="1468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152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 l="21001" t="15334" r="33133" b="28667"/>
          <a:stretch>
            <a:fillRect/>
          </a:stretch>
        </p:blipFill>
        <p:spPr bwMode="auto">
          <a:xfrm>
            <a:off x="4207654" y="428604"/>
            <a:ext cx="5960312" cy="545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utoShape 9"/>
          <p:cNvSpPr>
            <a:spLocks/>
          </p:cNvSpPr>
          <p:nvPr/>
        </p:nvSpPr>
        <p:spPr bwMode="auto">
          <a:xfrm>
            <a:off x="2707456" y="357166"/>
            <a:ext cx="2857520" cy="1000132"/>
          </a:xfrm>
          <a:prstGeom prst="callout2">
            <a:avLst>
              <a:gd name="adj1" fmla="val 27267"/>
              <a:gd name="adj2" fmla="val 94879"/>
              <a:gd name="adj3" fmla="val 24923"/>
              <a:gd name="adj4" fmla="val 136349"/>
              <a:gd name="adj5" fmla="val 36606"/>
              <a:gd name="adj6" fmla="val 149731"/>
            </a:avLst>
          </a:prstGeom>
          <a:noFill/>
          <a:ln w="5715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Suprascapular artery &amp;nerve</a:t>
            </a:r>
          </a:p>
        </p:txBody>
      </p:sp>
      <p:sp>
        <p:nvSpPr>
          <p:cNvPr id="4" name="AutoShape 9"/>
          <p:cNvSpPr>
            <a:spLocks/>
          </p:cNvSpPr>
          <p:nvPr/>
        </p:nvSpPr>
        <p:spPr bwMode="auto">
          <a:xfrm>
            <a:off x="2024034" y="4786322"/>
            <a:ext cx="3183784" cy="1000132"/>
          </a:xfrm>
          <a:prstGeom prst="callout2">
            <a:avLst>
              <a:gd name="adj1" fmla="val 57552"/>
              <a:gd name="adj2" fmla="val 83741"/>
              <a:gd name="adj3" fmla="val 65972"/>
              <a:gd name="adj4" fmla="val 168349"/>
              <a:gd name="adj5" fmla="val -193843"/>
              <a:gd name="adj6" fmla="val 210770"/>
            </a:avLst>
          </a:prstGeom>
          <a:noFill/>
          <a:ln w="5715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Axillary nerve</a:t>
            </a:r>
          </a:p>
        </p:txBody>
      </p:sp>
      <p:sp>
        <p:nvSpPr>
          <p:cNvPr id="5" name="AutoShape 8"/>
          <p:cNvSpPr>
            <a:spLocks/>
          </p:cNvSpPr>
          <p:nvPr/>
        </p:nvSpPr>
        <p:spPr bwMode="auto">
          <a:xfrm>
            <a:off x="5978769" y="5715017"/>
            <a:ext cx="3624815" cy="1025525"/>
          </a:xfrm>
          <a:prstGeom prst="accentBorderCallout2">
            <a:avLst>
              <a:gd name="adj1" fmla="val 11144"/>
              <a:gd name="adj2" fmla="val 102569"/>
              <a:gd name="adj3" fmla="val 11144"/>
              <a:gd name="adj4" fmla="val 106153"/>
              <a:gd name="adj5" fmla="val -272232"/>
              <a:gd name="adj6" fmla="val 84968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posterior circumflex humeral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07190" y="2285992"/>
            <a:ext cx="4000464" cy="1896264"/>
          </a:xfrm>
          <a:prstGeom prst="rect">
            <a:avLst/>
          </a:prstGeom>
          <a:noFill/>
          <a:ln w="76200" cmpd="tri">
            <a:solidFill>
              <a:srgbClr val="CC00CC"/>
            </a:solidFill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Nerve &amp; arterial supply of shoulder joint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19FD78-6847-49C2-8CDA-B21D740E9C35}"/>
              </a:ext>
            </a:extLst>
          </p:cNvPr>
          <p:cNvSpPr txBox="1"/>
          <p:nvPr/>
        </p:nvSpPr>
        <p:spPr>
          <a:xfrm>
            <a:off x="10167966" y="1828800"/>
            <a:ext cx="1857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Ant. circumflex humeral</a:t>
            </a:r>
          </a:p>
        </p:txBody>
      </p:sp>
    </p:spTree>
    <p:extLst>
      <p:ext uri="{BB962C8B-B14F-4D97-AF65-F5344CB8AC3E}">
        <p14:creationId xmlns:p14="http://schemas.microsoft.com/office/powerpoint/2010/main" val="34461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 autoUpdateAnimBg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4945023" y="80297"/>
            <a:ext cx="5395587" cy="51723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Dislocation of the shoulder joint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234462" y="198493"/>
            <a:ext cx="3404382" cy="299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D53A47-22E2-424A-AAF2-730F13BB8628}"/>
              </a:ext>
            </a:extLst>
          </p:cNvPr>
          <p:cNvSpPr/>
          <p:nvPr/>
        </p:nvSpPr>
        <p:spPr>
          <a:xfrm>
            <a:off x="3638844" y="597527"/>
            <a:ext cx="8318694" cy="5890780"/>
          </a:xfrm>
          <a:prstGeom prst="rect">
            <a:avLst/>
          </a:prstGeom>
          <a:ln w="38100">
            <a:solidFill>
              <a:srgbClr val="CC00CC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Dislocation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shoulder joint mostly occurs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inferiorly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because the joint is least supported on this aspect.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often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injures the axillary nerve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because of its close relation to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inferior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part of the joint capsule.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axillary nerve curves behind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surgical neck of the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humerus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Then, it passes deep to the deltoid muscle.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Branches of axillar nerve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16660" algn="l"/>
                <a:tab pos="217424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 Articular branch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shoulder joint. </a:t>
            </a:r>
          </a:p>
          <a:p>
            <a:pPr marL="17145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Muscular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deltoid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teres minor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muscles.</a:t>
            </a:r>
          </a:p>
          <a:p>
            <a:pPr marL="17145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Cutaneous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skin covering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lower 1/2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deltoid. 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Applied anatomy: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Injury of the axillary nerve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paralysis of the deltoid and teres minor. </a:t>
            </a: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Sensory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Loss of sensations over lower 1/2 of deltoid. </a:t>
            </a: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Deformity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Flat shoulder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loss of rounded shape of shoulder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7281B-87FC-4910-A9CB-97D19D2BA0AE}"/>
              </a:ext>
            </a:extLst>
          </p:cNvPr>
          <p:cNvSpPr txBox="1"/>
          <p:nvPr/>
        </p:nvSpPr>
        <p:spPr>
          <a:xfrm>
            <a:off x="1430217" y="944380"/>
            <a:ext cx="65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43CE4-7458-4464-A517-FDE6BA5184C4}"/>
              </a:ext>
            </a:extLst>
          </p:cNvPr>
          <p:cNvSpPr txBox="1"/>
          <p:nvPr/>
        </p:nvSpPr>
        <p:spPr>
          <a:xfrm>
            <a:off x="1679249" y="1641585"/>
            <a:ext cx="65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EE44-D7C2-41E6-BEA1-C870CB918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0000" lnSpcReduction="20000"/>
          </a:bodyPr>
          <a:lstStyle/>
          <a:p>
            <a:pPr marL="0" marR="0" indent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29540" algn="l"/>
              </a:tabLst>
            </a:pP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Movements of shoulder joint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marR="0" indent="-57150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59080" algn="l"/>
                <a:tab pos="28575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Abduction: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indent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9080" algn="l"/>
                <a:tab pos="540385" algn="l"/>
                <a:tab pos="800100" algn="l"/>
                <a:tab pos="2174240" algn="l"/>
              </a:tabLs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From 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 to 15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supraspinatus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muscle (</a:t>
            </a:r>
            <a:r>
              <a:rPr lang="en-US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suprascapular nerve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indent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9080" algn="l"/>
                <a:tab pos="540385" algn="l"/>
                <a:tab pos="800100" algn="l"/>
                <a:tab pos="2174240" algn="l"/>
              </a:tabLs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From 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 to 90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the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middle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fibers of the deltoid (</a:t>
            </a:r>
            <a:r>
              <a:rPr lang="en-US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axillary nerve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indent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9080" algn="l"/>
                <a:tab pos="285750" algn="l"/>
                <a:tab pos="540385" algn="l"/>
              </a:tabLs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c- More than 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 to 180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the combined actions of the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lower 5 digitations of serratus anterior (</a:t>
            </a:r>
            <a:r>
              <a:rPr lang="en-US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 thoracic nerve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and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trapizus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spinal part of accessory nerve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indent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9080" algn="l"/>
                <a:tab pos="285750" algn="l"/>
                <a:tab pos="540385" algn="l"/>
              </a:tabLs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After 90 degree of the abduction, the head of the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humerus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locked by coracoacromial arch.  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S0, the glenoid cavity rotates upward and lateral to raise the arm above the head.</a:t>
            </a:r>
            <a:endParaRPr lang="en-US" sz="3600" b="1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59080" algn="l"/>
                <a:tab pos="28575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Adduction: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tabLst>
                <a:tab pos="259080" algn="l"/>
                <a:tab pos="285750" algn="l"/>
              </a:tabLs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a- by the </a:t>
            </a:r>
            <a:r>
              <a:rPr lang="en-US" sz="36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muscles inserted into the bicipital groove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tabLst>
                <a:tab pos="259080" algn="l"/>
                <a:tab pos="285750" algn="l"/>
              </a:tabLs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1-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Pectoratis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major.     2- Latissimus dorsi.        3- Teres major.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tabLst>
                <a:tab pos="114300" algn="l"/>
                <a:tab pos="259080" algn="l"/>
                <a:tab pos="323850" algn="l"/>
              </a:tabLs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</a:t>
            </a:r>
            <a:r>
              <a:rPr lang="en-US" sz="36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Rotator cuff muscles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(Subscapularis, Infraspinatus and teres minor).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5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EE44-D7C2-41E6-BEA1-C870CB918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pPr marL="0" marR="0" indent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29540" algn="l"/>
              </a:tabLst>
            </a:pP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Movements of shoulder joint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marR="0" indent="-5715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59080" algn="l"/>
                <a:tab pos="28575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Flexion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Muscles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infront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" marR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9080" algn="l"/>
                <a:tab pos="285750" algn="l"/>
              </a:tabLs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- Anterior fibers of the deltoid and Pectoralis major.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" marR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9080" algn="l"/>
                <a:tab pos="285750" algn="l"/>
              </a:tabLs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Coracobra­chialis and short head of biceps.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indent="-571500"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259080" algn="l"/>
                <a:tab pos="285750" algn="l"/>
              </a:tabLst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Extension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Muscles in the back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Posterior fibers of the deltoid, teres major and latissimus dorsi.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indent="-571500"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259080" algn="l"/>
                <a:tab pos="28575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Medial rotation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by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" marR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9080" algn="l"/>
                <a:tab pos="285750" algn="l"/>
              </a:tabLs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- Anterior fibers of the deltoid.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" marR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9080" algn="l"/>
                <a:tab pos="285750" algn="l"/>
              </a:tabLst>
            </a:pP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- 3 muscles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inserted into bicipital groove (pectoralis major, latissimus dorsi, teres major)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259080" algn="l"/>
                <a:tab pos="28575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Lateral rotation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by Posterior fibers of deltoid, infraspinatus and teres minor.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59080" algn="l"/>
                <a:tab pos="28575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Circumduction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includes flexion, abduction, extension and adduction done in succession</a:t>
            </a:r>
            <a:r>
              <a:rPr lang="en-US" sz="3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81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2B8D7E-511C-4FE7-9DF0-E53189DED28A}"/>
              </a:ext>
            </a:extLst>
          </p:cNvPr>
          <p:cNvSpPr/>
          <p:nvPr/>
        </p:nvSpPr>
        <p:spPr>
          <a:xfrm>
            <a:off x="193963" y="-110836"/>
            <a:ext cx="1181792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Injury of the upper trunk of the brachial plexus (C 5 &amp; 6)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Erb’s paralysis </a:t>
            </a:r>
          </a:p>
          <a:p>
            <a:pPr marL="17145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This is the commonest injury of the brachial plexus. </a:t>
            </a:r>
          </a:p>
          <a:p>
            <a:pPr marL="17145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0" algn="l"/>
                <a:tab pos="21742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Causes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1- Excessive lateral flexion of the neck during labor.             2- Falling on the shoulder.</a:t>
            </a:r>
          </a:p>
          <a:p>
            <a:pPr marL="3429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0" algn="l"/>
                <a:tab pos="21742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Adduction of the arm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due to paralysis of abductor muscles (supraspinatus, deltoid).</a:t>
            </a:r>
          </a:p>
          <a:p>
            <a:pPr marL="3429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0" algn="l"/>
                <a:tab pos="21742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 rotation of the arm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due to paralysis lateral rotator muscles (infraspinatus and teres minor).</a:t>
            </a:r>
          </a:p>
          <a:p>
            <a:pPr marL="3429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0" algn="l"/>
                <a:tab pos="21742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Extension of the elbow joint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due to paralysis of the flexor muscles (brachialis, biceps, brachioradialis). </a:t>
            </a:r>
          </a:p>
          <a:p>
            <a:pPr marL="3429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0" algn="l"/>
                <a:tab pos="21742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Pronation of the forearm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due to paralysis of the supinator muscles (brachioradialis, biceps, and supinator). 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575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Deformity;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Policeman's position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waiter's tip position of the upper limb).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Injury of long thoracic nerve (nerve of Bill C5, 6, &amp;7).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descends in the midaxillary line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the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outer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surface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the muscle.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aralysis of the serratus anterior muscle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Deformity;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winging of the scapula</a:t>
            </a:r>
          </a:p>
        </p:txBody>
      </p:sp>
      <p:pic>
        <p:nvPicPr>
          <p:cNvPr id="4" name="Picture 9" descr="shoulder winging scapula">
            <a:extLst>
              <a:ext uri="{FF2B5EF4-FFF2-40B4-BE49-F238E27FC236}">
                <a16:creationId xmlns:a16="http://schemas.microsoft.com/office/drawing/2014/main" id="{73AB2DC0-F708-4A21-9A6A-E3B012145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9656618" y="4043952"/>
            <a:ext cx="2202873" cy="243304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25659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9">
            <a:extLst>
              <a:ext uri="{FF2B5EF4-FFF2-40B4-BE49-F238E27FC236}">
                <a16:creationId xmlns:a16="http://schemas.microsoft.com/office/drawing/2014/main" id="{747ADF53-F97A-4459-840E-55F4BF31F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762000"/>
            <a:ext cx="5562600" cy="4038600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354" name="Text Box 10">
            <a:extLst>
              <a:ext uri="{FF2B5EF4-FFF2-40B4-BE49-F238E27FC236}">
                <a16:creationId xmlns:a16="http://schemas.microsoft.com/office/drawing/2014/main" id="{82722FCA-9630-4E02-8451-3C8F305BE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981200"/>
            <a:ext cx="3962400" cy="1754326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Shoulder Joint</a:t>
            </a:r>
          </a:p>
        </p:txBody>
      </p:sp>
    </p:spTree>
    <p:extLst>
      <p:ext uri="{BB962C8B-B14F-4D97-AF65-F5344CB8AC3E}">
        <p14:creationId xmlns:p14="http://schemas.microsoft.com/office/powerpoint/2010/main" val="354446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A483CF8C-6ABF-4068-B34F-2825545D1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1" y="457200"/>
            <a:ext cx="3078163" cy="374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9636" name="Picture 5" descr="pap10e_13_14a_li">
            <a:extLst>
              <a:ext uri="{FF2B5EF4-FFF2-40B4-BE49-F238E27FC236}">
                <a16:creationId xmlns:a16="http://schemas.microsoft.com/office/drawing/2014/main" id="{E4624C99-8972-47F5-8DE4-7DB47699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38564" b="2956"/>
          <a:stretch>
            <a:fillRect/>
          </a:stretch>
        </p:blipFill>
        <p:spPr bwMode="auto">
          <a:xfrm>
            <a:off x="1828800" y="381001"/>
            <a:ext cx="3276600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ctangle 16">
            <a:extLst>
              <a:ext uri="{FF2B5EF4-FFF2-40B4-BE49-F238E27FC236}">
                <a16:creationId xmlns:a16="http://schemas.microsoft.com/office/drawing/2014/main" id="{58057F8B-A830-43EA-8631-F1EBF70C3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066801"/>
            <a:ext cx="289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Deformity  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702B031F-4ADB-4B78-A710-C63D97536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905001"/>
            <a:ext cx="2895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Waiter`s tip position 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707786EF-A1D4-43A4-BDB6-9E5BC5CBC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265488"/>
            <a:ext cx="2895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Policeman`s tip position 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652DD6B0-B9AD-4FF9-B201-B479D592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495800"/>
            <a:ext cx="6629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Arm is adducted, pronated, medial rotated and hanged by side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087D9E8A-6706-4B1C-9970-AB148A3DB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381000"/>
            <a:ext cx="4837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Erb‘s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 paralysis)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Batang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>
            <a:extLst>
              <a:ext uri="{FF2B5EF4-FFF2-40B4-BE49-F238E27FC236}">
                <a16:creationId xmlns:a16="http://schemas.microsoft.com/office/drawing/2014/main" id="{D26304A6-9F41-4598-B744-6BF5E1240F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54274" name="Object 2">
                        <a:extLst>
                          <a:ext uri="{FF2B5EF4-FFF2-40B4-BE49-F238E27FC236}">
                            <a16:creationId xmlns:a16="http://schemas.microsoft.com/office/drawing/2014/main" id="{D26304A6-9F41-4598-B744-6BF5E1240F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>
            <a:extLst>
              <a:ext uri="{FF2B5EF4-FFF2-40B4-BE49-F238E27FC236}">
                <a16:creationId xmlns:a16="http://schemas.microsoft.com/office/drawing/2014/main" id="{3B328D72-5315-415D-ADB1-612CCB2B9C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54275" name="Object 3">
                        <a:extLst>
                          <a:ext uri="{FF2B5EF4-FFF2-40B4-BE49-F238E27FC236}">
                            <a16:creationId xmlns:a16="http://schemas.microsoft.com/office/drawing/2014/main" id="{3B328D72-5315-415D-ADB1-612CCB2B9C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>
            <a:extLst>
              <a:ext uri="{FF2B5EF4-FFF2-40B4-BE49-F238E27FC236}">
                <a16:creationId xmlns:a16="http://schemas.microsoft.com/office/drawing/2014/main" id="{699AAC19-E98F-4F06-BC8F-21269608F6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54276" name="Object 4">
                        <a:extLst>
                          <a:ext uri="{FF2B5EF4-FFF2-40B4-BE49-F238E27FC236}">
                            <a16:creationId xmlns:a16="http://schemas.microsoft.com/office/drawing/2014/main" id="{699AAC19-E98F-4F06-BC8F-21269608F6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>
            <a:extLst>
              <a:ext uri="{FF2B5EF4-FFF2-40B4-BE49-F238E27FC236}">
                <a16:creationId xmlns:a16="http://schemas.microsoft.com/office/drawing/2014/main" id="{CEF9B645-EEF7-4F23-82BF-9859B18E7A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54277" name="Object 5">
                        <a:extLst>
                          <a:ext uri="{FF2B5EF4-FFF2-40B4-BE49-F238E27FC236}">
                            <a16:creationId xmlns:a16="http://schemas.microsoft.com/office/drawing/2014/main" id="{CEF9B645-EEF7-4F23-82BF-9859B18E7A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>
            <a:extLst>
              <a:ext uri="{FF2B5EF4-FFF2-40B4-BE49-F238E27FC236}">
                <a16:creationId xmlns:a16="http://schemas.microsoft.com/office/drawing/2014/main" id="{441094A4-888E-45F2-95E5-1E88436AE0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54278" name="Object 6">
                        <a:extLst>
                          <a:ext uri="{FF2B5EF4-FFF2-40B4-BE49-F238E27FC236}">
                            <a16:creationId xmlns:a16="http://schemas.microsoft.com/office/drawing/2014/main" id="{441094A4-888E-45F2-95E5-1E88436AE0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>
            <a:extLst>
              <a:ext uri="{FF2B5EF4-FFF2-40B4-BE49-F238E27FC236}">
                <a16:creationId xmlns:a16="http://schemas.microsoft.com/office/drawing/2014/main" id="{E87F6512-5707-444E-8F2E-6F9572D78B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54279" name="Object 7">
                        <a:extLst>
                          <a:ext uri="{FF2B5EF4-FFF2-40B4-BE49-F238E27FC236}">
                            <a16:creationId xmlns:a16="http://schemas.microsoft.com/office/drawing/2014/main" id="{E87F6512-5707-444E-8F2E-6F9572D78B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Text Box 8">
            <a:extLst>
              <a:ext uri="{FF2B5EF4-FFF2-40B4-BE49-F238E27FC236}">
                <a16:creationId xmlns:a16="http://schemas.microsoft.com/office/drawing/2014/main" id="{CE884A71-6E79-4338-8F88-1B5EBFE2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6643688"/>
            <a:ext cx="106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8CFBC2E5-EFB9-4A5D-A21E-BF95A3997C6D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84763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BE20D328-95D7-4C10-BA8F-361C8686614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25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82365" y="5730616"/>
            <a:ext cx="757242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Synovial ball-and-socket joint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27362" y="214290"/>
            <a:ext cx="66976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Shoulder (Glenohumeral Joint)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294" y="5715016"/>
            <a:ext cx="16335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Type: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60689" y="1320065"/>
            <a:ext cx="3214710" cy="3929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 shoulder joint is the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most movable joint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of the body and consequently one of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 least stable joint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46DD0-504D-44E0-95AF-F3F7831BC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62" y="1073387"/>
            <a:ext cx="4656920" cy="4490176"/>
          </a:xfrm>
          <a:prstGeom prst="rect">
            <a:avLst/>
          </a:prstGeom>
        </p:spPr>
      </p:pic>
      <p:sp>
        <p:nvSpPr>
          <p:cNvPr id="12" name="Line 8">
            <a:extLst>
              <a:ext uri="{FF2B5EF4-FFF2-40B4-BE49-F238E27FC236}">
                <a16:creationId xmlns:a16="http://schemas.microsoft.com/office/drawing/2014/main" id="{E1CF394F-D2EF-4C39-AC4A-5CAC3C75D2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5888" y="928670"/>
            <a:ext cx="943052" cy="161758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B5692EEB-49B7-4881-9B1E-588318C1A994}"/>
              </a:ext>
            </a:extLst>
          </p:cNvPr>
          <p:cNvSpPr>
            <a:spLocks/>
          </p:cNvSpPr>
          <p:nvPr/>
        </p:nvSpPr>
        <p:spPr bwMode="auto">
          <a:xfrm>
            <a:off x="9058540" y="1939029"/>
            <a:ext cx="2800768" cy="1214446"/>
          </a:xfrm>
          <a:prstGeom prst="callout2">
            <a:avLst>
              <a:gd name="adj1" fmla="val 13752"/>
              <a:gd name="adj2" fmla="val 32606"/>
              <a:gd name="adj3" fmla="val -23453"/>
              <a:gd name="adj4" fmla="val -6239"/>
              <a:gd name="adj5" fmla="val 62245"/>
              <a:gd name="adj6" fmla="val -112464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Glenoid cavity of scapula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7BA59A46-69A6-4B93-9152-F6A4156ABE6A}"/>
              </a:ext>
            </a:extLst>
          </p:cNvPr>
          <p:cNvSpPr>
            <a:spLocks/>
          </p:cNvSpPr>
          <p:nvPr/>
        </p:nvSpPr>
        <p:spPr bwMode="auto">
          <a:xfrm>
            <a:off x="8837911" y="3097303"/>
            <a:ext cx="3093400" cy="607223"/>
          </a:xfrm>
          <a:prstGeom prst="callout2">
            <a:avLst>
              <a:gd name="adj1" fmla="val 26301"/>
              <a:gd name="adj2" fmla="val -1880"/>
              <a:gd name="adj3" fmla="val 58685"/>
              <a:gd name="adj4" fmla="val -101216"/>
              <a:gd name="adj5" fmla="val -145382"/>
              <a:gd name="adj6" fmla="val -112745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Head of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humerus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CA515F72-8115-4A1D-B303-318936046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60280" t="65484"/>
          <a:stretch>
            <a:fillRect/>
          </a:stretch>
        </p:blipFill>
        <p:spPr bwMode="auto">
          <a:xfrm>
            <a:off x="9413487" y="3754020"/>
            <a:ext cx="2517824" cy="288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AutoShape 7">
            <a:extLst>
              <a:ext uri="{FF2B5EF4-FFF2-40B4-BE49-F238E27FC236}">
                <a16:creationId xmlns:a16="http://schemas.microsoft.com/office/drawing/2014/main" id="{CD59658F-2CC6-4FA0-80DF-2E88F43FF4CA}"/>
              </a:ext>
            </a:extLst>
          </p:cNvPr>
          <p:cNvSpPr>
            <a:spLocks/>
          </p:cNvSpPr>
          <p:nvPr/>
        </p:nvSpPr>
        <p:spPr bwMode="auto">
          <a:xfrm>
            <a:off x="9058540" y="6132400"/>
            <a:ext cx="3093400" cy="607223"/>
          </a:xfrm>
          <a:prstGeom prst="callout2">
            <a:avLst>
              <a:gd name="adj1" fmla="val 26301"/>
              <a:gd name="adj2" fmla="val 53209"/>
              <a:gd name="adj3" fmla="val 13053"/>
              <a:gd name="adj4" fmla="val 75246"/>
              <a:gd name="adj5" fmla="val -79215"/>
              <a:gd name="adj6" fmla="val 69988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Glenoid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labrium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594" y="1067700"/>
            <a:ext cx="4988992" cy="529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27362" y="214290"/>
            <a:ext cx="66976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Shoulder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Glenohumeral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Joint)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5851548"/>
            <a:ext cx="4857784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Articulation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9"/>
          <p:cNvSpPr>
            <a:spLocks/>
          </p:cNvSpPr>
          <p:nvPr/>
        </p:nvSpPr>
        <p:spPr bwMode="auto">
          <a:xfrm>
            <a:off x="1238216" y="1714488"/>
            <a:ext cx="2936876" cy="609600"/>
          </a:xfrm>
          <a:prstGeom prst="callout2">
            <a:avLst>
              <a:gd name="adj1" fmla="val 32307"/>
              <a:gd name="adj2" fmla="val 97752"/>
              <a:gd name="adj3" fmla="val 18750"/>
              <a:gd name="adj4" fmla="val 114917"/>
              <a:gd name="adj5" fmla="val 153100"/>
              <a:gd name="adj6" fmla="val 157513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Head of humerus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7"/>
          <p:cNvSpPr>
            <a:spLocks/>
          </p:cNvSpPr>
          <p:nvPr/>
        </p:nvSpPr>
        <p:spPr bwMode="auto">
          <a:xfrm>
            <a:off x="9743088" y="5286388"/>
            <a:ext cx="2227238" cy="1214446"/>
          </a:xfrm>
          <a:prstGeom prst="callout2">
            <a:avLst>
              <a:gd name="adj1" fmla="val 13752"/>
              <a:gd name="adj2" fmla="val 32606"/>
              <a:gd name="adj3" fmla="val -139816"/>
              <a:gd name="adj4" fmla="val 21463"/>
              <a:gd name="adj5" fmla="val -205311"/>
              <a:gd name="adj6" fmla="val -157903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Glenoid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cavity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scapula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60280" t="65484"/>
          <a:stretch>
            <a:fillRect/>
          </a:stretch>
        </p:blipFill>
        <p:spPr bwMode="auto">
          <a:xfrm>
            <a:off x="3809984" y="428604"/>
            <a:ext cx="4929222" cy="565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utoShape 9"/>
          <p:cNvSpPr>
            <a:spLocks/>
          </p:cNvSpPr>
          <p:nvPr/>
        </p:nvSpPr>
        <p:spPr bwMode="auto">
          <a:xfrm>
            <a:off x="1809720" y="5857892"/>
            <a:ext cx="2936876" cy="609600"/>
          </a:xfrm>
          <a:prstGeom prst="callout2">
            <a:avLst>
              <a:gd name="adj1" fmla="val 65034"/>
              <a:gd name="adj2" fmla="val 99451"/>
              <a:gd name="adj3" fmla="val -14923"/>
              <a:gd name="adj4" fmla="val 173375"/>
              <a:gd name="adj5" fmla="val -183153"/>
              <a:gd name="adj6" fmla="val 173696"/>
            </a:avLst>
          </a:prstGeom>
          <a:noFill/>
          <a:ln w="3810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Axillary recess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95438" y="61898"/>
            <a:ext cx="350043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Attachment of fibrous capsule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 flipH="1">
            <a:off x="6096000" y="6069178"/>
            <a:ext cx="2936875" cy="609600"/>
          </a:xfrm>
          <a:prstGeom prst="callout2">
            <a:avLst>
              <a:gd name="adj1" fmla="val 1106"/>
              <a:gd name="adj2" fmla="val 65589"/>
              <a:gd name="adj3" fmla="val -61539"/>
              <a:gd name="adj4" fmla="val 52670"/>
              <a:gd name="adj5" fmla="val -341608"/>
              <a:gd name="adj6" fmla="val 44987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margins of the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glenoid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cavity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9"/>
          <p:cNvSpPr>
            <a:spLocks/>
          </p:cNvSpPr>
          <p:nvPr/>
        </p:nvSpPr>
        <p:spPr bwMode="auto">
          <a:xfrm>
            <a:off x="1523968" y="1714488"/>
            <a:ext cx="2436810" cy="609600"/>
          </a:xfrm>
          <a:prstGeom prst="callout2">
            <a:avLst>
              <a:gd name="adj1" fmla="val 71157"/>
              <a:gd name="adj2" fmla="val 89496"/>
              <a:gd name="adj3" fmla="val -27168"/>
              <a:gd name="adj4" fmla="val 137125"/>
              <a:gd name="adj5" fmla="val 144398"/>
              <a:gd name="adj6" fmla="val 159488"/>
            </a:avLst>
          </a:prstGeom>
          <a:noFill/>
          <a:ln w="3810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anatomical neck of the humerus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 flipH="1">
            <a:off x="7731126" y="428604"/>
            <a:ext cx="2936875" cy="609600"/>
          </a:xfrm>
          <a:prstGeom prst="callout2">
            <a:avLst>
              <a:gd name="adj1" fmla="val 83760"/>
              <a:gd name="adj2" fmla="val 78297"/>
              <a:gd name="adj3" fmla="val 84427"/>
              <a:gd name="adj4" fmla="val 101288"/>
              <a:gd name="adj5" fmla="val 308996"/>
              <a:gd name="adj6" fmla="val 115863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Fibrous capsule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>
            <a:off x="1524000" y="4071942"/>
            <a:ext cx="2436810" cy="609600"/>
          </a:xfrm>
          <a:prstGeom prst="callout2">
            <a:avLst>
              <a:gd name="adj1" fmla="val 71157"/>
              <a:gd name="adj2" fmla="val 89496"/>
              <a:gd name="adj3" fmla="val 18750"/>
              <a:gd name="adj4" fmla="val 114917"/>
              <a:gd name="adj5" fmla="val 77051"/>
              <a:gd name="adj6" fmla="val 206202"/>
            </a:avLst>
          </a:prstGeom>
          <a:noFill/>
          <a:ln w="3810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surgical neck of the humerus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 flipH="1">
            <a:off x="8383592" y="2105020"/>
            <a:ext cx="2213003" cy="609600"/>
          </a:xfrm>
          <a:prstGeom prst="callout2">
            <a:avLst>
              <a:gd name="adj1" fmla="val 83760"/>
              <a:gd name="adj2" fmla="val 78297"/>
              <a:gd name="adj3" fmla="val 84427"/>
              <a:gd name="adj4" fmla="val 101288"/>
              <a:gd name="adj5" fmla="val 340582"/>
              <a:gd name="adj6" fmla="val 141704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glenoid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labrum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E5B14-AE3C-4234-A24D-E010332A1FE0}"/>
              </a:ext>
            </a:extLst>
          </p:cNvPr>
          <p:cNvSpPr txBox="1"/>
          <p:nvPr/>
        </p:nvSpPr>
        <p:spPr>
          <a:xfrm>
            <a:off x="8739206" y="3214255"/>
            <a:ext cx="3452794" cy="3518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** Capsule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a- Attachment;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it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is lax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Scapula,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to the margins of the glenoid cavity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outside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the labrum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glenoidale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Humerus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to the anatomical neck, medially it is extended till the surgical neck.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29022" y="285728"/>
            <a:ext cx="5295936" cy="4783318"/>
            <a:chOff x="1928794" y="785794"/>
            <a:chExt cx="6134111" cy="4783318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lum bright="-10000" contrast="20000"/>
            </a:blip>
            <a:srcRect t="34594" r="38584" b="29687"/>
            <a:stretch>
              <a:fillRect/>
            </a:stretch>
          </p:blipFill>
          <p:spPr bwMode="auto">
            <a:xfrm>
              <a:off x="1928794" y="857232"/>
              <a:ext cx="6134111" cy="471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5286380" y="785794"/>
              <a:ext cx="1285884" cy="7000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" name="Freeform 8"/>
          <p:cNvSpPr/>
          <p:nvPr/>
        </p:nvSpPr>
        <p:spPr>
          <a:xfrm>
            <a:off x="6096000" y="2000240"/>
            <a:ext cx="1000906" cy="785818"/>
          </a:xfrm>
          <a:custGeom>
            <a:avLst/>
            <a:gdLst>
              <a:gd name="connsiteX0" fmla="*/ 223935 w 780662"/>
              <a:gd name="connsiteY0" fmla="*/ 52874 h 849085"/>
              <a:gd name="connsiteX1" fmla="*/ 559837 w 780662"/>
              <a:gd name="connsiteY1" fmla="*/ 90196 h 849085"/>
              <a:gd name="connsiteX2" fmla="*/ 765111 w 780662"/>
              <a:gd name="connsiteY2" fmla="*/ 594049 h 849085"/>
              <a:gd name="connsiteX3" fmla="*/ 653143 w 780662"/>
              <a:gd name="connsiteY3" fmla="*/ 799323 h 849085"/>
              <a:gd name="connsiteX4" fmla="*/ 429208 w 780662"/>
              <a:gd name="connsiteY4" fmla="*/ 817984 h 849085"/>
              <a:gd name="connsiteX5" fmla="*/ 186613 w 780662"/>
              <a:gd name="connsiteY5" fmla="*/ 780661 h 849085"/>
              <a:gd name="connsiteX6" fmla="*/ 37323 w 780662"/>
              <a:gd name="connsiteY6" fmla="*/ 407437 h 849085"/>
              <a:gd name="connsiteX7" fmla="*/ 0 w 780662"/>
              <a:gd name="connsiteY7" fmla="*/ 332792 h 84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0662" h="849085">
                <a:moveTo>
                  <a:pt x="223935" y="52874"/>
                </a:moveTo>
                <a:cubicBezTo>
                  <a:pt x="346788" y="26437"/>
                  <a:pt x="469641" y="0"/>
                  <a:pt x="559837" y="90196"/>
                </a:cubicBezTo>
                <a:cubicBezTo>
                  <a:pt x="650033" y="180392"/>
                  <a:pt x="749560" y="475861"/>
                  <a:pt x="765111" y="594049"/>
                </a:cubicBezTo>
                <a:cubicBezTo>
                  <a:pt x="780662" y="712237"/>
                  <a:pt x="709127" y="762001"/>
                  <a:pt x="653143" y="799323"/>
                </a:cubicBezTo>
                <a:cubicBezTo>
                  <a:pt x="597159" y="836645"/>
                  <a:pt x="506963" y="821094"/>
                  <a:pt x="429208" y="817984"/>
                </a:cubicBezTo>
                <a:cubicBezTo>
                  <a:pt x="351453" y="814874"/>
                  <a:pt x="251927" y="849085"/>
                  <a:pt x="186613" y="780661"/>
                </a:cubicBezTo>
                <a:cubicBezTo>
                  <a:pt x="121299" y="712237"/>
                  <a:pt x="68425" y="482082"/>
                  <a:pt x="37323" y="407437"/>
                </a:cubicBezTo>
                <a:cubicBezTo>
                  <a:pt x="6221" y="332792"/>
                  <a:pt x="3110" y="332792"/>
                  <a:pt x="0" y="332792"/>
                </a:cubicBezTo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7091" y="5426212"/>
            <a:ext cx="11914909" cy="150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3429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Openings of the joint capsule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3429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1) Anterior opening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connecting with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subscapularis bursa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51816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2) Opening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for passage of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long head of biceps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>
            <a:off x="511126" y="1168047"/>
            <a:ext cx="1922585" cy="609600"/>
          </a:xfrm>
          <a:prstGeom prst="callout2">
            <a:avLst>
              <a:gd name="adj1" fmla="val 83760"/>
              <a:gd name="adj2" fmla="val 78297"/>
              <a:gd name="adj3" fmla="val 74302"/>
              <a:gd name="adj4" fmla="val 129820"/>
              <a:gd name="adj5" fmla="val 127568"/>
              <a:gd name="adj6" fmla="val 17588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Deltoid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 flipH="1">
            <a:off x="7586674" y="3033714"/>
            <a:ext cx="2928958" cy="609600"/>
          </a:xfrm>
          <a:prstGeom prst="callout2">
            <a:avLst>
              <a:gd name="adj1" fmla="val 83760"/>
              <a:gd name="adj2" fmla="val 78297"/>
              <a:gd name="adj3" fmla="val 84427"/>
              <a:gd name="adj4" fmla="val 101288"/>
              <a:gd name="adj5" fmla="val 68134"/>
              <a:gd name="adj6" fmla="val 17547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tendon of long head of biceps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brachii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 flipH="1">
            <a:off x="8024826" y="2000240"/>
            <a:ext cx="2928958" cy="609600"/>
          </a:xfrm>
          <a:prstGeom prst="callout2">
            <a:avLst>
              <a:gd name="adj1" fmla="val 83760"/>
              <a:gd name="adj2" fmla="val 78297"/>
              <a:gd name="adj3" fmla="val 84427"/>
              <a:gd name="adj4" fmla="val 101288"/>
              <a:gd name="adj5" fmla="val 55889"/>
              <a:gd name="adj6" fmla="val 14234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subscapular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bursa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utoShape 10"/>
          <p:cNvSpPr>
            <a:spLocks/>
          </p:cNvSpPr>
          <p:nvPr/>
        </p:nvSpPr>
        <p:spPr bwMode="auto">
          <a:xfrm flipH="1">
            <a:off x="7024694" y="0"/>
            <a:ext cx="2928958" cy="609600"/>
          </a:xfrm>
          <a:prstGeom prst="callout2">
            <a:avLst>
              <a:gd name="adj1" fmla="val 83760"/>
              <a:gd name="adj2" fmla="val 78297"/>
              <a:gd name="adj3" fmla="val 84427"/>
              <a:gd name="adj4" fmla="val 101288"/>
              <a:gd name="adj5" fmla="val 254868"/>
              <a:gd name="adj6" fmla="val 99016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coracoid process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utoShape 10"/>
          <p:cNvSpPr>
            <a:spLocks/>
          </p:cNvSpPr>
          <p:nvPr/>
        </p:nvSpPr>
        <p:spPr bwMode="auto">
          <a:xfrm flipH="1">
            <a:off x="8024826" y="1285860"/>
            <a:ext cx="2643174" cy="609600"/>
          </a:xfrm>
          <a:prstGeom prst="callout2">
            <a:avLst>
              <a:gd name="adj1" fmla="val 83760"/>
              <a:gd name="adj2" fmla="val 78297"/>
              <a:gd name="adj3" fmla="val 99733"/>
              <a:gd name="adj4" fmla="val 97052"/>
              <a:gd name="adj5" fmla="val 153848"/>
              <a:gd name="adj6" fmla="val 112826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Subscapularis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utoShape 10"/>
          <p:cNvSpPr>
            <a:spLocks/>
          </p:cNvSpPr>
          <p:nvPr/>
        </p:nvSpPr>
        <p:spPr bwMode="auto">
          <a:xfrm>
            <a:off x="1738282" y="4319598"/>
            <a:ext cx="2928958" cy="609600"/>
          </a:xfrm>
          <a:prstGeom prst="callout2">
            <a:avLst>
              <a:gd name="adj1" fmla="val 83760"/>
              <a:gd name="adj2" fmla="val 78297"/>
              <a:gd name="adj3" fmla="val 84427"/>
              <a:gd name="adj4" fmla="val 101288"/>
              <a:gd name="adj5" fmla="val -42071"/>
              <a:gd name="adj6" fmla="val 126413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bicipital groove of the humerus</a:t>
            </a:r>
            <a:endParaRPr kumimoji="0" lang="ar-EG" sz="32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glenohum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 l="26880" t="18013" r="38474" b="30371"/>
          <a:stretch>
            <a:fillRect/>
          </a:stretch>
        </p:blipFill>
        <p:spPr bwMode="auto">
          <a:xfrm>
            <a:off x="2249533" y="582614"/>
            <a:ext cx="5703887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AutoShape 7"/>
          <p:cNvSpPr>
            <a:spLocks/>
          </p:cNvSpPr>
          <p:nvPr/>
        </p:nvSpPr>
        <p:spPr bwMode="auto">
          <a:xfrm flipH="1">
            <a:off x="126968" y="1500969"/>
            <a:ext cx="2936875" cy="609600"/>
          </a:xfrm>
          <a:prstGeom prst="callout2">
            <a:avLst>
              <a:gd name="adj1" fmla="val 64403"/>
              <a:gd name="adj2" fmla="val 43186"/>
              <a:gd name="adj3" fmla="val 57327"/>
              <a:gd name="adj4" fmla="val 10444"/>
              <a:gd name="adj5" fmla="val 375915"/>
              <a:gd name="adj6" fmla="val -9313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3- Transverse humeral ligament </a:t>
            </a:r>
          </a:p>
        </p:txBody>
      </p:sp>
      <p:sp>
        <p:nvSpPr>
          <p:cNvPr id="29701" name="AutoShape 9"/>
          <p:cNvSpPr>
            <a:spLocks/>
          </p:cNvSpPr>
          <p:nvPr/>
        </p:nvSpPr>
        <p:spPr bwMode="auto">
          <a:xfrm>
            <a:off x="152398" y="4756574"/>
            <a:ext cx="2771739" cy="609600"/>
          </a:xfrm>
          <a:prstGeom prst="callout2">
            <a:avLst>
              <a:gd name="adj1" fmla="val 60489"/>
              <a:gd name="adj2" fmla="val 89954"/>
              <a:gd name="adj3" fmla="val 18750"/>
              <a:gd name="adj4" fmla="val 114917"/>
              <a:gd name="adj5" fmla="val -435774"/>
              <a:gd name="adj6" fmla="val 158824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4- Coracoacromial ligament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2" name="AutoShape 10"/>
          <p:cNvSpPr>
            <a:spLocks/>
          </p:cNvSpPr>
          <p:nvPr/>
        </p:nvSpPr>
        <p:spPr bwMode="auto">
          <a:xfrm flipH="1">
            <a:off x="6929459" y="4695836"/>
            <a:ext cx="2936875" cy="609600"/>
          </a:xfrm>
          <a:prstGeom prst="callout2">
            <a:avLst>
              <a:gd name="adj1" fmla="val 37841"/>
              <a:gd name="adj2" fmla="val 98630"/>
              <a:gd name="adj3" fmla="val 32386"/>
              <a:gd name="adj4" fmla="val 108278"/>
              <a:gd name="adj5" fmla="val -109418"/>
              <a:gd name="adj6" fmla="val 160053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2- glenohumeral ligaments 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5187968" y="4748223"/>
            <a:ext cx="1357322" cy="13177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4881488" y="3178967"/>
            <a:ext cx="1754348" cy="170103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 flipH="1">
            <a:off x="5262617" y="836614"/>
            <a:ext cx="1460523" cy="609600"/>
          </a:xfrm>
          <a:prstGeom prst="callout2">
            <a:avLst>
              <a:gd name="adj1" fmla="val 83760"/>
              <a:gd name="adj2" fmla="val 78297"/>
              <a:gd name="adj3" fmla="val 114427"/>
              <a:gd name="adj4" fmla="val 125368"/>
              <a:gd name="adj5" fmla="val 299703"/>
              <a:gd name="adj6" fmla="val 7804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coracoid process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utoShape 9"/>
          <p:cNvSpPr>
            <a:spLocks/>
          </p:cNvSpPr>
          <p:nvPr/>
        </p:nvSpPr>
        <p:spPr bwMode="auto">
          <a:xfrm>
            <a:off x="126968" y="3178967"/>
            <a:ext cx="2276492" cy="500066"/>
          </a:xfrm>
          <a:prstGeom prst="callout2">
            <a:avLst>
              <a:gd name="adj1" fmla="val 34089"/>
              <a:gd name="adj2" fmla="val 67317"/>
              <a:gd name="adj3" fmla="val 13124"/>
              <a:gd name="adj4" fmla="val 84637"/>
              <a:gd name="adj5" fmla="val 97646"/>
              <a:gd name="adj6" fmla="val 114301"/>
            </a:avLst>
          </a:prstGeom>
          <a:noFill/>
          <a:ln w="3810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greater tuberosity of the humerus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6D9566-0A55-44A9-8DED-7E9119B7FD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968" t="35362" r="17373" b="37295"/>
          <a:stretch/>
        </p:blipFill>
        <p:spPr>
          <a:xfrm>
            <a:off x="7675383" y="200719"/>
            <a:ext cx="4479235" cy="449511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8F7749E-6FBE-4318-AC58-AA437041B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169" y="14622"/>
            <a:ext cx="66976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Ligaments of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Shoulder joint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965D956B-89A5-463C-A5D8-E669C13116D9}"/>
              </a:ext>
            </a:extLst>
          </p:cNvPr>
          <p:cNvSpPr>
            <a:spLocks/>
          </p:cNvSpPr>
          <p:nvPr/>
        </p:nvSpPr>
        <p:spPr bwMode="auto">
          <a:xfrm flipH="1">
            <a:off x="126968" y="531814"/>
            <a:ext cx="2936875" cy="609600"/>
          </a:xfrm>
          <a:prstGeom prst="callout2">
            <a:avLst>
              <a:gd name="adj1" fmla="val 59788"/>
              <a:gd name="adj2" fmla="val 26900"/>
              <a:gd name="adj3" fmla="val 57327"/>
              <a:gd name="adj4" fmla="val 10444"/>
              <a:gd name="adj5" fmla="val 375915"/>
              <a:gd name="adj6" fmla="val -24162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Supraspinatus</a:t>
            </a: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E987AE46-85A5-48BD-BA9E-F758225C65DB}"/>
              </a:ext>
            </a:extLst>
          </p:cNvPr>
          <p:cNvSpPr>
            <a:spLocks/>
          </p:cNvSpPr>
          <p:nvPr/>
        </p:nvSpPr>
        <p:spPr bwMode="auto">
          <a:xfrm flipH="1">
            <a:off x="3992584" y="5839653"/>
            <a:ext cx="2936875" cy="609600"/>
          </a:xfrm>
          <a:prstGeom prst="callout2">
            <a:avLst>
              <a:gd name="adj1" fmla="val -4828"/>
              <a:gd name="adj2" fmla="val 44623"/>
              <a:gd name="adj3" fmla="val -2673"/>
              <a:gd name="adj4" fmla="val 57386"/>
              <a:gd name="adj5" fmla="val -272547"/>
              <a:gd name="adj6" fmla="val 90798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Subscapularis</a:t>
            </a:r>
          </a:p>
        </p:txBody>
      </p:sp>
      <p:sp>
        <p:nvSpPr>
          <p:cNvPr id="17" name="AutoShape 9">
            <a:extLst>
              <a:ext uri="{FF2B5EF4-FFF2-40B4-BE49-F238E27FC236}">
                <a16:creationId xmlns:a16="http://schemas.microsoft.com/office/drawing/2014/main" id="{9F1BF38F-AA1D-4F8F-9289-B79FF673FE1A}"/>
              </a:ext>
            </a:extLst>
          </p:cNvPr>
          <p:cNvSpPr>
            <a:spLocks/>
          </p:cNvSpPr>
          <p:nvPr/>
        </p:nvSpPr>
        <p:spPr bwMode="auto">
          <a:xfrm>
            <a:off x="152399" y="5711572"/>
            <a:ext cx="2771739" cy="609600"/>
          </a:xfrm>
          <a:prstGeom prst="callout2">
            <a:avLst>
              <a:gd name="adj1" fmla="val 42307"/>
              <a:gd name="adj2" fmla="val 87954"/>
              <a:gd name="adj3" fmla="val 18750"/>
              <a:gd name="adj4" fmla="val 114917"/>
              <a:gd name="adj5" fmla="val -470390"/>
              <a:gd name="adj6" fmla="val 162884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1- Coracohumeral ligament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AutoShape 7">
            <a:extLst>
              <a:ext uri="{FF2B5EF4-FFF2-40B4-BE49-F238E27FC236}">
                <a16:creationId xmlns:a16="http://schemas.microsoft.com/office/drawing/2014/main" id="{98917236-A2B6-466A-BFE1-24A47262AD57}"/>
              </a:ext>
            </a:extLst>
          </p:cNvPr>
          <p:cNvSpPr>
            <a:spLocks/>
          </p:cNvSpPr>
          <p:nvPr/>
        </p:nvSpPr>
        <p:spPr bwMode="auto">
          <a:xfrm flipH="1">
            <a:off x="4290222" y="6294095"/>
            <a:ext cx="7555413" cy="609600"/>
          </a:xfrm>
          <a:prstGeom prst="callout2">
            <a:avLst>
              <a:gd name="adj1" fmla="val 47445"/>
              <a:gd name="adj2" fmla="val 97916"/>
              <a:gd name="adj3" fmla="val 38236"/>
              <a:gd name="adj4" fmla="val 103267"/>
              <a:gd name="adj5" fmla="val -74820"/>
              <a:gd name="adj6" fmla="val 110286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Long head of biceps &amp; Ascend of ant cri flex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heu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062AEB-282E-4F78-A5AE-DD4D33C61FC5}"/>
              </a:ext>
            </a:extLst>
          </p:cNvPr>
          <p:cNvSpPr txBox="1"/>
          <p:nvPr/>
        </p:nvSpPr>
        <p:spPr>
          <a:xfrm>
            <a:off x="3366654" y="1446214"/>
            <a:ext cx="923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Acro</a:t>
            </a:r>
            <a:endParaRPr lang="en-US" sz="20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9701" grpId="0" animBg="1"/>
      <p:bldP spid="29702" grpId="0" animBg="1"/>
      <p:bldP spid="8" grpId="0" animBg="1"/>
      <p:bldP spid="9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1DB7D4-051E-4B03-A4DB-CD612539AB35}"/>
              </a:ext>
            </a:extLst>
          </p:cNvPr>
          <p:cNvSpPr/>
          <p:nvPr/>
        </p:nvSpPr>
        <p:spPr>
          <a:xfrm>
            <a:off x="140677" y="140677"/>
            <a:ext cx="1181686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Ligaments (G-C-T)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a- 3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gleno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-humeral ligaments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From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medial margin of glenoid cavity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lesser tuberosity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914400" marR="0" lvl="2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Superior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extends from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upper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 of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 margin of the glenoid cavity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scapula to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lesser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tuberosity of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humerus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914400" marR="0" lvl="2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Middle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extends from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middle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 of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 margin of the glenoid cavity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lesser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tuberosity of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humerus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914400" marR="0" lvl="2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Inferior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extends from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 of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 margin of the glenoid cavity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lesser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tuberosity of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humerus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b-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Coraco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-humeral ligament: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form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root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of coracoid process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greater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tuberosity.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Transverse humeral ligament: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attached to margins of upper part of bicipital groove converting it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tunnel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that contains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Long head of biceps.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2)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Ascending branch of anterior circumflex humeral artery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Coracoacromial ligament: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between coracoid and acromion processes.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protects the superior aspect of the joint. It prevents superior displacement of  head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humerus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above the glenoid cavity.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Ligament, coracoid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acromion processes called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Coracoacromial arch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5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29022" y="1071546"/>
            <a:ext cx="6153192" cy="5715040"/>
            <a:chOff x="1928794" y="785794"/>
            <a:chExt cx="6134111" cy="4783318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lum bright="-10000" contrast="20000"/>
            </a:blip>
            <a:srcRect t="34594" r="38584" b="29687"/>
            <a:stretch>
              <a:fillRect/>
            </a:stretch>
          </p:blipFill>
          <p:spPr bwMode="auto">
            <a:xfrm>
              <a:off x="1928794" y="857232"/>
              <a:ext cx="6134111" cy="471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5286380" y="785794"/>
              <a:ext cx="1285884" cy="7000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" name="AutoShape 9"/>
          <p:cNvSpPr>
            <a:spLocks/>
          </p:cNvSpPr>
          <p:nvPr/>
        </p:nvSpPr>
        <p:spPr bwMode="auto">
          <a:xfrm>
            <a:off x="1524000" y="5143512"/>
            <a:ext cx="2936876" cy="609600"/>
          </a:xfrm>
          <a:prstGeom prst="callout2">
            <a:avLst>
              <a:gd name="adj1" fmla="val 40489"/>
              <a:gd name="adj2" fmla="val 77940"/>
              <a:gd name="adj3" fmla="val 18750"/>
              <a:gd name="adj4" fmla="val 114917"/>
              <a:gd name="adj5" fmla="val -480481"/>
              <a:gd name="adj6" fmla="val 179517"/>
            </a:avLst>
          </a:prstGeom>
          <a:noFill/>
          <a:ln w="3810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coracoacromial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ligament </a:t>
            </a:r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 flipH="1">
            <a:off x="7739042" y="1319202"/>
            <a:ext cx="2928958" cy="609600"/>
          </a:xfrm>
          <a:prstGeom prst="callout2">
            <a:avLst>
              <a:gd name="adj1" fmla="val 83760"/>
              <a:gd name="adj2" fmla="val 78297"/>
              <a:gd name="adj3" fmla="val 84427"/>
              <a:gd name="adj4" fmla="val 101288"/>
              <a:gd name="adj5" fmla="val 199766"/>
              <a:gd name="adj6" fmla="val 10347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coracoid process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9"/>
          <p:cNvSpPr>
            <a:spLocks/>
          </p:cNvSpPr>
          <p:nvPr/>
        </p:nvSpPr>
        <p:spPr bwMode="auto">
          <a:xfrm>
            <a:off x="809588" y="785794"/>
            <a:ext cx="2936876" cy="609600"/>
          </a:xfrm>
          <a:prstGeom prst="callout2">
            <a:avLst>
              <a:gd name="adj1" fmla="val 65034"/>
              <a:gd name="adj2" fmla="val 99451"/>
              <a:gd name="adj3" fmla="val 18750"/>
              <a:gd name="adj4" fmla="val 114917"/>
              <a:gd name="adj5" fmla="val 107664"/>
              <a:gd name="adj6" fmla="val 166070"/>
            </a:avLst>
          </a:prstGeom>
          <a:noFill/>
          <a:ln w="3810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acromion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processes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>
            <a:off x="560050" y="2964653"/>
            <a:ext cx="2365340" cy="609600"/>
          </a:xfrm>
          <a:prstGeom prst="callout2">
            <a:avLst>
              <a:gd name="adj1" fmla="val 48880"/>
              <a:gd name="adj2" fmla="val 99451"/>
              <a:gd name="adj3" fmla="val 18750"/>
              <a:gd name="adj4" fmla="val 114917"/>
              <a:gd name="adj5" fmla="val -11017"/>
              <a:gd name="adj6" fmla="val 203555"/>
            </a:avLst>
          </a:prstGeom>
          <a:noFill/>
          <a:ln w="3810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Subdeltoid bursa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 flipH="1">
            <a:off x="8417735" y="3478445"/>
            <a:ext cx="2928958" cy="609600"/>
          </a:xfrm>
          <a:prstGeom prst="callout2">
            <a:avLst>
              <a:gd name="adj1" fmla="val -102645"/>
              <a:gd name="adj2" fmla="val 160996"/>
              <a:gd name="adj3" fmla="val 17080"/>
              <a:gd name="adj4" fmla="val 66883"/>
              <a:gd name="adj5" fmla="val -197910"/>
              <a:gd name="adj6" fmla="val 90880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Supraspinatus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muscle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1238216" y="1785926"/>
            <a:ext cx="2928958" cy="609600"/>
          </a:xfrm>
          <a:prstGeom prst="callout2">
            <a:avLst>
              <a:gd name="adj1" fmla="val 83760"/>
              <a:gd name="adj2" fmla="val 78297"/>
              <a:gd name="adj3" fmla="val 84427"/>
              <a:gd name="adj4" fmla="val 101288"/>
              <a:gd name="adj5" fmla="val 80379"/>
              <a:gd name="adj6" fmla="val 11812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Deltoid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muscle</a:t>
            </a: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 flipH="1">
            <a:off x="6524628" y="714356"/>
            <a:ext cx="4790486" cy="609600"/>
          </a:xfrm>
          <a:prstGeom prst="callout2">
            <a:avLst>
              <a:gd name="adj1" fmla="val 47396"/>
              <a:gd name="adj2" fmla="val 83503"/>
              <a:gd name="adj3" fmla="val 84427"/>
              <a:gd name="adj4" fmla="val 101288"/>
              <a:gd name="adj5" fmla="val 264052"/>
              <a:gd name="adj6" fmla="val 10092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3- Subacromial bursa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C642AA3B-A031-4E52-898F-1ACB23C1C244}"/>
              </a:ext>
            </a:extLst>
          </p:cNvPr>
          <p:cNvSpPr/>
          <p:nvPr/>
        </p:nvSpPr>
        <p:spPr>
          <a:xfrm>
            <a:off x="6452416" y="3269453"/>
            <a:ext cx="1000906" cy="785818"/>
          </a:xfrm>
          <a:custGeom>
            <a:avLst/>
            <a:gdLst>
              <a:gd name="connsiteX0" fmla="*/ 223935 w 780662"/>
              <a:gd name="connsiteY0" fmla="*/ 52874 h 849085"/>
              <a:gd name="connsiteX1" fmla="*/ 559837 w 780662"/>
              <a:gd name="connsiteY1" fmla="*/ 90196 h 849085"/>
              <a:gd name="connsiteX2" fmla="*/ 765111 w 780662"/>
              <a:gd name="connsiteY2" fmla="*/ 594049 h 849085"/>
              <a:gd name="connsiteX3" fmla="*/ 653143 w 780662"/>
              <a:gd name="connsiteY3" fmla="*/ 799323 h 849085"/>
              <a:gd name="connsiteX4" fmla="*/ 429208 w 780662"/>
              <a:gd name="connsiteY4" fmla="*/ 817984 h 849085"/>
              <a:gd name="connsiteX5" fmla="*/ 186613 w 780662"/>
              <a:gd name="connsiteY5" fmla="*/ 780661 h 849085"/>
              <a:gd name="connsiteX6" fmla="*/ 37323 w 780662"/>
              <a:gd name="connsiteY6" fmla="*/ 407437 h 849085"/>
              <a:gd name="connsiteX7" fmla="*/ 0 w 780662"/>
              <a:gd name="connsiteY7" fmla="*/ 332792 h 84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0662" h="849085">
                <a:moveTo>
                  <a:pt x="223935" y="52874"/>
                </a:moveTo>
                <a:cubicBezTo>
                  <a:pt x="346788" y="26437"/>
                  <a:pt x="469641" y="0"/>
                  <a:pt x="559837" y="90196"/>
                </a:cubicBezTo>
                <a:cubicBezTo>
                  <a:pt x="650033" y="180392"/>
                  <a:pt x="749560" y="475861"/>
                  <a:pt x="765111" y="594049"/>
                </a:cubicBezTo>
                <a:cubicBezTo>
                  <a:pt x="780662" y="712237"/>
                  <a:pt x="709127" y="762001"/>
                  <a:pt x="653143" y="799323"/>
                </a:cubicBezTo>
                <a:cubicBezTo>
                  <a:pt x="597159" y="836645"/>
                  <a:pt x="506963" y="821094"/>
                  <a:pt x="429208" y="817984"/>
                </a:cubicBezTo>
                <a:cubicBezTo>
                  <a:pt x="351453" y="814874"/>
                  <a:pt x="251927" y="849085"/>
                  <a:pt x="186613" y="780661"/>
                </a:cubicBezTo>
                <a:cubicBezTo>
                  <a:pt x="121299" y="712237"/>
                  <a:pt x="68425" y="482082"/>
                  <a:pt x="37323" y="407437"/>
                </a:cubicBezTo>
                <a:cubicBezTo>
                  <a:pt x="6221" y="332792"/>
                  <a:pt x="3110" y="332792"/>
                  <a:pt x="0" y="332792"/>
                </a:cubicBezTo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E9599251-BBBB-466F-819E-BFAD4E0AF98A}"/>
              </a:ext>
            </a:extLst>
          </p:cNvPr>
          <p:cNvSpPr>
            <a:spLocks/>
          </p:cNvSpPr>
          <p:nvPr/>
        </p:nvSpPr>
        <p:spPr bwMode="auto">
          <a:xfrm flipH="1">
            <a:off x="7630930" y="5481654"/>
            <a:ext cx="2928958" cy="609600"/>
          </a:xfrm>
          <a:prstGeom prst="callout2">
            <a:avLst>
              <a:gd name="adj1" fmla="val 83760"/>
              <a:gd name="adj2" fmla="val 78297"/>
              <a:gd name="adj3" fmla="val 84427"/>
              <a:gd name="adj4" fmla="val 101288"/>
              <a:gd name="adj5" fmla="val -274111"/>
              <a:gd name="adj6" fmla="val 12649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 subscapularis bursa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2B8AD14A-345B-4DB9-B1B0-24F013D48A2B}"/>
              </a:ext>
            </a:extLst>
          </p:cNvPr>
          <p:cNvSpPr>
            <a:spLocks/>
          </p:cNvSpPr>
          <p:nvPr/>
        </p:nvSpPr>
        <p:spPr bwMode="auto">
          <a:xfrm flipH="1">
            <a:off x="8671940" y="4552581"/>
            <a:ext cx="2643174" cy="609600"/>
          </a:xfrm>
          <a:prstGeom prst="callout2">
            <a:avLst>
              <a:gd name="adj1" fmla="val 83760"/>
              <a:gd name="adj2" fmla="val 78297"/>
              <a:gd name="adj3" fmla="val 99733"/>
              <a:gd name="adj4" fmla="val 97052"/>
              <a:gd name="adj5" fmla="val -12306"/>
              <a:gd name="adj6" fmla="val 13837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Subscapularis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9EA782-2177-4DF9-B8AB-E93A6488C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607" y="-97928"/>
            <a:ext cx="84947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Bursae are related to shoulder joint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A97B50-9F35-4DE9-B7AA-08508121E0DF}"/>
              </a:ext>
            </a:extLst>
          </p:cNvPr>
          <p:cNvSpPr txBox="1"/>
          <p:nvPr/>
        </p:nvSpPr>
        <p:spPr>
          <a:xfrm>
            <a:off x="9882214" y="2133600"/>
            <a:ext cx="2205022" cy="646331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2- Infraspinatus bursa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2" grpId="0" animBg="1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</TotalTime>
  <Words>2131</Words>
  <Application>Microsoft Office PowerPoint</Application>
  <PresentationFormat>Widescreen</PresentationFormat>
  <Paragraphs>215</Paragraphs>
  <Slides>21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Monotype Corsiva</vt:lpstr>
      <vt:lpstr>Tahoma</vt:lpstr>
      <vt:lpstr>Times New Roman</vt:lpstr>
      <vt:lpstr>Wingdings</vt:lpstr>
      <vt:lpstr>Network</vt:lpstr>
      <vt:lpstr>1_Office Theme</vt:lpstr>
      <vt:lpstr>2_Office Theme</vt:lpstr>
      <vt:lpstr>3_Office Theme</vt:lpstr>
      <vt:lpstr>7_Default Design</vt:lpstr>
      <vt:lpstr>Pixel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104</cp:revision>
  <dcterms:created xsi:type="dcterms:W3CDTF">2019-10-04T16:13:01Z</dcterms:created>
  <dcterms:modified xsi:type="dcterms:W3CDTF">2020-01-28T18:32:25Z</dcterms:modified>
</cp:coreProperties>
</file>