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51"/>
  </p:notesMasterIdLst>
  <p:sldIdLst>
    <p:sldId id="256" r:id="rId4"/>
    <p:sldId id="296" r:id="rId5"/>
    <p:sldId id="297" r:id="rId6"/>
    <p:sldId id="353" r:id="rId7"/>
    <p:sldId id="298" r:id="rId8"/>
    <p:sldId id="299" r:id="rId9"/>
    <p:sldId id="339" r:id="rId10"/>
    <p:sldId id="300" r:id="rId11"/>
    <p:sldId id="344" r:id="rId12"/>
    <p:sldId id="354" r:id="rId13"/>
    <p:sldId id="331" r:id="rId14"/>
    <p:sldId id="301" r:id="rId15"/>
    <p:sldId id="352" r:id="rId16"/>
    <p:sldId id="346" r:id="rId17"/>
    <p:sldId id="330" r:id="rId18"/>
    <p:sldId id="302" r:id="rId19"/>
    <p:sldId id="326" r:id="rId20"/>
    <p:sldId id="303" r:id="rId21"/>
    <p:sldId id="342" r:id="rId22"/>
    <p:sldId id="332" r:id="rId23"/>
    <p:sldId id="304" r:id="rId24"/>
    <p:sldId id="305" r:id="rId25"/>
    <p:sldId id="306" r:id="rId26"/>
    <p:sldId id="329" r:id="rId27"/>
    <p:sldId id="307" r:id="rId28"/>
    <p:sldId id="308" r:id="rId29"/>
    <p:sldId id="337" r:id="rId30"/>
    <p:sldId id="309" r:id="rId31"/>
    <p:sldId id="310" r:id="rId32"/>
    <p:sldId id="327" r:id="rId33"/>
    <p:sldId id="340" r:id="rId34"/>
    <p:sldId id="313" r:id="rId35"/>
    <p:sldId id="317" r:id="rId36"/>
    <p:sldId id="341" r:id="rId37"/>
    <p:sldId id="314" r:id="rId38"/>
    <p:sldId id="315" r:id="rId39"/>
    <p:sldId id="347" r:id="rId40"/>
    <p:sldId id="316" r:id="rId41"/>
    <p:sldId id="311" r:id="rId42"/>
    <p:sldId id="318" r:id="rId43"/>
    <p:sldId id="312" r:id="rId44"/>
    <p:sldId id="322" r:id="rId45"/>
    <p:sldId id="319" r:id="rId46"/>
    <p:sldId id="321" r:id="rId47"/>
    <p:sldId id="293" r:id="rId48"/>
    <p:sldId id="348" r:id="rId49"/>
    <p:sldId id="32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5130D"/>
    <a:srgbClr val="EBF9D9"/>
    <a:srgbClr val="E3DE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1" autoAdjust="0"/>
    <p:restoredTop sz="56752" autoAdjust="0"/>
  </p:normalViewPr>
  <p:slideViewPr>
    <p:cSldViewPr>
      <p:cViewPr varScale="1">
        <p:scale>
          <a:sx n="41" d="100"/>
          <a:sy n="41" d="100"/>
        </p:scale>
        <p:origin x="239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4-25T13:05:35.070"/>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-1 137 0,'46'0'109,"46"0"-62,-46 0-31,1 0-16,45 0 15,0 0 1,-46 0-1,1 0-15,-1 0 16,0 0 15,0 0-15,0 0 0,1-46-1,-1 46 1,0 0 15,0 0-15,0 0-1,0 0 1,1 0 0,-1-46-1,0 46 16,0 0-15,0 0-16,1 0 31,-1 0 1,0 0-17,0 0 1,0 0-1,0 0-15,1 0 16,-1 0 0,0 0-1,0 0-15,0 0 32,1 0-1,-1 0-16,0 0 1,0 0 0,0 0-1,0 0 1,1 0 0,-1 0-1,0 0 1,0 0-1,0 0 1,1 0-16,-1 0 16,0 0 15,46 0-31,-46 0 31,1 0 0,-1 46-31,0-46 16,0 0 0,0 46-16,1-46 31,-1 0-15,0 0-1,0 0 1,0 0 31,0 0-47,1 0 15,45 0 1,-46 0 0,0 0-1,1 0 16,-1 0-15,0 0 31,0 0-47,0 0 16,0 0-1,1 0 32,45 0 0,-46 0-16,0 0 16,1 0-16,-1 0-15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4-25T13:05:38.805"/>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-1 162 0,'46'0'125,"46"0"-110,1 0 1,-1 0-16,47 0 16,-1 0-1,-45 0 1,-1 0-16,0-47 15,1 47 1,-47 0 0,-1 0-1,47 0-15,-45 0 16,45 0 0,-46 0-1,46 0-15,-45 0 16,45 0 15,0 0-15,-45 0-16,-1 0 15,46 0 1,-46 0-16,0 0 16,1 0-1,45 0 1,0 0-16,-45 0 31,45 0-31,-46 0 16,0 0-1,0 0 1,47 0-16,-47 0 16,0 0-1,0 0 1,47 47-16,-1-1 31,-46-46-15,47 0-1,-47 47 1,0-47 0,0 46-16,-1-46 15,2 0 1,-1 0-1,0 0-15,0 0 32,46 0-1,-45 0-15,-1 0 15,46 0 31,-46 0-46,1 0 15,-1 0-15,0 0-1,0 0 17,0 0-1,0 0-15,1 0 15,-1 0 0,0 0 47,0 0-62,0 0 78,-46-46-79,0-1-15,0 1 110,-46 46 30,0-47-124,0 47-16,0 0 62,-1 0-62,1 0 47,0 0 0,0 0-16,0 0 1,0 0-17,-1 0 79,1 0-78,46-46-1,-46 46-15,0 0 16,-47 0-1,93-46 1,-46 46 0,0 0-16,0 0 31,0 0-15,0 0 15,-1 0-16,2 0-15,-1 0 16,0 0 15,0 0-15,-1 0 0,1 0 15,0 0-16,0 0-15,0 0 32,0 0-17,-1 0 17,1 0-17,0 0 1,0 0 15,0 46-15,-1-46-16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4-25T13:05:41.176"/>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139 442 0,'46'0'78,"0"0"-62,47 0-1,45-46 1,1 46-16,-1 0 16,1-46-1,-1 46 1,1 0-16,-47 0 15,1-47 1,-1 47 0,-46 0-1,93-46-15,-47 0 16,-46 46 0,0 0-1,1 0-15,-1 0 31,0 0 1,0 0-17,0 0 1,0 0 0,-46-46-1,0 0 157,-46 46-156,0 0-16,0-46 15,-46 46 1,-1-47 0,47 47-1,0 0 16,0 0-31,-1 0 16,1 0 0,0 0-1,0 0 1,0 0 0,0 0-1,-1 0 16,1 0-15,0 0 0,0 0-1,0 0 1,-1 0 0,1 0-1,0 0-15,0 0 16,0 0-1,0 0 17,-1 0-32,-45 0 31,46 0-15,0 0-1,-1 0 1,1 0-1,0 0 1,0 0 15,0 0 16,0 0-31,-1 0-1,1 0 1,0 0 0,0 0-1,0 0 1,-1 0 31,1 0-16</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4-25T13:05:46.265"/>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368 474 0,'0'-46'109,"46"46"-93,93-92-1,-48 45 1,1 47-16,47-46 16,-47 0-1,47 46 1,-47-46-16,1 0 15,-47 46 1,0-47 0,46 47-16,-45 0 15,-1-46 1,0 46 0,0 0 15,0 0 0,47 0-15,-48 0 15,47 0-15,-46 0-1,1 0 1,-1 0-1,0 0 1,-46 46 0,46-46-1,0 47 1,0-47 0,-46 46-1,47-46-15,-1 46 31,-46 0 16,46-46-31,0 46 0,-46 1-1,0-1 1,0 0 62,0 0-31,-46-46 31,0 0-47,-47 47-15,1-47-16,0 0 15,-1 0 1,1 46 0,1-46-16,-2 0 15,47 0 1,0 0 0,0 0-16,0 0 15,-1 0 1,1 0-1,0 0 1,0 0-16,0 0 16,-1 0-1,1 0-15,0 0 47,0 0-31,0 47-1,0-1 1,-1-46 0,1 0-16,0 0 15,0 46 1,0-46 15,-1 0-15,1 0 15,0 46-31,1 0 31,-1-46 1,0 0-17,-1 0 16,1 0 48,46 47-64,-46-47 16,138 46 110,-45-46-141,45 0 16,45 0-1,2 0 1,0-46-16,-47-1 16,93-45-1,-139 92 1,0-46-1,46 0-15,1 46 32,-47-47-17,0 47 1,0 0 15,0 0-15,1 0-1,-2 0 1,47 0 0,1 0-1,-47 0 1,0 0 0,0 0-16,0 0 31,0 0-16,1 0 1,-1 0 15,0 0-15,0 0-16,-46 47 187,0-1-108,0 0-64,-46-46 1,46 46-1,0 0 32,-46-46-47,0 0 47,-1 0-31,1 0-1,46 47 1,-46-47 0,0 0-16,46 46 15,-46-46 1,0 0 0,-1 0-1,1 0 1,0 0-1,0 0 1,1 0 15,-2 0-15,1 0-16,0 0 31,-46 0-15,46 0-1,-1 0-15,1 0 16,-92 46 0,91-46-1,-45 0 1,46 0 0,0 0-1,0 0-15,-1 0 16,1 0-1,0 0 1,0 0 0,0 0-1,-1 0 1,1 0 0,0 0 46,1 0-31,-1 0 16,0 0-16,-47 0-15,47 0 15,0 0 1,-47 0-17,47 0 1,0 0-1,0 0 1,0 0 78,0 0-79</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4-25T13:05:48.626"/>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0 102 0,'46'0'94,"47"0"-63,-47 0-16,46 0 1,47 0-16,-47 0 16,0 0-1,47 0 1,-47 0 0,1 0-16,-47 0 15,0 0 1,46 0-16,-45 0 15,-1 0 1,46 0 0,-46-46-1,1 46-15,-1 0 16,46 0 0,0 0-1,-45 0 16,-1 0-15,0 0 0,0 0-16,47-46 15,-47 46 1,0 0 0,0 0-16,0 0 46,0 0-14,1 0-17,-1 0 1,-46 46 156,-46-46-141,-1 0-15,1 0-1,0 0 1,0 0 0,-46 0-16,-1 0 15,47 0 1,-46 0-1,-1 0-15,-45 0 16,-1 46 0,47-46-1,-1 0 1,47 47-16,-46-47 16,0 0-1,-1 0 1,1 0-16,46 46 15,-47-46 1,47 0 0,0 46-1,0-46 1,0 0 15,-1 0-31,1 0 47,0 0-47,46 46 16,-46-46-1,0 0 1,-1 0 0,47 92 15</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4-25T13:05:52.953"/>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0 337 0,'46'0'188,"-46"-46"-173,93 46 1,-47 0-1,0 0 1,0 0 0,0 0-1,0 0-15,1-46 16,45 46 0,-46 0-1,0-46 1,47 46-16,-47 0 15,0 0 1,46-46 0,1 46-1,-1 0-15,1 0 16,-1-47 0,-46 47-1,93 0-15,-93 0 16,0 0-1,0 0 1,47 0-16,-47 0 16,0-46-1,92 46 1,-91 0 0,-1 0-16,0 0 15,46 0 1,-45 0-1,45 0-15,-46 0 16,46 0 0,-45 0-1,45 0-15,-46 0 16,47 0 0,-1 0-1,-46 0 1,0 0-16,47 0 15,-47 0 1,0 0 0,0 0-16,47 0 15,-47 0 1,0 0 0,0 0-16,46 0 31,-45 0 0,45 0-31,-46 0 16,0 0-1,1 0 1,45 0 0,-46 0 15,0 0-16,47 0 1,-47 0 15,0 0-31,0 0 16,0 0 0,1 46-1,-1-46 1,0 0-1,0 0 1,0 0 0,0 47 15,1-47-15,-1 46-16,0-46 15,0 0 16,0 46 32,1-46-47,-1 0-1,0 0 1,0 0 78,0 0-79,-46 46-15,46-46 110,-46 46-79,47-46-16,-94 0 235,1 0-234,-46 0-16,46 0 16,-93 0-1,47 0 1,46 0 0,-1 0-16,1 47 15,0-47 1,-46 0-16,46 0 31,-47 0-15,47 0-1,0 0-15,0 0 16,-93 0 0,93 0-1,-46 0 1,45 0 15,-91 0-31,45 0 16,1 0-1,0 0 1,-47 0 0,47 0-16,46 0 15,-93 0 1,93 0-1,-46 0-15,45 0 16,1 0 0,-92 0-1,91 0 1,-45 0-16,0 0 16,-1 0-1,1 0 1,-47 0-16,47 0 15,46 0 1,-46 0 0,45 0-1,-45 0-15,46 0 16,-47 0 0,47 0-1,-46 0-15,46 0 16,0 0-1,-1 0 1,-45 0-16,0 0 31,45 0 1,1 0-32,-46 0 31,46 0-16,0 0-15,-1 0 16,1 0 15,-46 0 1,46 0-17,-1 0 32,1 0-16,0 0-15,0 0 0,0 92 77,0-46-77</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4-25T13:05:58.724"/>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0 349 0,'92'0'110,"1"0"-95,45 0 1,139 0-1,-46-46-15,46 46 16,-46 0 0,-46 0-1,-46-46-15,-1 0 16,-46 46 0,-45-46-1,45 46-15,0 0 16,1-47-1,-47 47 1,0-46-16,46 46 16,-45 0-1,45 0 1,-46 0-16,47-46 16,-47 46-1,0 0 1,0 0-1,0 0 1,0 0 0,1 0-1,-1 0-15,0 0 16,0 0 0,47 0-1,-47 0 1,0 0-16,0 0 15,0 0 17,0 0-32,1 46 15,-1-46 1,-46 46 31,46-46-16,-46 47 16,0 45 31,0-46-62,0 0-1,0 0-15,0 47 78,0-47-62,0 0 0,-46 0 15,0-46 16,-47 0-32,1 47 1,0-47-16,45 0 16,-45 0-1,0 0-15,45 0 16,-45 0 0,-46 0-1,-1 0-15,-92-47 16,93 47-1,-1 0 1,47 0 0,-1-46-16,47 46 15,-92-46 1,45 46 0,1 0-1,-1 0-15,47 0 16,-46 0-1,-47 0 1,93 0-16,0 0 16,0 0-1,-47 0 1,1 0 0,46 0-16,0 0 15,0 0 1,-1 0-1,1 0-15,0 0 16,0 0 0,0 0 15,-1 0-31,-45 0 31,46 0 32,46 46 15,0 0-47,0 1-31,0 45 16,0-46 15,92 0 78,-46 0-109,1-46 16,45 0 0,-46 0-1,0 0 16,1 0-15,-1 0 0,0 0 15,46 0-15,-46 0-16,1 0 15,-1 0 16,0 0-15,0 0 0,0 0-1,1 0 1,-1 0-16,46 0 16,0 0 15,-45 0-16,-1 0 1,0 0 0,46 0-16,-45 0 15,45 0 1,0 0 0,-46 0-1,1 0-15,45 0 16,-46 0-1,0 0 1,1 0-16,-1 0 16,0 0-1,46 0 1,-46 0 0,47 0-1,-47 0 1,0 0-1,47 0-15,-47 0 16,0 0 15,0 0-31,0 0 16,0 0 0,1 0 15,-1 0 78,-46 47-109,0-1 47,0 0-31,0 0-1,0 0 1,-46-46 46,-1 0-46,-45 0 0,46 0-1,0 0 1,0 0-16,-47 0 16,47 0-1,-46 0 1,45 0-1,1-46 1,-92 46 0,92 0-16,-1 0 15,-45 0 1,0 0 0,-1 0-16,47 0 15,0 0 1,0 0-1,-47 0 1,47 0 15,-46 0-15,46 0-16,-47 0 31,47 0 0,0 0-31,0 0 16,0 0 0,-1 0-1,1 0-15,0 0 16,-46 0 15,45 0-31,-45 0 31,46 0-15,0 0 15,0 0 1,-1 0-17,47-46 1,-46 0-1,46 0 1,-46-1 0,0-45-1,46 46 32,0 0-31,0 0-16,0-1 15,0 1 17,0 0-32,0 0 31,0 0 0,46 46-31,0 0 16,-46-47-1,46 47 1,1 0-16,-1 0 16,0 0-1,0 0 1,46 0 0,-45 0-16,91-46 15,-92 46 1,47 0-16,-47 0 15,46 0 1,1 0 0,-47 0-1,46 0-15,-46 0 16,93 0 0,-93 0-1,0 0 1,0 0-16,1 0 15,-1 0 1,0 0 0,0 0-1,0 0 1,1 0 0,-1 0-16,46 0 31,-46 0 0,0 0-15,1 0-1,-1 0 1,46 0-16,1 0 31,-47 0-15,46 0-1,-46 0 1,47 0 15,-47 0-15,46 0 0,-46 0-1,1 0-15,-1 0 31,0 0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DAF464C-6BAE-4457-9654-B16C8751471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AU"/>
          </a:p>
        </p:txBody>
      </p:sp>
      <p:sp>
        <p:nvSpPr>
          <p:cNvPr id="5123" name="Rectangle 3">
            <a:extLst>
              <a:ext uri="{FF2B5EF4-FFF2-40B4-BE49-F238E27FC236}">
                <a16:creationId xmlns:a16="http://schemas.microsoft.com/office/drawing/2014/main" id="{158DB0A6-3FB5-40BB-A7CD-B82682722A2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AU"/>
          </a:p>
        </p:txBody>
      </p:sp>
      <p:sp>
        <p:nvSpPr>
          <p:cNvPr id="2052" name="Rectangle 4">
            <a:extLst>
              <a:ext uri="{FF2B5EF4-FFF2-40B4-BE49-F238E27FC236}">
                <a16:creationId xmlns:a16="http://schemas.microsoft.com/office/drawing/2014/main" id="{735F60AF-65DC-49A9-B76B-CAE4F29B6F8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77EF245-FA0F-4EF6-AEB4-42B45EFAC4E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87D96ADC-1CA1-45A9-B707-35C3A3326AE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AU"/>
          </a:p>
        </p:txBody>
      </p:sp>
      <p:sp>
        <p:nvSpPr>
          <p:cNvPr id="5127" name="Rectangle 7">
            <a:extLst>
              <a:ext uri="{FF2B5EF4-FFF2-40B4-BE49-F238E27FC236}">
                <a16:creationId xmlns:a16="http://schemas.microsoft.com/office/drawing/2014/main" id="{D2148FBC-61BC-403A-ABA9-92C726605F1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35F1AF7-FD6A-4F36-BD92-62DA7995D468}"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A7FEB5FB-541F-472F-A8BD-662A139E20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07908B-F5A2-4FE0-8704-58439F23B5B7}" type="slidenum">
              <a:rPr lang="ar-SA" altLang="en-US"/>
              <a:pPr>
                <a:spcBef>
                  <a:spcPct val="0"/>
                </a:spcBef>
              </a:pPr>
              <a:t>1</a:t>
            </a:fld>
            <a:endParaRPr lang="en-AU" altLang="en-US"/>
          </a:p>
        </p:txBody>
      </p:sp>
      <p:sp>
        <p:nvSpPr>
          <p:cNvPr id="4099" name="Rectangle 2">
            <a:extLst>
              <a:ext uri="{FF2B5EF4-FFF2-40B4-BE49-F238E27FC236}">
                <a16:creationId xmlns:a16="http://schemas.microsoft.com/office/drawing/2014/main" id="{F7440BD8-2D45-4790-A8CE-257BB530DCEF}"/>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12A45822-185A-434F-856F-5EB6171155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FA140C-AEFF-424E-9B4B-7E4D9A71E832}"/>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D3FC959-193E-4828-AB88-7151F914A5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BE14A08-10E9-43FE-9CF2-B9E74F075B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345A84-CDDF-4900-A545-13A929F510EC}" type="slidenum">
              <a:rPr lang="ar-SA" altLang="en-US"/>
              <a:pPr>
                <a:spcBef>
                  <a:spcPct val="0"/>
                </a:spcBef>
              </a:pPr>
              <a:t>11</a:t>
            </a:fld>
            <a:endParaRPr lang="en-AU" altLang="en-US"/>
          </a:p>
        </p:txBody>
      </p:sp>
      <p:sp>
        <p:nvSpPr>
          <p:cNvPr id="24579" name="Rectangle 2">
            <a:extLst>
              <a:ext uri="{FF2B5EF4-FFF2-40B4-BE49-F238E27FC236}">
                <a16:creationId xmlns:a16="http://schemas.microsoft.com/office/drawing/2014/main" id="{5C6DB7AB-DEF9-4BCC-903E-1A7D33431DF9}"/>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0B01D8E0-EF8A-4B1A-88AA-E7D7F227F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89CA3BD-5A3C-446C-939B-F6631727A9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5E8FAE-CB00-4135-BC3F-98AD48B02A27}" type="slidenum">
              <a:rPr lang="ar-SA" altLang="en-US"/>
              <a:pPr>
                <a:spcBef>
                  <a:spcPct val="0"/>
                </a:spcBef>
              </a:pPr>
              <a:t>12</a:t>
            </a:fld>
            <a:endParaRPr lang="en-AU" altLang="en-US"/>
          </a:p>
        </p:txBody>
      </p:sp>
      <p:sp>
        <p:nvSpPr>
          <p:cNvPr id="26627" name="Rectangle 2">
            <a:extLst>
              <a:ext uri="{FF2B5EF4-FFF2-40B4-BE49-F238E27FC236}">
                <a16:creationId xmlns:a16="http://schemas.microsoft.com/office/drawing/2014/main" id="{B30CAEAD-CDBF-4B91-B3A6-CC2DFC33BDE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0674632-3722-4FB3-9014-5EF071BA84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A6F574E-E247-4349-B09F-05C5F714238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701A39A-790B-475F-86FE-77C4E386D3BD}" type="slidenum">
              <a:rPr lang="ar-SA" altLang="en-US"/>
              <a:pPr algn="r" eaLnBrk="1" hangingPunct="1">
                <a:spcBef>
                  <a:spcPct val="0"/>
                </a:spcBef>
              </a:pPr>
              <a:t>13</a:t>
            </a:fld>
            <a:endParaRPr lang="en-AU" altLang="en-US"/>
          </a:p>
        </p:txBody>
      </p:sp>
      <p:sp>
        <p:nvSpPr>
          <p:cNvPr id="28675" name="Rectangle 2">
            <a:extLst>
              <a:ext uri="{FF2B5EF4-FFF2-40B4-BE49-F238E27FC236}">
                <a16:creationId xmlns:a16="http://schemas.microsoft.com/office/drawing/2014/main" id="{832DA8ED-493B-43DA-94F6-DB54B5772C5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3D53B1F-C68D-45EC-9F5C-F72C22102B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BBB96A8-DB7B-4854-B47A-34F558AD9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147DC8-A07A-41AB-A734-6A4687BB68C7}" type="slidenum">
              <a:rPr lang="ar-SA" altLang="en-US"/>
              <a:pPr>
                <a:spcBef>
                  <a:spcPct val="0"/>
                </a:spcBef>
              </a:pPr>
              <a:t>14</a:t>
            </a:fld>
            <a:endParaRPr lang="en-AU" altLang="en-US"/>
          </a:p>
        </p:txBody>
      </p:sp>
      <p:sp>
        <p:nvSpPr>
          <p:cNvPr id="30723" name="Rectangle 2">
            <a:extLst>
              <a:ext uri="{FF2B5EF4-FFF2-40B4-BE49-F238E27FC236}">
                <a16:creationId xmlns:a16="http://schemas.microsoft.com/office/drawing/2014/main" id="{4667BB1B-7F25-441E-87E3-3385A750B4D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61446E8-9BC0-43D2-B38D-C26D0386C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333C853-E12D-4DAC-B7D6-EE8AF44AD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5F852-ED80-43CA-B0A0-06747100F44E}" type="slidenum">
              <a:rPr lang="ar-SA" altLang="en-US"/>
              <a:pPr>
                <a:spcBef>
                  <a:spcPct val="0"/>
                </a:spcBef>
              </a:pPr>
              <a:t>15</a:t>
            </a:fld>
            <a:endParaRPr lang="en-AU" altLang="en-US"/>
          </a:p>
        </p:txBody>
      </p:sp>
      <p:sp>
        <p:nvSpPr>
          <p:cNvPr id="32771" name="Rectangle 2">
            <a:extLst>
              <a:ext uri="{FF2B5EF4-FFF2-40B4-BE49-F238E27FC236}">
                <a16:creationId xmlns:a16="http://schemas.microsoft.com/office/drawing/2014/main" id="{DF7E984B-242C-496F-9E1F-AB73CD7BD14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C16E820-98C3-4860-A7EE-985496D9E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D4AF352-8ABA-4304-B696-307EA7F689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47826D-1AB8-4695-B83E-A8D7D33F8A6F}" type="slidenum">
              <a:rPr lang="ar-SA" altLang="en-US"/>
              <a:pPr>
                <a:spcBef>
                  <a:spcPct val="0"/>
                </a:spcBef>
              </a:pPr>
              <a:t>16</a:t>
            </a:fld>
            <a:endParaRPr lang="en-AU" altLang="en-US"/>
          </a:p>
        </p:txBody>
      </p:sp>
      <p:sp>
        <p:nvSpPr>
          <p:cNvPr id="34819" name="Rectangle 2">
            <a:extLst>
              <a:ext uri="{FF2B5EF4-FFF2-40B4-BE49-F238E27FC236}">
                <a16:creationId xmlns:a16="http://schemas.microsoft.com/office/drawing/2014/main" id="{26B665A9-94D9-4DFB-98C1-16AA3E5A577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E0C7B2B-4C6A-4780-9294-81A6BB08D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EF54913-2600-4E29-A102-42B9068BDB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303E8D-4ACA-45AB-B72C-117B262AFAB2}" type="slidenum">
              <a:rPr lang="ar-SA" altLang="en-US"/>
              <a:pPr>
                <a:spcBef>
                  <a:spcPct val="0"/>
                </a:spcBef>
              </a:pPr>
              <a:t>17</a:t>
            </a:fld>
            <a:endParaRPr lang="en-AU" altLang="en-US"/>
          </a:p>
        </p:txBody>
      </p:sp>
      <p:sp>
        <p:nvSpPr>
          <p:cNvPr id="36867" name="Rectangle 2">
            <a:extLst>
              <a:ext uri="{FF2B5EF4-FFF2-40B4-BE49-F238E27FC236}">
                <a16:creationId xmlns:a16="http://schemas.microsoft.com/office/drawing/2014/main" id="{20EA8306-8A58-4D46-9089-A8DA1D30869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7D2AA24-0E7F-40AE-AA9B-562A8F6523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96AAB11-F222-4F18-A31F-7BEEAF630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689112-3CD4-4046-BB2C-E09A5F14919D}" type="slidenum">
              <a:rPr lang="ar-SA" altLang="en-US"/>
              <a:pPr>
                <a:spcBef>
                  <a:spcPct val="0"/>
                </a:spcBef>
              </a:pPr>
              <a:t>18</a:t>
            </a:fld>
            <a:endParaRPr lang="en-AU" altLang="en-US"/>
          </a:p>
        </p:txBody>
      </p:sp>
      <p:sp>
        <p:nvSpPr>
          <p:cNvPr id="38915" name="Rectangle 2">
            <a:extLst>
              <a:ext uri="{FF2B5EF4-FFF2-40B4-BE49-F238E27FC236}">
                <a16:creationId xmlns:a16="http://schemas.microsoft.com/office/drawing/2014/main" id="{2004160E-E5FB-4460-8BAD-2745828959C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6512C10-9E27-4A6F-864E-21946007CE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G protein coupled receptor contain</a:t>
            </a:r>
            <a:r>
              <a:rPr lang="en-US" altLang="en-US" baseline="0" dirty="0" smtClean="0"/>
              <a:t> a beta </a:t>
            </a:r>
            <a:r>
              <a:rPr lang="en-US" altLang="en-US" baseline="0" dirty="0" err="1" smtClean="0"/>
              <a:t>gama</a:t>
            </a:r>
            <a:r>
              <a:rPr lang="en-US" altLang="en-US" baseline="0" dirty="0" smtClean="0"/>
              <a:t> the most important one is alpha </a:t>
            </a:r>
          </a:p>
          <a:p>
            <a:pPr eaLnBrk="1" hangingPunct="1"/>
            <a:r>
              <a:rPr lang="en-US" altLang="en-US" baseline="0" dirty="0" smtClean="0"/>
              <a:t>Alpha have 4 subtype the most important alpha I and alpha s </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E48EAB8-BC0A-4819-9C15-F5CE90793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7C413E-1B18-4A1F-8641-32CCC7CC6C3B}" type="slidenum">
              <a:rPr lang="ar-SA" altLang="en-US"/>
              <a:pPr>
                <a:spcBef>
                  <a:spcPct val="0"/>
                </a:spcBef>
              </a:pPr>
              <a:t>19</a:t>
            </a:fld>
            <a:endParaRPr lang="en-AU" altLang="en-US"/>
          </a:p>
        </p:txBody>
      </p:sp>
      <p:sp>
        <p:nvSpPr>
          <p:cNvPr id="40963" name="Rectangle 2">
            <a:extLst>
              <a:ext uri="{FF2B5EF4-FFF2-40B4-BE49-F238E27FC236}">
                <a16:creationId xmlns:a16="http://schemas.microsoft.com/office/drawing/2014/main" id="{370E1761-0725-4EC9-980C-A09819FA5E6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4FD10991-F32C-46E8-AB7D-4086C0E1F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1C7409B-283D-4B8E-9A4F-BE4F569A6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A572E8-1914-41F9-AF12-1E605F36AD03}" type="slidenum">
              <a:rPr lang="ar-SA" altLang="en-US"/>
              <a:pPr>
                <a:spcBef>
                  <a:spcPct val="0"/>
                </a:spcBef>
              </a:pPr>
              <a:t>2</a:t>
            </a:fld>
            <a:endParaRPr lang="en-AU" altLang="en-US"/>
          </a:p>
        </p:txBody>
      </p:sp>
      <p:sp>
        <p:nvSpPr>
          <p:cNvPr id="6147" name="Rectangle 2">
            <a:extLst>
              <a:ext uri="{FF2B5EF4-FFF2-40B4-BE49-F238E27FC236}">
                <a16:creationId xmlns:a16="http://schemas.microsoft.com/office/drawing/2014/main" id="{7A23AF0F-A6D4-44DB-8DBE-F865404A6C5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DF83ECD-A113-4BA3-B7B2-210E6B49D9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4634C1C-73B8-4695-82A9-A8C701D71F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DC7A66-2934-454B-A293-0D348CCCFA88}" type="slidenum">
              <a:rPr lang="ar-SA" altLang="en-US"/>
              <a:pPr>
                <a:spcBef>
                  <a:spcPct val="0"/>
                </a:spcBef>
              </a:pPr>
              <a:t>20</a:t>
            </a:fld>
            <a:endParaRPr lang="en-AU" altLang="en-US"/>
          </a:p>
        </p:txBody>
      </p:sp>
      <p:sp>
        <p:nvSpPr>
          <p:cNvPr id="43011" name="Rectangle 2">
            <a:extLst>
              <a:ext uri="{FF2B5EF4-FFF2-40B4-BE49-F238E27FC236}">
                <a16:creationId xmlns:a16="http://schemas.microsoft.com/office/drawing/2014/main" id="{941C44FC-30FD-4E8E-92FD-A5D3ADA11F4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0DA3CD0-2A4C-4C06-BD15-4D7152117A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B8DF438-D337-4555-9F0F-E30CF62F1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8A9710-E314-45C2-86EE-A9AEB12D11E9}" type="slidenum">
              <a:rPr lang="ar-SA" altLang="en-US"/>
              <a:pPr>
                <a:spcBef>
                  <a:spcPct val="0"/>
                </a:spcBef>
              </a:pPr>
              <a:t>21</a:t>
            </a:fld>
            <a:endParaRPr lang="en-AU" altLang="en-US"/>
          </a:p>
        </p:txBody>
      </p:sp>
      <p:sp>
        <p:nvSpPr>
          <p:cNvPr id="45059" name="Rectangle 2">
            <a:extLst>
              <a:ext uri="{FF2B5EF4-FFF2-40B4-BE49-F238E27FC236}">
                <a16:creationId xmlns:a16="http://schemas.microsoft.com/office/drawing/2014/main" id="{F5465495-4C6B-4830-9993-2411C1EAA90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9BF76A98-A0CE-4F0F-8C5D-959BA0FC5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Who</a:t>
            </a:r>
            <a:r>
              <a:rPr lang="en-US" altLang="en-US" baseline="0" dirty="0" smtClean="0"/>
              <a:t> donate the phosphate? is protein kinase</a:t>
            </a:r>
          </a:p>
          <a:p>
            <a:pPr eaLnBrk="1" hangingPunct="1"/>
            <a:r>
              <a:rPr lang="en-US" altLang="en-US" baseline="0" dirty="0" smtClean="0"/>
              <a:t> who reuptake it ? Phosphatase </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39FB5A5-8CDA-4769-9646-9B81069C4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582CEA-6814-476D-81D8-6B784720689A}" type="slidenum">
              <a:rPr lang="ar-SA" altLang="en-US"/>
              <a:pPr>
                <a:spcBef>
                  <a:spcPct val="0"/>
                </a:spcBef>
              </a:pPr>
              <a:t>22</a:t>
            </a:fld>
            <a:endParaRPr lang="en-AU" altLang="en-US"/>
          </a:p>
        </p:txBody>
      </p:sp>
      <p:sp>
        <p:nvSpPr>
          <p:cNvPr id="47107" name="Rectangle 2">
            <a:extLst>
              <a:ext uri="{FF2B5EF4-FFF2-40B4-BE49-F238E27FC236}">
                <a16:creationId xmlns:a16="http://schemas.microsoft.com/office/drawing/2014/main" id="{A220D68E-D128-4A61-9DE3-2052377D15F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6E23CC4-6F50-4E72-8EDD-45E80B940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9A2B204-FA82-4BC3-9CA1-4604A4BD3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8B6ACA4-0604-4B5C-B4C3-777A6D6E8248}" type="slidenum">
              <a:rPr lang="ar-SA" altLang="en-US"/>
              <a:pPr>
                <a:spcBef>
                  <a:spcPct val="0"/>
                </a:spcBef>
              </a:pPr>
              <a:t>23</a:t>
            </a:fld>
            <a:endParaRPr lang="en-AU" altLang="en-US"/>
          </a:p>
        </p:txBody>
      </p:sp>
      <p:sp>
        <p:nvSpPr>
          <p:cNvPr id="49155" name="Rectangle 2">
            <a:extLst>
              <a:ext uri="{FF2B5EF4-FFF2-40B4-BE49-F238E27FC236}">
                <a16:creationId xmlns:a16="http://schemas.microsoft.com/office/drawing/2014/main" id="{202EA3AF-845C-4BE5-9600-76E50393C0A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73BCB4B-7317-4687-B4A2-4539851C2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B70086F-D3AD-4C65-A5E1-FE179BF035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604400-C8A7-4557-A67A-CF7368B83995}" type="slidenum">
              <a:rPr lang="ar-SA" altLang="en-US"/>
              <a:pPr>
                <a:spcBef>
                  <a:spcPct val="0"/>
                </a:spcBef>
              </a:pPr>
              <a:t>24</a:t>
            </a:fld>
            <a:endParaRPr lang="en-AU" altLang="en-US"/>
          </a:p>
        </p:txBody>
      </p:sp>
      <p:sp>
        <p:nvSpPr>
          <p:cNvPr id="51203" name="Rectangle 2">
            <a:extLst>
              <a:ext uri="{FF2B5EF4-FFF2-40B4-BE49-F238E27FC236}">
                <a16:creationId xmlns:a16="http://schemas.microsoft.com/office/drawing/2014/main" id="{5834F20D-68C3-447D-BBC4-3370DD4BCDE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52A80D1-1D32-4C9A-947B-2BA839311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F61A938-8DFD-47C8-8A48-697B06E8A3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85D8F99-009E-4232-9A03-91493DC0812E}" type="slidenum">
              <a:rPr lang="ar-SA" altLang="en-US"/>
              <a:pPr>
                <a:spcBef>
                  <a:spcPct val="0"/>
                </a:spcBef>
              </a:pPr>
              <a:t>25</a:t>
            </a:fld>
            <a:endParaRPr lang="en-AU" altLang="en-US"/>
          </a:p>
        </p:txBody>
      </p:sp>
      <p:sp>
        <p:nvSpPr>
          <p:cNvPr id="53251" name="Rectangle 2">
            <a:extLst>
              <a:ext uri="{FF2B5EF4-FFF2-40B4-BE49-F238E27FC236}">
                <a16:creationId xmlns:a16="http://schemas.microsoft.com/office/drawing/2014/main" id="{9D1FFEB7-D1A5-4352-AEA4-560F77D6F37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5D12373-2AD1-431B-8430-DEFBCBA812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2DEDF54-6EE1-4849-A594-CADBF89A4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6B6351-13EE-4684-9402-49F1CC5874CB}" type="slidenum">
              <a:rPr lang="ar-SA" altLang="en-US"/>
              <a:pPr>
                <a:spcBef>
                  <a:spcPct val="0"/>
                </a:spcBef>
              </a:pPr>
              <a:t>26</a:t>
            </a:fld>
            <a:endParaRPr lang="en-AU" altLang="en-US"/>
          </a:p>
        </p:txBody>
      </p:sp>
      <p:sp>
        <p:nvSpPr>
          <p:cNvPr id="55299" name="Rectangle 2">
            <a:extLst>
              <a:ext uri="{FF2B5EF4-FFF2-40B4-BE49-F238E27FC236}">
                <a16:creationId xmlns:a16="http://schemas.microsoft.com/office/drawing/2014/main" id="{4F9E4282-3E96-46EB-B545-15AC0CC119A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963459F-BA45-48D2-BAED-145EC93AA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ja-JP" sz="1200" b="1" u="sng" dirty="0" err="1" smtClean="0">
                <a:ea typeface="+mn-ea"/>
              </a:rPr>
              <a:t>Phospholamban</a:t>
            </a:r>
            <a:r>
              <a:rPr lang="ar-JO" altLang="ja-JP" sz="1200" b="1" u="sng" dirty="0" smtClean="0">
                <a:ea typeface="+mn-ea"/>
              </a:rPr>
              <a:t> </a:t>
            </a:r>
            <a:r>
              <a:rPr lang="en-US" altLang="ja-JP" sz="1200" b="1" u="sng" dirty="0" smtClean="0">
                <a:ea typeface="+mn-ea"/>
              </a:rPr>
              <a:t> bind to SERCA2a and reduce there bumbing activity</a:t>
            </a:r>
            <a:r>
              <a:rPr lang="en-US" altLang="ja-JP" sz="1200" b="1" u="sng" baseline="0" dirty="0" smtClean="0">
                <a:ea typeface="+mn-ea"/>
              </a:rPr>
              <a:t> </a:t>
            </a:r>
          </a:p>
          <a:p>
            <a:pPr eaLnBrk="1" hangingPunct="1"/>
            <a:r>
              <a:rPr lang="en-US" altLang="en-US" sz="1200" b="1" u="sng" baseline="0" dirty="0" smtClean="0">
                <a:ea typeface="+mn-ea"/>
              </a:rPr>
              <a:t>Thus the heart beat normally at normal situation </a:t>
            </a:r>
          </a:p>
          <a:p>
            <a:pPr eaLnBrk="1" hangingPunct="1"/>
            <a:endParaRPr lang="en-US" altLang="en-US" sz="1200" b="1" u="sng" baseline="0" dirty="0" smtClean="0">
              <a:ea typeface="+mn-ea"/>
            </a:endParaRPr>
          </a:p>
          <a:p>
            <a:pPr eaLnBrk="1" hangingPunct="1"/>
            <a:r>
              <a:rPr lang="en-US" altLang="en-US" sz="1200" b="1" u="sng" baseline="0" dirty="0" smtClean="0">
                <a:ea typeface="+mn-ea"/>
              </a:rPr>
              <a:t>When epinephrine bind to its receptor its will make conformational change that will lead to activation protein coupled receptor so replace of GDP &amp; GTP</a:t>
            </a:r>
          </a:p>
          <a:p>
            <a:pPr eaLnBrk="1" hangingPunct="1"/>
            <a:r>
              <a:rPr lang="en-US" altLang="en-US" sz="1200" b="1" u="sng" baseline="0" dirty="0" smtClean="0">
                <a:ea typeface="+mn-ea"/>
              </a:rPr>
              <a:t>CAMP will activate protein kinase A  -- </a:t>
            </a:r>
            <a:r>
              <a:rPr lang="en-US" altLang="en-US" sz="1200" b="1" u="sng" baseline="0" dirty="0" err="1" smtClean="0">
                <a:ea typeface="+mn-ea"/>
              </a:rPr>
              <a:t>phsphrlate</a:t>
            </a:r>
            <a:r>
              <a:rPr lang="en-US" altLang="en-US" sz="1200" b="1" u="sng" baseline="0" dirty="0" smtClean="0">
                <a:ea typeface="+mn-ea"/>
              </a:rPr>
              <a:t> </a:t>
            </a:r>
            <a:r>
              <a:rPr lang="en-AU" altLang="ja-JP" sz="1200" b="1" u="sng" dirty="0" err="1" smtClean="0">
                <a:ea typeface="+mn-ea"/>
              </a:rPr>
              <a:t>phospholamban</a:t>
            </a:r>
            <a:r>
              <a:rPr lang="en-AU" altLang="ja-JP" sz="1200" b="1" u="sng" dirty="0" smtClean="0">
                <a:ea typeface="+mn-ea"/>
              </a:rPr>
              <a:t> </a:t>
            </a:r>
          </a:p>
          <a:p>
            <a:pPr eaLnBrk="1" hangingPunct="1"/>
            <a:r>
              <a:rPr lang="en-AU" altLang="en-US" sz="1200" b="1" u="sng" baseline="0" dirty="0" smtClean="0">
                <a:ea typeface="+mn-ea"/>
              </a:rPr>
              <a:t>And when the </a:t>
            </a:r>
            <a:r>
              <a:rPr lang="en-AU" altLang="ja-JP" sz="1200" b="1" u="sng" dirty="0" err="1" smtClean="0">
                <a:ea typeface="+mn-ea"/>
              </a:rPr>
              <a:t>phospholamban</a:t>
            </a:r>
            <a:r>
              <a:rPr lang="en-AU" altLang="ja-JP" sz="1200" b="1" u="sng" dirty="0" smtClean="0">
                <a:ea typeface="+mn-ea"/>
              </a:rPr>
              <a:t> is</a:t>
            </a:r>
            <a:r>
              <a:rPr lang="en-AU" altLang="ja-JP" sz="1200" b="1" u="sng" baseline="0" dirty="0" smtClean="0">
                <a:ea typeface="+mn-ea"/>
              </a:rPr>
              <a:t> </a:t>
            </a:r>
            <a:r>
              <a:rPr lang="en-AU" altLang="ja-JP" sz="1200" b="1" u="sng" baseline="0" dirty="0" err="1" smtClean="0">
                <a:ea typeface="+mn-ea"/>
              </a:rPr>
              <a:t>phosphrlated</a:t>
            </a:r>
            <a:r>
              <a:rPr lang="en-AU" altLang="ja-JP" sz="1200" b="1" u="sng" baseline="0" dirty="0" smtClean="0">
                <a:ea typeface="+mn-ea"/>
              </a:rPr>
              <a:t> it cant bind to SERCA2  so the SECA2a </a:t>
            </a:r>
            <a:r>
              <a:rPr lang="en-AU" altLang="ja-JP" sz="1200" b="1" u="sng" baseline="0" dirty="0" err="1" smtClean="0">
                <a:ea typeface="+mn-ea"/>
              </a:rPr>
              <a:t>bumb</a:t>
            </a:r>
            <a:r>
              <a:rPr lang="en-AU" altLang="ja-JP" sz="1200" b="1" u="sng" baseline="0" dirty="0" smtClean="0">
                <a:ea typeface="+mn-ea"/>
              </a:rPr>
              <a:t> very fast so the heart beat will increase so much  to increase blood to the </a:t>
            </a:r>
            <a:r>
              <a:rPr lang="en-AU" altLang="ja-JP" sz="1200" b="1" u="sng" baseline="0" dirty="0" err="1" smtClean="0">
                <a:ea typeface="+mn-ea"/>
              </a:rPr>
              <a:t>nuscle</a:t>
            </a:r>
            <a:r>
              <a:rPr lang="en-AU" altLang="ja-JP" sz="1200" b="1" u="sng" baseline="0" dirty="0" smtClean="0">
                <a:ea typeface="+mn-ea"/>
              </a:rPr>
              <a:t> and deal with fight or flight </a:t>
            </a:r>
            <a:r>
              <a:rPr lang="en-US" altLang="ja-JP" sz="1200" b="1" u="sng" baseline="0" dirty="0" smtClean="0">
                <a:ea typeface="+mn-ea"/>
              </a:rPr>
              <a:t>situation </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769EDD7-21CB-4417-BCCB-E6D586B0D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F9D0CF-CCFF-405B-9500-339FBEF9167F}" type="slidenum">
              <a:rPr lang="ar-SA" altLang="en-US"/>
              <a:pPr>
                <a:spcBef>
                  <a:spcPct val="0"/>
                </a:spcBef>
              </a:pPr>
              <a:t>27</a:t>
            </a:fld>
            <a:endParaRPr lang="en-AU" altLang="en-US"/>
          </a:p>
        </p:txBody>
      </p:sp>
      <p:sp>
        <p:nvSpPr>
          <p:cNvPr id="57347" name="Rectangle 2">
            <a:extLst>
              <a:ext uri="{FF2B5EF4-FFF2-40B4-BE49-F238E27FC236}">
                <a16:creationId xmlns:a16="http://schemas.microsoft.com/office/drawing/2014/main" id="{8175D3E0-5EC7-4412-B412-D08C3DEAF3F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6013BD22-59B1-4451-9959-8EA4B8F5D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A7DE7A9-8F8E-4DA8-9262-52AD4E7F6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34FDFE-CB0B-4AEB-8FE7-81D785B9E433}" type="slidenum">
              <a:rPr lang="ar-SA" altLang="en-US"/>
              <a:pPr>
                <a:spcBef>
                  <a:spcPct val="0"/>
                </a:spcBef>
              </a:pPr>
              <a:t>28</a:t>
            </a:fld>
            <a:endParaRPr lang="en-AU" altLang="en-US"/>
          </a:p>
        </p:txBody>
      </p:sp>
      <p:sp>
        <p:nvSpPr>
          <p:cNvPr id="59395" name="Rectangle 2">
            <a:extLst>
              <a:ext uri="{FF2B5EF4-FFF2-40B4-BE49-F238E27FC236}">
                <a16:creationId xmlns:a16="http://schemas.microsoft.com/office/drawing/2014/main" id="{77A25786-AE64-42E4-A0F4-6FB4AF2C695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938BA5D8-1D69-41AD-A719-274570BC8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168DC79-E816-4E0B-91E2-1ABBBC2CC1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A2A829-9807-401C-83CA-4F9106BEC00A}" type="slidenum">
              <a:rPr lang="ar-SA" altLang="en-US"/>
              <a:pPr>
                <a:spcBef>
                  <a:spcPct val="0"/>
                </a:spcBef>
              </a:pPr>
              <a:t>29</a:t>
            </a:fld>
            <a:endParaRPr lang="en-AU" altLang="en-US"/>
          </a:p>
        </p:txBody>
      </p:sp>
      <p:sp>
        <p:nvSpPr>
          <p:cNvPr id="61443" name="Rectangle 2">
            <a:extLst>
              <a:ext uri="{FF2B5EF4-FFF2-40B4-BE49-F238E27FC236}">
                <a16:creationId xmlns:a16="http://schemas.microsoft.com/office/drawing/2014/main" id="{AA9316F0-5BED-4D3B-A901-F21D229F7E1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DBE6249-3189-4E2D-83F9-CC13D43EBF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2353D0B-189D-434B-9261-F4DD386F2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D2392E-9592-4643-BA6B-8499FE8B4C24}" type="slidenum">
              <a:rPr lang="ar-SA" altLang="en-US"/>
              <a:pPr>
                <a:spcBef>
                  <a:spcPct val="0"/>
                </a:spcBef>
              </a:pPr>
              <a:t>3</a:t>
            </a:fld>
            <a:endParaRPr lang="en-AU" altLang="en-US"/>
          </a:p>
        </p:txBody>
      </p:sp>
      <p:sp>
        <p:nvSpPr>
          <p:cNvPr id="8195" name="Rectangle 2">
            <a:extLst>
              <a:ext uri="{FF2B5EF4-FFF2-40B4-BE49-F238E27FC236}">
                <a16:creationId xmlns:a16="http://schemas.microsoft.com/office/drawing/2014/main" id="{4D32E539-B0C5-4268-8486-F601869F6CF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C31A8F9-EDEE-4C1B-A91C-0DD5434C6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A40CF51-9B9C-46E1-B843-7416ED9002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6F3AB4-E495-4633-A717-EB72C0CBA63A}" type="slidenum">
              <a:rPr lang="ar-SA" altLang="en-US"/>
              <a:pPr>
                <a:spcBef>
                  <a:spcPct val="0"/>
                </a:spcBef>
              </a:pPr>
              <a:t>30</a:t>
            </a:fld>
            <a:endParaRPr lang="en-AU" altLang="en-US"/>
          </a:p>
        </p:txBody>
      </p:sp>
      <p:sp>
        <p:nvSpPr>
          <p:cNvPr id="63491" name="Rectangle 2">
            <a:extLst>
              <a:ext uri="{FF2B5EF4-FFF2-40B4-BE49-F238E27FC236}">
                <a16:creationId xmlns:a16="http://schemas.microsoft.com/office/drawing/2014/main" id="{BEF888CC-E03B-4F71-BC4A-0AC35E3E779F}"/>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978C7AEE-4A1D-4FAD-AC2D-3CDA73B2E7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1109632-1E29-45EC-B5B8-7E4ACAB0D0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EB4F1B-7F56-4710-B766-5CB0040A8968}" type="slidenum">
              <a:rPr lang="ar-SA" altLang="en-US"/>
              <a:pPr>
                <a:spcBef>
                  <a:spcPct val="0"/>
                </a:spcBef>
              </a:pPr>
              <a:t>31</a:t>
            </a:fld>
            <a:endParaRPr lang="en-AU" altLang="en-US"/>
          </a:p>
        </p:txBody>
      </p:sp>
      <p:sp>
        <p:nvSpPr>
          <p:cNvPr id="65539" name="Rectangle 2">
            <a:extLst>
              <a:ext uri="{FF2B5EF4-FFF2-40B4-BE49-F238E27FC236}">
                <a16:creationId xmlns:a16="http://schemas.microsoft.com/office/drawing/2014/main" id="{EC671270-78FE-4D9F-9ABA-9D185D896E9B}"/>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EA00B83-7A03-4172-B90A-3356A4886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A057ED9-A8CC-4B8C-9AD3-958891870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2A5F4C-B9C6-45AE-BE51-243469887AFD}" type="slidenum">
              <a:rPr lang="ar-SA" altLang="en-US"/>
              <a:pPr>
                <a:spcBef>
                  <a:spcPct val="0"/>
                </a:spcBef>
              </a:pPr>
              <a:t>32</a:t>
            </a:fld>
            <a:endParaRPr lang="en-AU" altLang="en-US"/>
          </a:p>
        </p:txBody>
      </p:sp>
      <p:sp>
        <p:nvSpPr>
          <p:cNvPr id="67587" name="Rectangle 2">
            <a:extLst>
              <a:ext uri="{FF2B5EF4-FFF2-40B4-BE49-F238E27FC236}">
                <a16:creationId xmlns:a16="http://schemas.microsoft.com/office/drawing/2014/main" id="{94C08422-A4D5-4355-B538-1AA32D88F9F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3134426-08B7-48B0-AC31-CDC691B7AD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69F0F0F-EDA8-4530-A35B-53D4F2F21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396EDE-F170-485D-B9E4-17612C76334F}" type="slidenum">
              <a:rPr lang="ar-SA" altLang="en-US"/>
              <a:pPr>
                <a:spcBef>
                  <a:spcPct val="0"/>
                </a:spcBef>
              </a:pPr>
              <a:t>33</a:t>
            </a:fld>
            <a:endParaRPr lang="en-AU" altLang="en-US"/>
          </a:p>
        </p:txBody>
      </p:sp>
      <p:sp>
        <p:nvSpPr>
          <p:cNvPr id="69635" name="Rectangle 2">
            <a:extLst>
              <a:ext uri="{FF2B5EF4-FFF2-40B4-BE49-F238E27FC236}">
                <a16:creationId xmlns:a16="http://schemas.microsoft.com/office/drawing/2014/main" id="{F85E0167-4C88-42B8-827C-FD51A5F17F9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57B35C7-52EC-45F5-98C8-CAAA9DE20A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6D99EC3-ED43-4A13-80E2-5568DC166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8B8431-B72D-420E-A7C4-5A5C43623CF1}" type="slidenum">
              <a:rPr lang="ar-SA" altLang="en-US"/>
              <a:pPr>
                <a:spcBef>
                  <a:spcPct val="0"/>
                </a:spcBef>
              </a:pPr>
              <a:t>34</a:t>
            </a:fld>
            <a:endParaRPr lang="en-AU" altLang="en-US"/>
          </a:p>
        </p:txBody>
      </p:sp>
      <p:sp>
        <p:nvSpPr>
          <p:cNvPr id="71683" name="Rectangle 2">
            <a:extLst>
              <a:ext uri="{FF2B5EF4-FFF2-40B4-BE49-F238E27FC236}">
                <a16:creationId xmlns:a16="http://schemas.microsoft.com/office/drawing/2014/main" id="{A70CE0E6-7BDB-4EE2-AB19-9C4568EE8D96}"/>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14CD607-DD1C-4919-BF29-1E7EEA8742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EE79DDB-1CCB-4987-9D0C-5B4E4D6F2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14BA40B-B429-4D97-BB72-6AF28308A977}" type="slidenum">
              <a:rPr lang="ar-SA" altLang="en-US"/>
              <a:pPr>
                <a:spcBef>
                  <a:spcPct val="0"/>
                </a:spcBef>
              </a:pPr>
              <a:t>35</a:t>
            </a:fld>
            <a:endParaRPr lang="en-AU" altLang="en-US"/>
          </a:p>
        </p:txBody>
      </p:sp>
      <p:sp>
        <p:nvSpPr>
          <p:cNvPr id="73731" name="Rectangle 2">
            <a:extLst>
              <a:ext uri="{FF2B5EF4-FFF2-40B4-BE49-F238E27FC236}">
                <a16:creationId xmlns:a16="http://schemas.microsoft.com/office/drawing/2014/main" id="{1E11D0B2-7E01-497B-AA38-B934A574AA6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E438A31-D05F-48A7-922D-58AA8E8D8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1AB0360-5FDF-4FB0-A43C-AE39D916E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0117814-4F55-4ABE-ADFF-7973B660EAAA}" type="slidenum">
              <a:rPr lang="ar-SA" altLang="en-US"/>
              <a:pPr>
                <a:spcBef>
                  <a:spcPct val="0"/>
                </a:spcBef>
              </a:pPr>
              <a:t>36</a:t>
            </a:fld>
            <a:endParaRPr lang="en-AU" altLang="en-US"/>
          </a:p>
        </p:txBody>
      </p:sp>
      <p:sp>
        <p:nvSpPr>
          <p:cNvPr id="75779" name="Rectangle 2">
            <a:extLst>
              <a:ext uri="{FF2B5EF4-FFF2-40B4-BE49-F238E27FC236}">
                <a16:creationId xmlns:a16="http://schemas.microsoft.com/office/drawing/2014/main" id="{91D0204E-14DB-4577-A617-54163EE70E24}"/>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1E1EC3A2-F466-479C-88E7-CA31BA78A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1</a:t>
            </a:r>
            <a:r>
              <a:rPr lang="en-US" altLang="en-US" baseline="30000" dirty="0" smtClean="0"/>
              <a:t>st</a:t>
            </a:r>
            <a:r>
              <a:rPr lang="en-US" altLang="en-US" dirty="0" smtClean="0"/>
              <a:t> way</a:t>
            </a:r>
            <a:r>
              <a:rPr lang="en-US" altLang="en-US" baseline="0" dirty="0" smtClean="0"/>
              <a:t> to increase the ca+ inside the cell is by releasing the intercellular ca+ ions </a:t>
            </a:r>
          </a:p>
          <a:p>
            <a:pPr eaLnBrk="1" hangingPunct="1"/>
            <a:r>
              <a:rPr lang="en-US" altLang="en-US" baseline="0" dirty="0" smtClean="0"/>
              <a:t>2</a:t>
            </a:r>
            <a:r>
              <a:rPr lang="en-US" altLang="en-US" baseline="30000" dirty="0" smtClean="0"/>
              <a:t>nd</a:t>
            </a:r>
            <a:r>
              <a:rPr lang="en-US" altLang="en-US" baseline="0" dirty="0" smtClean="0"/>
              <a:t> by the hormone bind directly to the receptor of ca ion inside the plasma membrane and cause the entrance of the extracellar ca ion inside the cells </a:t>
            </a:r>
          </a:p>
          <a:p>
            <a:pPr eaLnBrk="1" hangingPunct="1"/>
            <a:r>
              <a:rPr lang="en-US" altLang="en-US" baseline="0" dirty="0" smtClean="0"/>
              <a:t>3</a:t>
            </a:r>
            <a:r>
              <a:rPr lang="en-US" altLang="en-US" baseline="30000" dirty="0" smtClean="0"/>
              <a:t>rd</a:t>
            </a:r>
            <a:r>
              <a:rPr lang="en-US" altLang="en-US" baseline="0" dirty="0" smtClean="0"/>
              <a:t> indirectly by make depolarization of the cell membrane and thus causing entrance of the ca ion from outside the cell </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AFB8E00C-B227-4B66-9298-56D77AF5EA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F705F0-02B1-4718-A58D-96AC865624E8}" type="slidenum">
              <a:rPr lang="ar-SA" altLang="en-US"/>
              <a:pPr>
                <a:spcBef>
                  <a:spcPct val="0"/>
                </a:spcBef>
              </a:pPr>
              <a:t>37</a:t>
            </a:fld>
            <a:endParaRPr lang="en-AU" altLang="en-US"/>
          </a:p>
        </p:txBody>
      </p:sp>
      <p:sp>
        <p:nvSpPr>
          <p:cNvPr id="77827" name="Rectangle 2">
            <a:extLst>
              <a:ext uri="{FF2B5EF4-FFF2-40B4-BE49-F238E27FC236}">
                <a16:creationId xmlns:a16="http://schemas.microsoft.com/office/drawing/2014/main" id="{061C5957-D675-43AC-9F10-FA3205BC298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4C8C118-55BE-451E-95E9-F0FC2BE85D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350A323-3C3E-4A1F-AB46-7740F1C6E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7A2DB4-2AE1-4543-A6B0-59E673052FB4}" type="slidenum">
              <a:rPr lang="ar-SA" altLang="en-US"/>
              <a:pPr>
                <a:spcBef>
                  <a:spcPct val="0"/>
                </a:spcBef>
              </a:pPr>
              <a:t>38</a:t>
            </a:fld>
            <a:endParaRPr lang="en-AU" altLang="en-US"/>
          </a:p>
        </p:txBody>
      </p:sp>
      <p:sp>
        <p:nvSpPr>
          <p:cNvPr id="79875" name="Rectangle 2">
            <a:extLst>
              <a:ext uri="{FF2B5EF4-FFF2-40B4-BE49-F238E27FC236}">
                <a16:creationId xmlns:a16="http://schemas.microsoft.com/office/drawing/2014/main" id="{0383674E-3ED7-4989-A7D7-F75AAE304EE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6F94A05-E8BD-4A34-8516-D5DBFE240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8B8272F-9DCA-4BC4-9604-0B4875315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549A82-88F4-4217-963C-70160C350192}" type="slidenum">
              <a:rPr lang="ar-SA" altLang="en-US"/>
              <a:pPr>
                <a:spcBef>
                  <a:spcPct val="0"/>
                </a:spcBef>
              </a:pPr>
              <a:t>39</a:t>
            </a:fld>
            <a:endParaRPr lang="en-AU" altLang="en-US"/>
          </a:p>
        </p:txBody>
      </p:sp>
      <p:sp>
        <p:nvSpPr>
          <p:cNvPr id="81923" name="Rectangle 2">
            <a:extLst>
              <a:ext uri="{FF2B5EF4-FFF2-40B4-BE49-F238E27FC236}">
                <a16:creationId xmlns:a16="http://schemas.microsoft.com/office/drawing/2014/main" id="{F9F3F0B3-7254-4EE9-B9B6-FC9101EFD74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8A6DB09A-D1F8-4BEE-A94A-C71C698D3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42048A8-A5CB-4C1C-8EA2-00A2DA8DAA4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205AC68-D2C0-41D5-961E-E16D6FE5C270}" type="slidenum">
              <a:rPr lang="ar-SA" altLang="en-US"/>
              <a:pPr algn="r" eaLnBrk="1" hangingPunct="1">
                <a:spcBef>
                  <a:spcPct val="0"/>
                </a:spcBef>
              </a:pPr>
              <a:t>4</a:t>
            </a:fld>
            <a:endParaRPr lang="en-AU" altLang="en-US"/>
          </a:p>
        </p:txBody>
      </p:sp>
      <p:sp>
        <p:nvSpPr>
          <p:cNvPr id="10243" name="Rectangle 2">
            <a:extLst>
              <a:ext uri="{FF2B5EF4-FFF2-40B4-BE49-F238E27FC236}">
                <a16:creationId xmlns:a16="http://schemas.microsoft.com/office/drawing/2014/main" id="{817E93B4-985F-47D5-A512-B9B09F90BB9D}"/>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72BD2A7-A956-4548-B21D-19253173FB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7876717-9650-40C5-B9F2-8DC6F490F4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118AA0-7C38-4389-A6BA-437AE2078CAF}" type="slidenum">
              <a:rPr lang="ar-SA" altLang="en-US"/>
              <a:pPr>
                <a:spcBef>
                  <a:spcPct val="0"/>
                </a:spcBef>
              </a:pPr>
              <a:t>40</a:t>
            </a:fld>
            <a:endParaRPr lang="en-AU" altLang="en-US"/>
          </a:p>
        </p:txBody>
      </p:sp>
      <p:sp>
        <p:nvSpPr>
          <p:cNvPr id="83971" name="Rectangle 2">
            <a:extLst>
              <a:ext uri="{FF2B5EF4-FFF2-40B4-BE49-F238E27FC236}">
                <a16:creationId xmlns:a16="http://schemas.microsoft.com/office/drawing/2014/main" id="{8E48623F-63F5-4DEF-A013-166A72F0DF8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158418C-CB1F-4247-9319-EEF7235EA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6499411-CF6D-4510-8DC8-0808AC776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EB2607-0D6B-4881-A68E-C80CC456F13C}" type="slidenum">
              <a:rPr lang="ar-SA" altLang="en-US"/>
              <a:pPr>
                <a:spcBef>
                  <a:spcPct val="0"/>
                </a:spcBef>
              </a:pPr>
              <a:t>41</a:t>
            </a:fld>
            <a:endParaRPr lang="en-AU" altLang="en-US"/>
          </a:p>
        </p:txBody>
      </p:sp>
      <p:sp>
        <p:nvSpPr>
          <p:cNvPr id="86019" name="Rectangle 2">
            <a:extLst>
              <a:ext uri="{FF2B5EF4-FFF2-40B4-BE49-F238E27FC236}">
                <a16:creationId xmlns:a16="http://schemas.microsoft.com/office/drawing/2014/main" id="{40CE13C2-AEC1-48BC-B5EF-63D95CBBD4CE}"/>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5D125759-2A16-4EDA-8CAF-DE4F32A9F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069F194-028B-4F73-9362-CB8012C3CB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05FFD4-186D-4BCB-9A46-ADA800A0BFB7}" type="slidenum">
              <a:rPr lang="ar-SA" altLang="en-US"/>
              <a:pPr>
                <a:spcBef>
                  <a:spcPct val="0"/>
                </a:spcBef>
              </a:pPr>
              <a:t>42</a:t>
            </a:fld>
            <a:endParaRPr lang="en-AU" altLang="en-US"/>
          </a:p>
        </p:txBody>
      </p:sp>
      <p:sp>
        <p:nvSpPr>
          <p:cNvPr id="88067" name="Rectangle 2">
            <a:extLst>
              <a:ext uri="{FF2B5EF4-FFF2-40B4-BE49-F238E27FC236}">
                <a16:creationId xmlns:a16="http://schemas.microsoft.com/office/drawing/2014/main" id="{E02F86E7-E50D-4317-958C-73CA4FBA61D7}"/>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DDCBD821-B1F9-42BD-982C-5355463AC7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3CE40CC-8950-445F-8895-1498CDD9D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325EA7-6B58-4929-8E3A-E3A5907B4440}" type="slidenum">
              <a:rPr lang="ar-SA" altLang="en-US"/>
              <a:pPr>
                <a:spcBef>
                  <a:spcPct val="0"/>
                </a:spcBef>
              </a:pPr>
              <a:t>43</a:t>
            </a:fld>
            <a:endParaRPr lang="en-AU" altLang="en-US"/>
          </a:p>
        </p:txBody>
      </p:sp>
      <p:sp>
        <p:nvSpPr>
          <p:cNvPr id="90115" name="Rectangle 2">
            <a:extLst>
              <a:ext uri="{FF2B5EF4-FFF2-40B4-BE49-F238E27FC236}">
                <a16:creationId xmlns:a16="http://schemas.microsoft.com/office/drawing/2014/main" id="{4A010C60-9585-4E71-8F43-DC516716225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A57CA6C-89E0-48DF-956F-2052E68C9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2 special about the G protein coupled</a:t>
            </a:r>
            <a:r>
              <a:rPr lang="en-US" altLang="en-US" baseline="0" dirty="0" smtClean="0"/>
              <a:t> receptor </a:t>
            </a:r>
          </a:p>
          <a:p>
            <a:pPr eaLnBrk="1" hangingPunct="1"/>
            <a:r>
              <a:rPr lang="en-US" altLang="en-US" baseline="0" dirty="0" smtClean="0"/>
              <a:t>The membrane spanning region is made of 7 alpha helix </a:t>
            </a:r>
          </a:p>
          <a:p>
            <a:pPr eaLnBrk="1" hangingPunct="1"/>
            <a:r>
              <a:rPr lang="en-US" altLang="en-US" baseline="0" dirty="0" smtClean="0"/>
              <a:t>G protein bind to the intracellular part </a:t>
            </a:r>
          </a:p>
          <a:p>
            <a:pPr eaLnBrk="1" hangingPunct="1"/>
            <a:endParaRPr lang="en-US" altLang="en-US" dirty="0" smtClean="0"/>
          </a:p>
          <a:p>
            <a:pPr eaLnBrk="1" hangingPunct="1"/>
            <a:endParaRPr lang="en-US" altLang="en-US" dirty="0" smtClean="0"/>
          </a:p>
          <a:p>
            <a:pPr eaLnBrk="1" hangingPunct="1"/>
            <a:r>
              <a:rPr lang="en-US" altLang="en-US" dirty="0" smtClean="0"/>
              <a:t>The special about tyrosynkinase</a:t>
            </a:r>
            <a:r>
              <a:rPr lang="en-US" altLang="en-US" baseline="0" dirty="0" smtClean="0"/>
              <a:t> is have a kinase site in there cytosolic domain( the name is come from here ) and its function </a:t>
            </a:r>
            <a:r>
              <a:rPr lang="en-US" altLang="en-US" baseline="0" dirty="0" smtClean="0"/>
              <a:t>is </a:t>
            </a:r>
            <a:r>
              <a:rPr lang="en-US" altLang="en-US" baseline="0" dirty="0" smtClean="0"/>
              <a:t>phosphorylation</a:t>
            </a:r>
          </a:p>
          <a:p>
            <a:pPr eaLnBrk="1" hangingPunct="1"/>
            <a:endParaRPr lang="en-US" altLang="en-US" baseline="0" dirty="0" smtClean="0"/>
          </a:p>
          <a:p>
            <a:pPr eaLnBrk="1" hangingPunct="1"/>
            <a:r>
              <a:rPr lang="en-US" altLang="en-US" baseline="0" dirty="0" smtClean="0"/>
              <a:t>The dimerization  is must for the activity for this receptor so a single receptor is called monomer is not active  they must be 2 receptor come together so called dimerization </a:t>
            </a:r>
          </a:p>
          <a:p>
            <a:pPr eaLnBrk="1" hangingPunct="1"/>
            <a:r>
              <a:rPr lang="en-US" altLang="en-US" baseline="0" dirty="0" smtClean="0"/>
              <a:t>So the dimerization is must for the tyrosin kinase receptor </a:t>
            </a:r>
          </a:p>
          <a:p>
            <a:pPr eaLnBrk="1" hangingPunct="1"/>
            <a:r>
              <a:rPr lang="en-US" altLang="en-US" baseline="0" dirty="0" smtClean="0"/>
              <a:t>This is why the TKR come with tow form : - they are already dimrized or 2- they will </a:t>
            </a:r>
            <a:r>
              <a:rPr lang="en-US" altLang="en-US" baseline="0" dirty="0" err="1" smtClean="0"/>
              <a:t>dimrize</a:t>
            </a:r>
            <a:r>
              <a:rPr lang="en-US" altLang="en-US" baseline="0" dirty="0" smtClean="0"/>
              <a:t> once the hormone bind to them thus anyway the dimerization is must for both !!!!</a:t>
            </a:r>
            <a:endParaRPr lang="en-US" altLang="en-US" dirty="0" smtClean="0"/>
          </a:p>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4B20A01-059F-4B70-915B-A6DE9775EE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48965D-EF93-4358-8391-2CE4A518E486}" type="slidenum">
              <a:rPr lang="ar-SA" altLang="en-US"/>
              <a:pPr>
                <a:spcBef>
                  <a:spcPct val="0"/>
                </a:spcBef>
              </a:pPr>
              <a:t>44</a:t>
            </a:fld>
            <a:endParaRPr lang="en-AU" altLang="en-US"/>
          </a:p>
        </p:txBody>
      </p:sp>
      <p:sp>
        <p:nvSpPr>
          <p:cNvPr id="92163" name="Rectangle 2">
            <a:extLst>
              <a:ext uri="{FF2B5EF4-FFF2-40B4-BE49-F238E27FC236}">
                <a16:creationId xmlns:a16="http://schemas.microsoft.com/office/drawing/2014/main" id="{7501C5CB-6215-4461-9B11-5C822A07BE3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7471D824-9714-4A74-A10A-6DC5786B86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E31FCB28-ACEE-4D54-A392-7E4AF0863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BAC1D0-DFD7-40A7-8B72-492185CA4AFF}" type="slidenum">
              <a:rPr lang="ar-SA" altLang="en-US"/>
              <a:pPr>
                <a:spcBef>
                  <a:spcPct val="0"/>
                </a:spcBef>
              </a:pPr>
              <a:t>45</a:t>
            </a:fld>
            <a:endParaRPr lang="en-AU" altLang="en-US"/>
          </a:p>
        </p:txBody>
      </p:sp>
      <p:sp>
        <p:nvSpPr>
          <p:cNvPr id="94211" name="Rectangle 2">
            <a:extLst>
              <a:ext uri="{FF2B5EF4-FFF2-40B4-BE49-F238E27FC236}">
                <a16:creationId xmlns:a16="http://schemas.microsoft.com/office/drawing/2014/main" id="{59B2D6F8-EDF3-4862-A847-A1E882009CFF}"/>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FF64794-8FD6-4C7A-BF8D-11A19DAEA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first step is the hormone cause dimerization</a:t>
            </a:r>
            <a:r>
              <a:rPr lang="en-US" altLang="en-US" baseline="0" dirty="0" smtClean="0"/>
              <a:t> if it already is dimrized then the 2</a:t>
            </a:r>
            <a:r>
              <a:rPr lang="en-US" altLang="en-US" baseline="30000" dirty="0" smtClean="0"/>
              <a:t>nd</a:t>
            </a:r>
            <a:r>
              <a:rPr lang="en-US" altLang="en-US" baseline="0" dirty="0" smtClean="0"/>
              <a:t> step will done directly </a:t>
            </a:r>
          </a:p>
          <a:p>
            <a:pPr eaLnBrk="1" hangingPunct="1"/>
            <a:r>
              <a:rPr lang="en-US" altLang="en-US" baseline="0" dirty="0" smtClean="0"/>
              <a:t>Then the once the hormone bind the </a:t>
            </a:r>
            <a:r>
              <a:rPr lang="en-US" altLang="en-US" baseline="0" dirty="0" err="1" smtClean="0"/>
              <a:t>tyrosyn</a:t>
            </a:r>
            <a:r>
              <a:rPr lang="en-US" altLang="en-US" baseline="0" dirty="0" smtClean="0"/>
              <a:t> kinase cytosolic part  is activated and concentrate </a:t>
            </a:r>
          </a:p>
          <a:p>
            <a:pPr eaLnBrk="1" hangingPunct="1"/>
            <a:r>
              <a:rPr lang="en-US" altLang="en-US" baseline="0" dirty="0" smtClean="0"/>
              <a:t>Then every single receptor ( </a:t>
            </a:r>
            <a:r>
              <a:rPr lang="en-US" altLang="en-US" baseline="0" dirty="0" err="1" smtClean="0"/>
              <a:t>monorecptor</a:t>
            </a:r>
            <a:r>
              <a:rPr lang="en-US" altLang="en-US" baseline="0" dirty="0" smtClean="0"/>
              <a:t> ) will </a:t>
            </a:r>
            <a:r>
              <a:rPr lang="en-US" altLang="en-US" baseline="0" dirty="0" err="1" smtClean="0"/>
              <a:t>phosphrlate</a:t>
            </a:r>
            <a:r>
              <a:rPr lang="en-US" altLang="en-US" baseline="0" dirty="0" smtClean="0"/>
              <a:t> the opposite  monomer of the receptor (this force we call it autophosphrlation ) then they will attract some adapter protein for example GRB2 </a:t>
            </a:r>
          </a:p>
          <a:p>
            <a:pPr eaLnBrk="1" hangingPunct="1"/>
            <a:r>
              <a:rPr lang="en-US" altLang="en-US" baseline="0" dirty="0" smtClean="0"/>
              <a:t>GRB2 (signal molecule ) have 2 domain like hands once the SH2 bind it activate the SH3 also and then activate the SOS molecule and activated RAS </a:t>
            </a:r>
            <a:r>
              <a:rPr lang="en-US" altLang="en-US" baseline="0" dirty="0" err="1" smtClean="0"/>
              <a:t>wich</a:t>
            </a:r>
            <a:r>
              <a:rPr lang="en-US" altLang="en-US" baseline="0" dirty="0" smtClean="0"/>
              <a:t> is bond to GDP once its activated its will </a:t>
            </a:r>
            <a:r>
              <a:rPr lang="en-US" altLang="en-US" baseline="0" dirty="0" err="1" smtClean="0"/>
              <a:t>transe</a:t>
            </a:r>
            <a:r>
              <a:rPr lang="en-US" altLang="en-US" baseline="0" dirty="0" smtClean="0"/>
              <a:t> to GTP this we will call it the signaling molecule </a:t>
            </a:r>
            <a:r>
              <a:rPr lang="en-US" altLang="en-US" baseline="0" dirty="0" err="1" smtClean="0"/>
              <a:t>untile</a:t>
            </a:r>
            <a:r>
              <a:rPr lang="en-US" altLang="en-US" baseline="0" dirty="0" smtClean="0"/>
              <a:t> this signaling also will affect their transcription of the DNA  also </a:t>
            </a:r>
          </a:p>
          <a:p>
            <a:pPr eaLnBrk="1" hangingPunct="1"/>
            <a:endParaRPr lang="en-US" altLang="en-US" baseline="0" dirty="0" smtClean="0"/>
          </a:p>
          <a:p>
            <a:pPr eaLnBrk="1" hangingPunct="1"/>
            <a:r>
              <a:rPr lang="en-US" altLang="en-US" baseline="0" dirty="0" smtClean="0"/>
              <a:t>Many cancer also happened due to misregulation of RAS  </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9FD034D-901F-4946-BF29-1A5967FEB6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3C1888-5181-4823-9BC5-A990C55A4599}" type="slidenum">
              <a:rPr lang="ar-SA" altLang="en-US"/>
              <a:pPr>
                <a:spcBef>
                  <a:spcPct val="0"/>
                </a:spcBef>
              </a:pPr>
              <a:t>46</a:t>
            </a:fld>
            <a:endParaRPr lang="en-AU" altLang="en-US"/>
          </a:p>
        </p:txBody>
      </p:sp>
      <p:sp>
        <p:nvSpPr>
          <p:cNvPr id="96259" name="Rectangle 2">
            <a:extLst>
              <a:ext uri="{FF2B5EF4-FFF2-40B4-BE49-F238E27FC236}">
                <a16:creationId xmlns:a16="http://schemas.microsoft.com/office/drawing/2014/main" id="{7698ACCD-9EA2-4EE2-B5B3-DA29F6B804D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6A0836B-9A2A-45A2-B192-FA99965008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hormone</a:t>
            </a:r>
            <a:r>
              <a:rPr lang="en-US" altLang="en-US" baseline="0" dirty="0" smtClean="0"/>
              <a:t> </a:t>
            </a:r>
            <a:r>
              <a:rPr lang="en-US" altLang="en-US" baseline="0" dirty="0" err="1" smtClean="0"/>
              <a:t>degretated</a:t>
            </a:r>
            <a:r>
              <a:rPr lang="en-US" altLang="en-US" baseline="0" dirty="0" smtClean="0"/>
              <a:t> by mainly liver and kidney and the target cell </a:t>
            </a:r>
            <a:endParaRPr lang="ar-JO"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A69F763-5D81-4290-868E-C1A5A51616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342F45-F8DA-4171-AE0F-8CB2887E213E}" type="slidenum">
              <a:rPr lang="ar-SA" altLang="en-US"/>
              <a:pPr>
                <a:spcBef>
                  <a:spcPct val="0"/>
                </a:spcBef>
              </a:pPr>
              <a:t>47</a:t>
            </a:fld>
            <a:endParaRPr lang="en-AU" altLang="en-US"/>
          </a:p>
        </p:txBody>
      </p:sp>
      <p:sp>
        <p:nvSpPr>
          <p:cNvPr id="98307" name="Rectangle 2">
            <a:extLst>
              <a:ext uri="{FF2B5EF4-FFF2-40B4-BE49-F238E27FC236}">
                <a16:creationId xmlns:a16="http://schemas.microsoft.com/office/drawing/2014/main" id="{9AF82546-DC6E-4861-87FD-3D3A3C3E81F8}"/>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72BAD06A-313A-49C4-BDA5-C708EDE0D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2B4DB50-0621-4147-A148-CAFB441729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F02FF7-E79A-469B-885F-73A219C6455B}" type="slidenum">
              <a:rPr lang="ar-SA" altLang="en-US"/>
              <a:pPr>
                <a:spcBef>
                  <a:spcPct val="0"/>
                </a:spcBef>
              </a:pPr>
              <a:t>5</a:t>
            </a:fld>
            <a:endParaRPr lang="en-AU" altLang="en-US"/>
          </a:p>
        </p:txBody>
      </p:sp>
      <p:sp>
        <p:nvSpPr>
          <p:cNvPr id="12291" name="Rectangle 2">
            <a:extLst>
              <a:ext uri="{FF2B5EF4-FFF2-40B4-BE49-F238E27FC236}">
                <a16:creationId xmlns:a16="http://schemas.microsoft.com/office/drawing/2014/main" id="{51A9011F-32D9-4FC7-A10E-FD4C9B74A9B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BFF5EA3A-5404-40B4-BC16-866FAA09A4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6AFE284-F054-44AF-B4AF-5510BFDAED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869E4F-3F66-488E-A6D8-25AB801F57B2}" type="slidenum">
              <a:rPr lang="ar-SA" altLang="en-US"/>
              <a:pPr>
                <a:spcBef>
                  <a:spcPct val="0"/>
                </a:spcBef>
              </a:pPr>
              <a:t>6</a:t>
            </a:fld>
            <a:endParaRPr lang="en-AU" altLang="en-US"/>
          </a:p>
        </p:txBody>
      </p:sp>
      <p:sp>
        <p:nvSpPr>
          <p:cNvPr id="14339" name="Rectangle 2">
            <a:extLst>
              <a:ext uri="{FF2B5EF4-FFF2-40B4-BE49-F238E27FC236}">
                <a16:creationId xmlns:a16="http://schemas.microsoft.com/office/drawing/2014/main" id="{8ADCEEC3-37F9-458E-81CD-5F0C836475A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372071D-E7D9-4AE4-A11D-C4E09DA2D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BF40DA6-D0A9-4467-AD33-97C8A9D42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5ADB2A-718D-4496-9306-905B2B8731D3}" type="slidenum">
              <a:rPr lang="ar-SA" altLang="en-US"/>
              <a:pPr>
                <a:spcBef>
                  <a:spcPct val="0"/>
                </a:spcBef>
              </a:pPr>
              <a:t>7</a:t>
            </a:fld>
            <a:endParaRPr lang="en-AU" altLang="en-US"/>
          </a:p>
        </p:txBody>
      </p:sp>
      <p:sp>
        <p:nvSpPr>
          <p:cNvPr id="16387" name="Rectangle 2">
            <a:extLst>
              <a:ext uri="{FF2B5EF4-FFF2-40B4-BE49-F238E27FC236}">
                <a16:creationId xmlns:a16="http://schemas.microsoft.com/office/drawing/2014/main" id="{37DBCC77-400C-4D23-8BAC-D6349B620FB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187A90A-9141-4E42-9F0D-99EFB172E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membrane spanning rejoin have 7 a lexis on the G  protein</a:t>
            </a:r>
          </a:p>
          <a:p>
            <a:r>
              <a:rPr lang="en-US" dirty="0" smtClean="0"/>
              <a:t> receptor they connected by loop E1,2,3 out side the cell and C1,2,3 on cytoplasmic side </a:t>
            </a:r>
          </a:p>
          <a:p>
            <a:r>
              <a:rPr lang="en-US" dirty="0" smtClean="0"/>
              <a:t>And have a terminal COO- (THE C TERRMINAL</a:t>
            </a:r>
            <a:r>
              <a:rPr lang="en-US" baseline="0" dirty="0" smtClean="0"/>
              <a:t> THE 3ER PART INTRACELLULAR )</a:t>
            </a:r>
            <a:endParaRPr lang="en-US" dirty="0" smtClean="0"/>
          </a:p>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0895672-2FD2-4210-BBA4-2CFF6B14E3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65A49B-8F92-4CA0-A522-34005939038B}" type="slidenum">
              <a:rPr lang="ar-SA" altLang="en-US"/>
              <a:pPr>
                <a:spcBef>
                  <a:spcPct val="0"/>
                </a:spcBef>
              </a:pPr>
              <a:t>8</a:t>
            </a:fld>
            <a:endParaRPr lang="en-AU" altLang="en-US"/>
          </a:p>
        </p:txBody>
      </p:sp>
      <p:sp>
        <p:nvSpPr>
          <p:cNvPr id="18435" name="Rectangle 2">
            <a:extLst>
              <a:ext uri="{FF2B5EF4-FFF2-40B4-BE49-F238E27FC236}">
                <a16:creationId xmlns:a16="http://schemas.microsoft.com/office/drawing/2014/main" id="{62D554C9-0A26-4753-9046-635D8AE4F22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2C7D0168-F802-451E-AC5D-F04591D16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28D6ABD-DAD7-4A40-8914-5F982C996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0599FF-BF1F-42EF-B213-43D9C4972EB5}" type="slidenum">
              <a:rPr lang="ar-SA" altLang="en-US"/>
              <a:pPr>
                <a:spcBef>
                  <a:spcPct val="0"/>
                </a:spcBef>
              </a:pPr>
              <a:t>9</a:t>
            </a:fld>
            <a:endParaRPr lang="en-AU" altLang="en-US"/>
          </a:p>
        </p:txBody>
      </p:sp>
      <p:sp>
        <p:nvSpPr>
          <p:cNvPr id="20483" name="Rectangle 2">
            <a:extLst>
              <a:ext uri="{FF2B5EF4-FFF2-40B4-BE49-F238E27FC236}">
                <a16:creationId xmlns:a16="http://schemas.microsoft.com/office/drawing/2014/main" id="{BE5FAF7D-8D36-401D-B519-EC94B3CFE71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8D392F9-B610-4FDB-AB4C-C9D1F68B9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FE619AD5-A21A-481C-AB03-D25C405D7252}" type="slidenum">
              <a:rPr lang="ar-SA" altLang="en-US" smtClean="0"/>
              <a:pPr/>
              <a:t>‹#›</a:t>
            </a:fld>
            <a:endParaRPr lang="en-AU" altLang="en-US"/>
          </a:p>
        </p:txBody>
      </p:sp>
    </p:spTree>
    <p:extLst>
      <p:ext uri="{BB962C8B-B14F-4D97-AF65-F5344CB8AC3E}">
        <p14:creationId xmlns:p14="http://schemas.microsoft.com/office/powerpoint/2010/main" val="260885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159D0362-05E8-41B6-B16E-B4337C16B6E8}" type="slidenum">
              <a:rPr lang="ar-SA" altLang="en-US" smtClean="0"/>
              <a:pPr/>
              <a:t>‹#›</a:t>
            </a:fld>
            <a:endParaRPr lang="en-AU" altLang="en-US"/>
          </a:p>
        </p:txBody>
      </p:sp>
    </p:spTree>
    <p:extLst>
      <p:ext uri="{BB962C8B-B14F-4D97-AF65-F5344CB8AC3E}">
        <p14:creationId xmlns:p14="http://schemas.microsoft.com/office/powerpoint/2010/main" val="23090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206C1B14-ABC0-4946-86E7-CDAB3EBAE6A7}" type="slidenum">
              <a:rPr lang="ar-SA" altLang="en-US" smtClean="0"/>
              <a:pPr/>
              <a:t>‹#›</a:t>
            </a:fld>
            <a:endParaRPr lang="en-AU" altLang="en-US"/>
          </a:p>
        </p:txBody>
      </p:sp>
    </p:spTree>
    <p:extLst>
      <p:ext uri="{BB962C8B-B14F-4D97-AF65-F5344CB8AC3E}">
        <p14:creationId xmlns:p14="http://schemas.microsoft.com/office/powerpoint/2010/main" val="411169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3" name="Rectangle 4">
            <a:extLst>
              <a:ext uri="{FF2B5EF4-FFF2-40B4-BE49-F238E27FC236}">
                <a16:creationId xmlns:a16="http://schemas.microsoft.com/office/drawing/2014/main" id="{E6BE3483-FC9A-44A2-9C57-67E8D79FBD05}"/>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B1F97345-16F0-48BA-825C-8AC37078A2E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039E17EE-6298-4E8C-844F-430AD3E74B1D}"/>
              </a:ext>
            </a:extLst>
          </p:cNvPr>
          <p:cNvSpPr>
            <a:spLocks noGrp="1" noChangeArrowheads="1"/>
          </p:cNvSpPr>
          <p:nvPr>
            <p:ph type="sldNum" sz="quarter" idx="12"/>
          </p:nvPr>
        </p:nvSpPr>
        <p:spPr>
          <a:ln/>
        </p:spPr>
        <p:txBody>
          <a:bodyPr/>
          <a:lstStyle>
            <a:lvl1pPr>
              <a:defRPr/>
            </a:lvl1pPr>
          </a:lstStyle>
          <a:p>
            <a:fld id="{9E1EB1CD-45E7-4A1E-BDCB-41AC8D6ED666}" type="slidenum">
              <a:rPr lang="ar-SA" altLang="en-US"/>
              <a:pPr/>
              <a:t>‹#›</a:t>
            </a:fld>
            <a:endParaRPr lang="en-AU" altLang="en-US"/>
          </a:p>
        </p:txBody>
      </p:sp>
    </p:spTree>
    <p:extLst>
      <p:ext uri="{BB962C8B-B14F-4D97-AF65-F5344CB8AC3E}">
        <p14:creationId xmlns:p14="http://schemas.microsoft.com/office/powerpoint/2010/main" val="37703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11F0C522-C2A7-4061-A397-C40FC751ABDB}" type="slidenum">
              <a:rPr lang="ar-SA" altLang="en-US" smtClean="0"/>
              <a:pPr/>
              <a:t>‹#›</a:t>
            </a:fld>
            <a:endParaRPr lang="en-AU" altLang="en-US"/>
          </a:p>
        </p:txBody>
      </p:sp>
    </p:spTree>
    <p:extLst>
      <p:ext uri="{BB962C8B-B14F-4D97-AF65-F5344CB8AC3E}">
        <p14:creationId xmlns:p14="http://schemas.microsoft.com/office/powerpoint/2010/main" val="213555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B8F3537D-C9DB-45CF-ADE4-2CC091640BEA}" type="slidenum">
              <a:rPr lang="ar-SA" altLang="en-US" smtClean="0"/>
              <a:pPr/>
              <a:t>‹#›</a:t>
            </a:fld>
            <a:endParaRPr lang="en-AU" altLang="en-US"/>
          </a:p>
        </p:txBody>
      </p:sp>
    </p:spTree>
    <p:extLst>
      <p:ext uri="{BB962C8B-B14F-4D97-AF65-F5344CB8AC3E}">
        <p14:creationId xmlns:p14="http://schemas.microsoft.com/office/powerpoint/2010/main" val="217497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825B998D-6A95-4EBD-BE05-1F1FF84C137E}" type="slidenum">
              <a:rPr lang="ar-SA" altLang="en-US" smtClean="0"/>
              <a:pPr/>
              <a:t>‹#›</a:t>
            </a:fld>
            <a:endParaRPr lang="en-AU" altLang="en-US"/>
          </a:p>
        </p:txBody>
      </p:sp>
    </p:spTree>
    <p:extLst>
      <p:ext uri="{BB962C8B-B14F-4D97-AF65-F5344CB8AC3E}">
        <p14:creationId xmlns:p14="http://schemas.microsoft.com/office/powerpoint/2010/main" val="130932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AU"/>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fld id="{F8C7A23B-8969-4025-996A-4789EB04EF81}" type="slidenum">
              <a:rPr lang="ar-SA" altLang="en-US" smtClean="0"/>
              <a:pPr/>
              <a:t>‹#›</a:t>
            </a:fld>
            <a:endParaRPr lang="en-AU" altLang="en-US"/>
          </a:p>
        </p:txBody>
      </p:sp>
    </p:spTree>
    <p:extLst>
      <p:ext uri="{BB962C8B-B14F-4D97-AF65-F5344CB8AC3E}">
        <p14:creationId xmlns:p14="http://schemas.microsoft.com/office/powerpoint/2010/main" val="284928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fld id="{B0AC75B0-1381-40B8-86EF-F5BDA0BBC204}" type="slidenum">
              <a:rPr lang="ar-SA" altLang="en-US" smtClean="0"/>
              <a:pPr/>
              <a:t>‹#›</a:t>
            </a:fld>
            <a:endParaRPr lang="en-AU" altLang="en-US"/>
          </a:p>
        </p:txBody>
      </p:sp>
    </p:spTree>
    <p:extLst>
      <p:ext uri="{BB962C8B-B14F-4D97-AF65-F5344CB8AC3E}">
        <p14:creationId xmlns:p14="http://schemas.microsoft.com/office/powerpoint/2010/main" val="102694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AU"/>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fld id="{A5DC9906-E7E0-4BB5-96E6-92858DE90A4B}" type="slidenum">
              <a:rPr lang="ar-SA" altLang="en-US" smtClean="0"/>
              <a:pPr/>
              <a:t>‹#›</a:t>
            </a:fld>
            <a:endParaRPr lang="en-AU" altLang="en-US"/>
          </a:p>
        </p:txBody>
      </p:sp>
    </p:spTree>
    <p:extLst>
      <p:ext uri="{BB962C8B-B14F-4D97-AF65-F5344CB8AC3E}">
        <p14:creationId xmlns:p14="http://schemas.microsoft.com/office/powerpoint/2010/main" val="276567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FCCA0D8D-A5EF-474E-A379-6E0D901BB038}" type="slidenum">
              <a:rPr lang="ar-SA" altLang="en-US" smtClean="0"/>
              <a:pPr/>
              <a:t>‹#›</a:t>
            </a:fld>
            <a:endParaRPr lang="en-AU" altLang="en-US"/>
          </a:p>
        </p:txBody>
      </p:sp>
    </p:spTree>
    <p:extLst>
      <p:ext uri="{BB962C8B-B14F-4D97-AF65-F5344CB8AC3E}">
        <p14:creationId xmlns:p14="http://schemas.microsoft.com/office/powerpoint/2010/main" val="189613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0B3FC19D-4D18-4B23-A3E0-BA92284C2C4B}" type="slidenum">
              <a:rPr lang="ar-SA" altLang="en-US" smtClean="0"/>
              <a:pPr/>
              <a:t>‹#›</a:t>
            </a:fld>
            <a:endParaRPr lang="en-AU" altLang="en-US"/>
          </a:p>
        </p:txBody>
      </p:sp>
    </p:spTree>
    <p:extLst>
      <p:ext uri="{BB962C8B-B14F-4D97-AF65-F5344CB8AC3E}">
        <p14:creationId xmlns:p14="http://schemas.microsoft.com/office/powerpoint/2010/main" val="424958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28E9EE-09EB-4657-89D3-F2A5FDADAE23}" type="slidenum">
              <a:rPr lang="ar-SA" altLang="en-US" smtClean="0"/>
              <a:pPr/>
              <a:t>‹#›</a:t>
            </a:fld>
            <a:endParaRPr lang="en-AU" altLang="en-US"/>
          </a:p>
        </p:txBody>
      </p:sp>
    </p:spTree>
    <p:extLst>
      <p:ext uri="{BB962C8B-B14F-4D97-AF65-F5344CB8AC3E}">
        <p14:creationId xmlns:p14="http://schemas.microsoft.com/office/powerpoint/2010/main" val="39399655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7.emf"/><Relationship Id="rId12" Type="http://schemas.openxmlformats.org/officeDocument/2006/relationships/customXml" Target="../ink/ink5.xml"/><Relationship Id="rId17" Type="http://schemas.openxmlformats.org/officeDocument/2006/relationships/image" Target="../media/image22.emf"/><Relationship Id="rId2" Type="http://schemas.openxmlformats.org/officeDocument/2006/relationships/notesSlide" Target="../notesSlides/notesSlide31.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image" Target="../media/image21.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8.emf"/><Relationship Id="rId14" Type="http://schemas.openxmlformats.org/officeDocument/2006/relationships/customXml" Target="../ink/ink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98655D-2F78-4123-85D7-F31655346370}"/>
              </a:ext>
            </a:extLst>
          </p:cNvPr>
          <p:cNvSpPr>
            <a:spLocks noGrp="1" noChangeArrowheads="1"/>
          </p:cNvSpPr>
          <p:nvPr>
            <p:ph type="ctrTitle"/>
          </p:nvPr>
        </p:nvSpPr>
        <p:spPr>
          <a:xfrm>
            <a:off x="228600" y="2362200"/>
            <a:ext cx="8686800" cy="1290638"/>
          </a:xfrm>
          <a:solidFill>
            <a:schemeClr val="accent5">
              <a:lumMod val="75000"/>
            </a:schemeClr>
          </a:solidFill>
          <a:ln w="101600">
            <a:solidFill>
              <a:schemeClr val="accent1">
                <a:lumMod val="25000"/>
              </a:schemeClr>
            </a:solidFill>
          </a:ln>
        </p:spPr>
        <p:txBody>
          <a:bodyPr>
            <a:spAutoFit/>
          </a:bodyPr>
          <a:lstStyle/>
          <a:p>
            <a:pPr eaLnBrk="1" hangingPunct="1">
              <a:defRPr/>
            </a:pPr>
            <a:r>
              <a:rPr lang="en-US" sz="4000" b="1" u="sng" dirty="0">
                <a:solidFill>
                  <a:schemeClr val="tx1"/>
                </a:solidFill>
              </a:rPr>
              <a:t>Mechanism of Hormone Action</a:t>
            </a:r>
            <a:br>
              <a:rPr lang="en-US" sz="4000" b="1" u="sng" dirty="0">
                <a:solidFill>
                  <a:schemeClr val="tx1"/>
                </a:solidFill>
              </a:rPr>
            </a:br>
            <a:r>
              <a:rPr lang="en-US" sz="1200" b="1" u="sng" dirty="0">
                <a:solidFill>
                  <a:schemeClr val="tx1"/>
                </a:solidFill>
              </a:rPr>
              <a:t/>
            </a:r>
            <a:br>
              <a:rPr lang="en-US" sz="1200" b="1" u="sng" dirty="0">
                <a:solidFill>
                  <a:schemeClr val="tx1"/>
                </a:solidFill>
              </a:rPr>
            </a:br>
            <a:r>
              <a:rPr lang="en-US" sz="2000" b="1" dirty="0" err="1">
                <a:solidFill>
                  <a:schemeClr val="tx1"/>
                </a:solidFill>
              </a:rPr>
              <a:t>Dr</a:t>
            </a:r>
            <a:r>
              <a:rPr lang="en-US" sz="2000" b="1" dirty="0">
                <a:solidFill>
                  <a:schemeClr val="tx1"/>
                </a:solidFill>
              </a:rPr>
              <a:t> </a:t>
            </a:r>
            <a:r>
              <a:rPr lang="en-US" sz="2000" b="1" dirty="0" err="1">
                <a:solidFill>
                  <a:schemeClr val="tx1"/>
                </a:solidFill>
              </a:rPr>
              <a:t>Jehad</a:t>
            </a:r>
            <a:r>
              <a:rPr lang="en-US" sz="2000" b="1" dirty="0">
                <a:solidFill>
                  <a:schemeClr val="tx1"/>
                </a:solidFill>
              </a:rPr>
              <a:t> Al-</a:t>
            </a:r>
            <a:r>
              <a:rPr lang="en-US" sz="2000" b="1" dirty="0" err="1">
                <a:solidFill>
                  <a:schemeClr val="tx1"/>
                </a:solidFill>
              </a:rPr>
              <a:t>Shuneigat</a:t>
            </a:r>
            <a:endParaRPr lang="en-AU" sz="2600" b="1" dirty="0">
              <a:solidFill>
                <a:schemeClr val="tx1"/>
              </a:solidFill>
            </a:endParaRPr>
          </a:p>
        </p:txBody>
      </p:sp>
    </p:spTree>
  </p:cSld>
  <p:clrMapOvr>
    <a:masterClrMapping/>
  </p:clrMapOvr>
  <p:transition spd="slow" advTm="779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pcrFunction">
            <a:extLst>
              <a:ext uri="{FF2B5EF4-FFF2-40B4-BE49-F238E27FC236}">
                <a16:creationId xmlns:a16="http://schemas.microsoft.com/office/drawing/2014/main" id="{3B037C02-E50B-4572-B53A-C3790539C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a:extLst>
              <a:ext uri="{FF2B5EF4-FFF2-40B4-BE49-F238E27FC236}">
                <a16:creationId xmlns:a16="http://schemas.microsoft.com/office/drawing/2014/main" id="{663A4E1E-D7FA-4F8D-92ED-D6D0072C7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915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18C487F5-5531-4734-BB4D-8DB221CA0B14}"/>
              </a:ext>
            </a:extLst>
          </p:cNvPr>
          <p:cNvSpPr>
            <a:spLocks noGrp="1" noChangeArrowheads="1"/>
          </p:cNvSpPr>
          <p:nvPr>
            <p:ph idx="1"/>
          </p:nvPr>
        </p:nvSpPr>
        <p:spPr>
          <a:xfrm>
            <a:off x="228600" y="152400"/>
            <a:ext cx="8763000" cy="6553200"/>
          </a:xfrm>
        </p:spPr>
        <p:txBody>
          <a:bodyPr/>
          <a:lstStyle/>
          <a:p>
            <a:pPr eaLnBrk="1" hangingPunct="1">
              <a:lnSpc>
                <a:spcPct val="90000"/>
              </a:lnSpc>
              <a:buFontTx/>
              <a:buNone/>
            </a:pPr>
            <a:r>
              <a:rPr lang="en-US" altLang="en-US" sz="2400" b="1" u="sng"/>
              <a:t>Activation of G protein–coupled receptors </a:t>
            </a:r>
            <a:r>
              <a:rPr lang="en-AU" altLang="ja-JP" sz="2400" b="1" u="sng">
                <a:ea typeface="ＭＳ Ｐゴシック" panose="020B0600070205080204" pitchFamily="34" charset="-128"/>
              </a:rPr>
              <a:t>Signal transduction </a:t>
            </a:r>
            <a:endParaRPr lang="en-AU" altLang="ja-JP" sz="2400">
              <a:ea typeface="ＭＳ Ｐゴシック" panose="020B0600070205080204" pitchFamily="34" charset="-128"/>
            </a:endParaRPr>
          </a:p>
          <a:p>
            <a:pPr eaLnBrk="1" hangingPunct="1">
              <a:lnSpc>
                <a:spcPct val="90000"/>
              </a:lnSpc>
              <a:buFontTx/>
              <a:buNone/>
            </a:pPr>
            <a:r>
              <a:rPr lang="en-AU" altLang="ja-JP" sz="2400">
                <a:ea typeface="ＭＳ Ｐゴシック" panose="020B0600070205080204" pitchFamily="34" charset="-128"/>
              </a:rPr>
              <a:t>1- Hormone binding to its receptor </a:t>
            </a:r>
          </a:p>
          <a:p>
            <a:pPr eaLnBrk="1" hangingPunct="1">
              <a:lnSpc>
                <a:spcPct val="90000"/>
              </a:lnSpc>
              <a:buFontTx/>
              <a:buNone/>
            </a:pPr>
            <a:r>
              <a:rPr lang="en-AU" altLang="ja-JP" sz="2400">
                <a:ea typeface="ＭＳ Ｐゴシック" panose="020B0600070205080204" pitchFamily="34" charset="-128"/>
              </a:rPr>
              <a:t>2- Change in the conformation of the receptor that may involve disruption of a strong ionic interaction between the third and sixth transmembrane helices </a:t>
            </a:r>
          </a:p>
          <a:p>
            <a:pPr eaLnBrk="1" hangingPunct="1">
              <a:lnSpc>
                <a:spcPct val="90000"/>
              </a:lnSpc>
              <a:buFontTx/>
              <a:buNone/>
            </a:pPr>
            <a:r>
              <a:rPr lang="en-AU" altLang="ja-JP" sz="2400">
                <a:ea typeface="ＭＳ Ｐゴシック" panose="020B0600070205080204" pitchFamily="34" charset="-128"/>
              </a:rPr>
              <a:t>3- This facilitates activation of the G-protein and the </a:t>
            </a:r>
            <a:r>
              <a:rPr lang="en-US" altLang="ja-JP" sz="2400">
                <a:ea typeface="ＭＳ Ｐゴシック" panose="020B0600070205080204" pitchFamily="34" charset="-128"/>
              </a:rPr>
              <a:t>release of GDP and the binding of GTP to α subunits which result in </a:t>
            </a:r>
            <a:r>
              <a:rPr lang="en-AU" altLang="ja-JP" sz="2400">
                <a:ea typeface="ＭＳ Ｐゴシック" panose="020B0600070205080204" pitchFamily="34" charset="-128"/>
              </a:rPr>
              <a:t>decreased affinity of Gα for Gβγ</a:t>
            </a:r>
            <a:r>
              <a:rPr lang="en-US" altLang="ja-JP" sz="2400">
                <a:ea typeface="ＭＳ Ｐゴシック" panose="020B0600070205080204" pitchFamily="34" charset="-128"/>
              </a:rPr>
              <a:t>. </a:t>
            </a:r>
          </a:p>
          <a:p>
            <a:pPr eaLnBrk="1" hangingPunct="1">
              <a:lnSpc>
                <a:spcPct val="90000"/>
              </a:lnSpc>
              <a:buFontTx/>
              <a:buNone/>
            </a:pPr>
            <a:r>
              <a:rPr lang="en-US" altLang="ja-JP" sz="2400">
                <a:ea typeface="ＭＳ Ｐゴシック" panose="020B0600070205080204" pitchFamily="34" charset="-128"/>
              </a:rPr>
              <a:t>4- GTP-bound α subunit &amp; separate from βγ subunits, and diffusing in the plane of the lipid bilayer until it encounters an </a:t>
            </a:r>
            <a:r>
              <a:rPr lang="en-US" altLang="ja-JP" sz="2400" u="sng">
                <a:ea typeface="ＭＳ Ｐゴシック" panose="020B0600070205080204" pitchFamily="34" charset="-128"/>
              </a:rPr>
              <a:t>effector protein</a:t>
            </a:r>
            <a:r>
              <a:rPr lang="en-US" altLang="ja-JP" sz="2400">
                <a:ea typeface="ＭＳ Ｐゴシック" panose="020B0600070205080204" pitchFamily="34" charset="-128"/>
              </a:rPr>
              <a:t> to which it can bind. </a:t>
            </a:r>
          </a:p>
          <a:p>
            <a:pPr eaLnBrk="1" hangingPunct="1">
              <a:lnSpc>
                <a:spcPct val="90000"/>
              </a:lnSpc>
              <a:buFontTx/>
              <a:buNone/>
            </a:pPr>
            <a:r>
              <a:rPr lang="en-US" altLang="ja-JP" sz="2400">
                <a:ea typeface="ＭＳ Ｐゴシック" panose="020B0600070205080204" pitchFamily="34" charset="-128"/>
              </a:rPr>
              <a:t>5- An effector protein causes a specific effect in the cell through </a:t>
            </a:r>
            <a:r>
              <a:rPr lang="en-AU" altLang="ja-JP" sz="2400">
                <a:ea typeface="ＭＳ Ｐゴシック" panose="020B0600070205080204" pitchFamily="34" charset="-128"/>
              </a:rPr>
              <a:t>activation or inhibition of a variety of </a:t>
            </a:r>
            <a:r>
              <a:rPr lang="en-AU" altLang="ja-JP" sz="2400" b="1">
                <a:ea typeface="ＭＳ Ｐゴシック" panose="020B0600070205080204" pitchFamily="34" charset="-128"/>
              </a:rPr>
              <a:t>second messengers</a:t>
            </a:r>
            <a:r>
              <a:rPr lang="en-AU" altLang="ja-JP" sz="2400">
                <a:ea typeface="ＭＳ Ｐゴシック" panose="020B0600070205080204" pitchFamily="34" charset="-128"/>
              </a:rPr>
              <a:t>.</a:t>
            </a:r>
            <a:r>
              <a:rPr lang="en-US" altLang="ja-JP" sz="2400">
                <a:ea typeface="ＭＳ Ｐゴシック" panose="020B0600070205080204" pitchFamily="34" charset="-128"/>
              </a:rPr>
              <a:t> Example of effectors: adenylyl </a:t>
            </a:r>
            <a:r>
              <a:rPr lang="en-AU" altLang="ja-JP" sz="2400">
                <a:ea typeface="ＭＳ Ｐゴシック" panose="020B0600070205080204" pitchFamily="34" charset="-128"/>
              </a:rPr>
              <a:t>and guanylyl</a:t>
            </a:r>
            <a:r>
              <a:rPr lang="en-US" altLang="ja-JP" sz="2400">
                <a:ea typeface="ＭＳ Ｐゴシック" panose="020B0600070205080204" pitchFamily="34" charset="-128"/>
              </a:rPr>
              <a:t> cyclases (produces second messenger cAMP from ATP and cGMP from GTP), phospholipases, phosphodiesterases, and ion channels for calcium or potassium. </a:t>
            </a:r>
            <a:endParaRPr lang="en-AU" altLang="en-US" sz="2400"/>
          </a:p>
        </p:txBody>
      </p:sp>
    </p:spTree>
  </p:cSld>
  <p:clrMapOvr>
    <a:masterClrMapping/>
  </p:clrMapOvr>
  <p:transition spd="slow" advTm="91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FFA67ED2-D1EE-459A-8F85-F58386F5E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784225"/>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0"/>
            <a:ext cx="8585684" cy="646331"/>
          </a:xfrm>
          <a:prstGeom prst="rect">
            <a:avLst/>
          </a:prstGeom>
          <a:noFill/>
        </p:spPr>
        <p:txBody>
          <a:bodyPr wrap="none" rtlCol="0">
            <a:spAutoFit/>
          </a:bodyPr>
          <a:lstStyle/>
          <a:p>
            <a:r>
              <a:rPr lang="en-US" dirty="0" smtClean="0"/>
              <a:t>Epinephrine is catecholamine so its hydrophilic so the receptor</a:t>
            </a:r>
          </a:p>
          <a:p>
            <a:r>
              <a:rPr lang="en-US" dirty="0" smtClean="0"/>
              <a:t> is plasma membrane receptor specifically G coupled receptor </a:t>
            </a:r>
            <a:r>
              <a:rPr lang="ar-JO" dirty="0" smtClean="0"/>
              <a:t>هون كثير مهم سماع الشرح افضل </a:t>
            </a:r>
            <a:endParaRPr lang="en-US" dirty="0"/>
          </a:p>
        </p:txBody>
      </p:sp>
      <p:sp>
        <p:nvSpPr>
          <p:cNvPr id="3" name="TextBox 2"/>
          <p:cNvSpPr txBox="1"/>
          <p:nvPr/>
        </p:nvSpPr>
        <p:spPr>
          <a:xfrm>
            <a:off x="1143000" y="6176500"/>
            <a:ext cx="3845476" cy="646331"/>
          </a:xfrm>
          <a:prstGeom prst="rect">
            <a:avLst/>
          </a:prstGeom>
          <a:noFill/>
        </p:spPr>
        <p:txBody>
          <a:bodyPr wrap="none" rtlCol="0">
            <a:spAutoFit/>
          </a:bodyPr>
          <a:lstStyle/>
          <a:p>
            <a:r>
              <a:rPr lang="en-US" dirty="0" smtClean="0"/>
              <a:t>First messenger is the hormone its self </a:t>
            </a:r>
          </a:p>
          <a:p>
            <a:r>
              <a:rPr lang="en-US" dirty="0" smtClean="0"/>
              <a:t>While the 2</a:t>
            </a:r>
            <a:r>
              <a:rPr lang="en-US" baseline="30000" dirty="0" smtClean="0"/>
              <a:t>nd</a:t>
            </a:r>
            <a:r>
              <a:rPr lang="en-US" dirty="0" smtClean="0"/>
              <a:t> messenger is </a:t>
            </a:r>
            <a:r>
              <a:rPr lang="en-US" dirty="0" err="1" smtClean="0"/>
              <a:t>cAMP</a:t>
            </a:r>
            <a:r>
              <a:rPr lang="en-US" dirty="0" smtClean="0"/>
              <a:t> </a:t>
            </a:r>
            <a:endParaRPr lang="en-US" dirty="0"/>
          </a:p>
        </p:txBody>
      </p:sp>
    </p:spTree>
  </p:cSld>
  <p:clrMapOvr>
    <a:masterClrMapping/>
  </p:clrMapOvr>
  <p:transition spd="slow" advTm="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8EA24322-04B2-4F69-B726-E71A9A01C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54063"/>
            <a:ext cx="85344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64AE5DBC-7C73-4E67-A368-9201E33A4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3200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EF25A1F8-4FD9-4C16-B3DB-F6104A5368C2}"/>
              </a:ext>
            </a:extLst>
          </p:cNvPr>
          <p:cNvSpPr>
            <a:spLocks noGrp="1" noChangeArrowheads="1"/>
          </p:cNvSpPr>
          <p:nvPr>
            <p:ph idx="1"/>
          </p:nvPr>
        </p:nvSpPr>
        <p:spPr>
          <a:xfrm>
            <a:off x="220133" y="16933"/>
            <a:ext cx="8839200" cy="6553200"/>
          </a:xfrm>
        </p:spPr>
        <p:txBody>
          <a:bodyPr/>
          <a:lstStyle/>
          <a:p>
            <a:pPr eaLnBrk="1" hangingPunct="1">
              <a:lnSpc>
                <a:spcPct val="80000"/>
              </a:lnSpc>
            </a:pPr>
            <a:r>
              <a:rPr lang="en-US" altLang="en-US" sz="2200" b="1" u="sng" dirty="0">
                <a:solidFill>
                  <a:srgbClr val="FF0000"/>
                </a:solidFill>
              </a:rPr>
              <a:t>Second messenger </a:t>
            </a:r>
            <a:endParaRPr lang="en-US" altLang="en-US" sz="2200" dirty="0">
              <a:solidFill>
                <a:srgbClr val="FF0000"/>
              </a:solidFill>
            </a:endParaRPr>
          </a:p>
          <a:p>
            <a:pPr eaLnBrk="1" hangingPunct="1">
              <a:lnSpc>
                <a:spcPct val="80000"/>
              </a:lnSpc>
            </a:pPr>
            <a:r>
              <a:rPr lang="en-US" altLang="en-US" sz="2200" dirty="0"/>
              <a:t>They are </a:t>
            </a:r>
            <a:r>
              <a:rPr lang="en-US" altLang="en-US" sz="2200" dirty="0" err="1">
                <a:solidFill>
                  <a:srgbClr val="FF0000"/>
                </a:solidFill>
              </a:rPr>
              <a:t>nonprotein</a:t>
            </a:r>
            <a:r>
              <a:rPr lang="en-US" altLang="en-US" sz="2200" dirty="0">
                <a:solidFill>
                  <a:srgbClr val="FF0000"/>
                </a:solidFill>
              </a:rPr>
              <a:t> molecules </a:t>
            </a:r>
            <a:r>
              <a:rPr lang="en-US" altLang="en-US" sz="2200" dirty="0"/>
              <a:t>generated inside the cell in response to hormone binding that continue transmission of the message. </a:t>
            </a:r>
          </a:p>
          <a:p>
            <a:pPr eaLnBrk="1" hangingPunct="1">
              <a:lnSpc>
                <a:spcPct val="80000"/>
              </a:lnSpc>
            </a:pPr>
            <a:r>
              <a:rPr lang="en-US" altLang="en-US" sz="2200" dirty="0"/>
              <a:t>Examples include 3',5'-cyclic AMP (</a:t>
            </a:r>
            <a:r>
              <a:rPr lang="en-US" altLang="en-US" sz="2200" b="1" dirty="0" err="1"/>
              <a:t>cAMP</a:t>
            </a:r>
            <a:r>
              <a:rPr lang="en-US" altLang="en-US" sz="2200" dirty="0"/>
              <a:t>), 3',5'-cyclic GMP (</a:t>
            </a:r>
            <a:r>
              <a:rPr lang="en-AU" altLang="ja-JP" sz="2200" dirty="0">
                <a:ea typeface="ＭＳ Ｐゴシック" panose="020B0600070205080204" pitchFamily="34" charset="-128"/>
              </a:rPr>
              <a:t>cGMP), </a:t>
            </a:r>
            <a:r>
              <a:rPr lang="en-US" altLang="en-US" sz="2200" dirty="0"/>
              <a:t>inositol 1,4,5 trisphosphate (</a:t>
            </a:r>
            <a:r>
              <a:rPr lang="en-US" altLang="en-US" sz="2200" b="1" dirty="0"/>
              <a:t>IP3</a:t>
            </a:r>
            <a:r>
              <a:rPr lang="en-US" altLang="en-US" sz="2200" dirty="0"/>
              <a:t>), </a:t>
            </a:r>
            <a:r>
              <a:rPr lang="en-US" altLang="en-US" sz="2200" dirty="0" err="1"/>
              <a:t>diacylglycerol</a:t>
            </a:r>
            <a:r>
              <a:rPr lang="en-US" altLang="en-US" sz="2200" dirty="0"/>
              <a:t> (</a:t>
            </a:r>
            <a:r>
              <a:rPr lang="en-US" altLang="en-US" sz="2200" b="1" dirty="0"/>
              <a:t>DAG</a:t>
            </a:r>
            <a:r>
              <a:rPr lang="en-US" altLang="en-US" sz="2200" dirty="0"/>
              <a:t>) and</a:t>
            </a:r>
            <a:r>
              <a:rPr lang="en-AU" altLang="ja-JP" sz="2200" dirty="0">
                <a:ea typeface="ＭＳ Ｐゴシック" panose="020B0600070205080204" pitchFamily="34" charset="-128"/>
              </a:rPr>
              <a:t> Ca</a:t>
            </a:r>
            <a:r>
              <a:rPr lang="en-AU" altLang="ja-JP" sz="2200" baseline="30000" dirty="0">
                <a:ea typeface="ＭＳ Ｐゴシック" panose="020B0600070205080204" pitchFamily="34" charset="-128"/>
              </a:rPr>
              <a:t>2+</a:t>
            </a:r>
            <a:r>
              <a:rPr lang="en-AU" altLang="ja-JP" sz="2200" dirty="0">
                <a:ea typeface="ＭＳ Ｐゴシック" panose="020B0600070205080204" pitchFamily="34" charset="-128"/>
              </a:rPr>
              <a:t> </a:t>
            </a:r>
          </a:p>
          <a:p>
            <a:pPr eaLnBrk="1" hangingPunct="1">
              <a:lnSpc>
                <a:spcPct val="80000"/>
              </a:lnSpc>
            </a:pPr>
            <a:endParaRPr lang="en-US" altLang="ja-JP" sz="2200" dirty="0">
              <a:ea typeface="ＭＳ Ｐゴシック" panose="020B0600070205080204" pitchFamily="34" charset="-128"/>
            </a:endParaRPr>
          </a:p>
          <a:p>
            <a:pPr eaLnBrk="1" hangingPunct="1">
              <a:lnSpc>
                <a:spcPct val="80000"/>
              </a:lnSpc>
            </a:pPr>
            <a:r>
              <a:rPr lang="en-US" altLang="ja-JP" sz="2200" dirty="0">
                <a:ea typeface="ＭＳ Ｐゴシック" panose="020B0600070205080204" pitchFamily="34" charset="-128"/>
              </a:rPr>
              <a:t>The second-messengers are the ones that bring out the cellular responses. </a:t>
            </a:r>
          </a:p>
          <a:p>
            <a:pPr eaLnBrk="1" hangingPunct="1">
              <a:lnSpc>
                <a:spcPct val="80000"/>
              </a:lnSpc>
            </a:pPr>
            <a:endParaRPr lang="en-US" altLang="ja-JP" sz="2200" u="sng" dirty="0">
              <a:ea typeface="ＭＳ Ｐゴシック" panose="020B0600070205080204" pitchFamily="34" charset="-128"/>
            </a:endParaRPr>
          </a:p>
          <a:p>
            <a:pPr eaLnBrk="1" hangingPunct="1">
              <a:lnSpc>
                <a:spcPct val="80000"/>
              </a:lnSpc>
            </a:pPr>
            <a:r>
              <a:rPr lang="en-US" altLang="ja-JP" sz="2200" u="sng" dirty="0">
                <a:ea typeface="ＭＳ Ｐゴシック" panose="020B0600070205080204" pitchFamily="34" charset="-128"/>
              </a:rPr>
              <a:t>The use of second messengers has several consequences. </a:t>
            </a:r>
          </a:p>
          <a:p>
            <a:pPr eaLnBrk="1" hangingPunct="1">
              <a:lnSpc>
                <a:spcPct val="80000"/>
              </a:lnSpc>
            </a:pPr>
            <a:r>
              <a:rPr lang="en-US" altLang="ja-JP" sz="2200" u="sng" dirty="0">
                <a:ea typeface="ＭＳ Ｐゴシック" panose="020B0600070205080204" pitchFamily="34" charset="-128"/>
              </a:rPr>
              <a:t>First</a:t>
            </a:r>
            <a:r>
              <a:rPr lang="en-US" altLang="ja-JP" sz="2200" dirty="0">
                <a:ea typeface="ＭＳ Ｐゴシック" panose="020B0600070205080204" pitchFamily="34" charset="-128"/>
              </a:rPr>
              <a:t>, second messengers are often free to </a:t>
            </a:r>
            <a:r>
              <a:rPr lang="en-US" altLang="ja-JP" sz="2200" u="sng" dirty="0">
                <a:ea typeface="ＭＳ Ｐゴシック" panose="020B0600070205080204" pitchFamily="34" charset="-128"/>
              </a:rPr>
              <a:t>diffuse</a:t>
            </a:r>
            <a:r>
              <a:rPr lang="en-US" altLang="ja-JP" sz="2200" dirty="0">
                <a:ea typeface="ＭＳ Ｐゴシック" panose="020B0600070205080204" pitchFamily="34" charset="-128"/>
              </a:rPr>
              <a:t> to other compartments of the cell where they can influence gene expression and other processes. </a:t>
            </a:r>
          </a:p>
          <a:p>
            <a:pPr eaLnBrk="1" hangingPunct="1">
              <a:lnSpc>
                <a:spcPct val="80000"/>
              </a:lnSpc>
            </a:pPr>
            <a:r>
              <a:rPr lang="en-US" altLang="ja-JP" sz="2200" u="sng" dirty="0">
                <a:ea typeface="ＭＳ Ｐゴシック" panose="020B0600070205080204" pitchFamily="34" charset="-128"/>
              </a:rPr>
              <a:t>Second</a:t>
            </a:r>
            <a:r>
              <a:rPr lang="en-US" altLang="ja-JP" sz="2200" dirty="0">
                <a:ea typeface="ＭＳ Ｐゴシック" panose="020B0600070205080204" pitchFamily="34" charset="-128"/>
              </a:rPr>
              <a:t>, the signal may be </a:t>
            </a:r>
            <a:r>
              <a:rPr lang="en-US" altLang="ja-JP" sz="2200" u="sng" dirty="0">
                <a:solidFill>
                  <a:srgbClr val="FF0000"/>
                </a:solidFill>
                <a:ea typeface="ＭＳ Ｐゴシック" panose="020B0600070205080204" pitchFamily="34" charset="-128"/>
              </a:rPr>
              <a:t>amplified</a:t>
            </a:r>
            <a:r>
              <a:rPr lang="en-US" altLang="ja-JP" sz="2200" dirty="0">
                <a:ea typeface="ＭＳ Ｐゴシック" panose="020B0600070205080204" pitchFamily="34" charset="-128"/>
              </a:rPr>
              <a:t> significantly in the generation of second messengers. Thus, a low concentration of signal in the environment, even as little as a single molecule, can yield a large intracellular signal and response.</a:t>
            </a:r>
            <a:r>
              <a:rPr lang="en-US" altLang="ja-JP" sz="2200" i="1" dirty="0">
                <a:ea typeface="ＭＳ Ｐゴシック" panose="020B0600070205080204" pitchFamily="34" charset="-128"/>
              </a:rPr>
              <a:t> </a:t>
            </a:r>
            <a:endParaRPr lang="en-US" altLang="ja-JP" sz="2200" dirty="0">
              <a:ea typeface="ＭＳ Ｐゴシック" panose="020B0600070205080204" pitchFamily="34" charset="-128"/>
            </a:endParaRPr>
          </a:p>
          <a:p>
            <a:pPr eaLnBrk="1" hangingPunct="1">
              <a:lnSpc>
                <a:spcPct val="80000"/>
              </a:lnSpc>
            </a:pPr>
            <a:r>
              <a:rPr lang="en-US" altLang="ja-JP" sz="2200" b="1" u="sng" dirty="0">
                <a:solidFill>
                  <a:srgbClr val="FF0000"/>
                </a:solidFill>
                <a:ea typeface="ＭＳ Ｐゴシック" panose="020B0600070205080204" pitchFamily="34" charset="-128"/>
              </a:rPr>
              <a:t>We will study:</a:t>
            </a:r>
            <a:r>
              <a:rPr lang="en-US" altLang="ja-JP" sz="2200" u="sng" dirty="0">
                <a:solidFill>
                  <a:srgbClr val="FF0000"/>
                </a:solidFill>
                <a:ea typeface="ＭＳ Ｐゴシック" panose="020B0600070205080204" pitchFamily="34" charset="-128"/>
              </a:rPr>
              <a:t> </a:t>
            </a:r>
          </a:p>
          <a:p>
            <a:pPr eaLnBrk="1" hangingPunct="1">
              <a:lnSpc>
                <a:spcPct val="80000"/>
              </a:lnSpc>
            </a:pPr>
            <a:r>
              <a:rPr lang="en-US" altLang="ja-JP" sz="2200" b="1" dirty="0">
                <a:ea typeface="ＭＳ Ｐゴシック" panose="020B0600070205080204" pitchFamily="34" charset="-128"/>
              </a:rPr>
              <a:t>  </a:t>
            </a:r>
            <a:r>
              <a:rPr lang="en-US" altLang="ja-JP" sz="2200" b="1" u="sng" dirty="0">
                <a:ea typeface="ＭＳ Ｐゴシック" panose="020B0600070205080204" pitchFamily="34" charset="-128"/>
              </a:rPr>
              <a:t>1-</a:t>
            </a:r>
            <a:r>
              <a:rPr lang="en-US" altLang="ja-JP" sz="2200" b="1" dirty="0">
                <a:ea typeface="ＭＳ Ｐゴシック" panose="020B0600070205080204" pitchFamily="34" charset="-128"/>
              </a:rPr>
              <a:t> </a:t>
            </a:r>
            <a:r>
              <a:rPr lang="en-US" altLang="ja-JP" sz="2200" b="1" dirty="0" err="1">
                <a:ea typeface="ＭＳ Ｐゴシック" panose="020B0600070205080204" pitchFamily="34" charset="-128"/>
              </a:rPr>
              <a:t>cAMP</a:t>
            </a:r>
            <a:r>
              <a:rPr lang="en-US" altLang="ja-JP" sz="2200" b="1" dirty="0">
                <a:ea typeface="ＭＳ Ｐゴシック" panose="020B0600070205080204" pitchFamily="34" charset="-128"/>
              </a:rPr>
              <a:t>;        </a:t>
            </a:r>
            <a:r>
              <a:rPr lang="en-US" altLang="ja-JP" sz="2200" b="1" u="sng" dirty="0">
                <a:ea typeface="ＭＳ Ｐゴシック" panose="020B0600070205080204" pitchFamily="34" charset="-128"/>
              </a:rPr>
              <a:t>2-</a:t>
            </a:r>
            <a:r>
              <a:rPr lang="en-US" altLang="ja-JP" sz="2200" b="1" dirty="0">
                <a:ea typeface="ＭＳ Ｐゴシック" panose="020B0600070205080204" pitchFamily="34" charset="-128"/>
              </a:rPr>
              <a:t> cGMP;    </a:t>
            </a:r>
            <a:r>
              <a:rPr lang="en-US" altLang="ja-JP" sz="2200" b="1" u="sng" dirty="0">
                <a:ea typeface="ＭＳ Ｐゴシック" panose="020B0600070205080204" pitchFamily="34" charset="-128"/>
              </a:rPr>
              <a:t>3-</a:t>
            </a:r>
            <a:r>
              <a:rPr lang="en-US" altLang="ja-JP" sz="2200" b="1" dirty="0">
                <a:ea typeface="ＭＳ Ｐゴシック" panose="020B0600070205080204" pitchFamily="34" charset="-128"/>
              </a:rPr>
              <a:t>  </a:t>
            </a:r>
            <a:r>
              <a:rPr lang="en-US" altLang="en-US" sz="2200" b="1" dirty="0"/>
              <a:t>IP3   </a:t>
            </a:r>
            <a:r>
              <a:rPr lang="en-US" altLang="ja-JP" sz="2200" b="1" dirty="0">
                <a:ea typeface="ＭＳ Ｐゴシック" panose="020B0600070205080204" pitchFamily="34" charset="-128"/>
              </a:rPr>
              <a:t> </a:t>
            </a:r>
            <a:r>
              <a:rPr lang="en-US" altLang="ja-JP" sz="2200" b="1" u="sng" dirty="0">
                <a:ea typeface="ＭＳ Ｐゴシック" panose="020B0600070205080204" pitchFamily="34" charset="-128"/>
              </a:rPr>
              <a:t>4-</a:t>
            </a:r>
            <a:r>
              <a:rPr lang="en-US" altLang="ja-JP" sz="2200" b="1" dirty="0">
                <a:ea typeface="ＭＳ Ｐゴシック" panose="020B0600070205080204" pitchFamily="34" charset="-128"/>
              </a:rPr>
              <a:t> </a:t>
            </a:r>
            <a:r>
              <a:rPr lang="en-US" altLang="en-US" sz="2200" b="1" dirty="0"/>
              <a:t>DAG</a:t>
            </a:r>
            <a:r>
              <a:rPr lang="en-US" altLang="ja-JP" sz="2200" b="1" dirty="0">
                <a:ea typeface="ＭＳ Ｐゴシック" panose="020B0600070205080204" pitchFamily="34" charset="-128"/>
              </a:rPr>
              <a:t>    5</a:t>
            </a:r>
            <a:r>
              <a:rPr lang="en-US" altLang="ja-JP" sz="2200" b="1" u="sng" dirty="0">
                <a:ea typeface="ＭＳ Ｐゴシック" panose="020B0600070205080204" pitchFamily="34" charset="-128"/>
              </a:rPr>
              <a:t>-</a:t>
            </a:r>
            <a:r>
              <a:rPr lang="en-US" altLang="ja-JP" sz="2200" b="1" dirty="0">
                <a:ea typeface="ＭＳ Ｐゴシック" panose="020B0600070205080204" pitchFamily="34" charset="-128"/>
              </a:rPr>
              <a:t> Calcium ions</a:t>
            </a:r>
            <a:endParaRPr lang="en-AU" altLang="en-US" sz="2200" b="1" dirty="0">
              <a:ea typeface="ＭＳ Ｐゴシック" panose="020B0600070205080204" pitchFamily="34" charset="-128"/>
            </a:endParaRPr>
          </a:p>
        </p:txBody>
      </p:sp>
    </p:spTree>
  </p:cSld>
  <p:clrMapOvr>
    <a:masterClrMapping/>
  </p:clrMapOvr>
  <p:transition spd="slow" advTm="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8DB04A37-31E4-4BB3-96D5-848EC12A9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392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1373AA5-37AC-48B3-B22F-E624BF13FB5D}"/>
              </a:ext>
            </a:extLst>
          </p:cNvPr>
          <p:cNvSpPr>
            <a:spLocks noGrp="1" noChangeArrowheads="1"/>
          </p:cNvSpPr>
          <p:nvPr>
            <p:ph idx="1"/>
          </p:nvPr>
        </p:nvSpPr>
        <p:spPr>
          <a:xfrm>
            <a:off x="152400" y="228600"/>
            <a:ext cx="8763000" cy="6477000"/>
          </a:xfrm>
        </p:spPr>
        <p:txBody>
          <a:bodyPr>
            <a:normAutofit lnSpcReduction="10000"/>
          </a:bodyPr>
          <a:lstStyle/>
          <a:p>
            <a:pPr eaLnBrk="1" hangingPunct="1">
              <a:lnSpc>
                <a:spcPct val="80000"/>
              </a:lnSpc>
            </a:pPr>
            <a:r>
              <a:rPr lang="en-AU" altLang="ja-JP" sz="2600" b="1" u="sng" dirty="0">
                <a:solidFill>
                  <a:srgbClr val="FF0000"/>
                </a:solidFill>
                <a:ea typeface="ＭＳ Ｐゴシック" panose="020B0600070205080204" pitchFamily="34" charset="-128"/>
              </a:rPr>
              <a:t>1- </a:t>
            </a:r>
            <a:r>
              <a:rPr lang="en-AU" altLang="ja-JP" sz="2600" b="1" u="sng" dirty="0" err="1">
                <a:solidFill>
                  <a:srgbClr val="FF0000"/>
                </a:solidFill>
                <a:ea typeface="ＭＳ Ｐゴシック" panose="020B0600070205080204" pitchFamily="34" charset="-128"/>
              </a:rPr>
              <a:t>cAMP</a:t>
            </a:r>
            <a:r>
              <a:rPr lang="en-AU" altLang="ja-JP" sz="2600" b="1" u="sng" dirty="0">
                <a:solidFill>
                  <a:srgbClr val="FF0000"/>
                </a:solidFill>
                <a:ea typeface="ＭＳ Ｐゴシック" panose="020B0600070205080204" pitchFamily="34" charset="-128"/>
              </a:rPr>
              <a:t> production  and Adenylyl </a:t>
            </a:r>
            <a:r>
              <a:rPr lang="en-AU" altLang="ja-JP" sz="2600" b="1" u="sng" dirty="0" smtClean="0">
                <a:solidFill>
                  <a:srgbClr val="FF0000"/>
                </a:solidFill>
                <a:ea typeface="ＭＳ Ｐゴシック" panose="020B0600070205080204" pitchFamily="34" charset="-128"/>
              </a:rPr>
              <a:t>Cyclase</a:t>
            </a:r>
            <a:r>
              <a:rPr lang="ar-JO" altLang="ja-JP" sz="2600" b="1" u="sng" dirty="0" smtClean="0">
                <a:solidFill>
                  <a:srgbClr val="FF0000"/>
                </a:solidFill>
                <a:ea typeface="ＭＳ Ｐゴシック" panose="020B0600070205080204" pitchFamily="34" charset="-128"/>
              </a:rPr>
              <a:t> </a:t>
            </a:r>
            <a:r>
              <a:rPr lang="en-US" altLang="ja-JP" sz="2600" b="1" u="sng" dirty="0" smtClean="0">
                <a:solidFill>
                  <a:srgbClr val="FF0000"/>
                </a:solidFill>
                <a:ea typeface="ＭＳ Ｐゴシック" panose="020B0600070205080204" pitchFamily="34" charset="-128"/>
              </a:rPr>
              <a:t> 2</a:t>
            </a:r>
            <a:r>
              <a:rPr lang="en-US" altLang="ja-JP" sz="2600" b="1" u="sng" baseline="30000" dirty="0" smtClean="0">
                <a:solidFill>
                  <a:srgbClr val="FF0000"/>
                </a:solidFill>
                <a:ea typeface="ＭＳ Ｐゴシック" panose="020B0600070205080204" pitchFamily="34" charset="-128"/>
              </a:rPr>
              <a:t>nd</a:t>
            </a:r>
            <a:r>
              <a:rPr lang="en-US" altLang="ja-JP" sz="2600" b="1" u="sng" dirty="0" smtClean="0">
                <a:solidFill>
                  <a:srgbClr val="FF0000"/>
                </a:solidFill>
                <a:ea typeface="ＭＳ Ｐゴシック" panose="020B0600070205080204" pitchFamily="34" charset="-128"/>
              </a:rPr>
              <a:t> messenger </a:t>
            </a:r>
            <a:endParaRPr lang="en-AU" altLang="ja-JP" sz="2600" dirty="0">
              <a:solidFill>
                <a:srgbClr val="FF0000"/>
              </a:solidFill>
              <a:ea typeface="ＭＳ Ｐゴシック" panose="020B0600070205080204" pitchFamily="34" charset="-128"/>
            </a:endParaRPr>
          </a:p>
          <a:p>
            <a:pPr eaLnBrk="1" hangingPunct="1">
              <a:lnSpc>
                <a:spcPct val="80000"/>
              </a:lnSpc>
            </a:pPr>
            <a:r>
              <a:rPr lang="en-AU" altLang="ja-JP" sz="2600" dirty="0">
                <a:ea typeface="ＭＳ Ｐゴシック" panose="020B0600070205080204" pitchFamily="34" charset="-128"/>
              </a:rPr>
              <a:t>Adenylyl cyclase</a:t>
            </a:r>
            <a:r>
              <a:rPr lang="en-US" altLang="ja-JP" sz="2600" dirty="0">
                <a:ea typeface="ＭＳ Ｐゴシック" panose="020B0600070205080204" pitchFamily="34" charset="-128"/>
              </a:rPr>
              <a:t> is a membrane-bound enzyme that converts ATP </a:t>
            </a:r>
            <a:r>
              <a:rPr lang="en-AU" altLang="ja-JP" sz="2600" dirty="0">
                <a:ea typeface="ＭＳ Ｐゴシック" panose="020B0600070205080204" pitchFamily="34" charset="-128"/>
              </a:rPr>
              <a:t>to </a:t>
            </a:r>
            <a:r>
              <a:rPr lang="en-AU" altLang="ja-JP" sz="2600" dirty="0" err="1">
                <a:ea typeface="ＭＳ Ｐゴシック" panose="020B0600070205080204" pitchFamily="34" charset="-128"/>
              </a:rPr>
              <a:t>cAMP</a:t>
            </a:r>
            <a:r>
              <a:rPr lang="en-AU" altLang="ja-JP" sz="2600" dirty="0">
                <a:ea typeface="ＭＳ Ｐゴシック" panose="020B0600070205080204" pitchFamily="34" charset="-128"/>
              </a:rPr>
              <a:t>. </a:t>
            </a:r>
          </a:p>
          <a:p>
            <a:pPr eaLnBrk="1" hangingPunct="1">
              <a:lnSpc>
                <a:spcPct val="80000"/>
              </a:lnSpc>
            </a:pPr>
            <a:r>
              <a:rPr lang="en-AU" altLang="ja-JP" sz="2600" dirty="0">
                <a:ea typeface="ＭＳ Ｐゴシック" panose="020B0600070205080204" pitchFamily="34" charset="-128"/>
              </a:rPr>
              <a:t>Different peptide hormones can either stimulate (s) or inhibit (</a:t>
            </a:r>
            <a:r>
              <a:rPr lang="en-AU" altLang="ja-JP" sz="2600" dirty="0" err="1">
                <a:ea typeface="ＭＳ Ｐゴシック" panose="020B0600070205080204" pitchFamily="34" charset="-128"/>
              </a:rPr>
              <a:t>i</a:t>
            </a:r>
            <a:r>
              <a:rPr lang="en-AU" altLang="ja-JP" sz="2600" dirty="0">
                <a:ea typeface="ＭＳ Ｐゴシック" panose="020B0600070205080204" pitchFamily="34" charset="-128"/>
              </a:rPr>
              <a:t>) the production of </a:t>
            </a:r>
            <a:r>
              <a:rPr lang="en-AU" altLang="ja-JP" sz="2600" dirty="0" err="1">
                <a:ea typeface="ＭＳ Ｐゴシック" panose="020B0600070205080204" pitchFamily="34" charset="-128"/>
              </a:rPr>
              <a:t>cAMP</a:t>
            </a:r>
            <a:r>
              <a:rPr lang="en-AU" altLang="ja-JP" sz="2600" dirty="0">
                <a:ea typeface="ＭＳ Ｐゴシック" panose="020B0600070205080204" pitchFamily="34" charset="-128"/>
              </a:rPr>
              <a:t> from adenylyl cyclase. </a:t>
            </a:r>
          </a:p>
          <a:p>
            <a:pPr eaLnBrk="1" hangingPunct="1">
              <a:lnSpc>
                <a:spcPct val="80000"/>
              </a:lnSpc>
            </a:pPr>
            <a:r>
              <a:rPr lang="en-AU" altLang="ja-JP" sz="2600" dirty="0">
                <a:ea typeface="ＭＳ Ｐゴシック" panose="020B0600070205080204" pitchFamily="34" charset="-128"/>
              </a:rPr>
              <a:t>Two parallel systems, a stimulatory (s) one and an inhibitory (</a:t>
            </a:r>
            <a:r>
              <a:rPr lang="en-AU" altLang="ja-JP" sz="2600" dirty="0" err="1">
                <a:ea typeface="ＭＳ Ｐゴシック" panose="020B0600070205080204" pitchFamily="34" charset="-128"/>
              </a:rPr>
              <a:t>i</a:t>
            </a:r>
            <a:r>
              <a:rPr lang="en-AU" altLang="ja-JP" sz="2600" dirty="0">
                <a:ea typeface="ＭＳ Ｐゴシック" panose="020B0600070205080204" pitchFamily="34" charset="-128"/>
              </a:rPr>
              <a:t>) one, converge upon a single catalytic molecule (C). Each consists of a receptor (</a:t>
            </a:r>
            <a:r>
              <a:rPr lang="en-AU" altLang="ja-JP" sz="2600" dirty="0" err="1">
                <a:ea typeface="ＭＳ Ｐゴシック" panose="020B0600070205080204" pitchFamily="34" charset="-128"/>
              </a:rPr>
              <a:t>Rs</a:t>
            </a:r>
            <a:r>
              <a:rPr lang="en-AU" altLang="ja-JP" sz="2600" dirty="0">
                <a:ea typeface="ＭＳ Ｐゴシック" panose="020B0600070205080204" pitchFamily="34" charset="-128"/>
              </a:rPr>
              <a:t> or </a:t>
            </a:r>
            <a:r>
              <a:rPr lang="en-AU" altLang="ja-JP" sz="2600" dirty="0" err="1">
                <a:ea typeface="ＭＳ Ｐゴシック" panose="020B0600070205080204" pitchFamily="34" charset="-128"/>
              </a:rPr>
              <a:t>Ri</a:t>
            </a:r>
            <a:r>
              <a:rPr lang="en-AU" altLang="ja-JP" sz="2600" dirty="0">
                <a:ea typeface="ＭＳ Ｐゴシック" panose="020B0600070205080204" pitchFamily="34" charset="-128"/>
              </a:rPr>
              <a:t>) and a regulatory complex, </a:t>
            </a:r>
            <a:r>
              <a:rPr lang="en-AU" altLang="ja-JP" sz="2600" dirty="0" err="1">
                <a:ea typeface="ＭＳ Ｐゴシック" panose="020B0600070205080204" pitchFamily="34" charset="-128"/>
              </a:rPr>
              <a:t>Gs</a:t>
            </a:r>
            <a:r>
              <a:rPr lang="en-AU" altLang="ja-JP" sz="2600" dirty="0">
                <a:ea typeface="ＭＳ Ｐゴシック" panose="020B0600070205080204" pitchFamily="34" charset="-128"/>
              </a:rPr>
              <a:t> and </a:t>
            </a:r>
            <a:r>
              <a:rPr lang="en-AU" altLang="ja-JP" sz="2600" dirty="0" err="1">
                <a:ea typeface="ＭＳ Ｐゴシック" panose="020B0600070205080204" pitchFamily="34" charset="-128"/>
              </a:rPr>
              <a:t>Gi</a:t>
            </a:r>
            <a:r>
              <a:rPr lang="en-AU" altLang="ja-JP" sz="2600" dirty="0">
                <a:ea typeface="ＭＳ Ｐゴシック" panose="020B0600070205080204" pitchFamily="34" charset="-128"/>
              </a:rPr>
              <a:t>. </a:t>
            </a:r>
            <a:r>
              <a:rPr lang="ar-JO" altLang="ja-JP" sz="2600" dirty="0" smtClean="0">
                <a:ea typeface="ＭＳ Ｐゴシック" panose="020B0600070205080204" pitchFamily="34" charset="-128"/>
              </a:rPr>
              <a:t>ألنوت تحت </a:t>
            </a:r>
            <a:endParaRPr lang="en-AU" altLang="ja-JP" sz="2600" dirty="0">
              <a:ea typeface="ＭＳ Ｐゴシック" panose="020B0600070205080204" pitchFamily="34" charset="-128"/>
            </a:endParaRPr>
          </a:p>
          <a:p>
            <a:pPr eaLnBrk="1" hangingPunct="1">
              <a:lnSpc>
                <a:spcPct val="80000"/>
              </a:lnSpc>
            </a:pPr>
            <a:endParaRPr lang="en-AU" altLang="ja-JP" sz="2600" dirty="0">
              <a:ea typeface="ＭＳ Ｐゴシック" panose="020B0600070205080204" pitchFamily="34" charset="-128"/>
            </a:endParaRPr>
          </a:p>
          <a:p>
            <a:pPr eaLnBrk="1" hangingPunct="1">
              <a:lnSpc>
                <a:spcPct val="80000"/>
              </a:lnSpc>
              <a:buFontTx/>
              <a:buNone/>
            </a:pPr>
            <a:r>
              <a:rPr lang="en-AU" altLang="ja-JP" sz="2600" b="1" dirty="0">
                <a:ea typeface="ＭＳ Ｐゴシック" panose="020B0600070205080204" pitchFamily="34" charset="-128"/>
              </a:rPr>
              <a:t>    </a:t>
            </a:r>
            <a:r>
              <a:rPr lang="en-AU" altLang="ja-JP" sz="2600" b="1" u="sng" dirty="0" err="1">
                <a:solidFill>
                  <a:srgbClr val="FF0000"/>
                </a:solidFill>
                <a:ea typeface="ＭＳ Ｐゴシック" panose="020B0600070205080204" pitchFamily="34" charset="-128"/>
              </a:rPr>
              <a:t>cAMP</a:t>
            </a:r>
            <a:r>
              <a:rPr lang="en-AU" altLang="ja-JP" sz="2600" b="1" u="sng" dirty="0">
                <a:solidFill>
                  <a:srgbClr val="FF0000"/>
                </a:solidFill>
                <a:ea typeface="ＭＳ Ｐゴシック" panose="020B0600070205080204" pitchFamily="34" charset="-128"/>
              </a:rPr>
              <a:t> effects in cells including </a:t>
            </a:r>
          </a:p>
          <a:p>
            <a:pPr eaLnBrk="1" hangingPunct="1">
              <a:lnSpc>
                <a:spcPct val="80000"/>
              </a:lnSpc>
              <a:buFontTx/>
              <a:buNone/>
            </a:pPr>
            <a:r>
              <a:rPr lang="en-AU" altLang="ja-JP" sz="2600" dirty="0">
                <a:solidFill>
                  <a:srgbClr val="FF0000"/>
                </a:solidFill>
                <a:ea typeface="ＭＳ Ｐゴシック" panose="020B0600070205080204" pitchFamily="34" charset="-128"/>
              </a:rPr>
              <a:t>1-</a:t>
            </a:r>
            <a:r>
              <a:rPr lang="en-AU" altLang="ja-JP" sz="2600" u="sng" dirty="0">
                <a:solidFill>
                  <a:srgbClr val="FF0000"/>
                </a:solidFill>
                <a:ea typeface="ＭＳ Ｐゴシック" panose="020B0600070205080204" pitchFamily="34" charset="-128"/>
              </a:rPr>
              <a:t>Activation of protein kinase A</a:t>
            </a:r>
            <a:r>
              <a:rPr lang="en-AU" altLang="ja-JP" sz="2600" dirty="0">
                <a:solidFill>
                  <a:srgbClr val="FF0000"/>
                </a:solidFill>
                <a:ea typeface="ＭＳ Ｐゴシック" panose="020B0600070205080204" pitchFamily="34" charset="-128"/>
              </a:rPr>
              <a:t> </a:t>
            </a:r>
            <a:r>
              <a:rPr lang="en-AU" altLang="ja-JP" sz="2600" dirty="0">
                <a:ea typeface="ＭＳ Ｐゴシック" panose="020B0600070205080204" pitchFamily="34" charset="-128"/>
              </a:rPr>
              <a:t>which is a serine/threonine protein kinase that phosphorylates a large number of metabolic enzymes</a:t>
            </a:r>
          </a:p>
          <a:p>
            <a:pPr eaLnBrk="1" hangingPunct="1">
              <a:lnSpc>
                <a:spcPct val="80000"/>
              </a:lnSpc>
              <a:buFontTx/>
              <a:buNone/>
            </a:pPr>
            <a:r>
              <a:rPr lang="en-AU" altLang="ja-JP" sz="2600" dirty="0">
                <a:solidFill>
                  <a:srgbClr val="FF0000"/>
                </a:solidFill>
                <a:ea typeface="ＭＳ Ｐゴシック" panose="020B0600070205080204" pitchFamily="34" charset="-128"/>
              </a:rPr>
              <a:t>2- Enter the nucleus and </a:t>
            </a:r>
            <a:r>
              <a:rPr lang="en-AU" altLang="ja-JP" sz="2600" u="sng" dirty="0">
                <a:solidFill>
                  <a:srgbClr val="FF0000"/>
                </a:solidFill>
                <a:ea typeface="ＭＳ Ｐゴシック" panose="020B0600070205080204" pitchFamily="34" charset="-128"/>
              </a:rPr>
              <a:t>phosphorylate a </a:t>
            </a:r>
            <a:r>
              <a:rPr lang="en-AU" altLang="ja-JP" sz="2600" u="sng" dirty="0" smtClean="0">
                <a:solidFill>
                  <a:srgbClr val="FF0000"/>
                </a:solidFill>
                <a:ea typeface="ＭＳ Ｐゴシック" panose="020B0600070205080204" pitchFamily="34" charset="-128"/>
              </a:rPr>
              <a:t>gene specific </a:t>
            </a:r>
            <a:r>
              <a:rPr lang="en-AU" altLang="ja-JP" sz="2600" u="sng" dirty="0">
                <a:ea typeface="ＭＳ Ｐゴシック" panose="020B0600070205080204" pitchFamily="34" charset="-128"/>
              </a:rPr>
              <a:t>transcription factor </a:t>
            </a:r>
            <a:r>
              <a:rPr lang="en-AU" altLang="ja-JP" sz="2600" dirty="0">
                <a:ea typeface="ＭＳ Ｐゴシック" panose="020B0600070205080204" pitchFamily="34" charset="-128"/>
              </a:rPr>
              <a:t>thus affecting gene transcription. </a:t>
            </a:r>
            <a:r>
              <a:rPr lang="ar-JO" altLang="ja-JP" sz="2600" dirty="0" smtClean="0">
                <a:ea typeface="ＭＳ Ｐゴシック" panose="020B0600070205080204" pitchFamily="34" charset="-128"/>
              </a:rPr>
              <a:t>)</a:t>
            </a:r>
            <a:r>
              <a:rPr lang="en-US" altLang="ja-JP" sz="2600" dirty="0" smtClean="0">
                <a:ea typeface="ＭＳ Ｐゴシック" panose="020B0600070205080204" pitchFamily="34" charset="-128"/>
              </a:rPr>
              <a:t>so its may activate or stop activation for gene also )</a:t>
            </a:r>
            <a:endParaRPr lang="en-AU" altLang="ja-JP" sz="2600" dirty="0">
              <a:ea typeface="ＭＳ Ｐゴシック" panose="020B0600070205080204" pitchFamily="34" charset="-128"/>
            </a:endParaRPr>
          </a:p>
          <a:p>
            <a:pPr eaLnBrk="1" hangingPunct="1">
              <a:lnSpc>
                <a:spcPct val="80000"/>
              </a:lnSpc>
              <a:buFontTx/>
              <a:buNone/>
            </a:pPr>
            <a:r>
              <a:rPr lang="en-AU" altLang="ja-JP" sz="2600" dirty="0">
                <a:solidFill>
                  <a:srgbClr val="FF0000"/>
                </a:solidFill>
                <a:ea typeface="ＭＳ Ｐゴシック" panose="020B0600070205080204" pitchFamily="34" charset="-128"/>
              </a:rPr>
              <a:t>3- Directly </a:t>
            </a:r>
            <a:r>
              <a:rPr lang="en-AU" altLang="ja-JP" sz="2600" u="sng" dirty="0">
                <a:solidFill>
                  <a:srgbClr val="FF0000"/>
                </a:solidFill>
                <a:ea typeface="ＭＳ Ｐゴシック" panose="020B0600070205080204" pitchFamily="34" charset="-128"/>
              </a:rPr>
              <a:t>activates </a:t>
            </a:r>
            <a:r>
              <a:rPr lang="en-AU" altLang="ja-JP" sz="2600" u="sng" dirty="0" smtClean="0">
                <a:solidFill>
                  <a:srgbClr val="FF0000"/>
                </a:solidFill>
                <a:ea typeface="ＭＳ Ｐゴシック" panose="020B0600070205080204" pitchFamily="34" charset="-128"/>
              </a:rPr>
              <a:t>ligand gated </a:t>
            </a:r>
            <a:r>
              <a:rPr lang="en-AU" altLang="ja-JP" sz="2600" u="sng" dirty="0">
                <a:solidFill>
                  <a:srgbClr val="FF0000"/>
                </a:solidFill>
                <a:ea typeface="ＭＳ Ｐゴシック" panose="020B0600070205080204" pitchFamily="34" charset="-128"/>
              </a:rPr>
              <a:t>channels.</a:t>
            </a:r>
            <a:endParaRPr lang="en-AU" altLang="en-US" sz="2600" u="sng" dirty="0">
              <a:solidFill>
                <a:srgbClr val="FF0000"/>
              </a:solidFill>
            </a:endParaRPr>
          </a:p>
        </p:txBody>
      </p:sp>
    </p:spTree>
  </p:cSld>
  <p:clrMapOvr>
    <a:masterClrMapping/>
  </p:clrMapOvr>
  <p:transition spd="slow" advTm="1754"/>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F95F9037-66C9-4DA1-A217-0D85E9B2D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914400"/>
            <a:ext cx="9090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0B5CE2E0-4BF1-46D4-A68F-64E7B7A82228}"/>
              </a:ext>
            </a:extLst>
          </p:cNvPr>
          <p:cNvSpPr txBox="1">
            <a:spLocks noChangeArrowheads="1"/>
          </p:cNvSpPr>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000" b="1" u="sng" dirty="0" smtClean="0">
                <a:latin typeface="Times New Roman" panose="02020603050405020304" pitchFamily="18" charset="0"/>
                <a:cs typeface="Times New Roman" panose="02020603050405020304" pitchFamily="18" charset="0"/>
              </a:rPr>
              <a:t>Hormone induced </a:t>
            </a:r>
            <a:r>
              <a:rPr lang="en-AU" altLang="en-US" sz="2000" b="1" u="sng" dirty="0">
                <a:latin typeface="Times New Roman" panose="02020603050405020304" pitchFamily="18" charset="0"/>
                <a:cs typeface="Times New Roman" panose="02020603050405020304" pitchFamily="18" charset="0"/>
              </a:rPr>
              <a:t>activation and inhibition of adenylyl cyclase in adipose cells</a:t>
            </a:r>
          </a:p>
        </p:txBody>
      </p:sp>
      <p:sp>
        <p:nvSpPr>
          <p:cNvPr id="39940" name="Text Box 4">
            <a:extLst>
              <a:ext uri="{FF2B5EF4-FFF2-40B4-BE49-F238E27FC236}">
                <a16:creationId xmlns:a16="http://schemas.microsoft.com/office/drawing/2014/main" id="{75D7A2BA-E142-491C-B6CB-DCB97B2D4A93}"/>
              </a:ext>
            </a:extLst>
          </p:cNvPr>
          <p:cNvSpPr txBox="1">
            <a:spLocks noChangeArrowheads="1"/>
          </p:cNvSpPr>
          <p:nvPr/>
        </p:nvSpPr>
        <p:spPr bwMode="auto">
          <a:xfrm>
            <a:off x="7874000" y="15367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1200" b="1"/>
              <a:t>(prostaglandins)</a:t>
            </a:r>
          </a:p>
        </p:txBody>
      </p:sp>
    </p:spTree>
  </p:cSld>
  <p:clrMapOvr>
    <a:masterClrMapping/>
  </p:clrMapOvr>
  <p:transition spd="slow" advTm="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CA3BD69-3A03-45BA-AF96-A6F9B8479578}"/>
              </a:ext>
            </a:extLst>
          </p:cNvPr>
          <p:cNvSpPr>
            <a:spLocks noGrp="1" noChangeArrowheads="1"/>
          </p:cNvSpPr>
          <p:nvPr>
            <p:ph idx="1"/>
          </p:nvPr>
        </p:nvSpPr>
        <p:spPr>
          <a:xfrm>
            <a:off x="152400" y="228600"/>
            <a:ext cx="8839200" cy="6430963"/>
          </a:xfrm>
        </p:spPr>
        <p:txBody>
          <a:bodyPr>
            <a:normAutofit lnSpcReduction="10000"/>
          </a:bodyPr>
          <a:lstStyle/>
          <a:p>
            <a:pPr eaLnBrk="1" hangingPunct="1"/>
            <a:r>
              <a:rPr lang="en-AU" altLang="ja-JP" sz="3200" dirty="0">
                <a:ea typeface="ＭＳ Ｐゴシック" panose="020B0600070205080204" pitchFamily="34" charset="-128"/>
              </a:rPr>
              <a:t>The first step of hormone action is binding of the hormone to its appropriate receptor protein. </a:t>
            </a:r>
          </a:p>
          <a:p>
            <a:pPr eaLnBrk="1" hangingPunct="1"/>
            <a:r>
              <a:rPr lang="en-AU" altLang="ja-JP" sz="3200" dirty="0">
                <a:ea typeface="ＭＳ Ｐゴシック" panose="020B0600070205080204" pitchFamily="34" charset="-128"/>
              </a:rPr>
              <a:t>The hormone receptors have the following characteristics: </a:t>
            </a:r>
          </a:p>
          <a:p>
            <a:pPr eaLnBrk="1" hangingPunct="1"/>
            <a:r>
              <a:rPr lang="en-AU" altLang="ja-JP" sz="3200" dirty="0">
                <a:ea typeface="ＭＳ Ｐゴシック" panose="020B0600070205080204" pitchFamily="34" charset="-128"/>
              </a:rPr>
              <a:t>(a) high </a:t>
            </a:r>
            <a:r>
              <a:rPr lang="en-AU" altLang="ja-JP" sz="3200" dirty="0" smtClean="0">
                <a:ea typeface="ＭＳ Ｐゴシック" panose="020B0600070205080204" pitchFamily="34" charset="-128"/>
              </a:rPr>
              <a:t>specificity </a:t>
            </a:r>
            <a:r>
              <a:rPr lang="ar-JO" altLang="ja-JP" sz="3200" dirty="0" smtClean="0">
                <a:ea typeface="ＭＳ Ｐゴシック" panose="020B0600070205080204" pitchFamily="34" charset="-128"/>
              </a:rPr>
              <a:t>)</a:t>
            </a:r>
            <a:r>
              <a:rPr lang="en-US" altLang="ja-JP" sz="3200" dirty="0" smtClean="0">
                <a:ea typeface="ＭＳ Ｐゴシック" panose="020B0600070205080204" pitchFamily="34" charset="-128"/>
              </a:rPr>
              <a:t> the hormone must fit to the receptor to bind to it )</a:t>
            </a:r>
            <a:r>
              <a:rPr lang="en-AU" altLang="ja-JP" sz="3200" dirty="0" smtClean="0">
                <a:ea typeface="ＭＳ Ｐゴシック" panose="020B0600070205080204" pitchFamily="34" charset="-128"/>
              </a:rPr>
              <a:t>, </a:t>
            </a:r>
            <a:r>
              <a:rPr lang="en-AU" altLang="ja-JP" sz="3200" dirty="0">
                <a:ea typeface="ＭＳ Ｐゴシック" panose="020B0600070205080204" pitchFamily="34" charset="-128"/>
              </a:rPr>
              <a:t>so that the receptors can recognize their specific ligand and discriminate between the incoming signals; </a:t>
            </a:r>
          </a:p>
          <a:p>
            <a:pPr eaLnBrk="1" hangingPunct="1"/>
            <a:r>
              <a:rPr lang="en-AU" altLang="ja-JP" sz="3200" dirty="0">
                <a:ea typeface="ＭＳ Ｐゴシック" panose="020B0600070205080204" pitchFamily="34" charset="-128"/>
              </a:rPr>
              <a:t>(b) high affinity for their ligand.</a:t>
            </a:r>
          </a:p>
          <a:p>
            <a:pPr eaLnBrk="1" hangingPunct="1"/>
            <a:endParaRPr lang="en-US" altLang="ja-JP" sz="3200" dirty="0">
              <a:ea typeface="ＭＳ Ｐゴシック" panose="020B0600070205080204" pitchFamily="34" charset="-128"/>
            </a:endParaRPr>
          </a:p>
          <a:p>
            <a:pPr eaLnBrk="1" hangingPunct="1"/>
            <a:r>
              <a:rPr lang="en-US" altLang="ja-JP" sz="3200" dirty="0">
                <a:ea typeface="ＭＳ Ｐゴシック" panose="020B0600070205080204" pitchFamily="34" charset="-128"/>
              </a:rPr>
              <a:t>The physical binding of hormone to receptors is dependent on several weak chemical forces including: hydrogen bond, van der </a:t>
            </a:r>
            <a:r>
              <a:rPr lang="en-US" altLang="ja-JP" sz="3200" dirty="0" smtClean="0">
                <a:ea typeface="ＭＳ Ｐゴシック" panose="020B0600070205080204" pitchFamily="34" charset="-128"/>
              </a:rPr>
              <a:t>walls </a:t>
            </a:r>
            <a:r>
              <a:rPr lang="en-US" altLang="ja-JP" sz="3200" dirty="0">
                <a:ea typeface="ＭＳ Ｐゴシック" panose="020B0600070205080204" pitchFamily="34" charset="-128"/>
              </a:rPr>
              <a:t>forces, ionic bond.</a:t>
            </a:r>
            <a:endParaRPr lang="en-AU" altLang="en-US" sz="3200" dirty="0"/>
          </a:p>
        </p:txBody>
      </p:sp>
    </p:spTree>
  </p:cSld>
  <p:clrMapOvr>
    <a:masterClrMapping/>
  </p:clrMapOvr>
  <p:transition spd="slow" advTm="974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F62B51DE-E6EB-45F2-87A9-68D24E152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5029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6C807F9D-E6EB-4160-A340-8D9EFB303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85800"/>
            <a:ext cx="30353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F1901209-8CEF-44CB-B8F3-098366953CD7}"/>
              </a:ext>
            </a:extLst>
          </p:cNvPr>
          <p:cNvSpPr>
            <a:spLocks noGrp="1" noChangeArrowheads="1"/>
          </p:cNvSpPr>
          <p:nvPr>
            <p:ph idx="1"/>
          </p:nvPr>
        </p:nvSpPr>
        <p:spPr>
          <a:xfrm>
            <a:off x="152400" y="152400"/>
            <a:ext cx="8839200" cy="6553200"/>
          </a:xfrm>
        </p:spPr>
        <p:txBody>
          <a:bodyPr>
            <a:normAutofit lnSpcReduction="10000"/>
          </a:bodyPr>
          <a:lstStyle/>
          <a:p>
            <a:pPr eaLnBrk="1" hangingPunct="1">
              <a:lnSpc>
                <a:spcPct val="80000"/>
              </a:lnSpc>
            </a:pPr>
            <a:r>
              <a:rPr lang="en-AU" altLang="ja-JP" sz="2400" b="1" u="sng" dirty="0">
                <a:solidFill>
                  <a:srgbClr val="FF0000"/>
                </a:solidFill>
                <a:ea typeface="ＭＳ Ｐゴシック" panose="020B0600070205080204" pitchFamily="34" charset="-128"/>
              </a:rPr>
              <a:t>Phosphorylation</a:t>
            </a:r>
            <a:endParaRPr lang="en-AU" altLang="ja-JP" sz="2400" dirty="0">
              <a:solidFill>
                <a:srgbClr val="FF0000"/>
              </a:solidFill>
              <a:ea typeface="ＭＳ Ｐゴシック" panose="020B0600070205080204" pitchFamily="34" charset="-128"/>
            </a:endParaRPr>
          </a:p>
          <a:p>
            <a:pPr eaLnBrk="1" hangingPunct="1">
              <a:lnSpc>
                <a:spcPct val="80000"/>
              </a:lnSpc>
            </a:pPr>
            <a:r>
              <a:rPr lang="en-AU" altLang="ja-JP" sz="2400" dirty="0" err="1">
                <a:ea typeface="ＭＳ Ｐゴシック" panose="020B0600070205080204" pitchFamily="34" charset="-128"/>
              </a:rPr>
              <a:t>cAMP</a:t>
            </a:r>
            <a:r>
              <a:rPr lang="en-AU" altLang="ja-JP" sz="2400" dirty="0">
                <a:ea typeface="ＭＳ Ｐゴシック" panose="020B0600070205080204" pitchFamily="34" charset="-128"/>
              </a:rPr>
              <a:t> activate enzymes called </a:t>
            </a:r>
            <a:r>
              <a:rPr lang="en-AU" altLang="ja-JP" sz="2400" b="1" dirty="0" err="1">
                <a:ea typeface="ＭＳ Ｐゴシック" panose="020B0600070205080204" pitchFamily="34" charset="-128"/>
              </a:rPr>
              <a:t>cAMP</a:t>
            </a:r>
            <a:r>
              <a:rPr lang="en-AU" altLang="ja-JP" sz="2400" b="1" dirty="0">
                <a:ea typeface="ＭＳ Ｐゴシック" panose="020B0600070205080204" pitchFamily="34" charset="-128"/>
              </a:rPr>
              <a:t>-dependent protein kinases, </a:t>
            </a:r>
            <a:r>
              <a:rPr lang="en-AU" altLang="ja-JP" sz="2400" dirty="0">
                <a:ea typeface="ＭＳ Ｐゴシック" panose="020B0600070205080204" pitchFamily="34" charset="-128"/>
              </a:rPr>
              <a:t>example protein kinase A (PKA). </a:t>
            </a:r>
          </a:p>
          <a:p>
            <a:pPr eaLnBrk="1" hangingPunct="1">
              <a:lnSpc>
                <a:spcPct val="80000"/>
              </a:lnSpc>
            </a:pPr>
            <a:endParaRPr lang="en-AU" altLang="ja-JP" sz="1400" dirty="0">
              <a:ea typeface="ＭＳ Ｐゴシック" panose="020B0600070205080204" pitchFamily="34" charset="-128"/>
            </a:endParaRPr>
          </a:p>
          <a:p>
            <a:pPr eaLnBrk="1" hangingPunct="1">
              <a:lnSpc>
                <a:spcPct val="80000"/>
              </a:lnSpc>
            </a:pPr>
            <a:r>
              <a:rPr lang="en-AU" altLang="ja-JP" sz="2400" dirty="0">
                <a:ea typeface="ＭＳ Ｐゴシック" panose="020B0600070205080204" pitchFamily="34" charset="-128"/>
              </a:rPr>
              <a:t>Phosphorylation reaction involve the transfer of </a:t>
            </a:r>
            <a:r>
              <a:rPr lang="en-AU" altLang="ja-JP" sz="2400" dirty="0" smtClean="0">
                <a:ea typeface="ＭＳ Ｐゴシック" panose="020B0600070205080204" pitchFamily="34" charset="-128"/>
              </a:rPr>
              <a:t>a one  </a:t>
            </a:r>
            <a:r>
              <a:rPr lang="en-AU" altLang="ja-JP" sz="2400" dirty="0">
                <a:ea typeface="ＭＳ Ｐゴシック" panose="020B0600070205080204" pitchFamily="34" charset="-128"/>
              </a:rPr>
              <a:t>phosphate from the phosphate donor (ATP) to the acceptor protein. </a:t>
            </a:r>
          </a:p>
          <a:p>
            <a:pPr eaLnBrk="1" hangingPunct="1">
              <a:lnSpc>
                <a:spcPct val="80000"/>
              </a:lnSpc>
            </a:pPr>
            <a:r>
              <a:rPr lang="en-AU" altLang="ja-JP" sz="2400" dirty="0">
                <a:ea typeface="ＭＳ Ｐゴシック" panose="020B0600070205080204" pitchFamily="34" charset="-128"/>
              </a:rPr>
              <a:t>In mammalian proteins </a:t>
            </a:r>
            <a:r>
              <a:rPr lang="en-AU" altLang="ja-JP" sz="2400" u="sng" dirty="0">
                <a:ea typeface="ＭＳ Ｐゴシック" panose="020B0600070205080204" pitchFamily="34" charset="-128"/>
              </a:rPr>
              <a:t>serine, threonine</a:t>
            </a:r>
            <a:r>
              <a:rPr lang="en-AU" altLang="ja-JP" sz="2400" dirty="0">
                <a:ea typeface="ＭＳ Ｐゴシック" panose="020B0600070205080204" pitchFamily="34" charset="-128"/>
              </a:rPr>
              <a:t>, and </a:t>
            </a:r>
            <a:r>
              <a:rPr lang="en-AU" altLang="ja-JP" sz="2400" u="sng" dirty="0">
                <a:ea typeface="ＭＳ Ｐゴシック" panose="020B0600070205080204" pitchFamily="34" charset="-128"/>
              </a:rPr>
              <a:t>tyrosine</a:t>
            </a:r>
            <a:r>
              <a:rPr lang="en-AU" altLang="ja-JP" sz="2400" dirty="0">
                <a:ea typeface="ＭＳ Ｐゴシック" panose="020B0600070205080204" pitchFamily="34" charset="-128"/>
              </a:rPr>
              <a:t> residue are the </a:t>
            </a:r>
            <a:r>
              <a:rPr lang="en-AU" altLang="ja-JP" sz="2400" dirty="0" smtClean="0">
                <a:ea typeface="ＭＳ Ｐゴシック" panose="020B0600070205080204" pitchFamily="34" charset="-128"/>
              </a:rPr>
              <a:t>phosphate PO4- </a:t>
            </a:r>
            <a:r>
              <a:rPr lang="en-AU" altLang="ja-JP" sz="2400" dirty="0">
                <a:ea typeface="ＭＳ Ｐゴシック" panose="020B0600070205080204" pitchFamily="34" charset="-128"/>
              </a:rPr>
              <a:t>acceptors residues</a:t>
            </a:r>
            <a:r>
              <a:rPr lang="en-AU" altLang="ja-JP" sz="2400" dirty="0" smtClean="0">
                <a:ea typeface="ＭＳ Ｐゴシック" panose="020B0600070205080204" pitchFamily="34" charset="-128"/>
              </a:rPr>
              <a:t>.</a:t>
            </a:r>
            <a:r>
              <a:rPr lang="en-AU" altLang="ja-JP" sz="2400" dirty="0" smtClean="0">
                <a:solidFill>
                  <a:srgbClr val="FF0000"/>
                </a:solidFill>
                <a:ea typeface="ＭＳ Ｐゴシック" panose="020B0600070205080204" pitchFamily="34" charset="-128"/>
              </a:rPr>
              <a:t>(THE PHOSPHATE IS HIGHLY NEGATIVE Charge so when donate it to protein it will make conformational change in the protein in some protein its make activation while in other its stop there action so phosphorylation have different effect on different protein and enzyme ) </a:t>
            </a:r>
          </a:p>
          <a:p>
            <a:pPr eaLnBrk="1" hangingPunct="1">
              <a:lnSpc>
                <a:spcPct val="80000"/>
              </a:lnSpc>
            </a:pPr>
            <a:endParaRPr lang="en-AU" altLang="ja-JP" sz="1400" dirty="0">
              <a:ea typeface="ＭＳ Ｐゴシック" panose="020B0600070205080204" pitchFamily="34" charset="-128"/>
            </a:endParaRPr>
          </a:p>
          <a:p>
            <a:pPr eaLnBrk="1" hangingPunct="1">
              <a:lnSpc>
                <a:spcPct val="80000"/>
              </a:lnSpc>
            </a:pPr>
            <a:r>
              <a:rPr lang="en-AU" altLang="ja-JP" sz="2400" dirty="0">
                <a:ea typeface="ＭＳ Ｐゴシック" panose="020B0600070205080204" pitchFamily="34" charset="-128"/>
              </a:rPr>
              <a:t>Serine/threonine protein kinases transfer a phosphate from ATP to the hydroxyl group of a specific serine (and sometimes threonine) on the target enzyme; tyrosine kinases transfer a phosphate to the hydroxyl group of a specific tyrosine residue. </a:t>
            </a:r>
          </a:p>
          <a:p>
            <a:pPr eaLnBrk="1" hangingPunct="1">
              <a:lnSpc>
                <a:spcPct val="80000"/>
              </a:lnSpc>
            </a:pPr>
            <a:r>
              <a:rPr lang="en-AU" altLang="ja-JP" sz="2400" dirty="0">
                <a:ea typeface="ＭＳ Ｐゴシック" panose="020B0600070205080204" pitchFamily="34" charset="-128"/>
              </a:rPr>
              <a:t>Phosphate is a bulky, negatively charged residue that interacts with other nearby amino acid residues of the protein to create a conformational change at the catalytic site. The conformational change makes certain enzymes more active and other enzymes less active. The effect is reversed by a specific protein </a:t>
            </a:r>
            <a:r>
              <a:rPr lang="en-AU" altLang="ja-JP" sz="2400" u="sng" dirty="0">
                <a:ea typeface="ＭＳ Ｐゴシック" panose="020B0600070205080204" pitchFamily="34" charset="-128"/>
              </a:rPr>
              <a:t>phosphatase</a:t>
            </a:r>
            <a:r>
              <a:rPr lang="en-AU" altLang="ja-JP" sz="2400" dirty="0">
                <a:ea typeface="ＭＳ Ｐゴシック" panose="020B0600070205080204" pitchFamily="34" charset="-128"/>
              </a:rPr>
              <a:t> that removes the phosphate by </a:t>
            </a:r>
            <a:r>
              <a:rPr lang="en-AU" altLang="ja-JP" sz="2400" dirty="0" smtClean="0">
                <a:ea typeface="ＭＳ Ｐゴシック" panose="020B0600070205080204" pitchFamily="34" charset="-128"/>
              </a:rPr>
              <a:t>hydrolysis.</a:t>
            </a:r>
            <a:r>
              <a:rPr lang="ar-JO" altLang="ja-JP" sz="2400" dirty="0" smtClean="0">
                <a:ea typeface="ＭＳ Ｐゴシック" panose="020B0600070205080204" pitchFamily="34" charset="-128"/>
              </a:rPr>
              <a:t>النوت تحت </a:t>
            </a:r>
            <a:endParaRPr lang="en-AU" altLang="en-US" sz="2400" dirty="0">
              <a:ea typeface="ＭＳ Ｐゴシック" panose="020B0600070205080204" pitchFamily="34" charset="-128"/>
            </a:endParaRPr>
          </a:p>
        </p:txBody>
      </p:sp>
    </p:spTree>
  </p:cSld>
  <p:clrMapOvr>
    <a:masterClrMapping/>
  </p:clrMapOvr>
  <p:transition spd="slow" advTm="4"/>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061409CF-99CB-4430-83BB-70B2DA88F66D}"/>
              </a:ext>
            </a:extLst>
          </p:cNvPr>
          <p:cNvSpPr>
            <a:spLocks noGrp="1" noChangeArrowheads="1"/>
          </p:cNvSpPr>
          <p:nvPr>
            <p:ph idx="1"/>
          </p:nvPr>
        </p:nvSpPr>
        <p:spPr>
          <a:xfrm>
            <a:off x="228600" y="152400"/>
            <a:ext cx="8763000" cy="6629400"/>
          </a:xfrm>
        </p:spPr>
        <p:txBody>
          <a:bodyPr/>
          <a:lstStyle/>
          <a:p>
            <a:pPr eaLnBrk="1" hangingPunct="1">
              <a:lnSpc>
                <a:spcPct val="80000"/>
              </a:lnSpc>
              <a:buFontTx/>
              <a:buNone/>
            </a:pPr>
            <a:r>
              <a:rPr lang="en-AU" altLang="ja-JP" sz="2200" b="1" u="sng" dirty="0">
                <a:solidFill>
                  <a:srgbClr val="FF0000"/>
                </a:solidFill>
                <a:ea typeface="ＭＳ Ｐゴシック" panose="020B0600070205080204" pitchFamily="34" charset="-128"/>
              </a:rPr>
              <a:t>2- cGMP is also an intracellular </a:t>
            </a:r>
            <a:r>
              <a:rPr lang="en-AU" altLang="ja-JP" sz="2200" b="1" u="sng" dirty="0" smtClean="0">
                <a:solidFill>
                  <a:srgbClr val="FF0000"/>
                </a:solidFill>
                <a:ea typeface="ＭＳ Ｐゴシック" panose="020B0600070205080204" pitchFamily="34" charset="-128"/>
              </a:rPr>
              <a:t>signal (2</a:t>
            </a:r>
            <a:r>
              <a:rPr lang="en-AU" altLang="ja-JP" sz="2200" b="1" u="sng" baseline="30000" dirty="0" smtClean="0">
                <a:solidFill>
                  <a:srgbClr val="FF0000"/>
                </a:solidFill>
                <a:ea typeface="ＭＳ Ｐゴシック" panose="020B0600070205080204" pitchFamily="34" charset="-128"/>
              </a:rPr>
              <a:t>nd</a:t>
            </a:r>
            <a:r>
              <a:rPr lang="en-AU" altLang="ja-JP" sz="2200" b="1" u="sng" dirty="0" smtClean="0">
                <a:solidFill>
                  <a:srgbClr val="FF0000"/>
                </a:solidFill>
                <a:ea typeface="ＭＳ Ｐゴシック" panose="020B0600070205080204" pitchFamily="34" charset="-128"/>
              </a:rPr>
              <a:t> messenger )</a:t>
            </a:r>
            <a:endParaRPr lang="en-AU" altLang="ja-JP" sz="2200" dirty="0">
              <a:solidFill>
                <a:srgbClr val="FF0000"/>
              </a:solidFill>
              <a:ea typeface="ＭＳ Ｐゴシック" panose="020B0600070205080204" pitchFamily="34" charset="-128"/>
            </a:endParaRPr>
          </a:p>
          <a:p>
            <a:pPr eaLnBrk="1" hangingPunct="1">
              <a:lnSpc>
                <a:spcPct val="80000"/>
              </a:lnSpc>
            </a:pPr>
            <a:r>
              <a:rPr lang="en-AU" altLang="ja-JP" sz="2200" dirty="0">
                <a:ea typeface="ＭＳ Ｐゴシック" panose="020B0600070205080204" pitchFamily="34" charset="-128"/>
              </a:rPr>
              <a:t>Cyclic GMP (</a:t>
            </a:r>
            <a:r>
              <a:rPr lang="en-US" altLang="ja-JP" sz="2200" dirty="0">
                <a:ea typeface="ＭＳ Ｐゴシック" panose="020B0600070205080204" pitchFamily="34" charset="-128"/>
              </a:rPr>
              <a:t>guanosine 3',5'-cyclic monophosphate</a:t>
            </a:r>
            <a:r>
              <a:rPr lang="en-AU" altLang="ja-JP" sz="2200" dirty="0">
                <a:ea typeface="ＭＳ Ｐゴシック" panose="020B0600070205080204" pitchFamily="34" charset="-128"/>
              </a:rPr>
              <a:t>) is made from GTP by the enzyme </a:t>
            </a:r>
            <a:r>
              <a:rPr lang="en-AU" altLang="ja-JP" sz="2200" dirty="0" err="1">
                <a:ea typeface="ＭＳ Ｐゴシック" panose="020B0600070205080204" pitchFamily="34" charset="-128"/>
              </a:rPr>
              <a:t>guanylyl</a:t>
            </a:r>
            <a:r>
              <a:rPr lang="en-AU" altLang="ja-JP" sz="2200" dirty="0">
                <a:ea typeface="ＭＳ Ｐゴシック" panose="020B0600070205080204" pitchFamily="34" charset="-128"/>
              </a:rPr>
              <a:t> cyclase</a:t>
            </a:r>
          </a:p>
          <a:p>
            <a:pPr eaLnBrk="1" hangingPunct="1">
              <a:lnSpc>
                <a:spcPct val="80000"/>
              </a:lnSpc>
            </a:pPr>
            <a:r>
              <a:rPr lang="en-US" altLang="ja-JP" sz="2200" dirty="0">
                <a:ea typeface="ＭＳ Ｐゴシック" panose="020B0600070205080204" pitchFamily="34" charset="-128"/>
              </a:rPr>
              <a:t>Cyclic GMP is a second messenger that carries different messages in different tissues. </a:t>
            </a:r>
          </a:p>
          <a:p>
            <a:pPr eaLnBrk="1" hangingPunct="1">
              <a:lnSpc>
                <a:spcPct val="80000"/>
              </a:lnSpc>
            </a:pPr>
            <a:r>
              <a:rPr lang="en-US" altLang="ja-JP" sz="2200" dirty="0">
                <a:ea typeface="ＭＳ Ｐゴシック" panose="020B0600070205080204" pitchFamily="34" charset="-128"/>
              </a:rPr>
              <a:t>In the kidney and intestine it triggers changes in ion transport and water retention; in cardiac muscle it signals relaxation; in the brain it may be involved both in development and in adult brain function. </a:t>
            </a:r>
          </a:p>
          <a:p>
            <a:pPr eaLnBrk="1" hangingPunct="1">
              <a:lnSpc>
                <a:spcPct val="80000"/>
              </a:lnSpc>
            </a:pPr>
            <a:endParaRPr lang="en-US" altLang="ja-JP" sz="1400" dirty="0">
              <a:ea typeface="ＭＳ Ｐゴシック" panose="020B0600070205080204" pitchFamily="34" charset="-128"/>
            </a:endParaRPr>
          </a:p>
          <a:p>
            <a:pPr eaLnBrk="1" hangingPunct="1">
              <a:lnSpc>
                <a:spcPct val="80000"/>
              </a:lnSpc>
            </a:pPr>
            <a:r>
              <a:rPr lang="en-US" altLang="ja-JP" sz="2200" dirty="0" err="1">
                <a:ea typeface="ＭＳ Ｐゴシック" panose="020B0600070205080204" pitchFamily="34" charset="-128"/>
              </a:rPr>
              <a:t>Guanylyl</a:t>
            </a:r>
            <a:r>
              <a:rPr lang="en-US" altLang="ja-JP" sz="2200" dirty="0">
                <a:ea typeface="ＭＳ Ｐゴシック" panose="020B0600070205080204" pitchFamily="34" charset="-128"/>
              </a:rPr>
              <a:t> </a:t>
            </a:r>
            <a:r>
              <a:rPr lang="en-US" altLang="ja-JP" sz="2200" dirty="0" err="1">
                <a:ea typeface="ＭＳ Ｐゴシック" panose="020B0600070205080204" pitchFamily="34" charset="-128"/>
              </a:rPr>
              <a:t>cyclases</a:t>
            </a:r>
            <a:r>
              <a:rPr lang="en-US" altLang="ja-JP" sz="2200" dirty="0">
                <a:ea typeface="ＭＳ Ｐゴシック" panose="020B0600070205080204" pitchFamily="34" charset="-128"/>
              </a:rPr>
              <a:t> in the kidney is activated by the hormone atrial natriuretic factor (ANF), which is released by </a:t>
            </a:r>
            <a:r>
              <a:rPr lang="en-US" altLang="ja-JP" sz="2200" u="sng" dirty="0">
                <a:ea typeface="ＭＳ Ｐゴシック" panose="020B0600070205080204" pitchFamily="34" charset="-128"/>
              </a:rPr>
              <a:t>cells in the atrium of the heart</a:t>
            </a:r>
            <a:r>
              <a:rPr lang="en-US" altLang="ja-JP" sz="2200" dirty="0">
                <a:ea typeface="ＭＳ Ｐゴシック" panose="020B0600070205080204" pitchFamily="34" charset="-128"/>
              </a:rPr>
              <a:t> when the heart is stretched by </a:t>
            </a:r>
            <a:r>
              <a:rPr lang="en-US" altLang="ja-JP" sz="2200" u="sng" dirty="0">
                <a:ea typeface="ＭＳ Ｐゴシック" panose="020B0600070205080204" pitchFamily="34" charset="-128"/>
              </a:rPr>
              <a:t>increased blood volume</a:t>
            </a:r>
            <a:r>
              <a:rPr lang="en-US" altLang="ja-JP" sz="2200" dirty="0">
                <a:ea typeface="ＭＳ Ｐゴシック" panose="020B0600070205080204" pitchFamily="34" charset="-128"/>
              </a:rPr>
              <a:t>. Carried in the blood to the kidney, ANF activates </a:t>
            </a:r>
            <a:r>
              <a:rPr lang="en-US" altLang="ja-JP" sz="2200" dirty="0" err="1">
                <a:ea typeface="ＭＳ Ｐゴシック" panose="020B0600070205080204" pitchFamily="34" charset="-128"/>
              </a:rPr>
              <a:t>guanylyl</a:t>
            </a:r>
            <a:r>
              <a:rPr lang="en-US" altLang="ja-JP" sz="2200" dirty="0">
                <a:ea typeface="ＭＳ Ｐゴシック" panose="020B0600070205080204" pitchFamily="34" charset="-128"/>
              </a:rPr>
              <a:t> cyclase in cells of the collecting ducts. The resulting rise in (cGMP) triggers increased renal excretion of Na+ and, consequently, of water, driven by the change in osmotic pressure. Water loss reduces the blood volume, countering the stimulus that initially led to ANF </a:t>
            </a:r>
            <a:r>
              <a:rPr lang="en-US" altLang="ja-JP" sz="2200" dirty="0" smtClean="0">
                <a:ea typeface="ＭＳ Ｐゴシック" panose="020B0600070205080204" pitchFamily="34" charset="-128"/>
              </a:rPr>
              <a:t>secretion</a:t>
            </a:r>
            <a:endParaRPr lang="ar-JO" altLang="ja-JP" sz="2200" dirty="0" smtClean="0">
              <a:ea typeface="ＭＳ Ｐゴシック" panose="020B0600070205080204" pitchFamily="34" charset="-128"/>
            </a:endParaRPr>
          </a:p>
          <a:p>
            <a:pPr eaLnBrk="1" hangingPunct="1">
              <a:lnSpc>
                <a:spcPct val="80000"/>
              </a:lnSpc>
            </a:pPr>
            <a:r>
              <a:rPr lang="en-US" altLang="ja-JP" sz="2200" dirty="0" smtClean="0">
                <a:ea typeface="ＭＳ Ｐゴシック" panose="020B0600070205080204" pitchFamily="34" charset="-128"/>
              </a:rPr>
              <a:t>Vascular </a:t>
            </a:r>
            <a:r>
              <a:rPr lang="en-US" altLang="ja-JP" sz="2200" dirty="0">
                <a:ea typeface="ＭＳ Ｐゴシック" panose="020B0600070205080204" pitchFamily="34" charset="-128"/>
              </a:rPr>
              <a:t>smooth muscle also has an ANF receptor—</a:t>
            </a:r>
            <a:r>
              <a:rPr lang="en-US" altLang="ja-JP" sz="2200" dirty="0" err="1">
                <a:ea typeface="ＭＳ Ｐゴシック" panose="020B0600070205080204" pitchFamily="34" charset="-128"/>
              </a:rPr>
              <a:t>guanylyl</a:t>
            </a:r>
            <a:r>
              <a:rPr lang="en-US" altLang="ja-JP" sz="2200" dirty="0">
                <a:ea typeface="ＭＳ Ｐゴシック" panose="020B0600070205080204" pitchFamily="34" charset="-128"/>
              </a:rPr>
              <a:t> cyclase; on binding to this receptor, ANF causes relaxation (</a:t>
            </a:r>
            <a:r>
              <a:rPr lang="en-US" altLang="ja-JP" sz="2200" dirty="0" smtClean="0">
                <a:solidFill>
                  <a:srgbClr val="FF0000"/>
                </a:solidFill>
                <a:ea typeface="ＭＳ Ｐゴシック" panose="020B0600070205080204" pitchFamily="34" charset="-128"/>
              </a:rPr>
              <a:t>vasodilation</a:t>
            </a:r>
            <a:r>
              <a:rPr lang="ar-JO" altLang="ja-JP" sz="2200" dirty="0" smtClean="0">
                <a:solidFill>
                  <a:srgbClr val="FF0000"/>
                </a:solidFill>
                <a:ea typeface="ＭＳ Ｐゴシック" panose="020B0600070205080204" pitchFamily="34" charset="-128"/>
              </a:rPr>
              <a:t> </a:t>
            </a:r>
            <a:r>
              <a:rPr lang="en-US" altLang="ja-JP" sz="2200" dirty="0">
                <a:solidFill>
                  <a:srgbClr val="FF0000"/>
                </a:solidFill>
                <a:ea typeface="ＭＳ Ｐゴシック" panose="020B0600070205080204" pitchFamily="34" charset="-128"/>
              </a:rPr>
              <a:t> </a:t>
            </a:r>
            <a:r>
              <a:rPr lang="en-US" altLang="ja-JP" sz="2200" dirty="0" smtClean="0">
                <a:solidFill>
                  <a:srgbClr val="FF0000"/>
                </a:solidFill>
                <a:ea typeface="ＭＳ Ｐゴシック" panose="020B0600070205080204" pitchFamily="34" charset="-128"/>
              </a:rPr>
              <a:t>which have a clinical function in pharma</a:t>
            </a:r>
            <a:r>
              <a:rPr lang="en-US" altLang="ja-JP" sz="2200" dirty="0" smtClean="0">
                <a:ea typeface="ＭＳ Ｐゴシック" panose="020B0600070205080204" pitchFamily="34" charset="-128"/>
              </a:rPr>
              <a:t> ) </a:t>
            </a:r>
            <a:r>
              <a:rPr lang="en-US" altLang="ja-JP" sz="2200" dirty="0">
                <a:ea typeface="ＭＳ Ｐゴシック" panose="020B0600070205080204" pitchFamily="34" charset="-128"/>
              </a:rPr>
              <a:t>of the blood vessel, which increases blood flow while decreasing blood pressure.</a:t>
            </a:r>
            <a:r>
              <a:rPr lang="en-AU" altLang="ja-JP" sz="2200" dirty="0">
                <a:ea typeface="ＭＳ Ｐゴシック" panose="020B0600070205080204" pitchFamily="34" charset="-128"/>
              </a:rPr>
              <a:t> </a:t>
            </a:r>
            <a:endParaRPr lang="en-AU" altLang="en-US" sz="2200" dirty="0"/>
          </a:p>
        </p:txBody>
      </p:sp>
    </p:spTree>
  </p:cSld>
  <p:clrMapOvr>
    <a:masterClrMapping/>
  </p:clrMapOvr>
  <p:transition spd="slow" advTm="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BBC81A4A-A120-4B5B-BA21-9866BE96986F}"/>
              </a:ext>
            </a:extLst>
          </p:cNvPr>
          <p:cNvSpPr>
            <a:spLocks noGrp="1" noChangeArrowheads="1"/>
          </p:cNvSpPr>
          <p:nvPr>
            <p:ph idx="1"/>
          </p:nvPr>
        </p:nvSpPr>
        <p:spPr>
          <a:xfrm>
            <a:off x="152400" y="152400"/>
            <a:ext cx="8839200" cy="6477000"/>
          </a:xfrm>
        </p:spPr>
        <p:txBody>
          <a:bodyPr/>
          <a:lstStyle/>
          <a:p>
            <a:pPr eaLnBrk="1" hangingPunct="1">
              <a:lnSpc>
                <a:spcPct val="90000"/>
              </a:lnSpc>
            </a:pPr>
            <a:r>
              <a:rPr lang="en-AU" altLang="ja-JP" sz="2800" b="1" u="sng">
                <a:ea typeface="ＭＳ Ｐゴシック" panose="020B0600070205080204" pitchFamily="34" charset="-128"/>
              </a:rPr>
              <a:t>Phosphodiesterases</a:t>
            </a:r>
            <a:endParaRPr lang="en-AU" altLang="ja-JP" sz="2800">
              <a:ea typeface="ＭＳ Ｐゴシック" panose="020B0600070205080204" pitchFamily="34" charset="-128"/>
            </a:endParaRPr>
          </a:p>
          <a:p>
            <a:pPr eaLnBrk="1" hangingPunct="1">
              <a:lnSpc>
                <a:spcPct val="90000"/>
              </a:lnSpc>
            </a:pPr>
            <a:r>
              <a:rPr lang="en-AU" altLang="ja-JP" sz="2800">
                <a:ea typeface="ＭＳ Ｐゴシック" panose="020B0600070205080204" pitchFamily="34" charset="-128"/>
              </a:rPr>
              <a:t>Phosphodiesterase converts cAMP to AMP, and cGMP to GMP thereby decreasing cAMP and cGMP levels and inactivating protein kinase A. </a:t>
            </a:r>
          </a:p>
          <a:p>
            <a:pPr eaLnBrk="1" hangingPunct="1">
              <a:lnSpc>
                <a:spcPct val="90000"/>
              </a:lnSpc>
            </a:pPr>
            <a:r>
              <a:rPr lang="en-AU" altLang="ja-JP" sz="2800">
                <a:ea typeface="ＭＳ Ｐゴシック" panose="020B0600070205080204" pitchFamily="34" charset="-128"/>
              </a:rPr>
              <a:t>Phosphodiesterase resides in the plasma membrane. </a:t>
            </a:r>
          </a:p>
          <a:p>
            <a:pPr eaLnBrk="1" hangingPunct="1">
              <a:lnSpc>
                <a:spcPct val="90000"/>
              </a:lnSpc>
            </a:pPr>
            <a:r>
              <a:rPr lang="en-AU" altLang="ja-JP" sz="2800">
                <a:ea typeface="ＭＳ Ｐゴシック" panose="020B0600070205080204" pitchFamily="34" charset="-128"/>
              </a:rPr>
              <a:t>The presence of these enzymes ensures a rapid turnover of the signal (cAMP) and hence a rapid termination of the biologic process once the hormonal stimulus is removed.</a:t>
            </a:r>
          </a:p>
          <a:p>
            <a:pPr eaLnBrk="1" hangingPunct="1">
              <a:lnSpc>
                <a:spcPct val="90000"/>
              </a:lnSpc>
            </a:pPr>
            <a:r>
              <a:rPr lang="en-AU" altLang="ja-JP" sz="2800">
                <a:ea typeface="ＭＳ Ｐゴシック" panose="020B0600070205080204" pitchFamily="34" charset="-128"/>
              </a:rPr>
              <a:t>Some hormones change the concentration of cAMP by targeting the phosphodiesterase enzyme rather than adenylyl cyclase. For example, insulin lowers cAMP levels by causing phosphodiesterase activation.</a:t>
            </a:r>
            <a:endParaRPr lang="en-AU" altLang="en-US" sz="2800"/>
          </a:p>
        </p:txBody>
      </p:sp>
    </p:spTree>
  </p:cSld>
  <p:clrMapOvr>
    <a:masterClrMapping/>
  </p:clrMapOvr>
  <p:transition spd="slow" advTm="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C83895D-707C-4003-BB46-5E064E7FD0E5}"/>
              </a:ext>
            </a:extLst>
          </p:cNvPr>
          <p:cNvSpPr>
            <a:spLocks noGrp="1" noChangeArrowheads="1"/>
          </p:cNvSpPr>
          <p:nvPr>
            <p:ph idx="1"/>
          </p:nvPr>
        </p:nvSpPr>
        <p:spPr>
          <a:xfrm>
            <a:off x="152400" y="5410200"/>
            <a:ext cx="8839200" cy="1143000"/>
          </a:xfrm>
        </p:spPr>
        <p:txBody>
          <a:bodyPr/>
          <a:lstStyle/>
          <a:p>
            <a:pPr marL="0" indent="0" eaLnBrk="1" hangingPunct="1">
              <a:lnSpc>
                <a:spcPct val="90000"/>
              </a:lnSpc>
              <a:buFontTx/>
              <a:buNone/>
            </a:pPr>
            <a:r>
              <a:rPr lang="en-AU" altLang="en-US" sz="2400">
                <a:latin typeface="Times New Roman" panose="02020603050405020304" pitchFamily="18" charset="0"/>
                <a:cs typeface="Times New Roman" panose="02020603050405020304" pitchFamily="18" charset="0"/>
              </a:rPr>
              <a:t>Formation and cleavage of the cyclic phosphodiester bond in cAMP. When activated, adenyl cyclase converts ATP to 3,5- cyclic AMP PPi . cAMP phosphodiesterase hydrolyzes cAMP to AMP.</a:t>
            </a:r>
          </a:p>
        </p:txBody>
      </p:sp>
      <p:pic>
        <p:nvPicPr>
          <p:cNvPr id="50179" name="Picture 3">
            <a:extLst>
              <a:ext uri="{FF2B5EF4-FFF2-40B4-BE49-F238E27FC236}">
                <a16:creationId xmlns:a16="http://schemas.microsoft.com/office/drawing/2014/main" id="{B21B2F21-FD06-46EE-929C-54E9B9212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00"/>
            <a:ext cx="8991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4E9FC337-EA73-4BBA-9C85-073E8E60D6AC}"/>
              </a:ext>
            </a:extLst>
          </p:cNvPr>
          <p:cNvSpPr>
            <a:spLocks noGrp="1" noChangeArrowheads="1"/>
          </p:cNvSpPr>
          <p:nvPr>
            <p:ph idx="1"/>
          </p:nvPr>
        </p:nvSpPr>
        <p:spPr>
          <a:xfrm>
            <a:off x="228600" y="228600"/>
            <a:ext cx="8763000" cy="6477000"/>
          </a:xfrm>
        </p:spPr>
        <p:txBody>
          <a:bodyPr/>
          <a:lstStyle/>
          <a:p>
            <a:pPr algn="ctr" eaLnBrk="1" hangingPunct="1">
              <a:lnSpc>
                <a:spcPct val="90000"/>
              </a:lnSpc>
              <a:buFontTx/>
              <a:buNone/>
            </a:pPr>
            <a:r>
              <a:rPr lang="en-US" altLang="en-US" b="1" u="sng" dirty="0">
                <a:solidFill>
                  <a:srgbClr val="FF0000"/>
                </a:solidFill>
              </a:rPr>
              <a:t>Example: </a:t>
            </a:r>
            <a:r>
              <a:rPr lang="en-US" altLang="en-US" b="1" u="sng" dirty="0" err="1">
                <a:solidFill>
                  <a:srgbClr val="FF0000"/>
                </a:solidFill>
              </a:rPr>
              <a:t>cAMP</a:t>
            </a:r>
            <a:r>
              <a:rPr lang="en-US" altLang="en-US" b="1" u="sng" dirty="0">
                <a:solidFill>
                  <a:srgbClr val="FF0000"/>
                </a:solidFill>
              </a:rPr>
              <a:t> production due to adrenalin</a:t>
            </a:r>
            <a:endParaRPr lang="en-AU" altLang="ja-JP" u="sng" dirty="0">
              <a:solidFill>
                <a:srgbClr val="FF0000"/>
              </a:solidFill>
              <a:ea typeface="ＭＳ Ｐゴシック" panose="020B0600070205080204" pitchFamily="34" charset="-128"/>
            </a:endParaRPr>
          </a:p>
          <a:p>
            <a:pPr eaLnBrk="1" hangingPunct="1">
              <a:lnSpc>
                <a:spcPct val="90000"/>
              </a:lnSpc>
            </a:pPr>
            <a:r>
              <a:rPr lang="en-AU" altLang="ja-JP" sz="2800" dirty="0">
                <a:ea typeface="ＭＳ Ｐゴシック" panose="020B0600070205080204" pitchFamily="34" charset="-128"/>
              </a:rPr>
              <a:t>Epinephrine and norepinephrine </a:t>
            </a:r>
            <a:r>
              <a:rPr lang="en-US" altLang="ja-JP" sz="2800" dirty="0">
                <a:ea typeface="ＭＳ Ｐゴシック" panose="020B0600070205080204" pitchFamily="34" charset="-128"/>
              </a:rPr>
              <a:t>hormones </a:t>
            </a:r>
            <a:r>
              <a:rPr lang="en-AU" altLang="ja-JP" sz="2800" dirty="0">
                <a:ea typeface="ＭＳ Ｐゴシック" panose="020B0600070205080204" pitchFamily="34" charset="-128"/>
              </a:rPr>
              <a:t>prepares our body for fight or flight. </a:t>
            </a:r>
          </a:p>
          <a:p>
            <a:pPr eaLnBrk="1" hangingPunct="1">
              <a:lnSpc>
                <a:spcPct val="90000"/>
              </a:lnSpc>
            </a:pPr>
            <a:r>
              <a:rPr lang="en-AU" altLang="ja-JP" sz="2800" dirty="0">
                <a:ea typeface="ＭＳ Ｐゴシック" panose="020B0600070205080204" pitchFamily="34" charset="-128"/>
              </a:rPr>
              <a:t>These hormones increase fuel mobilization, cardiac output, blood flow, etc., which enable us to meet these stresses. They bind to adrenergic receptors.</a:t>
            </a:r>
          </a:p>
          <a:p>
            <a:pPr eaLnBrk="1" hangingPunct="1">
              <a:lnSpc>
                <a:spcPct val="90000"/>
              </a:lnSpc>
            </a:pPr>
            <a:r>
              <a:rPr lang="en-US" altLang="en-US" sz="2800" dirty="0"/>
              <a:t>There are nine different types of adrenergic receptors: α1A, α1B,α1D, α2A, α2B,α2C, β1, β2, and β3. </a:t>
            </a:r>
          </a:p>
          <a:p>
            <a:pPr eaLnBrk="1" hangingPunct="1">
              <a:lnSpc>
                <a:spcPct val="90000"/>
              </a:lnSpc>
            </a:pPr>
            <a:r>
              <a:rPr lang="en-US" altLang="en-US" sz="2800" dirty="0"/>
              <a:t>adrenergic receptors are class of GPCR for catecholamine hormones.</a:t>
            </a:r>
          </a:p>
          <a:p>
            <a:pPr eaLnBrk="1" hangingPunct="1">
              <a:lnSpc>
                <a:spcPct val="90000"/>
              </a:lnSpc>
            </a:pPr>
            <a:r>
              <a:rPr lang="en-US" altLang="en-US" sz="2800" dirty="0"/>
              <a:t>The three β receptors work through the </a:t>
            </a:r>
            <a:r>
              <a:rPr lang="en-AU" altLang="ja-JP" sz="2800" dirty="0">
                <a:ea typeface="ＭＳ Ｐゴシック" panose="020B0600070205080204" pitchFamily="34" charset="-128"/>
              </a:rPr>
              <a:t>Adenylyl </a:t>
            </a:r>
            <a:r>
              <a:rPr lang="en-US" altLang="en-US" sz="2800" dirty="0"/>
              <a:t>cyclase–</a:t>
            </a:r>
            <a:r>
              <a:rPr lang="en-US" altLang="en-US" sz="2800" dirty="0" err="1"/>
              <a:t>cAMP</a:t>
            </a:r>
            <a:r>
              <a:rPr lang="en-US" altLang="en-US" sz="2800" dirty="0"/>
              <a:t> system and eventually protein kinase A. </a:t>
            </a:r>
          </a:p>
        </p:txBody>
      </p:sp>
    </p:spTree>
  </p:cSld>
  <p:clrMapOvr>
    <a:masterClrMapping/>
  </p:clrMapOvr>
  <p:transition spd="slow" advTm="354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E6E19B21-91F6-47A6-BF52-CF101BC45FAD}"/>
              </a:ext>
            </a:extLst>
          </p:cNvPr>
          <p:cNvSpPr>
            <a:spLocks noGrp="1" noChangeArrowheads="1"/>
          </p:cNvSpPr>
          <p:nvPr>
            <p:ph idx="1"/>
          </p:nvPr>
        </p:nvSpPr>
        <p:spPr>
          <a:xfrm>
            <a:off x="152400" y="152400"/>
            <a:ext cx="8839200" cy="6477000"/>
          </a:xfrm>
        </p:spPr>
        <p:txBody>
          <a:bodyPr>
            <a:normAutofit lnSpcReduction="10000"/>
          </a:bodyPr>
          <a:lstStyle/>
          <a:p>
            <a:pPr eaLnBrk="1" hangingPunct="1">
              <a:lnSpc>
                <a:spcPct val="80000"/>
              </a:lnSpc>
            </a:pPr>
            <a:r>
              <a:rPr lang="en-US" altLang="en-US" sz="2200" b="1" u="sng" dirty="0">
                <a:solidFill>
                  <a:srgbClr val="FF0000"/>
                </a:solidFill>
              </a:rPr>
              <a:t>The β1 receptor</a:t>
            </a:r>
            <a:r>
              <a:rPr lang="en-US" altLang="en-US" sz="2200" dirty="0">
                <a:solidFill>
                  <a:srgbClr val="FF0000"/>
                </a:solidFill>
              </a:rPr>
              <a:t> is the major adrenergic receptor in the human heart.</a:t>
            </a:r>
          </a:p>
          <a:p>
            <a:pPr eaLnBrk="1" hangingPunct="1">
              <a:lnSpc>
                <a:spcPct val="80000"/>
              </a:lnSpc>
            </a:pPr>
            <a:r>
              <a:rPr lang="en-AU" altLang="ja-JP" sz="2200" dirty="0">
                <a:ea typeface="ＭＳ Ｐゴシック" panose="020B0600070205080204" pitchFamily="34" charset="-128"/>
              </a:rPr>
              <a:t>Contraction is initiated by the release of calcium from intracellular stores, whereas relaxation occurs as the calcium is re-sequestered in the sarcoplasmic reticulum, which in part mediated by the </a:t>
            </a:r>
            <a:r>
              <a:rPr lang="en-AU" altLang="ja-JP" sz="2200" b="1" u="sng" dirty="0" smtClean="0">
                <a:ea typeface="ＭＳ Ｐゴシック" panose="020B0600070205080204" pitchFamily="34" charset="-128"/>
              </a:rPr>
              <a:t>SERCA2a (will take back the ca to it storage so heart muscle will relax )</a:t>
            </a:r>
            <a:r>
              <a:rPr lang="en-AU" altLang="ja-JP" sz="2200" dirty="0" smtClean="0">
                <a:ea typeface="ＭＳ Ｐゴシック" panose="020B0600070205080204" pitchFamily="34" charset="-128"/>
              </a:rPr>
              <a:t> </a:t>
            </a:r>
            <a:r>
              <a:rPr lang="en-AU" altLang="ja-JP" sz="2200" dirty="0">
                <a:ea typeface="ＭＳ Ｐゴシック" panose="020B0600070205080204" pitchFamily="34" charset="-128"/>
              </a:rPr>
              <a:t>pump protein. </a:t>
            </a:r>
            <a:endParaRPr lang="en-AU" altLang="ja-JP" sz="2200" dirty="0" smtClean="0">
              <a:ea typeface="ＭＳ Ｐゴシック" panose="020B0600070205080204" pitchFamily="34" charset="-128"/>
            </a:endParaRPr>
          </a:p>
          <a:p>
            <a:pPr eaLnBrk="1" hangingPunct="1">
              <a:lnSpc>
                <a:spcPct val="80000"/>
              </a:lnSpc>
            </a:pPr>
            <a:r>
              <a:rPr lang="en-AU" altLang="ja-JP" sz="2200" dirty="0" smtClean="0">
                <a:ea typeface="ＭＳ Ｐゴシック" panose="020B0600070205080204" pitchFamily="34" charset="-128"/>
              </a:rPr>
              <a:t>(release of the ca cause heart contraction and taken back of the ca will cause relaxation of the heart muscle )</a:t>
            </a:r>
            <a:endParaRPr lang="en-AU" altLang="ja-JP" sz="2200" dirty="0">
              <a:ea typeface="ＭＳ Ｐゴシック" panose="020B0600070205080204" pitchFamily="34" charset="-128"/>
            </a:endParaRPr>
          </a:p>
          <a:p>
            <a:pPr eaLnBrk="1" hangingPunct="1">
              <a:lnSpc>
                <a:spcPct val="80000"/>
              </a:lnSpc>
            </a:pPr>
            <a:r>
              <a:rPr lang="en-AU" altLang="ja-JP" sz="2200" dirty="0">
                <a:ea typeface="ＭＳ Ｐゴシック" panose="020B0600070205080204" pitchFamily="34" charset="-128"/>
              </a:rPr>
              <a:t>The SERCA2a pump is </a:t>
            </a:r>
            <a:r>
              <a:rPr lang="en-AU" altLang="ja-JP" sz="2200" b="1" u="sng" dirty="0">
                <a:ea typeface="ＭＳ Ｐゴシック" panose="020B0600070205080204" pitchFamily="34" charset="-128"/>
              </a:rPr>
              <a:t>regulated</a:t>
            </a:r>
            <a:r>
              <a:rPr lang="en-AU" altLang="ja-JP" sz="2200" dirty="0">
                <a:ea typeface="ＭＳ Ｐゴシック" panose="020B0600070205080204" pitchFamily="34" charset="-128"/>
              </a:rPr>
              <a:t>, in part, by its association with the protein </a:t>
            </a:r>
            <a:r>
              <a:rPr lang="en-AU" altLang="ja-JP" sz="2200" b="1" u="sng" dirty="0" err="1">
                <a:ea typeface="ＭＳ Ｐゴシック" panose="020B0600070205080204" pitchFamily="34" charset="-128"/>
              </a:rPr>
              <a:t>phospholamban</a:t>
            </a:r>
            <a:r>
              <a:rPr lang="en-AU" altLang="ja-JP" sz="2200" dirty="0">
                <a:ea typeface="ＭＳ Ｐゴシック" panose="020B0600070205080204" pitchFamily="34" charset="-128"/>
              </a:rPr>
              <a:t> (PLN). </a:t>
            </a:r>
            <a:r>
              <a:rPr lang="ar-JO" altLang="ja-JP" sz="2200" dirty="0" smtClean="0">
                <a:ea typeface="ＭＳ Ｐゴシック" panose="020B0600070205080204" pitchFamily="34" charset="-128"/>
              </a:rPr>
              <a:t>النوت تحت </a:t>
            </a:r>
            <a:endParaRPr lang="en-AU" altLang="ja-JP" sz="2200" dirty="0">
              <a:ea typeface="ＭＳ Ｐゴシック" panose="020B0600070205080204" pitchFamily="34" charset="-128"/>
            </a:endParaRPr>
          </a:p>
          <a:p>
            <a:pPr eaLnBrk="1" hangingPunct="1">
              <a:lnSpc>
                <a:spcPct val="80000"/>
              </a:lnSpc>
            </a:pPr>
            <a:r>
              <a:rPr lang="en-AU" altLang="ja-JP" sz="2200" dirty="0">
                <a:ea typeface="ＭＳ Ｐゴシック" panose="020B0600070205080204" pitchFamily="34" charset="-128"/>
              </a:rPr>
              <a:t>PLN reduces SERCA2a pumping activity. </a:t>
            </a:r>
          </a:p>
          <a:p>
            <a:pPr eaLnBrk="1" hangingPunct="1">
              <a:lnSpc>
                <a:spcPct val="80000"/>
              </a:lnSpc>
            </a:pPr>
            <a:r>
              <a:rPr lang="en-AU" altLang="ja-JP" sz="2200" dirty="0">
                <a:ea typeface="ＭＳ Ｐゴシック" panose="020B0600070205080204" pitchFamily="34" charset="-128"/>
              </a:rPr>
              <a:t>Epinephrine binds to its receptor, activating a G protein, which leads to adenylyl cyclase activation, elevation of </a:t>
            </a:r>
            <a:r>
              <a:rPr lang="en-AU" altLang="ja-JP" sz="2200" dirty="0" err="1">
                <a:ea typeface="ＭＳ Ｐゴシック" panose="020B0600070205080204" pitchFamily="34" charset="-128"/>
              </a:rPr>
              <a:t>cAMP</a:t>
            </a:r>
            <a:r>
              <a:rPr lang="en-AU" altLang="ja-JP" sz="2200" dirty="0">
                <a:ea typeface="ＭＳ Ｐゴシック" panose="020B0600070205080204" pitchFamily="34" charset="-128"/>
              </a:rPr>
              <a:t> levels, and activation of protein kinase A. PKA phosphorylates PLN, thereby reducing its association with SERCA2a and relieving the inhibition of pumping activity. </a:t>
            </a:r>
          </a:p>
          <a:p>
            <a:pPr eaLnBrk="1" hangingPunct="1">
              <a:lnSpc>
                <a:spcPct val="80000"/>
              </a:lnSpc>
            </a:pPr>
            <a:r>
              <a:rPr lang="en-US" altLang="ja-JP" sz="2200" b="1" u="sng" dirty="0">
                <a:ea typeface="ＭＳ Ｐゴシック" panose="020B0600070205080204" pitchFamily="34" charset="-128"/>
              </a:rPr>
              <a:t>The β2 receptor </a:t>
            </a:r>
            <a:r>
              <a:rPr lang="en-US" altLang="ja-JP" sz="2200" dirty="0">
                <a:ea typeface="ＭＳ Ｐゴシック" panose="020B0600070205080204" pitchFamily="34" charset="-128"/>
              </a:rPr>
              <a:t>is present in </a:t>
            </a:r>
            <a:r>
              <a:rPr lang="en-US" altLang="ja-JP" sz="2200" dirty="0" smtClean="0">
                <a:ea typeface="ＭＳ Ｐゴシック" panose="020B0600070205080204" pitchFamily="34" charset="-128"/>
              </a:rPr>
              <a:t>liver (mainly ), </a:t>
            </a:r>
            <a:r>
              <a:rPr lang="en-US" altLang="ja-JP" sz="2200" dirty="0">
                <a:ea typeface="ＭＳ Ｐゴシック" panose="020B0600070205080204" pitchFamily="34" charset="-128"/>
              </a:rPr>
              <a:t>skeletal muscle, and other tissues and is involved in the </a:t>
            </a:r>
            <a:r>
              <a:rPr lang="en-US" altLang="ja-JP" sz="2200" u="sng" dirty="0">
                <a:ea typeface="ＭＳ Ｐゴシック" panose="020B0600070205080204" pitchFamily="34" charset="-128"/>
              </a:rPr>
              <a:t>mobilization of fuels</a:t>
            </a:r>
            <a:r>
              <a:rPr lang="en-US" altLang="ja-JP" sz="2200" dirty="0">
                <a:ea typeface="ＭＳ Ｐゴシック" panose="020B0600070205080204" pitchFamily="34" charset="-128"/>
              </a:rPr>
              <a:t> (such as the release of glucose through </a:t>
            </a:r>
            <a:r>
              <a:rPr lang="en-US" altLang="ja-JP" sz="2200" dirty="0" err="1">
                <a:ea typeface="ＭＳ Ｐゴシック" panose="020B0600070205080204" pitchFamily="34" charset="-128"/>
              </a:rPr>
              <a:t>glycogenolysis</a:t>
            </a:r>
            <a:r>
              <a:rPr lang="en-US" altLang="ja-JP" sz="2200" dirty="0">
                <a:ea typeface="ＭＳ Ｐゴシック" panose="020B0600070205080204" pitchFamily="34" charset="-128"/>
              </a:rPr>
              <a:t>). It also mediates vascular, bronchial, and uterine smooth muscle contraction. </a:t>
            </a:r>
          </a:p>
          <a:p>
            <a:pPr eaLnBrk="1" hangingPunct="1">
              <a:lnSpc>
                <a:spcPct val="80000"/>
              </a:lnSpc>
            </a:pPr>
            <a:r>
              <a:rPr lang="en-US" altLang="ja-JP" sz="2200" b="1" u="sng" dirty="0">
                <a:ea typeface="ＭＳ Ｐゴシック" panose="020B0600070205080204" pitchFamily="34" charset="-128"/>
              </a:rPr>
              <a:t>The β3 receptor </a:t>
            </a:r>
            <a:r>
              <a:rPr lang="en-US" altLang="ja-JP" sz="2200" dirty="0">
                <a:ea typeface="ＭＳ Ｐゴシック" panose="020B0600070205080204" pitchFamily="34" charset="-128"/>
              </a:rPr>
              <a:t>is found predominantly in adipose tissue and to a lesser extent in skeletal muscle. Activation of this receptor stimulates </a:t>
            </a:r>
            <a:r>
              <a:rPr lang="en-US" altLang="ja-JP" sz="2200" u="sng" dirty="0">
                <a:ea typeface="ＭＳ Ｐゴシック" panose="020B0600070205080204" pitchFamily="34" charset="-128"/>
              </a:rPr>
              <a:t>fatty acid oxidation</a:t>
            </a:r>
            <a:r>
              <a:rPr lang="en-US" altLang="ja-JP" sz="2200" dirty="0">
                <a:ea typeface="ＭＳ Ｐゴシック" panose="020B0600070205080204" pitchFamily="34" charset="-128"/>
              </a:rPr>
              <a:t> and thermogenesis, and agonists for this receptor may prove to be beneficial weight loss agents. </a:t>
            </a:r>
            <a:r>
              <a:rPr lang="en-US" altLang="ja-JP" sz="2200" dirty="0" smtClean="0">
                <a:ea typeface="ＭＳ Ｐゴシック" panose="020B0600070205080204" pitchFamily="34" charset="-128"/>
              </a:rPr>
              <a:t> ( all of this will increase the power to deal with the fight and flight ) </a:t>
            </a:r>
            <a:endParaRPr lang="en-US" altLang="ja-JP" sz="2200" dirty="0">
              <a:ea typeface="ＭＳ Ｐゴシック" panose="020B0600070205080204" pitchFamily="34" charset="-128"/>
            </a:endParaRPr>
          </a:p>
        </p:txBody>
      </p:sp>
    </p:spTree>
  </p:cSld>
  <p:clrMapOvr>
    <a:masterClrMapping/>
  </p:clrMapOvr>
  <p:transition spd="slow" advTm="1104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DA6A57C6-B056-4329-A875-0EDFC9EC4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52400"/>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7034"/>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D2ECD501-991A-430E-BB3C-2934C79CA686}"/>
              </a:ext>
            </a:extLst>
          </p:cNvPr>
          <p:cNvSpPr>
            <a:spLocks noGrp="1" noChangeArrowheads="1"/>
          </p:cNvSpPr>
          <p:nvPr>
            <p:ph idx="1"/>
          </p:nvPr>
        </p:nvSpPr>
        <p:spPr>
          <a:xfrm>
            <a:off x="152400" y="152400"/>
            <a:ext cx="8839200" cy="6553200"/>
          </a:xfrm>
        </p:spPr>
        <p:txBody>
          <a:bodyPr>
            <a:normAutofit lnSpcReduction="10000"/>
          </a:bodyPr>
          <a:lstStyle/>
          <a:p>
            <a:pPr eaLnBrk="1" hangingPunct="1">
              <a:buFontTx/>
              <a:buNone/>
            </a:pPr>
            <a:r>
              <a:rPr lang="en-US" altLang="ja-JP" sz="2600" b="1" u="sng" dirty="0">
                <a:solidFill>
                  <a:srgbClr val="FF0000"/>
                </a:solidFill>
                <a:ea typeface="ＭＳ Ｐゴシック" panose="020B0600070205080204" pitchFamily="34" charset="-128"/>
              </a:rPr>
              <a:t>Examples continue </a:t>
            </a:r>
          </a:p>
          <a:p>
            <a:pPr eaLnBrk="1" hangingPunct="1"/>
            <a:r>
              <a:rPr lang="en-US" altLang="ja-JP" sz="2600" dirty="0">
                <a:ea typeface="ＭＳ Ｐゴシック" panose="020B0600070205080204" pitchFamily="34" charset="-128"/>
              </a:rPr>
              <a:t>Epinephrine hormone causes glucose mobilization for energy and muscle contraction through binding to its G protein-linked receptor that leads to activation of protein kinase A (PKA) which:</a:t>
            </a:r>
          </a:p>
          <a:p>
            <a:pPr eaLnBrk="1" hangingPunct="1">
              <a:buFontTx/>
              <a:buNone/>
            </a:pPr>
            <a:endParaRPr lang="en-AU" altLang="ja-JP" sz="2600" dirty="0">
              <a:ea typeface="ＭＳ Ｐゴシック" panose="020B0600070205080204" pitchFamily="34" charset="-128"/>
            </a:endParaRPr>
          </a:p>
          <a:p>
            <a:pPr eaLnBrk="1" hangingPunct="1">
              <a:buFontTx/>
              <a:buNone/>
            </a:pPr>
            <a:r>
              <a:rPr lang="en-US" altLang="ja-JP" sz="2600" dirty="0">
                <a:ea typeface="ＭＳ Ｐゴシック" panose="020B0600070205080204" pitchFamily="34" charset="-128"/>
              </a:rPr>
              <a:t>1- Phosphorylate and thereby activate an enzyme that activates </a:t>
            </a:r>
            <a:r>
              <a:rPr lang="en-US" altLang="ja-JP" sz="2600" u="sng" dirty="0">
                <a:ea typeface="ＭＳ Ｐゴシック" panose="020B0600070205080204" pitchFamily="34" charset="-128"/>
              </a:rPr>
              <a:t>glycogen </a:t>
            </a:r>
            <a:r>
              <a:rPr lang="en-US" altLang="ja-JP" sz="2600" u="sng" dirty="0" smtClean="0">
                <a:ea typeface="ＭＳ Ｐゴシック" panose="020B0600070205080204" pitchFamily="34" charset="-128"/>
              </a:rPr>
              <a:t>phosphorylase (</a:t>
            </a:r>
            <a:r>
              <a:rPr lang="en-US" altLang="ja-JP" sz="2600" u="sng" dirty="0" err="1" smtClean="0">
                <a:ea typeface="ＭＳ Ｐゴシック" panose="020B0600070205080204" pitchFamily="34" charset="-128"/>
              </a:rPr>
              <a:t>phosphrlation</a:t>
            </a:r>
            <a:r>
              <a:rPr lang="en-US" altLang="ja-JP" sz="2600" u="sng" dirty="0" smtClean="0">
                <a:ea typeface="ＭＳ Ｐゴシック" panose="020B0600070205080204" pitchFamily="34" charset="-128"/>
              </a:rPr>
              <a:t> causing its activation )</a:t>
            </a:r>
            <a:r>
              <a:rPr lang="en-US" altLang="ja-JP" sz="2600" dirty="0" smtClean="0">
                <a:ea typeface="ＭＳ Ｐゴシック" panose="020B0600070205080204" pitchFamily="34" charset="-128"/>
              </a:rPr>
              <a:t> </a:t>
            </a:r>
            <a:r>
              <a:rPr lang="en-US" altLang="ja-JP" sz="2600" dirty="0">
                <a:ea typeface="ＭＳ Ｐゴシック" panose="020B0600070205080204" pitchFamily="34" charset="-128"/>
              </a:rPr>
              <a:t>which in turn breaks down glycogen into glucose-l-phosphate molecules. </a:t>
            </a:r>
            <a:r>
              <a:rPr lang="en-US" altLang="ja-JP" sz="2600" dirty="0" smtClean="0">
                <a:ea typeface="ＭＳ Ｐゴシック" panose="020B0600070205080204" pitchFamily="34" charset="-128"/>
              </a:rPr>
              <a:t>(in fight or flight mood we need to </a:t>
            </a:r>
            <a:r>
              <a:rPr lang="en-US" altLang="ja-JP" sz="2600" dirty="0" err="1" smtClean="0">
                <a:ea typeface="ＭＳ Ｐゴシック" panose="020B0600070205080204" pitchFamily="34" charset="-128"/>
              </a:rPr>
              <a:t>brack</a:t>
            </a:r>
            <a:r>
              <a:rPr lang="en-US" altLang="ja-JP" sz="2600" dirty="0" smtClean="0">
                <a:ea typeface="ＭＳ Ｐゴシック" panose="020B0600070205080204" pitchFamily="34" charset="-128"/>
              </a:rPr>
              <a:t> down of glycogen not to </a:t>
            </a:r>
            <a:r>
              <a:rPr lang="en-US" altLang="ja-JP" sz="2600" dirty="0" err="1" smtClean="0">
                <a:ea typeface="ＭＳ Ｐゴシック" panose="020B0600070205080204" pitchFamily="34" charset="-128"/>
              </a:rPr>
              <a:t>synethsis</a:t>
            </a:r>
            <a:r>
              <a:rPr lang="en-US" altLang="ja-JP" sz="2600" dirty="0" smtClean="0">
                <a:ea typeface="ＭＳ Ｐゴシック" panose="020B0600070205080204" pitchFamily="34" charset="-128"/>
              </a:rPr>
              <a:t> it )</a:t>
            </a:r>
            <a:endParaRPr lang="en-AU" altLang="ja-JP" sz="2600" dirty="0">
              <a:ea typeface="ＭＳ Ｐゴシック" panose="020B0600070205080204" pitchFamily="34" charset="-128"/>
            </a:endParaRPr>
          </a:p>
          <a:p>
            <a:pPr eaLnBrk="1" hangingPunct="1">
              <a:buFontTx/>
              <a:buNone/>
            </a:pPr>
            <a:r>
              <a:rPr lang="en-US" altLang="ja-JP" sz="2600" dirty="0">
                <a:ea typeface="ＭＳ Ｐゴシック" panose="020B0600070205080204" pitchFamily="34" charset="-128"/>
              </a:rPr>
              <a:t>2- It phosphorylates </a:t>
            </a:r>
            <a:r>
              <a:rPr lang="en-US" altLang="ja-JP" sz="2600" u="sng" dirty="0">
                <a:ea typeface="ＭＳ Ｐゴシック" panose="020B0600070205080204" pitchFamily="34" charset="-128"/>
              </a:rPr>
              <a:t>glycogen </a:t>
            </a:r>
            <a:r>
              <a:rPr lang="en-US" altLang="ja-JP" sz="2600" u="sng" dirty="0" smtClean="0">
                <a:ea typeface="ＭＳ Ｐゴシック" panose="020B0600070205080204" pitchFamily="34" charset="-128"/>
              </a:rPr>
              <a:t>synthase ( </a:t>
            </a:r>
            <a:r>
              <a:rPr lang="en-US" altLang="ja-JP" sz="2600" u="sng" dirty="0" err="1" smtClean="0">
                <a:ea typeface="ＭＳ Ｐゴシック" panose="020B0600070205080204" pitchFamily="34" charset="-128"/>
              </a:rPr>
              <a:t>phosphorlation</a:t>
            </a:r>
            <a:r>
              <a:rPr lang="en-US" altLang="ja-JP" sz="2600" u="sng" dirty="0" smtClean="0">
                <a:ea typeface="ＭＳ Ｐゴシック" panose="020B0600070205080204" pitchFamily="34" charset="-128"/>
              </a:rPr>
              <a:t>  causing its stoppage and inactivation  )</a:t>
            </a:r>
            <a:r>
              <a:rPr lang="en-US" altLang="ja-JP" sz="2600" dirty="0" smtClean="0">
                <a:ea typeface="ＭＳ Ｐゴシック" panose="020B0600070205080204" pitchFamily="34" charset="-128"/>
              </a:rPr>
              <a:t>, </a:t>
            </a:r>
            <a:r>
              <a:rPr lang="en-US" altLang="ja-JP" sz="2600" dirty="0">
                <a:ea typeface="ＭＳ Ｐゴシック" panose="020B0600070205080204" pitchFamily="34" charset="-128"/>
              </a:rPr>
              <a:t>and in this way turns it off, thereby preventing the reconversion of the released glucose to glycogen. These two changes together ensure the mobilization of glucose through the breakdown of glycogen stored in the liver.</a:t>
            </a:r>
            <a:r>
              <a:rPr lang="en-AU" altLang="ja-JP" sz="2600" dirty="0">
                <a:ea typeface="ＭＳ Ｐゴシック" panose="020B0600070205080204" pitchFamily="34" charset="-128"/>
              </a:rPr>
              <a:t> </a:t>
            </a:r>
            <a:endParaRPr lang="en-US" altLang="ja-JP" sz="2600" dirty="0">
              <a:ea typeface="ＭＳ Ｐゴシック" panose="020B0600070205080204" pitchFamily="34" charset="-128"/>
            </a:endParaRPr>
          </a:p>
        </p:txBody>
      </p:sp>
    </p:spTree>
  </p:cSld>
  <p:clrMapOvr>
    <a:masterClrMapping/>
  </p:clrMapOvr>
  <p:transition spd="slow" advTm="15785"/>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2AE4275A-AEEB-4198-A07B-61457834F2F2}"/>
              </a:ext>
            </a:extLst>
          </p:cNvPr>
          <p:cNvSpPr>
            <a:spLocks noGrp="1" noChangeArrowheads="1"/>
          </p:cNvSpPr>
          <p:nvPr>
            <p:ph idx="1"/>
          </p:nvPr>
        </p:nvSpPr>
        <p:spPr>
          <a:xfrm>
            <a:off x="228600" y="228600"/>
            <a:ext cx="8763000" cy="6477000"/>
          </a:xfrm>
        </p:spPr>
        <p:txBody>
          <a:bodyPr>
            <a:normAutofit lnSpcReduction="10000"/>
          </a:bodyPr>
          <a:lstStyle/>
          <a:p>
            <a:pPr eaLnBrk="1" hangingPunct="1">
              <a:lnSpc>
                <a:spcPct val="80000"/>
              </a:lnSpc>
            </a:pPr>
            <a:r>
              <a:rPr lang="en-AU" altLang="ja-JP" sz="2400" b="1" u="sng" dirty="0">
                <a:solidFill>
                  <a:srgbClr val="FF0000"/>
                </a:solidFill>
                <a:ea typeface="ＭＳ Ｐゴシック" panose="020B0600070205080204" pitchFamily="34" charset="-128"/>
              </a:rPr>
              <a:t>3- </a:t>
            </a:r>
            <a:r>
              <a:rPr lang="en-US" altLang="ja-JP" sz="2400" b="1" u="sng" dirty="0">
                <a:solidFill>
                  <a:srgbClr val="FF0000"/>
                </a:solidFill>
                <a:ea typeface="ＭＳ Ｐゴシック" panose="020B0600070205080204" pitchFamily="34" charset="-128"/>
              </a:rPr>
              <a:t>Phosphatidylinositol (PI)</a:t>
            </a:r>
          </a:p>
          <a:p>
            <a:pPr eaLnBrk="1" hangingPunct="1">
              <a:lnSpc>
                <a:spcPct val="80000"/>
              </a:lnSpc>
            </a:pPr>
            <a:r>
              <a:rPr lang="en-US" altLang="ja-JP" sz="2400" dirty="0">
                <a:ea typeface="ＭＳ Ｐゴシック" panose="020B0600070205080204" pitchFamily="34" charset="-128"/>
              </a:rPr>
              <a:t>G proteins also uses the phosphoinositide cascade as a second messenger.</a:t>
            </a:r>
            <a:r>
              <a:rPr lang="en-US" altLang="ja-JP" sz="2400" i="1" dirty="0">
                <a:ea typeface="ＭＳ Ｐゴシック" panose="020B0600070205080204" pitchFamily="34" charset="-128"/>
              </a:rPr>
              <a:t> </a:t>
            </a:r>
          </a:p>
          <a:p>
            <a:pPr eaLnBrk="1" hangingPunct="1">
              <a:lnSpc>
                <a:spcPct val="80000"/>
              </a:lnSpc>
            </a:pPr>
            <a:r>
              <a:rPr lang="en-US" altLang="ja-JP" sz="2400" dirty="0">
                <a:ea typeface="ＭＳ Ｐゴシック" panose="020B0600070205080204" pitchFamily="34" charset="-128"/>
              </a:rPr>
              <a:t>Phosphatidylinositol (PI) is a phospholipid in cell membrane its phosphorylation produces </a:t>
            </a:r>
            <a:r>
              <a:rPr lang="en-US" altLang="ja-JP" sz="2400" dirty="0" err="1">
                <a:ea typeface="ＭＳ Ｐゴシック" panose="020B0600070205080204" pitchFamily="34" charset="-128"/>
              </a:rPr>
              <a:t>polyphosphoinositides</a:t>
            </a:r>
            <a:r>
              <a:rPr lang="en-US" altLang="ja-JP" sz="2400" dirty="0">
                <a:ea typeface="ＭＳ Ｐゴシック" panose="020B0600070205080204" pitchFamily="34" charset="-128"/>
              </a:rPr>
              <a:t>, for example, phosphatidylinositol 4,5-bisphosphate (PIP2). </a:t>
            </a:r>
          </a:p>
          <a:p>
            <a:pPr eaLnBrk="1" hangingPunct="1">
              <a:lnSpc>
                <a:spcPct val="80000"/>
              </a:lnSpc>
            </a:pPr>
            <a:r>
              <a:rPr lang="en-US" altLang="ja-JP" sz="2400" dirty="0">
                <a:ea typeface="ＭＳ Ｐゴシック" panose="020B0600070205080204" pitchFamily="34" charset="-128"/>
              </a:rPr>
              <a:t>The cleavage of PIP2 by phospholipase C produces </a:t>
            </a:r>
            <a:r>
              <a:rPr lang="en-US" altLang="ja-JP" sz="2400" u="sng" dirty="0">
                <a:ea typeface="ＭＳ Ｐゴシック" panose="020B0600070205080204" pitchFamily="34" charset="-128"/>
              </a:rPr>
              <a:t>inositol 1,4,5-trisphosphate (IP3)</a:t>
            </a:r>
            <a:r>
              <a:rPr lang="en-US" altLang="ja-JP" sz="2400" dirty="0">
                <a:ea typeface="ＭＳ Ｐゴシック" panose="020B0600070205080204" pitchFamily="34" charset="-128"/>
              </a:rPr>
              <a:t> and </a:t>
            </a:r>
            <a:r>
              <a:rPr lang="en-US" altLang="ja-JP" sz="2400" u="sng" dirty="0" err="1">
                <a:ea typeface="ＭＳ Ｐゴシック" panose="020B0600070205080204" pitchFamily="34" charset="-128"/>
              </a:rPr>
              <a:t>diacylglycero</a:t>
            </a:r>
            <a:r>
              <a:rPr lang="en-US" altLang="ja-JP" sz="2400" u="sng" dirty="0">
                <a:ea typeface="ＭＳ Ｐゴシック" panose="020B0600070205080204" pitchFamily="34" charset="-128"/>
              </a:rPr>
              <a:t> (DAG</a:t>
            </a:r>
            <a:r>
              <a:rPr lang="en-US" altLang="ja-JP" sz="2400" dirty="0">
                <a:ea typeface="ＭＳ Ｐゴシック" panose="020B0600070205080204" pitchFamily="34" charset="-128"/>
              </a:rPr>
              <a:t>). </a:t>
            </a:r>
          </a:p>
          <a:p>
            <a:pPr eaLnBrk="1" hangingPunct="1">
              <a:lnSpc>
                <a:spcPct val="80000"/>
              </a:lnSpc>
            </a:pPr>
            <a:endParaRPr lang="en-US" altLang="ja-JP" sz="1200" u="sng" dirty="0">
              <a:ea typeface="ＭＳ Ｐゴシック" panose="020B0600070205080204" pitchFamily="34" charset="-128"/>
            </a:endParaRPr>
          </a:p>
          <a:p>
            <a:pPr eaLnBrk="1" hangingPunct="1">
              <a:lnSpc>
                <a:spcPct val="80000"/>
              </a:lnSpc>
            </a:pPr>
            <a:r>
              <a:rPr lang="en-US" altLang="ja-JP" sz="2400" u="sng" dirty="0">
                <a:ea typeface="ＭＳ Ｐゴシック" panose="020B0600070205080204" pitchFamily="34" charset="-128"/>
              </a:rPr>
              <a:t>IP3 and DAG work as a second messenger</a:t>
            </a:r>
          </a:p>
          <a:p>
            <a:pPr eaLnBrk="1" hangingPunct="1">
              <a:lnSpc>
                <a:spcPct val="80000"/>
              </a:lnSpc>
            </a:pPr>
            <a:endParaRPr lang="en-US" altLang="ja-JP" sz="1200" dirty="0">
              <a:ea typeface="ＭＳ Ｐゴシック" panose="020B0600070205080204" pitchFamily="34" charset="-128"/>
            </a:endParaRPr>
          </a:p>
          <a:p>
            <a:pPr eaLnBrk="1" hangingPunct="1">
              <a:lnSpc>
                <a:spcPct val="80000"/>
              </a:lnSpc>
            </a:pPr>
            <a:r>
              <a:rPr lang="en-US" altLang="ja-JP" sz="2400" dirty="0">
                <a:ea typeface="ＭＳ Ｐゴシック" panose="020B0600070205080204" pitchFamily="34" charset="-128"/>
              </a:rPr>
              <a:t>IP3 is a soluble molecule therefore diffuse from the membrane to cytoplasm</a:t>
            </a:r>
          </a:p>
          <a:p>
            <a:pPr eaLnBrk="1" hangingPunct="1">
              <a:lnSpc>
                <a:spcPct val="80000"/>
              </a:lnSpc>
            </a:pPr>
            <a:r>
              <a:rPr lang="en-US" altLang="en-US" sz="2400" dirty="0"/>
              <a:t>Inositol is a carbohydrate that has about half sweetness of classical sugar</a:t>
            </a:r>
            <a:endParaRPr lang="en-US" altLang="ja-JP" sz="2400" dirty="0">
              <a:ea typeface="ＭＳ Ｐゴシック" panose="020B0600070205080204" pitchFamily="34" charset="-128"/>
            </a:endParaRPr>
          </a:p>
          <a:p>
            <a:pPr eaLnBrk="1" hangingPunct="1">
              <a:lnSpc>
                <a:spcPct val="80000"/>
              </a:lnSpc>
            </a:pPr>
            <a:r>
              <a:rPr lang="en-US" altLang="ja-JP" sz="2400" dirty="0">
                <a:ea typeface="ＭＳ Ｐゴシック" panose="020B0600070205080204" pitchFamily="34" charset="-128"/>
              </a:rPr>
              <a:t>DAG is hydrophobic and therefore stays in the membrane.</a:t>
            </a:r>
            <a:r>
              <a:rPr lang="en-AU" altLang="ja-JP" sz="2400" dirty="0">
                <a:ea typeface="ＭＳ Ｐゴシック" panose="020B0600070205080204" pitchFamily="34" charset="-128"/>
              </a:rPr>
              <a:t> </a:t>
            </a:r>
            <a:endParaRPr lang="en-US" altLang="ja-JP" sz="2400" dirty="0">
              <a:ea typeface="ＭＳ Ｐゴシック" panose="020B0600070205080204" pitchFamily="34" charset="-128"/>
            </a:endParaRPr>
          </a:p>
          <a:p>
            <a:pPr eaLnBrk="1" hangingPunct="1">
              <a:lnSpc>
                <a:spcPct val="80000"/>
              </a:lnSpc>
            </a:pPr>
            <a:r>
              <a:rPr lang="en-US" altLang="ja-JP" sz="2400" dirty="0">
                <a:ea typeface="ＭＳ Ｐゴシック" panose="020B0600070205080204" pitchFamily="34" charset="-128"/>
              </a:rPr>
              <a:t>IP3 stimulates the release of calcium ions from the smooth endoplasmic reticulum, whereas DAG activates cyclic-nucleotide-independent kinase (protein kinase C ‘PKC’). PKC can be activated by Ca2+ and DAG.</a:t>
            </a:r>
            <a:endParaRPr lang="en-US" altLang="en-US" sz="2400" dirty="0">
              <a:ea typeface="ＭＳ Ｐゴシック" panose="020B0600070205080204" pitchFamily="34" charset="-128"/>
            </a:endParaRPr>
          </a:p>
        </p:txBody>
      </p:sp>
    </p:spTree>
  </p:cSld>
  <p:clrMapOvr>
    <a:masterClrMapping/>
  </p:clrMapOvr>
  <p:transition spd="slow" advTm="803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5A9DF13-2706-402B-A7A2-457838D1BBE9}"/>
              </a:ext>
            </a:extLst>
          </p:cNvPr>
          <p:cNvSpPr>
            <a:spLocks noGrp="1" noChangeArrowheads="1"/>
          </p:cNvSpPr>
          <p:nvPr>
            <p:ph idx="1"/>
          </p:nvPr>
        </p:nvSpPr>
        <p:spPr>
          <a:xfrm>
            <a:off x="152400" y="152400"/>
            <a:ext cx="8763000" cy="6629400"/>
          </a:xfrm>
        </p:spPr>
        <p:txBody>
          <a:bodyPr>
            <a:normAutofit lnSpcReduction="10000"/>
          </a:bodyPr>
          <a:lstStyle/>
          <a:p>
            <a:pPr eaLnBrk="1" hangingPunct="1">
              <a:lnSpc>
                <a:spcPct val="80000"/>
              </a:lnSpc>
            </a:pPr>
            <a:r>
              <a:rPr lang="en-US" altLang="en-US" sz="2400" b="1" u="sng" dirty="0">
                <a:solidFill>
                  <a:srgbClr val="FF0000"/>
                </a:solidFill>
              </a:rPr>
              <a:t>Receptors</a:t>
            </a:r>
            <a:endParaRPr lang="en-AU" altLang="ja-JP" sz="2400" u="sng" dirty="0">
              <a:solidFill>
                <a:srgbClr val="FF0000"/>
              </a:solidFill>
              <a:ea typeface="ＭＳ Ｐゴシック" panose="020B0600070205080204" pitchFamily="34" charset="-128"/>
            </a:endParaRPr>
          </a:p>
          <a:p>
            <a:pPr eaLnBrk="1" hangingPunct="1">
              <a:lnSpc>
                <a:spcPct val="80000"/>
              </a:lnSpc>
            </a:pPr>
            <a:r>
              <a:rPr lang="en-AU" altLang="ja-JP" sz="2000" dirty="0">
                <a:ea typeface="ＭＳ Ｐゴシック" panose="020B0600070205080204" pitchFamily="34" charset="-128"/>
              </a:rPr>
              <a:t>Receptors are proteins containing a binding site specific for a single chemical messenger and another binding site involved in transmitting the message.</a:t>
            </a:r>
            <a:endParaRPr lang="en-US" altLang="ja-JP" sz="2000" dirty="0">
              <a:ea typeface="ＭＳ Ｐゴシック" panose="020B0600070205080204" pitchFamily="34" charset="-128"/>
            </a:endParaRPr>
          </a:p>
          <a:p>
            <a:pPr eaLnBrk="1" hangingPunct="1">
              <a:lnSpc>
                <a:spcPct val="80000"/>
              </a:lnSpc>
            </a:pPr>
            <a:endParaRPr lang="en-US" altLang="ja-JP" sz="800" u="sng" dirty="0">
              <a:ea typeface="ＭＳ Ｐゴシック" panose="020B0600070205080204" pitchFamily="34" charset="-128"/>
            </a:endParaRPr>
          </a:p>
          <a:p>
            <a:pPr eaLnBrk="1" hangingPunct="1">
              <a:lnSpc>
                <a:spcPct val="80000"/>
              </a:lnSpc>
            </a:pPr>
            <a:r>
              <a:rPr lang="en-US" altLang="ja-JP" sz="2000" b="1" u="sng" dirty="0">
                <a:solidFill>
                  <a:srgbClr val="FF0000"/>
                </a:solidFill>
                <a:ea typeface="ＭＳ Ｐゴシック" panose="020B0600070205080204" pitchFamily="34" charset="-128"/>
              </a:rPr>
              <a:t>Classification of receptors based on their location</a:t>
            </a:r>
          </a:p>
          <a:p>
            <a:pPr eaLnBrk="1" hangingPunct="1">
              <a:lnSpc>
                <a:spcPct val="80000"/>
              </a:lnSpc>
            </a:pPr>
            <a:endParaRPr lang="en-US" altLang="ja-JP" sz="1200" b="1" u="sng" dirty="0">
              <a:ea typeface="ＭＳ Ｐゴシック" panose="020B0600070205080204" pitchFamily="34" charset="-128"/>
            </a:endParaRPr>
          </a:p>
          <a:p>
            <a:pPr>
              <a:lnSpc>
                <a:spcPct val="80000"/>
              </a:lnSpc>
              <a:buNone/>
            </a:pPr>
            <a:r>
              <a:rPr lang="en-US" altLang="ja-JP" sz="2000" u="sng" dirty="0">
                <a:solidFill>
                  <a:srgbClr val="FF0000"/>
                </a:solidFill>
                <a:ea typeface="ＭＳ Ｐゴシック" panose="020B0600070205080204" pitchFamily="34" charset="-128"/>
              </a:rPr>
              <a:t>1- Plasma-membrane receptors</a:t>
            </a:r>
            <a:r>
              <a:rPr lang="en-US" altLang="ja-JP" sz="2000" dirty="0">
                <a:solidFill>
                  <a:srgbClr val="FF0000"/>
                </a:solidFill>
                <a:ea typeface="ＭＳ Ｐゴシック" panose="020B0600070205080204" pitchFamily="34" charset="-128"/>
              </a:rPr>
              <a:t>: </a:t>
            </a:r>
            <a:r>
              <a:rPr lang="en-AU" altLang="ja-JP" sz="2000" dirty="0">
                <a:ea typeface="ＭＳ Ｐゴシック" panose="020B0600070205080204" pitchFamily="34" charset="-128"/>
              </a:rPr>
              <a:t>The peptide and protein hormones and the catecholamine hormones are hydrophilic and can’t inter inside cells thus  their receptors are found on cell surface. </a:t>
            </a:r>
            <a:r>
              <a:rPr lang="en-US" altLang="ja-JP" sz="2000" dirty="0">
                <a:ea typeface="ＭＳ Ｐゴシック" panose="020B0600070205080204" pitchFamily="34" charset="-128"/>
              </a:rPr>
              <a:t>Plasma-membrane receptors </a:t>
            </a:r>
            <a:r>
              <a:rPr lang="en-AU" altLang="ja-JP" sz="2000" dirty="0">
                <a:ea typeface="ＭＳ Ｐゴシック" panose="020B0600070205080204" pitchFamily="34" charset="-128"/>
              </a:rPr>
              <a:t>transmit their signals through second messenger that are generated intracellularly </a:t>
            </a:r>
            <a:r>
              <a:rPr lang="en-AU" altLang="ja-JP" sz="2000" dirty="0" smtClean="0">
                <a:ea typeface="ＭＳ Ｐゴシック" panose="020B0600070205080204" pitchFamily="34" charset="-128"/>
              </a:rPr>
              <a:t>(</a:t>
            </a:r>
            <a:r>
              <a:rPr lang="en-AU" altLang="ja-JP" sz="2000" dirty="0" smtClean="0">
                <a:solidFill>
                  <a:srgbClr val="FF0000"/>
                </a:solidFill>
                <a:ea typeface="ＭＳ Ｐゴシック" panose="020B0600070205080204" pitchFamily="34" charset="-128"/>
              </a:rPr>
              <a:t>the hydrophilic cant across the membrane so there receptor is on the plasma membrane )</a:t>
            </a:r>
            <a:endParaRPr lang="en-AU" altLang="ja-JP" sz="2000" dirty="0">
              <a:ea typeface="ＭＳ Ｐゴシック" panose="020B0600070205080204" pitchFamily="34" charset="-128"/>
            </a:endParaRPr>
          </a:p>
          <a:p>
            <a:pPr eaLnBrk="1" hangingPunct="1">
              <a:lnSpc>
                <a:spcPct val="80000"/>
              </a:lnSpc>
              <a:buFontTx/>
              <a:buNone/>
            </a:pPr>
            <a:endParaRPr lang="en-AU" altLang="ja-JP" sz="800" dirty="0">
              <a:ea typeface="ＭＳ Ｐゴシック" panose="020B0600070205080204" pitchFamily="34" charset="-128"/>
            </a:endParaRPr>
          </a:p>
          <a:p>
            <a:pPr eaLnBrk="1" hangingPunct="1">
              <a:lnSpc>
                <a:spcPct val="80000"/>
              </a:lnSpc>
              <a:buFontTx/>
              <a:buNone/>
            </a:pPr>
            <a:r>
              <a:rPr lang="en-US" altLang="ja-JP" sz="2000" u="sng" dirty="0">
                <a:solidFill>
                  <a:srgbClr val="FF0000"/>
                </a:solidFill>
                <a:ea typeface="ＭＳ Ｐゴシック" panose="020B0600070205080204" pitchFamily="34" charset="-128"/>
              </a:rPr>
              <a:t>2-Intracellular receptors</a:t>
            </a:r>
            <a:r>
              <a:rPr lang="en-US" altLang="ja-JP" sz="2000" dirty="0">
                <a:solidFill>
                  <a:srgbClr val="FF0000"/>
                </a:solidFill>
                <a:ea typeface="ＭＳ Ｐゴシック" panose="020B0600070205080204" pitchFamily="34" charset="-128"/>
              </a:rPr>
              <a:t>: </a:t>
            </a:r>
            <a:r>
              <a:rPr lang="en-US" altLang="ja-JP" sz="2000" dirty="0">
                <a:ea typeface="ＭＳ Ｐゴシック" panose="020B0600070205080204" pitchFamily="34" charset="-128"/>
              </a:rPr>
              <a:t>found in the cytoplasm or inside nucleus and function in the nucleus as transcription factors to alter the rate of transcription of particular genes.</a:t>
            </a:r>
            <a:r>
              <a:rPr lang="en-AU" altLang="ja-JP" sz="2000" dirty="0">
                <a:ea typeface="ＭＳ Ｐゴシック" panose="020B0600070205080204" pitchFamily="34" charset="-128"/>
              </a:rPr>
              <a:t> </a:t>
            </a:r>
          </a:p>
          <a:p>
            <a:pPr eaLnBrk="1" hangingPunct="1">
              <a:lnSpc>
                <a:spcPct val="80000"/>
              </a:lnSpc>
            </a:pPr>
            <a:r>
              <a:rPr lang="en-AU" altLang="ja-JP" sz="2000" dirty="0">
                <a:ea typeface="ＭＳ Ｐゴシック" panose="020B0600070205080204" pitchFamily="34" charset="-128"/>
              </a:rPr>
              <a:t>The steroid hormones and thyroid hormones </a:t>
            </a:r>
            <a:r>
              <a:rPr lang="en-AU" altLang="ja-JP" sz="2000" dirty="0">
                <a:solidFill>
                  <a:srgbClr val="FF0000"/>
                </a:solidFill>
                <a:ea typeface="ＭＳ Ｐゴシック" panose="020B0600070205080204" pitchFamily="34" charset="-128"/>
              </a:rPr>
              <a:t>are </a:t>
            </a:r>
            <a:r>
              <a:rPr lang="en-AU" altLang="ja-JP" sz="2000" b="1" dirty="0">
                <a:solidFill>
                  <a:srgbClr val="FF0000"/>
                </a:solidFill>
                <a:ea typeface="ＭＳ Ｐゴシック" panose="020B0600070205080204" pitchFamily="34" charset="-128"/>
              </a:rPr>
              <a:t>hydrophobic </a:t>
            </a:r>
            <a:r>
              <a:rPr lang="en-AU" altLang="ja-JP" sz="2000" dirty="0">
                <a:solidFill>
                  <a:srgbClr val="FF0000"/>
                </a:solidFill>
                <a:ea typeface="ＭＳ Ｐゴシック" panose="020B0600070205080204" pitchFamily="34" charset="-128"/>
              </a:rPr>
              <a:t>and diffuse freely across the plasma membrane </a:t>
            </a:r>
            <a:r>
              <a:rPr lang="en-AU" altLang="ja-JP" sz="2000" dirty="0" smtClean="0">
                <a:solidFill>
                  <a:srgbClr val="FF0000"/>
                </a:solidFill>
                <a:ea typeface="ＭＳ Ｐゴシック" panose="020B0600070205080204" pitchFamily="34" charset="-128"/>
              </a:rPr>
              <a:t>(because the cell membrane is a hydrophobic  )</a:t>
            </a:r>
            <a:r>
              <a:rPr lang="en-AU" altLang="ja-JP" sz="2000" dirty="0" smtClean="0">
                <a:ea typeface="ＭＳ Ｐゴシック" panose="020B0600070205080204" pitchFamily="34" charset="-128"/>
              </a:rPr>
              <a:t>and </a:t>
            </a:r>
            <a:r>
              <a:rPr lang="en-AU" altLang="ja-JP" sz="2000" dirty="0">
                <a:ea typeface="ＭＳ Ｐゴシック" panose="020B0600070205080204" pitchFamily="34" charset="-128"/>
              </a:rPr>
              <a:t>thus their receptors are intracellular receptors.</a:t>
            </a:r>
            <a:endParaRPr lang="en-US" altLang="ja-JP" sz="2000" dirty="0">
              <a:ea typeface="ＭＳ Ｐゴシック" panose="020B0600070205080204" pitchFamily="34" charset="-128"/>
            </a:endParaRPr>
          </a:p>
          <a:p>
            <a:pPr eaLnBrk="1" hangingPunct="1">
              <a:lnSpc>
                <a:spcPct val="80000"/>
              </a:lnSpc>
              <a:buFontTx/>
              <a:buNone/>
            </a:pPr>
            <a:endParaRPr lang="en-US" altLang="ja-JP" sz="800" dirty="0">
              <a:ea typeface="ＭＳ Ｐゴシック" panose="020B0600070205080204" pitchFamily="34" charset="-128"/>
            </a:endParaRPr>
          </a:p>
          <a:p>
            <a:pPr eaLnBrk="1" hangingPunct="1">
              <a:lnSpc>
                <a:spcPct val="80000"/>
              </a:lnSpc>
              <a:buFontTx/>
              <a:buNone/>
            </a:pPr>
            <a:r>
              <a:rPr lang="en-US" altLang="ja-JP" sz="2000" u="sng" dirty="0">
                <a:solidFill>
                  <a:srgbClr val="FF0000"/>
                </a:solidFill>
                <a:ea typeface="ＭＳ Ｐゴシック" panose="020B0600070205080204" pitchFamily="34" charset="-128"/>
              </a:rPr>
              <a:t>Plasma membrane receptors categories</a:t>
            </a:r>
            <a:endParaRPr lang="en-US" altLang="ja-JP" sz="2000" b="1" u="sng" dirty="0">
              <a:solidFill>
                <a:srgbClr val="FF0000"/>
              </a:solidFill>
              <a:ea typeface="ＭＳ Ｐゴシック" panose="020B0600070205080204" pitchFamily="34" charset="-128"/>
            </a:endParaRPr>
          </a:p>
          <a:p>
            <a:pPr eaLnBrk="1" hangingPunct="1">
              <a:lnSpc>
                <a:spcPct val="80000"/>
              </a:lnSpc>
              <a:buFontTx/>
              <a:buNone/>
            </a:pPr>
            <a:r>
              <a:rPr lang="en-US" altLang="ja-JP" sz="2000" b="1" dirty="0">
                <a:ea typeface="ＭＳ Ｐゴシック" panose="020B0600070205080204" pitchFamily="34" charset="-128"/>
              </a:rPr>
              <a:t>A- G-proteins</a:t>
            </a:r>
            <a:r>
              <a:rPr lang="en-US" altLang="ja-JP" sz="2000" dirty="0">
                <a:ea typeface="ＭＳ Ｐゴシック" panose="020B0600070205080204" pitchFamily="34" charset="-128"/>
              </a:rPr>
              <a:t> </a:t>
            </a:r>
            <a:r>
              <a:rPr lang="en-US" altLang="ja-JP" sz="2000" b="1" dirty="0" smtClean="0">
                <a:ea typeface="ＭＳ Ｐゴシック" panose="020B0600070205080204" pitchFamily="34" charset="-128"/>
              </a:rPr>
              <a:t>receptors ( the largest group of receptor found in the cell membrane ) </a:t>
            </a:r>
            <a:endParaRPr lang="en-US" altLang="ja-JP" sz="2000" b="1" dirty="0">
              <a:ea typeface="ＭＳ Ｐゴシック" panose="020B0600070205080204" pitchFamily="34" charset="-128"/>
            </a:endParaRPr>
          </a:p>
          <a:p>
            <a:pPr eaLnBrk="1" hangingPunct="1">
              <a:lnSpc>
                <a:spcPct val="80000"/>
              </a:lnSpc>
              <a:buFontTx/>
              <a:buNone/>
            </a:pPr>
            <a:r>
              <a:rPr lang="en-US" altLang="ja-JP" sz="2000" b="1" dirty="0">
                <a:ea typeface="ＭＳ Ｐゴシック" panose="020B0600070205080204" pitchFamily="34" charset="-128"/>
              </a:rPr>
              <a:t>B- Ion channel receptors</a:t>
            </a:r>
            <a:r>
              <a:rPr lang="en-US" altLang="ja-JP" sz="2000" dirty="0">
                <a:ea typeface="ＭＳ Ｐゴシック" panose="020B0600070205080204" pitchFamily="34" charset="-128"/>
              </a:rPr>
              <a:t>, </a:t>
            </a:r>
          </a:p>
          <a:p>
            <a:pPr eaLnBrk="1" hangingPunct="1">
              <a:lnSpc>
                <a:spcPct val="80000"/>
              </a:lnSpc>
              <a:buFontTx/>
              <a:buNone/>
            </a:pPr>
            <a:r>
              <a:rPr lang="en-US" altLang="ja-JP" sz="2000" b="1" dirty="0">
                <a:ea typeface="ＭＳ Ｐゴシック" panose="020B0600070205080204" pitchFamily="34" charset="-128"/>
              </a:rPr>
              <a:t>C- Tyrosine kinase receptors, </a:t>
            </a:r>
            <a:r>
              <a:rPr lang="en-US" altLang="ja-JP" sz="2000" b="1" dirty="0" smtClean="0">
                <a:ea typeface="ＭＳ Ｐゴシック" panose="020B0600070205080204" pitchFamily="34" charset="-128"/>
              </a:rPr>
              <a:t>tyrosine kinase </a:t>
            </a:r>
            <a:r>
              <a:rPr lang="en-US" altLang="ja-JP" sz="2000" b="1" dirty="0">
                <a:ea typeface="ＭＳ Ｐゴシック" panose="020B0600070205080204" pitchFamily="34" charset="-128"/>
              </a:rPr>
              <a:t>associated receptors</a:t>
            </a:r>
            <a:r>
              <a:rPr lang="en-US" altLang="ja-JP" sz="2000" dirty="0">
                <a:ea typeface="ＭＳ Ｐゴシック" panose="020B0600070205080204" pitchFamily="34" charset="-128"/>
              </a:rPr>
              <a:t> (</a:t>
            </a:r>
            <a:r>
              <a:rPr lang="en-US" altLang="ja-JP" sz="2000" b="1" dirty="0">
                <a:ea typeface="ＭＳ Ｐゴシック" panose="020B0600070205080204" pitchFamily="34" charset="-128"/>
              </a:rPr>
              <a:t>JAK-STAT receptors</a:t>
            </a:r>
            <a:r>
              <a:rPr lang="en-US" altLang="ja-JP" sz="2000" dirty="0">
                <a:ea typeface="ＭＳ Ｐゴシック" panose="020B0600070205080204" pitchFamily="34" charset="-128"/>
              </a:rPr>
              <a:t>), or </a:t>
            </a:r>
            <a:r>
              <a:rPr lang="en-US" altLang="ja-JP" sz="2000" b="1" dirty="0" smtClean="0">
                <a:ea typeface="ＭＳ Ｐゴシック" panose="020B0600070205080204" pitchFamily="34" charset="-128"/>
              </a:rPr>
              <a:t>serine threonine </a:t>
            </a:r>
            <a:r>
              <a:rPr lang="en-US" altLang="ja-JP" sz="2000" b="1" dirty="0">
                <a:ea typeface="ＭＳ Ｐゴシック" panose="020B0600070205080204" pitchFamily="34" charset="-128"/>
              </a:rPr>
              <a:t>kinase receptors</a:t>
            </a:r>
            <a:r>
              <a:rPr lang="en-US" altLang="ja-JP" sz="2000" dirty="0">
                <a:ea typeface="ＭＳ Ｐゴシック" panose="020B0600070205080204" pitchFamily="34" charset="-128"/>
              </a:rPr>
              <a:t>.</a:t>
            </a:r>
            <a:endParaRPr lang="en-AU" altLang="en-US" sz="2000" dirty="0"/>
          </a:p>
        </p:txBody>
      </p:sp>
    </p:spTree>
  </p:cSld>
  <p:clrMapOvr>
    <a:masterClrMapping/>
  </p:clrMapOvr>
  <p:transition spd="slow" advTm="11362"/>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D1133B7-660C-4CF7-9B67-E8000445FC55}"/>
              </a:ext>
            </a:extLst>
          </p:cNvPr>
          <p:cNvSpPr>
            <a:spLocks noGrp="1" noChangeArrowheads="1"/>
          </p:cNvSpPr>
          <p:nvPr>
            <p:ph idx="1"/>
          </p:nvPr>
        </p:nvSpPr>
        <p:spPr>
          <a:xfrm>
            <a:off x="6477000" y="381000"/>
            <a:ext cx="2895600" cy="4876800"/>
          </a:xfrm>
          <a:noFill/>
        </p:spPr>
        <p:txBody>
          <a:bodyPr/>
          <a:lstStyle/>
          <a:p>
            <a:pPr marL="0" indent="0" eaLnBrk="1" hangingPunct="1">
              <a:buFontTx/>
              <a:buNone/>
            </a:pPr>
            <a:r>
              <a:rPr lang="en-AU" altLang="en-US" sz="2000" b="1" u="sng" dirty="0" err="1" smtClean="0"/>
              <a:t>Phosphatidylinositols</a:t>
            </a:r>
            <a:endParaRPr lang="en-AU" altLang="en-US" sz="2000" b="1" u="sng" dirty="0"/>
          </a:p>
          <a:p>
            <a:pPr marL="0" indent="0" eaLnBrk="1" hangingPunct="1">
              <a:buFontTx/>
              <a:buNone/>
            </a:pPr>
            <a:r>
              <a:rPr lang="en-AU" altLang="en-US" sz="2000" b="1" u="sng" dirty="0" smtClean="0"/>
              <a:t>(protein found in the plasma membrane ) </a:t>
            </a:r>
            <a:r>
              <a:rPr lang="en-AU" altLang="en-US" sz="2000" b="1" u="sng" dirty="0"/>
              <a:t>in cellular regulation.</a:t>
            </a:r>
            <a:r>
              <a:rPr lang="en-AU" altLang="en-US" sz="2000" b="1" dirty="0"/>
              <a:t> </a:t>
            </a:r>
            <a:r>
              <a:rPr lang="en-AU" altLang="en-US" sz="2000" dirty="0"/>
              <a:t>Phosphatidylinositol</a:t>
            </a:r>
          </a:p>
          <a:p>
            <a:pPr marL="0" indent="0" eaLnBrk="1" hangingPunct="1">
              <a:buFontTx/>
              <a:buNone/>
            </a:pPr>
            <a:r>
              <a:rPr lang="en-AU" altLang="en-US" sz="2000" dirty="0"/>
              <a:t>4,5-bisphosphate in the plasma membrane is </a:t>
            </a:r>
            <a:r>
              <a:rPr lang="en-AU" altLang="en-US" sz="2000" dirty="0" err="1"/>
              <a:t>hydrolyzed</a:t>
            </a:r>
            <a:r>
              <a:rPr lang="en-AU" altLang="en-US" sz="2000" dirty="0"/>
              <a:t> by a specific phospholipase C in response to hormonal signals. Both products of hydrolysis act as intracellular messengers.</a:t>
            </a:r>
          </a:p>
        </p:txBody>
      </p:sp>
      <p:pic>
        <p:nvPicPr>
          <p:cNvPr id="62467" name="Picture 3">
            <a:extLst>
              <a:ext uri="{FF2B5EF4-FFF2-40B4-BE49-F238E27FC236}">
                <a16:creationId xmlns:a16="http://schemas.microsoft.com/office/drawing/2014/main" id="{C152E902-DD70-4471-99BC-AB4CAA7A4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625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3">
            <a:extLst>
              <a:ext uri="{FF2B5EF4-FFF2-40B4-BE49-F238E27FC236}">
                <a16:creationId xmlns:a16="http://schemas.microsoft.com/office/drawing/2014/main" id="{0DEA6E95-A623-41AD-978E-D8CCAF46515B}"/>
              </a:ext>
            </a:extLst>
          </p:cNvPr>
          <p:cNvSpPr>
            <a:spLocks noChangeArrowheads="1"/>
          </p:cNvSpPr>
          <p:nvPr/>
        </p:nvSpPr>
        <p:spPr bwMode="auto">
          <a:xfrm>
            <a:off x="5495925" y="12684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u="sng">
                <a:ea typeface="ＭＳ Ｐゴシック" panose="020B0600070205080204" pitchFamily="34" charset="-128"/>
              </a:rPr>
              <a:t>(PIP2)</a:t>
            </a:r>
            <a:endParaRPr lang="en-US" altLang="en-US" sz="1800" u="sng"/>
          </a:p>
        </p:txBody>
      </p:sp>
      <p:sp>
        <p:nvSpPr>
          <p:cNvPr id="62469" name="Rectangle 4">
            <a:extLst>
              <a:ext uri="{FF2B5EF4-FFF2-40B4-BE49-F238E27FC236}">
                <a16:creationId xmlns:a16="http://schemas.microsoft.com/office/drawing/2014/main" id="{79C0894B-9F9D-4228-9861-C5FCBC6C66B4}"/>
              </a:ext>
            </a:extLst>
          </p:cNvPr>
          <p:cNvSpPr>
            <a:spLocks noChangeArrowheads="1"/>
          </p:cNvSpPr>
          <p:nvPr/>
        </p:nvSpPr>
        <p:spPr bwMode="auto">
          <a:xfrm>
            <a:off x="2971800" y="3124200"/>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u="sng" dirty="0">
                <a:ea typeface="ＭＳ Ｐゴシック" panose="020B0600070205080204" pitchFamily="34" charset="-128"/>
              </a:rPr>
              <a:t>(IP3)</a:t>
            </a:r>
            <a:endParaRPr lang="en-US" altLang="en-US" sz="1800" dirty="0"/>
          </a:p>
        </p:txBody>
      </p:sp>
      <p:sp>
        <p:nvSpPr>
          <p:cNvPr id="2" name="TextBox 1"/>
          <p:cNvSpPr txBox="1"/>
          <p:nvPr/>
        </p:nvSpPr>
        <p:spPr>
          <a:xfrm>
            <a:off x="4343400" y="2895600"/>
            <a:ext cx="1361783" cy="369332"/>
          </a:xfrm>
          <a:prstGeom prst="rect">
            <a:avLst/>
          </a:prstGeom>
          <a:noFill/>
        </p:spPr>
        <p:txBody>
          <a:bodyPr wrap="none" rtlCol="0">
            <a:spAutoFit/>
          </a:bodyPr>
          <a:lstStyle/>
          <a:p>
            <a:r>
              <a:rPr lang="en-US" dirty="0" smtClean="0"/>
              <a:t>hydrophobic</a:t>
            </a:r>
            <a:endParaRPr lang="en-US" dirty="0"/>
          </a:p>
        </p:txBody>
      </p:sp>
      <p:sp>
        <p:nvSpPr>
          <p:cNvPr id="3" name="TextBox 2"/>
          <p:cNvSpPr txBox="1"/>
          <p:nvPr/>
        </p:nvSpPr>
        <p:spPr>
          <a:xfrm>
            <a:off x="6406342" y="4811435"/>
            <a:ext cx="2743200" cy="2031325"/>
          </a:xfrm>
          <a:prstGeom prst="rect">
            <a:avLst/>
          </a:prstGeom>
          <a:noFill/>
        </p:spPr>
        <p:txBody>
          <a:bodyPr wrap="square" rtlCol="0">
            <a:spAutoFit/>
          </a:bodyPr>
          <a:lstStyle/>
          <a:p>
            <a:r>
              <a:rPr lang="en-US" dirty="0" smtClean="0">
                <a:solidFill>
                  <a:srgbClr val="00B0F0"/>
                </a:solidFill>
              </a:rPr>
              <a:t>The adipose tissue in our body have triacylglycerol have 3 fatty acids  </a:t>
            </a:r>
          </a:p>
          <a:p>
            <a:r>
              <a:rPr lang="en-US" dirty="0" smtClean="0">
                <a:solidFill>
                  <a:srgbClr val="00B0F0"/>
                </a:solidFill>
              </a:rPr>
              <a:t>While the diacylglucerol have 2 fatty acids because its hydrophobic its remain in the  cell membrane </a:t>
            </a:r>
            <a:endParaRPr lang="en-US" dirty="0">
              <a:solidFill>
                <a:srgbClr val="00B0F0"/>
              </a:solidFill>
            </a:endParaRPr>
          </a:p>
        </p:txBody>
      </p:sp>
      <p:sp>
        <p:nvSpPr>
          <p:cNvPr id="4" name="TextBox 3"/>
          <p:cNvSpPr txBox="1"/>
          <p:nvPr/>
        </p:nvSpPr>
        <p:spPr>
          <a:xfrm>
            <a:off x="4572000" y="3810000"/>
            <a:ext cx="1058303" cy="369332"/>
          </a:xfrm>
          <a:prstGeom prst="rect">
            <a:avLst/>
          </a:prstGeom>
          <a:noFill/>
        </p:spPr>
        <p:txBody>
          <a:bodyPr wrap="none" rtlCol="0">
            <a:spAutoFit/>
          </a:bodyPr>
          <a:lstStyle/>
          <a:p>
            <a:r>
              <a:rPr lang="en-US" dirty="0" smtClean="0"/>
              <a:t>Function </a:t>
            </a:r>
            <a:endParaRPr lang="en-US" dirty="0"/>
          </a:p>
        </p:txBody>
      </p:sp>
      <p:sp>
        <p:nvSpPr>
          <p:cNvPr id="5" name="Rectangle 4"/>
          <p:cNvSpPr/>
          <p:nvPr/>
        </p:nvSpPr>
        <p:spPr>
          <a:xfrm>
            <a:off x="1066800" y="3581400"/>
            <a:ext cx="1058303" cy="369332"/>
          </a:xfrm>
          <a:prstGeom prst="rect">
            <a:avLst/>
          </a:prstGeom>
        </p:spPr>
        <p:txBody>
          <a:bodyPr wrap="none">
            <a:spAutoFit/>
          </a:bodyPr>
          <a:lstStyle/>
          <a:p>
            <a:r>
              <a:rPr lang="en-US" dirty="0"/>
              <a:t>Function </a:t>
            </a:r>
          </a:p>
        </p:txBody>
      </p:sp>
    </p:spTree>
  </p:cSld>
  <p:clrMapOvr>
    <a:masterClrMapping/>
  </p:clrMapOvr>
  <p:transition spd="slow" advTm="6017"/>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A4F71998-5DC2-4974-AAE1-2A0F1A93C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
            <a:ext cx="899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29200" y="4191000"/>
            <a:ext cx="1525226" cy="369332"/>
          </a:xfrm>
          <a:prstGeom prst="rect">
            <a:avLst/>
          </a:prstGeom>
          <a:noFill/>
        </p:spPr>
        <p:txBody>
          <a:bodyPr wrap="none" rtlCol="0">
            <a:spAutoFit/>
          </a:bodyPr>
          <a:lstStyle/>
          <a:p>
            <a:r>
              <a:rPr lang="en-US" dirty="0" smtClean="0"/>
              <a:t>Release of ca+</a:t>
            </a:r>
            <a:endParaRPr lang="en-US"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289858" y="3874287"/>
              <a:ext cx="1379880" cy="58320"/>
            </p14:xfrm>
          </p:contentPart>
        </mc:Choice>
        <mc:Fallback xmlns="">
          <p:pic>
            <p:nvPicPr>
              <p:cNvPr id="4" name="Ink 3"/>
              <p:cNvPicPr/>
              <p:nvPr/>
            </p:nvPicPr>
            <p:blipFill>
              <a:blip r:embed="rId5"/>
              <a:stretch>
                <a:fillRect/>
              </a:stretch>
            </p:blipFill>
            <p:spPr>
              <a:xfrm>
                <a:off x="4241618" y="3778167"/>
                <a:ext cx="14760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5037938" y="4347687"/>
              <a:ext cx="1512360" cy="111600"/>
            </p14:xfrm>
          </p:contentPart>
        </mc:Choice>
        <mc:Fallback xmlns="">
          <p:pic>
            <p:nvPicPr>
              <p:cNvPr id="5" name="Ink 4"/>
              <p:cNvPicPr/>
              <p:nvPr/>
            </p:nvPicPr>
            <p:blipFill>
              <a:blip r:embed="rId7"/>
              <a:stretch>
                <a:fillRect/>
              </a:stretch>
            </p:blipFill>
            <p:spPr>
              <a:xfrm>
                <a:off x="4989698" y="4251567"/>
                <a:ext cx="16088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6084818" y="4678887"/>
              <a:ext cx="748080" cy="159480"/>
            </p14:xfrm>
          </p:contentPart>
        </mc:Choice>
        <mc:Fallback xmlns="">
          <p:pic>
            <p:nvPicPr>
              <p:cNvPr id="6" name="Ink 5"/>
              <p:cNvPicPr/>
              <p:nvPr/>
            </p:nvPicPr>
            <p:blipFill>
              <a:blip r:embed="rId9"/>
              <a:stretch>
                <a:fillRect/>
              </a:stretch>
            </p:blipFill>
            <p:spPr>
              <a:xfrm>
                <a:off x="6036938" y="4583127"/>
                <a:ext cx="8442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7664858" y="2023887"/>
              <a:ext cx="883440" cy="344880"/>
            </p14:xfrm>
          </p:contentPart>
        </mc:Choice>
        <mc:Fallback xmlns="">
          <p:pic>
            <p:nvPicPr>
              <p:cNvPr id="7" name="Ink 6"/>
              <p:cNvPicPr/>
              <p:nvPr/>
            </p:nvPicPr>
            <p:blipFill>
              <a:blip r:embed="rId11"/>
              <a:stretch>
                <a:fillRect/>
              </a:stretch>
            </p:blipFill>
            <p:spPr>
              <a:xfrm>
                <a:off x="7616618" y="1928127"/>
                <a:ext cx="97992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7531298" y="2822727"/>
              <a:ext cx="798480" cy="136800"/>
            </p14:xfrm>
          </p:contentPart>
        </mc:Choice>
        <mc:Fallback xmlns="">
          <p:pic>
            <p:nvPicPr>
              <p:cNvPr id="8" name="Ink 7"/>
              <p:cNvPicPr/>
              <p:nvPr/>
            </p:nvPicPr>
            <p:blipFill>
              <a:blip r:embed="rId13"/>
              <a:stretch>
                <a:fillRect/>
              </a:stretch>
            </p:blipFill>
            <p:spPr>
              <a:xfrm>
                <a:off x="7483418" y="2726607"/>
                <a:ext cx="8942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p14:cNvContentPartPr/>
              <p14:nvPr/>
            </p14:nvContentPartPr>
            <p14:xfrm>
              <a:off x="7248698" y="4018287"/>
              <a:ext cx="1796040" cy="188280"/>
            </p14:xfrm>
          </p:contentPart>
        </mc:Choice>
        <mc:Fallback xmlns="">
          <p:pic>
            <p:nvPicPr>
              <p:cNvPr id="9" name="Ink 8"/>
              <p:cNvPicPr/>
              <p:nvPr/>
            </p:nvPicPr>
            <p:blipFill>
              <a:blip r:embed="rId15"/>
              <a:stretch>
                <a:fillRect/>
              </a:stretch>
            </p:blipFill>
            <p:spPr>
              <a:xfrm>
                <a:off x="7200818" y="3922527"/>
                <a:ext cx="18918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p14:cNvContentPartPr/>
              <p14:nvPr/>
            </p14:nvContentPartPr>
            <p14:xfrm>
              <a:off x="7614458" y="5011527"/>
              <a:ext cx="1286640" cy="414720"/>
            </p14:xfrm>
          </p:contentPart>
        </mc:Choice>
        <mc:Fallback xmlns="">
          <p:pic>
            <p:nvPicPr>
              <p:cNvPr id="10" name="Ink 9"/>
              <p:cNvPicPr/>
              <p:nvPr/>
            </p:nvPicPr>
            <p:blipFill>
              <a:blip r:embed="rId17"/>
              <a:stretch>
                <a:fillRect/>
              </a:stretch>
            </p:blipFill>
            <p:spPr>
              <a:xfrm>
                <a:off x="7566578" y="4915407"/>
                <a:ext cx="1382400" cy="60696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814654CA-300D-4F65-A20F-A88FFBCD2812}"/>
              </a:ext>
            </a:extLst>
          </p:cNvPr>
          <p:cNvSpPr>
            <a:spLocks noGrp="1" noChangeArrowheads="1"/>
          </p:cNvSpPr>
          <p:nvPr>
            <p:ph idx="1"/>
          </p:nvPr>
        </p:nvSpPr>
        <p:spPr>
          <a:xfrm>
            <a:off x="76200" y="152400"/>
            <a:ext cx="8991600" cy="6553200"/>
          </a:xfrm>
        </p:spPr>
        <p:txBody>
          <a:bodyPr/>
          <a:lstStyle/>
          <a:p>
            <a:pPr eaLnBrk="1" hangingPunct="1">
              <a:lnSpc>
                <a:spcPct val="90000"/>
              </a:lnSpc>
            </a:pPr>
            <a:r>
              <a:rPr lang="en-AU" altLang="ja-JP" sz="2800" u="sng">
                <a:ea typeface="ＭＳ Ｐゴシック" panose="020B0600070205080204" pitchFamily="34" charset="-128"/>
              </a:rPr>
              <a:t>IP3 and Calcium </a:t>
            </a:r>
            <a:endParaRPr lang="en-US" altLang="ja-JP" sz="2800">
              <a:ea typeface="ＭＳ Ｐゴシック" panose="020B0600070205080204" pitchFamily="34" charset="-128"/>
            </a:endParaRPr>
          </a:p>
          <a:p>
            <a:pPr eaLnBrk="1" hangingPunct="1">
              <a:lnSpc>
                <a:spcPct val="90000"/>
              </a:lnSpc>
            </a:pPr>
            <a:r>
              <a:rPr lang="en-US" altLang="ja-JP" sz="2800">
                <a:ea typeface="ＭＳ Ｐゴシック" panose="020B0600070205080204" pitchFamily="34" charset="-128"/>
              </a:rPr>
              <a:t>IP3 causes the rapid release of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from intracellular stores in endoplasmic reticulum and, in smooth muscle cells. Ca</a:t>
            </a:r>
            <a:r>
              <a:rPr lang="en-US" altLang="ja-JP" sz="2800" baseline="30000">
                <a:ea typeface="ＭＳ Ｐゴシック" panose="020B0600070205080204" pitchFamily="34" charset="-128"/>
              </a:rPr>
              <a:t>2+</a:t>
            </a:r>
            <a:r>
              <a:rPr lang="en-AU" altLang="ja-JP" sz="2800">
                <a:ea typeface="ＭＳ Ｐゴシック" panose="020B0600070205080204" pitchFamily="34" charset="-128"/>
              </a:rPr>
              <a:t> act as intracellular messenger of hormone action.</a:t>
            </a:r>
            <a:r>
              <a:rPr lang="en-US" altLang="ja-JP" sz="2800">
                <a:ea typeface="ＭＳ Ｐゴシック" panose="020B0600070205080204" pitchFamily="34" charset="-128"/>
              </a:rPr>
              <a:t>The elevated level of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in the cytosol triggers processes such as smooth muscle contraction, glycogen breakdown, and vesicle release. </a:t>
            </a:r>
          </a:p>
          <a:p>
            <a:pPr eaLnBrk="1" hangingPunct="1">
              <a:lnSpc>
                <a:spcPct val="90000"/>
              </a:lnSpc>
            </a:pPr>
            <a:r>
              <a:rPr lang="en-US" altLang="ja-JP" sz="2800">
                <a:ea typeface="ＭＳ Ｐゴシック" panose="020B0600070205080204" pitchFamily="34" charset="-128"/>
              </a:rPr>
              <a:t>IP3 is able to increase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concentration by associating with a membrane protein called the IP3-gated channel or IP3 receptor. This receptor, which is composed of four large, identical subunits, forms an ion channel. At least three molecules of IP3 must bind to sites on the </a:t>
            </a:r>
            <a:r>
              <a:rPr lang="en-US" altLang="en-US" sz="2800"/>
              <a:t>cytosolic side of the membrane protein to open the channel and release Ca2+.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56A0475-63AA-407B-98D5-E4F3530FAF21}"/>
              </a:ext>
            </a:extLst>
          </p:cNvPr>
          <p:cNvSpPr>
            <a:spLocks noGrp="1" noChangeArrowheads="1"/>
          </p:cNvSpPr>
          <p:nvPr>
            <p:ph type="title"/>
          </p:nvPr>
        </p:nvSpPr>
        <p:spPr>
          <a:xfrm>
            <a:off x="0" y="411163"/>
            <a:ext cx="9144000" cy="457200"/>
          </a:xfrm>
          <a:noFill/>
        </p:spPr>
        <p:txBody>
          <a:bodyPr>
            <a:spAutoFit/>
          </a:bodyPr>
          <a:lstStyle/>
          <a:p>
            <a:pPr algn="l" eaLnBrk="1" hangingPunct="1"/>
            <a:r>
              <a:rPr lang="en-US" altLang="en-US" sz="2400" b="1">
                <a:solidFill>
                  <a:schemeClr val="tx1"/>
                </a:solidFill>
              </a:rPr>
              <a:t>IP3 signaling calcium release from the endoplasmic reticulum</a:t>
            </a:r>
          </a:p>
        </p:txBody>
      </p:sp>
      <p:pic>
        <p:nvPicPr>
          <p:cNvPr id="68611" name="Picture 3">
            <a:extLst>
              <a:ext uri="{FF2B5EF4-FFF2-40B4-BE49-F238E27FC236}">
                <a16:creationId xmlns:a16="http://schemas.microsoft.com/office/drawing/2014/main" id="{731706F1-D6D6-4D0F-BCE5-30F771C10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6850"/>
            <a:ext cx="60198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a:extLst>
              <a:ext uri="{FF2B5EF4-FFF2-40B4-BE49-F238E27FC236}">
                <a16:creationId xmlns:a16="http://schemas.microsoft.com/office/drawing/2014/main" id="{1DA40D45-B1C9-43EE-8DB5-A7637065B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3058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20B20FEE-B446-46E3-A5DE-D22D70C070A6}"/>
              </a:ext>
            </a:extLst>
          </p:cNvPr>
          <p:cNvSpPr>
            <a:spLocks noGrp="1" noChangeArrowheads="1"/>
          </p:cNvSpPr>
          <p:nvPr>
            <p:ph idx="1"/>
          </p:nvPr>
        </p:nvSpPr>
        <p:spPr>
          <a:xfrm>
            <a:off x="152400" y="152400"/>
            <a:ext cx="8839200" cy="6553200"/>
          </a:xfrm>
        </p:spPr>
        <p:txBody>
          <a:bodyPr>
            <a:normAutofit lnSpcReduction="10000"/>
          </a:bodyPr>
          <a:lstStyle/>
          <a:p>
            <a:pPr eaLnBrk="1" hangingPunct="1">
              <a:lnSpc>
                <a:spcPct val="80000"/>
              </a:lnSpc>
            </a:pPr>
            <a:endParaRPr lang="en-AU" altLang="ja-JP" sz="2800" b="1" dirty="0">
              <a:ea typeface="ＭＳ Ｐゴシック" panose="020B0600070205080204" pitchFamily="34" charset="-128"/>
            </a:endParaRPr>
          </a:p>
          <a:p>
            <a:pPr eaLnBrk="1" hangingPunct="1">
              <a:lnSpc>
                <a:spcPct val="80000"/>
              </a:lnSpc>
            </a:pPr>
            <a:r>
              <a:rPr lang="en-AU" altLang="ja-JP" sz="2800" b="1" dirty="0">
                <a:ea typeface="ＭＳ Ｐゴシック" panose="020B0600070205080204" pitchFamily="34" charset="-128"/>
              </a:rPr>
              <a:t>Ca</a:t>
            </a:r>
            <a:r>
              <a:rPr lang="en-AU" altLang="ja-JP" sz="2800" b="1" baseline="30000" dirty="0">
                <a:ea typeface="ＭＳ Ｐゴシック" panose="020B0600070205080204" pitchFamily="34" charset="-128"/>
              </a:rPr>
              <a:t>2+</a:t>
            </a:r>
            <a:r>
              <a:rPr lang="en-AU" altLang="ja-JP" sz="2800" b="1" dirty="0">
                <a:ea typeface="ＭＳ Ｐゴシック" panose="020B0600070205080204" pitchFamily="34" charset="-128"/>
              </a:rPr>
              <a:t> is a signalling substance</a:t>
            </a:r>
            <a:endParaRPr lang="en-AU" altLang="ja-JP" sz="2800" dirty="0">
              <a:ea typeface="ＭＳ Ｐゴシック" panose="020B0600070205080204" pitchFamily="34" charset="-128"/>
            </a:endParaRPr>
          </a:p>
          <a:p>
            <a:pPr eaLnBrk="1" hangingPunct="1">
              <a:lnSpc>
                <a:spcPct val="80000"/>
              </a:lnSpc>
            </a:pPr>
            <a:r>
              <a:rPr lang="en-AU" altLang="ja-JP" sz="2800" dirty="0">
                <a:ea typeface="ＭＳ Ｐゴシック" panose="020B0600070205080204" pitchFamily="34" charset="-128"/>
              </a:rPr>
              <a:t>The concentration of Ca</a:t>
            </a:r>
            <a:r>
              <a:rPr lang="en-AU" altLang="ja-JP" sz="2800" baseline="30000" dirty="0">
                <a:ea typeface="ＭＳ Ｐゴシック" panose="020B0600070205080204" pitchFamily="34" charset="-128"/>
              </a:rPr>
              <a:t>2+ </a:t>
            </a:r>
            <a:r>
              <a:rPr lang="en-AU" altLang="ja-JP" sz="2800" dirty="0">
                <a:ea typeface="ＭＳ Ｐゴシック" panose="020B0600070205080204" pitchFamily="34" charset="-128"/>
              </a:rPr>
              <a:t>ions in the </a:t>
            </a:r>
            <a:r>
              <a:rPr lang="en-AU" altLang="ja-JP" sz="2800" dirty="0" smtClean="0">
                <a:solidFill>
                  <a:srgbClr val="00B0F0"/>
                </a:solidFill>
                <a:ea typeface="ＭＳ Ｐゴシック" panose="020B0600070205080204" pitchFamily="34" charset="-128"/>
              </a:rPr>
              <a:t>cytoplasm(intracellular )</a:t>
            </a:r>
            <a:r>
              <a:rPr lang="en-AU" altLang="ja-JP" sz="2800" dirty="0" smtClean="0">
                <a:ea typeface="ＭＳ Ｐゴシック" panose="020B0600070205080204" pitchFamily="34" charset="-128"/>
              </a:rPr>
              <a:t> </a:t>
            </a:r>
            <a:r>
              <a:rPr lang="en-AU" altLang="ja-JP" sz="2800" dirty="0">
                <a:ea typeface="ＭＳ Ｐゴシック" panose="020B0600070205080204" pitchFamily="34" charset="-128"/>
              </a:rPr>
              <a:t>is normally very low (10–100 </a:t>
            </a:r>
            <a:r>
              <a:rPr lang="en-AU" altLang="ja-JP" sz="2800" dirty="0" err="1" smtClean="0">
                <a:ea typeface="ＭＳ Ｐゴシック" panose="020B0600070205080204" pitchFamily="34" charset="-128"/>
              </a:rPr>
              <a:t>nM</a:t>
            </a:r>
            <a:r>
              <a:rPr lang="en-AU" altLang="ja-JP" sz="2800" dirty="0" smtClean="0">
                <a:ea typeface="ＭＳ Ｐゴシック" panose="020B0600070205080204" pitchFamily="34" charset="-128"/>
              </a:rPr>
              <a:t> </a:t>
            </a:r>
            <a:r>
              <a:rPr lang="en-AU" altLang="ja-JP" sz="2800" dirty="0" smtClean="0">
                <a:solidFill>
                  <a:srgbClr val="00B0F0"/>
                </a:solidFill>
                <a:ea typeface="ＭＳ Ｐゴシック" panose="020B0600070205080204" pitchFamily="34" charset="-128"/>
              </a:rPr>
              <a:t>very low</a:t>
            </a:r>
            <a:r>
              <a:rPr lang="en-AU" altLang="ja-JP" sz="2800" dirty="0" smtClean="0">
                <a:ea typeface="ＭＳ Ｐゴシック" panose="020B0600070205080204" pitchFamily="34" charset="-128"/>
              </a:rPr>
              <a:t>), </a:t>
            </a:r>
            <a:r>
              <a:rPr lang="en-AU" altLang="ja-JP" sz="2800" dirty="0">
                <a:ea typeface="ＭＳ Ｐゴシック" panose="020B0600070205080204" pitchFamily="34" charset="-128"/>
              </a:rPr>
              <a:t>as it is kept down by ATP driven Ca</a:t>
            </a:r>
            <a:r>
              <a:rPr lang="en-AU" altLang="ja-JP" sz="2800" baseline="30000" dirty="0">
                <a:ea typeface="ＭＳ Ｐゴシック" panose="020B0600070205080204" pitchFamily="34" charset="-128"/>
              </a:rPr>
              <a:t>2+ </a:t>
            </a:r>
            <a:r>
              <a:rPr lang="en-AU" altLang="ja-JP" sz="2800" dirty="0">
                <a:ea typeface="ＭＳ Ｐゴシック" panose="020B0600070205080204" pitchFamily="34" charset="-128"/>
              </a:rPr>
              <a:t>pumps and Na+/Ca</a:t>
            </a:r>
            <a:r>
              <a:rPr lang="en-AU" altLang="ja-JP" sz="2800" baseline="30000" dirty="0">
                <a:ea typeface="ＭＳ Ｐゴシック" panose="020B0600070205080204" pitchFamily="34" charset="-128"/>
              </a:rPr>
              <a:t>2+ </a:t>
            </a:r>
            <a:r>
              <a:rPr lang="en-AU" altLang="ja-JP" sz="2800" dirty="0">
                <a:ea typeface="ＭＳ Ｐゴシック" panose="020B0600070205080204" pitchFamily="34" charset="-128"/>
              </a:rPr>
              <a:t>exchangers. In addition, many proteins in the cytoplasm and organelles bind calcium and thus act as Ca</a:t>
            </a:r>
            <a:r>
              <a:rPr lang="en-AU" altLang="ja-JP" sz="2800" baseline="30000" dirty="0">
                <a:ea typeface="ＭＳ Ｐゴシック" panose="020B0600070205080204" pitchFamily="34" charset="-128"/>
              </a:rPr>
              <a:t>2+ </a:t>
            </a:r>
            <a:r>
              <a:rPr lang="en-AU" altLang="ja-JP" sz="2800" dirty="0">
                <a:ea typeface="ＭＳ Ｐゴシック" panose="020B0600070205080204" pitchFamily="34" charset="-128"/>
              </a:rPr>
              <a:t>buffers.</a:t>
            </a:r>
          </a:p>
          <a:p>
            <a:pPr eaLnBrk="1" hangingPunct="1">
              <a:lnSpc>
                <a:spcPct val="80000"/>
              </a:lnSpc>
              <a:buFontTx/>
              <a:buNone/>
            </a:pPr>
            <a:r>
              <a:rPr lang="en-AU" altLang="ja-JP" sz="2800" dirty="0">
                <a:ea typeface="ＭＳ Ｐゴシック" panose="020B0600070205080204" pitchFamily="34" charset="-128"/>
              </a:rPr>
              <a:t> </a:t>
            </a:r>
          </a:p>
          <a:p>
            <a:pPr eaLnBrk="1" hangingPunct="1">
              <a:lnSpc>
                <a:spcPct val="80000"/>
              </a:lnSpc>
            </a:pPr>
            <a:r>
              <a:rPr lang="en-AU" altLang="ja-JP" sz="2800" dirty="0">
                <a:ea typeface="ＭＳ Ｐゴシック" panose="020B0600070205080204" pitchFamily="34" charset="-128"/>
              </a:rPr>
              <a:t>Specific signals, from second messenger such as IP3 or </a:t>
            </a:r>
            <a:r>
              <a:rPr lang="en-AU" altLang="ja-JP" sz="2800" dirty="0" err="1">
                <a:ea typeface="ＭＳ Ｐゴシック" panose="020B0600070205080204" pitchFamily="34" charset="-128"/>
              </a:rPr>
              <a:t>cAMP</a:t>
            </a:r>
            <a:r>
              <a:rPr lang="en-AU" altLang="ja-JP" sz="2800" dirty="0">
                <a:ea typeface="ＭＳ Ｐゴシック" panose="020B0600070205080204" pitchFamily="34" charset="-128"/>
              </a:rPr>
              <a:t>, can trigger a sudden increase in the cytoplasmic Ca</a:t>
            </a:r>
            <a:r>
              <a:rPr lang="en-AU" altLang="ja-JP" sz="2800" baseline="30000" dirty="0">
                <a:ea typeface="ＭＳ Ｐゴシック" panose="020B0600070205080204" pitchFamily="34" charset="-128"/>
              </a:rPr>
              <a:t>2+ </a:t>
            </a:r>
            <a:r>
              <a:rPr lang="en-AU" altLang="ja-JP" sz="2800" dirty="0">
                <a:ea typeface="ＭＳ Ｐゴシック" panose="020B0600070205080204" pitchFamily="34" charset="-128"/>
              </a:rPr>
              <a:t>level to 500–1000 </a:t>
            </a:r>
            <a:r>
              <a:rPr lang="en-AU" altLang="ja-JP" sz="2800" dirty="0" err="1" smtClean="0">
                <a:solidFill>
                  <a:srgbClr val="00B0F0"/>
                </a:solidFill>
                <a:ea typeface="ＭＳ Ｐゴシック" panose="020B0600070205080204" pitchFamily="34" charset="-128"/>
              </a:rPr>
              <a:t>nM</a:t>
            </a:r>
            <a:r>
              <a:rPr lang="en-AU" altLang="ja-JP" sz="2800" dirty="0" smtClean="0">
                <a:solidFill>
                  <a:srgbClr val="00B0F0"/>
                </a:solidFill>
                <a:ea typeface="ＭＳ Ｐゴシック" panose="020B0600070205080204" pitchFamily="34" charset="-128"/>
              </a:rPr>
              <a:t> (this increase is very short time because ca+ is toxic for longer time ) </a:t>
            </a:r>
            <a:r>
              <a:rPr lang="en-AU" altLang="ja-JP" sz="2800" dirty="0">
                <a:ea typeface="ＭＳ Ｐゴシック" panose="020B0600070205080204" pitchFamily="34" charset="-128"/>
              </a:rPr>
              <a:t>by opening Ca</a:t>
            </a:r>
            <a:r>
              <a:rPr lang="en-AU" altLang="ja-JP" sz="2800" baseline="30000" dirty="0">
                <a:ea typeface="ＭＳ Ｐゴシック" panose="020B0600070205080204" pitchFamily="34" charset="-128"/>
              </a:rPr>
              <a:t>2+ </a:t>
            </a:r>
            <a:r>
              <a:rPr lang="en-AU" altLang="ja-JP" sz="2800" dirty="0">
                <a:ea typeface="ＭＳ Ｐゴシック" panose="020B0600070205080204" pitchFamily="34" charset="-128"/>
              </a:rPr>
              <a:t>channels in the plasma membrane or in the membranes of the endoplasmic or sarcoplasmic reticulum. In the cytoplasm, the Ca</a:t>
            </a:r>
            <a:r>
              <a:rPr lang="en-AU" altLang="ja-JP" sz="2800" baseline="30000" dirty="0">
                <a:ea typeface="ＭＳ Ｐゴシック" panose="020B0600070205080204" pitchFamily="34" charset="-128"/>
              </a:rPr>
              <a:t>2+ </a:t>
            </a:r>
            <a:r>
              <a:rPr lang="en-AU" altLang="ja-JP" sz="2800" dirty="0">
                <a:ea typeface="ＭＳ Ｐゴシック" panose="020B0600070205080204" pitchFamily="34" charset="-128"/>
              </a:rPr>
              <a:t>level always only rises very briefly (Ca</a:t>
            </a:r>
            <a:r>
              <a:rPr lang="en-AU" altLang="ja-JP" sz="2800" baseline="30000" dirty="0">
                <a:ea typeface="ＭＳ Ｐゴシック" panose="020B0600070205080204" pitchFamily="34" charset="-128"/>
              </a:rPr>
              <a:t>2+ </a:t>
            </a:r>
            <a:r>
              <a:rPr lang="en-AU" altLang="ja-JP" sz="2800" dirty="0">
                <a:ea typeface="ＭＳ Ｐゴシック" panose="020B0600070205080204" pitchFamily="34" charset="-128"/>
              </a:rPr>
              <a:t>“spikes”), as prolonged high concentrations in the cytoplasm have cytotoxic effects.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BF6B3A5F-20F4-48F2-B26C-D230CAF5E499}"/>
              </a:ext>
            </a:extLst>
          </p:cNvPr>
          <p:cNvSpPr>
            <a:spLocks noGrp="1" noChangeArrowheads="1"/>
          </p:cNvSpPr>
          <p:nvPr>
            <p:ph idx="1"/>
          </p:nvPr>
        </p:nvSpPr>
        <p:spPr>
          <a:xfrm>
            <a:off x="139700" y="152400"/>
            <a:ext cx="8915400" cy="6477000"/>
          </a:xfrm>
        </p:spPr>
        <p:txBody>
          <a:bodyPr/>
          <a:lstStyle/>
          <a:p>
            <a:pPr eaLnBrk="1" hangingPunct="1">
              <a:lnSpc>
                <a:spcPct val="80000"/>
              </a:lnSpc>
            </a:pPr>
            <a:r>
              <a:rPr lang="en-AU" altLang="ja-JP" sz="2300" u="sng" dirty="0">
                <a:solidFill>
                  <a:srgbClr val="FF0000"/>
                </a:solidFill>
                <a:ea typeface="ＭＳ Ｐゴシック" panose="020B0600070205080204" pitchFamily="34" charset="-128"/>
              </a:rPr>
              <a:t>3a-Calcium effects. </a:t>
            </a:r>
          </a:p>
          <a:p>
            <a:pPr eaLnBrk="1" hangingPunct="1">
              <a:lnSpc>
                <a:spcPct val="80000"/>
              </a:lnSpc>
            </a:pPr>
            <a:r>
              <a:rPr lang="en-AU" altLang="ja-JP" sz="2300" dirty="0">
                <a:ea typeface="ＭＳ Ｐゴシック" panose="020B0600070205080204" pitchFamily="34" charset="-128"/>
              </a:rPr>
              <a:t>The biochemical effects of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in the cytoplasm are mediated by special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-binding proteins (“calcium sensors”) </a:t>
            </a:r>
            <a:r>
              <a:rPr lang="en-AU" altLang="ja-JP" sz="2300" dirty="0" err="1">
                <a:ea typeface="ＭＳ Ｐゴシック" panose="020B0600070205080204" pitchFamily="34" charset="-128"/>
              </a:rPr>
              <a:t>eg</a:t>
            </a:r>
            <a:r>
              <a:rPr lang="en-AU" altLang="ja-JP" sz="2300" dirty="0">
                <a:ea typeface="ＭＳ Ｐゴシック" panose="020B0600070205080204" pitchFamily="34" charset="-128"/>
              </a:rPr>
              <a:t>; </a:t>
            </a:r>
            <a:r>
              <a:rPr lang="en-AU" altLang="ja-JP" sz="2300" dirty="0" err="1">
                <a:ea typeface="ＭＳ Ｐゴシック" panose="020B0600070205080204" pitchFamily="34" charset="-128"/>
              </a:rPr>
              <a:t>calmodulin</a:t>
            </a:r>
            <a:r>
              <a:rPr lang="en-AU" altLang="ja-JP" sz="2300" dirty="0">
                <a:ea typeface="ＭＳ Ｐゴシック" panose="020B0600070205080204" pitchFamily="34" charset="-128"/>
              </a:rPr>
              <a:t>. </a:t>
            </a:r>
          </a:p>
          <a:p>
            <a:pPr eaLnBrk="1" hangingPunct="1">
              <a:lnSpc>
                <a:spcPct val="80000"/>
              </a:lnSpc>
            </a:pPr>
            <a:r>
              <a:rPr lang="en-AU" altLang="ja-JP" sz="2300" b="1" u="sng" dirty="0" err="1">
                <a:ea typeface="ＭＳ Ｐゴシック" panose="020B0600070205080204" pitchFamily="34" charset="-128"/>
              </a:rPr>
              <a:t>Calmodulin</a:t>
            </a:r>
            <a:r>
              <a:rPr lang="en-AU" altLang="ja-JP" sz="2300" dirty="0">
                <a:ea typeface="ＭＳ Ｐゴシック" panose="020B0600070205080204" pitchFamily="34" charset="-128"/>
              </a:rPr>
              <a:t> the binding of four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ions activate it into a regulatory element. </a:t>
            </a:r>
          </a:p>
          <a:p>
            <a:pPr eaLnBrk="1" hangingPunct="1">
              <a:lnSpc>
                <a:spcPct val="80000"/>
              </a:lnSpc>
            </a:pPr>
            <a:r>
              <a:rPr lang="en-AU" altLang="ja-JP" sz="2300" dirty="0">
                <a:ea typeface="ＭＳ Ｐゴシック" panose="020B0600070205080204" pitchFamily="34" charset="-128"/>
              </a:rPr>
              <a:t>The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a:t>
            </a:r>
            <a:r>
              <a:rPr lang="en-AU" altLang="ja-JP" sz="2300" dirty="0" err="1">
                <a:ea typeface="ＭＳ Ｐゴシック" panose="020B0600070205080204" pitchFamily="34" charset="-128"/>
              </a:rPr>
              <a:t>calmodulin</a:t>
            </a:r>
            <a:r>
              <a:rPr lang="en-AU" altLang="ja-JP" sz="2300" dirty="0">
                <a:ea typeface="ＭＳ Ｐゴシック" panose="020B0600070205080204" pitchFamily="34" charset="-128"/>
              </a:rPr>
              <a:t> complex can activate specific kinases which in turn regulate the activity of enzymes, ion pumps, and components of the cytoskeleton.</a:t>
            </a:r>
          </a:p>
          <a:p>
            <a:pPr eaLnBrk="1" hangingPunct="1">
              <a:lnSpc>
                <a:spcPct val="80000"/>
              </a:lnSpc>
            </a:pPr>
            <a:r>
              <a:rPr lang="en-AU" altLang="ja-JP" sz="2300" b="1" u="sng" dirty="0">
                <a:solidFill>
                  <a:srgbClr val="FF0000"/>
                </a:solidFill>
                <a:ea typeface="ＭＳ Ｐゴシック" panose="020B0600070205080204" pitchFamily="34" charset="-128"/>
              </a:rPr>
              <a:t>There are three ways of changing cytosolic Ca</a:t>
            </a:r>
            <a:r>
              <a:rPr lang="en-AU" altLang="ja-JP" sz="2300" b="1" u="sng" baseline="30000" dirty="0">
                <a:solidFill>
                  <a:srgbClr val="FF0000"/>
                </a:solidFill>
                <a:ea typeface="ＭＳ Ｐゴシック" panose="020B0600070205080204" pitchFamily="34" charset="-128"/>
              </a:rPr>
              <a:t>2+</a:t>
            </a:r>
            <a:r>
              <a:rPr lang="en-AU" altLang="ja-JP" sz="2300" b="1" u="sng" dirty="0">
                <a:solidFill>
                  <a:srgbClr val="FF0000"/>
                </a:solidFill>
                <a:ea typeface="ＭＳ Ｐゴシック" panose="020B0600070205080204" pitchFamily="34" charset="-128"/>
              </a:rPr>
              <a:t>: </a:t>
            </a:r>
            <a:r>
              <a:rPr lang="ar-JO" altLang="ja-JP" sz="2300" b="1" u="sng" dirty="0" smtClean="0">
                <a:solidFill>
                  <a:srgbClr val="FF0000"/>
                </a:solidFill>
                <a:ea typeface="ＭＳ Ｐゴシック" panose="020B0600070205080204" pitchFamily="34" charset="-128"/>
              </a:rPr>
              <a:t>النوت </a:t>
            </a:r>
            <a:r>
              <a:rPr lang="ar-JO" altLang="ja-JP" sz="2300" b="1" u="sng" dirty="0" smtClean="0">
                <a:solidFill>
                  <a:srgbClr val="FF0000"/>
                </a:solidFill>
                <a:ea typeface="ＭＳ Ｐゴシック" panose="020B0600070205080204" pitchFamily="34" charset="-128"/>
              </a:rPr>
              <a:t>تحت </a:t>
            </a:r>
            <a:endParaRPr lang="en-AU" altLang="ja-JP" sz="2300" b="1" u="sng" dirty="0">
              <a:solidFill>
                <a:srgbClr val="FF0000"/>
              </a:solidFill>
              <a:ea typeface="ＭＳ Ｐゴシック" panose="020B0600070205080204" pitchFamily="34" charset="-128"/>
            </a:endParaRPr>
          </a:p>
          <a:p>
            <a:pPr eaLnBrk="1" hangingPunct="1">
              <a:lnSpc>
                <a:spcPct val="80000"/>
              </a:lnSpc>
            </a:pPr>
            <a:r>
              <a:rPr lang="en-AU" altLang="ja-JP" sz="2300" dirty="0">
                <a:ea typeface="ＭＳ Ｐゴシック" panose="020B0600070205080204" pitchFamily="34" charset="-128"/>
              </a:rPr>
              <a:t>(1) Certain hormones by binding to receptors that are themselves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channels, enhance membrane permeability to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and thereby increase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influx. </a:t>
            </a:r>
          </a:p>
          <a:p>
            <a:pPr eaLnBrk="1" hangingPunct="1">
              <a:lnSpc>
                <a:spcPct val="80000"/>
              </a:lnSpc>
            </a:pPr>
            <a:r>
              <a:rPr lang="en-AU" altLang="ja-JP" sz="2300" dirty="0">
                <a:ea typeface="ＭＳ Ｐゴシック" panose="020B0600070205080204" pitchFamily="34" charset="-128"/>
              </a:rPr>
              <a:t>(2) Hormones also indirectly promote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influx by modulating the membrane potential at the plasma membrane. Membrane depolarization opens voltage-gated Ca2+ channels and allows for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influx. </a:t>
            </a:r>
          </a:p>
          <a:p>
            <a:pPr eaLnBrk="1" hangingPunct="1">
              <a:lnSpc>
                <a:spcPct val="80000"/>
              </a:lnSpc>
            </a:pPr>
            <a:r>
              <a:rPr lang="en-AU" altLang="ja-JP" sz="2300" dirty="0">
                <a:ea typeface="ＭＳ Ｐゴシック" panose="020B0600070205080204" pitchFamily="34" charset="-128"/>
              </a:rPr>
              <a:t>(3)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can be mobilized from the endoplasmic reticulum, and possibly from mitochondrial pools. An important observation linking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to hormone action involved the definition of the intracellular targets of Ca</a:t>
            </a:r>
            <a:r>
              <a:rPr lang="en-AU" altLang="ja-JP" sz="2300" baseline="30000" dirty="0">
                <a:ea typeface="ＭＳ Ｐゴシック" panose="020B0600070205080204" pitchFamily="34" charset="-128"/>
              </a:rPr>
              <a:t>2+</a:t>
            </a:r>
            <a:r>
              <a:rPr lang="en-AU" altLang="ja-JP" sz="2300" dirty="0">
                <a:ea typeface="ＭＳ Ｐゴシック" panose="020B0600070205080204" pitchFamily="34" charset="-128"/>
              </a:rPr>
              <a:t> action. </a:t>
            </a:r>
            <a:endParaRPr lang="en-US" altLang="en-US" sz="23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58FDBDD6-C43F-4EC4-AA6E-66276192C3FF}"/>
              </a:ext>
            </a:extLst>
          </p:cNvPr>
          <p:cNvSpPr>
            <a:spLocks noGrp="1" noChangeArrowheads="1"/>
          </p:cNvSpPr>
          <p:nvPr>
            <p:ph idx="1"/>
          </p:nvPr>
        </p:nvSpPr>
        <p:spPr>
          <a:xfrm>
            <a:off x="381000" y="304800"/>
            <a:ext cx="8305800" cy="5821363"/>
          </a:xfrm>
        </p:spPr>
        <p:txBody>
          <a:bodyPr/>
          <a:lstStyle/>
          <a:p>
            <a:pPr eaLnBrk="1" hangingPunct="1"/>
            <a:r>
              <a:rPr lang="en-US" altLang="ja-JP" sz="2600" u="sng">
                <a:ea typeface="ＭＳ Ｐゴシック" panose="020B0600070205080204" pitchFamily="34" charset="-128"/>
              </a:rPr>
              <a:t>How is the IP3-initiated signal turned off? </a:t>
            </a:r>
          </a:p>
          <a:p>
            <a:pPr eaLnBrk="1" hangingPunct="1"/>
            <a:r>
              <a:rPr lang="en-US" altLang="ja-JP" sz="2600">
                <a:ea typeface="ＭＳ Ｐゴシック" panose="020B0600070205080204" pitchFamily="34" charset="-128"/>
              </a:rPr>
              <a:t>IP3 is a short-lived just a few seconds.</a:t>
            </a:r>
          </a:p>
          <a:p>
            <a:pPr eaLnBrk="1" hangingPunct="1">
              <a:buFontTx/>
              <a:buNone/>
            </a:pPr>
            <a:r>
              <a:rPr lang="en-US" altLang="ja-JP" sz="2600">
                <a:ea typeface="ＭＳ Ｐゴシック" panose="020B0600070205080204" pitchFamily="34" charset="-128"/>
              </a:rPr>
              <a:t>1- Degraded to inositol by phosphatases </a:t>
            </a:r>
          </a:p>
          <a:p>
            <a:pPr eaLnBrk="1" hangingPunct="1">
              <a:buFontTx/>
              <a:buNone/>
            </a:pPr>
            <a:r>
              <a:rPr lang="en-US" altLang="ja-JP" sz="2600">
                <a:ea typeface="ＭＳ Ｐゴシック" panose="020B0600070205080204" pitchFamily="34" charset="-128"/>
              </a:rPr>
              <a:t>2- Phosphorylated to inositol.</a:t>
            </a:r>
            <a:endParaRPr lang="en-AU" altLang="ja-JP" sz="2600">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0513DA6C-96B0-43A6-9AC7-FECB10CDFA80}"/>
              </a:ext>
            </a:extLst>
          </p:cNvPr>
          <p:cNvSpPr>
            <a:spLocks noGrp="1" noChangeArrowheads="1"/>
          </p:cNvSpPr>
          <p:nvPr>
            <p:ph idx="1"/>
          </p:nvPr>
        </p:nvSpPr>
        <p:spPr>
          <a:xfrm>
            <a:off x="228600" y="152400"/>
            <a:ext cx="8763000" cy="6705600"/>
          </a:xfrm>
        </p:spPr>
        <p:txBody>
          <a:bodyPr/>
          <a:lstStyle/>
          <a:p>
            <a:pPr eaLnBrk="1" hangingPunct="1"/>
            <a:r>
              <a:rPr lang="en-AU" altLang="ja-JP" sz="2800" b="1" u="sng" dirty="0">
                <a:solidFill>
                  <a:srgbClr val="FF0000"/>
                </a:solidFill>
                <a:ea typeface="ＭＳ Ｐゴシック" panose="020B0600070205080204" pitchFamily="34" charset="-128"/>
              </a:rPr>
              <a:t>3b- </a:t>
            </a:r>
            <a:r>
              <a:rPr lang="en-AU" altLang="ja-JP" sz="2800" b="1" u="sng" dirty="0" err="1">
                <a:solidFill>
                  <a:srgbClr val="FF0000"/>
                </a:solidFill>
                <a:ea typeface="ＭＳ Ｐゴシック" panose="020B0600070205080204" pitchFamily="34" charset="-128"/>
              </a:rPr>
              <a:t>Diacylglycerol</a:t>
            </a:r>
            <a:r>
              <a:rPr lang="en-AU" altLang="ja-JP" sz="2800" b="1" u="sng" dirty="0">
                <a:solidFill>
                  <a:srgbClr val="FF0000"/>
                </a:solidFill>
                <a:ea typeface="ＭＳ Ｐゴシック" panose="020B0600070205080204" pitchFamily="34" charset="-128"/>
              </a:rPr>
              <a:t> as a Signal Molecule</a:t>
            </a:r>
            <a:endParaRPr lang="en-AU" altLang="ja-JP" sz="2800" dirty="0">
              <a:solidFill>
                <a:srgbClr val="FF0000"/>
              </a:solidFill>
              <a:ea typeface="ＭＳ Ｐゴシック" panose="020B0600070205080204" pitchFamily="34" charset="-128"/>
            </a:endParaRPr>
          </a:p>
          <a:p>
            <a:pPr eaLnBrk="1" hangingPunct="1"/>
            <a:r>
              <a:rPr lang="en-AU" altLang="ja-JP" sz="2800" dirty="0">
                <a:ea typeface="ＭＳ Ｐゴシック" panose="020B0600070205080204" pitchFamily="34" charset="-128"/>
              </a:rPr>
              <a:t>DAG is made up of two fatty acids and a glycerol. </a:t>
            </a:r>
            <a:r>
              <a:rPr lang="en-AU" altLang="ja-JP" sz="2800" dirty="0" err="1">
                <a:ea typeface="ＭＳ Ｐゴシック" panose="020B0600070205080204" pitchFamily="34" charset="-128"/>
              </a:rPr>
              <a:t>Diacylglycerol</a:t>
            </a:r>
            <a:r>
              <a:rPr lang="en-AU" altLang="ja-JP" sz="2800" dirty="0">
                <a:ea typeface="ＭＳ Ｐゴシック" panose="020B0600070205080204" pitchFamily="34" charset="-128"/>
              </a:rPr>
              <a:t> can be produced by different pathways, and it has at least </a:t>
            </a:r>
            <a:r>
              <a:rPr lang="en-AU" altLang="ja-JP" sz="2800" u="sng" dirty="0">
                <a:ea typeface="ＭＳ Ｐゴシック" panose="020B0600070205080204" pitchFamily="34" charset="-128"/>
              </a:rPr>
              <a:t>two functions</a:t>
            </a:r>
            <a:r>
              <a:rPr lang="en-AU" altLang="ja-JP" sz="2800" dirty="0">
                <a:ea typeface="ＭＳ Ｐゴシック" panose="020B0600070205080204" pitchFamily="34" charset="-128"/>
              </a:rPr>
              <a:t>. </a:t>
            </a:r>
          </a:p>
          <a:p>
            <a:pPr eaLnBrk="1" hangingPunct="1">
              <a:buFontTx/>
              <a:buNone/>
            </a:pPr>
            <a:r>
              <a:rPr lang="en-AU" altLang="ja-JP" sz="2800" dirty="0">
                <a:ea typeface="ＭＳ Ｐゴシック" panose="020B0600070205080204" pitchFamily="34" charset="-128"/>
              </a:rPr>
              <a:t>1- It is an important source for the release </a:t>
            </a:r>
            <a:r>
              <a:rPr lang="en-AU" altLang="ja-JP" sz="2800" dirty="0">
                <a:solidFill>
                  <a:srgbClr val="FF0000"/>
                </a:solidFill>
                <a:ea typeface="ＭＳ Ｐゴシック" panose="020B0600070205080204" pitchFamily="34" charset="-128"/>
              </a:rPr>
              <a:t>of </a:t>
            </a:r>
            <a:r>
              <a:rPr lang="en-AU" altLang="ja-JP" sz="2800" u="sng" dirty="0">
                <a:solidFill>
                  <a:srgbClr val="FF0000"/>
                </a:solidFill>
                <a:ea typeface="ＭＳ Ｐゴシック" panose="020B0600070205080204" pitchFamily="34" charset="-128"/>
              </a:rPr>
              <a:t>arachidonic acid (found in membrane)</a:t>
            </a:r>
            <a:r>
              <a:rPr lang="en-AU" altLang="ja-JP" sz="2800" dirty="0">
                <a:solidFill>
                  <a:srgbClr val="FF0000"/>
                </a:solidFill>
                <a:ea typeface="ＭＳ Ｐゴシック" panose="020B0600070205080204" pitchFamily="34" charset="-128"/>
              </a:rPr>
              <a:t>, </a:t>
            </a:r>
            <a:r>
              <a:rPr lang="en-AU" altLang="ja-JP" sz="2800" dirty="0">
                <a:ea typeface="ＭＳ Ｐゴシック" panose="020B0600070205080204" pitchFamily="34" charset="-128"/>
              </a:rPr>
              <a:t>from which biosynthesis of </a:t>
            </a:r>
            <a:r>
              <a:rPr lang="en-AU" altLang="ja-JP" sz="2800" u="sng" dirty="0">
                <a:ea typeface="ＭＳ Ｐゴシック" panose="020B0600070205080204" pitchFamily="34" charset="-128"/>
              </a:rPr>
              <a:t>prostaglandins</a:t>
            </a:r>
            <a:r>
              <a:rPr lang="en-AU" altLang="ja-JP" sz="2800" dirty="0">
                <a:ea typeface="ＭＳ Ｐゴシック" panose="020B0600070205080204" pitchFamily="34" charset="-128"/>
              </a:rPr>
              <a:t> takes place. </a:t>
            </a:r>
          </a:p>
          <a:p>
            <a:pPr eaLnBrk="1" hangingPunct="1">
              <a:buFontTx/>
              <a:buNone/>
            </a:pPr>
            <a:r>
              <a:rPr lang="en-AU" altLang="ja-JP" sz="2800" dirty="0">
                <a:ea typeface="ＭＳ Ｐゴシック" panose="020B0600070205080204" pitchFamily="34" charset="-128"/>
              </a:rPr>
              <a:t>2- Stimulation of protein kinase C. </a:t>
            </a:r>
          </a:p>
          <a:p>
            <a:pPr eaLnBrk="1" hangingPunct="1"/>
            <a:r>
              <a:rPr lang="en-AU" altLang="ja-JP" sz="2800" dirty="0">
                <a:ea typeface="ＭＳ Ｐゴシック" panose="020B0600070205080204" pitchFamily="34" charset="-128"/>
              </a:rPr>
              <a:t>Protein kinase C is a protein kinase occurring in almost all cells and has a regulating effect on many reactions of the cell. </a:t>
            </a:r>
          </a:p>
          <a:p>
            <a:pPr eaLnBrk="1" hangingPunct="1"/>
            <a:r>
              <a:rPr lang="en-AU" altLang="ja-JP" sz="2800" dirty="0">
                <a:ea typeface="ＭＳ Ｐゴシック" panose="020B0600070205080204" pitchFamily="34" charset="-128"/>
              </a:rPr>
              <a:t>Characteristic for protein kinase C is its stimulation by Ca</a:t>
            </a:r>
            <a:r>
              <a:rPr lang="en-AU" altLang="ja-JP" sz="2800" baseline="30000" dirty="0">
                <a:ea typeface="ＭＳ Ｐゴシック" panose="020B0600070205080204" pitchFamily="34" charset="-128"/>
              </a:rPr>
              <a:t>2+</a:t>
            </a:r>
            <a:r>
              <a:rPr lang="en-AU" altLang="ja-JP" sz="2800" dirty="0">
                <a:ea typeface="ＭＳ Ｐゴシック" panose="020B0600070205080204" pitchFamily="34" charset="-128"/>
              </a:rPr>
              <a:t>, </a:t>
            </a:r>
            <a:r>
              <a:rPr lang="en-AU" altLang="ja-JP" sz="2800" dirty="0" err="1">
                <a:ea typeface="ＭＳ Ｐゴシック" panose="020B0600070205080204" pitchFamily="34" charset="-128"/>
              </a:rPr>
              <a:t>diacylglycerol</a:t>
            </a:r>
            <a:r>
              <a:rPr lang="en-AU" altLang="ja-JP" sz="2800" dirty="0">
                <a:ea typeface="ＭＳ Ｐゴシック" panose="020B0600070205080204" pitchFamily="34" charset="-128"/>
              </a:rPr>
              <a:t> and </a:t>
            </a:r>
            <a:r>
              <a:rPr lang="en-AU" altLang="ja-JP" sz="2800" dirty="0" err="1">
                <a:ea typeface="ＭＳ Ｐゴシック" panose="020B0600070205080204" pitchFamily="34" charset="-128"/>
              </a:rPr>
              <a:t>phosphatidyl</a:t>
            </a:r>
            <a:r>
              <a:rPr lang="en-AU" altLang="ja-JP" sz="2800" dirty="0">
                <a:ea typeface="ＭＳ Ｐゴシック" panose="020B0600070205080204" pitchFamily="34" charset="-128"/>
              </a:rPr>
              <a:t> serine.</a:t>
            </a:r>
            <a:endParaRPr lang="en-US" altLang="en-US" sz="2800" dirty="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a:extLst>
              <a:ext uri="{FF2B5EF4-FFF2-40B4-BE49-F238E27FC236}">
                <a16:creationId xmlns:a16="http://schemas.microsoft.com/office/drawing/2014/main" id="{4B4DD7AA-9670-4636-BC14-1B45D3EDE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152400"/>
            <a:ext cx="5570537" cy="647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F52E43A-98AE-4388-B5BF-125765B94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486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13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a:extLst>
              <a:ext uri="{FF2B5EF4-FFF2-40B4-BE49-F238E27FC236}">
                <a16:creationId xmlns:a16="http://schemas.microsoft.com/office/drawing/2014/main" id="{7A03FC72-7138-4564-80FC-03C071CA0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D182DA79-92C5-4828-A662-78A8BC2598C0}"/>
              </a:ext>
            </a:extLst>
          </p:cNvPr>
          <p:cNvSpPr>
            <a:spLocks noGrp="1" noChangeArrowheads="1"/>
          </p:cNvSpPr>
          <p:nvPr>
            <p:ph idx="1"/>
          </p:nvPr>
        </p:nvSpPr>
        <p:spPr>
          <a:xfrm>
            <a:off x="152400" y="152400"/>
            <a:ext cx="8839200" cy="6477000"/>
          </a:xfrm>
        </p:spPr>
        <p:txBody>
          <a:bodyPr>
            <a:normAutofit/>
          </a:bodyPr>
          <a:lstStyle/>
          <a:p>
            <a:pPr eaLnBrk="1" hangingPunct="1">
              <a:lnSpc>
                <a:spcPct val="80000"/>
              </a:lnSpc>
            </a:pPr>
            <a:r>
              <a:rPr lang="en-AU" altLang="ja-JP" sz="2400" b="1" u="sng" dirty="0">
                <a:solidFill>
                  <a:srgbClr val="FF0000"/>
                </a:solidFill>
                <a:ea typeface="ＭＳ Ｐゴシック" panose="020B0600070205080204" pitchFamily="34" charset="-128"/>
              </a:rPr>
              <a:t>Receptor Tyrosine </a:t>
            </a:r>
            <a:r>
              <a:rPr lang="en-AU" altLang="ja-JP" sz="2400" b="1" u="sng" dirty="0" smtClean="0">
                <a:solidFill>
                  <a:srgbClr val="FF0000"/>
                </a:solidFill>
                <a:ea typeface="ＭＳ Ｐゴシック" panose="020B0600070205080204" pitchFamily="34" charset="-128"/>
              </a:rPr>
              <a:t>Kinase</a:t>
            </a:r>
            <a:r>
              <a:rPr lang="ar-JO" altLang="ja-JP" sz="2400" b="1" u="sng" dirty="0" smtClean="0">
                <a:solidFill>
                  <a:srgbClr val="FF0000"/>
                </a:solidFill>
                <a:ea typeface="ＭＳ Ｐゴシック" panose="020B0600070205080204" pitchFamily="34" charset="-128"/>
              </a:rPr>
              <a:t> </a:t>
            </a:r>
            <a:r>
              <a:rPr lang="en-US" altLang="ja-JP" sz="2400" b="1" u="sng" dirty="0" smtClean="0">
                <a:solidFill>
                  <a:srgbClr val="FF0000"/>
                </a:solidFill>
                <a:ea typeface="ＭＳ Ｐゴシック" panose="020B0600070205080204" pitchFamily="34" charset="-128"/>
              </a:rPr>
              <a:t>(2</a:t>
            </a:r>
            <a:r>
              <a:rPr lang="en-US" altLang="ja-JP" sz="2400" b="1" u="sng" baseline="30000" dirty="0" smtClean="0">
                <a:solidFill>
                  <a:srgbClr val="FF0000"/>
                </a:solidFill>
                <a:ea typeface="ＭＳ Ｐゴシック" panose="020B0600070205080204" pitchFamily="34" charset="-128"/>
              </a:rPr>
              <a:t>nd</a:t>
            </a:r>
            <a:r>
              <a:rPr lang="en-US" altLang="ja-JP" sz="2400" b="1" u="sng" dirty="0" smtClean="0">
                <a:solidFill>
                  <a:srgbClr val="FF0000"/>
                </a:solidFill>
                <a:ea typeface="ＭＳ Ｐゴシック" panose="020B0600070205080204" pitchFamily="34" charset="-128"/>
              </a:rPr>
              <a:t> after G coupled receptor )</a:t>
            </a:r>
            <a:endParaRPr lang="en-AU" altLang="ja-JP" sz="1200" b="1" dirty="0">
              <a:ea typeface="ＭＳ Ｐゴシック" panose="020B0600070205080204" pitchFamily="34" charset="-128"/>
            </a:endParaRPr>
          </a:p>
          <a:p>
            <a:pPr eaLnBrk="1" hangingPunct="1">
              <a:lnSpc>
                <a:spcPct val="80000"/>
              </a:lnSpc>
            </a:pPr>
            <a:r>
              <a:rPr lang="en-AU" altLang="ja-JP" sz="2400" dirty="0">
                <a:ea typeface="ＭＳ Ｐゴシック" panose="020B0600070205080204" pitchFamily="34" charset="-128"/>
              </a:rPr>
              <a:t>RTKs are the second major type of cell-surface receptors. </a:t>
            </a:r>
          </a:p>
          <a:p>
            <a:pPr eaLnBrk="1" hangingPunct="1">
              <a:lnSpc>
                <a:spcPct val="80000"/>
              </a:lnSpc>
            </a:pPr>
            <a:endParaRPr lang="en-AU" altLang="ja-JP" sz="1200" dirty="0">
              <a:ea typeface="ＭＳ Ｐゴシック" panose="020B0600070205080204" pitchFamily="34" charset="-128"/>
            </a:endParaRPr>
          </a:p>
          <a:p>
            <a:pPr eaLnBrk="1" hangingPunct="1">
              <a:lnSpc>
                <a:spcPct val="80000"/>
              </a:lnSpc>
            </a:pPr>
            <a:r>
              <a:rPr lang="en-AU" altLang="ja-JP" sz="2400" dirty="0" smtClean="0">
                <a:ea typeface="ＭＳ Ｐゴシック" panose="020B0600070205080204" pitchFamily="34" charset="-128"/>
              </a:rPr>
              <a:t>RTK</a:t>
            </a:r>
            <a:r>
              <a:rPr lang="ar-JO" altLang="ja-JP" sz="2400" dirty="0" smtClean="0">
                <a:ea typeface="ＭＳ Ｐゴシック" panose="020B0600070205080204" pitchFamily="34" charset="-128"/>
              </a:rPr>
              <a:t>مهم بسبب وظيتفتو </a:t>
            </a:r>
            <a:r>
              <a:rPr lang="en-AU" altLang="ja-JP" sz="2400" dirty="0" smtClean="0">
                <a:ea typeface="ＭＳ Ｐゴシック" panose="020B0600070205080204" pitchFamily="34" charset="-128"/>
              </a:rPr>
              <a:t> </a:t>
            </a:r>
            <a:r>
              <a:rPr lang="en-AU" altLang="ja-JP" sz="2400" dirty="0">
                <a:ea typeface="ＭＳ Ｐゴシック" panose="020B0600070205080204" pitchFamily="34" charset="-128"/>
              </a:rPr>
              <a:t>signalling pathways have a wide spectrum of functions including regulation of cell proliferation and differentiation, promotion of cell survival, and modulation of cellular metabolism.</a:t>
            </a:r>
            <a:endParaRPr lang="en-US" altLang="ja-JP" sz="2400" dirty="0">
              <a:ea typeface="ＭＳ Ｐゴシック" panose="020B0600070205080204" pitchFamily="34" charset="-128"/>
            </a:endParaRPr>
          </a:p>
          <a:p>
            <a:pPr eaLnBrk="1" hangingPunct="1">
              <a:lnSpc>
                <a:spcPct val="80000"/>
              </a:lnSpc>
            </a:pPr>
            <a:endParaRPr lang="en-US" altLang="ja-JP" sz="1200" dirty="0">
              <a:ea typeface="ＭＳ Ｐゴシック" panose="020B0600070205080204" pitchFamily="34" charset="-128"/>
            </a:endParaRPr>
          </a:p>
          <a:p>
            <a:pPr eaLnBrk="1" hangingPunct="1">
              <a:lnSpc>
                <a:spcPct val="80000"/>
              </a:lnSpc>
            </a:pPr>
            <a:r>
              <a:rPr lang="en-US" altLang="ja-JP" sz="2400" dirty="0">
                <a:ea typeface="ＭＳ Ｐゴシック" panose="020B0600070205080204" pitchFamily="34" charset="-128"/>
              </a:rPr>
              <a:t>Misregulation of these networks results in a variety of human diseases, including cancer, diabetes, and immune deficiency. </a:t>
            </a:r>
          </a:p>
          <a:p>
            <a:pPr eaLnBrk="1" hangingPunct="1">
              <a:lnSpc>
                <a:spcPct val="80000"/>
              </a:lnSpc>
            </a:pPr>
            <a:r>
              <a:rPr lang="en-AU" altLang="ja-JP" sz="2400" dirty="0">
                <a:ea typeface="ＭＳ Ｐゴシック" panose="020B0600070205080204" pitchFamily="34" charset="-128"/>
              </a:rPr>
              <a:t>Some RTKs have been identified in studies on human cancers associated with mutant forms of growth-factor receptors, which send a proliferative signal to cells even in the absence of growth factor. </a:t>
            </a:r>
          </a:p>
          <a:p>
            <a:pPr eaLnBrk="1" hangingPunct="1">
              <a:lnSpc>
                <a:spcPct val="80000"/>
              </a:lnSpc>
            </a:pPr>
            <a:r>
              <a:rPr lang="en-AU" altLang="ja-JP" sz="2400" dirty="0">
                <a:ea typeface="ＭＳ Ｐゴシック" panose="020B0600070205080204" pitchFamily="34" charset="-128"/>
              </a:rPr>
              <a:t>One such mutant receptor, encoded at the </a:t>
            </a:r>
            <a:r>
              <a:rPr lang="en-AU" altLang="ja-JP" sz="2400" i="1" dirty="0" err="1">
                <a:ea typeface="ＭＳ Ｐゴシック" panose="020B0600070205080204" pitchFamily="34" charset="-128"/>
              </a:rPr>
              <a:t>neu</a:t>
            </a:r>
            <a:r>
              <a:rPr lang="en-AU" altLang="ja-JP" sz="2400" dirty="0">
                <a:ea typeface="ＭＳ Ｐゴシック" panose="020B0600070205080204" pitchFamily="34" charset="-128"/>
              </a:rPr>
              <a:t> locus, contributes to the uncontrolled proliferation of certain human breast cancers</a:t>
            </a:r>
            <a:r>
              <a:rPr lang="en-AU" altLang="ja-JP" sz="2400" dirty="0" smtClean="0">
                <a:ea typeface="ＭＳ Ｐゴシック" panose="020B0600070205080204" pitchFamily="34" charset="-128"/>
              </a:rPr>
              <a:t>.</a:t>
            </a:r>
            <a:endParaRPr lang="ar-JO" altLang="ja-JP" sz="2400" dirty="0" smtClean="0">
              <a:ea typeface="ＭＳ Ｐゴシック" panose="020B0600070205080204" pitchFamily="34" charset="-128"/>
            </a:endParaRPr>
          </a:p>
          <a:p>
            <a:pPr eaLnBrk="1" hangingPunct="1">
              <a:lnSpc>
                <a:spcPct val="80000"/>
              </a:lnSpc>
            </a:pPr>
            <a:endParaRPr lang="ar-JO" altLang="en-US" sz="2400" dirty="0">
              <a:ea typeface="ＭＳ Ｐゴシック" panose="020B0600070205080204" pitchFamily="34" charset="-128"/>
            </a:endParaRPr>
          </a:p>
          <a:p>
            <a:pPr marL="0" indent="0" eaLnBrk="1" hangingPunct="1">
              <a:lnSpc>
                <a:spcPct val="80000"/>
              </a:lnSpc>
              <a:buNone/>
            </a:pPr>
            <a:r>
              <a:rPr lang="en-US" altLang="en-US" sz="2400" dirty="0" smtClean="0">
                <a:ea typeface="ＭＳ Ｐゴシック" panose="020B0600070205080204" pitchFamily="34" charset="-128"/>
              </a:rPr>
              <a:t>Many type of cancer like breast and lung caused by misregulation of RTKs receptor because its regulate the proliferation and differentiation </a:t>
            </a:r>
            <a:endParaRPr lang="en-US" alt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408BDA0-0901-42BD-9B69-CA9B98C93681}"/>
              </a:ext>
            </a:extLst>
          </p:cNvPr>
          <p:cNvSpPr>
            <a:spLocks noGrp="1" noChangeArrowheads="1"/>
          </p:cNvSpPr>
          <p:nvPr>
            <p:ph idx="1"/>
          </p:nvPr>
        </p:nvSpPr>
        <p:spPr>
          <a:xfrm>
            <a:off x="228600" y="152400"/>
            <a:ext cx="8763000" cy="6477000"/>
          </a:xfrm>
        </p:spPr>
        <p:txBody>
          <a:bodyPr/>
          <a:lstStyle/>
          <a:p>
            <a:pPr algn="ctr" eaLnBrk="1" hangingPunct="1">
              <a:lnSpc>
                <a:spcPct val="80000"/>
              </a:lnSpc>
              <a:buFontTx/>
              <a:buNone/>
            </a:pPr>
            <a:r>
              <a:rPr lang="en-US" altLang="en-US" sz="2400" b="1" u="sng" dirty="0">
                <a:solidFill>
                  <a:srgbClr val="FF0000"/>
                </a:solidFill>
              </a:rPr>
              <a:t>Ligand Binding Leads to </a:t>
            </a:r>
            <a:r>
              <a:rPr lang="en-US" altLang="en-US" sz="2400" b="1" u="sng" dirty="0" err="1">
                <a:solidFill>
                  <a:srgbClr val="FF0000"/>
                </a:solidFill>
              </a:rPr>
              <a:t>Autophosphorylation</a:t>
            </a:r>
            <a:r>
              <a:rPr lang="en-US" altLang="en-US" sz="2400" b="1" u="sng" dirty="0">
                <a:solidFill>
                  <a:srgbClr val="FF0000"/>
                </a:solidFill>
              </a:rPr>
              <a:t> of RTKs</a:t>
            </a:r>
          </a:p>
          <a:p>
            <a:pPr eaLnBrk="1" hangingPunct="1">
              <a:lnSpc>
                <a:spcPct val="80000"/>
              </a:lnSpc>
            </a:pPr>
            <a:r>
              <a:rPr lang="en-US" altLang="en-US" sz="2400" dirty="0"/>
              <a:t>RTKs structure:</a:t>
            </a:r>
          </a:p>
          <a:p>
            <a:pPr eaLnBrk="1" hangingPunct="1">
              <a:lnSpc>
                <a:spcPct val="80000"/>
              </a:lnSpc>
              <a:buFontTx/>
              <a:buNone/>
            </a:pPr>
            <a:r>
              <a:rPr lang="en-US" altLang="en-US" sz="2400" dirty="0"/>
              <a:t>A- Extracellular domain containing a ligand-binding site, </a:t>
            </a:r>
          </a:p>
          <a:p>
            <a:pPr eaLnBrk="1" hangingPunct="1">
              <a:lnSpc>
                <a:spcPct val="80000"/>
              </a:lnSpc>
              <a:buFontTx/>
              <a:buNone/>
            </a:pPr>
            <a:r>
              <a:rPr lang="en-US" altLang="en-US" sz="2400" dirty="0"/>
              <a:t>B- Single hydrophobic transmembrane α helix, </a:t>
            </a:r>
          </a:p>
          <a:p>
            <a:pPr eaLnBrk="1" hangingPunct="1">
              <a:lnSpc>
                <a:spcPct val="80000"/>
              </a:lnSpc>
              <a:buFontTx/>
              <a:buNone/>
            </a:pPr>
            <a:r>
              <a:rPr lang="en-US" altLang="en-US" sz="2400" dirty="0"/>
              <a:t>C- Cytosolic domain that includes a region with protein-tyrosine kinase activity. </a:t>
            </a:r>
          </a:p>
          <a:p>
            <a:pPr eaLnBrk="1" hangingPunct="1">
              <a:lnSpc>
                <a:spcPct val="80000"/>
              </a:lnSpc>
              <a:buFontTx/>
              <a:buNone/>
            </a:pPr>
            <a:endParaRPr lang="en-US" altLang="en-US" sz="2400" b="1" u="sng" dirty="0"/>
          </a:p>
          <a:p>
            <a:pPr eaLnBrk="1" hangingPunct="1">
              <a:lnSpc>
                <a:spcPct val="80000"/>
              </a:lnSpc>
              <a:buFontTx/>
              <a:buNone/>
            </a:pPr>
            <a:r>
              <a:rPr lang="en-US" altLang="en-US" sz="2400" b="1" u="sng" dirty="0">
                <a:solidFill>
                  <a:srgbClr val="FF0000"/>
                </a:solidFill>
              </a:rPr>
              <a:t>There are two types of RTK receptors</a:t>
            </a:r>
            <a:r>
              <a:rPr lang="en-US" altLang="en-US" sz="2400" b="1" u="sng" dirty="0"/>
              <a:t> </a:t>
            </a:r>
            <a:endParaRPr lang="en-US" altLang="en-US" sz="2400" b="1" u="sng" dirty="0" smtClean="0"/>
          </a:p>
          <a:p>
            <a:pPr eaLnBrk="1" hangingPunct="1">
              <a:lnSpc>
                <a:spcPct val="80000"/>
              </a:lnSpc>
              <a:buFontTx/>
              <a:buNone/>
            </a:pPr>
            <a:r>
              <a:rPr lang="en-US" altLang="en-US" sz="2400" dirty="0" smtClean="0"/>
              <a:t>1- </a:t>
            </a:r>
            <a:r>
              <a:rPr lang="en-US" altLang="en-US" sz="2400" dirty="0"/>
              <a:t>Single transmembrane spanning proteins which </a:t>
            </a:r>
            <a:r>
              <a:rPr lang="en-US" altLang="en-US" sz="2400" dirty="0" err="1"/>
              <a:t>dimerise</a:t>
            </a:r>
            <a:r>
              <a:rPr lang="en-US" altLang="en-US" sz="2400" dirty="0"/>
              <a:t> when ligand binds </a:t>
            </a:r>
            <a:r>
              <a:rPr lang="en-US" altLang="en-US" sz="2400" dirty="0" err="1"/>
              <a:t>eg</a:t>
            </a:r>
            <a:r>
              <a:rPr lang="en-US" altLang="en-US" sz="2400" dirty="0"/>
              <a:t>; platelet derived growth factor (PDGF) receptor</a:t>
            </a:r>
          </a:p>
          <a:p>
            <a:pPr eaLnBrk="1" hangingPunct="1">
              <a:lnSpc>
                <a:spcPct val="80000"/>
              </a:lnSpc>
              <a:buFontTx/>
              <a:buNone/>
            </a:pPr>
            <a:r>
              <a:rPr lang="en-US" altLang="en-US" sz="2400" dirty="0"/>
              <a:t>2- Covalently linked dimers (</a:t>
            </a:r>
            <a:r>
              <a:rPr lang="en-US" altLang="en-US" sz="2400" dirty="0" err="1"/>
              <a:t>eg</a:t>
            </a:r>
            <a:r>
              <a:rPr lang="en-US" altLang="en-US" sz="2400" dirty="0"/>
              <a:t>; insulin receptor)</a:t>
            </a:r>
          </a:p>
          <a:p>
            <a:pPr eaLnBrk="1" hangingPunct="1">
              <a:lnSpc>
                <a:spcPct val="80000"/>
              </a:lnSpc>
            </a:pPr>
            <a:endParaRPr lang="en-US" altLang="en-US" sz="2400" dirty="0"/>
          </a:p>
          <a:p>
            <a:pPr eaLnBrk="1" hangingPunct="1">
              <a:lnSpc>
                <a:spcPct val="80000"/>
              </a:lnSpc>
            </a:pPr>
            <a:r>
              <a:rPr lang="en-US" altLang="en-US" sz="2400" dirty="0"/>
              <a:t>The binding of ligand causes most RTKs to </a:t>
            </a:r>
            <a:r>
              <a:rPr lang="en-US" altLang="en-US" sz="2400" dirty="0" err="1"/>
              <a:t>dimerize</a:t>
            </a:r>
            <a:r>
              <a:rPr lang="en-US" altLang="en-US" sz="2400" dirty="0"/>
              <a:t> which lead to protein kinase activation </a:t>
            </a:r>
          </a:p>
          <a:p>
            <a:pPr eaLnBrk="1" hangingPunct="1">
              <a:lnSpc>
                <a:spcPct val="80000"/>
              </a:lnSpc>
            </a:pPr>
            <a:r>
              <a:rPr lang="en-US" altLang="en-US" sz="2400" dirty="0"/>
              <a:t>Then each receptor monomer phosphorylates a distinct set of </a:t>
            </a:r>
            <a:r>
              <a:rPr lang="en-US" altLang="en-US" sz="2400" u="sng" dirty="0"/>
              <a:t>tyrosine</a:t>
            </a:r>
            <a:r>
              <a:rPr lang="en-US" altLang="en-US" sz="2400" dirty="0"/>
              <a:t> residues in the cytosolic domain of its dimer partner, a process termed </a:t>
            </a:r>
            <a:r>
              <a:rPr lang="en-US" altLang="en-US" sz="2400" dirty="0" err="1"/>
              <a:t>autophosphorylation</a:t>
            </a:r>
            <a:r>
              <a:rPr lang="en-US" altLang="en-US" sz="2400"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a:extLst>
              <a:ext uri="{FF2B5EF4-FFF2-40B4-BE49-F238E27FC236}">
                <a16:creationId xmlns:a16="http://schemas.microsoft.com/office/drawing/2014/main" id="{1EAD3D95-3184-4CE1-8A3A-6E46C52A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0588"/>
            <a:ext cx="8763000" cy="5815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1" name="Text Box 5">
            <a:extLst>
              <a:ext uri="{FF2B5EF4-FFF2-40B4-BE49-F238E27FC236}">
                <a16:creationId xmlns:a16="http://schemas.microsoft.com/office/drawing/2014/main" id="{1C7D8283-81F1-464D-8876-44B2AECB7511}"/>
              </a:ext>
            </a:extLst>
          </p:cNvPr>
          <p:cNvSpPr txBox="1">
            <a:spLocks noChangeArrowheads="1"/>
          </p:cNvSpPr>
          <p:nvPr/>
        </p:nvSpPr>
        <p:spPr bwMode="auto">
          <a:xfrm>
            <a:off x="304800" y="2286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ja-JP" sz="2800" b="1" dirty="0">
                <a:ea typeface="ＭＳ Ｐゴシック" panose="020B0600070205080204" pitchFamily="34" charset="-128"/>
              </a:rPr>
              <a:t>Tyrosine kinases </a:t>
            </a:r>
            <a:r>
              <a:rPr lang="en-US" altLang="ja-JP" sz="2800" b="1" dirty="0" smtClean="0">
                <a:ea typeface="ＭＳ Ｐゴシック" panose="020B0600070205080204" pitchFamily="34" charset="-128"/>
              </a:rPr>
              <a:t>receptor</a:t>
            </a:r>
            <a:r>
              <a:rPr lang="ar-JO" altLang="ja-JP" sz="2800" b="1" dirty="0" smtClean="0">
                <a:ea typeface="ＭＳ Ｐゴシック" panose="020B0600070205080204" pitchFamily="34" charset="-128"/>
              </a:rPr>
              <a:t>النوت تحت </a:t>
            </a:r>
            <a:r>
              <a:rPr lang="en-US" altLang="ja-JP" sz="2800" b="1" dirty="0" smtClean="0">
                <a:ea typeface="ＭＳ Ｐゴシック" panose="020B0600070205080204" pitchFamily="34" charset="-128"/>
              </a:rPr>
              <a:t> </a:t>
            </a:r>
            <a:endParaRPr lang="en-US" altLang="en-US" sz="28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3F5F8FE3-F548-4C3A-953D-A82CF3D6FFFD}"/>
              </a:ext>
            </a:extLst>
          </p:cNvPr>
          <p:cNvSpPr>
            <a:spLocks noGrp="1" noChangeArrowheads="1"/>
          </p:cNvSpPr>
          <p:nvPr>
            <p:ph idx="1"/>
          </p:nvPr>
        </p:nvSpPr>
        <p:spPr>
          <a:xfrm>
            <a:off x="228600" y="228600"/>
            <a:ext cx="8686800" cy="6400800"/>
          </a:xfrm>
        </p:spPr>
        <p:txBody>
          <a:bodyPr/>
          <a:lstStyle/>
          <a:p>
            <a:pPr eaLnBrk="1" hangingPunct="1">
              <a:lnSpc>
                <a:spcPct val="90000"/>
              </a:lnSpc>
            </a:pPr>
            <a:r>
              <a:rPr lang="en-AU" altLang="ja-JP" dirty="0">
                <a:ea typeface="ＭＳ Ｐゴシック" panose="020B0600070205080204" pitchFamily="34" charset="-128"/>
              </a:rPr>
              <a:t>The </a:t>
            </a:r>
            <a:r>
              <a:rPr lang="en-AU" altLang="ja-JP" dirty="0" err="1">
                <a:ea typeface="ＭＳ Ｐゴシック" panose="020B0600070205080204" pitchFamily="34" charset="-128"/>
              </a:rPr>
              <a:t>phosphotyrosine</a:t>
            </a:r>
            <a:r>
              <a:rPr lang="en-AU" altLang="ja-JP" dirty="0">
                <a:ea typeface="ＭＳ Ｐゴシック" panose="020B0600070205080204" pitchFamily="34" charset="-128"/>
              </a:rPr>
              <a:t> residues in activated RTKs interact with adapter proteins containing SH2 or PTB domains </a:t>
            </a:r>
            <a:r>
              <a:rPr lang="en-AU" altLang="en-US" dirty="0"/>
              <a:t>which then </a:t>
            </a:r>
            <a:r>
              <a:rPr lang="en-AU" altLang="en-US" dirty="0" err="1"/>
              <a:t>catalyzes</a:t>
            </a:r>
            <a:r>
              <a:rPr lang="en-AU" altLang="en-US" dirty="0"/>
              <a:t> phosphorylation of other target proteins.</a:t>
            </a:r>
            <a:endParaRPr lang="en-AU" altLang="ja-JP" dirty="0">
              <a:ea typeface="ＭＳ Ｐゴシック" panose="020B0600070205080204" pitchFamily="34" charset="-128"/>
            </a:endParaRPr>
          </a:p>
          <a:p>
            <a:pPr eaLnBrk="1" hangingPunct="1">
              <a:lnSpc>
                <a:spcPct val="90000"/>
              </a:lnSpc>
            </a:pPr>
            <a:r>
              <a:rPr lang="en-US" altLang="ja-JP" dirty="0">
                <a:ea typeface="ＭＳ Ｐゴシック" panose="020B0600070205080204" pitchFamily="34" charset="-128"/>
              </a:rPr>
              <a:t>SH2 (</a:t>
            </a:r>
            <a:r>
              <a:rPr lang="en-US" altLang="ja-JP" dirty="0" err="1">
                <a:ea typeface="ＭＳ Ｐゴシック" panose="020B0600070205080204" pitchFamily="34" charset="-128"/>
              </a:rPr>
              <a:t>Src</a:t>
            </a:r>
            <a:r>
              <a:rPr lang="en-US" altLang="ja-JP" dirty="0">
                <a:ea typeface="ＭＳ Ｐゴシック" panose="020B0600070205080204" pitchFamily="34" charset="-128"/>
              </a:rPr>
              <a:t> homology region 2) and PTB (</a:t>
            </a:r>
            <a:r>
              <a:rPr lang="en-US" altLang="ja-JP" dirty="0" err="1">
                <a:ea typeface="ＭＳ Ｐゴシック" panose="020B0600070205080204" pitchFamily="34" charset="-128"/>
              </a:rPr>
              <a:t>phosphotyrosine</a:t>
            </a:r>
            <a:r>
              <a:rPr lang="en-US" altLang="ja-JP" dirty="0">
                <a:ea typeface="ＭＳ Ｐゴシック" panose="020B0600070205080204" pitchFamily="34" charset="-128"/>
              </a:rPr>
              <a:t>-binding) domains are small protein modules that mediate protein-protein interactions involved in many signal transduction pathways. Both domains were initially identified as modules that recognize phosphorylated </a:t>
            </a:r>
            <a:r>
              <a:rPr lang="en-US" altLang="ja-JP" dirty="0" err="1">
                <a:ea typeface="ＭＳ Ｐゴシック" panose="020B0600070205080204" pitchFamily="34" charset="-128"/>
              </a:rPr>
              <a:t>tyrosines</a:t>
            </a:r>
            <a:r>
              <a:rPr lang="en-US" altLang="ja-JP" dirty="0">
                <a:ea typeface="ＭＳ Ｐゴシック" panose="020B0600070205080204" pitchFamily="34" charset="-128"/>
              </a:rPr>
              <a:t> in receptor tyrosine kinases and other signaling proteins. </a:t>
            </a:r>
            <a:endParaRPr lang="en-US" altLang="en-US" dirty="0">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id="{EBE6F3A3-B178-42B5-8A43-EE2A14107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575"/>
            <a:ext cx="40925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5">
            <a:extLst>
              <a:ext uri="{FF2B5EF4-FFF2-40B4-BE49-F238E27FC236}">
                <a16:creationId xmlns:a16="http://schemas.microsoft.com/office/drawing/2014/main" id="{4D4D7784-9938-4CAA-81C5-8C76BC2759B1}"/>
              </a:ext>
            </a:extLst>
          </p:cNvPr>
          <p:cNvSpPr txBox="1">
            <a:spLocks noChangeArrowheads="1"/>
          </p:cNvSpPr>
          <p:nvPr/>
        </p:nvSpPr>
        <p:spPr bwMode="auto">
          <a:xfrm>
            <a:off x="4495800" y="146050"/>
            <a:ext cx="449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400" b="1"/>
              <a:t>Activation of Ras following binding of a hormone (e.g., EGF) to an RTK</a:t>
            </a:r>
          </a:p>
          <a:p>
            <a:pPr eaLnBrk="1" hangingPunct="1">
              <a:spcBef>
                <a:spcPct val="0"/>
              </a:spcBef>
              <a:buFontTx/>
              <a:buNone/>
            </a:pPr>
            <a:r>
              <a:rPr lang="en-AU" altLang="en-US" sz="2400"/>
              <a:t>The adapter protein GRB2 binds to a specific phosphotyrosine on the activated RTK and to Sos, which in turn interacts with the inactive Ras · GDP. The guanine nucleotide –</a:t>
            </a:r>
            <a:r>
              <a:rPr lang="en-AU" altLang="en-US" sz="2400" b="1"/>
              <a:t> </a:t>
            </a:r>
            <a:r>
              <a:rPr lang="en-AU" altLang="en-US" sz="2400"/>
              <a:t>exchange factor (GEF) activity of Sos then promotes formation of the active Ras · GTP. Note that Ras is contected to the membrane by anchor.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01C4699E-2E37-438F-9921-3E8B081CB123}"/>
              </a:ext>
            </a:extLst>
          </p:cNvPr>
          <p:cNvSpPr>
            <a:spLocks noGrp="1" noChangeArrowheads="1"/>
          </p:cNvSpPr>
          <p:nvPr>
            <p:ph idx="1"/>
          </p:nvPr>
        </p:nvSpPr>
        <p:spPr>
          <a:xfrm>
            <a:off x="152400" y="152400"/>
            <a:ext cx="8839200" cy="6553200"/>
          </a:xfrm>
        </p:spPr>
        <p:txBody>
          <a:bodyPr/>
          <a:lstStyle/>
          <a:p>
            <a:pPr algn="ctr" eaLnBrk="1" hangingPunct="1">
              <a:lnSpc>
                <a:spcPct val="80000"/>
              </a:lnSpc>
              <a:buFontTx/>
              <a:buNone/>
            </a:pPr>
            <a:r>
              <a:rPr lang="en-US" altLang="en-US" sz="2600" b="1" u="sng" dirty="0">
                <a:solidFill>
                  <a:srgbClr val="FF0000"/>
                </a:solidFill>
              </a:rPr>
              <a:t>Signal </a:t>
            </a:r>
            <a:r>
              <a:rPr lang="en-US" altLang="en-US" sz="2600" b="1" u="sng" dirty="0" smtClean="0">
                <a:solidFill>
                  <a:srgbClr val="FF0000"/>
                </a:solidFill>
              </a:rPr>
              <a:t>Termination</a:t>
            </a:r>
            <a:r>
              <a:rPr lang="ar-JO" altLang="en-US" sz="2600" b="1" u="sng" dirty="0" smtClean="0">
                <a:solidFill>
                  <a:srgbClr val="FF0000"/>
                </a:solidFill>
              </a:rPr>
              <a:t>ألنوت تحت </a:t>
            </a:r>
            <a:endParaRPr lang="en-US" altLang="en-US" sz="2600" b="1" dirty="0">
              <a:solidFill>
                <a:srgbClr val="FF0000"/>
              </a:solidFill>
            </a:endParaRPr>
          </a:p>
          <a:p>
            <a:pPr eaLnBrk="1" hangingPunct="1">
              <a:lnSpc>
                <a:spcPct val="80000"/>
              </a:lnSpc>
              <a:buFontTx/>
              <a:buNone/>
            </a:pPr>
            <a:r>
              <a:rPr lang="en-US" altLang="en-US" sz="2400" dirty="0"/>
              <a:t>1- The first level of termination is the chemical messenger itself. When the stimulus is no longer applied to the secreting cell, the messenger is no longer secreted, and existing messenger is catabolized. For example, many polypeptide hormones such as insulin are taken up into the liver and degraded. </a:t>
            </a:r>
          </a:p>
          <a:p>
            <a:pPr eaLnBrk="1" hangingPunct="1">
              <a:lnSpc>
                <a:spcPct val="80000"/>
              </a:lnSpc>
              <a:buFontTx/>
              <a:buNone/>
            </a:pPr>
            <a:r>
              <a:rPr lang="en-US" altLang="en-US" sz="2400" dirty="0"/>
              <a:t>2- The receptor might be desensitized to the messenger by phosphorylation. G proteins automatically terminate messages as they hydrolyze GTP. </a:t>
            </a:r>
          </a:p>
          <a:p>
            <a:pPr eaLnBrk="1" hangingPunct="1">
              <a:lnSpc>
                <a:spcPct val="80000"/>
              </a:lnSpc>
            </a:pPr>
            <a:r>
              <a:rPr lang="en-US" altLang="en-US" sz="2400" dirty="0"/>
              <a:t>Termination also can be achieved through </a:t>
            </a:r>
            <a:r>
              <a:rPr lang="en-US" altLang="en-US" sz="2400" u="sng" dirty="0"/>
              <a:t>degradation of the second messenger</a:t>
            </a:r>
            <a:r>
              <a:rPr lang="en-US" altLang="en-US" sz="2400" dirty="0"/>
              <a:t> (e.g. phosphodiesterase cleavage of </a:t>
            </a:r>
            <a:r>
              <a:rPr lang="en-US" altLang="en-US" sz="2400" dirty="0" err="1"/>
              <a:t>cAMP</a:t>
            </a:r>
            <a:r>
              <a:rPr lang="en-US" altLang="en-US" sz="2400" dirty="0"/>
              <a:t>). Each of these terminating processes is also highly regulated.</a:t>
            </a:r>
          </a:p>
          <a:p>
            <a:pPr eaLnBrk="1" hangingPunct="1">
              <a:lnSpc>
                <a:spcPct val="80000"/>
              </a:lnSpc>
              <a:buFontTx/>
              <a:buNone/>
            </a:pPr>
            <a:r>
              <a:rPr lang="en-US" altLang="en-US" sz="2400" dirty="0"/>
              <a:t>3- Protein </a:t>
            </a:r>
            <a:r>
              <a:rPr lang="en-US" altLang="en-US" sz="2400" u="sng" dirty="0"/>
              <a:t>phosphatases</a:t>
            </a:r>
            <a:r>
              <a:rPr lang="en-US" altLang="en-US" sz="2400" dirty="0"/>
              <a:t>, enzymes that reverse the action of kinases by removing phosphate groups from proteins. Specific tyrosine or serine/threonine phosphatases (enzymes that remove the phosphate group from specific proteins) exist for all of the sites phosphorylated by signal transduction kinases. Some receptors are even protein phosphatases.</a:t>
            </a:r>
            <a:endParaRPr lang="en-AU" alt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22" name="Group 90">
            <a:extLst>
              <a:ext uri="{FF2B5EF4-FFF2-40B4-BE49-F238E27FC236}">
                <a16:creationId xmlns:a16="http://schemas.microsoft.com/office/drawing/2014/main" id="{80FF6257-D5F8-4976-8B43-8CC3CEAD99A2}"/>
              </a:ext>
            </a:extLst>
          </p:cNvPr>
          <p:cNvGraphicFramePr>
            <a:graphicFrameLocks noGrp="1"/>
          </p:cNvGraphicFramePr>
          <p:nvPr>
            <p:ph/>
            <p:extLst>
              <p:ext uri="{D42A27DB-BD31-4B8C-83A1-F6EECF244321}">
                <p14:modId xmlns:p14="http://schemas.microsoft.com/office/powerpoint/2010/main" val="642158631"/>
              </p:ext>
            </p:extLst>
          </p:nvPr>
        </p:nvGraphicFramePr>
        <p:xfrm>
          <a:off x="152400" y="304800"/>
          <a:ext cx="8763000" cy="6257934"/>
        </p:xfrm>
        <a:graphic>
          <a:graphicData uri="http://schemas.openxmlformats.org/drawingml/2006/table">
            <a:tbl>
              <a:tblPr/>
              <a:tblGrid>
                <a:gridCol w="3128963">
                  <a:extLst>
                    <a:ext uri="{9D8B030D-6E8A-4147-A177-3AD203B41FA5}">
                      <a16:colId xmlns:a16="http://schemas.microsoft.com/office/drawing/2014/main" val="20000"/>
                    </a:ext>
                  </a:extLst>
                </a:gridCol>
                <a:gridCol w="5634037">
                  <a:extLst>
                    <a:ext uri="{9D8B030D-6E8A-4147-A177-3AD203B41FA5}">
                      <a16:colId xmlns:a16="http://schemas.microsoft.com/office/drawing/2014/main" val="20001"/>
                    </a:ext>
                  </a:extLst>
                </a:gridCol>
              </a:tblGrid>
              <a:tr h="8229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Times New Roman" pitchFamily="18" charset="0"/>
                          <a:cs typeface="Times New Roman" pitchFamily="18" charset="0"/>
                        </a:rPr>
                        <a:t>Second Messenger</a:t>
                      </a:r>
                      <a:endParaRPr kumimoji="0" lang="en-US" sz="2400" b="0" i="0" u="sng"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Times New Roman" pitchFamily="18" charset="0"/>
                          <a:cs typeface="Times New Roman" pitchFamily="18" charset="0"/>
                        </a:rPr>
                        <a:t>Examples of Hormones Which Utilize This System</a:t>
                      </a:r>
                      <a:endParaRPr kumimoji="0" lang="en-US" sz="2400" b="0" i="0" u="sng"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15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Cyclic AMP</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Epinephrine and norepinephrine, glucagon, luteinizing hormone, follicle stimulating hormone, thyroid-stimulating hormone, calcitonin, parathyroid hormone, antidiuretic hormone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6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Protein kinase activity</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Insulin, growth hormone, prolactin, oxytocin, erythropoietin, several growth factors</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4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Calcium and/or phosphoinositides</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Epinephrine and norepinephrine, angiotensin II, antidiuretic hormone, gonadotropin-releasing hormone, thyroid-releasing hormone.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025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Cyclic GMP</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Atrial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naturetic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hormone, nitric oxide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3A15262-0E63-4016-9A54-D56185CD1C68}"/>
              </a:ext>
            </a:extLst>
          </p:cNvPr>
          <p:cNvSpPr>
            <a:spLocks noGrp="1" noChangeArrowheads="1"/>
          </p:cNvSpPr>
          <p:nvPr>
            <p:ph idx="1"/>
          </p:nvPr>
        </p:nvSpPr>
        <p:spPr>
          <a:xfrm>
            <a:off x="228600" y="152400"/>
            <a:ext cx="8763000" cy="6629400"/>
          </a:xfrm>
        </p:spPr>
        <p:txBody>
          <a:bodyPr>
            <a:normAutofit lnSpcReduction="10000"/>
          </a:bodyPr>
          <a:lstStyle/>
          <a:p>
            <a:pPr eaLnBrk="1" hangingPunct="1">
              <a:lnSpc>
                <a:spcPct val="80000"/>
              </a:lnSpc>
            </a:pPr>
            <a:r>
              <a:rPr lang="en-US" altLang="ja-JP" sz="2800" u="sng" dirty="0">
                <a:solidFill>
                  <a:srgbClr val="FF0000"/>
                </a:solidFill>
                <a:ea typeface="ＭＳ Ｐゴシック" panose="020B0600070205080204" pitchFamily="34" charset="-128"/>
              </a:rPr>
              <a:t>1- Plasma-membrane receptors</a:t>
            </a:r>
            <a:endParaRPr lang="en-US" altLang="en-US" sz="2800" b="1" u="sng" dirty="0">
              <a:solidFill>
                <a:srgbClr val="FF0000"/>
              </a:solidFill>
            </a:endParaRPr>
          </a:p>
          <a:p>
            <a:pPr eaLnBrk="1" hangingPunct="1">
              <a:lnSpc>
                <a:spcPct val="80000"/>
              </a:lnSpc>
            </a:pPr>
            <a:r>
              <a:rPr lang="en-US" altLang="en-US" sz="2400" u="sng" dirty="0">
                <a:solidFill>
                  <a:srgbClr val="FF0000"/>
                </a:solidFill>
              </a:rPr>
              <a:t>Structure of </a:t>
            </a:r>
            <a:r>
              <a:rPr lang="en-US" altLang="ja-JP" sz="2400" u="sng" dirty="0">
                <a:solidFill>
                  <a:srgbClr val="FF0000"/>
                </a:solidFill>
                <a:ea typeface="ＭＳ Ｐゴシック" panose="020B0600070205080204" pitchFamily="34" charset="-128"/>
              </a:rPr>
              <a:t>Plasma-membrane </a:t>
            </a:r>
            <a:r>
              <a:rPr lang="en-US" altLang="en-US" sz="2400" u="sng" dirty="0">
                <a:solidFill>
                  <a:srgbClr val="FF0000"/>
                </a:solidFill>
              </a:rPr>
              <a:t>receptors:</a:t>
            </a:r>
          </a:p>
          <a:p>
            <a:pPr eaLnBrk="1" hangingPunct="1">
              <a:lnSpc>
                <a:spcPct val="80000"/>
              </a:lnSpc>
              <a:buFontTx/>
              <a:buNone/>
            </a:pPr>
            <a:r>
              <a:rPr lang="en-US" altLang="en-US" sz="2400" dirty="0"/>
              <a:t>1- </a:t>
            </a:r>
            <a:r>
              <a:rPr lang="en-US" altLang="en-US" sz="2400" dirty="0">
                <a:solidFill>
                  <a:srgbClr val="FF0000"/>
                </a:solidFill>
              </a:rPr>
              <a:t>Extracellular component (</a:t>
            </a:r>
            <a:r>
              <a:rPr lang="en-US" altLang="en-US" sz="2400" dirty="0" smtClean="0">
                <a:solidFill>
                  <a:srgbClr val="FF0000"/>
                </a:solidFill>
              </a:rPr>
              <a:t>N terminal</a:t>
            </a:r>
            <a:r>
              <a:rPr lang="en-US" altLang="en-US" sz="2400" dirty="0">
                <a:solidFill>
                  <a:srgbClr val="FF0000"/>
                </a:solidFill>
              </a:rPr>
              <a:t>) </a:t>
            </a:r>
            <a:r>
              <a:rPr lang="en-US" altLang="en-US" sz="2400" dirty="0"/>
              <a:t>which binds the hormone.</a:t>
            </a:r>
          </a:p>
          <a:p>
            <a:pPr eaLnBrk="1" hangingPunct="1">
              <a:lnSpc>
                <a:spcPct val="80000"/>
              </a:lnSpc>
              <a:buFontTx/>
              <a:buNone/>
            </a:pPr>
            <a:r>
              <a:rPr lang="en-US" altLang="en-US" sz="2400" dirty="0"/>
              <a:t>2- One or more than one </a:t>
            </a:r>
            <a:r>
              <a:rPr lang="en-US" altLang="en-US" sz="2400" dirty="0">
                <a:solidFill>
                  <a:srgbClr val="FF0000"/>
                </a:solidFill>
              </a:rPr>
              <a:t>membrane spanning region </a:t>
            </a:r>
            <a:r>
              <a:rPr lang="en-US" altLang="en-US" sz="2400" dirty="0"/>
              <a:t>that are α-helix, this varies in structure from a simple linear hydrophobic region to a more complex </a:t>
            </a:r>
            <a:r>
              <a:rPr lang="en-US" altLang="en-US" sz="2400" dirty="0" err="1"/>
              <a:t>eg</a:t>
            </a:r>
            <a:r>
              <a:rPr lang="en-US" altLang="en-US" sz="2400" dirty="0"/>
              <a:t> G-receptors.</a:t>
            </a:r>
          </a:p>
          <a:p>
            <a:pPr eaLnBrk="1" hangingPunct="1">
              <a:lnSpc>
                <a:spcPct val="80000"/>
              </a:lnSpc>
              <a:buFontTx/>
              <a:buNone/>
            </a:pPr>
            <a:r>
              <a:rPr lang="en-US" altLang="en-US" sz="2400" dirty="0"/>
              <a:t>3- </a:t>
            </a:r>
            <a:r>
              <a:rPr lang="en-US" altLang="en-US" sz="2400" dirty="0">
                <a:solidFill>
                  <a:srgbClr val="FF0000"/>
                </a:solidFill>
              </a:rPr>
              <a:t>Cytosolic domain (C-terminal) </a:t>
            </a:r>
            <a:r>
              <a:rPr lang="en-US" altLang="en-US" sz="2400" dirty="0"/>
              <a:t>which initiate </a:t>
            </a:r>
            <a:r>
              <a:rPr lang="en-US" altLang="en-US" sz="2400" dirty="0">
                <a:solidFill>
                  <a:srgbClr val="FF0000"/>
                </a:solidFill>
              </a:rPr>
              <a:t>the intracellular </a:t>
            </a:r>
            <a:r>
              <a:rPr lang="en-US" altLang="en-US" sz="2400" dirty="0"/>
              <a:t>signaling cascade (Signal transduction).</a:t>
            </a:r>
            <a:endParaRPr lang="en-US" altLang="en-US" sz="2400" b="1" u="sng" dirty="0"/>
          </a:p>
          <a:p>
            <a:pPr eaLnBrk="1" hangingPunct="1">
              <a:lnSpc>
                <a:spcPct val="80000"/>
              </a:lnSpc>
            </a:pPr>
            <a:endParaRPr lang="en-US" altLang="en-US" sz="2400" b="1" u="sng" dirty="0"/>
          </a:p>
          <a:p>
            <a:pPr eaLnBrk="1" hangingPunct="1">
              <a:lnSpc>
                <a:spcPct val="80000"/>
              </a:lnSpc>
            </a:pPr>
            <a:r>
              <a:rPr lang="en-US" altLang="en-US" sz="2400" dirty="0">
                <a:solidFill>
                  <a:srgbClr val="FF0000"/>
                </a:solidFill>
              </a:rPr>
              <a:t>Mechanisms of signal transduction that follow the binding of signaling molecules to plasma membrane receptors include: </a:t>
            </a:r>
          </a:p>
          <a:p>
            <a:pPr eaLnBrk="1" hangingPunct="1">
              <a:lnSpc>
                <a:spcPct val="80000"/>
              </a:lnSpc>
              <a:buFontTx/>
              <a:buNone/>
            </a:pPr>
            <a:r>
              <a:rPr lang="en-US" altLang="en-US" sz="2400" dirty="0"/>
              <a:t>1- Phosphorylation of receptors at tyrosine residues (</a:t>
            </a:r>
            <a:r>
              <a:rPr lang="en-US" altLang="en-US" sz="2400" b="1" dirty="0"/>
              <a:t>receptor tyrosine kinase </a:t>
            </a:r>
            <a:r>
              <a:rPr lang="en-US" altLang="en-US" sz="2400" dirty="0"/>
              <a:t>activity), </a:t>
            </a:r>
          </a:p>
          <a:p>
            <a:pPr eaLnBrk="1" hangingPunct="1">
              <a:lnSpc>
                <a:spcPct val="80000"/>
              </a:lnSpc>
              <a:buFontTx/>
              <a:buNone/>
            </a:pPr>
            <a:r>
              <a:rPr lang="en-US" altLang="en-US" sz="2400" dirty="0"/>
              <a:t>2- Conformational changes in </a:t>
            </a:r>
            <a:r>
              <a:rPr lang="en-US" altLang="en-US" sz="2400" b="1" dirty="0"/>
              <a:t>signal transducer proteins </a:t>
            </a:r>
            <a:r>
              <a:rPr lang="en-US" altLang="en-US" sz="2400" dirty="0"/>
              <a:t>(e.g., proteins with </a:t>
            </a:r>
            <a:r>
              <a:rPr lang="en-US" altLang="en-US" sz="2400" b="1" dirty="0"/>
              <a:t>SH2 </a:t>
            </a:r>
            <a:r>
              <a:rPr lang="en-US" altLang="en-US" sz="2400" dirty="0"/>
              <a:t>domains, the </a:t>
            </a:r>
            <a:r>
              <a:rPr lang="en-US" altLang="en-US" sz="2400" b="1" dirty="0"/>
              <a:t>monomeric G protein </a:t>
            </a:r>
            <a:r>
              <a:rPr lang="en-US" altLang="en-US" sz="2400" b="1" dirty="0" err="1"/>
              <a:t>Ras</a:t>
            </a:r>
            <a:r>
              <a:rPr lang="en-US" altLang="en-US" sz="2400" b="1" dirty="0"/>
              <a:t>, heterotrimeric G proteins)</a:t>
            </a:r>
            <a:r>
              <a:rPr lang="en-US" altLang="en-US" sz="2400" dirty="0"/>
              <a:t> </a:t>
            </a:r>
          </a:p>
          <a:p>
            <a:pPr eaLnBrk="1" hangingPunct="1">
              <a:lnSpc>
                <a:spcPct val="80000"/>
              </a:lnSpc>
              <a:buFontTx/>
              <a:buNone/>
            </a:pPr>
            <a:r>
              <a:rPr lang="en-US" altLang="en-US" sz="2400" dirty="0"/>
              <a:t>3- Increases in the levels of </a:t>
            </a:r>
            <a:r>
              <a:rPr lang="en-US" altLang="en-US" sz="2400" b="1" dirty="0"/>
              <a:t>intracellular second messengers</a:t>
            </a:r>
          </a:p>
          <a:p>
            <a:pPr eaLnBrk="1" hangingPunct="1">
              <a:lnSpc>
                <a:spcPct val="80000"/>
              </a:lnSpc>
              <a:buFontTx/>
              <a:buNone/>
            </a:pPr>
            <a:r>
              <a:rPr lang="en-AU" altLang="ja-JP" sz="2400" dirty="0">
                <a:ea typeface="ＭＳ Ｐゴシック" panose="020B0600070205080204" pitchFamily="34" charset="-128"/>
              </a:rPr>
              <a:t>    Examples: </a:t>
            </a:r>
            <a:r>
              <a:rPr lang="en-AU" altLang="ja-JP" sz="2400" dirty="0" err="1">
                <a:ea typeface="ＭＳ Ｐゴシック" panose="020B0600070205080204" pitchFamily="34" charset="-128"/>
              </a:rPr>
              <a:t>cAMP</a:t>
            </a:r>
            <a:r>
              <a:rPr lang="en-AU" altLang="ja-JP" sz="2400" dirty="0">
                <a:ea typeface="ＭＳ Ｐゴシック" panose="020B0600070205080204" pitchFamily="34" charset="-128"/>
              </a:rPr>
              <a:t>, inositol trisphosphate (IP3), and </a:t>
            </a:r>
            <a:r>
              <a:rPr lang="en-AU" altLang="ja-JP" sz="2400" dirty="0" err="1">
                <a:ea typeface="ＭＳ Ｐゴシック" panose="020B0600070205080204" pitchFamily="34" charset="-128"/>
              </a:rPr>
              <a:t>diacylglycerol</a:t>
            </a:r>
            <a:r>
              <a:rPr lang="en-AU" altLang="ja-JP" sz="2400" dirty="0">
                <a:ea typeface="ＭＳ Ｐゴシック" panose="020B0600070205080204" pitchFamily="34" charset="-128"/>
              </a:rPr>
              <a:t> (DAG). </a:t>
            </a:r>
            <a:endParaRPr lang="en-AU" altLang="en-US" sz="2400" dirty="0"/>
          </a:p>
        </p:txBody>
      </p:sp>
    </p:spTree>
  </p:cSld>
  <p:clrMapOvr>
    <a:masterClrMapping/>
  </p:clrMapOvr>
  <p:transition spd="slow" advTm="88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518DB29-900C-4336-973C-E4C700E37817}"/>
              </a:ext>
            </a:extLst>
          </p:cNvPr>
          <p:cNvSpPr>
            <a:spLocks noGrp="1" noChangeArrowheads="1"/>
          </p:cNvSpPr>
          <p:nvPr>
            <p:ph idx="1"/>
          </p:nvPr>
        </p:nvSpPr>
        <p:spPr>
          <a:xfrm>
            <a:off x="152400" y="152400"/>
            <a:ext cx="8839200" cy="6553200"/>
          </a:xfrm>
        </p:spPr>
        <p:txBody>
          <a:bodyPr>
            <a:normAutofit lnSpcReduction="10000"/>
          </a:bodyPr>
          <a:lstStyle/>
          <a:p>
            <a:pPr eaLnBrk="1" hangingPunct="1">
              <a:lnSpc>
                <a:spcPct val="80000"/>
              </a:lnSpc>
            </a:pPr>
            <a:r>
              <a:rPr lang="en-US" altLang="en-US" sz="2100" b="1" u="sng" dirty="0">
                <a:solidFill>
                  <a:srgbClr val="FF0000"/>
                </a:solidFill>
              </a:rPr>
              <a:t>We will study two major groups of cell surface receptors:</a:t>
            </a:r>
          </a:p>
          <a:p>
            <a:pPr eaLnBrk="1" hangingPunct="1">
              <a:lnSpc>
                <a:spcPct val="80000"/>
              </a:lnSpc>
            </a:pPr>
            <a:r>
              <a:rPr lang="en-US" altLang="en-US" sz="2100" dirty="0"/>
              <a:t>1- G-protein coupled receptors (GPCRs); 2- Tyrosine kinase receptors</a:t>
            </a:r>
            <a:endParaRPr lang="en-US" altLang="en-US" sz="2100" b="1" u="sng" dirty="0"/>
          </a:p>
          <a:p>
            <a:pPr eaLnBrk="1" hangingPunct="1">
              <a:lnSpc>
                <a:spcPct val="80000"/>
              </a:lnSpc>
            </a:pPr>
            <a:endParaRPr lang="en-US" altLang="en-US" sz="1200" b="1" u="sng" dirty="0"/>
          </a:p>
          <a:p>
            <a:pPr eaLnBrk="1" hangingPunct="1">
              <a:lnSpc>
                <a:spcPct val="80000"/>
              </a:lnSpc>
            </a:pPr>
            <a:r>
              <a:rPr lang="en-US" altLang="en-US" sz="2100" b="1" u="sng" dirty="0">
                <a:solidFill>
                  <a:srgbClr val="FF0000"/>
                </a:solidFill>
              </a:rPr>
              <a:t>G-protein coupled receptors (GPCRs)</a:t>
            </a:r>
            <a:endParaRPr lang="en-AU" altLang="ja-JP" sz="2100" dirty="0">
              <a:solidFill>
                <a:srgbClr val="FF0000"/>
              </a:solidFill>
              <a:ea typeface="ＭＳ Ｐゴシック" panose="020B0600070205080204" pitchFamily="34" charset="-128"/>
            </a:endParaRPr>
          </a:p>
          <a:p>
            <a:pPr eaLnBrk="1" hangingPunct="1">
              <a:lnSpc>
                <a:spcPct val="80000"/>
              </a:lnSpc>
            </a:pPr>
            <a:r>
              <a:rPr lang="en-AU" altLang="ja-JP" sz="2100" dirty="0">
                <a:ea typeface="ＭＳ Ｐゴシック" panose="020B0600070205080204" pitchFamily="34" charset="-128"/>
              </a:rPr>
              <a:t>They are the largest family of cell-surface molecules involved in signal transmission. </a:t>
            </a:r>
          </a:p>
          <a:p>
            <a:pPr eaLnBrk="1" hangingPunct="1">
              <a:lnSpc>
                <a:spcPct val="80000"/>
              </a:lnSpc>
            </a:pPr>
            <a:r>
              <a:rPr lang="en-AU" altLang="ja-JP" sz="2100" dirty="0">
                <a:ea typeface="ＭＳ Ｐゴシック" panose="020B0600070205080204" pitchFamily="34" charset="-128"/>
              </a:rPr>
              <a:t>They are activated by a wide variety of ligands, including hormones, neurotransmitters, growth factors, odorant molecules and light,</a:t>
            </a:r>
          </a:p>
          <a:p>
            <a:pPr eaLnBrk="1" hangingPunct="1">
              <a:lnSpc>
                <a:spcPct val="80000"/>
              </a:lnSpc>
            </a:pPr>
            <a:r>
              <a:rPr lang="en-AU" altLang="ja-JP" sz="2100" dirty="0">
                <a:ea typeface="ＭＳ Ｐゴシック" panose="020B0600070205080204" pitchFamily="34" charset="-128"/>
              </a:rPr>
              <a:t>G-protein-coupled receptors (GPCRs) function is to transduce extracellular stimuli into intracellular signals. </a:t>
            </a:r>
          </a:p>
          <a:p>
            <a:pPr eaLnBrk="1" hangingPunct="1">
              <a:lnSpc>
                <a:spcPct val="80000"/>
              </a:lnSpc>
            </a:pPr>
            <a:r>
              <a:rPr lang="en-US" altLang="ja-JP" sz="2100" dirty="0">
                <a:ea typeface="ＭＳ Ｐゴシック" panose="020B0600070205080204" pitchFamily="34" charset="-128"/>
              </a:rPr>
              <a:t>G proteins are so named because they bind to and are regulated by nucleotides with a guanine base: GDP and GTP. When G protein is bound to GDP it is inactive while once activated it binds GTP. </a:t>
            </a:r>
          </a:p>
          <a:p>
            <a:pPr eaLnBrk="1" hangingPunct="1">
              <a:lnSpc>
                <a:spcPct val="80000"/>
              </a:lnSpc>
            </a:pPr>
            <a:r>
              <a:rPr lang="en-US" altLang="ja-JP" sz="2100" dirty="0">
                <a:ea typeface="ＭＳ Ｐゴシック" panose="020B0600070205080204" pitchFamily="34" charset="-128"/>
              </a:rPr>
              <a:t>G protein has two important binding sites: one link it to receptor and the other link it to the nucleotide GDP/GTP.</a:t>
            </a:r>
            <a:endParaRPr lang="en-AU" altLang="ja-JP" sz="2100" dirty="0">
              <a:ea typeface="ＭＳ Ｐゴシック" panose="020B0600070205080204" pitchFamily="34" charset="-128"/>
            </a:endParaRPr>
          </a:p>
          <a:p>
            <a:pPr eaLnBrk="1" hangingPunct="1">
              <a:lnSpc>
                <a:spcPct val="80000"/>
              </a:lnSpc>
            </a:pPr>
            <a:endParaRPr lang="en-US" altLang="ja-JP" sz="1200" u="sng" dirty="0">
              <a:ea typeface="ＭＳ Ｐゴシック" panose="020B0600070205080204" pitchFamily="34" charset="-128"/>
            </a:endParaRPr>
          </a:p>
          <a:p>
            <a:pPr eaLnBrk="1" hangingPunct="1">
              <a:lnSpc>
                <a:spcPct val="80000"/>
              </a:lnSpc>
            </a:pPr>
            <a:r>
              <a:rPr lang="en-US" altLang="ja-JP" sz="2100" u="sng" dirty="0">
                <a:solidFill>
                  <a:srgbClr val="FF0000"/>
                </a:solidFill>
                <a:ea typeface="ＭＳ Ｐゴシック" panose="020B0600070205080204" pitchFamily="34" charset="-128"/>
              </a:rPr>
              <a:t>The G protein–coupled receptors consist of </a:t>
            </a:r>
          </a:p>
          <a:p>
            <a:pPr eaLnBrk="1" hangingPunct="1">
              <a:lnSpc>
                <a:spcPct val="80000"/>
              </a:lnSpc>
              <a:buFontTx/>
              <a:buNone/>
            </a:pPr>
            <a:r>
              <a:rPr lang="en-US" altLang="ja-JP" sz="2100" dirty="0">
                <a:ea typeface="ＭＳ Ｐゴシック" panose="020B0600070205080204" pitchFamily="34" charset="-128"/>
              </a:rPr>
              <a:t>1- an extracellular N-terminal domain; </a:t>
            </a:r>
          </a:p>
          <a:p>
            <a:pPr eaLnBrk="1" hangingPunct="1">
              <a:lnSpc>
                <a:spcPct val="80000"/>
              </a:lnSpc>
              <a:buFontTx/>
              <a:buNone/>
            </a:pPr>
            <a:r>
              <a:rPr lang="en-US" altLang="ja-JP" sz="2100" dirty="0">
                <a:ea typeface="ＭＳ Ｐゴシック" panose="020B0600070205080204" pitchFamily="34" charset="-128"/>
              </a:rPr>
              <a:t>2- seven membrane-spanning </a:t>
            </a:r>
            <a:r>
              <a:rPr lang="el-GR" altLang="ja-JP" sz="2100" dirty="0">
                <a:ea typeface="ＭＳ Ｐゴシック" panose="020B0600070205080204" pitchFamily="34" charset="-128"/>
              </a:rPr>
              <a:t>α</a:t>
            </a:r>
            <a:r>
              <a:rPr lang="en-US" altLang="ja-JP" sz="2100" dirty="0">
                <a:ea typeface="ＭＳ Ｐゴシック" panose="020B0600070205080204" pitchFamily="34" charset="-128"/>
              </a:rPr>
              <a:t>-helix domains, each made up of 20–30 amino acids, connected by three extracellular (E1-E3) and three intracellular (C1-C3) polypeptide loops; a disulfide bridge connects E-II and E-III loops</a:t>
            </a:r>
          </a:p>
          <a:p>
            <a:pPr eaLnBrk="1" hangingPunct="1">
              <a:lnSpc>
                <a:spcPct val="80000"/>
              </a:lnSpc>
              <a:buFontTx/>
              <a:buNone/>
            </a:pPr>
            <a:r>
              <a:rPr lang="en-US" altLang="ja-JP" sz="2100" dirty="0">
                <a:ea typeface="ＭＳ Ｐゴシック" panose="020B0600070205080204" pitchFamily="34" charset="-128"/>
              </a:rPr>
              <a:t>3- intracellular, C-terminal cytoplasmic tail that interact with the G-protein. </a:t>
            </a:r>
          </a:p>
        </p:txBody>
      </p:sp>
    </p:spTree>
  </p:cSld>
  <p:clrMapOvr>
    <a:masterClrMapping/>
  </p:clrMapOvr>
  <p:transition spd="slow" advTm="1183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E77A0AD-67DA-4573-B0C9-428D85655E9B}"/>
              </a:ext>
            </a:extLst>
          </p:cNvPr>
          <p:cNvSpPr>
            <a:spLocks noGrp="1" noChangeArrowheads="1"/>
          </p:cNvSpPr>
          <p:nvPr>
            <p:ph idx="1"/>
          </p:nvPr>
        </p:nvSpPr>
        <p:spPr>
          <a:xfrm>
            <a:off x="101600" y="5638800"/>
            <a:ext cx="8991600" cy="1066800"/>
          </a:xfrm>
        </p:spPr>
        <p:txBody>
          <a:bodyPr/>
          <a:lstStyle/>
          <a:p>
            <a:pPr marL="0" indent="0" eaLnBrk="1" hangingPunct="1">
              <a:lnSpc>
                <a:spcPct val="80000"/>
              </a:lnSpc>
              <a:buFontTx/>
              <a:buNone/>
            </a:pPr>
            <a:r>
              <a:rPr lang="en-US" altLang="en-US" sz="2400" b="1"/>
              <a:t>structure of G protein–coupled receptors. </a:t>
            </a:r>
            <a:r>
              <a:rPr lang="en-US" altLang="en-US" sz="2400"/>
              <a:t>All receptors of this type have the same orientation in the membrane and contain seven transmembrane -helical regions (H1–H7)</a:t>
            </a:r>
          </a:p>
        </p:txBody>
      </p:sp>
      <p:pic>
        <p:nvPicPr>
          <p:cNvPr id="15363" name="Picture 4">
            <a:extLst>
              <a:ext uri="{FF2B5EF4-FFF2-40B4-BE49-F238E27FC236}">
                <a16:creationId xmlns:a16="http://schemas.microsoft.com/office/drawing/2014/main" id="{62AADCCC-9532-4F4F-8E63-0E0FFFA47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884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010400" y="457200"/>
            <a:ext cx="1072730" cy="369332"/>
          </a:xfrm>
          <a:prstGeom prst="rect">
            <a:avLst/>
          </a:prstGeom>
          <a:noFill/>
        </p:spPr>
        <p:txBody>
          <a:bodyPr wrap="none" rtlCol="0">
            <a:spAutoFit/>
          </a:bodyPr>
          <a:lstStyle/>
          <a:p>
            <a:r>
              <a:rPr lang="ar-JO" dirty="0" smtClean="0"/>
              <a:t>النوت تحت </a:t>
            </a:r>
            <a:endParaRPr lang="en-US" dirty="0"/>
          </a:p>
        </p:txBody>
      </p:sp>
    </p:spTree>
  </p:cSld>
  <p:clrMapOvr>
    <a:masterClrMapping/>
  </p:clrMapOvr>
  <p:transition spd="slow" advTm="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CBCD904E-93AA-4202-9A88-F3D6F9C715EA}"/>
              </a:ext>
            </a:extLst>
          </p:cNvPr>
          <p:cNvSpPr>
            <a:spLocks noGrp="1" noChangeArrowheads="1"/>
          </p:cNvSpPr>
          <p:nvPr>
            <p:ph idx="1"/>
          </p:nvPr>
        </p:nvSpPr>
        <p:spPr>
          <a:xfrm>
            <a:off x="152400" y="76200"/>
            <a:ext cx="8839200" cy="6705600"/>
          </a:xfrm>
        </p:spPr>
        <p:txBody>
          <a:bodyPr/>
          <a:lstStyle/>
          <a:p>
            <a:pPr eaLnBrk="1" hangingPunct="1">
              <a:lnSpc>
                <a:spcPct val="80000"/>
              </a:lnSpc>
            </a:pPr>
            <a:r>
              <a:rPr lang="en-AU" altLang="ja-JP" sz="2300" b="1" u="sng">
                <a:ea typeface="ＭＳ Ｐゴシック" panose="020B0600070205080204" pitchFamily="34" charset="-128"/>
              </a:rPr>
              <a:t>Structural of G proteins </a:t>
            </a:r>
          </a:p>
          <a:p>
            <a:pPr eaLnBrk="1" hangingPunct="1">
              <a:lnSpc>
                <a:spcPct val="80000"/>
              </a:lnSpc>
              <a:buFontTx/>
              <a:buNone/>
            </a:pPr>
            <a:r>
              <a:rPr lang="en-AU" altLang="ja-JP" sz="2300">
                <a:ea typeface="ＭＳ Ｐゴシック" panose="020B0600070205080204" pitchFamily="34" charset="-128"/>
              </a:rPr>
              <a:t>1- </a:t>
            </a:r>
            <a:r>
              <a:rPr lang="en-AU" altLang="ja-JP" sz="2300" b="1">
                <a:latin typeface="Times New Roman" panose="02020603050405020304" pitchFamily="18" charset="0"/>
                <a:ea typeface="ＭＳ Ｐゴシック" panose="020B0600070205080204" pitchFamily="34" charset="-128"/>
                <a:cs typeface="Times New Roman" panose="02020603050405020304" pitchFamily="18" charset="0"/>
              </a:rPr>
              <a:t>α-subunit</a:t>
            </a:r>
            <a:r>
              <a:rPr lang="en-AU" altLang="ja-JP" sz="2300">
                <a:ea typeface="ＭＳ Ｐゴシック" panose="020B0600070205080204" pitchFamily="34" charset="-128"/>
              </a:rPr>
              <a:t> (Large)</a:t>
            </a:r>
          </a:p>
          <a:p>
            <a:pPr eaLnBrk="1" hangingPunct="1">
              <a:lnSpc>
                <a:spcPct val="80000"/>
              </a:lnSpc>
              <a:buFontTx/>
              <a:buNone/>
            </a:pPr>
            <a:r>
              <a:rPr lang="en-AU" altLang="ja-JP" sz="2300">
                <a:ea typeface="ＭＳ Ｐゴシック" panose="020B0600070205080204" pitchFamily="34" charset="-128"/>
              </a:rPr>
              <a:t>2- </a:t>
            </a:r>
            <a:r>
              <a:rPr lang="en-AU" altLang="ja-JP" sz="2300" b="1">
                <a:latin typeface="Times New Roman" panose="02020603050405020304" pitchFamily="18" charset="0"/>
                <a:ea typeface="ＭＳ Ｐゴシック" panose="020B0600070205080204" pitchFamily="34" charset="-128"/>
              </a:rPr>
              <a:t>β</a:t>
            </a:r>
            <a:r>
              <a:rPr lang="en-AU" altLang="ja-JP" sz="2300">
                <a:ea typeface="ＭＳ Ｐゴシック" panose="020B0600070205080204" pitchFamily="34" charset="-128"/>
              </a:rPr>
              <a:t>-subunit </a:t>
            </a:r>
          </a:p>
          <a:p>
            <a:pPr eaLnBrk="1" hangingPunct="1">
              <a:lnSpc>
                <a:spcPct val="80000"/>
              </a:lnSpc>
              <a:buFontTx/>
              <a:buNone/>
            </a:pPr>
            <a:r>
              <a:rPr lang="en-AU" altLang="ja-JP" sz="2300">
                <a:ea typeface="ＭＳ Ｐゴシック" panose="020B0600070205080204" pitchFamily="34" charset="-128"/>
              </a:rPr>
              <a:t>3- </a:t>
            </a:r>
            <a:r>
              <a:rPr lang="en-AU" altLang="ja-JP" sz="2300" b="1">
                <a:latin typeface="Times New Roman" panose="02020603050405020304" pitchFamily="18" charset="0"/>
                <a:ea typeface="ＭＳ Ｐゴシック" panose="020B0600070205080204" pitchFamily="34" charset="-128"/>
              </a:rPr>
              <a:t>γ</a:t>
            </a:r>
            <a:r>
              <a:rPr lang="en-AU" altLang="ja-JP" sz="2300">
                <a:ea typeface="ＭＳ Ｐゴシック" panose="020B0600070205080204" pitchFamily="34" charset="-128"/>
              </a:rPr>
              <a:t>-subunit. </a:t>
            </a:r>
          </a:p>
          <a:p>
            <a:pPr eaLnBrk="1" hangingPunct="1">
              <a:lnSpc>
                <a:spcPct val="80000"/>
              </a:lnSpc>
              <a:buFontTx/>
              <a:buNone/>
            </a:pPr>
            <a:r>
              <a:rPr lang="en-AU" altLang="ja-JP" sz="2300">
                <a:ea typeface="ＭＳ Ｐゴシック" panose="020B0600070205080204" pitchFamily="34" charset="-128"/>
              </a:rPr>
              <a:t>The β- and γ-subunits exist as a tightly associated complex and are active in this form. </a:t>
            </a:r>
          </a:p>
          <a:p>
            <a:pPr eaLnBrk="1" hangingPunct="1">
              <a:lnSpc>
                <a:spcPct val="80000"/>
              </a:lnSpc>
              <a:buFontTx/>
              <a:buNone/>
            </a:pPr>
            <a:r>
              <a:rPr lang="en-AU" altLang="ja-JP" sz="2300">
                <a:ea typeface="ＭＳ Ｐゴシック" panose="020B0600070205080204" pitchFamily="34" charset="-128"/>
              </a:rPr>
              <a:t>The α- and γ-subunits are associated with the cell membrane via lipid anchors.</a:t>
            </a:r>
          </a:p>
          <a:p>
            <a:pPr eaLnBrk="1" hangingPunct="1">
              <a:lnSpc>
                <a:spcPct val="80000"/>
              </a:lnSpc>
            </a:pPr>
            <a:r>
              <a:rPr lang="en-AU" altLang="ja-JP" sz="2300">
                <a:ea typeface="ＭＳ Ｐゴシック" panose="020B0600070205080204" pitchFamily="34" charset="-128"/>
              </a:rPr>
              <a:t>The α-subunit has a binding site for GTP or GDP and carries the GTPase activity.                                                                     </a:t>
            </a:r>
          </a:p>
          <a:p>
            <a:pPr eaLnBrk="1" hangingPunct="1">
              <a:lnSpc>
                <a:spcPct val="80000"/>
              </a:lnSpc>
            </a:pPr>
            <a:r>
              <a:rPr lang="en-AU" altLang="ja-JP" sz="2300">
                <a:ea typeface="ＭＳ Ｐゴシック" panose="020B0600070205080204" pitchFamily="34" charset="-128"/>
              </a:rPr>
              <a:t>Most G-protein activity is determined by the α-subunit that interacts with the effector molecules. </a:t>
            </a:r>
          </a:p>
          <a:p>
            <a:pPr eaLnBrk="1" hangingPunct="1">
              <a:lnSpc>
                <a:spcPct val="80000"/>
              </a:lnSpc>
            </a:pPr>
            <a:r>
              <a:rPr lang="en-AU" altLang="ja-JP" sz="2300">
                <a:ea typeface="ＭＳ Ｐゴシック" panose="020B0600070205080204" pitchFamily="34" charset="-128"/>
              </a:rPr>
              <a:t>The βγ-complex is also involved in signal transmission to the effector proteins.</a:t>
            </a:r>
          </a:p>
          <a:p>
            <a:pPr eaLnBrk="1" hangingPunct="1">
              <a:lnSpc>
                <a:spcPct val="80000"/>
              </a:lnSpc>
            </a:pPr>
            <a:endParaRPr lang="en-AU" altLang="ja-JP" sz="2300">
              <a:ea typeface="ＭＳ Ｐゴシック" panose="020B0600070205080204" pitchFamily="34" charset="-128"/>
            </a:endParaRPr>
          </a:p>
          <a:p>
            <a:pPr eaLnBrk="1" hangingPunct="1">
              <a:lnSpc>
                <a:spcPct val="80000"/>
              </a:lnSpc>
            </a:pPr>
            <a:r>
              <a:rPr lang="en-AU" altLang="ja-JP" sz="2300">
                <a:ea typeface="ＭＳ Ｐゴシック" panose="020B0600070205080204" pitchFamily="34" charset="-128"/>
              </a:rPr>
              <a:t>Since different G proteins interact with different hormones, there are significant differences in the structure of the α-subunits. </a:t>
            </a:r>
          </a:p>
          <a:p>
            <a:pPr eaLnBrk="1" hangingPunct="1">
              <a:lnSpc>
                <a:spcPct val="80000"/>
              </a:lnSpc>
            </a:pPr>
            <a:r>
              <a:rPr lang="en-AU" altLang="ja-JP" sz="2300">
                <a:ea typeface="ＭＳ Ｐゴシック" panose="020B0600070205080204" pitchFamily="34" charset="-128"/>
              </a:rPr>
              <a:t>Based on comparison of the amino acid sequences, the Gα proteins are divided into four families, the Gs, Gi, Gq and G12 families. </a:t>
            </a:r>
            <a:endParaRPr lang="en-AU" altLang="en-US" sz="2300"/>
          </a:p>
        </p:txBody>
      </p:sp>
    </p:spTree>
  </p:cSld>
  <p:clrMapOvr>
    <a:masterClrMapping/>
  </p:clrMapOvr>
  <p:transition spd="slow" advTm="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6CE528-0361-42D7-AE09-EA0B5C174E6B}"/>
              </a:ext>
            </a:extLst>
          </p:cNvPr>
          <p:cNvSpPr>
            <a:spLocks noGrp="1" noChangeArrowheads="1"/>
          </p:cNvSpPr>
          <p:nvPr>
            <p:ph type="title"/>
          </p:nvPr>
        </p:nvSpPr>
        <p:spPr>
          <a:xfrm>
            <a:off x="457200" y="463550"/>
            <a:ext cx="8229600" cy="823913"/>
          </a:xfrm>
          <a:noFill/>
        </p:spPr>
        <p:txBody>
          <a:bodyPr>
            <a:spAutoFit/>
          </a:bodyPr>
          <a:lstStyle/>
          <a:p>
            <a:pPr eaLnBrk="1" hangingPunct="1"/>
            <a:r>
              <a:rPr lang="en-AU" altLang="ja-JP" sz="4800" b="1" u="sng">
                <a:solidFill>
                  <a:schemeClr val="tx1"/>
                </a:solidFill>
                <a:ea typeface="ＭＳ Ｐゴシック" panose="020B0600070205080204" pitchFamily="34" charset="-128"/>
              </a:rPr>
              <a:t>Structural of G proteins </a:t>
            </a:r>
            <a:endParaRPr lang="en-AU" altLang="en-US" sz="4800" b="1" u="sng">
              <a:solidFill>
                <a:schemeClr val="tx1"/>
              </a:solidFill>
              <a:ea typeface="ＭＳ Ｐゴシック" panose="020B0600070205080204" pitchFamily="34" charset="-128"/>
            </a:endParaRPr>
          </a:p>
        </p:txBody>
      </p:sp>
      <p:pic>
        <p:nvPicPr>
          <p:cNvPr id="19459" name="Picture 5">
            <a:extLst>
              <a:ext uri="{FF2B5EF4-FFF2-40B4-BE49-F238E27FC236}">
                <a16:creationId xmlns:a16="http://schemas.microsoft.com/office/drawing/2014/main" id="{BA98FFBF-FD30-4021-8E29-D8FFE1CB9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8915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flipH="1">
            <a:off x="457200" y="4953000"/>
            <a:ext cx="2011681" cy="1754326"/>
          </a:xfrm>
          <a:prstGeom prst="rect">
            <a:avLst/>
          </a:prstGeom>
          <a:noFill/>
        </p:spPr>
        <p:txBody>
          <a:bodyPr wrap="square" rtlCol="0">
            <a:spAutoFit/>
          </a:bodyPr>
          <a:lstStyle/>
          <a:p>
            <a:r>
              <a:rPr lang="en-US" dirty="0" smtClean="0"/>
              <a:t>GDP is bind only to alpha subunit as long as its bind to alpha </a:t>
            </a:r>
            <a:r>
              <a:rPr lang="en-US" dirty="0"/>
              <a:t> </a:t>
            </a:r>
            <a:r>
              <a:rPr lang="en-US" dirty="0" smtClean="0"/>
              <a:t>subunit the receptor is not active  </a:t>
            </a:r>
            <a:endParaRPr lang="en-US" dirty="0"/>
          </a:p>
        </p:txBody>
      </p:sp>
      <p:sp>
        <p:nvSpPr>
          <p:cNvPr id="3" name="TextBox 2"/>
          <p:cNvSpPr txBox="1"/>
          <p:nvPr/>
        </p:nvSpPr>
        <p:spPr>
          <a:xfrm>
            <a:off x="5683309" y="4876800"/>
            <a:ext cx="3460691" cy="646331"/>
          </a:xfrm>
          <a:prstGeom prst="rect">
            <a:avLst/>
          </a:prstGeom>
          <a:noFill/>
        </p:spPr>
        <p:txBody>
          <a:bodyPr wrap="none" rtlCol="0">
            <a:spAutoFit/>
          </a:bodyPr>
          <a:lstStyle/>
          <a:p>
            <a:r>
              <a:rPr lang="en-US" dirty="0" smtClean="0"/>
              <a:t>Active that mean there</a:t>
            </a:r>
          </a:p>
          <a:p>
            <a:r>
              <a:rPr lang="en-US" dirty="0" smtClean="0"/>
              <a:t> is a hormone bind to the receptor </a:t>
            </a:r>
            <a:endParaRPr lang="en-US" dirty="0"/>
          </a:p>
        </p:txBody>
      </p:sp>
      <p:sp>
        <p:nvSpPr>
          <p:cNvPr id="4" name="TextBox 3"/>
          <p:cNvSpPr txBox="1"/>
          <p:nvPr/>
        </p:nvSpPr>
        <p:spPr>
          <a:xfrm>
            <a:off x="6705600" y="3124200"/>
            <a:ext cx="901465" cy="923330"/>
          </a:xfrm>
          <a:prstGeom prst="rect">
            <a:avLst/>
          </a:prstGeom>
          <a:noFill/>
        </p:spPr>
        <p:txBody>
          <a:bodyPr wrap="none" rtlCol="0">
            <a:spAutoFit/>
          </a:bodyPr>
          <a:lstStyle/>
          <a:p>
            <a:r>
              <a:rPr lang="en-US" dirty="0" err="1" smtClean="0"/>
              <a:t>Seprate</a:t>
            </a:r>
            <a:endParaRPr lang="en-US" dirty="0" smtClean="0"/>
          </a:p>
          <a:p>
            <a:r>
              <a:rPr lang="en-US" dirty="0" smtClean="0"/>
              <a:t> when</a:t>
            </a:r>
          </a:p>
          <a:p>
            <a:r>
              <a:rPr lang="en-US" dirty="0" smtClean="0"/>
              <a:t> active </a:t>
            </a:r>
            <a:endParaRPr lang="en-US" dirty="0"/>
          </a:p>
        </p:txBody>
      </p:sp>
    </p:spTree>
  </p:cSld>
  <p:clrMapOvr>
    <a:masterClrMapping/>
  </p:clrMapOvr>
  <p:transition spd="slow" advTm="8"/>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B357AF2F8B24E9C0BEF8592B8D98A" ma:contentTypeVersion="2" ma:contentTypeDescription="Create a new document." ma:contentTypeScope="" ma:versionID="19899f83f3efaefde60e2d08b97c8c59">
  <xsd:schema xmlns:xsd="http://www.w3.org/2001/XMLSchema" xmlns:xs="http://www.w3.org/2001/XMLSchema" xmlns:p="http://schemas.microsoft.com/office/2006/metadata/properties" xmlns:ns2="fcf2dd5e-dcfb-40ea-a641-1b831d83aa51" targetNamespace="http://schemas.microsoft.com/office/2006/metadata/properties" ma:root="true" ma:fieldsID="79b9a5e0ce4967c95dc6be3e61335d25" ns2:_="">
    <xsd:import namespace="fcf2dd5e-dcfb-40ea-a641-1b831d83aa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50834C-196F-4C23-A7D2-A4A4EE341D2D}">
  <ds:schemaRefs>
    <ds:schemaRef ds:uri="http://schemas.microsoft.com/sharepoint/v3/contenttype/forms"/>
  </ds:schemaRefs>
</ds:datastoreItem>
</file>

<file path=customXml/itemProps2.xml><?xml version="1.0" encoding="utf-8"?>
<ds:datastoreItem xmlns:ds="http://schemas.openxmlformats.org/officeDocument/2006/customXml" ds:itemID="{182C2F65-7B8E-49C1-BE6F-508963689B6C}">
  <ds:schemaRefs>
    <ds:schemaRef ds:uri="http://schemas.microsoft.com/office/2006/metadata/contentType"/>
    <ds:schemaRef ds:uri="http://schemas.microsoft.com/office/2006/metadata/properties/metaAttributes"/>
    <ds:schemaRef ds:uri="http://www.w3.org/2000/xmlns/"/>
    <ds:schemaRef ds:uri="http://www.w3.org/2001/XMLSchema"/>
    <ds:schemaRef ds:uri="fcf2dd5e-dcfb-40ea-a641-1b831d83aa5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5064</TotalTime>
  <Words>4416</Words>
  <Application>Microsoft Office PowerPoint</Application>
  <PresentationFormat>On-screen Show (4:3)</PresentationFormat>
  <Paragraphs>309</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Calibri</vt:lpstr>
      <vt:lpstr>Calibri Light</vt:lpstr>
      <vt:lpstr>Times New Roman</vt:lpstr>
      <vt:lpstr>Office Theme</vt:lpstr>
      <vt:lpstr>Mechanism of Hormone Action  Dr Jehad Al-Shuneigat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of G proteins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IP3 signaling calcium release from the endoplasmic reticulum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Dr. Batool Yaser</cp:lastModifiedBy>
  <cp:revision>162</cp:revision>
  <cp:lastPrinted>1601-01-01T00:00:00Z</cp:lastPrinted>
  <dcterms:created xsi:type="dcterms:W3CDTF">2011-02-03T17:52:56Z</dcterms:created>
  <dcterms:modified xsi:type="dcterms:W3CDTF">2021-04-27T20:39:36Z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