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384" r:id="rId4"/>
    <p:sldId id="373" r:id="rId5"/>
    <p:sldId id="374" r:id="rId6"/>
    <p:sldId id="375" r:id="rId7"/>
    <p:sldId id="376" r:id="rId8"/>
    <p:sldId id="386" r:id="rId9"/>
    <p:sldId id="377" r:id="rId10"/>
    <p:sldId id="378" r:id="rId11"/>
    <p:sldId id="379" r:id="rId12"/>
    <p:sldId id="380" r:id="rId13"/>
    <p:sldId id="381" r:id="rId14"/>
    <p:sldId id="385" r:id="rId15"/>
    <p:sldId id="382" r:id="rId16"/>
    <p:sldId id="326" r:id="rId17"/>
    <p:sldId id="387" r:id="rId18"/>
    <p:sldId id="312" r:id="rId19"/>
    <p:sldId id="383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3" Type="http://schemas.openxmlformats.org/officeDocument/2006/relationships/slideMaster" Target="slideMasters/slideMaster1.xml" /><Relationship Id="rId21" Type="http://schemas.openxmlformats.org/officeDocument/2006/relationships/presProps" Target="presProp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tableStyles" Target="tableStyle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theme" Target="theme/theme1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61BEB-69B5-44B4-AF11-5AC8D8ED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A0305-ACCB-49BC-BE06-22A85F991BE2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91335-B4FD-44EF-9E3F-2E6EA99B4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325CF-55E5-45F1-9C04-C348F5284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5D095-8475-4E24-91B8-1286B0BA668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0766854"/>
      </p:ext>
    </p:extLst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EBD07-65E3-4CBF-A87A-A235D9E29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2CCF-CC11-4989-9E8E-07CED3537655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15E0E-F931-451A-9F99-BEFB1725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34289-4287-4625-95C4-3EFDB9AE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9878B-0EC0-4B29-8F67-1F1CC4958A0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74260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096E1-B50E-43DC-80F9-FEC2B22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5B2AE-2269-46EB-A237-F50E53DB8DA9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400F0-A608-4A53-9AA0-974C35B32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7A9A5-1ADF-40AD-BAE7-6EB4EFA68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D8902-D52A-4F15-85DE-0CB098813FE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01315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2F403-2914-43A6-9D46-2A597B0DD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CBD0-D519-4D02-ABF4-21771DCFC8C1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A44C1-7432-4BC6-84BE-B8034E747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B192A-3F42-4DC6-92AC-98F4CE3F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CFD3D-6828-404A-9A47-3BAC60E37C9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301393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CC3B3-8B79-4A39-9605-62FD46BF5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427EF-998E-4848-A3B5-B6CE1680C61C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6DBAC-7941-4934-A2DC-4F100E4B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671F9-586E-40A0-BB54-A5F742E86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067C5-B52E-4BD0-AD50-7D6FDD2FAFF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102435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ECF4B5-551D-45CB-B548-318F3A54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F8240-35A9-48D9-B313-1D12C40A3836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4D56F2-79F4-4D76-A7A6-296C04B6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2FFB9F-C24B-4309-86E3-3F37B3711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56557-5651-4647-B219-02C00C44E33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515542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A9C24ED-94A4-4AF5-B9AB-D74D395E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8002D-A2DC-496C-8A25-7F264448E572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A7C58A0-42D2-4971-8873-32A21659C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6C1659C-3DC5-4A1B-AA30-6EB9F2897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0093D-13CF-4998-910A-099A3125F4E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710173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746CB5B-E1B0-4C3E-954C-FE1333EAD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2C567-49AC-4ADA-B4D3-84642096B787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B222D8E-E221-4200-95A7-ABEBE15A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17ADC67-531B-4FBB-A7BA-2701AD181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057C-F25A-41BE-99F5-5414905F6DD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68875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423CF3E-F281-4735-B968-543D36079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B86FF-1D6D-40DF-8E76-896C2686A9A4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DE3E84F-83A2-4F7A-BBD4-A1ABD1FF6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B430CAF-E123-47F3-9BEB-5F8A2166C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D9C20-A5EE-4092-844B-28A484168BBE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273109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94B20AE-6A44-4657-A526-D44B0670C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BDB99-B8F2-4C05-8972-9C69D48F8B48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60DDE1B-9BC3-485E-8402-A19758AF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C909D5-2F9E-48DD-A818-A75BBEB9A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A5CFB-D501-4A18-89A1-6F14CCD2774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159591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D63BC-0125-4798-996A-13CB4C1F1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63955-11F2-4EFF-B106-9D97DB4B7EE2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105AA9-3E69-4C44-8E92-FD5CC0464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C54AFD-4E74-4712-90ED-AE5D306CE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210AF-C052-40F8-A4F3-84DDA6B660B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146358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10A12C5-D85B-410F-8E33-3712687817B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FB2451F-7C62-44AE-982B-A94E90453E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71FD-106B-4CE3-A26F-23C2DD4715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716287-8ED9-4BBA-988E-68FEEC69BB99}" type="datetimeFigureOut">
              <a:rPr lang="en-US"/>
              <a:pPr>
                <a:defRPr/>
              </a:pPr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00B73-C20E-4CD9-BBBA-A8B67177F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F06D5-45F1-4D00-9B0B-395711C52E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678EB4-FF80-422A-8CA8-7D3720F7E6D8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3.png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0EF1F70F-386B-44D9-8398-665B0064B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051" name="Content Placeholder 3">
            <a:extLst>
              <a:ext uri="{FF2B5EF4-FFF2-40B4-BE49-F238E27FC236}">
                <a16:creationId xmlns:a16="http://schemas.microsoft.com/office/drawing/2014/main" id="{62C8DFB7-1FBA-431A-8E67-FC6B4EC4BA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7000" y="584200"/>
            <a:ext cx="9017000" cy="5689600"/>
          </a:xfrm>
        </p:spPr>
      </p:pic>
      <p:pic>
        <p:nvPicPr>
          <p:cNvPr id="2052" name="Audio 4">
            <a:hlinkClick r:id="" action="ppaction://media"/>
            <a:extLst>
              <a:ext uri="{FF2B5EF4-FFF2-40B4-BE49-F238E27FC236}">
                <a16:creationId xmlns:a16="http://schemas.microsoft.com/office/drawing/2014/main" id="{7FF6B73D-46BF-45ED-A763-B27F6B205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Audio 1">
            <a:hlinkClick r:id="" action="ppaction://media"/>
            <a:extLst>
              <a:ext uri="{FF2B5EF4-FFF2-40B4-BE49-F238E27FC236}">
                <a16:creationId xmlns:a16="http://schemas.microsoft.com/office/drawing/2014/main" id="{8D897DBC-A711-4BFE-A482-D56D56BA8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Audio 2">
            <a:hlinkClick r:id="" action="ppaction://media"/>
            <a:extLst>
              <a:ext uri="{FF2B5EF4-FFF2-40B4-BE49-F238E27FC236}">
                <a16:creationId xmlns:a16="http://schemas.microsoft.com/office/drawing/2014/main" id="{A361C860-1AC7-490B-B47A-1055FC617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66320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F92141F-0505-455E-9622-40F2B693D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alt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DE46769-FFA9-4A4F-A3F1-F7F96F7C6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None/>
            </a:pPr>
            <a:r>
              <a:rPr lang="en-US" altLang="en-US" sz="3600" b="1" i="1"/>
              <a:t>	The development of transplant surgery and the need of </a:t>
            </a:r>
            <a:r>
              <a:rPr lang="ar-EG" altLang="en-US" sz="3600" b="1" i="1"/>
              <a:t>           </a:t>
            </a:r>
            <a:r>
              <a:rPr lang="en-US" altLang="en-US" sz="3600" b="1" i="1"/>
              <a:t>viable organs</a:t>
            </a:r>
            <a:r>
              <a:rPr lang="ar-EG" altLang="en-US" sz="3600" b="1" i="1"/>
              <a:t>  </a:t>
            </a:r>
            <a:r>
              <a:rPr lang="en-US" altLang="en-US" sz="3600" b="1" i="1"/>
              <a:t>have resulted in the need for accurate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en-GB" altLang="en-US" sz="3600" b="1" i="1"/>
              <a:t>   determination  of the medical criteria of brain</a:t>
            </a:r>
            <a:r>
              <a:rPr lang="ar-EG" altLang="en-US" sz="3600" b="1" i="1"/>
              <a:t>       </a:t>
            </a:r>
            <a:r>
              <a:rPr lang="en-GB" altLang="en-US" sz="3600" b="1" i="1"/>
              <a:t>death. </a:t>
            </a:r>
            <a:endParaRPr lang="en-US" altLang="en-US" sz="3600" b="1" i="1"/>
          </a:p>
        </p:txBody>
      </p:sp>
      <p:pic>
        <p:nvPicPr>
          <p:cNvPr id="11268" name="Audio 1">
            <a:hlinkClick r:id="" action="ppaction://media"/>
            <a:extLst>
              <a:ext uri="{FF2B5EF4-FFF2-40B4-BE49-F238E27FC236}">
                <a16:creationId xmlns:a16="http://schemas.microsoft.com/office/drawing/2014/main" id="{6C9A6451-0996-4D99-AC67-CA8CA5096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Audio 1">
            <a:hlinkClick r:id="" action="ppaction://media"/>
            <a:extLst>
              <a:ext uri="{FF2B5EF4-FFF2-40B4-BE49-F238E27FC236}">
                <a16:creationId xmlns:a16="http://schemas.microsoft.com/office/drawing/2014/main" id="{008F03C5-6B4C-4DEE-BBFD-88DC3952D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73905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5BE58D3A-A859-43DB-91D8-1BBC204E2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i="1"/>
              <a:t>The medical criteria of brain death </a:t>
            </a:r>
            <a:endParaRPr lang="en-US" altLang="en-US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6D3ADBB-6D54-4997-AE83-9CC1800B3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/>
              <a:t>Know cause of coma: structural brain damage.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/>
              <a:t>Exclusion of </a:t>
            </a:r>
            <a:r>
              <a:rPr lang="en-US" altLang="en-US">
                <a:solidFill>
                  <a:srgbClr val="FF0000"/>
                </a:solidFill>
              </a:rPr>
              <a:t>revisable causes </a:t>
            </a:r>
            <a:r>
              <a:rPr lang="en-US" altLang="en-US"/>
              <a:t>of coma as toxic or metabolic.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/>
              <a:t>No hypothermia: temp more 35.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/>
              <a:t>Absent brain stem reflexes: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/>
              <a:t>No motor response within cranial nerves areas.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/>
              <a:t>No pupillary response to light.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/>
              <a:t>No corneal reflex.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altLang="en-US"/>
          </a:p>
        </p:txBody>
      </p:sp>
      <p:pic>
        <p:nvPicPr>
          <p:cNvPr id="12292" name="Audio 1">
            <a:hlinkClick r:id="" action="ppaction://media"/>
            <a:extLst>
              <a:ext uri="{FF2B5EF4-FFF2-40B4-BE49-F238E27FC236}">
                <a16:creationId xmlns:a16="http://schemas.microsoft.com/office/drawing/2014/main" id="{E2914339-ACE0-47F7-9B2F-642ED7F1D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Audio 1">
            <a:hlinkClick r:id="" action="ppaction://media"/>
            <a:extLst>
              <a:ext uri="{FF2B5EF4-FFF2-40B4-BE49-F238E27FC236}">
                <a16:creationId xmlns:a16="http://schemas.microsoft.com/office/drawing/2014/main" id="{A78F8D5C-55D0-42DA-903F-67C73BEEC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68358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9604DEF-4875-45FE-9E08-01A7D12EA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FAF3C3D5-CE51-433F-BCB7-50B9673BA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altLang="en-US"/>
              <a:t>No oculovestibular reflex.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/>
              <a:t>No oculocephalic reflex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/>
              <a:t>No gag reflex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/>
              <a:t>Apnea test </a:t>
            </a:r>
          </a:p>
        </p:txBody>
      </p:sp>
      <p:pic>
        <p:nvPicPr>
          <p:cNvPr id="13316" name="Audio 3">
            <a:hlinkClick r:id="" action="ppaction://media"/>
            <a:extLst>
              <a:ext uri="{FF2B5EF4-FFF2-40B4-BE49-F238E27FC236}">
                <a16:creationId xmlns:a16="http://schemas.microsoft.com/office/drawing/2014/main" id="{7FF55239-9DC4-4E1B-B752-C31E364317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Audio 1">
            <a:hlinkClick r:id="" action="ppaction://media"/>
            <a:extLst>
              <a:ext uri="{FF2B5EF4-FFF2-40B4-BE49-F238E27FC236}">
                <a16:creationId xmlns:a16="http://schemas.microsoft.com/office/drawing/2014/main" id="{E41B5E44-7C6B-491F-99AC-22F5C2191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21905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843B7-86FE-4581-BC72-C4957117F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en-US" b="1" i="1" u="sng" dirty="0">
                <a:solidFill>
                  <a:srgbClr val="FF0000"/>
                </a:solidFill>
              </a:rPr>
              <a:t>the rules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that should be followed are:</a:t>
            </a:r>
          </a:p>
          <a:p>
            <a:pPr algn="just">
              <a:buFont typeface="Arial" charset="0"/>
              <a:buChar char="•"/>
              <a:defRPr/>
            </a:pPr>
            <a:r>
              <a:rPr lang="en-US" dirty="0"/>
              <a:t>1.Death certificate should be signed by three physicians of good qualification and not from transplant team.</a:t>
            </a:r>
          </a:p>
          <a:p>
            <a:pPr algn="just">
              <a:buFont typeface="Arial" charset="0"/>
              <a:buChar char="•"/>
              <a:defRPr/>
            </a:pPr>
            <a:r>
              <a:rPr lang="en-US" dirty="0"/>
              <a:t>2.The dead person should  have given a will  </a:t>
            </a:r>
            <a:r>
              <a:rPr lang="ar-EG" dirty="0"/>
              <a:t>وصية </a:t>
            </a:r>
            <a:r>
              <a:rPr lang="en-US" dirty="0"/>
              <a:t> before death or permission for transplantation.</a:t>
            </a:r>
          </a:p>
          <a:p>
            <a:pPr algn="just">
              <a:buFont typeface="Arial" charset="0"/>
              <a:buChar char="•"/>
              <a:defRPr/>
            </a:pPr>
            <a:r>
              <a:rPr lang="en-US" dirty="0"/>
              <a:t>3.Consent of his relatives.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US" dirty="0"/>
              <a:t> </a:t>
            </a:r>
            <a:r>
              <a:rPr lang="en-US" dirty="0" err="1"/>
              <a:t>Th</a:t>
            </a:r>
            <a:r>
              <a:rPr lang="en-GB" dirty="0"/>
              <a:t>ese rules are put to prevent abuse and loss of confidence in physicians.</a:t>
            </a:r>
            <a:endParaRPr lang="en-US" dirty="0"/>
          </a:p>
        </p:txBody>
      </p:sp>
      <p:pic>
        <p:nvPicPr>
          <p:cNvPr id="14339" name="Audio 3">
            <a:hlinkClick r:id="" action="ppaction://media"/>
            <a:extLst>
              <a:ext uri="{FF2B5EF4-FFF2-40B4-BE49-F238E27FC236}">
                <a16:creationId xmlns:a16="http://schemas.microsoft.com/office/drawing/2014/main" id="{EDB40DFB-E2B3-4906-9153-1640418C3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Audio 1">
            <a:hlinkClick r:id="" action="ppaction://media"/>
            <a:extLst>
              <a:ext uri="{FF2B5EF4-FFF2-40B4-BE49-F238E27FC236}">
                <a16:creationId xmlns:a16="http://schemas.microsoft.com/office/drawing/2014/main" id="{73E13321-A564-43D6-988D-67D1D24D1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54996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forensic &amp; toxicology\power point\Medical Ethica\Organ Donation.jpg">
            <a:extLst>
              <a:ext uri="{FF2B5EF4-FFF2-40B4-BE49-F238E27FC236}">
                <a16:creationId xmlns:a16="http://schemas.microsoft.com/office/drawing/2014/main" id="{9C8F63DF-7F00-4118-AEED-AD4A74166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00" y="476250"/>
            <a:ext cx="3059113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E2CAB2-2EFC-439E-9F4B-AD5D864D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25413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u="sng" dirty="0"/>
              <a:t>Organ donation and transplantation</a:t>
            </a:r>
            <a:r>
              <a:rPr lang="en-US" sz="3200" b="1" dirty="0"/>
              <a:t>:</a:t>
            </a:r>
            <a:br>
              <a:rPr lang="en-US" sz="3200" b="1" dirty="0"/>
            </a:br>
            <a:endParaRPr lang="en-US" sz="3200" b="1" dirty="0">
              <a:solidFill>
                <a:schemeClr val="accent5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15364" name="Content Placeholder 2">
            <a:extLst>
              <a:ext uri="{FF2B5EF4-FFF2-40B4-BE49-F238E27FC236}">
                <a16:creationId xmlns:a16="http://schemas.microsoft.com/office/drawing/2014/main" id="{8E6B94B6-F5A1-4159-8C20-26EAEB109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6513" y="1125538"/>
            <a:ext cx="8229601" cy="452596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</p:txBody>
      </p:sp>
      <p:sp>
        <p:nvSpPr>
          <p:cNvPr id="15365" name="Rectangle 6">
            <a:extLst>
              <a:ext uri="{FF2B5EF4-FFF2-40B4-BE49-F238E27FC236}">
                <a16:creationId xmlns:a16="http://schemas.microsoft.com/office/drawing/2014/main" id="{BD3D43BE-4600-4466-B4C3-77CDB8DF6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125538"/>
            <a:ext cx="8567738" cy="907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70C0"/>
                </a:solidFill>
              </a:rPr>
              <a:t>Adult of legal age and sound mind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They must give informed consent for donation of their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organ voluntarily after being informed of potential risks.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70C0"/>
                </a:solidFill>
              </a:rPr>
              <a:t>Fetuses and anencephalics: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Organs from stillbirths and infants dying a disease are not suitable.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Although anencephalic infants have no higher cortical function they may have good brain stem function.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The legal criteria for brain death are not easily applied on them.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u="sng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15366" name="Audio 3">
            <a:hlinkClick r:id="" action="ppaction://media"/>
            <a:extLst>
              <a:ext uri="{FF2B5EF4-FFF2-40B4-BE49-F238E27FC236}">
                <a16:creationId xmlns:a16="http://schemas.microsoft.com/office/drawing/2014/main" id="{4104F444-04D3-4F13-A155-935D082DB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Audio 2">
            <a:hlinkClick r:id="" action="ppaction://media"/>
            <a:extLst>
              <a:ext uri="{FF2B5EF4-FFF2-40B4-BE49-F238E27FC236}">
                <a16:creationId xmlns:a16="http://schemas.microsoft.com/office/drawing/2014/main" id="{39A70AF5-46C0-46D2-B606-6F5ECD4A57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74392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Content Placeholder 3">
            <a:extLst>
              <a:ext uri="{FF2B5EF4-FFF2-40B4-BE49-F238E27FC236}">
                <a16:creationId xmlns:a16="http://schemas.microsoft.com/office/drawing/2014/main" id="{CA5607D2-2B98-4E64-A701-FE20EF11281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78338" y="2332038"/>
            <a:ext cx="4284662" cy="4525962"/>
          </a:xfrm>
        </p:spPr>
      </p:pic>
      <p:sp>
        <p:nvSpPr>
          <p:cNvPr id="16387" name="TextBox 9">
            <a:extLst>
              <a:ext uri="{FF2B5EF4-FFF2-40B4-BE49-F238E27FC236}">
                <a16:creationId xmlns:a16="http://schemas.microsoft.com/office/drawing/2014/main" id="{725E55CA-7B81-4122-A005-74F37D2CA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49275"/>
            <a:ext cx="712946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444444"/>
                </a:solidFill>
                <a:latin typeface="Lucida Grande"/>
              </a:rPr>
              <a:t>Anencephaly is a condition that prevents the normal development of the brain and the bones of the skull.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People with anencephaly are missing large parts of the brain. called the cerebrum and cerebellum. The bones of the skull are also missing or incompletely formed.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Anencephaly is one of the most common types of neural tube defect, affecting about 1 in 1,000 pregnancies. However, most of these pregnancies end in miscarriage,</a:t>
            </a:r>
          </a:p>
        </p:txBody>
      </p:sp>
    </p:spTree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4" descr="med_sketch500">
            <a:extLst>
              <a:ext uri="{FF2B5EF4-FFF2-40B4-BE49-F238E27FC236}">
                <a16:creationId xmlns:a16="http://schemas.microsoft.com/office/drawing/2014/main" id="{AB76BAAF-F1E4-4B39-91BB-4D9076E3AA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484313"/>
            <a:ext cx="2339975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740A6-3030-413B-8CB1-00A6A1B5F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327025"/>
            <a:ext cx="6696075" cy="6126163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b="1" u="sng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b="1" u="sng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b="1" u="sng" dirty="0"/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AutoNum type="arabicParenBoth"/>
              <a:defRPr/>
            </a:pPr>
            <a:r>
              <a:rPr lang="en-US" sz="2000" b="1" dirty="0"/>
              <a:t>Maximal </a:t>
            </a:r>
            <a:r>
              <a:rPr lang="en-US" sz="2000" dirty="0"/>
              <a:t>life support systems at birth and the organ are removed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as soon as </a:t>
            </a:r>
            <a:r>
              <a:rPr lang="en-US" sz="2000" dirty="0"/>
              <a:t>possible .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(2) As 1st approach but the organs are removed only after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brain stem functions are stopped.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(3) </a:t>
            </a:r>
            <a:r>
              <a:rPr lang="en-US" sz="2000" b="1" dirty="0"/>
              <a:t>Minimal </a:t>
            </a:r>
            <a:r>
              <a:rPr lang="en-US" sz="2000" dirty="0"/>
              <a:t>care until he deteriorates, then placed on </a:t>
            </a:r>
            <a:r>
              <a:rPr lang="en-US" sz="2000" b="1" dirty="0"/>
              <a:t>maximal </a:t>
            </a:r>
            <a:r>
              <a:rPr lang="en-US" sz="2000" dirty="0"/>
              <a:t>life support systems, and organs are removed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brain stem functions are stopped.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0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/>
              <a:t>(4) </a:t>
            </a:r>
            <a:r>
              <a:rPr lang="en-US" sz="2000" b="1" dirty="0"/>
              <a:t>Minimal</a:t>
            </a:r>
            <a:r>
              <a:rPr lang="en-US" sz="2000" dirty="0"/>
              <a:t> care until the infant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dies</a:t>
            </a:r>
            <a:r>
              <a:rPr lang="en-US" sz="2000" dirty="0"/>
              <a:t>, and then the organ are harvested.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/>
          </a:p>
        </p:txBody>
      </p:sp>
      <p:sp>
        <p:nvSpPr>
          <p:cNvPr id="17412" name="TextBox 3">
            <a:extLst>
              <a:ext uri="{FF2B5EF4-FFF2-40B4-BE49-F238E27FC236}">
                <a16:creationId xmlns:a16="http://schemas.microsoft.com/office/drawing/2014/main" id="{17A0CB6D-4CF3-4F26-B80F-E0E951FFE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33375"/>
            <a:ext cx="7559675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400" b="1" u="sng"/>
              <a:t>Approaches to organ donation from an encephalic infant:</a:t>
            </a:r>
          </a:p>
        </p:txBody>
      </p:sp>
      <p:sp>
        <p:nvSpPr>
          <p:cNvPr id="17413" name="TextBox 5">
            <a:extLst>
              <a:ext uri="{FF2B5EF4-FFF2-40B4-BE49-F238E27FC236}">
                <a16:creationId xmlns:a16="http://schemas.microsoft.com/office/drawing/2014/main" id="{6C63ED5B-6A26-4EAA-A14A-8ABACA039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589588"/>
            <a:ext cx="6011863" cy="70802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The success rate </a:t>
            </a:r>
            <a:r>
              <a:rPr lang="en-US" altLang="en-US" sz="2000" b="1"/>
              <a:t>was </a:t>
            </a:r>
            <a:r>
              <a:rPr lang="en-US" altLang="en-US" sz="2000" b="1">
                <a:solidFill>
                  <a:srgbClr val="FF0000"/>
                </a:solidFill>
              </a:rPr>
              <a:t>100%</a:t>
            </a:r>
            <a:r>
              <a:rPr lang="en-US" altLang="en-US" sz="2000" b="1"/>
              <a:t> for the 1st approach but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0% - 11% </a:t>
            </a:r>
            <a:r>
              <a:rPr lang="en-US" altLang="en-US" sz="2000" b="1"/>
              <a:t>for the other 3 approaches</a:t>
            </a:r>
          </a:p>
        </p:txBody>
      </p:sp>
      <p:pic>
        <p:nvPicPr>
          <p:cNvPr id="17414" name="Audio 1">
            <a:hlinkClick r:id="" action="ppaction://media"/>
            <a:extLst>
              <a:ext uri="{FF2B5EF4-FFF2-40B4-BE49-F238E27FC236}">
                <a16:creationId xmlns:a16="http://schemas.microsoft.com/office/drawing/2014/main" id="{D0045127-DD3B-4C3B-8421-EE07BCA20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Audio 1">
            <a:hlinkClick r:id="" action="ppaction://media"/>
            <a:extLst>
              <a:ext uri="{FF2B5EF4-FFF2-40B4-BE49-F238E27FC236}">
                <a16:creationId xmlns:a16="http://schemas.microsoft.com/office/drawing/2014/main" id="{E619F881-83CB-4967-AC7B-F6C5E1E2F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42510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00AFABF2-E120-4BAA-934B-85B08EB00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F1366-68B0-4D40-B5D5-7040C105E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9600" b="1" i="1" dirty="0">
                <a:solidFill>
                  <a:srgbClr val="FF0000"/>
                </a:solidFill>
              </a:rPr>
              <a:t>THANK YOU</a:t>
            </a:r>
          </a:p>
          <a:p>
            <a:pPr algn="ctr">
              <a:buFont typeface="Arial" charset="0"/>
              <a:buChar char="•"/>
              <a:defRPr/>
            </a:pPr>
            <a:endParaRPr lang="en-US" dirty="0"/>
          </a:p>
        </p:txBody>
      </p:sp>
      <p:pic>
        <p:nvPicPr>
          <p:cNvPr id="18436" name="Audio 1">
            <a:hlinkClick r:id="" action="ppaction://media"/>
            <a:extLst>
              <a:ext uri="{FF2B5EF4-FFF2-40B4-BE49-F238E27FC236}">
                <a16:creationId xmlns:a16="http://schemas.microsoft.com/office/drawing/2014/main" id="{2E2AF6A3-01FB-4FE8-B835-1C09F9C9F9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6654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752E39AB-9B0E-4B45-9570-BCD482817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/>
              <a:t>Organ transplantation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36D155F7-C518-4E6C-96FB-416EF0848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846138"/>
            <a:ext cx="8229600" cy="4525962"/>
          </a:xfrm>
        </p:spPr>
        <p:txBody>
          <a:bodyPr/>
          <a:lstStyle/>
          <a:p>
            <a:r>
              <a:rPr lang="en-US" altLang="en-US" sz="2800"/>
              <a:t>An organ transplant is a surgical operation in which a failure or damaged organ in human body is removed and replaced with a functioning one. The donated organ may be from a deceased donor, a living donor or an animal.</a:t>
            </a:r>
          </a:p>
          <a:p>
            <a:r>
              <a:rPr lang="en-US" altLang="en-US" sz="2800"/>
              <a:t> </a:t>
            </a:r>
            <a:r>
              <a:rPr lang="en-US" altLang="en-US" sz="2800">
                <a:solidFill>
                  <a:srgbClr val="FF0000"/>
                </a:solidFill>
              </a:rPr>
              <a:t>Organs</a:t>
            </a:r>
            <a:r>
              <a:rPr lang="en-US" altLang="en-US" sz="2800"/>
              <a:t> that can be transplanted are the heart, kidneys, liver, lungs, pancreas, intestine and thymus.</a:t>
            </a:r>
          </a:p>
          <a:p>
            <a:r>
              <a:rPr lang="en-US" altLang="en-US" sz="2800">
                <a:solidFill>
                  <a:srgbClr val="FF0000"/>
                </a:solidFill>
              </a:rPr>
              <a:t>Tissues</a:t>
            </a:r>
            <a:r>
              <a:rPr lang="en-US" altLang="en-US" sz="2800"/>
              <a:t> include bones, tendons, cornea, skin, heart valves, nerves and veins. </a:t>
            </a:r>
          </a:p>
          <a:p>
            <a:r>
              <a:rPr lang="en-US" altLang="en-US" sz="2800"/>
              <a:t>Worldwide, the </a:t>
            </a:r>
            <a:r>
              <a:rPr lang="en-US" altLang="en-US" sz="2800">
                <a:solidFill>
                  <a:srgbClr val="FF0000"/>
                </a:solidFill>
              </a:rPr>
              <a:t>kidneys</a:t>
            </a:r>
            <a:r>
              <a:rPr lang="en-US" altLang="en-US" sz="2800"/>
              <a:t> are the most commonly transplanted organs, followed by the liver and then the heart.</a:t>
            </a:r>
            <a:r>
              <a:rPr lang="en-GB" altLang="en-US" sz="2800"/>
              <a:t> </a:t>
            </a:r>
            <a:endParaRPr lang="en-US" altLang="en-US" sz="2800"/>
          </a:p>
        </p:txBody>
      </p:sp>
    </p:spTree>
  </p:cSld>
  <p:clrMapOvr>
    <a:masterClrMapping/>
  </p:clrMapOvr>
  <p:transition spd="slow" advTm="81571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DFB6525-0320-43CA-B30B-0B53674D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altLang="en-US" sz="3600" b="1" i="1" u="sng"/>
            </a:br>
            <a:r>
              <a:rPr lang="en-GB" altLang="en-US" sz="3600" b="1" i="1" u="sng"/>
              <a:t>Legal rules have been followed before blood transfusion</a:t>
            </a:r>
            <a:br>
              <a:rPr lang="en-US" altLang="en-US" sz="3600"/>
            </a:br>
            <a:endParaRPr lang="en-US" alt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0C9D1-3FAF-4360-8D39-A2E6AB566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altLang="en-US" sz="2400" dirty="0"/>
              <a:t>The first discussion of this issue was on starting </a:t>
            </a:r>
            <a:r>
              <a:rPr lang="en-GB" altLang="en-US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blood transfusion</a:t>
            </a:r>
            <a:r>
              <a:rPr lang="en-GB" altLang="en-US" sz="2400" dirty="0"/>
              <a:t> early in the twentieth century. when a person looses blood due to an injury, a blood disease or during surgical interference.</a:t>
            </a:r>
            <a:endParaRPr lang="en-US" altLang="en-US" sz="2400" dirty="0"/>
          </a:p>
          <a:p>
            <a:pPr marL="0" indent="0">
              <a:buFont typeface="Arial" charset="0"/>
              <a:buNone/>
              <a:defRPr/>
            </a:pPr>
            <a:r>
              <a:rPr lang="en-GB" sz="2400" dirty="0"/>
              <a:t>The need for the blood transfusion</a:t>
            </a:r>
            <a:r>
              <a:rPr lang="en-GB" sz="2400" b="1" dirty="0">
                <a:solidFill>
                  <a:srgbClr val="FF0000"/>
                </a:solidFill>
              </a:rPr>
              <a:t>: Conditions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en-GB" sz="2400" dirty="0"/>
              <a:t>             - No alternative method of treatment</a:t>
            </a:r>
            <a:endParaRPr lang="en-US" sz="2400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en-GB" sz="2400" dirty="0"/>
              <a:t>             - No harm or damage to the donor</a:t>
            </a:r>
            <a:endParaRPr lang="en-US" sz="2400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en-GB" sz="2400" dirty="0"/>
              <a:t>             - Consent of the donor</a:t>
            </a:r>
            <a:endParaRPr lang="en-US" sz="2400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en-GB" sz="2400" dirty="0"/>
              <a:t>             - Under medical supervision</a:t>
            </a:r>
            <a:endParaRPr lang="en-US" sz="2400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en-GB" sz="2400" dirty="0"/>
              <a:t>             - The donor should be clinically free from a transmissible disease    </a:t>
            </a:r>
            <a:endParaRPr lang="en-US" sz="2400" dirty="0"/>
          </a:p>
          <a:p>
            <a:pPr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slow" advTm="86606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78B60419-1291-4FDF-89D7-8FB60CE0F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350"/>
            <a:ext cx="8075613" cy="5545138"/>
          </a:xfrm>
        </p:spPr>
        <p:txBody>
          <a:bodyPr/>
          <a:lstStyle/>
          <a:p>
            <a:pPr algn="just"/>
            <a:r>
              <a:rPr lang="en-GB" altLang="en-US" i="1"/>
              <a:t>Organ transplantation has been widely known in the mass media as offering new hope for thousands of  ill patients .</a:t>
            </a:r>
          </a:p>
          <a:p>
            <a:pPr algn="just"/>
            <a:r>
              <a:rPr lang="en-GB" altLang="en-US" i="1"/>
              <a:t>The major clinical problems  include  </a:t>
            </a:r>
          </a:p>
          <a:p>
            <a:pPr lvl="1" algn="just"/>
            <a:r>
              <a:rPr lang="en-GB" altLang="en-US" i="1"/>
              <a:t>tissue rejection </a:t>
            </a:r>
          </a:p>
          <a:p>
            <a:pPr lvl="1" algn="just"/>
            <a:r>
              <a:rPr lang="en-GB" altLang="en-US" i="1"/>
              <a:t>organ preservation </a:t>
            </a:r>
          </a:p>
          <a:p>
            <a:pPr lvl="1" algn="just"/>
            <a:r>
              <a:rPr lang="en-GB" altLang="en-US" i="1"/>
              <a:t>insufficient facilities and manpower  </a:t>
            </a:r>
          </a:p>
          <a:p>
            <a:pPr lvl="1" algn="just"/>
            <a:r>
              <a:rPr lang="en-GB" altLang="en-US" i="1"/>
              <a:t>and the high cost of each operation </a:t>
            </a:r>
          </a:p>
          <a:p>
            <a:pPr lvl="1" algn="just"/>
            <a:r>
              <a:rPr lang="en-GB" altLang="en-US" i="1"/>
              <a:t>The law has an additional restriction</a:t>
            </a:r>
          </a:p>
          <a:p>
            <a:pPr lvl="1" algn="just"/>
            <a:r>
              <a:rPr lang="en-GB" altLang="en-US" i="1"/>
              <a:t>Community </a:t>
            </a:r>
            <a:endParaRPr lang="en-US" altLang="en-US" i="1"/>
          </a:p>
          <a:p>
            <a:pPr algn="just"/>
            <a:endParaRPr lang="en-US" altLang="en-US"/>
          </a:p>
        </p:txBody>
      </p:sp>
    </p:spTree>
  </p:cSld>
  <p:clrMapOvr>
    <a:masterClrMapping/>
  </p:clrMapOvr>
  <p:transition spd="slow" advTm="101828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7898CA30-C3CB-428B-A1E7-3B6FE0D08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i="1" u="sng"/>
              <a:t>Types of organ transplantation :</a:t>
            </a:r>
            <a:br>
              <a:rPr lang="en-US" altLang="en-US" b="1" i="1" u="sng"/>
            </a:br>
            <a:endParaRPr lang="ar-EG" altLang="en-US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E25005C0-A048-45D1-B774-2CA0AC2AB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850" y="812800"/>
            <a:ext cx="8229600" cy="4525963"/>
          </a:xfrm>
        </p:spPr>
        <p:txBody>
          <a:bodyPr/>
          <a:lstStyle/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1800" i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Classification of organ transplantation:-</a:t>
            </a:r>
            <a:endParaRPr 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romanUcParenR"/>
              <a:defRPr/>
            </a:pPr>
            <a:r>
              <a:rPr lang="en-US" sz="1800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Auto-transplantation:-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(to him or back to him)</a:t>
            </a:r>
            <a:endParaRPr 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involves the transplantation of tissue from one individual back to the same individual (e.g., skin, teeth, hair…</a:t>
            </a:r>
            <a:r>
              <a:rPr lang="en-US" sz="1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etc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romanUcParenR"/>
              <a:defRPr/>
            </a:pPr>
            <a:r>
              <a:rPr lang="en-US" sz="1800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Isograft:-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Graft=Transplant (Between genetically identical individuals)</a:t>
            </a:r>
            <a:endParaRPr 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Donor and recipient are genetically individuals of the same species, such as graft between monozygotic twins.</a:t>
            </a:r>
            <a:endParaRPr 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romanUcParenR"/>
              <a:defRPr/>
            </a:pPr>
            <a:r>
              <a:rPr lang="en-US" sz="1800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Allo</a:t>
            </a:r>
            <a:r>
              <a:rPr lang="en-US" sz="1800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-transplants:-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(genetically different ones)</a:t>
            </a:r>
            <a:endParaRPr 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Transplants from one individual into another genetically different one, it including cornea, teeth, bone….etc.</a:t>
            </a:r>
            <a:endParaRPr 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romanUcParenR"/>
              <a:defRPr/>
            </a:pPr>
            <a:r>
              <a:rPr lang="en-US" sz="1800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Xenograft:-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(between different species)</a:t>
            </a:r>
            <a:endParaRPr 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858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 grafts between different species have been performed in the part for skin &amp; heart valves.</a:t>
            </a:r>
            <a:endParaRPr 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marL="514350" indent="-514350">
              <a:buFont typeface="+mj-lt"/>
              <a:buAutoNum type="arabicPeriod"/>
              <a:defRPr/>
            </a:pPr>
            <a:endParaRPr lang="en-US" altLang="en-US" dirty="0"/>
          </a:p>
          <a:p>
            <a:pPr marL="514350" indent="-514350">
              <a:buFont typeface="+mj-lt"/>
              <a:buAutoNum type="arabicPeriod"/>
              <a:defRPr/>
            </a:pPr>
            <a:endParaRPr lang="en-US" altLang="en-US" dirty="0"/>
          </a:p>
        </p:txBody>
      </p:sp>
      <p:pic>
        <p:nvPicPr>
          <p:cNvPr id="6148" name="Audio 1">
            <a:hlinkClick r:id="" action="ppaction://media"/>
            <a:extLst>
              <a:ext uri="{FF2B5EF4-FFF2-40B4-BE49-F238E27FC236}">
                <a16:creationId xmlns:a16="http://schemas.microsoft.com/office/drawing/2014/main" id="{6A14CB83-79F5-4508-8BD7-420E02F51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Audio 1">
            <a:hlinkClick r:id="" action="ppaction://media"/>
            <a:extLst>
              <a:ext uri="{FF2B5EF4-FFF2-40B4-BE49-F238E27FC236}">
                <a16:creationId xmlns:a16="http://schemas.microsoft.com/office/drawing/2014/main" id="{3E841C7C-AE49-45BE-9F4C-3BDBFD6D6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37534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D1479EF-432A-46E1-A225-4E408EE6F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Living or dead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45FD4-5827-4A1F-818A-8FB66C124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GB" altLang="en-US" b="1" u="sng" dirty="0"/>
              <a:t>Transplantation from a living person to another living one.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altLang="en-US" b="1" u="sng" dirty="0"/>
              <a:t>Transplantation from a dead to a living </a:t>
            </a:r>
            <a:endParaRPr lang="en-US" alt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A736155F-E25A-41A8-83BA-D118E34C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u="sng"/>
              <a:t>Transplantation from a living person to another living one</a:t>
            </a:r>
            <a:endParaRPr lang="en-US" altLang="en-US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0FEAC6D-389E-401A-936E-09A781898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/>
              <a:t>	</a:t>
            </a:r>
            <a:endParaRPr lang="en-US" altLang="en-US">
              <a:solidFill>
                <a:srgbClr val="FF0000"/>
              </a:solidFill>
            </a:endParaRPr>
          </a:p>
          <a:p>
            <a:pPr algn="just"/>
            <a:r>
              <a:rPr lang="en-US" altLang="en-US"/>
              <a:t>- There should be no harm or danger on the donor’s life.</a:t>
            </a:r>
          </a:p>
          <a:p>
            <a:pPr algn="just"/>
            <a:r>
              <a:rPr lang="en-US" altLang="en-US"/>
              <a:t>-The operation should be done in a recognized  hospital.</a:t>
            </a:r>
          </a:p>
          <a:p>
            <a:pPr algn="just"/>
            <a:r>
              <a:rPr lang="en-US" altLang="en-US"/>
              <a:t>   -The donor should be related to the recipient up </a:t>
            </a:r>
            <a:r>
              <a:rPr lang="en-US" altLang="en-US" b="1">
                <a:solidFill>
                  <a:srgbClr val="FF0000"/>
                </a:solidFill>
              </a:rPr>
              <a:t>to the third</a:t>
            </a:r>
            <a:r>
              <a:rPr lang="en-GB" altLang="en-US" b="1">
                <a:solidFill>
                  <a:srgbClr val="FF0000"/>
                </a:solidFill>
              </a:rPr>
              <a:t> degree</a:t>
            </a:r>
            <a:r>
              <a:rPr lang="en-GB" altLang="en-US"/>
              <a:t>, so as to prevent selling organs</a:t>
            </a:r>
            <a:endParaRPr lang="en-US" altLang="en-US"/>
          </a:p>
        </p:txBody>
      </p:sp>
      <p:pic>
        <p:nvPicPr>
          <p:cNvPr id="8196" name="Audio 3">
            <a:hlinkClick r:id="" action="ppaction://media"/>
            <a:extLst>
              <a:ext uri="{FF2B5EF4-FFF2-40B4-BE49-F238E27FC236}">
                <a16:creationId xmlns:a16="http://schemas.microsoft.com/office/drawing/2014/main" id="{B7EECA1E-F122-40A9-85B7-19B100E3D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Audio 1">
            <a:hlinkClick r:id="" action="ppaction://media"/>
            <a:extLst>
              <a:ext uri="{FF2B5EF4-FFF2-40B4-BE49-F238E27FC236}">
                <a16:creationId xmlns:a16="http://schemas.microsoft.com/office/drawing/2014/main" id="{9D190EB5-D1D3-4A07-883A-F52BD4CC05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61938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6DEFAF7-61F9-440E-8BE6-681A8592C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en-US" b="1" u="sng"/>
            </a:br>
            <a:r>
              <a:rPr lang="en-US" altLang="en-US" b="1" u="sng"/>
              <a:t>Transplantation from a dead to a living</a:t>
            </a:r>
            <a:br>
              <a:rPr lang="en-US" altLang="en-US" b="1" u="sng"/>
            </a:br>
            <a:endParaRPr lang="en-US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9C53020A-13FE-4AF3-8FA0-88E2E3A28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b="1" i="1"/>
              <a:t>The importance  of brain death appeared in recent years.</a:t>
            </a:r>
          </a:p>
          <a:p>
            <a:pPr algn="just"/>
            <a:r>
              <a:rPr lang="en-US" altLang="en-US" b="1" i="1"/>
              <a:t>It is the irreversible cessation  of all brain function including the   brainstem.  When the brain cells die, they do not grow back,</a:t>
            </a:r>
            <a:r>
              <a:rPr lang="ar-EG" altLang="en-US" b="1" i="1"/>
              <a:t>     </a:t>
            </a:r>
            <a:r>
              <a:rPr lang="en-US" altLang="en-US" b="1" i="1"/>
              <a:t>thus  any damage is permanent and irreversible </a:t>
            </a:r>
            <a:r>
              <a:rPr lang="en-GB" altLang="en-US" b="1" i="1"/>
              <a:t>function.</a:t>
            </a:r>
            <a:endParaRPr lang="en-US" altLang="en-US" b="1" i="1"/>
          </a:p>
        </p:txBody>
      </p:sp>
      <p:pic>
        <p:nvPicPr>
          <p:cNvPr id="9220" name="Audio 2">
            <a:hlinkClick r:id="" action="ppaction://media"/>
            <a:extLst>
              <a:ext uri="{FF2B5EF4-FFF2-40B4-BE49-F238E27FC236}">
                <a16:creationId xmlns:a16="http://schemas.microsoft.com/office/drawing/2014/main" id="{19B7CF98-8900-422D-8586-B5465F6DA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Audio 1">
            <a:hlinkClick r:id="" action="ppaction://media"/>
            <a:extLst>
              <a:ext uri="{FF2B5EF4-FFF2-40B4-BE49-F238E27FC236}">
                <a16:creationId xmlns:a16="http://schemas.microsoft.com/office/drawing/2014/main" id="{38B9004D-6007-4C72-A30E-CB92255B9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46347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AE0C84BD-E11B-40DA-B940-E718D1032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altLang="en-US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2B63EB0C-EC91-4D16-B92E-4C2FFDC5F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None/>
            </a:pPr>
            <a:r>
              <a:rPr lang="en-US" altLang="en-US" sz="3600" b="1" i="1"/>
              <a:t>	Nowadays modern resuscitative devices and techniques</a:t>
            </a:r>
            <a:r>
              <a:rPr lang="ar-EG" altLang="en-US" sz="3600" b="1" i="1"/>
              <a:t>            </a:t>
            </a:r>
            <a:r>
              <a:rPr lang="en-US" altLang="en-US" sz="3600" b="1" i="1"/>
              <a:t>can  maintain the function of the heart, lungs &amp; visceral organs for </a:t>
            </a:r>
            <a:r>
              <a:rPr lang="ar-EG" altLang="en-US" sz="3600" b="1" i="1"/>
              <a:t>            </a:t>
            </a:r>
            <a:r>
              <a:rPr lang="en-US" altLang="en-US" sz="3600" b="1" i="1"/>
              <a:t>a  period of time after the brain stem centers have stopped 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/>
          </a:p>
        </p:txBody>
      </p:sp>
      <p:pic>
        <p:nvPicPr>
          <p:cNvPr id="10244" name="Audio 1">
            <a:hlinkClick r:id="" action="ppaction://media"/>
            <a:extLst>
              <a:ext uri="{FF2B5EF4-FFF2-40B4-BE49-F238E27FC236}">
                <a16:creationId xmlns:a16="http://schemas.microsoft.com/office/drawing/2014/main" id="{39DA4AC8-7DB5-42A7-9A21-178985152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Audio 2">
            <a:hlinkClick r:id="" action="ppaction://media"/>
            <a:extLst>
              <a:ext uri="{FF2B5EF4-FFF2-40B4-BE49-F238E27FC236}">
                <a16:creationId xmlns:a16="http://schemas.microsoft.com/office/drawing/2014/main" id="{E8B8D682-B7D7-4013-8853-B0EBED6A8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60325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42346">
    <p:wipe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2" ma:contentTypeDescription="Create a new document." ma:contentTypeScope="" ma:versionID="1f97733726474c944a67f50e0a8bd811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1fc3081d13638dbfc9427cb62a769f1c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44C3DC-A59F-4F51-BB20-20415D130BD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04b26b9-50b7-4329-ba0b-d0dc18387505"/>
  </ds:schemaRefs>
</ds:datastoreItem>
</file>

<file path=customXml/itemProps2.xml><?xml version="1.0" encoding="utf-8"?>
<ds:datastoreItem xmlns:ds="http://schemas.openxmlformats.org/officeDocument/2006/customXml" ds:itemID="{36B67B41-75E8-4BB8-B28B-F934AE6108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3858</TotalTime>
  <Words>964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Organ transplantation </vt:lpstr>
      <vt:lpstr> Legal rules have been followed before blood transfusion </vt:lpstr>
      <vt:lpstr>PowerPoint Presentation</vt:lpstr>
      <vt:lpstr>Types of organ transplantation : </vt:lpstr>
      <vt:lpstr>Living or dead</vt:lpstr>
      <vt:lpstr>Transplantation from a living person to another living one</vt:lpstr>
      <vt:lpstr> Transplantation from a dead to a living </vt:lpstr>
      <vt:lpstr>PowerPoint Presentation</vt:lpstr>
      <vt:lpstr>PowerPoint Presentation</vt:lpstr>
      <vt:lpstr>The medical criteria of brain death </vt:lpstr>
      <vt:lpstr>PowerPoint Presentation</vt:lpstr>
      <vt:lpstr>PowerPoint Presentation</vt:lpstr>
      <vt:lpstr>Organ donation and transplantation: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ETHICS</dc:title>
  <dc:creator>DELL</dc:creator>
  <cp:lastModifiedBy>Ahmad Maaitah</cp:lastModifiedBy>
  <cp:revision>311</cp:revision>
  <dcterms:created xsi:type="dcterms:W3CDTF">2013-04-11T04:35:23Z</dcterms:created>
  <dcterms:modified xsi:type="dcterms:W3CDTF">2021-04-07T11:53:17Z</dcterms:modified>
</cp:coreProperties>
</file>