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21"/>
  </p:notesMasterIdLst>
  <p:sldIdLst>
    <p:sldId id="256" r:id="rId5"/>
    <p:sldId id="257" r:id="rId6"/>
    <p:sldId id="302" r:id="rId7"/>
    <p:sldId id="286" r:id="rId8"/>
    <p:sldId id="303" r:id="rId9"/>
    <p:sldId id="287" r:id="rId10"/>
    <p:sldId id="288" r:id="rId11"/>
    <p:sldId id="304" r:id="rId12"/>
    <p:sldId id="290" r:id="rId13"/>
    <p:sldId id="291" r:id="rId14"/>
    <p:sldId id="297" r:id="rId15"/>
    <p:sldId id="298" r:id="rId16"/>
    <p:sldId id="299" r:id="rId17"/>
    <p:sldId id="300" r:id="rId18"/>
    <p:sldId id="301" r:id="rId19"/>
    <p:sldId id="296"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Gill Sans MT" panose="02000000000000000000" pitchFamily="2"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68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font" Target="fonts/font5.fntdata" /><Relationship Id="rId3" Type="http://schemas.openxmlformats.org/officeDocument/2006/relationships/customXml" Target="../customXml/item3.xml" /><Relationship Id="rId21" Type="http://schemas.openxmlformats.org/officeDocument/2006/relationships/notesMaster" Target="notesMasters/notesMaster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font" Target="fonts/font4.fntdata" /><Relationship Id="rId33"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font" Target="fonts/font8.fntdata"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font" Target="fonts/font3.fntdata" /><Relationship Id="rId32"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font" Target="fonts/font2.fntdata" /><Relationship Id="rId28" Type="http://schemas.openxmlformats.org/officeDocument/2006/relationships/font" Target="fonts/font7.fntdata"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viewProps" Target="view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font" Target="fonts/font1.fntdata" /><Relationship Id="rId27" Type="http://schemas.openxmlformats.org/officeDocument/2006/relationships/font" Target="fonts/font6.fntdata"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94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331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11/18/2021</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17969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860125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08731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extLst>
      <p:ext uri="{BB962C8B-B14F-4D97-AF65-F5344CB8AC3E}">
        <p14:creationId xmlns:p14="http://schemas.microsoft.com/office/powerpoint/2010/main" val="3478734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2146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28974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43684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0292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507850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68054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3901915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23979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48A87A34-81AB-432B-8DAE-1953F412C126}" type="datetimeFigureOut">
              <a:rPr lang="en-US" dirty="0"/>
              <a:pPr/>
              <a:t>11/18/2021</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75346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1.jp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11/18/2021</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81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thruBlk="1"/>
  </p:transition>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208011" y="2147556"/>
            <a:ext cx="7287818" cy="1159800"/>
          </a:xfrm>
          <a:prstGeom prst="rect">
            <a:avLst/>
          </a:prstGeom>
        </p:spPr>
        <p:txBody>
          <a:bodyPr spcFirstLastPara="1" wrap="square" lIns="0" tIns="0" rIns="0" bIns="0" anchor="ctr" anchorCtr="0">
            <a:noAutofit/>
          </a:bodyPr>
          <a:lstStyle/>
          <a:p>
            <a:pPr lvl="0" algn="ctr"/>
            <a:r>
              <a:rPr lang="en-US" sz="3200" b="1" dirty="0">
                <a:solidFill>
                  <a:schemeClr val="accent2">
                    <a:lumMod val="50000"/>
                  </a:schemeClr>
                </a:solidFill>
              </a:rPr>
              <a:t>15- Hypertension</a:t>
            </a:r>
            <a:br>
              <a:rPr lang="en-US" sz="2800" b="1" dirty="0">
                <a:solidFill>
                  <a:schemeClr val="accent2">
                    <a:lumMod val="50000"/>
                  </a:schemeClr>
                </a:solidFill>
              </a:rPr>
            </a:br>
            <a:br>
              <a:rPr lang="en-US" sz="2800" b="1" dirty="0">
                <a:solidFill>
                  <a:schemeClr val="accent2">
                    <a:lumMod val="50000"/>
                  </a:schemeClr>
                </a:solidFill>
              </a:rPr>
            </a:br>
            <a:r>
              <a:rPr lang="en-US" sz="2400" b="1" dirty="0">
                <a:solidFill>
                  <a:schemeClr val="accent2">
                    <a:lumMod val="50000"/>
                  </a:schemeClr>
                </a:solidFill>
              </a:rPr>
              <a:t>By</a:t>
            </a:r>
            <a:br>
              <a:rPr lang="en-US" sz="2400" b="1" dirty="0">
                <a:solidFill>
                  <a:schemeClr val="accent2">
                    <a:lumMod val="50000"/>
                  </a:schemeClr>
                </a:solidFill>
              </a:rPr>
            </a:br>
            <a:r>
              <a:rPr lang="en-US" sz="2400" b="1" cap="none" dirty="0">
                <a:solidFill>
                  <a:schemeClr val="accent2">
                    <a:lumMod val="50000"/>
                  </a:schemeClr>
                </a:solidFill>
              </a:rPr>
              <a:t>Assist. Prof</a:t>
            </a:r>
            <a:r>
              <a:rPr lang="en-US" sz="2400" b="1" dirty="0">
                <a:solidFill>
                  <a:schemeClr val="accent2">
                    <a:lumMod val="50000"/>
                  </a:schemeClr>
                </a:solidFill>
              </a:rPr>
              <a:t>. </a:t>
            </a:r>
            <a:r>
              <a:rPr lang="en-US" sz="2400" b="1" cap="none" dirty="0">
                <a:solidFill>
                  <a:schemeClr val="accent2">
                    <a:lumMod val="50000"/>
                  </a:schemeClr>
                </a:solidFill>
              </a:rPr>
              <a:t>Nourelhuda A. Mohammed</a:t>
            </a:r>
            <a:br>
              <a:rPr lang="en-US" sz="2800" b="1" dirty="0">
                <a:solidFill>
                  <a:schemeClr val="accent2">
                    <a:lumMod val="50000"/>
                  </a:schemeClr>
                </a:solidFill>
              </a:rPr>
            </a:br>
            <a:br>
              <a:rPr lang="en-US" sz="2800" b="1" dirty="0">
                <a:solidFill>
                  <a:schemeClr val="accent2">
                    <a:lumMod val="50000"/>
                  </a:schemeClr>
                </a:solidFill>
              </a:rPr>
            </a:br>
            <a:r>
              <a:rPr lang="en-US" sz="1800" b="1" dirty="0">
                <a:solidFill>
                  <a:schemeClr val="accent2">
                    <a:lumMod val="50000"/>
                  </a:schemeClr>
                </a:solidFill>
              </a:rPr>
              <a:t>Physiology dpt., Mutah school of Medicine</a:t>
            </a:r>
            <a:r>
              <a:rPr lang="en" sz="1800" b="1" dirty="0">
                <a:solidFill>
                  <a:schemeClr val="accent2">
                    <a:lumMod val="50000"/>
                  </a:schemeClr>
                </a:solidFill>
              </a:rPr>
              <a:t> .</a:t>
            </a:r>
            <a:endParaRPr sz="1800" b="1" dirty="0">
              <a:solidFill>
                <a:schemeClr val="accent2">
                  <a:lumMod val="50000"/>
                </a:schemeClr>
              </a:solidFill>
            </a:endParaRPr>
          </a:p>
        </p:txBody>
      </p:sp>
      <p:pic>
        <p:nvPicPr>
          <p:cNvPr id="1026" name="Picture 2" descr="C:\Users\Dr Sherif\Desktop\مؤت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57866"/>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4587974"/>
          </a:xfrm>
          <a:ln>
            <a:noFill/>
          </a:ln>
        </p:spPr>
        <p:txBody>
          <a:bodyPr/>
          <a:lstStyle/>
          <a:p>
            <a:pPr marL="101600" indent="0" algn="ctr">
              <a:buNone/>
            </a:pPr>
            <a:r>
              <a:rPr lang="en-US" sz="1400" b="1" dirty="0">
                <a:solidFill>
                  <a:schemeClr val="accent2">
                    <a:lumMod val="50000"/>
                  </a:schemeClr>
                </a:solidFill>
                <a:latin typeface="Times New Roman" panose="02020603050405020304" pitchFamily="18" charset="0"/>
                <a:cs typeface="Times New Roman" panose="02020603050405020304" pitchFamily="18" charset="0"/>
              </a:rPr>
              <a:t>Secondary Hypertension</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Secondary hypertension accounts for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5% to 10%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of hypertensive cases. This form of hypertension has causes that often can be treated. Regardless of the underlying cause, arterial pressure becomes elevated</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through an increase in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cardiac output</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an increase in systemic vascular resistance</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or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both</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When cardiac output is elevated, it is often related to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increased blood volume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and activation of the heart. </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Several causes of secondary hypertension are summarized in Table 9-3 and discussed below.</a:t>
            </a:r>
          </a:p>
          <a:p>
            <a:pPr marL="101600" indent="0">
              <a:buNone/>
            </a:pPr>
            <a:r>
              <a:rPr lang="en-US" sz="1400" b="1" i="1" dirty="0">
                <a:solidFill>
                  <a:schemeClr val="accent2">
                    <a:lumMod val="50000"/>
                  </a:schemeClr>
                </a:solidFill>
                <a:latin typeface="Times New Roman" panose="02020603050405020304" pitchFamily="18" charset="0"/>
                <a:cs typeface="Times New Roman" panose="02020603050405020304" pitchFamily="18" charset="0"/>
              </a:rPr>
              <a:t>Renal artery stenosis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occurs when the renal artery becomes narrowed (stenotic) owing to atherosclerotic or fibromuscular lesions.</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This reduces the pressure at the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afferent arteriole</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which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stimulates the release of renin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by the kidney. Increased plasma renin activity increases circulating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angiotensin II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and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aldosterone</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Angiotensin II causes vasoconstriction by binding to vascular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AT1 receptors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and by augmenting sympathetic influences. Furthermore, angiotensin II along with aldosterone increases renal sodium and water reabsorption. The net effect of the renal actions is an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increase in blood volume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that augments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cardiac output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by the Frank- Starling mechanism. In addition,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chronic elevation of angiotensin II promotes cardiac and vascular hypertrophy</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Therefore, hypertension caused by renal artery stenosis is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associated with increases in cardiac output and systemic vascular resistance.</a:t>
            </a:r>
            <a:endParaRPr lang="en-US" sz="1400" b="1" dirty="0">
              <a:solidFill>
                <a:schemeClr val="tx1">
                  <a:lumMod val="90000"/>
                  <a:lumOff val="10000"/>
                </a:schemeClr>
              </a:solidFill>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3515104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4587974"/>
          </a:xfrm>
        </p:spPr>
        <p:txBody>
          <a:bodyPr/>
          <a:lstStyle/>
          <a:p>
            <a:pPr marL="101600" indent="0">
              <a:buNone/>
            </a:pPr>
            <a:r>
              <a:rPr lang="en-US" sz="1400" b="1" dirty="0">
                <a:solidFill>
                  <a:schemeClr val="accent2">
                    <a:lumMod val="50000"/>
                  </a:schemeClr>
                </a:solidFill>
                <a:latin typeface="Times New Roman" panose="02020603050405020304" pitchFamily="18" charset="0"/>
                <a:cs typeface="Times New Roman" panose="02020603050405020304" pitchFamily="18" charset="0"/>
              </a:rPr>
              <a:t>Renal disease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(e.g., diabetic nephropathy, glomerulonephritis) damages nephrons in the kidney. When this occurs, the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kidney cannot excrete normal amounts of sodium</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which leads to sodium and water retention, increased blood volume, and increased cardiac output.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Renal disease may increase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the release of renin, leading to a renin- dependent form of hypertension.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The elevation in arterial pressure </a:t>
            </a:r>
            <a:r>
              <a:rPr lang="en-US" sz="1400" b="1" dirty="0">
                <a:solidFill>
                  <a:schemeClr val="accent2">
                    <a:lumMod val="50000"/>
                  </a:schemeClr>
                </a:solidFill>
                <a:latin typeface="Times New Roman" panose="02020603050405020304" pitchFamily="18" charset="0"/>
                <a:cs typeface="Times New Roman" panose="02020603050405020304" pitchFamily="18" charset="0"/>
              </a:rPr>
              <a:t>secondary to renal disease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can be viewed as an attempt by the kidney to increase renal perfusion, thereby restoring normal glomerular filtration and sodium excretion.</a:t>
            </a:r>
          </a:p>
          <a:p>
            <a:pPr marL="101600" indent="0">
              <a:buNone/>
            </a:pPr>
            <a:r>
              <a:rPr lang="en-US" sz="1400" b="1" dirty="0">
                <a:solidFill>
                  <a:schemeClr val="accent2">
                    <a:lumMod val="50000"/>
                  </a:schemeClr>
                </a:solidFill>
                <a:latin typeface="Times New Roman" panose="02020603050405020304" pitchFamily="18" charset="0"/>
                <a:cs typeface="Times New Roman" panose="02020603050405020304" pitchFamily="18" charset="0"/>
              </a:rPr>
              <a:t>Primary hyperaldosteronism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is ↑ secretion of aldosterone by an adrenal adenoma or adrenal hyperplasia. This condition causes renal retention of sodium and water, thereby </a:t>
            </a:r>
            <a:r>
              <a:rPr lang="en-US" sz="1400" dirty="0">
                <a:solidFill>
                  <a:srgbClr val="050060">
                    <a:lumMod val="90000"/>
                    <a:lumOff val="10000"/>
                  </a:srgbClr>
                </a:solidFill>
                <a:latin typeface="Times New Roman" panose="02020603050405020304" pitchFamily="18" charset="0"/>
                <a:cs typeface="Times New Roman" panose="02020603050405020304" pitchFamily="18" charset="0"/>
              </a:rPr>
              <a:t>↑</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blood volume and arterial pressure. </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Aldosterone acts upon the distal convoluted tubule and cortical collecting duct of the kidney to </a:t>
            </a:r>
            <a:r>
              <a:rPr lang="en-US" sz="1400" dirty="0">
                <a:latin typeface="Times New Roman" panose="02020603050405020304" pitchFamily="18" charset="0"/>
                <a:cs typeface="Times New Roman" panose="02020603050405020304" pitchFamily="18" charset="0"/>
              </a:rPr>
              <a:t>↑</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sodium reabsorption in exchange for potassium and hydrogen ion.  </a:t>
            </a:r>
            <a:r>
              <a:rPr lang="en-US" sz="1400" b="1" dirty="0">
                <a:solidFill>
                  <a:schemeClr val="accent2">
                    <a:lumMod val="50000"/>
                  </a:schemeClr>
                </a:solidFill>
                <a:latin typeface="Times New Roman" panose="02020603050405020304" pitchFamily="18" charset="0"/>
                <a:cs typeface="Times New Roman" panose="02020603050405020304" pitchFamily="18" charset="0"/>
              </a:rPr>
              <a:t>Plasma renin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levels generally are </a:t>
            </a:r>
            <a:r>
              <a:rPr lang="en-US" sz="1400" b="1" dirty="0">
                <a:solidFill>
                  <a:schemeClr val="accent2">
                    <a:lumMod val="50000"/>
                  </a:schemeClr>
                </a:solidFill>
                <a:latin typeface="Times New Roman" panose="02020603050405020304" pitchFamily="18" charset="0"/>
                <a:cs typeface="Times New Roman" panose="02020603050405020304" pitchFamily="18" charset="0"/>
              </a:rPr>
              <a:t>decreased</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as the body attempts to suppress the renin-angiotensin system. In addition, </a:t>
            </a:r>
            <a:r>
              <a:rPr lang="en-US" sz="1400" b="1" dirty="0">
                <a:solidFill>
                  <a:schemeClr val="accent2">
                    <a:lumMod val="50000"/>
                  </a:schemeClr>
                </a:solidFill>
                <a:latin typeface="Times New Roman" panose="02020603050405020304" pitchFamily="18" charset="0"/>
                <a:cs typeface="Times New Roman" panose="02020603050405020304" pitchFamily="18" charset="0"/>
              </a:rPr>
              <a:t>hypokalemia</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is associated with the high levels of aldosterone.</a:t>
            </a:r>
          </a:p>
          <a:p>
            <a:pPr marL="101600" indent="0">
              <a:buNone/>
            </a:pPr>
            <a:r>
              <a:rPr lang="en-US" sz="1400" b="1" dirty="0">
                <a:solidFill>
                  <a:schemeClr val="accent2">
                    <a:lumMod val="50000"/>
                  </a:schemeClr>
                </a:solidFill>
                <a:latin typeface="Times New Roman" panose="02020603050405020304" pitchFamily="18" charset="0"/>
                <a:cs typeface="Times New Roman" panose="02020603050405020304" pitchFamily="18" charset="0"/>
              </a:rPr>
              <a:t>Pheochromocytoma</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 catecholamine secreting tumor, usually in the adrenal medulla) can cause high levels of circulating catecholamines .A pheochromocytoma is diagnosed by measuring plasma or urine catecholamine levels and their metabolites. This condition leads to α-adrenoceptor mediated systemic vasoconstriction and </a:t>
            </a:r>
            <a:r>
              <a:rPr lang="el-GR" sz="1400" dirty="0">
                <a:solidFill>
                  <a:schemeClr val="tx1">
                    <a:lumMod val="90000"/>
                    <a:lumOff val="10000"/>
                  </a:schemeClr>
                </a:solidFill>
                <a:latin typeface="Times New Roman" panose="02020603050405020304" pitchFamily="18" charset="0"/>
                <a:cs typeface="Times New Roman" panose="02020603050405020304" pitchFamily="18" charset="0"/>
              </a:rPr>
              <a:t>β1-</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adrenoceptor-mediated cardiac stimulation that can cause </a:t>
            </a:r>
            <a:r>
              <a:rPr lang="en-US" sz="1400" dirty="0">
                <a:latin typeface="Times New Roman" panose="02020603050405020304" pitchFamily="18" charset="0"/>
                <a:cs typeface="Times New Roman" panose="02020603050405020304" pitchFamily="18" charset="0"/>
              </a:rPr>
              <a:t>↑</a:t>
            </a:r>
            <a:r>
              <a:rPr lang="en-US" sz="1400" dirty="0">
                <a:solidFill>
                  <a:srgbClr val="050060">
                    <a:lumMod val="90000"/>
                    <a:lumOff val="10000"/>
                  </a:srgbClr>
                </a:solidFill>
                <a:latin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in arterial pressure. </a:t>
            </a:r>
            <a:r>
              <a:rPr lang="en-US" sz="1400" b="1" dirty="0">
                <a:solidFill>
                  <a:schemeClr val="accent2">
                    <a:lumMod val="50000"/>
                  </a:schemeClr>
                </a:solidFill>
                <a:latin typeface="Times New Roman" panose="02020603050405020304" pitchFamily="18" charset="0"/>
                <a:cs typeface="Times New Roman" panose="02020603050405020304" pitchFamily="18" charset="0"/>
              </a:rPr>
              <a:t>Although arterial pressure rises</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to very high levels, </a:t>
            </a:r>
            <a:r>
              <a:rPr lang="en-US" sz="1400" b="1" dirty="0">
                <a:solidFill>
                  <a:schemeClr val="accent2">
                    <a:lumMod val="50000"/>
                  </a:schemeClr>
                </a:solidFill>
                <a:latin typeface="Times New Roman" panose="02020603050405020304" pitchFamily="18" charset="0"/>
                <a:cs typeface="Times New Roman" panose="02020603050405020304" pitchFamily="18" charset="0"/>
              </a:rPr>
              <a:t>tachycardia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still occurs because of the direct effects of the catecholamines on the heart and vasculature. Excessive β1-adrenoceptor stimulation in the heart often leads to </a:t>
            </a:r>
            <a:r>
              <a:rPr lang="en-US" sz="1400" b="1" dirty="0">
                <a:solidFill>
                  <a:schemeClr val="accent2">
                    <a:lumMod val="50000"/>
                  </a:schemeClr>
                </a:solidFill>
                <a:latin typeface="Times New Roman" panose="02020603050405020304" pitchFamily="18" charset="0"/>
                <a:cs typeface="Times New Roman" panose="02020603050405020304" pitchFamily="18" charset="0"/>
              </a:rPr>
              <a:t>arrhythmias</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in addition to the </a:t>
            </a:r>
            <a:r>
              <a:rPr lang="en-US" sz="1400" b="1" dirty="0">
                <a:solidFill>
                  <a:schemeClr val="accent2">
                    <a:lumMod val="50000"/>
                  </a:schemeClr>
                </a:solidFill>
                <a:latin typeface="Times New Roman" panose="02020603050405020304" pitchFamily="18" charset="0"/>
                <a:cs typeface="Times New Roman" panose="02020603050405020304" pitchFamily="18" charset="0"/>
              </a:rPr>
              <a:t>hypertension</a:t>
            </a:r>
            <a:r>
              <a:rPr lang="en-US" sz="1400" dirty="0">
                <a:solidFill>
                  <a:schemeClr val="accent2">
                    <a:lumMod val="50000"/>
                  </a:schemeClr>
                </a:solidFill>
                <a:latin typeface="Times New Roman" panose="02020603050405020304" pitchFamily="18" charset="0"/>
                <a:cs typeface="Times New Roman" panose="02020603050405020304" pitchFamily="18" charset="0"/>
              </a:rPr>
              <a:t>. </a:t>
            </a:r>
            <a:endParaRPr lang="en-US" sz="1400" b="1" dirty="0">
              <a:solidFill>
                <a:schemeClr val="accent2">
                  <a:lumMod val="50000"/>
                </a:schemeClr>
              </a:solidFill>
              <a:effectLst/>
              <a:latin typeface="Times New Roman" panose="02020603050405020304" pitchFamily="18" charset="0"/>
              <a:ea typeface="Times New Roman"/>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83879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23479"/>
            <a:ext cx="9029284" cy="5020022"/>
          </a:xfrm>
        </p:spPr>
        <p:txBody>
          <a:bodyPr/>
          <a:lstStyle/>
          <a:p>
            <a:pPr marL="101600" indent="0">
              <a:buNone/>
            </a:pPr>
            <a:r>
              <a:rPr lang="en-US" sz="1400" b="1" dirty="0">
                <a:solidFill>
                  <a:schemeClr val="accent2">
                    <a:lumMod val="50000"/>
                  </a:schemeClr>
                </a:solidFill>
                <a:latin typeface="Times New Roman" panose="02020603050405020304" pitchFamily="18" charset="0"/>
                <a:cs typeface="Times New Roman" panose="02020603050405020304" pitchFamily="18" charset="0"/>
              </a:rPr>
              <a:t>Aortic coarctation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is a narrowing of the aortic arch usually just distal to the left subclavian artery. It is a congenital defect that obstructs aortic outflow, leading to </a:t>
            </a:r>
            <a:r>
              <a:rPr lang="en-US" sz="1400" b="1" dirty="0">
                <a:solidFill>
                  <a:schemeClr val="accent2">
                    <a:lumMod val="50000"/>
                  </a:schemeClr>
                </a:solidFill>
                <a:latin typeface="Times New Roman" panose="02020603050405020304" pitchFamily="18" charset="0"/>
                <a:cs typeface="Times New Roman" panose="02020603050405020304" pitchFamily="18" charset="0"/>
              </a:rPr>
              <a:t>elevated pressures proximal to the coarctation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(i.e., elevated arterial pressures in the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head and arms</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Distal pressures,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decreased but not as expected</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the reason for this is reduced systemic blood flow, and in particular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reduced renal blood flow</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leads to an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 in the release of renin and an activation of the renin-angiotensin aldosterone system</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This in turn elevates blood volume and arterial pressure. Although the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aortic arch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and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carotid sinus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baroreceptors are exposed to higher-than-normal pressures,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the baroreceptor reflex is blunted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owing to structural changes in the walls of vessels where the baroreceptors are located. Furthermore, </a:t>
            </a:r>
            <a:r>
              <a:rPr lang="en-US" sz="1400" b="1" dirty="0">
                <a:solidFill>
                  <a:schemeClr val="accent2">
                    <a:lumMod val="50000"/>
                  </a:schemeClr>
                </a:solidFill>
                <a:latin typeface="Times New Roman" panose="02020603050405020304" pitchFamily="18" charset="0"/>
                <a:cs typeface="Times New Roman" panose="02020603050405020304" pitchFamily="18" charset="0"/>
              </a:rPr>
              <a:t>baroreceptors become desensitized to chronic elevation in pressure and become “reset” to the higher pressure.</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859782"/>
            <a:ext cx="3905894" cy="2182490"/>
          </a:xfrm>
          <a:prstGeom prst="rect">
            <a:avLst/>
          </a:prstGeom>
        </p:spPr>
      </p:pic>
    </p:spTree>
    <p:extLst>
      <p:ext uri="{BB962C8B-B14F-4D97-AF65-F5344CB8AC3E}">
        <p14:creationId xmlns:p14="http://schemas.microsoft.com/office/powerpoint/2010/main" val="377888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51470"/>
            <a:ext cx="9144000" cy="4536504"/>
          </a:xfrm>
        </p:spPr>
        <p:txBody>
          <a:bodyPr/>
          <a:lstStyle/>
          <a:p>
            <a:pPr marL="101600" indent="0">
              <a:buNone/>
            </a:pPr>
            <a:r>
              <a:rPr lang="en-US" sz="1400" b="1" dirty="0">
                <a:solidFill>
                  <a:schemeClr val="accent2">
                    <a:lumMod val="50000"/>
                  </a:schemeClr>
                </a:solidFill>
                <a:latin typeface="Times New Roman" panose="02020603050405020304" pitchFamily="18" charset="0"/>
                <a:cs typeface="Times New Roman" panose="02020603050405020304" pitchFamily="18" charset="0"/>
              </a:rPr>
              <a:t>Preeclampsia</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is a type of hypertension that occurs in about 5% of pregnancies during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late second and third trimesters</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Preeclampsia differs from less severe forms of pregnancy induced hypertension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gestational hypertension</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in that preeclampsia is associated with a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loss of albumin in the urine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because of renal damage, and pulmonary and systemic edema.</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Preeclampsia is also associated with </a:t>
            </a:r>
            <a:r>
              <a:rPr lang="en-US" sz="1400" b="1" dirty="0">
                <a:solidFill>
                  <a:schemeClr val="accent2">
                    <a:lumMod val="50000"/>
                  </a:schemeClr>
                </a:solidFill>
                <a:latin typeface="Times New Roman" panose="02020603050405020304" pitchFamily="18" charset="0"/>
                <a:cs typeface="Times New Roman" panose="02020603050405020304" pitchFamily="18" charset="0"/>
              </a:rPr>
              <a:t>increased vascular responsiveness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to vasoconstrictors, which can lead to vasospasm. It is unclear why some women develop this condition during pregnancy; however, it usually </a:t>
            </a:r>
            <a:r>
              <a:rPr lang="en-US" sz="1400" b="1" dirty="0">
                <a:solidFill>
                  <a:schemeClr val="accent2">
                    <a:lumMod val="50000"/>
                  </a:schemeClr>
                </a:solidFill>
                <a:latin typeface="Times New Roman" panose="02020603050405020304" pitchFamily="18" charset="0"/>
                <a:cs typeface="Times New Roman" panose="02020603050405020304" pitchFamily="18" charset="0"/>
              </a:rPr>
              <a:t>disappears after parturition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unless an underlying hypertensive condition exists.</a:t>
            </a:r>
          </a:p>
          <a:p>
            <a:pPr marL="101600" indent="0">
              <a:buNone/>
            </a:pPr>
            <a:r>
              <a:rPr lang="en-US" sz="1400" b="1" dirty="0">
                <a:solidFill>
                  <a:schemeClr val="accent2">
                    <a:lumMod val="50000"/>
                  </a:schemeClr>
                </a:solidFill>
                <a:latin typeface="Times New Roman" panose="02020603050405020304" pitchFamily="18" charset="0"/>
                <a:cs typeface="Times New Roman" panose="02020603050405020304" pitchFamily="18" charset="0"/>
              </a:rPr>
              <a:t>Hyperthyroidism</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induces </a:t>
            </a:r>
            <a:r>
              <a:rPr lang="en-US" sz="1400" b="1" dirty="0">
                <a:solidFill>
                  <a:schemeClr val="accent2">
                    <a:lumMod val="50000"/>
                  </a:schemeClr>
                </a:solidFill>
                <a:latin typeface="Times New Roman" panose="02020603050405020304" pitchFamily="18" charset="0"/>
                <a:cs typeface="Times New Roman" panose="02020603050405020304" pitchFamily="18" charset="0"/>
              </a:rPr>
              <a:t>systemic vasoconstriction</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an </a:t>
            </a:r>
            <a:r>
              <a:rPr lang="en-US" sz="1400" b="1" dirty="0">
                <a:solidFill>
                  <a:schemeClr val="accent2">
                    <a:lumMod val="50000"/>
                  </a:schemeClr>
                </a:solidFill>
                <a:latin typeface="Times New Roman" panose="02020603050405020304" pitchFamily="18" charset="0"/>
                <a:cs typeface="Times New Roman" panose="02020603050405020304" pitchFamily="18" charset="0"/>
              </a:rPr>
              <a:t>increase in blood volume, and increased cardiac activity</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all of which can lead to hypertension. </a:t>
            </a:r>
          </a:p>
          <a:p>
            <a:pPr marL="101600" indent="0">
              <a:buNone/>
            </a:pPr>
            <a:r>
              <a:rPr lang="en-US" sz="1400" b="1" dirty="0">
                <a:solidFill>
                  <a:schemeClr val="accent2">
                    <a:lumMod val="50000"/>
                  </a:schemeClr>
                </a:solidFill>
                <a:latin typeface="Times New Roman" panose="02020603050405020304" pitchFamily="18" charset="0"/>
                <a:cs typeface="Times New Roman" panose="02020603050405020304" pitchFamily="18" charset="0"/>
              </a:rPr>
              <a:t>Cushing syndrome</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which results from excessive glucocorticoid secretion, can lead to hypertension. Glucocorticoids such as </a:t>
            </a:r>
            <a:r>
              <a:rPr lang="en-US" sz="1400" b="1" dirty="0">
                <a:solidFill>
                  <a:schemeClr val="accent2">
                    <a:lumMod val="50000"/>
                  </a:schemeClr>
                </a:solidFill>
                <a:latin typeface="Times New Roman" panose="02020603050405020304" pitchFamily="18" charset="0"/>
                <a:cs typeface="Times New Roman" panose="02020603050405020304" pitchFamily="18" charset="0"/>
              </a:rPr>
              <a:t>cortisol</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which are secreted by the </a:t>
            </a:r>
            <a:r>
              <a:rPr lang="en-US" sz="1400" b="1" dirty="0">
                <a:solidFill>
                  <a:schemeClr val="accent2">
                    <a:lumMod val="50000"/>
                  </a:schemeClr>
                </a:solidFill>
                <a:latin typeface="Times New Roman" panose="02020603050405020304" pitchFamily="18" charset="0"/>
                <a:cs typeface="Times New Roman" panose="02020603050405020304" pitchFamily="18" charset="0"/>
              </a:rPr>
              <a:t>adrenal cortex</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share some of the same physiologic properties as aldosterone, a mineralocorticoid also secreted by the adrenal cortex. Therefore, excessive glucocorticoids can lead to volume</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expansion and hypertension.</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29494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5308054"/>
          </a:xfrm>
        </p:spPr>
        <p:txBody>
          <a:bodyPr/>
          <a:lstStyle/>
          <a:p>
            <a:pPr marL="101600" indent="0">
              <a:buNone/>
            </a:pPr>
            <a:r>
              <a:rPr lang="en-US" sz="1400" b="1" dirty="0">
                <a:solidFill>
                  <a:schemeClr val="accent2">
                    <a:lumMod val="50000"/>
                  </a:schemeClr>
                </a:solidFill>
                <a:latin typeface="Times New Roman" panose="02020603050405020304" pitchFamily="18" charset="0"/>
                <a:cs typeface="Times New Roman" panose="02020603050405020304" pitchFamily="18" charset="0"/>
              </a:rPr>
              <a:t>Sleep apnea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is a disorder in which people </a:t>
            </a:r>
            <a:r>
              <a:rPr lang="en-US" sz="1400" b="1" dirty="0">
                <a:solidFill>
                  <a:schemeClr val="accent2">
                    <a:lumMod val="50000"/>
                  </a:schemeClr>
                </a:solidFill>
                <a:latin typeface="Times New Roman" panose="02020603050405020304" pitchFamily="18" charset="0"/>
                <a:cs typeface="Times New Roman" panose="02020603050405020304" pitchFamily="18" charset="0"/>
              </a:rPr>
              <a:t>repeatedly stop breathing for short periods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of time (10 to 30 seconds) during their sleep; this can occur many times per hour. </a:t>
            </a:r>
          </a:p>
          <a:p>
            <a:pPr marL="101600" indent="0">
              <a:buNone/>
            </a:pPr>
            <a:r>
              <a:rPr lang="en-US" sz="1400" b="1" dirty="0">
                <a:solidFill>
                  <a:schemeClr val="accent2">
                    <a:lumMod val="50000"/>
                  </a:schemeClr>
                </a:solidFill>
                <a:latin typeface="Times New Roman" panose="02020603050405020304" pitchFamily="18" charset="0"/>
                <a:cs typeface="Times New Roman" panose="02020603050405020304" pitchFamily="18" charset="0"/>
              </a:rPr>
              <a:t>Breathing</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is most commonly </a:t>
            </a:r>
            <a:r>
              <a:rPr lang="en-US" sz="1400" b="1" dirty="0">
                <a:solidFill>
                  <a:schemeClr val="accent2">
                    <a:lumMod val="50000"/>
                  </a:schemeClr>
                </a:solidFill>
                <a:latin typeface="Times New Roman" panose="02020603050405020304" pitchFamily="18" charset="0"/>
                <a:cs typeface="Times New Roman" panose="02020603050405020304" pitchFamily="18" charset="0"/>
              </a:rPr>
              <a:t>interrupted by airway obstruction</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and </a:t>
            </a:r>
            <a:r>
              <a:rPr lang="en-US" sz="1400" b="1" dirty="0">
                <a:solidFill>
                  <a:schemeClr val="accent2">
                    <a:lumMod val="50000"/>
                  </a:schemeClr>
                </a:solidFill>
                <a:latin typeface="Times New Roman" panose="02020603050405020304" pitchFamily="18" charset="0"/>
                <a:cs typeface="Times New Roman" panose="02020603050405020304" pitchFamily="18" charset="0"/>
              </a:rPr>
              <a:t>less commonly by disorders of the central nervous system</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This condition is often associated </a:t>
            </a:r>
            <a:r>
              <a:rPr lang="en-US" sz="1400" b="1" dirty="0">
                <a:solidFill>
                  <a:schemeClr val="accent2">
                    <a:lumMod val="50000"/>
                  </a:schemeClr>
                </a:solidFill>
                <a:latin typeface="Times New Roman" panose="02020603050405020304" pitchFamily="18" charset="0"/>
                <a:cs typeface="Times New Roman" panose="02020603050405020304" pitchFamily="18" charset="0"/>
              </a:rPr>
              <a:t>with obesity</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Individuals suffering from sleep apnea have a higher incidence of hypertension. The mechanism of hypertension may be related to </a:t>
            </a:r>
            <a:r>
              <a:rPr lang="en-US" sz="1400" b="1" dirty="0">
                <a:solidFill>
                  <a:schemeClr val="accent2">
                    <a:lumMod val="50000"/>
                  </a:schemeClr>
                </a:solidFill>
                <a:latin typeface="Times New Roman" panose="02020603050405020304" pitchFamily="18" charset="0"/>
                <a:cs typeface="Times New Roman" panose="02020603050405020304" pitchFamily="18" charset="0"/>
              </a:rPr>
              <a:t>sympathetic activation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and hormonal changes associated with repeated periods of apnea-induced </a:t>
            </a:r>
            <a:r>
              <a:rPr lang="en-US" sz="1400" b="1" dirty="0">
                <a:solidFill>
                  <a:schemeClr val="accent2">
                    <a:lumMod val="50000"/>
                  </a:schemeClr>
                </a:solidFill>
                <a:latin typeface="Times New Roman" panose="02020603050405020304" pitchFamily="18" charset="0"/>
                <a:cs typeface="Times New Roman" panose="02020603050405020304" pitchFamily="18" charset="0"/>
              </a:rPr>
              <a:t>hypoxia</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and </a:t>
            </a:r>
            <a:r>
              <a:rPr lang="en-US" sz="1400" b="1" dirty="0">
                <a:solidFill>
                  <a:schemeClr val="accent2">
                    <a:lumMod val="50000"/>
                  </a:schemeClr>
                </a:solidFill>
                <a:latin typeface="Times New Roman" panose="02020603050405020304" pitchFamily="18" charset="0"/>
                <a:cs typeface="Times New Roman" panose="02020603050405020304" pitchFamily="18" charset="0"/>
              </a:rPr>
              <a:t>hypercapnia</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and from stress associated with the loss of sleep.</a:t>
            </a:r>
          </a:p>
          <a:p>
            <a:pPr marL="101600" indent="0">
              <a:buNone/>
            </a:pP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400" b="1" i="1" dirty="0">
                <a:solidFill>
                  <a:schemeClr val="accent2">
                    <a:lumMod val="50000"/>
                  </a:schemeClr>
                </a:solidFill>
                <a:latin typeface="Times New Roman" panose="02020603050405020304" pitchFamily="18" charset="0"/>
                <a:cs typeface="Times New Roman" panose="02020603050405020304" pitchFamily="18" charset="0"/>
              </a:rPr>
              <a:t>Physiologic Basis for Therapeutic Intervention</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If a person has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secondary hypertension</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it is sometimes possible to correct the underlying cause.  </a:t>
            </a:r>
            <a:r>
              <a:rPr lang="en-US" sz="1400" b="1" dirty="0">
                <a:solidFill>
                  <a:schemeClr val="accent2">
                    <a:lumMod val="50000"/>
                  </a:schemeClr>
                </a:solidFill>
                <a:latin typeface="Times New Roman" panose="02020603050405020304" pitchFamily="18" charset="0"/>
                <a:cs typeface="Times New Roman" panose="02020603050405020304" pitchFamily="18" charset="0"/>
              </a:rPr>
              <a:t>Renal artery stenosis, Pheochromocytoma and aortic coarctation</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can be corrected </a:t>
            </a:r>
            <a:r>
              <a:rPr lang="en-US" sz="1400" b="1" dirty="0">
                <a:solidFill>
                  <a:schemeClr val="accent2">
                    <a:lumMod val="50000"/>
                  </a:schemeClr>
                </a:solidFill>
                <a:latin typeface="Times New Roman" panose="02020603050405020304" pitchFamily="18" charset="0"/>
                <a:cs typeface="Times New Roman" panose="02020603050405020304" pitchFamily="18" charset="0"/>
              </a:rPr>
              <a:t>surgically.</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However, for the majority of people who have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essential hypertension</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the cause is unknown, so it cannot be targeted for correction. Therefore, the therapeutic approach for these patients involves modifying the factors that determine arterial pressure by using drugs.</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Because hypertension results from an </a:t>
            </a:r>
            <a:r>
              <a:rPr lang="en-US" sz="1400" b="1" dirty="0">
                <a:solidFill>
                  <a:schemeClr val="accent2">
                    <a:lumMod val="50000"/>
                  </a:schemeClr>
                </a:solidFill>
                <a:latin typeface="Times New Roman" panose="02020603050405020304" pitchFamily="18" charset="0"/>
                <a:cs typeface="Times New Roman" panose="02020603050405020304" pitchFamily="18" charset="0"/>
              </a:rPr>
              <a:t>increase in cardiac output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and </a:t>
            </a:r>
            <a:r>
              <a:rPr lang="en-US" sz="1400" b="1" dirty="0">
                <a:solidFill>
                  <a:schemeClr val="accent2">
                    <a:lumMod val="50000"/>
                  </a:schemeClr>
                </a:solidFill>
                <a:latin typeface="Times New Roman" panose="02020603050405020304" pitchFamily="18" charset="0"/>
                <a:cs typeface="Times New Roman" panose="02020603050405020304" pitchFamily="18" charset="0"/>
              </a:rPr>
              <a:t>increased systemic vascular resistance</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these are the</a:t>
            </a:r>
          </a:p>
          <a:p>
            <a:pPr marL="101600" indent="0">
              <a:buNone/>
            </a:pP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two physiologic mechanisms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that are targeted in drug therapy. In most hypertensive patients, altered renal function causes sodium and water retention. Therefore, the most common treatment for hypertension is the use of </a:t>
            </a:r>
            <a:r>
              <a:rPr lang="en-US" sz="1400" b="1" dirty="0">
                <a:solidFill>
                  <a:schemeClr val="accent2">
                    <a:lumMod val="50000"/>
                  </a:schemeClr>
                </a:solidFill>
                <a:latin typeface="Times New Roman" panose="02020603050405020304" pitchFamily="18" charset="0"/>
                <a:cs typeface="Times New Roman" panose="02020603050405020304" pitchFamily="18" charset="0"/>
              </a:rPr>
              <a:t>a diuretic</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Decreasing blood volume </a:t>
            </a:r>
            <a:r>
              <a:rPr lang="en-US" sz="1400" b="1" dirty="0">
                <a:solidFill>
                  <a:schemeClr val="accent2">
                    <a:lumMod val="50000"/>
                  </a:schemeClr>
                </a:solidFill>
                <a:latin typeface="Times New Roman" panose="02020603050405020304" pitchFamily="18" charset="0"/>
                <a:cs typeface="Times New Roman" panose="02020603050405020304" pitchFamily="18" charset="0"/>
              </a:rPr>
              <a:t>with a diuretic leads to activation of the renin-angiotensin-aldosterone system</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which counteracts the effects of the diuretic. </a:t>
            </a:r>
            <a:r>
              <a:rPr lang="en-US" sz="1400" b="1" dirty="0">
                <a:solidFill>
                  <a:schemeClr val="accent2">
                    <a:lumMod val="50000"/>
                  </a:schemeClr>
                </a:solidFill>
                <a:latin typeface="Times New Roman" panose="02020603050405020304" pitchFamily="18" charset="0"/>
                <a:cs typeface="Times New Roman" panose="02020603050405020304" pitchFamily="18" charset="0"/>
              </a:rPr>
              <a:t>Therefore</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these patients may be given an </a:t>
            </a:r>
            <a:r>
              <a:rPr lang="en-US" sz="1400" b="1" dirty="0">
                <a:solidFill>
                  <a:schemeClr val="accent2">
                    <a:lumMod val="50000"/>
                  </a:schemeClr>
                </a:solidFill>
                <a:latin typeface="Times New Roman" panose="02020603050405020304" pitchFamily="18" charset="0"/>
                <a:cs typeface="Times New Roman" panose="02020603050405020304" pitchFamily="18" charset="0"/>
              </a:rPr>
              <a:t>ACE inhibitor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or </a:t>
            </a:r>
            <a:r>
              <a:rPr lang="en-US" sz="1400" b="1" dirty="0">
                <a:solidFill>
                  <a:schemeClr val="accent2">
                    <a:lumMod val="50000"/>
                  </a:schemeClr>
                </a:solidFill>
                <a:latin typeface="Times New Roman" panose="02020603050405020304" pitchFamily="18" charset="0"/>
                <a:cs typeface="Times New Roman" panose="02020603050405020304" pitchFamily="18" charset="0"/>
              </a:rPr>
              <a:t>angiotensin receptor blocker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(ARB)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as well.</a:t>
            </a:r>
          </a:p>
        </p:txBody>
      </p:sp>
    </p:spTree>
    <p:extLst>
      <p:ext uri="{BB962C8B-B14F-4D97-AF65-F5344CB8AC3E}">
        <p14:creationId xmlns:p14="http://schemas.microsoft.com/office/powerpoint/2010/main" val="303895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51470"/>
            <a:ext cx="8892480" cy="4536504"/>
          </a:xfrm>
        </p:spPr>
        <p:txBody>
          <a:bodyPr/>
          <a:lstStyle/>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In addition to using </a:t>
            </a:r>
            <a:r>
              <a:rPr lang="en-US" sz="1400" b="1" dirty="0">
                <a:solidFill>
                  <a:schemeClr val="accent2">
                    <a:lumMod val="50000"/>
                  </a:schemeClr>
                </a:solidFill>
                <a:latin typeface="Times New Roman" panose="02020603050405020304" pitchFamily="18" charset="0"/>
                <a:cs typeface="Times New Roman" panose="02020603050405020304" pitchFamily="18" charset="0"/>
              </a:rPr>
              <a:t>diuretics</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cardiac output can be reduced using </a:t>
            </a:r>
            <a:r>
              <a:rPr lang="en-US" sz="1400" b="1" dirty="0">
                <a:solidFill>
                  <a:schemeClr val="accent2">
                    <a:lumMod val="50000"/>
                  </a:schemeClr>
                </a:solidFill>
                <a:latin typeface="Times New Roman" panose="02020603050405020304" pitchFamily="18" charset="0"/>
                <a:cs typeface="Times New Roman" panose="02020603050405020304" pitchFamily="18" charset="0"/>
              </a:rPr>
              <a:t>beta-blockers</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and the more </a:t>
            </a:r>
            <a:r>
              <a:rPr lang="en-US" sz="1400" b="1" dirty="0">
                <a:solidFill>
                  <a:schemeClr val="accent2">
                    <a:lumMod val="50000"/>
                  </a:schemeClr>
                </a:solidFill>
                <a:latin typeface="Times New Roman" panose="02020603050405020304" pitchFamily="18" charset="0"/>
                <a:cs typeface="Times New Roman" panose="02020603050405020304" pitchFamily="18" charset="0"/>
              </a:rPr>
              <a:t>cardio-selective calcium channel </a:t>
            </a:r>
            <a:r>
              <a:rPr lang="sv-SE" sz="1400" b="1" dirty="0">
                <a:solidFill>
                  <a:schemeClr val="accent2">
                    <a:lumMod val="50000"/>
                  </a:schemeClr>
                </a:solidFill>
                <a:latin typeface="Times New Roman" panose="02020603050405020304" pitchFamily="18" charset="0"/>
                <a:cs typeface="Times New Roman" panose="02020603050405020304" pitchFamily="18" charset="0"/>
              </a:rPr>
              <a:t>blockers (e.g., verapamil). Beta-blockers</a:t>
            </a:r>
            <a:r>
              <a:rPr lang="sv-SE" sz="1400" dirty="0">
                <a:solidFill>
                  <a:schemeClr val="tx1">
                    <a:lumMod val="90000"/>
                    <a:lumOff val="10000"/>
                  </a:schemeClr>
                </a:solidFill>
                <a:latin typeface="Times New Roman" panose="02020603050405020304" pitchFamily="18" charset="0"/>
                <a:cs typeface="Times New Roman" panose="02020603050405020304" pitchFamily="18" charset="0"/>
              </a:rPr>
              <a:t> are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particularly useful in patients </a:t>
            </a:r>
            <a:r>
              <a:rPr lang="en-US" sz="1400" b="1" dirty="0">
                <a:solidFill>
                  <a:schemeClr val="accent2">
                    <a:lumMod val="50000"/>
                  </a:schemeClr>
                </a:solidFill>
                <a:latin typeface="Times New Roman" panose="02020603050405020304" pitchFamily="18" charset="0"/>
                <a:cs typeface="Times New Roman" panose="02020603050405020304" pitchFamily="18" charset="0"/>
              </a:rPr>
              <a:t>who may have excessive sympathetic stimulation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caused by emotional stress, and these drugs also </a:t>
            </a:r>
            <a:r>
              <a:rPr lang="en-US" sz="1400" b="1" dirty="0">
                <a:solidFill>
                  <a:schemeClr val="accent2">
                    <a:lumMod val="50000"/>
                  </a:schemeClr>
                </a:solidFill>
                <a:latin typeface="Times New Roman" panose="02020603050405020304" pitchFamily="18" charset="0"/>
                <a:cs typeface="Times New Roman" panose="02020603050405020304" pitchFamily="18" charset="0"/>
              </a:rPr>
              <a:t>inhibit sympathetic-mediated release of renin.</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In combination with a diuretic, some hypertensive patients can be effectively treated with an </a:t>
            </a:r>
            <a:r>
              <a:rPr lang="en-US" sz="1400" b="1" dirty="0">
                <a:solidFill>
                  <a:schemeClr val="accent2">
                    <a:lumMod val="50000"/>
                  </a:schemeClr>
                </a:solidFill>
                <a:latin typeface="Times New Roman" panose="02020603050405020304" pitchFamily="18" charset="0"/>
                <a:cs typeface="Times New Roman" panose="02020603050405020304" pitchFamily="18" charset="0"/>
              </a:rPr>
              <a:t>α-adrenoceptor antagonist</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which dilates resistance vessels and reduces systemic vascular resistance. Other drugs that reduce systemic vascular resistance include </a:t>
            </a:r>
            <a:r>
              <a:rPr lang="en-US" sz="1400" b="1" dirty="0">
                <a:solidFill>
                  <a:schemeClr val="accent2">
                    <a:lumMod val="50000"/>
                  </a:schemeClr>
                </a:solidFill>
                <a:latin typeface="Times New Roman" panose="02020603050405020304" pitchFamily="18" charset="0"/>
                <a:cs typeface="Times New Roman" panose="02020603050405020304" pitchFamily="18" charset="0"/>
              </a:rPr>
              <a:t>ACE inhibitors</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400" b="1" dirty="0">
                <a:solidFill>
                  <a:schemeClr val="accent2">
                    <a:lumMod val="50000"/>
                  </a:schemeClr>
                </a:solidFill>
                <a:latin typeface="Times New Roman" panose="02020603050405020304" pitchFamily="18" charset="0"/>
                <a:cs typeface="Times New Roman" panose="02020603050405020304" pitchFamily="18" charset="0"/>
              </a:rPr>
              <a:t>ARBs, calcium channel blockers .</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Although pharmacologic intervention is an important therapeutic modality in treating hypertension, </a:t>
            </a:r>
            <a:r>
              <a:rPr lang="en-US" sz="1400" b="1" dirty="0">
                <a:solidFill>
                  <a:schemeClr val="accent2">
                    <a:lumMod val="50000"/>
                  </a:schemeClr>
                </a:solidFill>
                <a:latin typeface="Times New Roman" panose="02020603050405020304" pitchFamily="18" charset="0"/>
                <a:cs typeface="Times New Roman" panose="02020603050405020304" pitchFamily="18" charset="0"/>
              </a:rPr>
              <a:t>improved diet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and </a:t>
            </a:r>
            <a:r>
              <a:rPr lang="en-US" sz="1400" b="1" dirty="0">
                <a:solidFill>
                  <a:schemeClr val="accent2">
                    <a:lumMod val="50000"/>
                  </a:schemeClr>
                </a:solidFill>
                <a:latin typeface="Times New Roman" panose="02020603050405020304" pitchFamily="18" charset="0"/>
                <a:cs typeface="Times New Roman" panose="02020603050405020304" pitchFamily="18" charset="0"/>
              </a:rPr>
              <a:t>exercise</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have been shown to be effective in reducing arterial pressure in many patients. A proper, </a:t>
            </a:r>
            <a:r>
              <a:rPr lang="en-US" sz="1400" b="1" dirty="0">
                <a:solidFill>
                  <a:schemeClr val="accent2">
                    <a:lumMod val="50000"/>
                  </a:schemeClr>
                </a:solidFill>
                <a:latin typeface="Times New Roman" panose="02020603050405020304" pitchFamily="18" charset="0"/>
                <a:cs typeface="Times New Roman" panose="02020603050405020304" pitchFamily="18" charset="0"/>
              </a:rPr>
              <a:t>balanced diet</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that includes </a:t>
            </a:r>
            <a:r>
              <a:rPr lang="en-US" sz="1400" b="1" dirty="0">
                <a:solidFill>
                  <a:schemeClr val="accent2">
                    <a:lumMod val="50000"/>
                  </a:schemeClr>
                </a:solidFill>
                <a:latin typeface="Times New Roman" panose="02020603050405020304" pitchFamily="18" charset="0"/>
                <a:cs typeface="Times New Roman" panose="02020603050405020304" pitchFamily="18" charset="0"/>
              </a:rPr>
              <a:t>sodium restriction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can prevent the progression of, and in some cases reverse, cardiovascular changes associated</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with hypertension. </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458662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accent2">
                    <a:lumMod val="5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8745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187624" y="123478"/>
            <a:ext cx="6048672" cy="792087"/>
          </a:xfrm>
          <a:prstGeom prst="rect">
            <a:avLst/>
          </a:prstGeom>
        </p:spPr>
        <p:txBody>
          <a:bodyPr spcFirstLastPara="1" wrap="square" lIns="0" tIns="0" rIns="0" bIns="0" anchor="b" anchorCtr="0">
            <a:noAutofit/>
          </a:bodyPr>
          <a:lstStyle/>
          <a:p>
            <a:pPr algn="ctr"/>
            <a:br>
              <a:rPr lang="en-US" sz="1800" dirty="0">
                <a:solidFill>
                  <a:schemeClr val="tx1">
                    <a:lumMod val="90000"/>
                    <a:lumOff val="10000"/>
                  </a:schemeClr>
                </a:solidFill>
              </a:rPr>
            </a:br>
            <a:br>
              <a:rPr lang="en-US" sz="1800" dirty="0">
                <a:solidFill>
                  <a:schemeClr val="tx1">
                    <a:lumMod val="90000"/>
                    <a:lumOff val="10000"/>
                  </a:schemeClr>
                </a:solidFill>
              </a:rPr>
            </a:br>
            <a:br>
              <a:rPr lang="en-US" sz="1800" dirty="0">
                <a:solidFill>
                  <a:schemeClr val="tx1">
                    <a:lumMod val="90000"/>
                    <a:lumOff val="10000"/>
                  </a:schemeClr>
                </a:solidFill>
              </a:rPr>
            </a:br>
            <a:br>
              <a:rPr lang="en-US" sz="1800" dirty="0">
                <a:solidFill>
                  <a:schemeClr val="tx1">
                    <a:lumMod val="90000"/>
                    <a:lumOff val="10000"/>
                  </a:schemeClr>
                </a:solidFill>
              </a:rPr>
            </a:br>
            <a:br>
              <a:rPr lang="en-US" sz="1800" dirty="0">
                <a:solidFill>
                  <a:schemeClr val="tx1">
                    <a:lumMod val="90000"/>
                    <a:lumOff val="10000"/>
                  </a:schemeClr>
                </a:solidFill>
              </a:rPr>
            </a:br>
            <a:br>
              <a:rPr lang="en-US" sz="1800" dirty="0">
                <a:solidFill>
                  <a:schemeClr val="tx1">
                    <a:lumMod val="90000"/>
                    <a:lumOff val="10000"/>
                  </a:schemeClr>
                </a:solidFill>
              </a:rPr>
            </a:br>
            <a:r>
              <a:rPr lang="en-US" sz="1800" b="1" dirty="0">
                <a:solidFill>
                  <a:schemeClr val="accent2">
                    <a:lumMod val="50000"/>
                  </a:schemeClr>
                </a:solidFill>
                <a:latin typeface="Times New Roman" panose="02020603050405020304" pitchFamily="18" charset="0"/>
                <a:cs typeface="Times New Roman" panose="02020603050405020304" pitchFamily="18" charset="0"/>
              </a:rPr>
              <a:t>HYPERTENSION</a:t>
            </a:r>
            <a:br>
              <a:rPr lang="en-US" sz="24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br>
            <a:endParaRPr dirty="0">
              <a:solidFill>
                <a:schemeClr val="accent2">
                  <a:lumMod val="50000"/>
                </a:schemeClr>
              </a:solidFill>
            </a:endParaRPr>
          </a:p>
        </p:txBody>
      </p:sp>
      <p:sp>
        <p:nvSpPr>
          <p:cNvPr id="3" name="Text Placeholder 2"/>
          <p:cNvSpPr>
            <a:spLocks noGrp="1"/>
          </p:cNvSpPr>
          <p:nvPr>
            <p:ph type="body" idx="1"/>
          </p:nvPr>
        </p:nvSpPr>
        <p:spPr>
          <a:xfrm>
            <a:off x="227950" y="555526"/>
            <a:ext cx="8801334" cy="3888432"/>
          </a:xfrm>
        </p:spPr>
        <p:txBody>
          <a:bodyPr/>
          <a:lstStyle/>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High blood pressure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(hypertension)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is a condition that affects about one-third of American adults and is a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leading cause of morbidity and mortality</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Hypertension is much more than a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“cardiovascular disease”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because it can damage other organs such as kidney, brain, and eye. One-third of hypertensive people are not aware of being hypertensive because it is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usually asymptomatic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until the damaging effects of hypertension (such as stroke, myocardial infarction, renal dysfunction, visual disturbances, etc.) are observed.</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The term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(hypertension)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is applied to elevations in diastolic or systolic pressures above normal values. Normal arterial pressure is defined as a systolic pressure &lt;120 mm Hg (but &gt;90 mm Hg) and diastolic pressure &lt;80 mm Hg</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(but &gt;60 mm Hg). Diastolic pressures of 80 to 89 mm Hg and systolic pressures of 120 to 139 mm Hg are considered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prehypertension.</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Hypertension is defined as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diastolic or systolic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pressures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≥90 or 140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mm Hg,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respectively</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Both diastolic and systolic hypertension have been shown to be significant risk factors for causing other cardiovascular disorders such as stroke and myocardial infarction. </a:t>
            </a: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101600" indent="0">
              <a:buNone/>
            </a:pPr>
            <a:endParaRPr lang="en-US" dirty="0"/>
          </a:p>
        </p:txBody>
      </p:sp>
      <p:sp>
        <p:nvSpPr>
          <p:cNvPr id="5" name="Slide Number Placeholder 4"/>
          <p:cNvSpPr>
            <a:spLocks noGrp="1"/>
          </p:cNvSpPr>
          <p:nvPr>
            <p:ph type="sldNum" idx="12"/>
          </p:nvPr>
        </p:nvSpPr>
        <p:spPr/>
        <p:txBody>
          <a:bodyPr/>
          <a:lstStyle/>
          <a:p>
            <a:fld id="{00000000-1234-1234-1234-123412341234}" type="slidenum">
              <a:rPr lang="en" smtClean="0">
                <a:solidFill>
                  <a:srgbClr val="FFFFFF"/>
                </a:solidFill>
              </a:rPr>
              <a:pPr/>
              <a:t>3</a:t>
            </a:fld>
            <a:endParaRPr lang="en">
              <a:solidFill>
                <a:srgbClr val="FFFFFF"/>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401"/>
          <a:stretch/>
        </p:blipFill>
        <p:spPr>
          <a:xfrm>
            <a:off x="271672" y="61739"/>
            <a:ext cx="8208912" cy="5020022"/>
          </a:xfrm>
          <a:prstGeom prst="rect">
            <a:avLst/>
          </a:prstGeom>
        </p:spPr>
      </p:pic>
    </p:spTree>
    <p:extLst>
      <p:ext uri="{BB962C8B-B14F-4D97-AF65-F5344CB8AC3E}">
        <p14:creationId xmlns:p14="http://schemas.microsoft.com/office/powerpoint/2010/main" val="18251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5" y="123478"/>
            <a:ext cx="3312368" cy="3155100"/>
          </a:xfrm>
        </p:spPr>
        <p:txBody>
          <a:bodyPr/>
          <a:lstStyle/>
          <a:p>
            <a:pPr marL="0" lvl="0" indent="0" algn="just">
              <a:lnSpc>
                <a:spcPct val="107000"/>
              </a:lnSpc>
              <a:spcBef>
                <a:spcPts val="0"/>
              </a:spcBef>
              <a:buClr>
                <a:srgbClr val="A458FF"/>
              </a:buClr>
              <a:buNone/>
            </a:pPr>
            <a:endParaRPr lang="en-US" b="1" dirty="0">
              <a:solidFill>
                <a:schemeClr val="tx1">
                  <a:lumMod val="90000"/>
                  <a:lumOff val="10000"/>
                </a:schemeClr>
              </a:solidFill>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07000"/>
              </a:lnSpc>
              <a:spcBef>
                <a:spcPts val="0"/>
              </a:spcBef>
              <a:buNone/>
            </a:pP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en-US" sz="11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buNone/>
            </a:pPr>
            <a:r>
              <a:rPr lang="en-US" sz="1600" b="1" dirty="0">
                <a:latin typeface="Times New Roman" panose="02020603050405020304" pitchFamily="18"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endParaRPr lang="en-US" sz="1600" dirty="0">
              <a:solidFill>
                <a:schemeClr val="bg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4" name="TextBox 3"/>
          <p:cNvSpPr txBox="1"/>
          <p:nvPr/>
        </p:nvSpPr>
        <p:spPr>
          <a:xfrm>
            <a:off x="107505" y="0"/>
            <a:ext cx="8647429" cy="4247317"/>
          </a:xfrm>
          <a:prstGeom prst="rect">
            <a:avLst/>
          </a:prstGeom>
          <a:noFill/>
        </p:spPr>
        <p:txBody>
          <a:bodyPr wrap="square" rtlCol="0">
            <a:spAutoFit/>
          </a:bodyPr>
          <a:lstStyle/>
          <a:p>
            <a:r>
              <a:rPr lang="en-US" b="1" dirty="0">
                <a:solidFill>
                  <a:schemeClr val="tx1">
                    <a:lumMod val="90000"/>
                    <a:lumOff val="10000"/>
                  </a:schemeClr>
                </a:solidFill>
                <a:latin typeface="Times New Roman" panose="02020603050405020304" pitchFamily="18" charset="0"/>
                <a:cs typeface="Times New Roman" panose="02020603050405020304" pitchFamily="18" charset="0"/>
              </a:rPr>
              <a:t>Chronic hypertension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is caused by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increases in systemic vascular resistance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and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cardiac output</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The elevation in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cardiac output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is normally caused by an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increase in blood volume</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which increases ventricular preload and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stroke volume</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It is important to note that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to sustain a hypertensive state</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it is necessary to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increase blood volume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through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renal retention of sodium and water</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Evidence for this comes from studies showing that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elevations in arterial pressure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produced by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infusing a vasoconstrictor drug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for several days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are not sustained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because of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pressure natriuresis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in the kidneys. </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When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renal artery pressure is elevated</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the kidneys respond by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increasing glomerular filtration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and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excretion of sodium and water</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The loss of sodium and water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decreases blood volume and restores pressure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after a day to two despite continued infusion of the vasoconstrictor. Therefore, with normal renal function, an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acute elevation in arterial pressure</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caused by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increasing systemic vascular resistance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(or by stimulating the heart) is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compensated by a reduction in blood volume</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which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restores the arterial pressure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to normal. </a:t>
            </a:r>
          </a:p>
        </p:txBody>
      </p:sp>
    </p:spTree>
    <p:extLst>
      <p:ext uri="{BB962C8B-B14F-4D97-AF65-F5344CB8AC3E}">
        <p14:creationId xmlns:p14="http://schemas.microsoft.com/office/powerpoint/2010/main" val="1674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5" y="123478"/>
            <a:ext cx="3312368" cy="3155100"/>
          </a:xfrm>
        </p:spPr>
        <p:txBody>
          <a:bodyPr/>
          <a:lstStyle/>
          <a:p>
            <a:pPr marL="0" lvl="0" indent="0" algn="just">
              <a:lnSpc>
                <a:spcPct val="107000"/>
              </a:lnSpc>
              <a:spcBef>
                <a:spcPts val="0"/>
              </a:spcBef>
              <a:buClr>
                <a:srgbClr val="A458FF"/>
              </a:buClr>
              <a:buNone/>
            </a:pPr>
            <a:endParaRPr lang="en-US" b="1" dirty="0">
              <a:solidFill>
                <a:schemeClr val="tx1">
                  <a:lumMod val="90000"/>
                  <a:lumOff val="10000"/>
                </a:schemeClr>
              </a:solidFill>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07000"/>
              </a:lnSpc>
              <a:spcBef>
                <a:spcPts val="0"/>
              </a:spcBef>
              <a:buNone/>
            </a:pP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en-US" sz="11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buNone/>
            </a:pPr>
            <a:r>
              <a:rPr lang="en-US" sz="1600" b="1" dirty="0">
                <a:latin typeface="Times New Roman" panose="02020603050405020304" pitchFamily="18"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endParaRPr lang="en-US" sz="1600" dirty="0">
              <a:solidFill>
                <a:schemeClr val="bg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2" name="Picture 1"/>
          <p:cNvPicPr>
            <a:picLocks noChangeAspect="1"/>
          </p:cNvPicPr>
          <p:nvPr/>
        </p:nvPicPr>
        <p:blipFill>
          <a:blip r:embed="rId2">
            <a:lum bright="-20000" contrast="40000"/>
          </a:blip>
          <a:stretch>
            <a:fillRect/>
          </a:stretch>
        </p:blipFill>
        <p:spPr>
          <a:xfrm>
            <a:off x="395536" y="842195"/>
            <a:ext cx="8352928" cy="4104456"/>
          </a:xfrm>
          <a:prstGeom prst="rect">
            <a:avLst/>
          </a:prstGeom>
        </p:spPr>
      </p:pic>
      <p:sp>
        <p:nvSpPr>
          <p:cNvPr id="6" name="TextBox 5"/>
          <p:cNvSpPr txBox="1"/>
          <p:nvPr/>
        </p:nvSpPr>
        <p:spPr>
          <a:xfrm>
            <a:off x="1331640" y="123478"/>
            <a:ext cx="6336704" cy="400110"/>
          </a:xfrm>
          <a:prstGeom prst="rect">
            <a:avLst/>
          </a:prstGeom>
          <a:noFill/>
        </p:spPr>
        <p:txBody>
          <a:bodyPr wrap="square" rtlCol="0">
            <a:spAutoFit/>
          </a:bodyPr>
          <a:lstStyle/>
          <a:p>
            <a:pPr algn="ctr"/>
            <a:r>
              <a:rPr lang="en-US" sz="2000" b="1" dirty="0">
                <a:solidFill>
                  <a:schemeClr val="accent2">
                    <a:lumMod val="50000"/>
                  </a:schemeClr>
                </a:solidFill>
              </a:rPr>
              <a:t>Pathophysiology of Hypertension</a:t>
            </a:r>
          </a:p>
        </p:txBody>
      </p:sp>
    </p:spTree>
    <p:extLst>
      <p:ext uri="{BB962C8B-B14F-4D97-AF65-F5344CB8AC3E}">
        <p14:creationId xmlns:p14="http://schemas.microsoft.com/office/powerpoint/2010/main" val="4967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1" y="195486"/>
            <a:ext cx="8848263" cy="4464496"/>
          </a:xfrm>
        </p:spPr>
        <p:txBody>
          <a:bodyPr/>
          <a:lstStyle/>
          <a:p>
            <a:pPr marL="0" indent="0" algn="ctr">
              <a:lnSpc>
                <a:spcPct val="107000"/>
              </a:lnSpc>
              <a:spcBef>
                <a:spcPts val="0"/>
              </a:spcBef>
              <a:buNone/>
            </a:pPr>
            <a:r>
              <a:rPr lang="en-US" sz="1400" b="1" dirty="0">
                <a:solidFill>
                  <a:schemeClr val="accent2">
                    <a:lumMod val="50000"/>
                  </a:schemeClr>
                </a:solidFill>
                <a:latin typeface="Times New Roman" panose="02020603050405020304" pitchFamily="18" charset="0"/>
                <a:cs typeface="Times New Roman" panose="02020603050405020304" pitchFamily="18" charset="0"/>
              </a:rPr>
              <a:t>Essential (Primary) Hypertension</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Essential (or primary) hypertension accounts for approximately 90% to 95% of patients diagnosed with hypertension.</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This diagnosis is made after known causes of hypertension (i.e., secondary hypertension) are eliminated. Therefore,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essential hypertension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is a diagnosis by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exclusion</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Despite many years of research,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no unifying hypothesis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accounts for the pathogenesis of essential hypertension. However, a natural progression of this disease suggests that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early elevations in</a:t>
            </a:r>
          </a:p>
          <a:p>
            <a:pPr marL="101600" indent="0">
              <a:buNone/>
            </a:pP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blood volume and cardiac output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might precede and then initiate subsequent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increases in systemic vascular resistance</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This has led some investigators to suggest that the basic underlying defect in hypertensive patients is an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inability of the kidneys to adequately handle sodium. </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Increased sodium retention could account for the increase in blood volume.</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Indeed, many excellent experimental studies as well as clinical observations have shown that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impaired renal natriuresis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(sodium excretion) can lead to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chronic hypertension</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27071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0"/>
            <a:ext cx="8784976" cy="4515966"/>
          </a:xfrm>
        </p:spPr>
        <p:txBody>
          <a:bodyPr/>
          <a:lstStyle/>
          <a:p>
            <a:pPr marL="0" indent="0" algn="just">
              <a:lnSpc>
                <a:spcPct val="107000"/>
              </a:lnSpc>
              <a:spcBef>
                <a:spcPts val="0"/>
              </a:spcBef>
              <a:buNone/>
            </a:pP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Besides the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renal involvement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 hypertension, it is well known that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vascular changes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can contribute to hypertensive states,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especially in the presence of impaired renal function</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For example, essential hypertension is usually associated with increased systemic vascular resistance caused by a thickening of the walls of resistance vessels and by a reduction in lumen diameters. In some forms of hypertension, this is mediated by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enhanced sympathetic activity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or by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increased circulating levels of angiotensin II</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causing smooth muscle contraction and vascular hypertrophy. Experimental studies have suggested that changes in vascular endothelial function may cause these vascular changes.</a:t>
            </a:r>
          </a:p>
          <a:p>
            <a:pPr marL="101600" indent="0">
              <a:buNone/>
            </a:pP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For example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in hypertensive patients,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the vascular endothelium produces less nitric oxide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t>
            </a:r>
          </a:p>
          <a:p>
            <a:pPr marL="101600" indent="0">
              <a:buNone/>
            </a:pP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Nitric oxide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besides being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 powerful vasodilator</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inhibits vascular hypertrophy. Evidence suggests that hyperinsulinemia and hyperglycemia </a:t>
            </a:r>
            <a:r>
              <a:rPr lang="fr-FR" sz="1600" dirty="0">
                <a:solidFill>
                  <a:schemeClr val="tx1">
                    <a:lumMod val="90000"/>
                    <a:lumOff val="10000"/>
                  </a:schemeClr>
                </a:solidFill>
                <a:latin typeface="Times New Roman" panose="02020603050405020304" pitchFamily="18" charset="0"/>
                <a:cs typeface="Times New Roman" panose="02020603050405020304" pitchFamily="18" charset="0"/>
              </a:rPr>
              <a:t>in </a:t>
            </a:r>
            <a:r>
              <a:rPr lang="fr-FR" sz="1600" b="1" dirty="0">
                <a:solidFill>
                  <a:schemeClr val="tx1">
                    <a:lumMod val="90000"/>
                    <a:lumOff val="10000"/>
                  </a:schemeClr>
                </a:solidFill>
                <a:latin typeface="Times New Roman" panose="02020603050405020304" pitchFamily="18" charset="0"/>
                <a:cs typeface="Times New Roman" panose="02020603050405020304" pitchFamily="18" charset="0"/>
              </a:rPr>
              <a:t>type 2- </a:t>
            </a:r>
            <a:r>
              <a:rPr lang="fr-FR" sz="1600" b="1" dirty="0" err="1">
                <a:solidFill>
                  <a:schemeClr val="tx1">
                    <a:lumMod val="90000"/>
                    <a:lumOff val="10000"/>
                  </a:schemeClr>
                </a:solidFill>
                <a:latin typeface="Times New Roman" panose="02020603050405020304" pitchFamily="18" charset="0"/>
                <a:cs typeface="Times New Roman" panose="02020603050405020304" pitchFamily="18" charset="0"/>
              </a:rPr>
              <a:t>diabetes</a:t>
            </a:r>
            <a:r>
              <a:rPr lang="fr-FR" sz="16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cause endothelial dysfunction through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increased formation of reactive oxygen species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and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decreased nitric oxide bioavailability</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both of which may contribute to the abnormal vascular function and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hypertension often associated with diabetes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t>
            </a:r>
          </a:p>
          <a:p>
            <a:pPr marL="0" indent="0" algn="just">
              <a:lnSpc>
                <a:spcPct val="107000"/>
              </a:lnSpc>
              <a:spcBef>
                <a:spcPts val="0"/>
              </a:spcBef>
              <a:spcAft>
                <a:spcPts val="800"/>
              </a:spcAft>
              <a:buNone/>
            </a:pPr>
            <a:endParaRPr lang="en-US" sz="1400" dirty="0">
              <a:solidFill>
                <a:schemeClr val="tx1">
                  <a:lumMod val="90000"/>
                  <a:lumOff val="10000"/>
                </a:schemeClr>
              </a:solidFill>
              <a:effectLst/>
              <a:latin typeface="Times New Roman" panose="02020603050405020304" pitchFamily="18" charset="0"/>
              <a:ea typeface="Times New Roman"/>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95423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0B4B9E-9A26-48BD-B388-A6B64421FADC}"/>
              </a:ext>
            </a:extLst>
          </p:cNvPr>
          <p:cNvSpPr>
            <a:spLocks noGrp="1"/>
          </p:cNvSpPr>
          <p:nvPr>
            <p:ph type="title"/>
          </p:nvPr>
        </p:nvSpPr>
        <p:spPr>
          <a:xfrm>
            <a:off x="1088685" y="267494"/>
            <a:ext cx="7202456" cy="288032"/>
          </a:xfrm>
        </p:spPr>
        <p:txBody>
          <a:bodyPr>
            <a:normAutofit fontScale="90000"/>
          </a:bodyPr>
          <a:lstStyle/>
          <a:p>
            <a:endParaRPr lang="en-US" dirty="0"/>
          </a:p>
        </p:txBody>
      </p:sp>
      <p:pic>
        <p:nvPicPr>
          <p:cNvPr id="8" name="Content Placeholder 7">
            <a:extLst>
              <a:ext uri="{FF2B5EF4-FFF2-40B4-BE49-F238E27FC236}">
                <a16:creationId xmlns:a16="http://schemas.microsoft.com/office/drawing/2014/main" id="{1F3A6791-9B6A-49B5-8BD6-149C1E9245E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88685" y="123478"/>
            <a:ext cx="6075604" cy="4320480"/>
          </a:xfrm>
          <a:prstGeom prst="rect">
            <a:avLst/>
          </a:prstGeom>
        </p:spPr>
      </p:pic>
    </p:spTree>
    <p:extLst>
      <p:ext uri="{BB962C8B-B14F-4D97-AF65-F5344CB8AC3E}">
        <p14:creationId xmlns:p14="http://schemas.microsoft.com/office/powerpoint/2010/main" val="58546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6" y="12931"/>
            <a:ext cx="9036496" cy="3155100"/>
          </a:xfrm>
        </p:spPr>
        <p:txBody>
          <a:bodyPr/>
          <a:lstStyle/>
          <a:p>
            <a:pPr>
              <a:lnSpc>
                <a:spcPct val="150000"/>
              </a:lnSpc>
            </a:pPr>
            <a:endParaRPr lang="en-US" sz="1400" dirty="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lgn="just">
              <a:lnSpc>
                <a:spcPct val="150000"/>
              </a:lnSpc>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a:t>
            </a:r>
            <a:endParaRPr lang="en-US" sz="1400" dirty="0">
              <a:solidFill>
                <a:schemeClr val="tx1">
                  <a:lumMod val="90000"/>
                  <a:lumOff val="10000"/>
                </a:schemeClr>
              </a:solidFill>
              <a:effectLst/>
              <a:latin typeface="Times New Roman" panose="02020603050405020304" pitchFamily="18" charset="0"/>
              <a:ea typeface="Times New Roman"/>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400" smtClean="0">
                <a:solidFill>
                  <a:schemeClr val="tx1">
                    <a:lumMod val="90000"/>
                    <a:lumOff val="10000"/>
                  </a:schemeClr>
                </a:solidFill>
                <a:latin typeface="Times New Roman" panose="02020603050405020304" pitchFamily="18" charset="0"/>
                <a:cs typeface="Times New Roman" panose="02020603050405020304" pitchFamily="18" charset="0"/>
              </a:rPr>
              <a:t>9</a:t>
            </a:fld>
            <a:endParaRPr lang="en" sz="140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50202" y="339502"/>
            <a:ext cx="8136904" cy="3539430"/>
          </a:xfrm>
          <a:prstGeom prst="rect">
            <a:avLst/>
          </a:prstGeom>
          <a:noFill/>
        </p:spPr>
        <p:txBody>
          <a:bodyPr wrap="square" rtlCol="0">
            <a:spAutoFit/>
          </a:bodyPr>
          <a:lstStyle/>
          <a:p>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Essential hypertension is related to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heredity, age, race, and socioeconomic status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The incidence of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essential hypertension increases with age,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and</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 people of African descent are more likely to develop hypertension than Caucasians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p>
          <a:p>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Some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patients with essential hypertension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are more strongly influenced by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stressful conditions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than are  normotensive individuals.</a:t>
            </a:r>
          </a:p>
          <a:p>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Stress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i="1" dirty="0">
                <a:solidFill>
                  <a:schemeClr val="tx1">
                    <a:lumMod val="90000"/>
                    <a:lumOff val="10000"/>
                  </a:schemeClr>
                </a:solidFill>
                <a:latin typeface="Times New Roman" panose="02020603050405020304" pitchFamily="18" charset="0"/>
                <a:cs typeface="Times New Roman" panose="02020603050405020304" pitchFamily="18" charset="0"/>
              </a:rPr>
              <a:t>not only leads to acute elevations in arterial pressure, but it can also lead to chronic</a:t>
            </a:r>
            <a:r>
              <a:rPr lang="ar-EG" sz="1600" b="1" i="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i="1" dirty="0">
                <a:solidFill>
                  <a:schemeClr val="tx1">
                    <a:lumMod val="90000"/>
                    <a:lumOff val="10000"/>
                  </a:schemeClr>
                </a:solidFill>
                <a:latin typeface="Times New Roman" panose="02020603050405020304" pitchFamily="18" charset="0"/>
                <a:cs typeface="Times New Roman" panose="02020603050405020304" pitchFamily="18" charset="0"/>
              </a:rPr>
              <a:t> elevations in pressure.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Stress activates the sympathetic nervous system, which increases cardiac output and systemic vascular resistance.</a:t>
            </a:r>
          </a:p>
          <a:p>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Furthermore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stress causes the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adrenal medulla to secrete more catecholamines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(epinephrine and norepinephrine) than normal. </a:t>
            </a:r>
          </a:p>
          <a:p>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Sympathetic activation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increases circulating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angiotensin II, aldosterone, and vasopressin,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which together can increase systemic vascular resistance and, through their renal effects, increase sodium and water retention. In addition, prolonged elevation of angiotensin II and  catecholamines leads to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vascular and cardiac hypertrophy.</a:t>
            </a:r>
          </a:p>
        </p:txBody>
      </p:sp>
    </p:spTree>
    <p:extLst>
      <p:ext uri="{BB962C8B-B14F-4D97-AF65-F5344CB8AC3E}">
        <p14:creationId xmlns:p14="http://schemas.microsoft.com/office/powerpoint/2010/main" val="272225033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A8B54F045A074CA01257B5EBC94D5C" ma:contentTypeVersion="3" ma:contentTypeDescription="Create a new document." ma:contentTypeScope="" ma:versionID="72d56ccc5ad90799510a7800b76fe540">
  <xsd:schema xmlns:xsd="http://www.w3.org/2001/XMLSchema" xmlns:xs="http://www.w3.org/2001/XMLSchema" xmlns:p="http://schemas.microsoft.com/office/2006/metadata/properties" xmlns:ns2="c06123a4-c520-4464-9d0d-f3777228c10d" targetNamespace="http://schemas.microsoft.com/office/2006/metadata/properties" ma:root="true" ma:fieldsID="24d350e80799e131cec90cba7ca53ab7" ns2:_="">
    <xsd:import namespace="c06123a4-c520-4464-9d0d-f3777228c10d"/>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123a4-c520-4464-9d0d-f3777228c1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39F572-D339-441F-9902-248857EC11DE}">
  <ds:schemaRefs>
    <ds:schemaRef ds:uri="http://schemas.microsoft.com/sharepoint/v3/contenttype/forms"/>
  </ds:schemaRefs>
</ds:datastoreItem>
</file>

<file path=customXml/itemProps2.xml><?xml version="1.0" encoding="utf-8"?>
<ds:datastoreItem xmlns:ds="http://schemas.openxmlformats.org/officeDocument/2006/customXml" ds:itemID="{CCDFED41-4D62-4E40-89F9-601F436BC061}">
  <ds:schemaRefs>
    <ds:schemaRef ds:uri="http://schemas.microsoft.com/office/2006/metadata/contentType"/>
    <ds:schemaRef ds:uri="http://schemas.microsoft.com/office/2006/metadata/properties/metaAttributes"/>
    <ds:schemaRef ds:uri="http://www.w3.org/2000/xmlns/"/>
    <ds:schemaRef ds:uri="http://www.w3.org/2001/XMLSchema"/>
    <ds:schemaRef ds:uri="c06123a4-c520-4464-9d0d-f3777228c10d"/>
  </ds:schemaRefs>
</ds:datastoreItem>
</file>

<file path=customXml/itemProps3.xml><?xml version="1.0" encoding="utf-8"?>
<ds:datastoreItem xmlns:ds="http://schemas.openxmlformats.org/officeDocument/2006/customXml" ds:itemID="{BB0DB783-2ABA-4D06-A3A5-3A84A8C09BA2}">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Gallery</Template>
  <TotalTime>594</TotalTime>
  <Words>2203</Words>
  <Application>Microsoft Office PowerPoint</Application>
  <PresentationFormat>On-screen Show (16:9)</PresentationFormat>
  <Paragraphs>76</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Gallery</vt:lpstr>
      <vt:lpstr>15- Hypertension  By Assist. Prof. Nourelhuda A. Mohammed  Physiology dpt., Mutah school of Medicine .</vt:lpstr>
      <vt:lpstr>      HYPERTENSION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Sanabil Hassanat</cp:lastModifiedBy>
  <cp:revision>62</cp:revision>
  <dcterms:modified xsi:type="dcterms:W3CDTF">2021-11-17T22:17:13Z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0x0101009DA8B54F045A074CA01257B5EBC94D5C</vt:lpwstr>
  </property>
</Properties>
</file>