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9" r:id="rId3"/>
    <p:sldId id="257" r:id="rId4"/>
    <p:sldId id="258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11/21/2021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11/21/2021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11/21/2021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11/21/2021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11/21/2021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eSDuiTbM9o?t=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lood circulation system of human Royalty Free Vector Image"/>
          <p:cNvPicPr>
            <a:picLocks noChangeAspect="1" noChangeArrowheads="1"/>
          </p:cNvPicPr>
          <p:nvPr/>
        </p:nvPicPr>
        <p:blipFill>
          <a:blip r:embed="rId2"/>
          <a:srcRect b="7692"/>
          <a:stretch>
            <a:fillRect/>
          </a:stretch>
        </p:blipFill>
        <p:spPr bwMode="auto">
          <a:xfrm>
            <a:off x="2133600" y="228600"/>
            <a:ext cx="4320822" cy="6153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 on Nursing School"/>
          <p:cNvPicPr>
            <a:picLocks noChangeAspect="1" noChangeArrowheads="1"/>
          </p:cNvPicPr>
          <p:nvPr/>
        </p:nvPicPr>
        <p:blipFill>
          <a:blip r:embed="rId2"/>
          <a:srcRect b="13253"/>
          <a:stretch>
            <a:fillRect/>
          </a:stretch>
        </p:blipFill>
        <p:spPr bwMode="auto">
          <a:xfrm>
            <a:off x="762000" y="990600"/>
            <a:ext cx="74930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Preload </a:t>
            </a:r>
            <a:r>
              <a:rPr lang="en-US" dirty="0" smtClean="0"/>
              <a:t>is the initial stretching of the cardiac </a:t>
            </a:r>
            <a:r>
              <a:rPr lang="en-US" dirty="0" err="1" smtClean="0"/>
              <a:t>myocytes</a:t>
            </a:r>
            <a:r>
              <a:rPr lang="en-US" dirty="0" smtClean="0"/>
              <a:t> (muscle cells) prior to contraction. It is related to </a:t>
            </a:r>
            <a:r>
              <a:rPr lang="en-US" u="sng" dirty="0" smtClean="0"/>
              <a:t>ventricular filling</a:t>
            </a:r>
            <a:r>
              <a:rPr lang="en-US" u="sng" dirty="0" smtClean="0"/>
              <a:t>.</a:t>
            </a:r>
          </a:p>
          <a:p>
            <a:endParaRPr lang="en-US" dirty="0" smtClean="0"/>
          </a:p>
          <a:p>
            <a:r>
              <a:rPr lang="en-US" i="1" dirty="0" err="1" smtClean="0"/>
              <a:t>Afterload</a:t>
            </a:r>
            <a:r>
              <a:rPr lang="en-US" i="1" dirty="0" smtClean="0"/>
              <a:t> </a:t>
            </a:r>
            <a:r>
              <a:rPr lang="en-US" dirty="0" smtClean="0"/>
              <a:t>is the ‘load’ to which the heart must pump </a:t>
            </a:r>
            <a:r>
              <a:rPr lang="en-US" dirty="0" smtClean="0"/>
              <a:t>against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Contractility </a:t>
            </a:r>
            <a:r>
              <a:rPr lang="en-US" dirty="0" smtClean="0"/>
              <a:t>is the intrinsic strength of the cardiac muscle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7467600" cy="4873752"/>
          </a:xfrm>
        </p:spPr>
        <p:txBody>
          <a:bodyPr/>
          <a:lstStyle/>
          <a:p>
            <a:r>
              <a:rPr lang="en-US" dirty="0" smtClean="0"/>
              <a:t>Systemic vascular resistance (SVR) is the resistance to blood flow offered by all of the systemic vasculature</a:t>
            </a:r>
            <a:endParaRPr lang="en-US" dirty="0"/>
          </a:p>
        </p:txBody>
      </p:sp>
      <p:pic>
        <p:nvPicPr>
          <p:cNvPr id="2050" name="Picture 2" descr="Cardiac output and vasodilation in the vasovagal response: An analysis of  the classic papers - Heart Rhythm"/>
          <p:cNvPicPr>
            <a:picLocks noChangeAspect="1" noChangeArrowheads="1"/>
          </p:cNvPicPr>
          <p:nvPr/>
        </p:nvPicPr>
        <p:blipFill>
          <a:blip r:embed="rId2"/>
          <a:srcRect r="39295"/>
          <a:stretch>
            <a:fillRect/>
          </a:stretch>
        </p:blipFill>
        <p:spPr bwMode="auto">
          <a:xfrm>
            <a:off x="2514600" y="2743200"/>
            <a:ext cx="3429000" cy="3829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09800"/>
            <a:ext cx="7597356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62000" y="381000"/>
            <a:ext cx="3629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Congestive heart failure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9144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stage in which fluid builds up within the heart and causes it to pump inefficiently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7467600" cy="4873752"/>
          </a:xfrm>
        </p:spPr>
        <p:txBody>
          <a:bodyPr/>
          <a:lstStyle/>
          <a:p>
            <a:pPr algn="ctr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youtu.be/zeSDuiTbM9o?t=86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8" ma:contentTypeDescription="Create a new document." ma:contentTypeScope="" ma:versionID="469f46771477d10747ed4abdfc50fd4e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b403c1282a12e43be82475420d01a3c4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DEDC1C-E045-4EA1-973D-B1E23902DA8C}"/>
</file>

<file path=customXml/itemProps2.xml><?xml version="1.0" encoding="utf-8"?>
<ds:datastoreItem xmlns:ds="http://schemas.openxmlformats.org/officeDocument/2006/customXml" ds:itemID="{70583739-B2B9-409E-8979-D7AED3059F00}"/>
</file>

<file path=customXml/itemProps3.xml><?xml version="1.0" encoding="utf-8"?>
<ds:datastoreItem xmlns:ds="http://schemas.openxmlformats.org/officeDocument/2006/customXml" ds:itemID="{5FDE8D2E-017C-434C-A4ED-8D5B997BEF09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</TotalTime>
  <Words>41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</cp:revision>
  <dcterms:created xsi:type="dcterms:W3CDTF">2021-11-21T20:43:07Z</dcterms:created>
  <dcterms:modified xsi:type="dcterms:W3CDTF">2021-11-21T21:14:24Z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