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46"/>
  </p:notesMasterIdLst>
  <p:sldIdLst>
    <p:sldId id="270" r:id="rId5"/>
    <p:sldId id="462" r:id="rId6"/>
    <p:sldId id="463" r:id="rId7"/>
    <p:sldId id="419" r:id="rId8"/>
    <p:sldId id="436" r:id="rId9"/>
    <p:sldId id="435" r:id="rId10"/>
    <p:sldId id="437" r:id="rId11"/>
    <p:sldId id="459" r:id="rId12"/>
    <p:sldId id="460" r:id="rId13"/>
    <p:sldId id="438" r:id="rId14"/>
    <p:sldId id="439" r:id="rId15"/>
    <p:sldId id="441" r:id="rId16"/>
    <p:sldId id="450" r:id="rId17"/>
    <p:sldId id="442" r:id="rId18"/>
    <p:sldId id="443" r:id="rId19"/>
    <p:sldId id="445" r:id="rId20"/>
    <p:sldId id="446" r:id="rId21"/>
    <p:sldId id="448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506" r:id="rId35"/>
    <p:sldId id="477" r:id="rId36"/>
    <p:sldId id="478" r:id="rId37"/>
    <p:sldId id="479" r:id="rId38"/>
    <p:sldId id="480" r:id="rId39"/>
    <p:sldId id="499" r:id="rId40"/>
    <p:sldId id="500" r:id="rId41"/>
    <p:sldId id="501" r:id="rId42"/>
    <p:sldId id="502" r:id="rId43"/>
    <p:sldId id="503" r:id="rId44"/>
    <p:sldId id="5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viewProps" Target="viewProps.xml" /><Relationship Id="rId8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2B2017-2D3A-4676-8400-5E2EB657C5BB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8F0CB3-7AFA-4732-99D7-84AAD31A4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8CF53-6C73-445A-B080-59048E770E10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778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D00FE-EEF0-498A-8BC7-97653D68C3BB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85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E98E9-B913-41EF-B70D-3CC28FB0B2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8A110-B509-4DD3-8639-09090AFC2B72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23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8F025-3C54-4933-B40E-2C54787BE5DD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228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11EE11-157A-4D54-8E9A-CC2AD66E8C09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25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9ED05-A900-468D-BC10-7180CFF2A32A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231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62DCB-26CB-406C-9125-758C975622E9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3686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7E0540-442B-4FE6-AC86-FB5DFAF09D2E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2028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B930-BE70-48EB-852D-D6EAB446752B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908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202ED-5504-4F20-A64F-8EEA70BF7798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778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E66B5-85BC-42AD-8FCB-C900B69B87B5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738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A6C92-7D32-4D66-AA40-0730B1E6CEAC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55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7B444-5242-4893-8A0A-15FBFE90EBB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6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F8273-16F3-4AD1-9602-FEE6E22A864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52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745453-3AFF-4439-B63D-AEB077347E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2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0DCD8-2E31-4620-898D-577BEC7C2D43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013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D8040-151D-4951-ABE9-8A4428633170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2839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532885-621A-468A-B7BD-144DA7322BDC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855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11D197-6357-46F4-BE60-7E129558538C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411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D6F95D-C3D2-4D4E-A7F6-25FF1D1A73BA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5616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93B6B-0162-4C91-AE1E-AE9C78B80FAA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57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B637D-6B4D-41C4-A874-96682BE7CBD3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42104-684E-4B90-A874-859084436B6D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9</a:t>
            </a:fld>
            <a:endParaRPr 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F0CB3-7AFA-4732-99D7-84AAD31A4A3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70F0-D56C-4A40-B64B-372CCD7CEC36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7F5A-11DB-4079-B546-5F62544B4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210C-0D62-4DB0-BC3D-B8BD1316C6A5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E4C6-E0AE-4791-A83A-62B3E7FC91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D083-39D8-4988-9643-24313377D6BE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787A-1BBE-48A8-9B39-F6940D6EE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F371-A413-47C2-A5B3-787962313FA1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C2F2-DAD1-4A13-B66D-3695C7719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D4FB-B8D6-4BBA-81B4-04838B427D2F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40D4-1396-41A2-8C0F-F9D6D624F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9665-F71B-4B6F-9440-91AF917E925F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91AC-B0FD-4EDE-A6E5-F6BED5C62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B13E-3935-4F26-BEEF-E07BF5083003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284C-CA44-4EAB-BA76-C7C02B108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0E3D-1790-42EA-BF24-FA4DA7C5B3C8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90AA-66EC-4794-A890-6B8F17313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D066-717E-4EEB-AD4C-01827EE20555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3B1B-5CAB-4A65-A2F9-52EFA60B5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0C0B-68FD-4D5D-B83B-722C4B1F9D50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8565-2B27-4A20-9FCE-C754B61B69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C82B-89ED-462D-9CC7-5FE94868B433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B2AA-1F3C-4F62-9E50-AE6B64D20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AE70F-B686-4D77-B110-71D9FEC6978D}" type="datetimeFigureOut">
              <a:rPr lang="en-US"/>
              <a:pPr>
                <a:defRPr/>
              </a:pPr>
              <a:t>5/22/2022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C8C75-6C51-4E27-A234-A694D3F87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13.jpeg" /><Relationship Id="rId7" Type="http://schemas.openxmlformats.org/officeDocument/2006/relationships/image" Target="../media/image17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health/n/pmh_adam/A003939/" TargetMode="External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939800"/>
          </a:xfrm>
        </p:spPr>
        <p:txBody>
          <a:bodyPr/>
          <a:lstStyle/>
          <a:p>
            <a:r>
              <a:rPr lang="en-GB" sz="3600" dirty="0" err="1"/>
              <a:t>Urogenital</a:t>
            </a:r>
            <a:r>
              <a:rPr lang="en-GB" sz="3600" dirty="0"/>
              <a:t> Tract / 3</a:t>
            </a:r>
            <a:r>
              <a:rPr lang="en-GB" sz="3600" baseline="30000" dirty="0"/>
              <a:t>rd</a:t>
            </a:r>
            <a:r>
              <a:rPr lang="en-GB" sz="3600" dirty="0"/>
              <a:t> year</a:t>
            </a:r>
            <a:br>
              <a:rPr lang="en-GB" sz="3600" dirty="0"/>
            </a:br>
            <a:r>
              <a:rPr lang="en-GB" sz="3600" dirty="0"/>
              <a:t>Gonorrhoea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334127" cy="458341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Dr </a:t>
            </a:r>
            <a:r>
              <a:rPr lang="en-GB" dirty="0" err="1"/>
              <a:t>Hamed</a:t>
            </a:r>
            <a:r>
              <a:rPr lang="en-GB" dirty="0"/>
              <a:t> Al-</a:t>
            </a:r>
            <a:r>
              <a:rPr lang="en-GB" dirty="0" err="1"/>
              <a:t>Zoubi</a:t>
            </a:r>
            <a:r>
              <a:rPr lang="en-GB" dirty="0"/>
              <a:t> MD, PhD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Associate Prof.  of Medical Microbiology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90872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JO" sz="3200" b="1" dirty="0">
                <a:solidFill>
                  <a:srgbClr val="FF0000"/>
                </a:solidFill>
                <a:latin typeface="+mn-lt"/>
              </a:rPr>
              <a:t>قال الله عزوجل :  “وَلاَ تَقْرَبُواْ الزِّنَى إِنَّهُ كَانَ فَاحِشَةً وَسَاء سَبِيلاً     </a:t>
            </a:r>
            <a:r>
              <a:rPr lang="ar-JO" sz="2400" b="1" dirty="0">
                <a:latin typeface="+mn-lt"/>
              </a:rPr>
              <a:t>[الإسراء:32]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Females:</a:t>
            </a:r>
          </a:p>
          <a:p>
            <a:endParaRPr lang="en-GB" sz="2800" dirty="0"/>
          </a:p>
          <a:p>
            <a:r>
              <a:rPr lang="en-GB" sz="2800" dirty="0"/>
              <a:t>1- </a:t>
            </a:r>
            <a:r>
              <a:rPr lang="en-GB" sz="2800" dirty="0" err="1"/>
              <a:t>Endocervical</a:t>
            </a:r>
            <a:r>
              <a:rPr lang="en-GB" sz="2800" dirty="0"/>
              <a:t> infection is the most common form of uncomplicated gonorrhoea in women.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 Such infections are usually characterized by vaginal discharge and sometimes by </a:t>
            </a:r>
            <a:r>
              <a:rPr lang="en-GB" sz="2800" dirty="0" err="1"/>
              <a:t>dysuria</a:t>
            </a:r>
            <a:r>
              <a:rPr lang="en-GB" sz="2800" dirty="0"/>
              <a:t>. </a:t>
            </a:r>
          </a:p>
          <a:p>
            <a:pPr>
              <a:buNone/>
            </a:pPr>
            <a:r>
              <a:rPr lang="en-GB" sz="2800" dirty="0"/>
              <a:t> </a:t>
            </a:r>
          </a:p>
          <a:p>
            <a:r>
              <a:rPr lang="en-GB" sz="2800" dirty="0"/>
              <a:t>The cervical </a:t>
            </a:r>
            <a:r>
              <a:rPr lang="en-GB" sz="2800" dirty="0" err="1"/>
              <a:t>os</a:t>
            </a:r>
            <a:r>
              <a:rPr lang="en-GB" sz="2800" dirty="0"/>
              <a:t> may be </a:t>
            </a:r>
            <a:r>
              <a:rPr lang="en-GB" sz="2800" dirty="0" err="1"/>
              <a:t>erythematous</a:t>
            </a:r>
            <a:r>
              <a:rPr lang="en-GB" sz="2800" dirty="0"/>
              <a:t> and friable, with a purulent </a:t>
            </a:r>
            <a:r>
              <a:rPr lang="en-GB" sz="2800" dirty="0" err="1"/>
              <a:t>exudate</a:t>
            </a:r>
            <a:r>
              <a:rPr lang="en-GB" sz="2800" dirty="0"/>
              <a:t>.</a:t>
            </a:r>
          </a:p>
          <a:p>
            <a:r>
              <a:rPr lang="en-GB" sz="2800" dirty="0"/>
              <a:t> In women, around half may have symptoms of discharge and </a:t>
            </a:r>
            <a:r>
              <a:rPr lang="en-GB" sz="2800" dirty="0" err="1"/>
              <a:t>dysuria</a:t>
            </a:r>
            <a:r>
              <a:rPr lang="en-GB" sz="2800" dirty="0"/>
              <a:t>. </a:t>
            </a:r>
          </a:p>
          <a:p>
            <a:pPr>
              <a:buNone/>
            </a:pPr>
            <a:r>
              <a:rPr lang="en-GB" sz="2400" dirty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/>
              <a:t>Gonorrhoea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 fontScale="92500" lnSpcReduction="20000"/>
          </a:bodyPr>
          <a:lstStyle/>
          <a:p>
            <a:endParaRPr lang="en-GB" sz="2800" dirty="0"/>
          </a:p>
          <a:p>
            <a:r>
              <a:rPr lang="en-GB" sz="2800" dirty="0"/>
              <a:t>Most females seek attention because of their partner's symptoms, or as part of contact tracing or screening of high-risk individuals.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2- Rectal infections (</a:t>
            </a:r>
            <a:r>
              <a:rPr lang="en-GB" sz="2800" dirty="0" err="1"/>
              <a:t>proctitis</a:t>
            </a:r>
            <a:r>
              <a:rPr lang="en-GB" sz="2800" dirty="0"/>
              <a:t>)</a:t>
            </a:r>
          </a:p>
          <a:p>
            <a:pPr marL="0" indent="0">
              <a:buNone/>
            </a:pPr>
            <a:r>
              <a:rPr lang="en-GB" sz="2800" dirty="0"/>
              <a:t> 3- Gonococci may </a:t>
            </a:r>
            <a:r>
              <a:rPr lang="en-GB" sz="2800" dirty="0">
                <a:solidFill>
                  <a:srgbClr val="FFFF00"/>
                </a:solidFill>
              </a:rPr>
              <a:t>ascend</a:t>
            </a:r>
            <a:r>
              <a:rPr lang="en-GB" sz="2800" dirty="0"/>
              <a:t> to the fallopian tubes to give rise to </a:t>
            </a:r>
            <a:r>
              <a:rPr lang="en-GB" sz="2800" i="1" dirty="0"/>
              <a:t>acute </a:t>
            </a:r>
            <a:r>
              <a:rPr lang="en-GB" sz="2800" i="1" dirty="0" err="1">
                <a:solidFill>
                  <a:srgbClr val="FFFF00"/>
                </a:solidFill>
              </a:rPr>
              <a:t>salpingitis</a:t>
            </a:r>
            <a:r>
              <a:rPr lang="en-GB" sz="2800" dirty="0"/>
              <a:t>, which may be followed by </a:t>
            </a:r>
            <a:r>
              <a:rPr lang="en-GB" sz="2800" i="1" dirty="0"/>
              <a:t>pelvic inflammatory disease</a:t>
            </a:r>
            <a:r>
              <a:rPr lang="en-GB" sz="2800" dirty="0"/>
              <a:t> and a high probability of </a:t>
            </a:r>
            <a:r>
              <a:rPr lang="en-GB" sz="2800" dirty="0">
                <a:solidFill>
                  <a:srgbClr val="FFFF00"/>
                </a:solidFill>
              </a:rPr>
              <a:t>sterility</a:t>
            </a:r>
            <a:r>
              <a:rPr lang="en-GB" sz="2800" dirty="0"/>
              <a:t> and ectopic pregnancy if treated inadequately (tubes scarring).</a:t>
            </a:r>
          </a:p>
          <a:p>
            <a:pPr marL="0" indent="0">
              <a:buNone/>
            </a:pPr>
            <a:endParaRPr lang="en-GB" sz="2800" dirty="0"/>
          </a:p>
          <a:p>
            <a:pPr marL="514350" indent="-514350" algn="just">
              <a:buNone/>
              <a:defRPr/>
            </a:pPr>
            <a:r>
              <a:rPr lang="en-US" sz="2800" dirty="0"/>
              <a:t>3- Pelvic Inflammatory Disease  (PID)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dirty="0"/>
              <a:t>Is a term for inflammation of the uterus, fallopian tubes, and/or ovaries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endParaRPr lang="en-GB" sz="2800" i="1" dirty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8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– neonates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Autofit/>
          </a:bodyPr>
          <a:lstStyle/>
          <a:p>
            <a:r>
              <a:rPr lang="en-GB" sz="2800" dirty="0"/>
              <a:t>Babies born to infected women may suffer </a:t>
            </a:r>
            <a:r>
              <a:rPr lang="en-GB" sz="2800" i="1" dirty="0" err="1">
                <a:solidFill>
                  <a:srgbClr val="FFFF00"/>
                </a:solidFill>
              </a:rPr>
              <a:t>ophthalmia</a:t>
            </a:r>
            <a:r>
              <a:rPr lang="en-GB" sz="2800" i="1" dirty="0">
                <a:solidFill>
                  <a:srgbClr val="FFFF00"/>
                </a:solidFill>
              </a:rPr>
              <a:t> </a:t>
            </a:r>
            <a:r>
              <a:rPr lang="en-GB" sz="2800" i="1" dirty="0" err="1">
                <a:solidFill>
                  <a:srgbClr val="FFFF00"/>
                </a:solidFill>
              </a:rPr>
              <a:t>neonatorum</a:t>
            </a:r>
            <a:r>
              <a:rPr lang="en-GB" sz="2800" i="1" dirty="0">
                <a:solidFill>
                  <a:srgbClr val="FFFF00"/>
                </a:solidFill>
              </a:rPr>
              <a:t>:</a:t>
            </a:r>
            <a:endParaRPr lang="en-GB" sz="2800" dirty="0">
              <a:solidFill>
                <a:srgbClr val="FFFF00"/>
              </a:solidFill>
            </a:endParaRPr>
          </a:p>
          <a:p>
            <a:endParaRPr lang="en-GB" sz="2800" dirty="0"/>
          </a:p>
          <a:p>
            <a:r>
              <a:rPr lang="en-GB" sz="2800" dirty="0"/>
              <a:t>A severe purulent eye discharge with </a:t>
            </a:r>
            <a:r>
              <a:rPr lang="en-GB" sz="2800" dirty="0" err="1"/>
              <a:t>peri</a:t>
            </a:r>
            <a:r>
              <a:rPr lang="en-GB" sz="2800" dirty="0"/>
              <a:t>-orbital oedema occurs within a few days of birth.</a:t>
            </a:r>
          </a:p>
          <a:p>
            <a:r>
              <a:rPr lang="en-GB" sz="2800" dirty="0"/>
              <a:t>If untreated, </a:t>
            </a:r>
            <a:r>
              <a:rPr lang="en-GB" sz="2800" dirty="0" err="1"/>
              <a:t>ophthalmia</a:t>
            </a:r>
            <a:r>
              <a:rPr lang="en-GB" sz="2800" dirty="0"/>
              <a:t> leads rapidly to blindness.</a:t>
            </a:r>
          </a:p>
          <a:p>
            <a:r>
              <a:rPr lang="en-GB" sz="2800" dirty="0"/>
              <a:t>It may be prevented in areas of high prevalence by the instillation of 1% aqueous silver nitrate in the eyes of newborn babies. </a:t>
            </a:r>
          </a:p>
          <a:p>
            <a:r>
              <a:rPr lang="en-GB" sz="2800" dirty="0"/>
              <a:t>Alternatively, topical erythromycin can be used; this has the advantage of being active against chlamydia and less toxic</a:t>
            </a:r>
            <a:endParaRPr lang="en-GB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196752"/>
            <a:ext cx="8280920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3264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05" y="1772815"/>
            <a:ext cx="3386898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18058"/>
          </a:xfrm>
        </p:spPr>
        <p:txBody>
          <a:bodyPr/>
          <a:lstStyle/>
          <a:p>
            <a:r>
              <a:rPr lang="en-GB" sz="3600" dirty="0"/>
              <a:t>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760640"/>
          </a:xfrm>
        </p:spPr>
        <p:txBody>
          <a:bodyPr rtlCol="0">
            <a:noAutofit/>
          </a:bodyPr>
          <a:lstStyle/>
          <a:p>
            <a:r>
              <a:rPr lang="en-GB" sz="2800" dirty="0"/>
              <a:t>Samples include Exudates  (go in 2cm by a swab into urethra), urine, cervical o r throat swabs.</a:t>
            </a:r>
          </a:p>
          <a:p>
            <a:r>
              <a:rPr lang="en-GB" sz="2800" i="1" dirty="0"/>
              <a:t>N. </a:t>
            </a:r>
            <a:r>
              <a:rPr lang="en-GB" sz="2800" i="1" dirty="0" err="1"/>
              <a:t>gonorrhoeae</a:t>
            </a:r>
            <a:r>
              <a:rPr lang="en-GB" sz="2800" dirty="0"/>
              <a:t> is intolerant of drying and temperature changes; it readily undergoes autolysis.</a:t>
            </a:r>
          </a:p>
          <a:p>
            <a:pPr>
              <a:buNone/>
            </a:pPr>
            <a:r>
              <a:rPr lang="en-GB" sz="2800" dirty="0"/>
              <a:t> </a:t>
            </a:r>
          </a:p>
          <a:p>
            <a:r>
              <a:rPr lang="en-GB" sz="2800" dirty="0"/>
              <a:t>Where there is likely to be any </a:t>
            </a:r>
            <a:r>
              <a:rPr lang="en-GB" sz="2800" dirty="0">
                <a:solidFill>
                  <a:srgbClr val="FFFF00"/>
                </a:solidFill>
              </a:rPr>
              <a:t>delay</a:t>
            </a:r>
            <a:r>
              <a:rPr lang="en-GB" sz="2800" dirty="0"/>
              <a:t>, transport media must be used to carry the material on swabs.</a:t>
            </a:r>
            <a:endParaRPr lang="en-GB" sz="2800" i="1" dirty="0"/>
          </a:p>
          <a:p>
            <a:pPr marL="457200" indent="-457200">
              <a:buAutoNum type="arabicPeriod"/>
            </a:pPr>
            <a:r>
              <a:rPr lang="en-GB" sz="2800" b="1" dirty="0">
                <a:solidFill>
                  <a:srgbClr val="FFFF00"/>
                </a:solidFill>
              </a:rPr>
              <a:t>Gram stain</a:t>
            </a:r>
            <a:r>
              <a:rPr lang="en-GB" sz="2800" dirty="0"/>
              <a:t>: gram negative intracellular (within neutrophils) organism  sensitivity 70-95 %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 it should not be used as the sole source for diagnosis when the findings are unexpected or have social (divorce) or legal (rape, child abuse) implications.</a:t>
            </a:r>
          </a:p>
          <a:p>
            <a:pPr marL="457200" indent="-457200">
              <a:buAutoNum type="arabicPeriod"/>
            </a:pPr>
            <a:endParaRPr lang="en-GB" sz="2800" dirty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760640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GB" sz="2800" dirty="0">
                <a:solidFill>
                  <a:srgbClr val="FFFF00"/>
                </a:solidFill>
              </a:rPr>
              <a:t>2. Culture:</a:t>
            </a:r>
          </a:p>
          <a:p>
            <a:r>
              <a:rPr lang="en-GB" sz="2800" dirty="0"/>
              <a:t>Chocolate agar.</a:t>
            </a:r>
          </a:p>
          <a:p>
            <a:endParaRPr lang="en-GB" sz="2800" dirty="0"/>
          </a:p>
          <a:p>
            <a:r>
              <a:rPr lang="en-GB" sz="2800" dirty="0"/>
              <a:t>The gonococcus is a fastidious microbe, requiring humidity, 5-7% carbon dioxide and complex media for growth.</a:t>
            </a:r>
          </a:p>
          <a:p>
            <a:endParaRPr lang="en-GB" sz="2800" dirty="0"/>
          </a:p>
          <a:p>
            <a:r>
              <a:rPr lang="en-GB" sz="2800" dirty="0"/>
              <a:t>The combination of </a:t>
            </a:r>
            <a:r>
              <a:rPr lang="en-GB" sz="2800" dirty="0" err="1"/>
              <a:t>oxidase</a:t>
            </a:r>
            <a:r>
              <a:rPr lang="en-GB" sz="2800" dirty="0"/>
              <a:t>-positive colonies and Gram-negative </a:t>
            </a:r>
            <a:r>
              <a:rPr lang="en-GB" sz="2800" dirty="0" err="1"/>
              <a:t>diplococci</a:t>
            </a:r>
            <a:r>
              <a:rPr lang="en-GB" sz="2800" dirty="0"/>
              <a:t> provides a presumptive diagnosis.</a:t>
            </a:r>
          </a:p>
          <a:p>
            <a:endParaRPr lang="en-GB" sz="2400" dirty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Treatment :</a:t>
            </a:r>
          </a:p>
          <a:p>
            <a:pPr>
              <a:buNone/>
            </a:pPr>
            <a:r>
              <a:rPr lang="en-GB" sz="3600" dirty="0"/>
              <a:t> </a:t>
            </a:r>
          </a:p>
          <a:p>
            <a:r>
              <a:rPr lang="en-GB" sz="3600" dirty="0"/>
              <a:t>Treat both sides of the relation and contacts</a:t>
            </a:r>
          </a:p>
          <a:p>
            <a:endParaRPr lang="en-GB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dirty="0" err="1"/>
              <a:t>Ceftriaxone</a:t>
            </a:r>
            <a:r>
              <a:rPr lang="en-GB" sz="2800" dirty="0"/>
              <a:t> or </a:t>
            </a:r>
            <a:r>
              <a:rPr lang="en-GB" sz="2800" dirty="0" err="1"/>
              <a:t>cefixime</a:t>
            </a:r>
            <a:r>
              <a:rPr lang="en-GB" sz="2800" dirty="0"/>
              <a:t> are recommended as first-line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GB" sz="2800" dirty="0"/>
              <a:t>therapy, but these drugs are expensive and may not be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GB" sz="2800" dirty="0"/>
              <a:t>affordable in developing countries.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800" dirty="0"/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dirty="0"/>
              <a:t>Alternatives to </a:t>
            </a:r>
            <a:r>
              <a:rPr lang="en-GB" sz="2800" dirty="0" err="1"/>
              <a:t>cephalosporins</a:t>
            </a:r>
            <a:r>
              <a:rPr lang="en-GB" sz="2800" dirty="0"/>
              <a:t> and penicillin include </a:t>
            </a:r>
            <a:r>
              <a:rPr lang="en-GB" sz="2800" dirty="0" err="1"/>
              <a:t>fluoroquinolones</a:t>
            </a:r>
            <a:r>
              <a:rPr lang="en-GB" sz="2800" dirty="0"/>
              <a:t> (e.g. ciprofloxacin), </a:t>
            </a:r>
            <a:r>
              <a:rPr lang="en-GB" sz="2800" dirty="0" err="1"/>
              <a:t>azithromycin</a:t>
            </a:r>
            <a:r>
              <a:rPr lang="en-GB" sz="2800" dirty="0"/>
              <a:t>, </a:t>
            </a:r>
            <a:r>
              <a:rPr lang="en-GB" sz="2800" dirty="0" err="1"/>
              <a:t>tetracyclines</a:t>
            </a:r>
            <a:r>
              <a:rPr lang="en-GB" sz="2800" dirty="0"/>
              <a:t>, co-</a:t>
            </a:r>
            <a:r>
              <a:rPr lang="en-GB" sz="2800" dirty="0" err="1"/>
              <a:t>amoxiclav</a:t>
            </a:r>
            <a:r>
              <a:rPr lang="en-GB" sz="2800" dirty="0"/>
              <a:t> 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/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dirty="0"/>
              <a:t>Single-dose therapy appears adequate for uncomplicated cases of acute genital gonorrhoea in men and women. 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8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Prevention:</a:t>
            </a:r>
          </a:p>
          <a:p>
            <a:endParaRPr lang="en-GB" sz="2800" dirty="0"/>
          </a:p>
          <a:p>
            <a:r>
              <a:rPr lang="en-GB" sz="2800" dirty="0"/>
              <a:t>No vaccine / non-capsulated + antigenic variability</a:t>
            </a:r>
          </a:p>
          <a:p>
            <a:r>
              <a:rPr lang="en-GB" sz="2800" dirty="0"/>
              <a:t>Sexually transmitted: ABC</a:t>
            </a:r>
          </a:p>
          <a:p>
            <a:r>
              <a:rPr lang="en-GB" sz="2800" dirty="0"/>
              <a:t>Rapid diagnosis </a:t>
            </a:r>
          </a:p>
          <a:p>
            <a:r>
              <a:rPr lang="en-GB" sz="2800" dirty="0"/>
              <a:t>Use of effective antibiotics</a:t>
            </a:r>
          </a:p>
          <a:p>
            <a:r>
              <a:rPr lang="en-GB" sz="2800" dirty="0"/>
              <a:t>Tracing, examination and treatment of contacts 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Neonates: erythromycin or silver nitrates 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800" b="1" i="1" dirty="0">
                <a:solidFill>
                  <a:srgbClr val="FFFF00"/>
                </a:solidFill>
              </a:rPr>
              <a:t>Syphilis:</a:t>
            </a:r>
            <a:endParaRPr lang="en-GB" sz="2800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Treponema pallidum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Belongs to spirochetes which are thin – walled, flexible spiral rods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Has not been grown on bacteriologic media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400" i="1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5689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69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2438400" cy="25146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latin typeface="Baskerville Old Face" pitchFamily="18" charset="0"/>
              </a:rPr>
              <a:t>Top ten </a:t>
            </a:r>
          </a:p>
          <a:p>
            <a:pPr algn="ctr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latin typeface="Baskerville Old Face" pitchFamily="18" charset="0"/>
              </a:rPr>
              <a:t>Sexually </a:t>
            </a:r>
          </a:p>
          <a:p>
            <a:pPr algn="ctr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latin typeface="Baskerville Old Face" pitchFamily="18" charset="0"/>
              </a:rPr>
              <a:t>Transmitted</a:t>
            </a:r>
          </a:p>
          <a:p>
            <a:pPr algn="ctr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latin typeface="Baskerville Old Face" pitchFamily="18" charset="0"/>
              </a:rPr>
              <a:t> Diseases </a:t>
            </a:r>
          </a:p>
          <a:p>
            <a:pPr algn="ctr">
              <a:buFont typeface="Arial" pitchFamily="34" charset="0"/>
              <a:buNone/>
            </a:pPr>
            <a:r>
              <a:rPr lang="en-US" b="1">
                <a:solidFill>
                  <a:srgbClr val="C00000"/>
                </a:solidFill>
                <a:latin typeface="Baskerville Old Face" pitchFamily="18" charset="0"/>
              </a:rPr>
              <a:t>(STDs)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2667000" y="228600"/>
            <a:ext cx="50292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33675" y="3741738"/>
            <a:ext cx="4932363" cy="37306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33675" y="1352550"/>
            <a:ext cx="4962525" cy="10541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33675" y="5181600"/>
            <a:ext cx="4962525" cy="49212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3675" y="4267200"/>
            <a:ext cx="4962525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/>
              <a:t>Syphilis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rgbClr val="FFFF00"/>
                </a:solidFill>
              </a:rPr>
              <a:t>Transmission: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/>
              <a:t>Treponema – containing lesion of skin and mucous membrane (genitalia, mouth, rectum) from infected person by intimate contact (penetration of intact mucosa or through abraded skin).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/>
              <a:t>Congenital (mother to baby)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/>
              <a:t>Blood donation during primary and secondary stages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GB" sz="3000" dirty="0"/>
          </a:p>
          <a:p>
            <a:pPr marL="514350" indent="-514350" eaLnBrk="1" hangingPunct="1">
              <a:buFont typeface="Arial" charset="0"/>
              <a:buChar char="•"/>
              <a:defRPr/>
            </a:pPr>
            <a:endParaRPr lang="en-GB" sz="3000" dirty="0"/>
          </a:p>
          <a:p>
            <a:pPr eaLnBrk="1" hangingPunct="1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6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417512"/>
          </a:xfrm>
        </p:spPr>
        <p:txBody>
          <a:bodyPr/>
          <a:lstStyle/>
          <a:p>
            <a:pPr eaLnBrk="1" hangingPunct="1"/>
            <a:r>
              <a:rPr lang="en-GB" altLang="en-US" sz="3400" b="1" i="1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692150"/>
            <a:ext cx="8713787" cy="6165850"/>
          </a:xfrm>
        </p:spPr>
        <p:txBody>
          <a:bodyPr rtlCol="0">
            <a:normAutofit fontScale="6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4500" dirty="0">
                <a:solidFill>
                  <a:srgbClr val="FFFF00"/>
                </a:solidFill>
              </a:rPr>
              <a:t>Pathogenesis: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No toxins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Multiplication at primary site of infection leading to a painless ulcer called Chancre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Widespread via blood to many tissues</a:t>
            </a:r>
            <a:r>
              <a:rPr lang="en-GB" sz="4000" dirty="0"/>
              <a:t> 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4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500" dirty="0">
                <a:solidFill>
                  <a:srgbClr val="FFFF00"/>
                </a:solidFill>
              </a:rPr>
              <a:t>Clinically: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4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Incubation period: 2-10 weeks, 3 wks usually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Early (primary and secondary), latent (? Liver or spleen) and tertiary stages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Overall and of the early diseases: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 1/3  will heal without treatment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1/3 will go into latent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4200" dirty="0"/>
              <a:t>1/3 into tertiary</a:t>
            </a:r>
            <a:endParaRPr lang="en-GB" sz="4200" i="1" dirty="0"/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46162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/>
              <a:t>Syphilis / </a:t>
            </a:r>
            <a:r>
              <a:rPr lang="en-GB" altLang="en-US" sz="3400" b="1">
                <a:solidFill>
                  <a:srgbClr val="FFFF00"/>
                </a:solidFill>
              </a:rPr>
              <a:t>clinically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2800" dirty="0">
                <a:solidFill>
                  <a:srgbClr val="FFFF00"/>
                </a:solidFill>
              </a:rPr>
              <a:t>Primary: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GB" sz="2800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Chancre on genitalia, cervix or </a:t>
            </a:r>
            <a:r>
              <a:rPr lang="en-GB" sz="2800" dirty="0" err="1"/>
              <a:t>anogenital</a:t>
            </a:r>
            <a:r>
              <a:rPr lang="en-GB" sz="2800" dirty="0"/>
              <a:t> area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Usually single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Disappear spontaneously in 3 – 6 weeks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Infectious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Inguinal LNE</a:t>
            </a:r>
            <a:endParaRPr lang="en-GB" sz="2800" i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Exudates used for diagnosis</a:t>
            </a:r>
          </a:p>
        </p:txBody>
      </p:sp>
    </p:spTree>
    <p:extLst>
      <p:ext uri="{BB962C8B-B14F-4D97-AF65-F5344CB8AC3E}">
        <p14:creationId xmlns:p14="http://schemas.microsoft.com/office/powerpoint/2010/main" val="355431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4" name="Rectangle 3"/>
          <p:cNvSpPr/>
          <p:nvPr/>
        </p:nvSpPr>
        <p:spPr>
          <a:xfrm>
            <a:off x="468313" y="1125538"/>
            <a:ext cx="8280400" cy="49672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6"/>
          <a:stretch>
            <a:fillRect/>
          </a:stretch>
        </p:blipFill>
        <p:spPr bwMode="auto">
          <a:xfrm>
            <a:off x="1476375" y="1484313"/>
            <a:ext cx="2609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>
            <a:fillRect/>
          </a:stretch>
        </p:blipFill>
        <p:spPr bwMode="auto">
          <a:xfrm>
            <a:off x="4284663" y="2060575"/>
            <a:ext cx="43799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18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800" dirty="0">
                <a:solidFill>
                  <a:srgbClr val="FFFF00"/>
                </a:solidFill>
              </a:rPr>
              <a:t>2. Secondary syphilis (infectious):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2-12 weeks after chancre disappeared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Non specific symptoms (e.g fever malaise, lethargy, headache, lymph node enlargement)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 </a:t>
            </a:r>
            <a:r>
              <a:rPr lang="en-GB" sz="2800" dirty="0" err="1"/>
              <a:t>Maculopapular</a:t>
            </a:r>
            <a:r>
              <a:rPr lang="en-GB" sz="2800" dirty="0"/>
              <a:t> and </a:t>
            </a:r>
            <a:r>
              <a:rPr lang="en-GB" sz="2800" dirty="0" err="1"/>
              <a:t>pustular</a:t>
            </a:r>
            <a:r>
              <a:rPr lang="en-GB" sz="2800" dirty="0"/>
              <a:t> rash on soles and palms, skin and mucous membrane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Heals spontaneously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There might be Multiplication and production of lesion in lymph nodes, liver, joints, muscles, skin and mucous membranes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800" dirty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i="1" dirty="0"/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251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FF00"/>
                </a:solidFill>
              </a:rPr>
              <a:t>3. Latent: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No lesion but serological evidence exists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FF00"/>
                </a:solidFill>
              </a:rPr>
              <a:t>4. Tertiary </a:t>
            </a:r>
            <a:r>
              <a:rPr lang="en-GB" altLang="en-US" sz="2800" dirty="0"/>
              <a:t>(3-30 years): Systems involvement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 err="1"/>
              <a:t>Neurosyphilis</a:t>
            </a:r>
            <a:r>
              <a:rPr lang="en-GB" altLang="en-US" sz="2800" dirty="0"/>
              <a:t>: </a:t>
            </a:r>
            <a:r>
              <a:rPr lang="en-GB" altLang="en-US" sz="2800" dirty="0" err="1"/>
              <a:t>e.g</a:t>
            </a:r>
            <a:r>
              <a:rPr lang="en-GB" altLang="en-US" sz="2800" dirty="0"/>
              <a:t> Meningoencephalitis and paralysis</a:t>
            </a:r>
          </a:p>
          <a:p>
            <a:pPr eaLnBrk="1" hangingPunct="1"/>
            <a:r>
              <a:rPr lang="en-GB" altLang="en-US" sz="2800" dirty="0"/>
              <a:t>Cardiovascular: aneurysm of ascending aorta, </a:t>
            </a:r>
            <a:r>
              <a:rPr lang="en-GB" altLang="en-US" sz="2800" dirty="0" err="1"/>
              <a:t>aortitis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Skin and bone granulomatous lesions (</a:t>
            </a:r>
            <a:r>
              <a:rPr lang="en-GB" altLang="en-US" sz="2800" dirty="0" err="1"/>
              <a:t>Gummas</a:t>
            </a:r>
            <a:r>
              <a:rPr lang="en-GB" altLang="en-US" sz="2800" dirty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/>
          </a:p>
          <a:p>
            <a:pPr eaLnBrk="1" hangingPunct="1"/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2914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976937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Congenital syphilis: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/>
              <a:t>Blood – placenta – fetus</a:t>
            </a:r>
          </a:p>
          <a:p>
            <a:pPr eaLnBrk="1" hangingPunct="1"/>
            <a:r>
              <a:rPr lang="en-GB" altLang="en-US" sz="2800"/>
              <a:t>Intrauterine death, abortion, low birth weight</a:t>
            </a:r>
          </a:p>
          <a:p>
            <a:pPr eaLnBrk="1" hangingPunct="1"/>
            <a:r>
              <a:rPr lang="en-GB" altLang="en-US" sz="2800"/>
              <a:t>Facial abnormalities e.g saddle shape nose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/>
          </a:p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Diagnosis: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/>
              <a:t>1. Detection of the organism in the exudates and lesions using dark field E.M or phase contrast, Immunofluorescent antibodies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/>
              <a:t> </a:t>
            </a:r>
          </a:p>
          <a:p>
            <a:pPr eaLnBrk="1" hangingPunct="1"/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265725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2. Serology: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A. Non-specific antibodies (1-2 weeks after the primary chancre appears):</a:t>
            </a:r>
          </a:p>
          <a:p>
            <a:pPr eaLnBrk="1" hangingPunct="1"/>
            <a:r>
              <a:rPr lang="en-GB" altLang="en-US" sz="2800" dirty="0"/>
              <a:t>Rapid plasma regain test (VDRL test): detecting </a:t>
            </a:r>
            <a:r>
              <a:rPr lang="en-GB" altLang="en-US" sz="2800" dirty="0" err="1"/>
              <a:t>anticardiolipin</a:t>
            </a:r>
            <a:r>
              <a:rPr lang="en-GB" altLang="en-US" sz="2800" dirty="0"/>
              <a:t> antibodies</a:t>
            </a:r>
          </a:p>
          <a:p>
            <a:pPr eaLnBrk="1" hangingPunct="1"/>
            <a:endParaRPr lang="en-GB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B. Specific antibody detection: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 </a:t>
            </a:r>
          </a:p>
          <a:p>
            <a:pPr eaLnBrk="1" hangingPunct="1"/>
            <a:r>
              <a:rPr lang="en-GB" altLang="en-US" sz="2800" dirty="0"/>
              <a:t>These tests should be used to confirm that a positive result of a non-specific test is truly due to syphilis.</a:t>
            </a:r>
          </a:p>
          <a:p>
            <a:pPr eaLnBrk="1" hangingPunct="1"/>
            <a:endParaRPr lang="en-GB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 </a:t>
            </a:r>
          </a:p>
          <a:p>
            <a:pPr eaLnBrk="1" hangingPunct="1"/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943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en-GB" altLang="en-US" sz="3200"/>
              <a:t>Syphilis / serology – specific antibody detection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altLang="en-US" sz="2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600"/>
              <a:t>1. ELISA: Detect IgM and IgG</a:t>
            </a:r>
          </a:p>
          <a:p>
            <a:pPr eaLnBrk="1" hangingPunct="1"/>
            <a:endParaRPr lang="en-GB" altLang="en-US" sz="2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600"/>
              <a:t>2. FTA-Abs (fluorescent Treponema antibodies-absorption): patient's serum is first absorbed with non-pathogenic treponemes to remove cross-reacting antibodies before reaction with </a:t>
            </a:r>
            <a:r>
              <a:rPr lang="en-GB" altLang="en-US" sz="2600" i="1"/>
              <a:t>T. pallidum</a:t>
            </a:r>
            <a:r>
              <a:rPr lang="en-GB" altLang="en-US" sz="2600"/>
              <a:t> antigens</a:t>
            </a:r>
          </a:p>
          <a:p>
            <a:pPr eaLnBrk="1" hangingPunct="1"/>
            <a:endParaRPr lang="en-GB" altLang="en-US" sz="2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600"/>
              <a:t>3. TPHA (Treponema pallidum Haemagglutinin antibodies)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600"/>
              <a:t> 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600"/>
              <a:t>Congenital syphilis: testing for IgM and retesting at 6 months of age, by which time maternal antibody levels have waned. Antibody titers remain elevated in babies with congenital syphilis.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600"/>
          </a:p>
        </p:txBody>
      </p:sp>
    </p:spTree>
    <p:extLst>
      <p:ext uri="{BB962C8B-B14F-4D97-AF65-F5344CB8AC3E}">
        <p14:creationId xmlns:p14="http://schemas.microsoft.com/office/powerpoint/2010/main" val="260318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19897" r="25500" b="54903"/>
          <a:stretch>
            <a:fillRect/>
          </a:stretch>
        </p:blipFill>
        <p:spPr>
          <a:xfrm>
            <a:off x="684213" y="1341438"/>
            <a:ext cx="7951787" cy="4248150"/>
          </a:xfrm>
        </p:spPr>
      </p:pic>
    </p:spTree>
    <p:extLst>
      <p:ext uri="{BB962C8B-B14F-4D97-AF65-F5344CB8AC3E}">
        <p14:creationId xmlns:p14="http://schemas.microsoft.com/office/powerpoint/2010/main" val="553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/>
              <a:t>A total of 400,000 cases of gonorrhoea reported annually in the United States</a:t>
            </a:r>
          </a:p>
          <a:p>
            <a:r>
              <a:rPr lang="en-GB" dirty="0"/>
              <a:t>gonococcal infection in men have historically been higher than in women, a difference ascribed mainly to the higher incidence of asymptomatic disease in women </a:t>
            </a:r>
          </a:p>
          <a:p>
            <a:endParaRPr lang="en-GB" dirty="0"/>
          </a:p>
          <a:p>
            <a:r>
              <a:rPr lang="en-GB" dirty="0"/>
              <a:t>Control of gonococcal infections is hampered by the emergence of antibiotic resistance and reinfection by untreated sexual partners</a:t>
            </a:r>
            <a:endParaRPr lang="ar-JO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Treatment:</a:t>
            </a:r>
          </a:p>
          <a:p>
            <a:pPr eaLnBrk="1" hangingPunct="1"/>
            <a:r>
              <a:rPr lang="en-GB" altLang="en-US" sz="2600"/>
              <a:t>Penicillin G (2.4 million units I.M)</a:t>
            </a:r>
          </a:p>
          <a:p>
            <a:pPr eaLnBrk="1" hangingPunct="1"/>
            <a:r>
              <a:rPr lang="en-GB" altLang="en-US" sz="2600"/>
              <a:t>If allergic, Doxycycline or erythromycin is a good alternative</a:t>
            </a:r>
          </a:p>
          <a:p>
            <a:pPr eaLnBrk="1" hangingPunct="1"/>
            <a:r>
              <a:rPr lang="en-GB" altLang="en-US" sz="2600"/>
              <a:t>In neurosyphilis use penicillin and Doxycycline together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Prevention:</a:t>
            </a:r>
          </a:p>
          <a:p>
            <a:pPr eaLnBrk="1" hangingPunct="1"/>
            <a:r>
              <a:rPr lang="en-GB" altLang="en-US" sz="2600"/>
              <a:t>No vaccine</a:t>
            </a:r>
          </a:p>
          <a:p>
            <a:pPr eaLnBrk="1" hangingPunct="1"/>
            <a:r>
              <a:rPr lang="en-GB" altLang="en-US" sz="2600"/>
              <a:t>Early diagnosis and treatment of case and contact is important</a:t>
            </a:r>
          </a:p>
          <a:p>
            <a:pPr eaLnBrk="1" hangingPunct="1"/>
            <a:r>
              <a:rPr lang="en-GB" altLang="en-US" sz="2600"/>
              <a:t>Sexually transmitted: ABC</a:t>
            </a:r>
          </a:p>
          <a:p>
            <a:pPr eaLnBrk="1" hangingPunct="1"/>
            <a:r>
              <a:rPr lang="en-GB" altLang="en-US" sz="2600"/>
              <a:t>Test for syphilis if any STD exists</a:t>
            </a:r>
          </a:p>
          <a:p>
            <a:pPr eaLnBrk="1" hangingPunct="1"/>
            <a:endParaRPr lang="en-GB" altLang="en-US" sz="2800"/>
          </a:p>
          <a:p>
            <a:pPr eaLnBrk="1" hangingPunct="1"/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46260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736x/f9/d8/d6/f9d8d64f3d7e7caa6266581c8a21c4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09" y="770581"/>
            <a:ext cx="1569191" cy="11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merica.pink/images/3/1/0/7/1/1/4/en/1-mulberry-mo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633" y="770580"/>
            <a:ext cx="1630731" cy="12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lsevier.es/ficheros/publicaciones/15782190/0000010300000008/v1_201304241323/S1578219012002569/v1_201304241323/en/main.assets/gr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22844" y="783719"/>
            <a:ext cx="1142999" cy="12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nuffles syphil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n-US"/>
          </a:p>
        </p:txBody>
      </p:sp>
      <p:pic>
        <p:nvPicPr>
          <p:cNvPr id="2060" name="Picture 12" descr="C:\Users\BCC\Desktop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3191314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9215" y="2092174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r>
              <a:rPr lang="en-US" sz="1200" b="1">
                <a:solidFill>
                  <a:prstClr val="black"/>
                </a:solidFill>
              </a:rPr>
              <a:t>Hutchinson’s teeth</a:t>
            </a:r>
            <a:endParaRPr lang="en-US" sz="1200" b="1"/>
          </a:p>
        </p:txBody>
      </p:sp>
      <p:sp>
        <p:nvSpPr>
          <p:cNvPr id="8" name="Rectangle 7"/>
          <p:cNvSpPr/>
          <p:nvPr/>
        </p:nvSpPr>
        <p:spPr>
          <a:xfrm>
            <a:off x="2674340" y="2122952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sz="1200" b="1"/>
              <a:t>Mulberry molars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3133" y="5127973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sz="1200" b="1"/>
              <a:t>Saber shins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3752" y="2095289"/>
            <a:ext cx="15199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sz="1200" b="1"/>
              <a:t>Frontal bossing</a:t>
            </a:r>
          </a:p>
        </p:txBody>
      </p:sp>
      <p:pic>
        <p:nvPicPr>
          <p:cNvPr id="2062" name="Picture 14" descr="http://usercontent1.hubimg.com/8838094_f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25592"/>
          <a:stretch>
            <a:fillRect/>
          </a:stretch>
        </p:blipFill>
        <p:spPr bwMode="auto">
          <a:xfrm>
            <a:off x="6165843" y="3191314"/>
            <a:ext cx="1609999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03547" y="5112539"/>
            <a:ext cx="122822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sz="1200" b="1"/>
              <a:t>Saddle nose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065"/>
          <a:stretch>
            <a:fillRect/>
          </a:stretch>
        </p:blipFill>
        <p:spPr bwMode="auto">
          <a:xfrm>
            <a:off x="6457494" y="1066800"/>
            <a:ext cx="1853895" cy="9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9341" y="2094544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sz="1200" b="1">
                <a:latin typeface="Verdana" pitchFamily="34" charset="0"/>
                <a:ea typeface="Verdana" pitchFamily="34" charset="0"/>
                <a:cs typeface="Verdana" pitchFamily="34" charset="0"/>
              </a:rPr>
              <a:t>Desquamation</a:t>
            </a:r>
          </a:p>
        </p:txBody>
      </p:sp>
      <p:pic>
        <p:nvPicPr>
          <p:cNvPr id="1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75" y="3335055"/>
            <a:ext cx="22860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26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GB" altLang="en-US" sz="3200">
                <a:solidFill>
                  <a:srgbClr val="FF0000"/>
                </a:solidFill>
              </a:rPr>
              <a:t>Genital herpes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105400"/>
          </a:xfrm>
        </p:spPr>
        <p:txBody>
          <a:bodyPr/>
          <a:lstStyle/>
          <a:p>
            <a:r>
              <a:rPr lang="en-GB" altLang="en-US" sz="2800" dirty="0"/>
              <a:t>Genital herpes is caused by two viruses:</a:t>
            </a:r>
          </a:p>
          <a:p>
            <a:pPr marL="0" indent="0">
              <a:buNone/>
            </a:pPr>
            <a:r>
              <a:rPr lang="en-GB" altLang="en-US" sz="2800" dirty="0"/>
              <a:t>1-Herpes simplex virus type 2 (HSV-2)</a:t>
            </a:r>
          </a:p>
          <a:p>
            <a:pPr marL="0" indent="0">
              <a:buNone/>
            </a:pPr>
            <a:r>
              <a:rPr lang="en-GB" altLang="en-US" sz="2800" dirty="0"/>
              <a:t>2- Herpes simplex virus type 1 (HSV-1)</a:t>
            </a:r>
          </a:p>
          <a:p>
            <a:endParaRPr lang="en-GB" altLang="en-US" sz="2800" dirty="0"/>
          </a:p>
          <a:p>
            <a:r>
              <a:rPr lang="en-GB" altLang="en-US" sz="2800" dirty="0"/>
              <a:t>Herpes simplex virus type 2 (HSV-2) causes most cases of genital herpes. </a:t>
            </a:r>
          </a:p>
          <a:p>
            <a:r>
              <a:rPr lang="en-GB" altLang="en-US" sz="2800" dirty="0"/>
              <a:t>HSV-2 can be spread through secretions from the </a:t>
            </a:r>
            <a:r>
              <a:rPr lang="en-GB" altLang="en-US" sz="2800" dirty="0">
                <a:solidFill>
                  <a:srgbClr val="FF0000"/>
                </a:solidFill>
              </a:rPr>
              <a:t>mouth </a:t>
            </a:r>
            <a:r>
              <a:rPr lang="en-GB" altLang="en-US" sz="2800" dirty="0"/>
              <a:t>or genitals. </a:t>
            </a:r>
          </a:p>
          <a:p>
            <a:r>
              <a:rPr lang="en-GB" altLang="en-US" sz="2800" dirty="0"/>
              <a:t>HSV-1 can spread from the mouth to the genitals during oral sex.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1679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GB" altLang="en-US" sz="3200"/>
              <a:t>Genital herpes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486400"/>
          </a:xfrm>
        </p:spPr>
        <p:txBody>
          <a:bodyPr/>
          <a:lstStyle/>
          <a:p>
            <a:r>
              <a:rPr lang="en-GB" altLang="en-US" sz="2400"/>
              <a:t>Genital symptoms include the appearance of small, painful </a:t>
            </a:r>
            <a:r>
              <a:rPr lang="en-GB" altLang="en-US" sz="2400">
                <a:hlinkClick r:id="rId3"/>
              </a:rPr>
              <a:t>blisters</a:t>
            </a:r>
            <a:r>
              <a:rPr lang="en-GB" altLang="en-US" sz="2400"/>
              <a:t> or vesicles filled with clear or straw-colored fluid</a:t>
            </a:r>
          </a:p>
          <a:p>
            <a:endParaRPr lang="en-GB" altLang="en-US" sz="2400"/>
          </a:p>
          <a:p>
            <a:r>
              <a:rPr lang="en-GB" altLang="en-US" sz="2400"/>
              <a:t>Before the blisters appear, the person may feel the skin tingling, burning, itching, or have pain at the site where the blisters will appear</a:t>
            </a:r>
          </a:p>
          <a:p>
            <a:endParaRPr lang="en-GB" altLang="en-US" sz="2400"/>
          </a:p>
          <a:p>
            <a:r>
              <a:rPr lang="en-GB" altLang="en-US" sz="2400"/>
              <a:t>When the blisters break, they leave shallow ulcers that are very painful. These ulcers eventually crust over and slowly heal over 7 - 14 days or more</a:t>
            </a:r>
          </a:p>
          <a:p>
            <a:endParaRPr lang="en-GB" altLang="en-US" sz="2400"/>
          </a:p>
          <a:p>
            <a:r>
              <a:rPr lang="en-GB" altLang="en-US" sz="2400"/>
              <a:t>Reccurence is possible as virus remains latent in dorsal ganglia (immunosupression)</a:t>
            </a:r>
          </a:p>
          <a:p>
            <a:endParaRPr lang="en-GB" altLang="en-US" sz="2400"/>
          </a:p>
          <a:p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2167011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t="40407" r="67038" b="20869"/>
          <a:stretch>
            <a:fillRect/>
          </a:stretch>
        </p:blipFill>
        <p:spPr>
          <a:xfrm>
            <a:off x="2286000" y="1066800"/>
            <a:ext cx="4460875" cy="5400675"/>
          </a:xfrm>
          <a:noFill/>
        </p:spPr>
      </p:pic>
    </p:spTree>
    <p:extLst>
      <p:ext uri="{BB962C8B-B14F-4D97-AF65-F5344CB8AC3E}">
        <p14:creationId xmlns:p14="http://schemas.microsoft.com/office/powerpoint/2010/main" val="376694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7200"/>
          </a:xfrm>
        </p:spPr>
        <p:txBody>
          <a:bodyPr/>
          <a:lstStyle/>
          <a:p>
            <a:r>
              <a:rPr lang="en-GB" altLang="en-US" sz="3200"/>
              <a:t>Genital herpes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410200"/>
          </a:xfrm>
        </p:spPr>
        <p:txBody>
          <a:bodyPr/>
          <a:lstStyle/>
          <a:p>
            <a:r>
              <a:rPr lang="en-GB" altLang="en-US" sz="2400"/>
              <a:t>Other symptoms that may occur include:</a:t>
            </a:r>
          </a:p>
          <a:p>
            <a:endParaRPr lang="en-GB" altLang="en-US" sz="2400"/>
          </a:p>
          <a:p>
            <a:r>
              <a:rPr lang="en-GB" altLang="en-US" sz="2400"/>
              <a:t>Enlarged and tender lymph nodes in the groin during an outbreak</a:t>
            </a:r>
          </a:p>
          <a:p>
            <a:r>
              <a:rPr lang="en-GB" altLang="en-US" sz="2400"/>
              <a:t>dysuria</a:t>
            </a:r>
          </a:p>
          <a:p>
            <a:r>
              <a:rPr lang="en-GB" altLang="en-US" sz="2400"/>
              <a:t>Women may have vaginal discharge or, occasionally, be unable to empty the bladder and require a urinary catheter</a:t>
            </a:r>
          </a:p>
          <a:p>
            <a:r>
              <a:rPr lang="en-GB" altLang="en-US" sz="2400"/>
              <a:t>Diagnosis:</a:t>
            </a:r>
          </a:p>
          <a:p>
            <a:r>
              <a:rPr lang="en-GB" altLang="en-US" sz="2400"/>
              <a:t>Fluids from blisters &gt; microscope, </a:t>
            </a:r>
          </a:p>
          <a:p>
            <a:r>
              <a:rPr lang="en-GB" altLang="en-US" sz="2400"/>
              <a:t>Antigen detection</a:t>
            </a:r>
          </a:p>
          <a:p>
            <a:r>
              <a:rPr lang="en-GB" altLang="en-US" sz="2400"/>
              <a:t>Culture </a:t>
            </a:r>
          </a:p>
          <a:p>
            <a:r>
              <a:rPr lang="en-GB" altLang="en-US" sz="2400"/>
              <a:t>PCR..</a:t>
            </a:r>
          </a:p>
          <a:p>
            <a:r>
              <a:rPr lang="en-GB" altLang="en-US" sz="2400"/>
              <a:t>Rx: analgesia, antiherpes e.g aciclovir  400mg tds for 5 days</a:t>
            </a:r>
          </a:p>
        </p:txBody>
      </p:sp>
    </p:spTree>
    <p:extLst>
      <p:ext uri="{BB962C8B-B14F-4D97-AF65-F5344CB8AC3E}">
        <p14:creationId xmlns:p14="http://schemas.microsoft.com/office/powerpoint/2010/main" val="164718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en-GB" altLang="en-US" sz="3600" dirty="0" err="1">
                <a:solidFill>
                  <a:srgbClr val="FFFF00"/>
                </a:solidFill>
              </a:rPr>
              <a:t>Molluscum</a:t>
            </a:r>
            <a:r>
              <a:rPr lang="en-GB" altLang="en-US" sz="3600" dirty="0">
                <a:solidFill>
                  <a:srgbClr val="FFFF00"/>
                </a:solidFill>
              </a:rPr>
              <a:t> </a:t>
            </a:r>
            <a:r>
              <a:rPr lang="en-GB" altLang="en-US" sz="3600" dirty="0" err="1">
                <a:solidFill>
                  <a:srgbClr val="FFFF00"/>
                </a:solidFill>
              </a:rPr>
              <a:t>contagiosum</a:t>
            </a:r>
            <a:endParaRPr lang="en-GB" altLang="en-US" sz="3400" b="1" i="1" dirty="0">
              <a:solidFill>
                <a:srgbClr val="FFFF00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r>
              <a:rPr lang="en-GB" altLang="en-US" sz="2600" dirty="0" err="1"/>
              <a:t>Molluscum</a:t>
            </a:r>
            <a:r>
              <a:rPr lang="en-GB" altLang="en-US" sz="2600" dirty="0"/>
              <a:t> </a:t>
            </a:r>
            <a:r>
              <a:rPr lang="en-GB" altLang="en-US" sz="2600" dirty="0" err="1"/>
              <a:t>contagiosum</a:t>
            </a:r>
            <a:r>
              <a:rPr lang="en-GB" altLang="en-US" sz="2600" dirty="0"/>
              <a:t> is a benign superficial skin/genital disease caused by a poxvirus</a:t>
            </a:r>
          </a:p>
          <a:p>
            <a:endParaRPr lang="en-GB" altLang="en-US" sz="2600" dirty="0"/>
          </a:p>
          <a:p>
            <a:r>
              <a:rPr lang="en-GB" altLang="en-US" sz="2600" dirty="0"/>
              <a:t>poxvirus (DNA virus).</a:t>
            </a:r>
          </a:p>
          <a:p>
            <a:endParaRPr lang="en-GB" altLang="en-US" sz="2600" dirty="0"/>
          </a:p>
          <a:p>
            <a:r>
              <a:rPr lang="en-GB" altLang="en-US" sz="2600" dirty="0"/>
              <a:t>Transmitted by skin contact or sexually</a:t>
            </a:r>
          </a:p>
          <a:p>
            <a:endParaRPr lang="en-GB" altLang="en-US" sz="2600" dirty="0"/>
          </a:p>
          <a:p>
            <a:r>
              <a:rPr lang="en-GB" altLang="en-US" sz="2600" dirty="0"/>
              <a:t> It is characterized by small pearly papules with a central depression whose core may be expressed, producing a white cheesy material, warty like</a:t>
            </a:r>
          </a:p>
          <a:p>
            <a:endParaRPr lang="en-GB" altLang="en-US" sz="2600" dirty="0"/>
          </a:p>
          <a:p>
            <a:r>
              <a:rPr lang="en-GB" altLang="en-US" sz="2600" dirty="0"/>
              <a:t>The lesions average 2 to 5 mm in size and are usually painless, but may become inflamed, red, and swollen. </a:t>
            </a:r>
          </a:p>
          <a:p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4844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en-GB" altLang="en-US" sz="3600"/>
              <a:t>Molluscum contagiosum</a:t>
            </a:r>
            <a:endParaRPr lang="en-GB" altLang="en-US" sz="3400" b="1" i="1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endParaRPr lang="en-GB" altLang="en-US" sz="2600"/>
          </a:p>
        </p:txBody>
      </p:sp>
      <p:sp>
        <p:nvSpPr>
          <p:cNvPr id="4" name="Rectangle 3"/>
          <p:cNvSpPr/>
          <p:nvPr/>
        </p:nvSpPr>
        <p:spPr>
          <a:xfrm>
            <a:off x="250825" y="1125538"/>
            <a:ext cx="8569325" cy="5472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0941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41132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83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en-GB" altLang="en-US" sz="3600"/>
              <a:t>Molluscum contagiosum</a:t>
            </a:r>
            <a:endParaRPr lang="en-GB" altLang="en-US" sz="3400" b="1" i="1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r>
              <a:rPr lang="en-GB" altLang="en-US" sz="2600" dirty="0" err="1"/>
              <a:t>Molluscum</a:t>
            </a:r>
            <a:r>
              <a:rPr lang="en-GB" altLang="en-US" sz="2600" dirty="0"/>
              <a:t> </a:t>
            </a:r>
            <a:r>
              <a:rPr lang="en-GB" altLang="en-US" sz="2600" dirty="0" err="1"/>
              <a:t>contagiosum</a:t>
            </a:r>
            <a:r>
              <a:rPr lang="en-GB" altLang="en-US" sz="2600" dirty="0"/>
              <a:t> is a self-limited infection; the papules usually disappear spontaneously within 6 to 12 months but may take as long as 4 years to resolve</a:t>
            </a:r>
          </a:p>
          <a:p>
            <a:endParaRPr lang="en-GB" altLang="en-US" sz="2600" dirty="0"/>
          </a:p>
          <a:p>
            <a:endParaRPr lang="en-GB" altLang="en-US" sz="2600" dirty="0"/>
          </a:p>
          <a:p>
            <a:r>
              <a:rPr lang="en-GB" altLang="en-US" sz="2800" dirty="0"/>
              <a:t>Patients with HIV/AIDS and other immunocompromising conditions (e.g., solid organ transplant recipients) can develop “giant” lesions (≥15 mm in diameter)</a:t>
            </a:r>
            <a:endParaRPr lang="en-GB" alt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276126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en-GB" altLang="en-US" sz="3600"/>
              <a:t>Molluscum contagiosum</a:t>
            </a:r>
            <a:endParaRPr lang="en-GB" altLang="en-US" sz="3400" b="1" i="1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r>
              <a:rPr lang="en-GB" altLang="en-US" sz="2800" dirty="0"/>
              <a:t>Diagnosis</a:t>
            </a:r>
          </a:p>
          <a:p>
            <a:endParaRPr lang="en-GB" altLang="en-US" sz="2800" dirty="0"/>
          </a:p>
          <a:p>
            <a:r>
              <a:rPr lang="en-GB" altLang="en-US" sz="2800" dirty="0"/>
              <a:t>1- generally made based on the appearance of lesions.</a:t>
            </a:r>
          </a:p>
          <a:p>
            <a:endParaRPr lang="en-GB" altLang="en-US" sz="2800" dirty="0"/>
          </a:p>
          <a:p>
            <a:r>
              <a:rPr lang="en-GB" altLang="en-US" sz="2800" dirty="0"/>
              <a:t>2- biopsy and histopathology</a:t>
            </a:r>
          </a:p>
          <a:p>
            <a:r>
              <a:rPr lang="en-GB" altLang="en-US" sz="2800" dirty="0"/>
              <a:t> Skin biopsy will reveal “</a:t>
            </a:r>
            <a:r>
              <a:rPr lang="en-GB" altLang="en-US" sz="2800" dirty="0" err="1"/>
              <a:t>molluscum</a:t>
            </a:r>
            <a:r>
              <a:rPr lang="en-GB" altLang="en-US" sz="2800" dirty="0"/>
              <a:t> bodies” – eosinophilic inclusions in the epidermis</a:t>
            </a:r>
            <a:endParaRPr lang="en-GB" altLang="en-US" sz="2600" i="1" dirty="0"/>
          </a:p>
          <a:p>
            <a:endParaRPr lang="en-GB" altLang="en-US" sz="2800" dirty="0"/>
          </a:p>
          <a:p>
            <a:r>
              <a:rPr lang="en-GB" altLang="en-US" sz="2800" dirty="0"/>
              <a:t>3- PCR</a:t>
            </a:r>
          </a:p>
          <a:p>
            <a:endParaRPr lang="en-GB" altLang="en-US" sz="2800" dirty="0"/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86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/>
          <a:lstStyle/>
          <a:p>
            <a:r>
              <a:rPr lang="en-US" sz="3000" b="1" i="1" dirty="0"/>
              <a:t>Caused by Neisseria gonorrhoeae (gonococcus)</a:t>
            </a:r>
            <a:r>
              <a:rPr lang="en-US" sz="3000" b="1" dirty="0"/>
              <a:t> :</a:t>
            </a:r>
          </a:p>
          <a:p>
            <a:endParaRPr lang="en-GB" sz="3000" dirty="0"/>
          </a:p>
          <a:p>
            <a:r>
              <a:rPr lang="en-GB" sz="2800" dirty="0"/>
              <a:t>Gram negative diplococcic (kidney beans), oxidase positive non-capsulated</a:t>
            </a:r>
          </a:p>
          <a:p>
            <a:endParaRPr lang="en-GB" sz="2800" dirty="0"/>
          </a:p>
          <a:p>
            <a:r>
              <a:rPr lang="en-GB" sz="2800" dirty="0"/>
              <a:t>Sensitive to dehydration and cool conditions</a:t>
            </a:r>
          </a:p>
          <a:p>
            <a:endParaRPr lang="en-GB" sz="2800" dirty="0"/>
          </a:p>
          <a:p>
            <a:r>
              <a:rPr lang="en-GB" sz="2800" dirty="0"/>
              <a:t>Glucose </a:t>
            </a:r>
            <a:r>
              <a:rPr lang="en-GB" sz="2800" dirty="0" err="1"/>
              <a:t>fermenter</a:t>
            </a:r>
            <a:r>
              <a:rPr lang="en-GB" sz="2800" dirty="0"/>
              <a:t> but not maltose or lactose</a:t>
            </a:r>
          </a:p>
          <a:p>
            <a:endParaRPr lang="en-GB" sz="2800" dirty="0"/>
          </a:p>
          <a:p>
            <a:r>
              <a:rPr lang="en-GB" sz="2800" dirty="0"/>
              <a:t>Infects humans only but Not part of the normal flora (infection can be asymptomatic)</a:t>
            </a:r>
          </a:p>
          <a:p>
            <a:endParaRPr lang="en-GB" sz="3000" dirty="0"/>
          </a:p>
          <a:p>
            <a:endParaRPr lang="en-GB" sz="3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r>
              <a:rPr lang="en-GB" altLang="en-US" sz="3600"/>
              <a:t>Molluscum contagiosum</a:t>
            </a:r>
            <a:endParaRPr lang="en-GB" altLang="en-US" sz="3400" b="1" i="1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r>
              <a:rPr lang="en-GB" altLang="en-US" sz="2800" dirty="0">
                <a:solidFill>
                  <a:srgbClr val="FFFF00"/>
                </a:solidFill>
              </a:rPr>
              <a:t>Rapid treatment options include:</a:t>
            </a:r>
          </a:p>
          <a:p>
            <a:r>
              <a:rPr lang="en-GB" altLang="en-US" sz="2800" dirty="0"/>
              <a:t> cryotherapy (freezing the lesion with liquid nitrogen).</a:t>
            </a:r>
          </a:p>
          <a:p>
            <a:r>
              <a:rPr lang="en-GB" altLang="en-US" sz="2800" dirty="0"/>
              <a:t>curettage (the piercing of the core and scraping of </a:t>
            </a:r>
            <a:r>
              <a:rPr lang="en-GB" altLang="en-US" sz="2800" dirty="0" err="1"/>
              <a:t>caseous</a:t>
            </a:r>
            <a:r>
              <a:rPr lang="en-GB" altLang="en-US" sz="2800" dirty="0"/>
              <a:t> or cheesy material).</a:t>
            </a:r>
          </a:p>
          <a:p>
            <a:r>
              <a:rPr lang="en-GB" altLang="en-US" sz="2800" dirty="0"/>
              <a:t>Laser therapy. </a:t>
            </a:r>
          </a:p>
          <a:p>
            <a:r>
              <a:rPr lang="en-GB" altLang="en-US" sz="2800" dirty="0" err="1">
                <a:solidFill>
                  <a:srgbClr val="FFFF00"/>
                </a:solidFill>
              </a:rPr>
              <a:t>Topicals</a:t>
            </a:r>
            <a:r>
              <a:rPr lang="en-GB" altLang="en-US" sz="2800" dirty="0">
                <a:solidFill>
                  <a:srgbClr val="FFFF00"/>
                </a:solidFill>
              </a:rPr>
              <a:t>: Using creams</a:t>
            </a:r>
          </a:p>
        </p:txBody>
      </p:sp>
    </p:spTree>
    <p:extLst>
      <p:ext uri="{BB962C8B-B14F-4D97-AF65-F5344CB8AC3E}">
        <p14:creationId xmlns:p14="http://schemas.microsoft.com/office/powerpoint/2010/main" val="3031821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endParaRPr lang="en-GB" altLang="en-US" sz="360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8000"/>
          </a:p>
          <a:p>
            <a:pPr algn="ctr" eaLnBrk="1" hangingPunct="1">
              <a:buFontTx/>
              <a:buNone/>
            </a:pPr>
            <a:r>
              <a:rPr lang="en-GB" altLang="en-US" sz="8000">
                <a:solidFill>
                  <a:schemeClr val="tx2"/>
                </a:solidFill>
              </a:rPr>
              <a:t>The End</a:t>
            </a:r>
          </a:p>
          <a:p>
            <a:pPr algn="ctr" eaLnBrk="1" hangingPunct="1">
              <a:buFontTx/>
              <a:buNone/>
            </a:pPr>
            <a:r>
              <a:rPr lang="en-GB" altLang="en-US" sz="4800">
                <a:solidFill>
                  <a:schemeClr val="tx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562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Virulence factors:</a:t>
            </a:r>
          </a:p>
          <a:p>
            <a:r>
              <a:rPr lang="en-GB" sz="2800" dirty="0"/>
              <a:t>Pili and </a:t>
            </a:r>
            <a:r>
              <a:rPr lang="en-GB" sz="2800" dirty="0" err="1"/>
              <a:t>IgA</a:t>
            </a:r>
            <a:r>
              <a:rPr lang="en-GB" sz="2800" dirty="0"/>
              <a:t> protease</a:t>
            </a:r>
          </a:p>
          <a:p>
            <a:r>
              <a:rPr lang="en-GB" sz="2800" dirty="0" err="1"/>
              <a:t>Endotoxin</a:t>
            </a:r>
            <a:r>
              <a:rPr lang="en-GB" sz="2800" dirty="0"/>
              <a:t> (LOS) and outer membrane protein (OMP)</a:t>
            </a:r>
            <a:endParaRPr lang="en-GB" sz="2800" i="1" dirty="0"/>
          </a:p>
          <a:p>
            <a:r>
              <a:rPr lang="en-GB" sz="2800" dirty="0">
                <a:solidFill>
                  <a:srgbClr val="FFFF00"/>
                </a:solidFill>
              </a:rPr>
              <a:t>Immunity: </a:t>
            </a:r>
          </a:p>
          <a:p>
            <a:r>
              <a:rPr lang="en-GB" sz="2800" dirty="0" err="1"/>
              <a:t>IgA</a:t>
            </a:r>
            <a:r>
              <a:rPr lang="en-GB" sz="2800" dirty="0"/>
              <a:t>, </a:t>
            </a:r>
            <a:r>
              <a:rPr lang="en-GB" sz="2800" dirty="0" err="1"/>
              <a:t>IgG</a:t>
            </a:r>
            <a:r>
              <a:rPr lang="en-GB" sz="2800" dirty="0"/>
              <a:t>, complement and </a:t>
            </a:r>
            <a:r>
              <a:rPr lang="en-GB" sz="2800" dirty="0" err="1"/>
              <a:t>neutrophils</a:t>
            </a:r>
            <a:endParaRPr lang="en-GB" sz="2800" dirty="0"/>
          </a:p>
          <a:p>
            <a:r>
              <a:rPr lang="en-GB" sz="2800" dirty="0"/>
              <a:t>Repeated infections occur because of antigenic variability in Pili and OMP</a:t>
            </a:r>
          </a:p>
          <a:p>
            <a:r>
              <a:rPr lang="en-GB" sz="2800" dirty="0" err="1"/>
              <a:t>Gonococccci</a:t>
            </a:r>
            <a:r>
              <a:rPr lang="en-GB" sz="2800" dirty="0"/>
              <a:t> infect mucosal surface such as urethra and vagina, cervix, rectum, pharynx and conjunctiva</a:t>
            </a:r>
          </a:p>
          <a:p>
            <a:r>
              <a:rPr lang="en-GB" sz="2800" dirty="0"/>
              <a:t>Can be disseminated especially in patients with late complement deficiency (C6-C9) 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196752"/>
            <a:ext cx="8280920" cy="54726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526280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73127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/>
          <a:lstStyle/>
          <a:p>
            <a:r>
              <a:rPr lang="en-GB" sz="3400" b="1" i="1" dirty="0" err="1"/>
              <a:t>Gonorrhoeae</a:t>
            </a:r>
            <a:r>
              <a:rPr lang="en-GB" sz="3400" b="1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 rtlCol="0"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Clinically</a:t>
            </a:r>
          </a:p>
          <a:p>
            <a:r>
              <a:rPr lang="en-GB" sz="3600" dirty="0"/>
              <a:t>Transmitted sexually amongst adults and can be transmitted to newborns during birth (PERINATAL)</a:t>
            </a:r>
          </a:p>
          <a:p>
            <a:endParaRPr lang="en-GB" sz="3600" dirty="0"/>
          </a:p>
          <a:p>
            <a:r>
              <a:rPr lang="en-GB" sz="3600" dirty="0"/>
              <a:t>95% of men are symptomatic and 40% of women are symptomatic.</a:t>
            </a:r>
            <a:r>
              <a:rPr lang="en-GB" sz="3600" b="1" dirty="0"/>
              <a:t> </a:t>
            </a:r>
          </a:p>
          <a:p>
            <a:endParaRPr lang="en-GB" sz="3600" b="1" dirty="0"/>
          </a:p>
          <a:p>
            <a:r>
              <a:rPr lang="en-GB" sz="3600" dirty="0"/>
              <a:t>I.P 2-5 days</a:t>
            </a:r>
          </a:p>
          <a:p>
            <a:endParaRPr lang="en-GB" sz="3600" b="1" dirty="0"/>
          </a:p>
          <a:p>
            <a:endParaRPr lang="en-GB" sz="3600" dirty="0"/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en-GB" sz="3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172200"/>
          </a:xfrm>
        </p:spPr>
        <p:txBody>
          <a:bodyPr/>
          <a:lstStyle/>
          <a:p>
            <a:pPr marL="514350" indent="-514350" algn="just">
              <a:buFont typeface="Arial" charset="0"/>
              <a:buNone/>
              <a:defRPr/>
            </a:pPr>
            <a:r>
              <a:rPr lang="en-US" sz="2800" b="1" dirty="0"/>
              <a:t>1. Genital Infection</a:t>
            </a:r>
          </a:p>
          <a:p>
            <a:pPr marL="514350" indent="-514350" algn="just">
              <a:buFont typeface="Arial" charset="0"/>
              <a:buNone/>
              <a:defRPr/>
            </a:pPr>
            <a:r>
              <a:rPr lang="en-US" sz="2800" b="1" dirty="0"/>
              <a:t>   </a:t>
            </a:r>
            <a:r>
              <a:rPr lang="en-US" sz="2800" b="1" u="sng" dirty="0"/>
              <a:t>In men:</a:t>
            </a:r>
          </a:p>
          <a:p>
            <a:pPr marL="514350" indent="-514350" algn="just">
              <a:buFont typeface="Arial" charset="0"/>
              <a:buNone/>
              <a:defRPr/>
            </a:pPr>
            <a:r>
              <a:rPr lang="en-US" sz="2200" b="1" dirty="0"/>
              <a:t>a- </a:t>
            </a:r>
            <a:r>
              <a:rPr lang="en-US" sz="2200" b="1" u="sng" dirty="0" err="1"/>
              <a:t>Urethritis</a:t>
            </a:r>
            <a:r>
              <a:rPr lang="en-US" sz="2200" b="1" u="sng" dirty="0"/>
              <a:t>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/>
              <a:t> Urethra  is the primary infection site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/>
              <a:t>2-7 days incubation period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/>
              <a:t>Symptoms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/>
              <a:t>frequency, urgency, </a:t>
            </a:r>
            <a:r>
              <a:rPr lang="en-US" sz="2000" dirty="0" err="1"/>
              <a:t>dysuria</a:t>
            </a:r>
            <a:r>
              <a:rPr lang="en-US" sz="2000" dirty="0"/>
              <a:t> 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/>
              <a:t>purulent spontaneous urethral discharge</a:t>
            </a:r>
          </a:p>
          <a:p>
            <a:pPr lvl="1" algn="just">
              <a:buFont typeface="Arial" charset="0"/>
              <a:buChar char="–"/>
              <a:defRPr/>
            </a:pPr>
            <a:r>
              <a:rPr lang="en-US" sz="2000" dirty="0"/>
              <a:t>blood in the semen or urine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/>
              <a:t>Asymptomatic in 10% of cases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/>
              <a:t>Male seeks treatment early preventing serious</a:t>
            </a:r>
          </a:p>
          <a:p>
            <a:pPr algn="just">
              <a:buFont typeface="Arial" charset="0"/>
              <a:buNone/>
              <a:defRPr/>
            </a:pPr>
            <a:r>
              <a:rPr lang="en-US" sz="2200" dirty="0"/>
              <a:t>     complications, but not soon enough to prevent </a:t>
            </a:r>
          </a:p>
          <a:p>
            <a:pPr algn="just">
              <a:buFont typeface="Arial" charset="0"/>
              <a:buNone/>
              <a:defRPr/>
            </a:pPr>
            <a:r>
              <a:rPr lang="en-US" sz="2200" dirty="0"/>
              <a:t>     transmission to other sex partners</a:t>
            </a:r>
          </a:p>
          <a:p>
            <a:pPr marL="514350" indent="-514350" algn="just">
              <a:buFont typeface="Arial" charset="0"/>
              <a:buNone/>
              <a:defRPr/>
            </a:pPr>
            <a:endParaRPr lang="en-US" sz="2200" b="1" u="sng" dirty="0">
              <a:solidFill>
                <a:srgbClr val="FF0000"/>
              </a:solidFill>
            </a:endParaRPr>
          </a:p>
        </p:txBody>
      </p:sp>
      <p:pic>
        <p:nvPicPr>
          <p:cNvPr id="12293" name="Picture 1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50938"/>
            <a:ext cx="35814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372600" cy="836712"/>
          </a:xfrm>
        </p:spPr>
        <p:txBody>
          <a:bodyPr/>
          <a:lstStyle/>
          <a:p>
            <a:pPr algn="l">
              <a:defRPr/>
            </a:pPr>
            <a:r>
              <a:rPr lang="en-US" sz="3600" b="1" dirty="0">
                <a:latin typeface="+mn-lt"/>
              </a:rPr>
              <a:t>                           Clinical manifestations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609600"/>
            <a:ext cx="6858000" cy="0"/>
          </a:xfrm>
          <a:prstGeom prst="line">
            <a:avLst/>
          </a:prstGeom>
          <a:ln w="3492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446963" y="2895600"/>
            <a:ext cx="1233487" cy="1279525"/>
          </a:xfrm>
          <a:custGeom>
            <a:avLst/>
            <a:gdLst>
              <a:gd name="connsiteX0" fmla="*/ 1233996 w 1233996"/>
              <a:gd name="connsiteY0" fmla="*/ 1280160 h 1280160"/>
              <a:gd name="connsiteX1" fmla="*/ 1197420 w 1233996"/>
              <a:gd name="connsiteY1" fmla="*/ 1243584 h 1280160"/>
              <a:gd name="connsiteX2" fmla="*/ 1185228 w 1233996"/>
              <a:gd name="connsiteY2" fmla="*/ 1182624 h 1280160"/>
              <a:gd name="connsiteX3" fmla="*/ 1173036 w 1233996"/>
              <a:gd name="connsiteY3" fmla="*/ 1146048 h 1280160"/>
              <a:gd name="connsiteX4" fmla="*/ 1160844 w 1233996"/>
              <a:gd name="connsiteY4" fmla="*/ 1097280 h 1280160"/>
              <a:gd name="connsiteX5" fmla="*/ 1148652 w 1233996"/>
              <a:gd name="connsiteY5" fmla="*/ 1036320 h 1280160"/>
              <a:gd name="connsiteX6" fmla="*/ 1124268 w 1233996"/>
              <a:gd name="connsiteY6" fmla="*/ 963168 h 1280160"/>
              <a:gd name="connsiteX7" fmla="*/ 1112076 w 1233996"/>
              <a:gd name="connsiteY7" fmla="*/ 926592 h 1280160"/>
              <a:gd name="connsiteX8" fmla="*/ 1099884 w 1233996"/>
              <a:gd name="connsiteY8" fmla="*/ 890016 h 1280160"/>
              <a:gd name="connsiteX9" fmla="*/ 1087692 w 1233996"/>
              <a:gd name="connsiteY9" fmla="*/ 841248 h 1280160"/>
              <a:gd name="connsiteX10" fmla="*/ 1063308 w 1233996"/>
              <a:gd name="connsiteY10" fmla="*/ 731520 h 1280160"/>
              <a:gd name="connsiteX11" fmla="*/ 1014540 w 1233996"/>
              <a:gd name="connsiteY11" fmla="*/ 658368 h 1280160"/>
              <a:gd name="connsiteX12" fmla="*/ 953580 w 1233996"/>
              <a:gd name="connsiteY12" fmla="*/ 560832 h 1280160"/>
              <a:gd name="connsiteX13" fmla="*/ 929196 w 1233996"/>
              <a:gd name="connsiteY13" fmla="*/ 524256 h 1280160"/>
              <a:gd name="connsiteX14" fmla="*/ 904812 w 1233996"/>
              <a:gd name="connsiteY14" fmla="*/ 451104 h 1280160"/>
              <a:gd name="connsiteX15" fmla="*/ 868236 w 1233996"/>
              <a:gd name="connsiteY15" fmla="*/ 341376 h 1280160"/>
              <a:gd name="connsiteX16" fmla="*/ 843852 w 1233996"/>
              <a:gd name="connsiteY16" fmla="*/ 268224 h 1280160"/>
              <a:gd name="connsiteX17" fmla="*/ 831660 w 1233996"/>
              <a:gd name="connsiteY17" fmla="*/ 231648 h 1280160"/>
              <a:gd name="connsiteX18" fmla="*/ 795084 w 1233996"/>
              <a:gd name="connsiteY18" fmla="*/ 195072 h 1280160"/>
              <a:gd name="connsiteX19" fmla="*/ 782892 w 1233996"/>
              <a:gd name="connsiteY19" fmla="*/ 158496 h 1280160"/>
              <a:gd name="connsiteX20" fmla="*/ 709740 w 1233996"/>
              <a:gd name="connsiteY20" fmla="*/ 121920 h 1280160"/>
              <a:gd name="connsiteX21" fmla="*/ 636588 w 1233996"/>
              <a:gd name="connsiteY21" fmla="*/ 73152 h 1280160"/>
              <a:gd name="connsiteX22" fmla="*/ 514668 w 1233996"/>
              <a:gd name="connsiteY22" fmla="*/ 36576 h 1280160"/>
              <a:gd name="connsiteX23" fmla="*/ 478092 w 1233996"/>
              <a:gd name="connsiteY23" fmla="*/ 12192 h 1280160"/>
              <a:gd name="connsiteX24" fmla="*/ 246444 w 1233996"/>
              <a:gd name="connsiteY24" fmla="*/ 0 h 1280160"/>
              <a:gd name="connsiteX25" fmla="*/ 112332 w 1233996"/>
              <a:gd name="connsiteY25" fmla="*/ 12192 h 1280160"/>
              <a:gd name="connsiteX26" fmla="*/ 39180 w 1233996"/>
              <a:gd name="connsiteY26" fmla="*/ 2438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3996" h="1280160">
                <a:moveTo>
                  <a:pt x="1233996" y="1280160"/>
                </a:moveTo>
                <a:cubicBezTo>
                  <a:pt x="1221804" y="1267968"/>
                  <a:pt x="1205131" y="1259006"/>
                  <a:pt x="1197420" y="1243584"/>
                </a:cubicBezTo>
                <a:cubicBezTo>
                  <a:pt x="1188153" y="1225049"/>
                  <a:pt x="1190254" y="1202728"/>
                  <a:pt x="1185228" y="1182624"/>
                </a:cubicBezTo>
                <a:cubicBezTo>
                  <a:pt x="1182111" y="1170156"/>
                  <a:pt x="1176567" y="1158405"/>
                  <a:pt x="1173036" y="1146048"/>
                </a:cubicBezTo>
                <a:cubicBezTo>
                  <a:pt x="1168433" y="1129936"/>
                  <a:pt x="1164479" y="1113637"/>
                  <a:pt x="1160844" y="1097280"/>
                </a:cubicBezTo>
                <a:cubicBezTo>
                  <a:pt x="1156349" y="1077051"/>
                  <a:pt x="1154104" y="1056312"/>
                  <a:pt x="1148652" y="1036320"/>
                </a:cubicBezTo>
                <a:cubicBezTo>
                  <a:pt x="1141889" y="1011523"/>
                  <a:pt x="1132396" y="987552"/>
                  <a:pt x="1124268" y="963168"/>
                </a:cubicBezTo>
                <a:lnTo>
                  <a:pt x="1112076" y="926592"/>
                </a:lnTo>
                <a:cubicBezTo>
                  <a:pt x="1108012" y="914400"/>
                  <a:pt x="1103001" y="902484"/>
                  <a:pt x="1099884" y="890016"/>
                </a:cubicBezTo>
                <a:cubicBezTo>
                  <a:pt x="1095820" y="873760"/>
                  <a:pt x="1091327" y="857605"/>
                  <a:pt x="1087692" y="841248"/>
                </a:cubicBezTo>
                <a:cubicBezTo>
                  <a:pt x="1086153" y="834322"/>
                  <a:pt x="1069255" y="743413"/>
                  <a:pt x="1063308" y="731520"/>
                </a:cubicBezTo>
                <a:cubicBezTo>
                  <a:pt x="1050202" y="705308"/>
                  <a:pt x="1023807" y="686170"/>
                  <a:pt x="1014540" y="658368"/>
                </a:cubicBezTo>
                <a:cubicBezTo>
                  <a:pt x="985522" y="571315"/>
                  <a:pt x="1011542" y="599473"/>
                  <a:pt x="953580" y="560832"/>
                </a:cubicBezTo>
                <a:cubicBezTo>
                  <a:pt x="945452" y="548640"/>
                  <a:pt x="935147" y="537646"/>
                  <a:pt x="929196" y="524256"/>
                </a:cubicBezTo>
                <a:cubicBezTo>
                  <a:pt x="918757" y="500768"/>
                  <a:pt x="912940" y="475488"/>
                  <a:pt x="904812" y="451104"/>
                </a:cubicBezTo>
                <a:lnTo>
                  <a:pt x="868236" y="341376"/>
                </a:lnTo>
                <a:lnTo>
                  <a:pt x="843852" y="268224"/>
                </a:lnTo>
                <a:cubicBezTo>
                  <a:pt x="839788" y="256032"/>
                  <a:pt x="840747" y="240735"/>
                  <a:pt x="831660" y="231648"/>
                </a:cubicBezTo>
                <a:lnTo>
                  <a:pt x="795084" y="195072"/>
                </a:lnTo>
                <a:cubicBezTo>
                  <a:pt x="791020" y="182880"/>
                  <a:pt x="790920" y="168531"/>
                  <a:pt x="782892" y="158496"/>
                </a:cubicBezTo>
                <a:cubicBezTo>
                  <a:pt x="756912" y="126021"/>
                  <a:pt x="741545" y="139590"/>
                  <a:pt x="709740" y="121920"/>
                </a:cubicBezTo>
                <a:cubicBezTo>
                  <a:pt x="684122" y="107688"/>
                  <a:pt x="665019" y="80260"/>
                  <a:pt x="636588" y="73152"/>
                </a:cubicBezTo>
                <a:cubicBezTo>
                  <a:pt x="609326" y="66337"/>
                  <a:pt x="532478" y="48449"/>
                  <a:pt x="514668" y="36576"/>
                </a:cubicBezTo>
                <a:cubicBezTo>
                  <a:pt x="502476" y="28448"/>
                  <a:pt x="492611" y="14172"/>
                  <a:pt x="478092" y="12192"/>
                </a:cubicBezTo>
                <a:cubicBezTo>
                  <a:pt x="401478" y="1745"/>
                  <a:pt x="323660" y="4064"/>
                  <a:pt x="246444" y="0"/>
                </a:cubicBezTo>
                <a:cubicBezTo>
                  <a:pt x="201740" y="4064"/>
                  <a:pt x="156769" y="5844"/>
                  <a:pt x="112332" y="12192"/>
                </a:cubicBezTo>
                <a:cubicBezTo>
                  <a:pt x="0" y="28239"/>
                  <a:pt x="149503" y="24384"/>
                  <a:pt x="39180" y="24384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3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943600" cy="4114800"/>
          </a:xfrm>
        </p:spPr>
        <p:txBody>
          <a:bodyPr/>
          <a:lstStyle/>
          <a:p>
            <a:pPr marL="514350" indent="-514350" algn="just">
              <a:buFont typeface="Arial" charset="0"/>
              <a:buNone/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marL="514350" indent="-514350" algn="just">
              <a:buFont typeface="Arial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     </a:t>
            </a:r>
            <a:r>
              <a:rPr lang="en-US" sz="2400" b="1" u="sng" dirty="0">
                <a:solidFill>
                  <a:srgbClr val="C00000"/>
                </a:solidFill>
              </a:rPr>
              <a:t>In men:</a:t>
            </a:r>
            <a:endParaRPr lang="en-US" sz="2400" b="1" u="sng" dirty="0"/>
          </a:p>
          <a:p>
            <a:pPr marL="514350" indent="-514350" algn="just">
              <a:buFont typeface="Arial" charset="0"/>
              <a:buNone/>
              <a:defRPr/>
            </a:pPr>
            <a:r>
              <a:rPr lang="en-US" sz="2400" b="1" dirty="0"/>
              <a:t> b. </a:t>
            </a:r>
            <a:r>
              <a:rPr lang="en-US" sz="2400" b="1" u="sng" dirty="0"/>
              <a:t>Epididymitis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400" dirty="0"/>
              <a:t>Signs and symptoms</a:t>
            </a:r>
          </a:p>
          <a:p>
            <a:pPr lvl="1" algn="just">
              <a:buFont typeface="Arial" pitchFamily="34" charset="0"/>
              <a:buChar char="•"/>
              <a:defRPr/>
            </a:pPr>
            <a:r>
              <a:rPr lang="en-US" sz="2400" dirty="0"/>
              <a:t>testicular pain and swelling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abdominal or lower back pain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fever, nausea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discharge from the urethra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n-US" sz="2400" dirty="0"/>
              <a:t>pain on urination, occasionally</a:t>
            </a:r>
          </a:p>
          <a:p>
            <a:pPr lvl="1" algn="just" eaLnBrk="1" hangingPunct="1">
              <a:buFont typeface="Arial" charset="0"/>
              <a:buNone/>
              <a:defRPr/>
            </a:pPr>
            <a:r>
              <a:rPr lang="en-US" sz="2400" dirty="0"/>
              <a:t>    blood in the urine</a:t>
            </a:r>
            <a:endParaRPr lang="en-US" sz="24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372600" cy="1143000"/>
          </a:xfrm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C00000"/>
                </a:solidFill>
                <a:latin typeface="+mn-lt"/>
              </a:rPr>
              <a:t>                           Clinical manifestations</a:t>
            </a:r>
            <a:br>
              <a:rPr lang="en-US" sz="3600" b="1" dirty="0">
                <a:solidFill>
                  <a:srgbClr val="C00000"/>
                </a:solidFill>
                <a:latin typeface="+mn-lt"/>
              </a:rPr>
            </a:b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609600"/>
            <a:ext cx="6858000" cy="0"/>
          </a:xfrm>
          <a:prstGeom prst="line">
            <a:avLst/>
          </a:prstGeom>
          <a:ln w="3492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4800" y="6858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1. Genital Infection</a:t>
            </a:r>
          </a:p>
          <a:p>
            <a:pPr marL="514350" indent="-514350"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dirty="0">
                <a:latin typeface="+mn-lt"/>
                <a:cs typeface="+mn-cs"/>
              </a:rPr>
              <a:t>   </a:t>
            </a:r>
            <a:endParaRPr lang="en-US" sz="2800" b="1" u="sng" dirty="0">
              <a:latin typeface="+mn-lt"/>
              <a:cs typeface="+mn-cs"/>
            </a:endParaRPr>
          </a:p>
        </p:txBody>
      </p:sp>
      <p:pic>
        <p:nvPicPr>
          <p:cNvPr id="22" name="Picture 1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50938"/>
            <a:ext cx="35814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reeform 22"/>
          <p:cNvSpPr/>
          <p:nvPr/>
        </p:nvSpPr>
        <p:spPr>
          <a:xfrm>
            <a:off x="7446963" y="2889250"/>
            <a:ext cx="1233487" cy="1281113"/>
          </a:xfrm>
          <a:custGeom>
            <a:avLst/>
            <a:gdLst>
              <a:gd name="connsiteX0" fmla="*/ 1233996 w 1233996"/>
              <a:gd name="connsiteY0" fmla="*/ 1280160 h 1280160"/>
              <a:gd name="connsiteX1" fmla="*/ 1197420 w 1233996"/>
              <a:gd name="connsiteY1" fmla="*/ 1243584 h 1280160"/>
              <a:gd name="connsiteX2" fmla="*/ 1185228 w 1233996"/>
              <a:gd name="connsiteY2" fmla="*/ 1182624 h 1280160"/>
              <a:gd name="connsiteX3" fmla="*/ 1173036 w 1233996"/>
              <a:gd name="connsiteY3" fmla="*/ 1146048 h 1280160"/>
              <a:gd name="connsiteX4" fmla="*/ 1160844 w 1233996"/>
              <a:gd name="connsiteY4" fmla="*/ 1097280 h 1280160"/>
              <a:gd name="connsiteX5" fmla="*/ 1148652 w 1233996"/>
              <a:gd name="connsiteY5" fmla="*/ 1036320 h 1280160"/>
              <a:gd name="connsiteX6" fmla="*/ 1124268 w 1233996"/>
              <a:gd name="connsiteY6" fmla="*/ 963168 h 1280160"/>
              <a:gd name="connsiteX7" fmla="*/ 1112076 w 1233996"/>
              <a:gd name="connsiteY7" fmla="*/ 926592 h 1280160"/>
              <a:gd name="connsiteX8" fmla="*/ 1099884 w 1233996"/>
              <a:gd name="connsiteY8" fmla="*/ 890016 h 1280160"/>
              <a:gd name="connsiteX9" fmla="*/ 1087692 w 1233996"/>
              <a:gd name="connsiteY9" fmla="*/ 841248 h 1280160"/>
              <a:gd name="connsiteX10" fmla="*/ 1063308 w 1233996"/>
              <a:gd name="connsiteY10" fmla="*/ 731520 h 1280160"/>
              <a:gd name="connsiteX11" fmla="*/ 1014540 w 1233996"/>
              <a:gd name="connsiteY11" fmla="*/ 658368 h 1280160"/>
              <a:gd name="connsiteX12" fmla="*/ 953580 w 1233996"/>
              <a:gd name="connsiteY12" fmla="*/ 560832 h 1280160"/>
              <a:gd name="connsiteX13" fmla="*/ 929196 w 1233996"/>
              <a:gd name="connsiteY13" fmla="*/ 524256 h 1280160"/>
              <a:gd name="connsiteX14" fmla="*/ 904812 w 1233996"/>
              <a:gd name="connsiteY14" fmla="*/ 451104 h 1280160"/>
              <a:gd name="connsiteX15" fmla="*/ 868236 w 1233996"/>
              <a:gd name="connsiteY15" fmla="*/ 341376 h 1280160"/>
              <a:gd name="connsiteX16" fmla="*/ 843852 w 1233996"/>
              <a:gd name="connsiteY16" fmla="*/ 268224 h 1280160"/>
              <a:gd name="connsiteX17" fmla="*/ 831660 w 1233996"/>
              <a:gd name="connsiteY17" fmla="*/ 231648 h 1280160"/>
              <a:gd name="connsiteX18" fmla="*/ 795084 w 1233996"/>
              <a:gd name="connsiteY18" fmla="*/ 195072 h 1280160"/>
              <a:gd name="connsiteX19" fmla="*/ 782892 w 1233996"/>
              <a:gd name="connsiteY19" fmla="*/ 158496 h 1280160"/>
              <a:gd name="connsiteX20" fmla="*/ 709740 w 1233996"/>
              <a:gd name="connsiteY20" fmla="*/ 121920 h 1280160"/>
              <a:gd name="connsiteX21" fmla="*/ 636588 w 1233996"/>
              <a:gd name="connsiteY21" fmla="*/ 73152 h 1280160"/>
              <a:gd name="connsiteX22" fmla="*/ 514668 w 1233996"/>
              <a:gd name="connsiteY22" fmla="*/ 36576 h 1280160"/>
              <a:gd name="connsiteX23" fmla="*/ 478092 w 1233996"/>
              <a:gd name="connsiteY23" fmla="*/ 12192 h 1280160"/>
              <a:gd name="connsiteX24" fmla="*/ 246444 w 1233996"/>
              <a:gd name="connsiteY24" fmla="*/ 0 h 1280160"/>
              <a:gd name="connsiteX25" fmla="*/ 112332 w 1233996"/>
              <a:gd name="connsiteY25" fmla="*/ 12192 h 1280160"/>
              <a:gd name="connsiteX26" fmla="*/ 39180 w 1233996"/>
              <a:gd name="connsiteY26" fmla="*/ 2438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3996" h="1280160">
                <a:moveTo>
                  <a:pt x="1233996" y="1280160"/>
                </a:moveTo>
                <a:cubicBezTo>
                  <a:pt x="1221804" y="1267968"/>
                  <a:pt x="1205131" y="1259006"/>
                  <a:pt x="1197420" y="1243584"/>
                </a:cubicBezTo>
                <a:cubicBezTo>
                  <a:pt x="1188153" y="1225049"/>
                  <a:pt x="1190254" y="1202728"/>
                  <a:pt x="1185228" y="1182624"/>
                </a:cubicBezTo>
                <a:cubicBezTo>
                  <a:pt x="1182111" y="1170156"/>
                  <a:pt x="1176567" y="1158405"/>
                  <a:pt x="1173036" y="1146048"/>
                </a:cubicBezTo>
                <a:cubicBezTo>
                  <a:pt x="1168433" y="1129936"/>
                  <a:pt x="1164479" y="1113637"/>
                  <a:pt x="1160844" y="1097280"/>
                </a:cubicBezTo>
                <a:cubicBezTo>
                  <a:pt x="1156349" y="1077051"/>
                  <a:pt x="1154104" y="1056312"/>
                  <a:pt x="1148652" y="1036320"/>
                </a:cubicBezTo>
                <a:cubicBezTo>
                  <a:pt x="1141889" y="1011523"/>
                  <a:pt x="1132396" y="987552"/>
                  <a:pt x="1124268" y="963168"/>
                </a:cubicBezTo>
                <a:lnTo>
                  <a:pt x="1112076" y="926592"/>
                </a:lnTo>
                <a:cubicBezTo>
                  <a:pt x="1108012" y="914400"/>
                  <a:pt x="1103001" y="902484"/>
                  <a:pt x="1099884" y="890016"/>
                </a:cubicBezTo>
                <a:cubicBezTo>
                  <a:pt x="1095820" y="873760"/>
                  <a:pt x="1091327" y="857605"/>
                  <a:pt x="1087692" y="841248"/>
                </a:cubicBezTo>
                <a:cubicBezTo>
                  <a:pt x="1086153" y="834322"/>
                  <a:pt x="1069255" y="743413"/>
                  <a:pt x="1063308" y="731520"/>
                </a:cubicBezTo>
                <a:cubicBezTo>
                  <a:pt x="1050202" y="705308"/>
                  <a:pt x="1023807" y="686170"/>
                  <a:pt x="1014540" y="658368"/>
                </a:cubicBezTo>
                <a:cubicBezTo>
                  <a:pt x="985522" y="571315"/>
                  <a:pt x="1011542" y="599473"/>
                  <a:pt x="953580" y="560832"/>
                </a:cubicBezTo>
                <a:cubicBezTo>
                  <a:pt x="945452" y="548640"/>
                  <a:pt x="935147" y="537646"/>
                  <a:pt x="929196" y="524256"/>
                </a:cubicBezTo>
                <a:cubicBezTo>
                  <a:pt x="918757" y="500768"/>
                  <a:pt x="912940" y="475488"/>
                  <a:pt x="904812" y="451104"/>
                </a:cubicBezTo>
                <a:lnTo>
                  <a:pt x="868236" y="341376"/>
                </a:lnTo>
                <a:lnTo>
                  <a:pt x="843852" y="268224"/>
                </a:lnTo>
                <a:cubicBezTo>
                  <a:pt x="839788" y="256032"/>
                  <a:pt x="840747" y="240735"/>
                  <a:pt x="831660" y="231648"/>
                </a:cubicBezTo>
                <a:lnTo>
                  <a:pt x="795084" y="195072"/>
                </a:lnTo>
                <a:cubicBezTo>
                  <a:pt x="791020" y="182880"/>
                  <a:pt x="790920" y="168531"/>
                  <a:pt x="782892" y="158496"/>
                </a:cubicBezTo>
                <a:cubicBezTo>
                  <a:pt x="756912" y="126021"/>
                  <a:pt x="741545" y="139590"/>
                  <a:pt x="709740" y="121920"/>
                </a:cubicBezTo>
                <a:cubicBezTo>
                  <a:pt x="684122" y="107688"/>
                  <a:pt x="665019" y="80260"/>
                  <a:pt x="636588" y="73152"/>
                </a:cubicBezTo>
                <a:cubicBezTo>
                  <a:pt x="609326" y="66337"/>
                  <a:pt x="532478" y="48449"/>
                  <a:pt x="514668" y="36576"/>
                </a:cubicBezTo>
                <a:cubicBezTo>
                  <a:pt x="502476" y="28448"/>
                  <a:pt x="492611" y="14172"/>
                  <a:pt x="478092" y="12192"/>
                </a:cubicBezTo>
                <a:cubicBezTo>
                  <a:pt x="401478" y="1745"/>
                  <a:pt x="323660" y="4064"/>
                  <a:pt x="246444" y="0"/>
                </a:cubicBezTo>
                <a:cubicBezTo>
                  <a:pt x="201740" y="4064"/>
                  <a:pt x="156769" y="5844"/>
                  <a:pt x="112332" y="12192"/>
                </a:cubicBezTo>
                <a:cubicBezTo>
                  <a:pt x="0" y="28239"/>
                  <a:pt x="149503" y="24384"/>
                  <a:pt x="39180" y="24384"/>
                </a:cubicBezTo>
              </a:path>
            </a:pathLst>
          </a:cu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53200" y="2514600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010400" y="1295400"/>
            <a:ext cx="3810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20000" y="1219200"/>
            <a:ext cx="3048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24800" y="1447800"/>
            <a:ext cx="1524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29600" y="1828800"/>
            <a:ext cx="762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077200" y="2362200"/>
            <a:ext cx="1524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620000" y="3505200"/>
            <a:ext cx="280988" cy="536575"/>
          </a:xfrm>
          <a:custGeom>
            <a:avLst/>
            <a:gdLst>
              <a:gd name="connsiteX0" fmla="*/ 280416 w 280416"/>
              <a:gd name="connsiteY0" fmla="*/ 0 h 536448"/>
              <a:gd name="connsiteX1" fmla="*/ 121920 w 280416"/>
              <a:gd name="connsiteY1" fmla="*/ 36576 h 536448"/>
              <a:gd name="connsiteX2" fmla="*/ 85344 w 280416"/>
              <a:gd name="connsiteY2" fmla="*/ 48768 h 536448"/>
              <a:gd name="connsiteX3" fmla="*/ 48768 w 280416"/>
              <a:gd name="connsiteY3" fmla="*/ 121920 h 536448"/>
              <a:gd name="connsiteX4" fmla="*/ 36576 w 280416"/>
              <a:gd name="connsiteY4" fmla="*/ 158496 h 536448"/>
              <a:gd name="connsiteX5" fmla="*/ 0 w 280416"/>
              <a:gd name="connsiteY5" fmla="*/ 353568 h 536448"/>
              <a:gd name="connsiteX6" fmla="*/ 12192 w 280416"/>
              <a:gd name="connsiteY6" fmla="*/ 499872 h 536448"/>
              <a:gd name="connsiteX7" fmla="*/ 24384 w 280416"/>
              <a:gd name="connsiteY7" fmla="*/ 536448 h 53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416" h="536448">
                <a:moveTo>
                  <a:pt x="280416" y="0"/>
                </a:moveTo>
                <a:cubicBezTo>
                  <a:pt x="169627" y="15827"/>
                  <a:pt x="222334" y="3105"/>
                  <a:pt x="121920" y="36576"/>
                </a:cubicBezTo>
                <a:lnTo>
                  <a:pt x="85344" y="48768"/>
                </a:lnTo>
                <a:cubicBezTo>
                  <a:pt x="54699" y="140703"/>
                  <a:pt x="96037" y="27382"/>
                  <a:pt x="48768" y="121920"/>
                </a:cubicBezTo>
                <a:cubicBezTo>
                  <a:pt x="43021" y="133415"/>
                  <a:pt x="39957" y="146097"/>
                  <a:pt x="36576" y="158496"/>
                </a:cubicBezTo>
                <a:cubicBezTo>
                  <a:pt x="6732" y="267923"/>
                  <a:pt x="13917" y="242230"/>
                  <a:pt x="0" y="353568"/>
                </a:cubicBezTo>
                <a:cubicBezTo>
                  <a:pt x="4064" y="402336"/>
                  <a:pt x="5724" y="451364"/>
                  <a:pt x="12192" y="499872"/>
                </a:cubicBezTo>
                <a:cubicBezTo>
                  <a:pt x="13891" y="512611"/>
                  <a:pt x="24384" y="536448"/>
                  <a:pt x="24384" y="536448"/>
                </a:cubicBezTo>
              </a:path>
            </a:pathLst>
          </a:cu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7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1DBDF8-CF05-4A1F-AB80-259699ABBC9D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5C3A32ED-142C-49FC-840D-67A765BF7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AFE51-9488-40AF-B5DF-1810D1C659E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3210</TotalTime>
  <Words>1678</Words>
  <Application>Microsoft Office PowerPoint</Application>
  <PresentationFormat>On-screen Show (4:3)</PresentationFormat>
  <Paragraphs>341</Paragraphs>
  <Slides>41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Urogenital Tract / 3rd year Gonorrhoea </vt:lpstr>
      <vt:lpstr>PowerPoint Presentation</vt:lpstr>
      <vt:lpstr>Epidemiology </vt:lpstr>
      <vt:lpstr>Gonorrhoeae </vt:lpstr>
      <vt:lpstr>Gonorrhoeae </vt:lpstr>
      <vt:lpstr>Gonorrhoeae </vt:lpstr>
      <vt:lpstr>Gonorrhoeae </vt:lpstr>
      <vt:lpstr>                           Clinical manifestations </vt:lpstr>
      <vt:lpstr>                           Clinical manifestations </vt:lpstr>
      <vt:lpstr>Gonorrhoeae </vt:lpstr>
      <vt:lpstr>Gonorrhoea </vt:lpstr>
      <vt:lpstr>Gonorrhoeae – neonates </vt:lpstr>
      <vt:lpstr>Gonorrhoeae </vt:lpstr>
      <vt:lpstr>Diagnosis:</vt:lpstr>
      <vt:lpstr>Gonorrhoeae </vt:lpstr>
      <vt:lpstr>Gonorrhoeae </vt:lpstr>
      <vt:lpstr>Gonorrhoeae </vt:lpstr>
      <vt:lpstr>Gonorrhoeae </vt:lpstr>
      <vt:lpstr>Syphilis</vt:lpstr>
      <vt:lpstr>Syphilis</vt:lpstr>
      <vt:lpstr>Syphilis</vt:lpstr>
      <vt:lpstr>Syphilis / clinically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Syphilis / serology – specific antibody detection</vt:lpstr>
      <vt:lpstr>PowerPoint Presentation</vt:lpstr>
      <vt:lpstr>PowerPoint Presentation</vt:lpstr>
      <vt:lpstr>PowerPoint Presentation</vt:lpstr>
      <vt:lpstr>Genital herpes</vt:lpstr>
      <vt:lpstr>Genital herpes</vt:lpstr>
      <vt:lpstr>PowerPoint Presentation</vt:lpstr>
      <vt:lpstr>Genital herpes</vt:lpstr>
      <vt:lpstr>Molluscum contagiosum</vt:lpstr>
      <vt:lpstr>Molluscum contagiosum</vt:lpstr>
      <vt:lpstr>Molluscum contagiosum</vt:lpstr>
      <vt:lpstr>Molluscum contagiosum</vt:lpstr>
      <vt:lpstr>Molluscum contagiosum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Pneumocustic pneumonia</dc:title>
  <dc:creator>Windows User</dc:creator>
  <cp:lastModifiedBy>Sanabil Hassanat</cp:lastModifiedBy>
  <cp:revision>361</cp:revision>
  <dcterms:created xsi:type="dcterms:W3CDTF">2009-12-14T20:42:40Z</dcterms:created>
  <dcterms:modified xsi:type="dcterms:W3CDTF">2022-05-22T03:34:25Z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