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1"/>
  </p:notesMasterIdLst>
  <p:sldIdLst>
    <p:sldId id="256" r:id="rId2"/>
    <p:sldId id="267" r:id="rId3"/>
    <p:sldId id="288" r:id="rId4"/>
    <p:sldId id="287" r:id="rId5"/>
    <p:sldId id="289" r:id="rId6"/>
    <p:sldId id="277" r:id="rId7"/>
    <p:sldId id="290" r:id="rId8"/>
    <p:sldId id="282" r:id="rId9"/>
    <p:sldId id="291" r:id="rId10"/>
    <p:sldId id="294" r:id="rId11"/>
    <p:sldId id="292" r:id="rId12"/>
    <p:sldId id="295" r:id="rId13"/>
    <p:sldId id="293" r:id="rId14"/>
    <p:sldId id="276" r:id="rId15"/>
    <p:sldId id="296" r:id="rId16"/>
    <p:sldId id="279" r:id="rId17"/>
    <p:sldId id="280" r:id="rId18"/>
    <p:sldId id="281" r:id="rId19"/>
    <p:sldId id="283" r:id="rId20"/>
  </p:sldIdLst>
  <p:sldSz cx="9144000" cy="6858000" type="screen4x3"/>
  <p:notesSz cx="6858000" cy="9144000"/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587D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665" autoAdjust="0"/>
    <p:restoredTop sz="94709" autoAdjust="0"/>
  </p:normalViewPr>
  <p:slideViewPr>
    <p:cSldViewPr>
      <p:cViewPr varScale="1">
        <p:scale>
          <a:sx n="56" d="100"/>
          <a:sy n="56" d="100"/>
        </p:scale>
        <p:origin x="200" y="8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25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017284E-2667-4EC5-A2F1-32B484C5FF92}" type="datetimeFigureOut">
              <a:rPr lang="ar-JO" smtClean="0"/>
              <a:pPr/>
              <a:t>4‏/9‏/1443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A490BD6-D73F-4073-BD0D-8E5DF38D2D6E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628175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5647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4‏/9‏/1443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4‏/9‏/1443</a:t>
            </a:fld>
            <a:endParaRPr lang="ar-JO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4‏/9‏/1443</a:t>
            </a:fld>
            <a:endParaRPr lang="ar-JO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4‏/9‏/1443</a:t>
            </a:fld>
            <a:endParaRPr lang="ar-JO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4‏/9‏/1443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4C36-A3DD-4F65-806E-55592C05031B}" type="datetimeFigureOut">
              <a:rPr lang="ar-JO" smtClean="0"/>
              <a:pPr/>
              <a:t>4‏/9‏/1443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94C36-A3DD-4F65-806E-55592C05031B}" type="datetimeFigureOut">
              <a:rPr lang="ar-JO" smtClean="0"/>
              <a:pPr/>
              <a:t>4‏/9‏/1443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B3590-2A40-4DA6-9524-1FADA3C43527}" type="slidenum">
              <a:rPr lang="ar-JO" smtClean="0"/>
              <a:pPr/>
              <a:t>‹#›</a:t>
            </a:fld>
            <a:endParaRPr lang="ar-J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gif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gif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D00FA1-2508-694B-A1AE-0BBBB8D01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60"/>
          <a:stretch/>
        </p:blipFill>
        <p:spPr>
          <a:xfrm>
            <a:off x="3635896" y="3140968"/>
            <a:ext cx="2088232" cy="2035698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35817" y="1124744"/>
            <a:ext cx="7772400" cy="2214008"/>
          </a:xfrm>
        </p:spPr>
        <p:txBody>
          <a:bodyPr>
            <a:normAutofit/>
          </a:bodyPr>
          <a:lstStyle/>
          <a:p>
            <a:pPr rtl="0"/>
            <a:r>
              <a:rPr lang="en-GB" sz="6000" dirty="0">
                <a:solidFill>
                  <a:srgbClr val="C00000"/>
                </a:solidFill>
              </a:rPr>
              <a:t>Post Transcriptional Modifications of mRNA </a:t>
            </a:r>
            <a:endParaRPr lang="ar-JO" sz="6000" dirty="0">
              <a:solidFill>
                <a:srgbClr val="C0000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00034" y="5301208"/>
            <a:ext cx="8643966" cy="1609724"/>
          </a:xfrm>
        </p:spPr>
        <p:txBody>
          <a:bodyPr>
            <a:normAutofit/>
          </a:bodyPr>
          <a:lstStyle/>
          <a:p>
            <a:pPr rtl="0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Dr.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Nesrin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Mwafi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rtl="0"/>
            <a:r>
              <a:rPr lang="ar-JO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Biochemistry &amp; Molecular Biology Department </a:t>
            </a:r>
          </a:p>
          <a:p>
            <a:pPr rtl="0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Faculty of Medicine,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Mutah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University</a:t>
            </a:r>
          </a:p>
          <a:p>
            <a:pPr rtl="0">
              <a:lnSpc>
                <a:spcPct val="90000"/>
              </a:lnSpc>
            </a:pPr>
            <a:endParaRPr lang="ar-JO" dirty="0"/>
          </a:p>
        </p:txBody>
      </p:sp>
      <p:pic>
        <p:nvPicPr>
          <p:cNvPr id="6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10" name="مستطيل 9"/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Spliceosome</a:t>
            </a:r>
            <a:r>
              <a:rPr lang="en-GB" dirty="0"/>
              <a:t>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2613AF-2C8B-B345-9D24-C04DA560C561}"/>
              </a:ext>
            </a:extLst>
          </p:cNvPr>
          <p:cNvGrpSpPr/>
          <p:nvPr/>
        </p:nvGrpSpPr>
        <p:grpSpPr>
          <a:xfrm>
            <a:off x="782388" y="1628800"/>
            <a:ext cx="8273934" cy="4402280"/>
            <a:chOff x="546538" y="1484050"/>
            <a:chExt cx="8273934" cy="440228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C6B162-22A7-7144-A9FA-C94C976C53A7}"/>
                </a:ext>
              </a:extLst>
            </p:cNvPr>
            <p:cNvGrpSpPr/>
            <p:nvPr/>
          </p:nvGrpSpPr>
          <p:grpSpPr>
            <a:xfrm>
              <a:off x="546538" y="1484050"/>
              <a:ext cx="8273934" cy="4402280"/>
              <a:chOff x="546538" y="1484050"/>
              <a:chExt cx="8273934" cy="440228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57748A5-18F7-4341-B90C-0804D26E18B2}"/>
                  </a:ext>
                </a:extLst>
              </p:cNvPr>
              <p:cNvGrpSpPr/>
              <p:nvPr/>
            </p:nvGrpSpPr>
            <p:grpSpPr>
              <a:xfrm>
                <a:off x="546538" y="1484050"/>
                <a:ext cx="8273934" cy="4402280"/>
                <a:chOff x="546538" y="1484050"/>
                <a:chExt cx="8273934" cy="4402280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77E3721E-9F8E-D646-8064-2E04AAAA42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86" t="1174"/>
                <a:stretch/>
              </p:blipFill>
              <p:spPr>
                <a:xfrm>
                  <a:off x="546538" y="1484050"/>
                  <a:ext cx="8273934" cy="4402280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BB03B3F-3327-1B4E-84A3-65EECD2913CD}"/>
                    </a:ext>
                  </a:extLst>
                </p:cNvPr>
                <p:cNvSpPr txBox="1"/>
                <p:nvPr/>
              </p:nvSpPr>
              <p:spPr>
                <a:xfrm>
                  <a:off x="1556249" y="2374083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400" b="1" dirty="0">
                      <a:solidFill>
                        <a:srgbClr val="C00000"/>
                      </a:solidFill>
                    </a:rPr>
                    <a:t>5</a:t>
                  </a:r>
                  <a:endParaRPr lang="en-GB" b="1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065921-584F-3C40-88BB-D727230F70A3}"/>
                  </a:ext>
                </a:extLst>
              </p:cNvPr>
              <p:cNvSpPr txBox="1"/>
              <p:nvPr/>
            </p:nvSpPr>
            <p:spPr>
              <a:xfrm>
                <a:off x="4088316" y="2375692"/>
                <a:ext cx="6511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>
                    <a:solidFill>
                      <a:srgbClr val="C00000"/>
                    </a:solidFill>
                  </a:rPr>
                  <a:t>150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22A3C6D-58C5-A64E-A3F6-254143DA3BAF}"/>
                </a:ext>
              </a:extLst>
            </p:cNvPr>
            <p:cNvSpPr txBox="1"/>
            <p:nvPr/>
          </p:nvSpPr>
          <p:spPr>
            <a:xfrm>
              <a:off x="3635896" y="4293096"/>
              <a:ext cx="1296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00FF"/>
                  </a:solidFill>
                </a:rPr>
                <a:t>(</a:t>
              </a:r>
              <a:r>
                <a:rPr lang="en-GB" sz="2400" b="1" dirty="0" err="1">
                  <a:solidFill>
                    <a:srgbClr val="0000FF"/>
                  </a:solidFill>
                </a:rPr>
                <a:t>snurps</a:t>
              </a:r>
              <a:r>
                <a:rPr lang="en-GB" sz="2400" b="1" dirty="0">
                  <a:solidFill>
                    <a:srgbClr val="0000FF"/>
                  </a:solidFill>
                </a:rPr>
                <a:t>)</a:t>
              </a:r>
              <a:endParaRPr lang="en-GB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C442152-B1B4-A744-8FB3-BA3D36C78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679" y="2964226"/>
            <a:ext cx="2160240" cy="227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1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FBA83E-2395-2649-96FE-D6C8AFEEE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r="9501"/>
          <a:stretch/>
        </p:blipFill>
        <p:spPr>
          <a:xfrm>
            <a:off x="6944774" y="2814819"/>
            <a:ext cx="2163730" cy="40705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Mechanism of RNA Splicing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331640"/>
            <a:ext cx="8650890" cy="5432064"/>
          </a:xfrm>
        </p:spPr>
        <p:txBody>
          <a:bodyPr>
            <a:normAutofit/>
          </a:bodyPr>
          <a:lstStyle/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Each splicing event involves two sequential transesterification reactions that join two adjacent exons while removing  one intron as a lariat (a rope with a loop)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2’OH of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attacks the 5’ splice site                    and break the phosphodiester bond in                          the backbone of RNA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cut 5’end of the intron becomes            covalently linked to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forming a loop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OH at the free 3’ end of exon 1 attacks           the 3’splice site and joins the two exons                while the intron is released as </a:t>
            </a:r>
            <a:r>
              <a:rPr lang="en-GB" sz="27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lariat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11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/>
              <a:t>Transesterification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112CD9-0399-1843-84F5-8932527FDED6}"/>
              </a:ext>
            </a:extLst>
          </p:cNvPr>
          <p:cNvSpPr/>
          <p:nvPr/>
        </p:nvSpPr>
        <p:spPr>
          <a:xfrm>
            <a:off x="467545" y="1412776"/>
            <a:ext cx="8605050" cy="53285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35216F9-9423-9A4A-B60E-08E2B7283A6F}"/>
              </a:ext>
            </a:extLst>
          </p:cNvPr>
          <p:cNvGrpSpPr/>
          <p:nvPr/>
        </p:nvGrpSpPr>
        <p:grpSpPr>
          <a:xfrm>
            <a:off x="587085" y="4319845"/>
            <a:ext cx="8303263" cy="2061483"/>
            <a:chOff x="587085" y="4463628"/>
            <a:chExt cx="8303263" cy="20614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72467A-19D8-3944-8DA1-92BBEA148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85" y="4463628"/>
              <a:ext cx="3478896" cy="206148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DC78943-0999-C445-AE5F-429D65944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988" y="4475792"/>
              <a:ext cx="3438360" cy="2049319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6027AD7-68AD-8D42-B88A-DA4ECF33148A}"/>
                </a:ext>
              </a:extLst>
            </p:cNvPr>
            <p:cNvCxnSpPr/>
            <p:nvPr/>
          </p:nvCxnSpPr>
          <p:spPr>
            <a:xfrm>
              <a:off x="4283968" y="5373216"/>
              <a:ext cx="1008112" cy="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CD4F7C-DFDD-1D44-A633-9EC582860219}"/>
                </a:ext>
              </a:extLst>
            </p:cNvPr>
            <p:cNvSpPr txBox="1"/>
            <p:nvPr/>
          </p:nvSpPr>
          <p:spPr>
            <a:xfrm>
              <a:off x="4332971" y="5013176"/>
              <a:ext cx="9591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ctr" defTabSz="914400" rtl="0" eaLnBrk="1" latinLnBrk="0" hangingPunct="1"/>
              <a:r>
                <a:rPr lang="en-GB" dirty="0"/>
                <a:t>Second </a:t>
              </a:r>
            </a:p>
            <a:p>
              <a:pPr marL="0" algn="l" defTabSz="914400" rtl="0" eaLnBrk="1" latinLnBrk="0" hangingPunct="1"/>
              <a:r>
                <a:rPr lang="en-GB" dirty="0"/>
                <a:t>reaction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54AFF0-6515-EC47-9819-B1B7BCC09FAB}"/>
              </a:ext>
            </a:extLst>
          </p:cNvPr>
          <p:cNvGrpSpPr/>
          <p:nvPr/>
        </p:nvGrpSpPr>
        <p:grpSpPr>
          <a:xfrm>
            <a:off x="611560" y="1750441"/>
            <a:ext cx="8264839" cy="2038599"/>
            <a:chOff x="587085" y="1632901"/>
            <a:chExt cx="8264839" cy="20385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52CB7FE-2E96-CA4A-BA02-D50113391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85" y="1636845"/>
              <a:ext cx="3478896" cy="203465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EDBBA29-6F68-8040-951A-5A481BF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840" y="1632901"/>
              <a:ext cx="3435084" cy="2031565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9B17563-65F6-A741-AA17-34F7EB89CCF6}"/>
                </a:ext>
              </a:extLst>
            </p:cNvPr>
            <p:cNvGrpSpPr/>
            <p:nvPr/>
          </p:nvGrpSpPr>
          <p:grpSpPr>
            <a:xfrm>
              <a:off x="4283968" y="2378119"/>
              <a:ext cx="1008112" cy="646331"/>
              <a:chOff x="4283968" y="2378119"/>
              <a:chExt cx="1008112" cy="646331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89459AB1-1E17-AA4F-8763-872AFDF35B4E}"/>
                  </a:ext>
                </a:extLst>
              </p:cNvPr>
              <p:cNvCxnSpPr/>
              <p:nvPr/>
            </p:nvCxnSpPr>
            <p:spPr>
              <a:xfrm>
                <a:off x="4283968" y="2708920"/>
                <a:ext cx="1008112" cy="0"/>
              </a:xfrm>
              <a:prstGeom prst="straightConnector1">
                <a:avLst/>
              </a:prstGeom>
              <a:ln w="222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0219435-BB28-4D46-94A7-BE51DE54C0FA}"/>
                  </a:ext>
                </a:extLst>
              </p:cNvPr>
              <p:cNvSpPr txBox="1"/>
              <p:nvPr/>
            </p:nvSpPr>
            <p:spPr>
              <a:xfrm>
                <a:off x="4332971" y="2378119"/>
                <a:ext cx="9591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algn="ctr" defTabSz="914400" rtl="0" eaLnBrk="1" latinLnBrk="0" hangingPunct="1"/>
                <a:r>
                  <a:rPr lang="en-GB" dirty="0"/>
                  <a:t>First </a:t>
                </a:r>
              </a:p>
              <a:p>
                <a:pPr marL="0" algn="l" defTabSz="914400" rtl="0" eaLnBrk="1" latinLnBrk="0" hangingPunct="1"/>
                <a:r>
                  <a:rPr lang="en-GB" dirty="0"/>
                  <a:t>reaction</a:t>
                </a:r>
              </a:p>
            </p:txBody>
          </p:sp>
        </p:grp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0A43378A-9F8F-F543-97CA-FCC7E4B07054}"/>
              </a:ext>
            </a:extLst>
          </p:cNvPr>
          <p:cNvSpPr/>
          <p:nvPr/>
        </p:nvSpPr>
        <p:spPr>
          <a:xfrm>
            <a:off x="1691680" y="2780928"/>
            <a:ext cx="432048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247B24F-C4CB-C841-B4A1-8FBD63887130}"/>
              </a:ext>
            </a:extLst>
          </p:cNvPr>
          <p:cNvSpPr/>
          <p:nvPr/>
        </p:nvSpPr>
        <p:spPr>
          <a:xfrm>
            <a:off x="1331640" y="5661248"/>
            <a:ext cx="432048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8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Spliceosome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196752"/>
            <a:ext cx="5026734" cy="3600400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There are five types of snRNAs (U1,U2,U4,U5 &amp; U6) and over 150 proteins which assemble together at the pre-mRNA to form the functional spliceosome that catalyses the splicing event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2677CE-6F68-CB46-A0C4-27A6CDA8F113}"/>
              </a:ext>
            </a:extLst>
          </p:cNvPr>
          <p:cNvGrpSpPr/>
          <p:nvPr/>
        </p:nvGrpSpPr>
        <p:grpSpPr>
          <a:xfrm>
            <a:off x="5508104" y="1268760"/>
            <a:ext cx="3600400" cy="1918058"/>
            <a:chOff x="5425132" y="1844824"/>
            <a:chExt cx="3600400" cy="19180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F34EAE-B651-4E40-AD51-42CD89600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59" t="9406" r="11904"/>
            <a:stretch/>
          </p:blipFill>
          <p:spPr>
            <a:xfrm>
              <a:off x="5425132" y="1844824"/>
              <a:ext cx="3600400" cy="191805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ABD4120-6DE4-A949-9AAF-F947BE74C8D8}"/>
                </a:ext>
              </a:extLst>
            </p:cNvPr>
            <p:cNvGrpSpPr/>
            <p:nvPr/>
          </p:nvGrpSpPr>
          <p:grpSpPr>
            <a:xfrm>
              <a:off x="7929586" y="2197029"/>
              <a:ext cx="1012293" cy="338554"/>
              <a:chOff x="7929586" y="2197029"/>
              <a:chExt cx="1012293" cy="33855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D5E5493-083A-BE4B-B166-13DBC2F32E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029" t="87329" r="19188"/>
              <a:stretch/>
            </p:blipFill>
            <p:spPr>
              <a:xfrm>
                <a:off x="8267017" y="2241656"/>
                <a:ext cx="674862" cy="268269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832C15-7E35-724D-9217-8E9AB90D8195}"/>
                  </a:ext>
                </a:extLst>
              </p:cNvPr>
              <p:cNvSpPr txBox="1"/>
              <p:nvPr/>
            </p:nvSpPr>
            <p:spPr>
              <a:xfrm>
                <a:off x="7929586" y="2197029"/>
                <a:ext cx="4203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U2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223E172-70DE-2B4D-AB72-A41F88D62A7B}"/>
                </a:ext>
              </a:extLst>
            </p:cNvPr>
            <p:cNvGrpSpPr/>
            <p:nvPr/>
          </p:nvGrpSpPr>
          <p:grpSpPr>
            <a:xfrm>
              <a:off x="5519844" y="2349429"/>
              <a:ext cx="1003208" cy="338554"/>
              <a:chOff x="5519844" y="2349429"/>
              <a:chExt cx="1003208" cy="33855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09A2198-63FF-3C46-B959-50D21E06FF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029" t="87329" r="19188"/>
              <a:stretch/>
            </p:blipFill>
            <p:spPr>
              <a:xfrm>
                <a:off x="5848190" y="2384571"/>
                <a:ext cx="674862" cy="268269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BF1455-353F-C74D-BEFF-898E259DB37F}"/>
                  </a:ext>
                </a:extLst>
              </p:cNvPr>
              <p:cNvSpPr txBox="1"/>
              <p:nvPr/>
            </p:nvSpPr>
            <p:spPr>
              <a:xfrm>
                <a:off x="5519844" y="2349429"/>
                <a:ext cx="4203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U1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8079AB1-7241-5A43-ACB9-D428336B80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77826" y="2472212"/>
              <a:ext cx="623264" cy="22415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C58C01E-8ECC-C248-B7EE-29C77B8FF2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85621" y="2652840"/>
              <a:ext cx="288020" cy="22415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A16AAEB-C3BC-BD44-993C-54DC8FC64603}"/>
              </a:ext>
            </a:extLst>
          </p:cNvPr>
          <p:cNvSpPr txBox="1">
            <a:spLocks/>
          </p:cNvSpPr>
          <p:nvPr/>
        </p:nvSpPr>
        <p:spPr>
          <a:xfrm>
            <a:off x="493110" y="4211370"/>
            <a:ext cx="4582946" cy="238598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 complex that forms between each type of snRNA and proteins is called snRNPs pronounced as “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snurps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 algn="l" rtl="0"/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9B5EDA-13A0-AD4E-92E9-87B58B3582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59313" r="9501"/>
          <a:stretch/>
        </p:blipFill>
        <p:spPr>
          <a:xfrm>
            <a:off x="6012160" y="3140968"/>
            <a:ext cx="3054616" cy="23380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F1722B-84D3-B141-B63D-8945FD6D2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474623"/>
            <a:ext cx="2101445" cy="13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5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3’ Polyadenylation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268760"/>
            <a:ext cx="8579484" cy="6624736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final step in pre-mRNA is the addition of poly-A tail to the newly synthesized mRNA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There are 3 types of 3’end processing proteins or factors involved in the 3’end processing step:</a:t>
            </a:r>
          </a:p>
          <a:p>
            <a:pPr marL="514350" indent="-238125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Cleavage and polyadenylation specificity factor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(CPSF)</a:t>
            </a:r>
          </a:p>
          <a:p>
            <a:pPr marL="514350" indent="-193675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Cleavage stimulation factor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(CStF)</a:t>
            </a:r>
          </a:p>
          <a:p>
            <a:pPr marL="514350" indent="-238125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Poly-A polymerase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(PAP)</a:t>
            </a:r>
          </a:p>
          <a:p>
            <a:pPr marL="0" indent="0" algn="l" rtl="0">
              <a:buNone/>
            </a:pPr>
            <a:endParaRPr lang="en-GB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3’end processing signal which specifies the 3’end of each mRNA is encoded in the genome and transcribed into pre-mRNA </a:t>
            </a:r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978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3’ Polyadenylation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268760"/>
            <a:ext cx="8579484" cy="7272808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signal consists of 3 sequence elements: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Polyadenylation sequence 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(5’AAUAAA3’)</a:t>
            </a:r>
          </a:p>
          <a:p>
            <a:pPr marL="514350" indent="-514350" algn="l" rtl="0">
              <a:buFont typeface="+mj-lt"/>
              <a:buAutoNum type="arabicPeriod" startAt="2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 site of cleavage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(5’CA3’) </a:t>
            </a:r>
          </a:p>
          <a:p>
            <a:pPr marL="514350" indent="-514350" algn="l" rtl="0">
              <a:buClr>
                <a:schemeClr val="tx1"/>
              </a:buClr>
              <a:buFont typeface="+mj-lt"/>
              <a:buAutoNum type="arabicPeriod" startAt="3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GU rich sequence </a:t>
            </a:r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CPSF and CStF are multi-subunit RNA binding proteins which can jump from the CTD phosphorylated tail of RNA polymerase II and bind the specific sequences on pre-mRNA as it emerges from RNA polymerase II </a:t>
            </a:r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058BE6-8F11-7B4E-8B75-CC7CB2A86485}"/>
              </a:ext>
            </a:extLst>
          </p:cNvPr>
          <p:cNvGrpSpPr/>
          <p:nvPr/>
        </p:nvGrpSpPr>
        <p:grpSpPr>
          <a:xfrm>
            <a:off x="1691680" y="3501008"/>
            <a:ext cx="5688632" cy="638780"/>
            <a:chOff x="3419872" y="6089282"/>
            <a:chExt cx="5709481" cy="5080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71493B-716D-F642-856B-5803BF864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2799"/>
            <a:stretch/>
          </p:blipFill>
          <p:spPr>
            <a:xfrm>
              <a:off x="3419872" y="6089282"/>
              <a:ext cx="5709481" cy="49761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888D85-1660-2044-B4FC-E0331FF04969}"/>
                </a:ext>
              </a:extLst>
            </p:cNvPr>
            <p:cNvSpPr txBox="1"/>
            <p:nvPr/>
          </p:nvSpPr>
          <p:spPr>
            <a:xfrm>
              <a:off x="7884368" y="6217567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l" defTabSz="914400" rtl="0" eaLnBrk="1" latinLnBrk="0" hangingPunct="1"/>
              <a:r>
                <a:rPr lang="en-GB" b="1" dirty="0"/>
                <a:t>rich</a:t>
              </a:r>
              <a:endParaRPr lang="en-GB" sz="1200" b="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A2EAA4-D12C-1F49-8509-6A08EDC9ABCE}"/>
                </a:ext>
              </a:extLst>
            </p:cNvPr>
            <p:cNvSpPr txBox="1"/>
            <p:nvPr/>
          </p:nvSpPr>
          <p:spPr>
            <a:xfrm>
              <a:off x="6372200" y="6228020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l" defTabSz="914400" rtl="0" eaLnBrk="1" latinLnBrk="0" hangingPunct="1"/>
              <a:r>
                <a:rPr lang="en-GB" b="1" dirty="0"/>
                <a:t>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088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3’ Polyadenylation 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05D90F-CADA-CF4C-BE62-57A71EBBA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54"/>
          <a:stretch/>
        </p:blipFill>
        <p:spPr>
          <a:xfrm>
            <a:off x="467544" y="1756541"/>
            <a:ext cx="2901008" cy="1409401"/>
          </a:xfrm>
        </p:spPr>
      </p:pic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EE8A51-89D2-8C4B-856A-0A86F957B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20" t="5231"/>
          <a:stretch/>
        </p:blipFill>
        <p:spPr>
          <a:xfrm>
            <a:off x="3419872" y="1801576"/>
            <a:ext cx="2808312" cy="1364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E8A1D1-37F9-8746-B9D0-D03C797F95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4"/>
          <a:stretch/>
        </p:blipFill>
        <p:spPr>
          <a:xfrm>
            <a:off x="6264696" y="1797704"/>
            <a:ext cx="2699792" cy="1368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A323FA-DD7C-254C-B440-F36B7942F0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6"/>
          <a:stretch/>
        </p:blipFill>
        <p:spPr>
          <a:xfrm>
            <a:off x="483568" y="3496165"/>
            <a:ext cx="2769362" cy="1300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4E226A-0BAA-FC4D-9B49-241D5E0C82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6" t="26476" r="5113" b="2952"/>
          <a:stretch/>
        </p:blipFill>
        <p:spPr>
          <a:xfrm>
            <a:off x="6282412" y="3507732"/>
            <a:ext cx="2823298" cy="12887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73719F-40DC-0743-9323-7D96DBF119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3593"/>
          <a:stretch/>
        </p:blipFill>
        <p:spPr>
          <a:xfrm>
            <a:off x="3290834" y="5291591"/>
            <a:ext cx="2823298" cy="12337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4DD76B-A0C0-2444-AD60-57A06F650E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2936"/>
          <a:stretch/>
        </p:blipFill>
        <p:spPr>
          <a:xfrm>
            <a:off x="6156176" y="5237645"/>
            <a:ext cx="2964200" cy="12877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581E3E-3C33-4648-AB5B-580A994996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3" t="6167"/>
          <a:stretch/>
        </p:blipFill>
        <p:spPr>
          <a:xfrm>
            <a:off x="3317598" y="3403343"/>
            <a:ext cx="2900146" cy="13856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A389BD2-6B46-574E-871F-D06D7F2BAF5B}"/>
              </a:ext>
            </a:extLst>
          </p:cNvPr>
          <p:cNvGrpSpPr/>
          <p:nvPr/>
        </p:nvGrpSpPr>
        <p:grpSpPr>
          <a:xfrm>
            <a:off x="467544" y="5150652"/>
            <a:ext cx="2887229" cy="1425214"/>
            <a:chOff x="467544" y="5150652"/>
            <a:chExt cx="2887229" cy="142521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E5FB0F9-8B9E-E94E-B15B-4D73DFB217AE}"/>
                </a:ext>
              </a:extLst>
            </p:cNvPr>
            <p:cNvGrpSpPr/>
            <p:nvPr/>
          </p:nvGrpSpPr>
          <p:grpSpPr>
            <a:xfrm>
              <a:off x="467544" y="5150652"/>
              <a:ext cx="2791490" cy="1374693"/>
              <a:chOff x="467544" y="5150652"/>
              <a:chExt cx="2791490" cy="137469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2F53738-1844-F24B-ADBE-8D2D3B6BBF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9" t="20863" r="1963" b="5420"/>
              <a:stretch/>
            </p:blipFill>
            <p:spPr>
              <a:xfrm>
                <a:off x="467544" y="5150652"/>
                <a:ext cx="2791490" cy="137469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C2BB24-AF06-BC45-9EED-CCC438908E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9" t="70279" r="41252" b="5420"/>
              <a:stretch/>
            </p:blipFill>
            <p:spPr>
              <a:xfrm>
                <a:off x="1639805" y="6345916"/>
                <a:ext cx="1608985" cy="179429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3CBC91-6292-A34E-A6D6-001FD33C8585}"/>
                </a:ext>
              </a:extLst>
            </p:cNvPr>
            <p:cNvSpPr txBox="1"/>
            <p:nvPr/>
          </p:nvSpPr>
          <p:spPr>
            <a:xfrm>
              <a:off x="1813472" y="6237312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l" defTabSz="914400" rtl="0" eaLnBrk="1" latinLnBrk="0" hangingPunct="1"/>
              <a:r>
                <a:rPr lang="en-GB" sz="1600" b="1" dirty="0">
                  <a:solidFill>
                    <a:schemeClr val="accent6">
                      <a:lumMod val="75000"/>
                    </a:schemeClr>
                  </a:solidFill>
                </a:rPr>
                <a:t>ATP</a:t>
              </a:r>
              <a:endParaRPr lang="en-GB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C6253-9C46-564D-B08F-06D26EDA3A98}"/>
                </a:ext>
              </a:extLst>
            </p:cNvPr>
            <p:cNvSpPr txBox="1"/>
            <p:nvPr/>
          </p:nvSpPr>
          <p:spPr>
            <a:xfrm>
              <a:off x="2339752" y="6237312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l" defTabSz="914400" rtl="0" eaLnBrk="1" latinLnBrk="0" hangingPunct="1"/>
              <a:r>
                <a:rPr lang="en-GB" sz="1600" b="1" dirty="0">
                  <a:solidFill>
                    <a:schemeClr val="accent6">
                      <a:lumMod val="75000"/>
                    </a:schemeClr>
                  </a:solidFill>
                </a:rPr>
                <a:t>AMP+ PPi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58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2576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3’ Polyadenylation </a:t>
            </a:r>
            <a:endParaRPr lang="en-GB" dirty="0"/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7B7FDE4-01B0-1A48-883D-221E37C11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68760"/>
            <a:ext cx="8795321" cy="6192688"/>
          </a:xfrm>
        </p:spPr>
        <p:txBody>
          <a:bodyPr>
            <a:normAutofit/>
          </a:bodyPr>
          <a:lstStyle/>
          <a:p>
            <a:pPr algn="l" rtl="0"/>
            <a:r>
              <a:rPr lang="en-GB" dirty="0"/>
              <a:t>Pre-mRNA is cleaved by CStF at the cleavage site</a:t>
            </a:r>
          </a:p>
          <a:p>
            <a:pPr algn="l" rtl="0"/>
            <a:r>
              <a:rPr lang="en-GB" dirty="0"/>
              <a:t>PAP is recruited and starts addition of about 200 A nucleotides to 3’ end using ATP as precursor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dirty="0"/>
              <a:t>Poly-A binding proteins are recruited to </a:t>
            </a:r>
            <a:r>
              <a:rPr lang="en-GB" b="1" dirty="0">
                <a:solidFill>
                  <a:srgbClr val="C00000"/>
                </a:solidFill>
              </a:rPr>
              <a:t>determine the final length of the tail</a:t>
            </a:r>
          </a:p>
          <a:p>
            <a:pPr algn="l" rtl="0"/>
            <a:r>
              <a:rPr lang="en-GB" dirty="0"/>
              <a:t>CPSF and PAP dissociate from RNA and some poly-A binding proteins remain bound to protect 3’end from degradation by exonucleases until it travels from the nucleus and pass the check test before the beginning of translation</a:t>
            </a:r>
          </a:p>
        </p:txBody>
      </p:sp>
    </p:spTree>
    <p:extLst>
      <p:ext uri="{BB962C8B-B14F-4D97-AF65-F5344CB8AC3E}">
        <p14:creationId xmlns:p14="http://schemas.microsoft.com/office/powerpoint/2010/main" val="70002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EDAB66-D4EA-8F42-A390-4A74B6495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r="3538"/>
          <a:stretch/>
        </p:blipFill>
        <p:spPr>
          <a:xfrm>
            <a:off x="637126" y="2654780"/>
            <a:ext cx="8327362" cy="2646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sz="4000" dirty="0">
                <a:solidFill>
                  <a:srgbClr val="C00000"/>
                </a:solidFill>
              </a:rPr>
              <a:t>Transportation of mature mRNA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458392"/>
            <a:ext cx="8615394" cy="5715024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Only fully processed and mature mRNA can pass through the nuclear pore and travel to the cytosol for translation 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final check is performed in the cytosol by initiation factors eIF4E and eIF4G to ensure efficient translation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1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A26001-E704-2043-A84F-E64B026AD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t="3007" r="1856"/>
          <a:stretch/>
        </p:blipFill>
        <p:spPr>
          <a:xfrm>
            <a:off x="5163322" y="3018728"/>
            <a:ext cx="3909272" cy="3866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Transcription in Prokaryotes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32" y="3003815"/>
            <a:ext cx="5024764" cy="4457633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sz="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l" rtl="0"/>
            <a:r>
              <a:rPr lang="el-GR" sz="2800" b="1" dirty="0">
                <a:latin typeface="Arial" pitchFamily="34" charset="0"/>
                <a:cs typeface="Arial" pitchFamily="34" charset="0"/>
              </a:rPr>
              <a:t>σ </a:t>
            </a:r>
            <a:r>
              <a:rPr lang="en-GB" sz="2800" b="1" dirty="0">
                <a:latin typeface="Arial" pitchFamily="34" charset="0"/>
                <a:cs typeface="Arial" pitchFamily="34" charset="0"/>
              </a:rPr>
              <a:t>factor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recognizes the -35 region in the promoter and binds  to it</a:t>
            </a:r>
          </a:p>
          <a:p>
            <a:pPr algn="l" rtl="0"/>
            <a:r>
              <a:rPr lang="en-GB" sz="2800" dirty="0">
                <a:latin typeface="Arial" pitchFamily="34" charset="0"/>
                <a:cs typeface="Arial" pitchFamily="34" charset="0"/>
              </a:rPr>
              <a:t>Once the RNA polymerase starts the transcription,                                                                 </a:t>
            </a:r>
            <a:r>
              <a:rPr lang="el-GR" sz="2800" dirty="0">
                <a:latin typeface="Arial" pitchFamily="34" charset="0"/>
                <a:cs typeface="Arial" pitchFamily="34" charset="0"/>
              </a:rPr>
              <a:t>σ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factor then dissociates to guide another enzyme to the initiation site.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9" name="مجموعة 27">
            <a:extLst>
              <a:ext uri="{FF2B5EF4-FFF2-40B4-BE49-F238E27FC236}">
                <a16:creationId xmlns:a16="http://schemas.microsoft.com/office/drawing/2014/main" id="{2CCF1171-37C3-C44C-8399-2ED8FFF71E59}"/>
              </a:ext>
            </a:extLst>
          </p:cNvPr>
          <p:cNvGrpSpPr/>
          <p:nvPr/>
        </p:nvGrpSpPr>
        <p:grpSpPr>
          <a:xfrm>
            <a:off x="3958530" y="1684528"/>
            <a:ext cx="4933950" cy="1168408"/>
            <a:chOff x="3209950" y="5689616"/>
            <a:chExt cx="4933950" cy="1168408"/>
          </a:xfrm>
        </p:grpSpPr>
        <p:pic>
          <p:nvPicPr>
            <p:cNvPr id="20" name="صورة 17" descr="1002.png">
              <a:extLst>
                <a:ext uri="{FF2B5EF4-FFF2-40B4-BE49-F238E27FC236}">
                  <a16:creationId xmlns:a16="http://schemas.microsoft.com/office/drawing/2014/main" id="{F3F56024-058D-E243-8BAD-259F6D037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2728" b="45454"/>
            <a:stretch>
              <a:fillRect/>
            </a:stretch>
          </p:blipFill>
          <p:spPr>
            <a:xfrm>
              <a:off x="3209950" y="5929330"/>
              <a:ext cx="4933950" cy="571504"/>
            </a:xfrm>
            <a:prstGeom prst="rect">
              <a:avLst/>
            </a:prstGeom>
          </p:spPr>
        </p:pic>
        <p:sp>
          <p:nvSpPr>
            <p:cNvPr id="21" name="مربع نص 22">
              <a:extLst>
                <a:ext uri="{FF2B5EF4-FFF2-40B4-BE49-F238E27FC236}">
                  <a16:creationId xmlns:a16="http://schemas.microsoft.com/office/drawing/2014/main" id="{D410310F-1DFF-C34D-B901-C6865779AEB7}"/>
                </a:ext>
              </a:extLst>
            </p:cNvPr>
            <p:cNvSpPr txBox="1"/>
            <p:nvPr/>
          </p:nvSpPr>
          <p:spPr>
            <a:xfrm>
              <a:off x="4572000" y="5912628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-10</a:t>
              </a:r>
              <a:endParaRPr lang="en-GB" b="1" dirty="0"/>
            </a:p>
          </p:txBody>
        </p:sp>
        <p:sp>
          <p:nvSpPr>
            <p:cNvPr id="22" name="مربع نص 23">
              <a:extLst>
                <a:ext uri="{FF2B5EF4-FFF2-40B4-BE49-F238E27FC236}">
                  <a16:creationId xmlns:a16="http://schemas.microsoft.com/office/drawing/2014/main" id="{2A3FD4F0-F7B9-9849-ADB2-D11E786884E5}"/>
                </a:ext>
              </a:extLst>
            </p:cNvPr>
            <p:cNvSpPr txBox="1"/>
            <p:nvPr/>
          </p:nvSpPr>
          <p:spPr>
            <a:xfrm>
              <a:off x="3857622" y="5912628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-35</a:t>
              </a:r>
              <a:endParaRPr lang="en-GB" b="1" dirty="0"/>
            </a:p>
          </p:txBody>
        </p:sp>
        <p:sp>
          <p:nvSpPr>
            <p:cNvPr id="23" name="مربع نص 24">
              <a:extLst>
                <a:ext uri="{FF2B5EF4-FFF2-40B4-BE49-F238E27FC236}">
                  <a16:creationId xmlns:a16="http://schemas.microsoft.com/office/drawing/2014/main" id="{8D91269F-8FAC-E644-97DE-ECC2B75364FB}"/>
                </a:ext>
              </a:extLst>
            </p:cNvPr>
            <p:cNvSpPr txBox="1"/>
            <p:nvPr/>
          </p:nvSpPr>
          <p:spPr>
            <a:xfrm>
              <a:off x="5201074" y="5912628"/>
              <a:ext cx="417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+1</a:t>
              </a:r>
              <a:endParaRPr lang="en-GB" b="1" dirty="0"/>
            </a:p>
          </p:txBody>
        </p:sp>
        <p:sp>
          <p:nvSpPr>
            <p:cNvPr id="24" name="مربع نص 25">
              <a:extLst>
                <a:ext uri="{FF2B5EF4-FFF2-40B4-BE49-F238E27FC236}">
                  <a16:creationId xmlns:a16="http://schemas.microsoft.com/office/drawing/2014/main" id="{BE47EFC6-EBF9-6647-A2D1-A08A49E1F5FC}"/>
                </a:ext>
              </a:extLst>
            </p:cNvPr>
            <p:cNvSpPr txBox="1"/>
            <p:nvPr/>
          </p:nvSpPr>
          <p:spPr>
            <a:xfrm>
              <a:off x="5265088" y="5689616"/>
              <a:ext cx="10928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Start point</a:t>
              </a:r>
              <a:endParaRPr lang="en-GB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مربع نص 26">
              <a:extLst>
                <a:ext uri="{FF2B5EF4-FFF2-40B4-BE49-F238E27FC236}">
                  <a16:creationId xmlns:a16="http://schemas.microsoft.com/office/drawing/2014/main" id="{735DC110-FDE3-7C43-B544-0B6A2D3E9220}"/>
                </a:ext>
              </a:extLst>
            </p:cNvPr>
            <p:cNvSpPr txBox="1"/>
            <p:nvPr/>
          </p:nvSpPr>
          <p:spPr>
            <a:xfrm>
              <a:off x="4572000" y="6396359"/>
              <a:ext cx="488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TATA</a:t>
              </a:r>
            </a:p>
            <a:p>
              <a:pPr algn="ctr"/>
              <a:r>
                <a:rPr lang="en-US" sz="1200" b="1" dirty="0">
                  <a:solidFill>
                    <a:srgbClr val="C00000"/>
                  </a:solidFill>
                </a:rPr>
                <a:t>box</a:t>
              </a:r>
              <a:endParaRPr lang="en-GB" sz="1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3DA0D11-1947-1149-ADC1-6ED9A0B59B3A}"/>
              </a:ext>
            </a:extLst>
          </p:cNvPr>
          <p:cNvSpPr txBox="1">
            <a:spLocks/>
          </p:cNvSpPr>
          <p:nvPr/>
        </p:nvSpPr>
        <p:spPr>
          <a:xfrm>
            <a:off x="411332" y="1317961"/>
            <a:ext cx="7436476" cy="196702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latin typeface="Arial" pitchFamily="34" charset="0"/>
                <a:cs typeface="Arial" pitchFamily="34" charset="0"/>
              </a:rPr>
              <a:t>In prokaryotes, two consensus                                    sequences at                                                            -10 (TATA) and                                                             -35 located in the promoter </a:t>
            </a: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37FA5-34C8-D647-9555-B23D8446AFFD}"/>
              </a:ext>
            </a:extLst>
          </p:cNvPr>
          <p:cNvSpPr txBox="1"/>
          <p:nvPr/>
        </p:nvSpPr>
        <p:spPr>
          <a:xfrm>
            <a:off x="7518450" y="3235206"/>
            <a:ext cx="1374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Holoenzyme</a:t>
            </a:r>
          </a:p>
        </p:txBody>
      </p:sp>
    </p:spTree>
    <p:extLst>
      <p:ext uri="{BB962C8B-B14F-4D97-AF65-F5344CB8AC3E}">
        <p14:creationId xmlns:p14="http://schemas.microsoft.com/office/powerpoint/2010/main" val="145772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Post Transcriptional Modification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357298"/>
            <a:ext cx="8687402" cy="5406406"/>
          </a:xfrm>
        </p:spPr>
        <p:txBody>
          <a:bodyPr>
            <a:normAutofit/>
          </a:bodyPr>
          <a:lstStyle/>
          <a:p>
            <a:pPr algn="l" rtl="0"/>
            <a:r>
              <a:rPr lang="en-GB" sz="2800" dirty="0"/>
              <a:t>Post Transcriptional Modification </a:t>
            </a:r>
            <a:r>
              <a:rPr lang="en-GB" sz="2800" b="1" dirty="0">
                <a:solidFill>
                  <a:srgbClr val="C00000"/>
                </a:solidFill>
              </a:rPr>
              <a:t>(PTM): </a:t>
            </a:r>
            <a:r>
              <a:rPr lang="en-GB" sz="2800" dirty="0"/>
              <a:t>is a set of biological processes which modify the chemical structure of RNA and alter the pre-mRNA (primary transcript) to mature mRNA. </a:t>
            </a:r>
          </a:p>
          <a:p>
            <a:pPr algn="l" rtl="0"/>
            <a:r>
              <a:rPr lang="en-GB" sz="2800" b="1" dirty="0">
                <a:solidFill>
                  <a:srgbClr val="C00000"/>
                </a:solidFill>
              </a:rPr>
              <a:t>PTM</a:t>
            </a:r>
            <a:r>
              <a:rPr lang="en-GB" sz="2800" dirty="0"/>
              <a:t> occurs only in eukaryotes </a:t>
            </a:r>
          </a:p>
          <a:p>
            <a:pPr algn="l" rtl="0"/>
            <a:r>
              <a:rPr lang="en-GB" sz="2800" b="1" dirty="0">
                <a:solidFill>
                  <a:srgbClr val="C00000"/>
                </a:solidFill>
              </a:rPr>
              <a:t>PTM</a:t>
            </a:r>
            <a:r>
              <a:rPr lang="en-GB" sz="2800" dirty="0"/>
              <a:t> occurs in the nucleus. After modification, the mature mRNA will leave to cytoplasm  </a:t>
            </a:r>
          </a:p>
          <a:p>
            <a:pPr algn="l" rtl="0"/>
            <a:r>
              <a:rPr lang="en-GB" sz="2800" b="1" dirty="0">
                <a:solidFill>
                  <a:srgbClr val="C00000"/>
                </a:solidFill>
              </a:rPr>
              <a:t>PTM</a:t>
            </a:r>
            <a:r>
              <a:rPr lang="en-GB" sz="2800" dirty="0"/>
              <a:t> consists of three steps: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dirty="0"/>
              <a:t>5’ Capping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dirty="0"/>
              <a:t>RNA splicing</a:t>
            </a:r>
          </a:p>
          <a:p>
            <a:pPr marL="914400" lvl="1" indent="-514350" algn="l" rtl="0">
              <a:buFont typeface="+mj-lt"/>
              <a:buAutoNum type="arabicPeriod"/>
            </a:pPr>
            <a:r>
              <a:rPr lang="en-GB" dirty="0"/>
              <a:t>3’ Polyadenylation  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046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5B2D98-C66F-2C4D-97D8-E5E6483E3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t="2633" r="12963" b="1231"/>
          <a:stretch/>
        </p:blipFill>
        <p:spPr>
          <a:xfrm>
            <a:off x="6228184" y="1492197"/>
            <a:ext cx="2880320" cy="5256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Post Transcriptional Modification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980728"/>
            <a:ext cx="6336704" cy="6536198"/>
          </a:xfrm>
        </p:spPr>
        <p:txBody>
          <a:bodyPr>
            <a:normAutofit/>
          </a:bodyPr>
          <a:lstStyle/>
          <a:p>
            <a:pPr algn="l" rtl="0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Transcription elongation in eukaryotes is tightly coupled to RNA processing steps</a:t>
            </a:r>
          </a:p>
          <a:p>
            <a:pPr algn="l" rtl="0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Phosphorylation of CTD tail (Ser2,Ser5) of RNA polymerase II proceeds gradually during the elongation </a:t>
            </a:r>
          </a:p>
          <a:p>
            <a:pPr algn="l" rtl="0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This attracts different RNA    processing proteins to the tail (capping, factors, splicing proteins and 3’end processing proteins) </a:t>
            </a:r>
          </a:p>
          <a:p>
            <a:pPr algn="l" rtl="0"/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These factors jump from the tail onto nascent RNA molecule and start processing at the appropriate time </a:t>
            </a:r>
          </a:p>
          <a:p>
            <a:pPr algn="l" rtl="0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44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64998"/>
            <a:ext cx="860505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5’Capping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357298"/>
            <a:ext cx="8687402" cy="5406406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RNA capping is the first modification of eukaryotic pre-mRNA</a:t>
            </a:r>
          </a:p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Once the nascent RNA is 25 nucleotides long, a cap is added to the 5’ end</a:t>
            </a:r>
          </a:p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cap consists of methylated guanine nucleotide called 7-methylguanosine (m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G)</a:t>
            </a:r>
          </a:p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Capping factors present on the CTD tail: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RNA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triphosphatase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RNA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guanylyltransferase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RNA methyltransferase </a:t>
            </a:r>
          </a:p>
          <a:p>
            <a:pPr marL="0" indent="0" algn="l" rtl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993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5’ Capping </a:t>
            </a:r>
            <a:endParaRPr lang="en-GB" dirty="0"/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2608B-A983-BB47-AA1C-2B3245A6E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64"/>
          <a:stretch/>
        </p:blipFill>
        <p:spPr>
          <a:xfrm>
            <a:off x="611560" y="1309801"/>
            <a:ext cx="3542258" cy="52565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29227F-DB02-B441-8100-5758B7EFADC8}"/>
              </a:ext>
            </a:extLst>
          </p:cNvPr>
          <p:cNvSpPr/>
          <p:nvPr/>
        </p:nvSpPr>
        <p:spPr>
          <a:xfrm>
            <a:off x="3185244" y="3120846"/>
            <a:ext cx="356440" cy="18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351E64-3509-8E46-83B2-EE7054896892}"/>
              </a:ext>
            </a:extLst>
          </p:cNvPr>
          <p:cNvGrpSpPr/>
          <p:nvPr/>
        </p:nvGrpSpPr>
        <p:grpSpPr>
          <a:xfrm>
            <a:off x="3275856" y="2987660"/>
            <a:ext cx="973018" cy="369332"/>
            <a:chOff x="3216429" y="2987660"/>
            <a:chExt cx="973018" cy="36933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1466D3-398E-7F4D-A7E3-221051C1FD6B}"/>
                </a:ext>
              </a:extLst>
            </p:cNvPr>
            <p:cNvCxnSpPr>
              <a:cxnSpLocks/>
            </p:cNvCxnSpPr>
            <p:nvPr/>
          </p:nvCxnSpPr>
          <p:spPr>
            <a:xfrm>
              <a:off x="3216429" y="3212976"/>
              <a:ext cx="51352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C9EF04-D543-1D44-9341-0023FE6CC83F}"/>
                </a:ext>
              </a:extLst>
            </p:cNvPr>
            <p:cNvSpPr txBox="1"/>
            <p:nvPr/>
          </p:nvSpPr>
          <p:spPr>
            <a:xfrm>
              <a:off x="3658532" y="2987660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00FF"/>
                  </a:solidFill>
                </a:rPr>
                <a:t>CH</a:t>
              </a:r>
              <a:r>
                <a:rPr lang="en-GB" b="1" baseline="-25000" dirty="0">
                  <a:solidFill>
                    <a:srgbClr val="0000FF"/>
                  </a:solidFill>
                </a:rPr>
                <a:t>3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B5EA891-AA84-EB40-AFCE-C258D243B3D8}"/>
              </a:ext>
            </a:extLst>
          </p:cNvPr>
          <p:cNvSpPr txBox="1"/>
          <p:nvPr/>
        </p:nvSpPr>
        <p:spPr>
          <a:xfrm>
            <a:off x="899592" y="3861048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(Cap 0)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2C9853-3BEB-4B4E-9AE6-8B706E1F3201}"/>
              </a:ext>
            </a:extLst>
          </p:cNvPr>
          <p:cNvSpPr txBox="1"/>
          <p:nvPr/>
        </p:nvSpPr>
        <p:spPr>
          <a:xfrm>
            <a:off x="3491880" y="2636912"/>
            <a:ext cx="933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(Cap 1)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8346223-F83C-8347-AEAA-64AEF30BE776}"/>
              </a:ext>
            </a:extLst>
          </p:cNvPr>
          <p:cNvGrpSpPr/>
          <p:nvPr/>
        </p:nvGrpSpPr>
        <p:grpSpPr>
          <a:xfrm>
            <a:off x="3923928" y="3977060"/>
            <a:ext cx="4752528" cy="2620292"/>
            <a:chOff x="4067944" y="4041068"/>
            <a:chExt cx="4752528" cy="262029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00C1F44-CE55-CA4E-B168-8F3182BEB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62" t="78465" r="7316" b="1556"/>
            <a:stretch/>
          </p:blipFill>
          <p:spPr>
            <a:xfrm>
              <a:off x="5292080" y="5633740"/>
              <a:ext cx="3528392" cy="1027620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A737E28-BCFA-364A-9C2F-D2E299286CE2}"/>
                </a:ext>
              </a:extLst>
            </p:cNvPr>
            <p:cNvCxnSpPr>
              <a:cxnSpLocks/>
            </p:cNvCxnSpPr>
            <p:nvPr/>
          </p:nvCxnSpPr>
          <p:spPr>
            <a:xfrm>
              <a:off x="4067944" y="4041068"/>
              <a:ext cx="936104" cy="0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274405-C4F0-C040-9BCD-B29D10694937}"/>
              </a:ext>
            </a:extLst>
          </p:cNvPr>
          <p:cNvGrpSpPr/>
          <p:nvPr/>
        </p:nvGrpSpPr>
        <p:grpSpPr>
          <a:xfrm>
            <a:off x="3941631" y="1374240"/>
            <a:ext cx="5121655" cy="4142992"/>
            <a:chOff x="3941631" y="1374240"/>
            <a:chExt cx="5121655" cy="41429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F658FCD-4E09-1A4B-BD30-F57990EED3D3}"/>
                </a:ext>
              </a:extLst>
            </p:cNvPr>
            <p:cNvGrpSpPr/>
            <p:nvPr/>
          </p:nvGrpSpPr>
          <p:grpSpPr>
            <a:xfrm>
              <a:off x="3941631" y="1374240"/>
              <a:ext cx="5121655" cy="4142992"/>
              <a:chOff x="3941631" y="1374240"/>
              <a:chExt cx="5121655" cy="414299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EE0C5E1-851D-FC46-9ED9-CA5FA994309D}"/>
                  </a:ext>
                </a:extLst>
              </p:cNvPr>
              <p:cNvGrpSpPr/>
              <p:nvPr/>
            </p:nvGrpSpPr>
            <p:grpSpPr>
              <a:xfrm>
                <a:off x="3941631" y="1374240"/>
                <a:ext cx="4878841" cy="4142992"/>
                <a:chOff x="3941631" y="1374240"/>
                <a:chExt cx="4878841" cy="4142992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B67D703-6BD0-AC41-837A-615F271CFD2C}"/>
                    </a:ext>
                  </a:extLst>
                </p:cNvPr>
                <p:cNvGrpSpPr/>
                <p:nvPr/>
              </p:nvGrpSpPr>
              <p:grpSpPr>
                <a:xfrm>
                  <a:off x="3941631" y="1374240"/>
                  <a:ext cx="4878841" cy="4142992"/>
                  <a:chOff x="3941631" y="1374240"/>
                  <a:chExt cx="4878841" cy="4142992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565E1D1E-5D26-6146-AC49-967B0BADB7BB}"/>
                      </a:ext>
                    </a:extLst>
                  </p:cNvPr>
                  <p:cNvGrpSpPr/>
                  <p:nvPr/>
                </p:nvGrpSpPr>
                <p:grpSpPr>
                  <a:xfrm>
                    <a:off x="3941631" y="1374240"/>
                    <a:ext cx="4878841" cy="4142992"/>
                    <a:chOff x="3941631" y="1374240"/>
                    <a:chExt cx="4878841" cy="4142992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595F1969-BD82-7B4C-A8A4-E5E5AE2410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41631" y="1700808"/>
                      <a:ext cx="4878841" cy="3816424"/>
                      <a:chOff x="4067944" y="1766697"/>
                      <a:chExt cx="4878841" cy="3816424"/>
                    </a:xfrm>
                  </p:grpSpPr>
                  <p:pic>
                    <p:nvPicPr>
                      <p:cNvPr id="24" name="Picture 23">
                        <a:extLst>
                          <a:ext uri="{FF2B5EF4-FFF2-40B4-BE49-F238E27FC236}">
                            <a16:creationId xmlns:a16="http://schemas.microsoft.com/office/drawing/2014/main" id="{66976D14-F62A-2447-856C-28AC1B78437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/>
                      <a:srcRect l="2613" t="3282" r="4107" b="22519"/>
                      <a:stretch/>
                    </p:blipFill>
                    <p:spPr>
                      <a:xfrm>
                        <a:off x="5274377" y="1766697"/>
                        <a:ext cx="3672408" cy="3816424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25" name="Straight Arrow Connector 24">
                        <a:extLst>
                          <a:ext uri="{FF2B5EF4-FFF2-40B4-BE49-F238E27FC236}">
                            <a16:creationId xmlns:a16="http://schemas.microsoft.com/office/drawing/2014/main" id="{5462ED49-E197-084C-AC50-6D272F2B97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4067944" y="4041068"/>
                        <a:ext cx="936104" cy="0"/>
                      </a:xfrm>
                      <a:prstGeom prst="straightConnector1">
                        <a:avLst/>
                      </a:prstGeom>
                      <a:ln w="41275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98E36B1C-1A24-7346-A5AE-405B315FB1D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34630" y="1374240"/>
                      <a:ext cx="64953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l-GR" sz="1600" dirty="0"/>
                        <a:t> </a:t>
                      </a:r>
                      <a:r>
                        <a:rPr lang="el-GR" sz="1600" b="1" dirty="0">
                          <a:solidFill>
                            <a:srgbClr val="C00000"/>
                          </a:solidFill>
                        </a:rPr>
                        <a:t>γ</a:t>
                      </a:r>
                      <a:r>
                        <a:rPr lang="en-GB" sz="1600" dirty="0"/>
                        <a:t> </a:t>
                      </a:r>
                      <a:r>
                        <a:rPr lang="el-GR" sz="1600" b="1" dirty="0">
                          <a:solidFill>
                            <a:srgbClr val="0000FF"/>
                          </a:solidFill>
                        </a:rPr>
                        <a:t>β</a:t>
                      </a:r>
                      <a:r>
                        <a:rPr lang="en-GB" sz="16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l-GR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α</a:t>
                      </a:r>
                      <a:endParaRPr lang="en-GB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p:txBody>
                </p:sp>
              </p:grp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30CF248A-755A-1C40-BAC1-22BB4608595B}"/>
                      </a:ext>
                    </a:extLst>
                  </p:cNvPr>
                  <p:cNvSpPr txBox="1"/>
                  <p:nvPr/>
                </p:nvSpPr>
                <p:spPr>
                  <a:xfrm>
                    <a:off x="5514289" y="2095235"/>
                    <a:ext cx="327333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1600" dirty="0"/>
                      <a:t> </a:t>
                    </a:r>
                    <a:r>
                      <a:rPr lang="el-GR" sz="1600" b="1" dirty="0">
                        <a:solidFill>
                          <a:srgbClr val="C00000"/>
                        </a:solidFill>
                      </a:rPr>
                      <a:t>γ</a:t>
                    </a:r>
                    <a:endParaRPr lang="en-GB" sz="1600" b="1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6202346-7860-F64F-BFBC-7AEB7383C29D}"/>
                    </a:ext>
                  </a:extLst>
                </p:cNvPr>
                <p:cNvSpPr txBox="1"/>
                <p:nvPr/>
              </p:nvSpPr>
              <p:spPr>
                <a:xfrm>
                  <a:off x="5424159" y="3691771"/>
                  <a:ext cx="35298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b="1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el-GR" sz="1600" b="1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α</a:t>
                  </a:r>
                  <a:endParaRPr lang="en-GB" sz="1600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B210960-8F04-EF42-AE7F-F44FAF8F7028}"/>
                  </a:ext>
                </a:extLst>
              </p:cNvPr>
              <p:cNvSpPr/>
              <p:nvPr/>
            </p:nvSpPr>
            <p:spPr>
              <a:xfrm>
                <a:off x="7884368" y="2025352"/>
                <a:ext cx="1178918" cy="5395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GB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F4546A1-314A-9F4E-88E2-3B922DF97EC3}"/>
                  </a:ext>
                </a:extLst>
              </p:cNvPr>
              <p:cNvSpPr/>
              <p:nvPr/>
            </p:nvSpPr>
            <p:spPr>
              <a:xfrm>
                <a:off x="8215461" y="3301107"/>
                <a:ext cx="818878" cy="5395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GB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DA7E874-CC9F-4642-8F82-804DE364D9D1}"/>
                </a:ext>
              </a:extLst>
            </p:cNvPr>
            <p:cNvSpPr/>
            <p:nvPr/>
          </p:nvSpPr>
          <p:spPr>
            <a:xfrm>
              <a:off x="6300192" y="4304496"/>
              <a:ext cx="1897614" cy="348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45655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3A772A-356C-2F4B-BC22-F12BD22A6D55}"/>
              </a:ext>
            </a:extLst>
          </p:cNvPr>
          <p:cNvSpPr/>
          <p:nvPr/>
        </p:nvSpPr>
        <p:spPr>
          <a:xfrm>
            <a:off x="467544" y="1458392"/>
            <a:ext cx="8496530" cy="4346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5’ Capping 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CDA0C7-E7AD-6348-A500-8A4DAB86C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8" y="1920952"/>
            <a:ext cx="2494111" cy="1385340"/>
          </a:xfrm>
          <a:effectLst>
            <a:outerShdw dist="50800" dir="5400000" sx="4000" sy="4000" algn="ctr" rotWithShape="0">
              <a:schemeClr val="bg1"/>
            </a:outerShdw>
          </a:effectLst>
        </p:spPr>
      </p:pic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A6EB06-B3F0-6E42-9672-3FAC682ED64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65" y="1945978"/>
            <a:ext cx="2661377" cy="1385340"/>
          </a:xfrm>
          <a:prstGeom prst="rect">
            <a:avLst/>
          </a:prstGeom>
          <a:effectLst>
            <a:outerShdw dist="50800" dir="5400000" sx="4000" sy="4000" algn="ctr" rotWithShape="0">
              <a:schemeClr val="bg1"/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BEB409-D617-9642-9107-507850E68B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3"/>
          <a:stretch/>
        </p:blipFill>
        <p:spPr>
          <a:xfrm>
            <a:off x="6322264" y="1920952"/>
            <a:ext cx="2498208" cy="1385338"/>
          </a:xfrm>
          <a:prstGeom prst="rect">
            <a:avLst/>
          </a:prstGeom>
          <a:effectLst>
            <a:outerShdw dist="50800" dir="5400000" sx="4000" sy="4000" algn="ctr" rotWithShape="0">
              <a:schemeClr val="bg1"/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4AE173-EA65-D24C-B8EB-8FBB1BF4FE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52"/>
          <a:stretch/>
        </p:blipFill>
        <p:spPr>
          <a:xfrm>
            <a:off x="576064" y="4077072"/>
            <a:ext cx="2541035" cy="1313189"/>
          </a:xfrm>
          <a:prstGeom prst="rect">
            <a:avLst/>
          </a:prstGeom>
          <a:effectLst>
            <a:outerShdw dist="50800" dir="5400000" sx="4000" sy="4000" algn="ctr" rotWithShape="0">
              <a:schemeClr val="bg1"/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3610A4-BE53-CD4C-8358-68A22A8A72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69"/>
          <a:stretch/>
        </p:blipFill>
        <p:spPr>
          <a:xfrm>
            <a:off x="3392705" y="4077072"/>
            <a:ext cx="2646810" cy="1348644"/>
          </a:xfrm>
          <a:prstGeom prst="rect">
            <a:avLst/>
          </a:prstGeom>
          <a:effectLst>
            <a:outerShdw dist="50800" dir="5400000" sx="4000" sy="4000" algn="ctr" rotWithShape="0">
              <a:schemeClr val="bg1"/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F86D0A-584E-BA42-AF9D-D867DF86D0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0"/>
          <a:stretch/>
        </p:blipFill>
        <p:spPr>
          <a:xfrm>
            <a:off x="6322264" y="4077072"/>
            <a:ext cx="2498208" cy="1348644"/>
          </a:xfrm>
          <a:prstGeom prst="rect">
            <a:avLst/>
          </a:prstGeom>
          <a:effectLst>
            <a:outerShdw dist="50800" dir="5400000" sx="4000" sy="4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94119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64998"/>
            <a:ext cx="860505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5’Capping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357298"/>
            <a:ext cx="8676456" cy="5500702"/>
          </a:xfrm>
        </p:spPr>
        <p:txBody>
          <a:bodyPr>
            <a:normAutofit/>
          </a:bodyPr>
          <a:lstStyle/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5’-5’ linkage between the 7-methylguanosine and the rest of RNA molecule is unusual </a:t>
            </a:r>
          </a:p>
          <a:p>
            <a:pPr algn="l" rtl="0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5’ Cap has three main functions: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Protection from degradation by exonucleases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Regulation of nuclear transport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Important for efficient translation </a:t>
            </a:r>
          </a:p>
          <a:p>
            <a:pPr marL="0" indent="0" algn="l" rtl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 rtl="0">
              <a:buFont typeface="+mj-lt"/>
              <a:buAutoNum type="arabicPeriod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4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RNA Splicing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268760"/>
            <a:ext cx="8615394" cy="5305312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The transcribed region of genes (downstream TSS) consists of protein coding sequences (Exons) and non-coding sequences (Introns)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Both exons and introns are transcribed into RNA (precursor mRNA or pre-mRNA or primary transcript)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Splicing: is the excision and removal of introns and the re-joining of exons to form the mature mRNA  </a:t>
            </a: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DE885A-86E5-D548-A95B-792E55CEA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7" r="4419"/>
          <a:stretch/>
        </p:blipFill>
        <p:spPr>
          <a:xfrm>
            <a:off x="1259632" y="4541832"/>
            <a:ext cx="7465098" cy="231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2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C07A-24D7-A94D-8F19-47E1252B1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C00000"/>
                </a:solidFill>
              </a:rPr>
              <a:t>RNA Splicing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17B3-A77E-134E-BF5A-DB780595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10" y="1268760"/>
            <a:ext cx="8615394" cy="5904656"/>
          </a:xfrm>
        </p:spPr>
        <p:txBody>
          <a:bodyPr>
            <a:normAutofit/>
          </a:bodyPr>
          <a:lstStyle/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RNA splicing step occurs during the transcription elongation process and it is catalysed by a large RNA-protein molecular complex called spliceosome</a:t>
            </a:r>
          </a:p>
          <a:p>
            <a:pPr algn="l" rtl="0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Three types of consensus and short nucleotide sequences (conserved in eukaryotes) which specify  the introns and direct the splicing machinery: </a:t>
            </a:r>
          </a:p>
          <a:p>
            <a:pPr algn="l" rtl="0"/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5’splice site </a:t>
            </a:r>
            <a:r>
              <a:rPr lang="en-GB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(5’GU)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Branch point </a:t>
            </a:r>
            <a:r>
              <a:rPr lang="en-GB" sz="27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3’splice site </a:t>
            </a:r>
            <a:r>
              <a:rPr lang="en-GB" sz="2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(AG3’)</a:t>
            </a:r>
          </a:p>
          <a:p>
            <a:pPr marL="0" indent="0" algn="l" rtl="0">
              <a:buNone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defTabSz="914400" rtl="0" eaLnBrk="1" latinLnBrk="0" hangingPunct="1">
              <a:spcBef>
                <a:spcPct val="20000"/>
              </a:spcBef>
              <a:buNone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mutah.edu.jo/images/banners/medi-sign.gif">
            <a:extLst>
              <a:ext uri="{FF2B5EF4-FFF2-40B4-BE49-F238E27FC236}">
                <a16:creationId xmlns:a16="http://schemas.microsoft.com/office/drawing/2014/main" id="{12C98288-8335-C040-A774-ABB0DEBC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9">
            <a:extLst>
              <a:ext uri="{FF2B5EF4-FFF2-40B4-BE49-F238E27FC236}">
                <a16:creationId xmlns:a16="http://schemas.microsoft.com/office/drawing/2014/main" id="{E911DC89-A410-814E-B4EE-CA26E4C71162}"/>
              </a:ext>
            </a:extLst>
          </p:cNvPr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19B125-3E39-914D-834A-0C3B08DE25EB}"/>
              </a:ext>
            </a:extLst>
          </p:cNvPr>
          <p:cNvSpPr txBox="1">
            <a:spLocks/>
          </p:cNvSpPr>
          <p:nvPr/>
        </p:nvSpPr>
        <p:spPr>
          <a:xfrm>
            <a:off x="513574" y="4062412"/>
            <a:ext cx="8559020" cy="282495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AFE59A-3DBB-1D47-A6B4-6D530F30BE85}"/>
              </a:ext>
            </a:extLst>
          </p:cNvPr>
          <p:cNvGrpSpPr/>
          <p:nvPr/>
        </p:nvGrpSpPr>
        <p:grpSpPr>
          <a:xfrm>
            <a:off x="606898" y="5805264"/>
            <a:ext cx="7912944" cy="1008112"/>
            <a:chOff x="606898" y="5805264"/>
            <a:chExt cx="7912944" cy="100811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DB0F3D5-73C7-084B-813A-916E4410382E}"/>
                </a:ext>
              </a:extLst>
            </p:cNvPr>
            <p:cNvGrpSpPr/>
            <p:nvPr/>
          </p:nvGrpSpPr>
          <p:grpSpPr>
            <a:xfrm>
              <a:off x="606898" y="5805264"/>
              <a:ext cx="7912944" cy="1008112"/>
              <a:chOff x="606898" y="5661248"/>
              <a:chExt cx="7912944" cy="100811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9ABA48E-FAA6-6844-B126-60D66D0B2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0178" y="5661248"/>
                <a:ext cx="6499664" cy="1008112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C72781B-4530-8C4B-ABA9-314D9E58E70F}"/>
                  </a:ext>
                </a:extLst>
              </p:cNvPr>
              <p:cNvSpPr txBox="1"/>
              <p:nvPr/>
            </p:nvSpPr>
            <p:spPr>
              <a:xfrm>
                <a:off x="7620404" y="6221786"/>
                <a:ext cx="8141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algn="l" defTabSz="914400" rtl="0" eaLnBrk="1" latinLnBrk="0" hangingPunct="1"/>
                <a:r>
                  <a:rPr lang="en-GB" b="1" dirty="0"/>
                  <a:t>Exon 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AD47B9-0886-6D44-988C-4B006C052D99}"/>
                  </a:ext>
                </a:extLst>
              </p:cNvPr>
              <p:cNvSpPr txBox="1"/>
              <p:nvPr/>
            </p:nvSpPr>
            <p:spPr>
              <a:xfrm>
                <a:off x="5774090" y="6228020"/>
                <a:ext cx="7728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algn="l" defTabSz="914400" rtl="0" eaLnBrk="1" latinLnBrk="0" hangingPunct="1"/>
                <a:r>
                  <a:rPr lang="en-GB" b="1" dirty="0"/>
                  <a:t>Intron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FA4457-F8F9-AE48-B326-0D22A4A5A347}"/>
                  </a:ext>
                </a:extLst>
              </p:cNvPr>
              <p:cNvSpPr txBox="1"/>
              <p:nvPr/>
            </p:nvSpPr>
            <p:spPr>
              <a:xfrm>
                <a:off x="606898" y="6221786"/>
                <a:ext cx="1235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algn="l" defTabSz="914400" rtl="0" eaLnBrk="1" latinLnBrk="0" hangingPunct="1"/>
                <a:r>
                  <a:rPr lang="en-GB" b="1" dirty="0"/>
                  <a:t>Pre- mRNA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26CC8F-74D4-7B4D-B657-D1575AB6C219}"/>
                </a:ext>
              </a:extLst>
            </p:cNvPr>
            <p:cNvSpPr txBox="1"/>
            <p:nvPr/>
          </p:nvSpPr>
          <p:spPr>
            <a:xfrm>
              <a:off x="2195736" y="6372036"/>
              <a:ext cx="8141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l" defTabSz="914400" rtl="0" eaLnBrk="1" latinLnBrk="0" hangingPunct="1"/>
              <a:r>
                <a:rPr lang="en-GB" b="1" dirty="0"/>
                <a:t>Exon 1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AB4F143-91D6-B848-AB81-46903EED19B4}"/>
              </a:ext>
            </a:extLst>
          </p:cNvPr>
          <p:cNvSpPr txBox="1"/>
          <p:nvPr/>
        </p:nvSpPr>
        <p:spPr>
          <a:xfrm>
            <a:off x="2915816" y="63720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GU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17C9FA-C176-A04B-BBB8-A4DC2C482BE2}"/>
              </a:ext>
            </a:extLst>
          </p:cNvPr>
          <p:cNvSpPr txBox="1"/>
          <p:nvPr/>
        </p:nvSpPr>
        <p:spPr>
          <a:xfrm>
            <a:off x="5262396" y="6381328"/>
            <a:ext cx="31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A0619A-AC1F-454E-9549-47F976FCF1D3}"/>
              </a:ext>
            </a:extLst>
          </p:cNvPr>
          <p:cNvSpPr txBox="1"/>
          <p:nvPr/>
        </p:nvSpPr>
        <p:spPr>
          <a:xfrm>
            <a:off x="6444208" y="637203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AG</a:t>
            </a:r>
          </a:p>
        </p:txBody>
      </p:sp>
    </p:spTree>
    <p:extLst>
      <p:ext uri="{BB962C8B-B14F-4D97-AF65-F5344CB8AC3E}">
        <p14:creationId xmlns:p14="http://schemas.microsoft.com/office/powerpoint/2010/main" val="380236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E2D91F2CB2F747A9E77CBF348ECA69" ma:contentTypeVersion="2" ma:contentTypeDescription="Create a new document." ma:contentTypeScope="" ma:versionID="8432602e01aa32fbb45a8d88ad0a6c5c">
  <xsd:schema xmlns:xsd="http://www.w3.org/2001/XMLSchema" xmlns:xs="http://www.w3.org/2001/XMLSchema" xmlns:p="http://schemas.microsoft.com/office/2006/metadata/properties" xmlns:ns2="2df2b54b-141c-46c7-925a-80d12c93714a" targetNamespace="http://schemas.microsoft.com/office/2006/metadata/properties" ma:root="true" ma:fieldsID="7f171fe6211141f74039ba919dac22ed" ns2:_="">
    <xsd:import namespace="2df2b54b-141c-46c7-925a-80d12c9371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f2b54b-141c-46c7-925a-80d12c9371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D1B6F3-2795-4036-8776-B3C30AADD034}"/>
</file>

<file path=customXml/itemProps2.xml><?xml version="1.0" encoding="utf-8"?>
<ds:datastoreItem xmlns:ds="http://schemas.openxmlformats.org/officeDocument/2006/customXml" ds:itemID="{468547E3-8D7A-4645-BF49-922E23FB65B6}"/>
</file>

<file path=customXml/itemProps3.xml><?xml version="1.0" encoding="utf-8"?>
<ds:datastoreItem xmlns:ds="http://schemas.openxmlformats.org/officeDocument/2006/customXml" ds:itemID="{D731B67B-A568-4701-AD3C-9B627CA7F6DB}"/>
</file>

<file path=docProps/app.xml><?xml version="1.0" encoding="utf-8"?>
<Properties xmlns="http://schemas.openxmlformats.org/officeDocument/2006/extended-properties" xmlns:vt="http://schemas.openxmlformats.org/officeDocument/2006/docPropsVTypes">
  <TotalTime>33623</TotalTime>
  <Words>909</Words>
  <Application>Microsoft Macintosh PowerPoint</Application>
  <PresentationFormat>On-screen Show (4:3)</PresentationFormat>
  <Paragraphs>128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سمة Office</vt:lpstr>
      <vt:lpstr>Post Transcriptional Modifications of mRNA </vt:lpstr>
      <vt:lpstr>Post Transcriptional Modification </vt:lpstr>
      <vt:lpstr>Post Transcriptional Modification </vt:lpstr>
      <vt:lpstr>5’Capping  </vt:lpstr>
      <vt:lpstr>5’ Capping </vt:lpstr>
      <vt:lpstr>5’ Capping </vt:lpstr>
      <vt:lpstr>5’Capping  </vt:lpstr>
      <vt:lpstr>RNA Splicing </vt:lpstr>
      <vt:lpstr>RNA Splicing </vt:lpstr>
      <vt:lpstr>Spliceosome </vt:lpstr>
      <vt:lpstr>Mechanism of RNA Splicing </vt:lpstr>
      <vt:lpstr>Transesterification </vt:lpstr>
      <vt:lpstr>Spliceosome </vt:lpstr>
      <vt:lpstr>3’ Polyadenylation </vt:lpstr>
      <vt:lpstr>3’ Polyadenylation </vt:lpstr>
      <vt:lpstr>3’ Polyadenylation </vt:lpstr>
      <vt:lpstr>3’ Polyadenylation </vt:lpstr>
      <vt:lpstr>Transportation of mature mRNA</vt:lpstr>
      <vt:lpstr>Transcription in Prokaryotes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Carbohydrates</dc:title>
  <dc:creator>drMAc</dc:creator>
  <cp:lastModifiedBy>Nesrin Mwafi</cp:lastModifiedBy>
  <cp:revision>596</cp:revision>
  <dcterms:created xsi:type="dcterms:W3CDTF">2014-10-12T07:45:16Z</dcterms:created>
  <dcterms:modified xsi:type="dcterms:W3CDTF">2022-04-05T13:00:46Z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0x01010049E2D91F2CB2F747A9E77CBF348ECA69</vt:lpwstr>
  </property>
</Properties>
</file>