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7" r:id="rId31"/>
    <p:sldId id="285" r:id="rId32"/>
    <p:sldId id="286" r:id="rId33"/>
    <p:sldId id="288" r:id="rId34"/>
    <p:sldId id="289" r:id="rId3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9"/>
  </p:normalViewPr>
  <p:slideViewPr>
    <p:cSldViewPr>
      <p:cViewPr varScale="1">
        <p:scale>
          <a:sx n="108" d="100"/>
          <a:sy n="108" d="100"/>
        </p:scale>
        <p:origin x="736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50240" y="353313"/>
            <a:ext cx="7766684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124679"/>
                </a:solidFill>
                <a:latin typeface="Bahnschrift"/>
                <a:cs typeface="Bahnschri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 u="sng">
                <a:solidFill>
                  <a:srgbClr val="124679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24679"/>
                </a:solidFill>
                <a:latin typeface="Bahnschrift"/>
                <a:cs typeface="Bahnschri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 u="sng">
                <a:solidFill>
                  <a:srgbClr val="124679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24679"/>
                </a:solidFill>
                <a:latin typeface="Bahnschrift"/>
                <a:cs typeface="Bahnschri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24679"/>
                </a:solidFill>
                <a:latin typeface="Bahnschrift"/>
                <a:cs typeface="Bahnschri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7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4487" y="2363"/>
            <a:ext cx="10227716" cy="16413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124679"/>
                </a:solidFill>
                <a:latin typeface="Bahnschrift"/>
                <a:cs typeface="Bahnschri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805686"/>
            <a:ext cx="9733915" cy="2197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 u="sng">
                <a:solidFill>
                  <a:srgbClr val="124679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5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7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7.png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image" Target="../media/image34.jpg" /><Relationship Id="rId1" Type="http://schemas.openxmlformats.org/officeDocument/2006/relationships/slideLayout" Target="../slideLayouts/slideLayout5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 /><Relationship Id="rId3" Type="http://schemas.openxmlformats.org/officeDocument/2006/relationships/image" Target="../media/image37.png" /><Relationship Id="rId7" Type="http://schemas.openxmlformats.org/officeDocument/2006/relationships/hyperlink" Target="http://www.ginasthma.org/" TargetMode="External" /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0.png" /><Relationship Id="rId5" Type="http://schemas.openxmlformats.org/officeDocument/2006/relationships/image" Target="../media/image39.png" /><Relationship Id="rId4" Type="http://schemas.openxmlformats.org/officeDocument/2006/relationships/image" Target="../media/image38.png" /><Relationship Id="rId9" Type="http://schemas.openxmlformats.org/officeDocument/2006/relationships/image" Target="../media/image42.pn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 /><Relationship Id="rId2" Type="http://schemas.openxmlformats.org/officeDocument/2006/relationships/image" Target="../media/image43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6.png" /><Relationship Id="rId5" Type="http://schemas.openxmlformats.org/officeDocument/2006/relationships/hyperlink" Target="http://www.ginasthma.org/" TargetMode="External" /><Relationship Id="rId4" Type="http://schemas.openxmlformats.org/officeDocument/2006/relationships/image" Target="../media/image45.pn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nasthma.org/" TargetMode="External" /><Relationship Id="rId2" Type="http://schemas.openxmlformats.org/officeDocument/2006/relationships/image" Target="../media/image47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8.png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 /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12" Type="http://schemas.openxmlformats.org/officeDocument/2006/relationships/image" Target="../media/image15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11" Type="http://schemas.openxmlformats.org/officeDocument/2006/relationships/image" Target="../media/image14.png" /><Relationship Id="rId5" Type="http://schemas.openxmlformats.org/officeDocument/2006/relationships/image" Target="../media/image8.png" /><Relationship Id="rId10" Type="http://schemas.openxmlformats.org/officeDocument/2006/relationships/image" Target="../media/image13.png" /><Relationship Id="rId4" Type="http://schemas.openxmlformats.org/officeDocument/2006/relationships/image" Target="../media/image7.png" /><Relationship Id="rId9" Type="http://schemas.openxmlformats.org/officeDocument/2006/relationships/image" Target="../media/image12.png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 /><Relationship Id="rId3" Type="http://schemas.openxmlformats.org/officeDocument/2006/relationships/image" Target="../media/image17.png" /><Relationship Id="rId7" Type="http://schemas.openxmlformats.org/officeDocument/2006/relationships/image" Target="../media/image21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0.png" /><Relationship Id="rId11" Type="http://schemas.openxmlformats.org/officeDocument/2006/relationships/image" Target="../media/image25.jpg" /><Relationship Id="rId5" Type="http://schemas.openxmlformats.org/officeDocument/2006/relationships/image" Target="../media/image19.png" /><Relationship Id="rId10" Type="http://schemas.openxmlformats.org/officeDocument/2006/relationships/image" Target="../media/image24.png" /><Relationship Id="rId4" Type="http://schemas.openxmlformats.org/officeDocument/2006/relationships/image" Target="../media/image18.png" /><Relationship Id="rId9" Type="http://schemas.openxmlformats.org/officeDocument/2006/relationships/image" Target="../media/image23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7.pn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8.jpg" /><Relationship Id="rId4" Type="http://schemas.openxmlformats.org/officeDocument/2006/relationships/image" Target="../media/image27.pn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9233" y="1306829"/>
            <a:ext cx="81895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Asthma,</a:t>
            </a:r>
            <a:r>
              <a:rPr sz="5400" spc="-3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54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Rhinitis</a:t>
            </a:r>
            <a:r>
              <a:rPr sz="54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54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&amp;</a:t>
            </a:r>
            <a:r>
              <a:rPr sz="5400" spc="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5400" spc="-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Sinusitis</a:t>
            </a:r>
            <a:endParaRPr sz="5400">
              <a:latin typeface="Franklin Gothic Medium"/>
              <a:cs typeface="Franklin Gothic 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6531" y="454151"/>
            <a:ext cx="11299190" cy="97790"/>
            <a:chOff x="446531" y="454151"/>
            <a:chExt cx="11299190" cy="97790"/>
          </a:xfrm>
        </p:grpSpPr>
        <p:sp>
          <p:nvSpPr>
            <p:cNvPr id="5" name="object 5"/>
            <p:cNvSpPr/>
            <p:nvPr/>
          </p:nvSpPr>
          <p:spPr>
            <a:xfrm>
              <a:off x="446531" y="457199"/>
              <a:ext cx="3703320" cy="94615"/>
            </a:xfrm>
            <a:custGeom>
              <a:avLst/>
              <a:gdLst/>
              <a:ahLst/>
              <a:cxnLst/>
              <a:rect l="l" t="t" r="r" b="b"/>
              <a:pathLst>
                <a:path w="3703320" h="94615">
                  <a:moveTo>
                    <a:pt x="3703320" y="0"/>
                  </a:moveTo>
                  <a:lnTo>
                    <a:pt x="0" y="0"/>
                  </a:lnTo>
                  <a:lnTo>
                    <a:pt x="0" y="94487"/>
                  </a:lnTo>
                  <a:lnTo>
                    <a:pt x="3703320" y="94487"/>
                  </a:lnTo>
                  <a:lnTo>
                    <a:pt x="3703320" y="0"/>
                  </a:lnTo>
                  <a:close/>
                </a:path>
              </a:pathLst>
            </a:custGeom>
            <a:solidFill>
              <a:srgbClr val="4652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41291" y="457199"/>
              <a:ext cx="3703320" cy="91440"/>
            </a:xfrm>
            <a:custGeom>
              <a:avLst/>
              <a:gdLst/>
              <a:ahLst/>
              <a:cxnLst/>
              <a:rect l="l" t="t" r="r" b="b"/>
              <a:pathLst>
                <a:path w="3703320" h="91440">
                  <a:moveTo>
                    <a:pt x="3703319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3703319" y="91439"/>
                  </a:lnTo>
                  <a:lnTo>
                    <a:pt x="3703319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042148" y="454151"/>
              <a:ext cx="3703320" cy="97790"/>
            </a:xfrm>
            <a:custGeom>
              <a:avLst/>
              <a:gdLst/>
              <a:ahLst/>
              <a:cxnLst/>
              <a:rect l="l" t="t" r="r" b="b"/>
              <a:pathLst>
                <a:path w="3703320" h="97790">
                  <a:moveTo>
                    <a:pt x="3703320" y="0"/>
                  </a:moveTo>
                  <a:lnTo>
                    <a:pt x="0" y="0"/>
                  </a:lnTo>
                  <a:lnTo>
                    <a:pt x="0" y="97536"/>
                  </a:lnTo>
                  <a:lnTo>
                    <a:pt x="3703320" y="97536"/>
                  </a:lnTo>
                  <a:lnTo>
                    <a:pt x="3703320" y="0"/>
                  </a:lnTo>
                  <a:close/>
                </a:path>
              </a:pathLst>
            </a:custGeom>
            <a:solidFill>
              <a:srgbClr val="959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241292" y="2773426"/>
            <a:ext cx="3912108" cy="3222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">
              <a:lnSpc>
                <a:spcPct val="100000"/>
              </a:lnSpc>
              <a:spcBef>
                <a:spcPts val="100"/>
              </a:spcBef>
            </a:pPr>
            <a:r>
              <a:rPr lang="en-US" sz="3000" spc="-40" dirty="0">
                <a:solidFill>
                  <a:srgbClr val="404040"/>
                </a:solidFill>
                <a:latin typeface="Candara"/>
                <a:cs typeface="Candara"/>
              </a:rPr>
              <a:t>      </a:t>
            </a:r>
            <a:r>
              <a:rPr sz="3000" spc="-40" dirty="0">
                <a:solidFill>
                  <a:srgbClr val="404040"/>
                </a:solidFill>
                <a:latin typeface="Candara"/>
                <a:cs typeface="Candara"/>
              </a:rPr>
              <a:t>Presented</a:t>
            </a:r>
            <a:r>
              <a:rPr sz="3000" spc="-1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3000" dirty="0">
                <a:solidFill>
                  <a:srgbClr val="404040"/>
                </a:solidFill>
                <a:latin typeface="Candara"/>
                <a:cs typeface="Candara"/>
              </a:rPr>
              <a:t>by</a:t>
            </a:r>
            <a:r>
              <a:rPr sz="3000" spc="-14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3000" spc="-50" dirty="0">
                <a:solidFill>
                  <a:srgbClr val="404040"/>
                </a:solidFill>
                <a:latin typeface="Candara"/>
                <a:cs typeface="Candara"/>
              </a:rPr>
              <a:t>:</a:t>
            </a:r>
            <a:endParaRPr sz="3000" dirty="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600" dirty="0">
              <a:latin typeface="Candara"/>
              <a:cs typeface="Candara"/>
            </a:endParaRPr>
          </a:p>
          <a:p>
            <a:pPr marL="12700" marR="5080" algn="ctr">
              <a:lnSpc>
                <a:spcPct val="128899"/>
              </a:lnSpc>
            </a:pPr>
            <a:r>
              <a:rPr lang="en-US" sz="3000" spc="-20" dirty="0" err="1">
                <a:solidFill>
                  <a:srgbClr val="404040"/>
                </a:solidFill>
                <a:latin typeface="Candara"/>
                <a:cs typeface="Candara"/>
              </a:rPr>
              <a:t>Saja</a:t>
            </a:r>
            <a:r>
              <a:rPr lang="en-US" sz="30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lang="en-US" sz="3000" spc="-20" dirty="0" err="1">
                <a:solidFill>
                  <a:srgbClr val="404040"/>
                </a:solidFill>
                <a:latin typeface="Candara"/>
                <a:cs typeface="Candara"/>
              </a:rPr>
              <a:t>Zuaiter</a:t>
            </a:r>
            <a:endParaRPr lang="en-US" sz="3000" spc="-20" dirty="0">
              <a:solidFill>
                <a:srgbClr val="404040"/>
              </a:solidFill>
              <a:latin typeface="Candara"/>
              <a:cs typeface="Candara"/>
            </a:endParaRPr>
          </a:p>
          <a:p>
            <a:pPr marL="12700" marR="5080" algn="ctr">
              <a:lnSpc>
                <a:spcPct val="128899"/>
              </a:lnSpc>
            </a:pPr>
            <a:r>
              <a:rPr lang="en-US" sz="3000" spc="-20" dirty="0" err="1">
                <a:solidFill>
                  <a:srgbClr val="404040"/>
                </a:solidFill>
                <a:latin typeface="Candara"/>
                <a:cs typeface="Candara"/>
              </a:rPr>
              <a:t>Yaqin</a:t>
            </a:r>
            <a:r>
              <a:rPr lang="en-US" sz="30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lang="en-US" sz="3000" spc="-20" dirty="0" err="1">
                <a:solidFill>
                  <a:srgbClr val="404040"/>
                </a:solidFill>
                <a:latin typeface="Candara"/>
                <a:cs typeface="Candara"/>
              </a:rPr>
              <a:t>Majali</a:t>
            </a:r>
            <a:r>
              <a:rPr lang="en-US" sz="30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</a:p>
          <a:p>
            <a:pPr marL="12700" marR="5080" algn="ctr">
              <a:lnSpc>
                <a:spcPct val="128899"/>
              </a:lnSpc>
            </a:pPr>
            <a:r>
              <a:rPr lang="en-US" sz="3000" spc="-20" dirty="0" err="1">
                <a:solidFill>
                  <a:srgbClr val="404040"/>
                </a:solidFill>
                <a:latin typeface="Candara"/>
                <a:cs typeface="Candara"/>
              </a:rPr>
              <a:t>Sadeen</a:t>
            </a:r>
            <a:r>
              <a:rPr lang="en-US" sz="30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lang="en-US" sz="3000" spc="-20" dirty="0" err="1">
                <a:solidFill>
                  <a:srgbClr val="404040"/>
                </a:solidFill>
                <a:latin typeface="Candara"/>
                <a:cs typeface="Candara"/>
              </a:rPr>
              <a:t>Zeineddin</a:t>
            </a:r>
            <a:endParaRPr lang="en-US" sz="3000" spc="-20" dirty="0">
              <a:solidFill>
                <a:srgbClr val="404040"/>
              </a:solidFill>
              <a:latin typeface="Candara"/>
              <a:cs typeface="Candara"/>
            </a:endParaRPr>
          </a:p>
          <a:p>
            <a:pPr marL="12700" marR="5080" algn="ctr">
              <a:lnSpc>
                <a:spcPct val="128899"/>
              </a:lnSpc>
            </a:pPr>
            <a:r>
              <a:rPr lang="en-US" sz="3000" spc="-20" dirty="0">
                <a:solidFill>
                  <a:srgbClr val="404040"/>
                </a:solidFill>
                <a:latin typeface="Candara"/>
                <a:cs typeface="Candara"/>
              </a:rPr>
              <a:t>Hammam </a:t>
            </a:r>
            <a:r>
              <a:rPr lang="en-US" sz="3000" spc="-20" dirty="0" err="1">
                <a:solidFill>
                  <a:srgbClr val="404040"/>
                </a:solidFill>
                <a:latin typeface="Candara"/>
                <a:cs typeface="Candara"/>
              </a:rPr>
              <a:t>Tarawneh</a:t>
            </a:r>
            <a:r>
              <a:rPr lang="en-US" sz="30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endParaRPr sz="30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4652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41291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19" y="0"/>
                </a:moveTo>
                <a:lnTo>
                  <a:pt x="0" y="0"/>
                </a:lnTo>
                <a:lnTo>
                  <a:pt x="0" y="91439"/>
                </a:lnTo>
                <a:lnTo>
                  <a:pt x="3703319" y="91439"/>
                </a:lnTo>
                <a:lnTo>
                  <a:pt x="3703319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84605" y="2178811"/>
            <a:ext cx="10280650" cy="361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marR="442595" indent="-304800">
              <a:lnSpc>
                <a:spcPct val="100000"/>
              </a:lnSpc>
              <a:spcBef>
                <a:spcPts val="100"/>
              </a:spcBef>
              <a:buClr>
                <a:srgbClr val="1CACE3"/>
              </a:buClr>
              <a:buSzPct val="91666"/>
              <a:buFont typeface="Cambria"/>
              <a:buChar char="◾"/>
              <a:tabLst>
                <a:tab pos="316865" algn="l"/>
                <a:tab pos="318135" algn="l"/>
              </a:tabLst>
            </a:pPr>
            <a:r>
              <a:rPr sz="2400" spc="-18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A</a:t>
            </a:r>
            <a:r>
              <a:rPr sz="2400" spc="-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history</a:t>
            </a:r>
            <a:r>
              <a:rPr sz="2400" spc="-1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of</a:t>
            </a:r>
            <a:r>
              <a:rPr sz="24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characteristic</a:t>
            </a:r>
            <a:r>
              <a:rPr sz="2400" spc="-7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7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symptom</a:t>
            </a:r>
            <a:r>
              <a:rPr sz="24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patterns:</a:t>
            </a:r>
            <a:r>
              <a:rPr sz="24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usually</a:t>
            </a:r>
            <a:r>
              <a:rPr sz="24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recurrent</a:t>
            </a:r>
            <a:r>
              <a:rPr sz="24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episodes</a:t>
            </a:r>
            <a:r>
              <a:rPr sz="24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of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cough,</a:t>
            </a:r>
            <a:r>
              <a:rPr sz="2400" spc="-7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wheeze</a:t>
            </a:r>
            <a:r>
              <a:rPr sz="24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and</a:t>
            </a:r>
            <a:r>
              <a:rPr sz="24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shortness</a:t>
            </a:r>
            <a:r>
              <a:rPr sz="2400" spc="-7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of</a:t>
            </a:r>
            <a:r>
              <a:rPr sz="24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breath</a:t>
            </a:r>
            <a:endParaRPr sz="2400">
              <a:latin typeface="Franklin Gothic Medium"/>
              <a:cs typeface="Franklin Gothic Medium"/>
            </a:endParaRPr>
          </a:p>
          <a:p>
            <a:pPr marL="316865" indent="-304800">
              <a:lnSpc>
                <a:spcPct val="100000"/>
              </a:lnSpc>
              <a:spcBef>
                <a:spcPts val="1175"/>
              </a:spcBef>
              <a:buClr>
                <a:srgbClr val="1CACE3"/>
              </a:buClr>
              <a:buSzPct val="91666"/>
              <a:buFont typeface="Cambria"/>
              <a:buChar char="◾"/>
              <a:tabLst>
                <a:tab pos="316865" algn="l"/>
                <a:tab pos="318135" algn="l"/>
              </a:tabLst>
            </a:pP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Evidence</a:t>
            </a:r>
            <a:r>
              <a:rPr sz="2400" spc="-1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of</a:t>
            </a:r>
            <a:r>
              <a:rPr sz="2400" spc="-7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variable</a:t>
            </a:r>
            <a:r>
              <a:rPr sz="2400" spc="-8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airflow</a:t>
            </a:r>
            <a:r>
              <a:rPr sz="24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limitation,</a:t>
            </a:r>
            <a:r>
              <a:rPr sz="2400" spc="-9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from</a:t>
            </a:r>
            <a:r>
              <a:rPr sz="2400" spc="-7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bronchodilator</a:t>
            </a:r>
            <a:r>
              <a:rPr sz="2400" spc="-9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reversibility</a:t>
            </a:r>
            <a:r>
              <a:rPr sz="2400" spc="-8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testing</a:t>
            </a:r>
            <a:endParaRPr sz="2400">
              <a:latin typeface="Franklin Gothic Medium"/>
              <a:cs typeface="Franklin Gothic Medium"/>
            </a:endParaRPr>
          </a:p>
          <a:p>
            <a:pPr marL="317500">
              <a:lnSpc>
                <a:spcPct val="100000"/>
              </a:lnSpc>
            </a:pP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or</a:t>
            </a:r>
            <a:r>
              <a:rPr sz="2400" spc="-9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other</a:t>
            </a:r>
            <a:r>
              <a:rPr sz="2400" spc="-8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tests</a:t>
            </a:r>
            <a:endParaRPr sz="2400">
              <a:latin typeface="Franklin Gothic Medium"/>
              <a:cs typeface="Franklin Gothic Medium"/>
            </a:endParaRPr>
          </a:p>
          <a:p>
            <a:pPr marL="316865" marR="342265" indent="-304800">
              <a:lnSpc>
                <a:spcPct val="100000"/>
              </a:lnSpc>
              <a:spcBef>
                <a:spcPts val="1180"/>
              </a:spcBef>
              <a:buClr>
                <a:srgbClr val="1CACE3"/>
              </a:buClr>
              <a:buSzPct val="91666"/>
              <a:buFont typeface="Cambria"/>
              <a:buChar char="◾"/>
              <a:tabLst>
                <a:tab pos="316865" algn="l"/>
                <a:tab pos="318135" algn="l"/>
              </a:tabLst>
            </a:pPr>
            <a:r>
              <a:rPr sz="2400" spc="-18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A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useful</a:t>
            </a:r>
            <a:r>
              <a:rPr sz="2400" spc="-1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method</a:t>
            </a:r>
            <a:r>
              <a:rPr sz="2400" spc="-1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for</a:t>
            </a:r>
            <a:r>
              <a:rPr sz="2400" spc="-7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confirming</a:t>
            </a:r>
            <a:r>
              <a:rPr sz="2400" spc="-8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the</a:t>
            </a:r>
            <a:r>
              <a:rPr sz="2400" spc="-9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diagnosis</a:t>
            </a:r>
            <a:r>
              <a:rPr sz="2400" spc="-8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in</a:t>
            </a:r>
            <a:r>
              <a:rPr sz="2400" spc="-8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children,</a:t>
            </a:r>
            <a:r>
              <a:rPr sz="2400" spc="-10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especially</a:t>
            </a:r>
            <a:r>
              <a:rPr sz="2400" spc="-8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when </a:t>
            </a:r>
            <a:r>
              <a:rPr sz="2400" spc="-3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spirometry</a:t>
            </a:r>
            <a:r>
              <a:rPr sz="2400" spc="-9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is</a:t>
            </a:r>
            <a:r>
              <a:rPr sz="2400" spc="-8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not</a:t>
            </a:r>
            <a:r>
              <a:rPr sz="2400" spc="-7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available</a:t>
            </a:r>
            <a:r>
              <a:rPr sz="2400" spc="-7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or</a:t>
            </a:r>
            <a:r>
              <a:rPr sz="2400" spc="-7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not</a:t>
            </a:r>
            <a:r>
              <a:rPr sz="2400" spc="-8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possible,</a:t>
            </a:r>
            <a:r>
              <a:rPr sz="2400" spc="-7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is</a:t>
            </a:r>
            <a:r>
              <a:rPr sz="2400" spc="-8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a</a:t>
            </a:r>
            <a:r>
              <a:rPr sz="24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trial</a:t>
            </a:r>
            <a:r>
              <a:rPr sz="2400" spc="-7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of</a:t>
            </a:r>
            <a:r>
              <a:rPr sz="2400" spc="-8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treatment</a:t>
            </a:r>
            <a:r>
              <a:rPr sz="2400" spc="-9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with</a:t>
            </a:r>
            <a:r>
              <a:rPr sz="2400" spc="-7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short- </a:t>
            </a:r>
            <a:r>
              <a:rPr sz="24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acting</a:t>
            </a:r>
            <a:r>
              <a:rPr sz="2400" spc="-8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bronchodilators</a:t>
            </a:r>
            <a:r>
              <a:rPr sz="2400" spc="-7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and</a:t>
            </a:r>
            <a:r>
              <a:rPr sz="24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inhaled</a:t>
            </a:r>
            <a:r>
              <a:rPr sz="24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glucocorticosteroids.</a:t>
            </a:r>
            <a:r>
              <a:rPr sz="2400" spc="-10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Marked</a:t>
            </a:r>
            <a:r>
              <a:rPr sz="2400" spc="-8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clinical </a:t>
            </a:r>
            <a:r>
              <a:rPr sz="24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improvement</a:t>
            </a:r>
            <a:r>
              <a:rPr sz="2400" spc="-7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during</a:t>
            </a:r>
            <a:r>
              <a:rPr sz="2400" spc="-9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the</a:t>
            </a:r>
            <a:r>
              <a:rPr sz="2400" spc="-7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treatment</a:t>
            </a:r>
            <a:r>
              <a:rPr sz="2400" spc="-7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and</a:t>
            </a:r>
            <a:r>
              <a:rPr sz="2400" spc="-8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deterioration</a:t>
            </a:r>
            <a:r>
              <a:rPr sz="2400" spc="-9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when</a:t>
            </a:r>
            <a:r>
              <a:rPr sz="24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treatment</a:t>
            </a:r>
            <a:r>
              <a:rPr sz="2400" spc="-9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is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stopped</a:t>
            </a:r>
            <a:r>
              <a:rPr sz="2400" spc="-8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supports</a:t>
            </a:r>
            <a:r>
              <a:rPr sz="2400" spc="-7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a</a:t>
            </a:r>
            <a:r>
              <a:rPr sz="2400" spc="-7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diagnosis</a:t>
            </a:r>
            <a:r>
              <a:rPr sz="2400" spc="-8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of</a:t>
            </a:r>
            <a:r>
              <a:rPr sz="2400" spc="-6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asthma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1403" rIns="0" bIns="0" rtlCol="0">
            <a:spAutoFit/>
          </a:bodyPr>
          <a:lstStyle/>
          <a:p>
            <a:pPr marL="37846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Franklin Gothic Medium"/>
                <a:cs typeface="Franklin Gothic Medium"/>
              </a:rPr>
              <a:t>DIAGNOSIS</a:t>
            </a:r>
            <a:r>
              <a:rPr sz="2800" spc="-90" dirty="0">
                <a:latin typeface="Franklin Gothic Medium"/>
                <a:cs typeface="Franklin Gothic Medium"/>
              </a:rPr>
              <a:t> </a:t>
            </a:r>
            <a:r>
              <a:rPr sz="2800" dirty="0">
                <a:latin typeface="Franklin Gothic Medium"/>
                <a:cs typeface="Franklin Gothic Medium"/>
              </a:rPr>
              <a:t>OF</a:t>
            </a:r>
            <a:r>
              <a:rPr sz="2800" spc="-55" dirty="0">
                <a:latin typeface="Franklin Gothic Medium"/>
                <a:cs typeface="Franklin Gothic Medium"/>
              </a:rPr>
              <a:t> </a:t>
            </a:r>
            <a:r>
              <a:rPr sz="2800" spc="-10" dirty="0">
                <a:latin typeface="Franklin Gothic Medium"/>
                <a:cs typeface="Franklin Gothic Medium"/>
              </a:rPr>
              <a:t>ASTHMA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62760" y="6653885"/>
            <a:ext cx="732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GINA</a:t>
            </a:r>
            <a:r>
              <a:rPr sz="1200" i="1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i="1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2014</a:t>
            </a:r>
            <a:endParaRPr sz="1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4652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41291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19" y="0"/>
                </a:moveTo>
                <a:lnTo>
                  <a:pt x="0" y="0"/>
                </a:lnTo>
                <a:lnTo>
                  <a:pt x="0" y="91439"/>
                </a:lnTo>
                <a:lnTo>
                  <a:pt x="3703319" y="91439"/>
                </a:lnTo>
                <a:lnTo>
                  <a:pt x="3703319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95521" y="847090"/>
            <a:ext cx="42849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Franklin Gothic Medium"/>
                <a:cs typeface="Franklin Gothic Medium"/>
              </a:rPr>
              <a:t>ASTHMA</a:t>
            </a:r>
            <a:r>
              <a:rPr sz="2800" spc="-140" dirty="0">
                <a:latin typeface="Franklin Gothic Medium"/>
                <a:cs typeface="Franklin Gothic Medium"/>
              </a:rPr>
              <a:t> </a:t>
            </a:r>
            <a:r>
              <a:rPr sz="2800" dirty="0">
                <a:latin typeface="Franklin Gothic Medium"/>
                <a:cs typeface="Franklin Gothic Medium"/>
              </a:rPr>
              <a:t>PREDICTIVE</a:t>
            </a:r>
            <a:r>
              <a:rPr sz="2800" spc="-135" dirty="0">
                <a:latin typeface="Franklin Gothic Medium"/>
                <a:cs typeface="Franklin Gothic Medium"/>
              </a:rPr>
              <a:t> </a:t>
            </a:r>
            <a:r>
              <a:rPr sz="2800" spc="-10" dirty="0">
                <a:latin typeface="Franklin Gothic Medium"/>
                <a:cs typeface="Franklin Gothic Medium"/>
              </a:rPr>
              <a:t>INDEX</a:t>
            </a:r>
            <a:endParaRPr sz="2800">
              <a:latin typeface="Franklin Gothic Medium"/>
              <a:cs typeface="Franklin Gothic Medium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71344" y="3003804"/>
            <a:ext cx="7132320" cy="359664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20039" y="1520697"/>
            <a:ext cx="104254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75285" algn="l"/>
                <a:tab pos="375920" algn="l"/>
              </a:tabLst>
            </a:pPr>
            <a:r>
              <a:rPr dirty="0"/>
              <a:t>	</a:t>
            </a:r>
            <a:r>
              <a:rPr sz="2400" dirty="0">
                <a:latin typeface="Franklin Gothic Medium"/>
                <a:cs typeface="Franklin Gothic Medium"/>
              </a:rPr>
              <a:t>It</a:t>
            </a:r>
            <a:r>
              <a:rPr sz="2400" spc="-80" dirty="0">
                <a:latin typeface="Franklin Gothic Medium"/>
                <a:cs typeface="Franklin Gothic Medium"/>
              </a:rPr>
              <a:t> </a:t>
            </a:r>
            <a:r>
              <a:rPr sz="2400" dirty="0">
                <a:latin typeface="Franklin Gothic Medium"/>
                <a:cs typeface="Franklin Gothic Medium"/>
              </a:rPr>
              <a:t>is</a:t>
            </a:r>
            <a:r>
              <a:rPr sz="2400" spc="-75" dirty="0">
                <a:latin typeface="Franklin Gothic Medium"/>
                <a:cs typeface="Franklin Gothic Medium"/>
              </a:rPr>
              <a:t> </a:t>
            </a:r>
            <a:r>
              <a:rPr sz="2400" dirty="0">
                <a:latin typeface="Franklin Gothic Medium"/>
                <a:cs typeface="Franklin Gothic Medium"/>
              </a:rPr>
              <a:t>used</a:t>
            </a:r>
            <a:r>
              <a:rPr sz="2400" spc="-90" dirty="0">
                <a:latin typeface="Franklin Gothic Medium"/>
                <a:cs typeface="Franklin Gothic Medium"/>
              </a:rPr>
              <a:t> </a:t>
            </a:r>
            <a:r>
              <a:rPr sz="2400" dirty="0">
                <a:latin typeface="Franklin Gothic Medium"/>
                <a:cs typeface="Franklin Gothic Medium"/>
              </a:rPr>
              <a:t>to</a:t>
            </a:r>
            <a:r>
              <a:rPr sz="2400" spc="-75" dirty="0">
                <a:latin typeface="Franklin Gothic Medium"/>
                <a:cs typeface="Franklin Gothic Medium"/>
              </a:rPr>
              <a:t> </a:t>
            </a:r>
            <a:r>
              <a:rPr sz="2400" spc="-10" dirty="0">
                <a:latin typeface="Franklin Gothic Medium"/>
                <a:cs typeface="Franklin Gothic Medium"/>
              </a:rPr>
              <a:t>predict</a:t>
            </a:r>
            <a:r>
              <a:rPr sz="2400" spc="-90" dirty="0">
                <a:latin typeface="Franklin Gothic Medium"/>
                <a:cs typeface="Franklin Gothic Medium"/>
              </a:rPr>
              <a:t> </a:t>
            </a:r>
            <a:r>
              <a:rPr sz="2400" dirty="0">
                <a:latin typeface="Franklin Gothic Medium"/>
                <a:cs typeface="Franklin Gothic Medium"/>
              </a:rPr>
              <a:t>the</a:t>
            </a:r>
            <a:r>
              <a:rPr sz="2400" spc="-75" dirty="0">
                <a:latin typeface="Franklin Gothic Medium"/>
                <a:cs typeface="Franklin Gothic Medium"/>
              </a:rPr>
              <a:t> </a:t>
            </a:r>
            <a:r>
              <a:rPr sz="2400" dirty="0">
                <a:latin typeface="Franklin Gothic Medium"/>
                <a:cs typeface="Franklin Gothic Medium"/>
              </a:rPr>
              <a:t>risk</a:t>
            </a:r>
            <a:r>
              <a:rPr sz="2400" spc="-80" dirty="0">
                <a:latin typeface="Franklin Gothic Medium"/>
                <a:cs typeface="Franklin Gothic Medium"/>
              </a:rPr>
              <a:t> </a:t>
            </a:r>
            <a:r>
              <a:rPr sz="2400" dirty="0">
                <a:latin typeface="Franklin Gothic Medium"/>
                <a:cs typeface="Franklin Gothic Medium"/>
              </a:rPr>
              <a:t>of</a:t>
            </a:r>
            <a:r>
              <a:rPr sz="2400" spc="-75" dirty="0">
                <a:latin typeface="Franklin Gothic Medium"/>
                <a:cs typeface="Franklin Gothic Medium"/>
              </a:rPr>
              <a:t> </a:t>
            </a:r>
            <a:r>
              <a:rPr sz="2400" spc="-25" dirty="0">
                <a:latin typeface="Franklin Gothic Medium"/>
                <a:cs typeface="Franklin Gothic Medium"/>
              </a:rPr>
              <a:t>asthma</a:t>
            </a:r>
            <a:r>
              <a:rPr sz="2400" spc="-80" dirty="0">
                <a:latin typeface="Franklin Gothic Medium"/>
                <a:cs typeface="Franklin Gothic Medium"/>
              </a:rPr>
              <a:t> </a:t>
            </a:r>
            <a:r>
              <a:rPr sz="2400" spc="-30" dirty="0">
                <a:latin typeface="Franklin Gothic Medium"/>
                <a:cs typeface="Franklin Gothic Medium"/>
              </a:rPr>
              <a:t>development</a:t>
            </a:r>
            <a:r>
              <a:rPr sz="2400" spc="-90" dirty="0">
                <a:latin typeface="Franklin Gothic Medium"/>
                <a:cs typeface="Franklin Gothic Medium"/>
              </a:rPr>
              <a:t> </a:t>
            </a:r>
            <a:r>
              <a:rPr sz="2400" dirty="0">
                <a:latin typeface="Franklin Gothic Medium"/>
                <a:cs typeface="Franklin Gothic Medium"/>
              </a:rPr>
              <a:t>at</a:t>
            </a:r>
            <a:r>
              <a:rPr sz="2400" spc="-75" dirty="0">
                <a:latin typeface="Franklin Gothic Medium"/>
                <a:cs typeface="Franklin Gothic Medium"/>
              </a:rPr>
              <a:t> </a:t>
            </a:r>
            <a:r>
              <a:rPr sz="2400" dirty="0">
                <a:latin typeface="Franklin Gothic Medium"/>
                <a:cs typeface="Franklin Gothic Medium"/>
              </a:rPr>
              <a:t>school</a:t>
            </a:r>
            <a:r>
              <a:rPr sz="2400" spc="-80" dirty="0">
                <a:latin typeface="Franklin Gothic Medium"/>
                <a:cs typeface="Franklin Gothic Medium"/>
              </a:rPr>
              <a:t> </a:t>
            </a:r>
            <a:r>
              <a:rPr sz="2400" dirty="0">
                <a:latin typeface="Franklin Gothic Medium"/>
                <a:cs typeface="Franklin Gothic Medium"/>
              </a:rPr>
              <a:t>age</a:t>
            </a:r>
            <a:r>
              <a:rPr sz="2400" spc="-75" dirty="0">
                <a:latin typeface="Franklin Gothic Medium"/>
                <a:cs typeface="Franklin Gothic Medium"/>
              </a:rPr>
              <a:t> </a:t>
            </a:r>
            <a:r>
              <a:rPr sz="2400" dirty="0">
                <a:latin typeface="Franklin Gothic Medium"/>
                <a:cs typeface="Franklin Gothic Medium"/>
              </a:rPr>
              <a:t>in</a:t>
            </a:r>
            <a:r>
              <a:rPr sz="2400" spc="-80" dirty="0">
                <a:latin typeface="Franklin Gothic Medium"/>
                <a:cs typeface="Franklin Gothic Medium"/>
              </a:rPr>
              <a:t> </a:t>
            </a:r>
            <a:r>
              <a:rPr sz="2400" spc="-10" dirty="0">
                <a:latin typeface="Franklin Gothic Medium"/>
                <a:cs typeface="Franklin Gothic Medium"/>
              </a:rPr>
              <a:t>preschool </a:t>
            </a:r>
            <a:r>
              <a:rPr sz="2400" dirty="0">
                <a:latin typeface="Franklin Gothic Medium"/>
                <a:cs typeface="Franklin Gothic Medium"/>
              </a:rPr>
              <a:t>children.</a:t>
            </a:r>
            <a:r>
              <a:rPr sz="2400" spc="-114" dirty="0">
                <a:latin typeface="Franklin Gothic Medium"/>
                <a:cs typeface="Franklin Gothic Medium"/>
              </a:rPr>
              <a:t> </a:t>
            </a:r>
            <a:r>
              <a:rPr sz="2400" dirty="0">
                <a:latin typeface="Franklin Gothic Medium"/>
                <a:cs typeface="Franklin Gothic Medium"/>
              </a:rPr>
              <a:t>It</a:t>
            </a:r>
            <a:r>
              <a:rPr sz="2400" spc="-95" dirty="0">
                <a:latin typeface="Franklin Gothic Medium"/>
                <a:cs typeface="Franklin Gothic Medium"/>
              </a:rPr>
              <a:t> </a:t>
            </a:r>
            <a:r>
              <a:rPr sz="2400" dirty="0">
                <a:latin typeface="Franklin Gothic Medium"/>
                <a:cs typeface="Franklin Gothic Medium"/>
              </a:rPr>
              <a:t>has</a:t>
            </a:r>
            <a:r>
              <a:rPr sz="2400" spc="-90" dirty="0">
                <a:latin typeface="Franklin Gothic Medium"/>
                <a:cs typeface="Franklin Gothic Medium"/>
              </a:rPr>
              <a:t> </a:t>
            </a:r>
            <a:r>
              <a:rPr sz="2400" dirty="0">
                <a:latin typeface="Franklin Gothic Medium"/>
                <a:cs typeface="Franklin Gothic Medium"/>
              </a:rPr>
              <a:t>been</a:t>
            </a:r>
            <a:r>
              <a:rPr sz="2400" spc="-90" dirty="0">
                <a:latin typeface="Franklin Gothic Medium"/>
                <a:cs typeface="Franklin Gothic Medium"/>
              </a:rPr>
              <a:t> </a:t>
            </a:r>
            <a:r>
              <a:rPr sz="2400" dirty="0">
                <a:latin typeface="Franklin Gothic Medium"/>
                <a:cs typeface="Franklin Gothic Medium"/>
              </a:rPr>
              <a:t>used</a:t>
            </a:r>
            <a:r>
              <a:rPr sz="2400" spc="-110" dirty="0">
                <a:latin typeface="Franklin Gothic Medium"/>
                <a:cs typeface="Franklin Gothic Medium"/>
              </a:rPr>
              <a:t> </a:t>
            </a:r>
            <a:r>
              <a:rPr sz="2400" dirty="0">
                <a:latin typeface="Franklin Gothic Medium"/>
                <a:cs typeface="Franklin Gothic Medium"/>
              </a:rPr>
              <a:t>for</a:t>
            </a:r>
            <a:r>
              <a:rPr sz="2400" spc="-85" dirty="0">
                <a:latin typeface="Franklin Gothic Medium"/>
                <a:cs typeface="Franklin Gothic Medium"/>
              </a:rPr>
              <a:t> </a:t>
            </a:r>
            <a:r>
              <a:rPr sz="2400" dirty="0">
                <a:latin typeface="Franklin Gothic Medium"/>
                <a:cs typeface="Franklin Gothic Medium"/>
              </a:rPr>
              <a:t>screening</a:t>
            </a:r>
            <a:r>
              <a:rPr sz="2400" spc="-95" dirty="0">
                <a:latin typeface="Franklin Gothic Medium"/>
                <a:cs typeface="Franklin Gothic Medium"/>
              </a:rPr>
              <a:t> </a:t>
            </a:r>
            <a:r>
              <a:rPr sz="2400" spc="-30" dirty="0">
                <a:latin typeface="Franklin Gothic Medium"/>
                <a:cs typeface="Franklin Gothic Medium"/>
              </a:rPr>
              <a:t>high-</a:t>
            </a:r>
            <a:r>
              <a:rPr sz="2400" dirty="0">
                <a:latin typeface="Franklin Gothic Medium"/>
                <a:cs typeface="Franklin Gothic Medium"/>
              </a:rPr>
              <a:t>risk</a:t>
            </a:r>
            <a:r>
              <a:rPr sz="2400" spc="-100" dirty="0">
                <a:latin typeface="Franklin Gothic Medium"/>
                <a:cs typeface="Franklin Gothic Medium"/>
              </a:rPr>
              <a:t> </a:t>
            </a:r>
            <a:r>
              <a:rPr sz="2400" spc="-10" dirty="0">
                <a:latin typeface="Franklin Gothic Medium"/>
                <a:cs typeface="Franklin Gothic Medium"/>
              </a:rPr>
              <a:t>groups</a:t>
            </a:r>
            <a:r>
              <a:rPr sz="2400" spc="-90" dirty="0">
                <a:latin typeface="Franklin Gothic Medium"/>
                <a:cs typeface="Franklin Gothic Medium"/>
              </a:rPr>
              <a:t> </a:t>
            </a:r>
            <a:r>
              <a:rPr sz="2400" dirty="0">
                <a:latin typeface="Franklin Gothic Medium"/>
                <a:cs typeface="Franklin Gothic Medium"/>
              </a:rPr>
              <a:t>for</a:t>
            </a:r>
            <a:r>
              <a:rPr sz="2400" spc="-95" dirty="0">
                <a:latin typeface="Franklin Gothic Medium"/>
                <a:cs typeface="Franklin Gothic Medium"/>
              </a:rPr>
              <a:t> </a:t>
            </a:r>
            <a:r>
              <a:rPr sz="2400" spc="-10" dirty="0">
                <a:latin typeface="Franklin Gothic Medium"/>
                <a:cs typeface="Franklin Gothic Medium"/>
              </a:rPr>
              <a:t>asthma development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4652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41291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19" y="0"/>
                </a:moveTo>
                <a:lnTo>
                  <a:pt x="0" y="0"/>
                </a:lnTo>
                <a:lnTo>
                  <a:pt x="0" y="91439"/>
                </a:lnTo>
                <a:lnTo>
                  <a:pt x="3703319" y="91439"/>
                </a:lnTo>
                <a:lnTo>
                  <a:pt x="3703319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1247" y="716280"/>
            <a:ext cx="3061716" cy="203453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3158" y="778776"/>
            <a:ext cx="2053589" cy="80962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8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SPIROMETRY</a:t>
            </a:r>
            <a:endParaRPr sz="2800">
              <a:latin typeface="Franklin Gothic Medium"/>
              <a:cs typeface="Franklin Gothic Medium"/>
            </a:endParaRPr>
          </a:p>
          <a:p>
            <a:pPr marL="1223010">
              <a:lnSpc>
                <a:spcPct val="100000"/>
              </a:lnSpc>
              <a:spcBef>
                <a:spcPts val="254"/>
              </a:spcBef>
            </a:pPr>
            <a:r>
              <a:rPr sz="1800" spc="-10" dirty="0">
                <a:latin typeface="Franklin Gothic Medium"/>
                <a:cs typeface="Franklin Gothic Medium"/>
              </a:rPr>
              <a:t>Volume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27198" y="1948688"/>
            <a:ext cx="528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FEV</a:t>
            </a:r>
            <a:r>
              <a:rPr sz="1800" spc="-30" baseline="-20833" dirty="0">
                <a:solidFill>
                  <a:srgbClr val="124679"/>
                </a:solidFill>
                <a:latin typeface="Franklin Gothic Medium"/>
                <a:cs typeface="Franklin Gothic Medium"/>
              </a:rPr>
              <a:t>1</a:t>
            </a:r>
            <a:endParaRPr sz="1800" baseline="-20833">
              <a:latin typeface="Franklin Gothic Medium"/>
              <a:cs typeface="Franklin Gothic Medium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63788" y="1615376"/>
            <a:ext cx="2894965" cy="3400425"/>
            <a:chOff x="1863788" y="1615376"/>
            <a:chExt cx="2894965" cy="3400425"/>
          </a:xfrm>
        </p:grpSpPr>
        <p:sp>
          <p:nvSpPr>
            <p:cNvPr id="10" name="object 10"/>
            <p:cNvSpPr/>
            <p:nvPr/>
          </p:nvSpPr>
          <p:spPr>
            <a:xfrm>
              <a:off x="1876806" y="1628393"/>
              <a:ext cx="2856230" cy="3250565"/>
            </a:xfrm>
            <a:custGeom>
              <a:avLst/>
              <a:gdLst/>
              <a:ahLst/>
              <a:cxnLst/>
              <a:rect l="l" t="t" r="r" b="b"/>
              <a:pathLst>
                <a:path w="2856229" h="3250565">
                  <a:moveTo>
                    <a:pt x="0" y="0"/>
                  </a:moveTo>
                  <a:lnTo>
                    <a:pt x="0" y="3250564"/>
                  </a:lnTo>
                  <a:lnTo>
                    <a:pt x="2856103" y="3250564"/>
                  </a:lnTo>
                </a:path>
              </a:pathLst>
            </a:custGeom>
            <a:ln w="25908">
              <a:solidFill>
                <a:srgbClr val="1246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96618" y="2106930"/>
              <a:ext cx="2836545" cy="2743200"/>
            </a:xfrm>
            <a:custGeom>
              <a:avLst/>
              <a:gdLst/>
              <a:ahLst/>
              <a:cxnLst/>
              <a:rect l="l" t="t" r="r" b="b"/>
              <a:pathLst>
                <a:path w="2836545" h="2743200">
                  <a:moveTo>
                    <a:pt x="0" y="2743200"/>
                  </a:moveTo>
                  <a:lnTo>
                    <a:pt x="4381" y="2731617"/>
                  </a:lnTo>
                  <a:lnTo>
                    <a:pt x="8762" y="2720070"/>
                  </a:lnTo>
                  <a:lnTo>
                    <a:pt x="13144" y="2708499"/>
                  </a:lnTo>
                  <a:lnTo>
                    <a:pt x="17525" y="2696845"/>
                  </a:lnTo>
                  <a:lnTo>
                    <a:pt x="29011" y="2665186"/>
                  </a:lnTo>
                  <a:lnTo>
                    <a:pt x="40449" y="2633599"/>
                  </a:lnTo>
                  <a:lnTo>
                    <a:pt x="51887" y="2602011"/>
                  </a:lnTo>
                  <a:lnTo>
                    <a:pt x="133350" y="2383917"/>
                  </a:lnTo>
                  <a:lnTo>
                    <a:pt x="229743" y="2150999"/>
                  </a:lnTo>
                  <a:lnTo>
                    <a:pt x="259333" y="2086737"/>
                  </a:lnTo>
                  <a:lnTo>
                    <a:pt x="274177" y="2054594"/>
                  </a:lnTo>
                  <a:lnTo>
                    <a:pt x="288925" y="2022475"/>
                  </a:lnTo>
                  <a:lnTo>
                    <a:pt x="356488" y="1891919"/>
                  </a:lnTo>
                  <a:lnTo>
                    <a:pt x="373415" y="1858029"/>
                  </a:lnTo>
                  <a:lnTo>
                    <a:pt x="407602" y="1790299"/>
                  </a:lnTo>
                  <a:lnTo>
                    <a:pt x="443351" y="1723187"/>
                  </a:lnTo>
                  <a:lnTo>
                    <a:pt x="461946" y="1689989"/>
                  </a:lnTo>
                  <a:lnTo>
                    <a:pt x="480518" y="1656790"/>
                  </a:lnTo>
                  <a:lnTo>
                    <a:pt x="498982" y="1623568"/>
                  </a:lnTo>
                  <a:lnTo>
                    <a:pt x="582421" y="1492631"/>
                  </a:lnTo>
                  <a:lnTo>
                    <a:pt x="667512" y="1366139"/>
                  </a:lnTo>
                  <a:lnTo>
                    <a:pt x="678979" y="1351220"/>
                  </a:lnTo>
                  <a:lnTo>
                    <a:pt x="690387" y="1336230"/>
                  </a:lnTo>
                  <a:lnTo>
                    <a:pt x="701819" y="1321240"/>
                  </a:lnTo>
                  <a:lnTo>
                    <a:pt x="713358" y="1306322"/>
                  </a:lnTo>
                  <a:lnTo>
                    <a:pt x="759587" y="1246505"/>
                  </a:lnTo>
                  <a:lnTo>
                    <a:pt x="771072" y="1232654"/>
                  </a:lnTo>
                  <a:lnTo>
                    <a:pt x="782510" y="1218755"/>
                  </a:lnTo>
                  <a:lnTo>
                    <a:pt x="793948" y="1204856"/>
                  </a:lnTo>
                  <a:lnTo>
                    <a:pt x="805433" y="1191006"/>
                  </a:lnTo>
                  <a:lnTo>
                    <a:pt x="816973" y="1178262"/>
                  </a:lnTo>
                  <a:lnTo>
                    <a:pt x="828405" y="1165542"/>
                  </a:lnTo>
                  <a:lnTo>
                    <a:pt x="956309" y="1033399"/>
                  </a:lnTo>
                  <a:lnTo>
                    <a:pt x="1067689" y="924941"/>
                  </a:lnTo>
                  <a:lnTo>
                    <a:pt x="1199007" y="814197"/>
                  </a:lnTo>
                  <a:lnTo>
                    <a:pt x="1337437" y="698627"/>
                  </a:lnTo>
                  <a:lnTo>
                    <a:pt x="1411605" y="643128"/>
                  </a:lnTo>
                  <a:lnTo>
                    <a:pt x="1492504" y="590169"/>
                  </a:lnTo>
                  <a:lnTo>
                    <a:pt x="1571244" y="534670"/>
                  </a:lnTo>
                  <a:lnTo>
                    <a:pt x="1654302" y="483743"/>
                  </a:lnTo>
                  <a:lnTo>
                    <a:pt x="1746377" y="428244"/>
                  </a:lnTo>
                  <a:lnTo>
                    <a:pt x="1838070" y="377063"/>
                  </a:lnTo>
                  <a:lnTo>
                    <a:pt x="1932305" y="326136"/>
                  </a:lnTo>
                  <a:lnTo>
                    <a:pt x="2030730" y="279527"/>
                  </a:lnTo>
                  <a:lnTo>
                    <a:pt x="2136140" y="232918"/>
                  </a:lnTo>
                  <a:lnTo>
                    <a:pt x="2241296" y="186309"/>
                  </a:lnTo>
                  <a:lnTo>
                    <a:pt x="2354707" y="144399"/>
                  </a:lnTo>
                  <a:lnTo>
                    <a:pt x="2466340" y="106680"/>
                  </a:lnTo>
                  <a:lnTo>
                    <a:pt x="2584322" y="66675"/>
                  </a:lnTo>
                  <a:lnTo>
                    <a:pt x="2709036" y="33400"/>
                  </a:lnTo>
                  <a:lnTo>
                    <a:pt x="2836164" y="0"/>
                  </a:lnTo>
                </a:path>
              </a:pathLst>
            </a:custGeom>
            <a:ln w="50292">
              <a:solidFill>
                <a:srgbClr val="4E6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96618" y="1869186"/>
              <a:ext cx="2836545" cy="2981325"/>
            </a:xfrm>
            <a:custGeom>
              <a:avLst/>
              <a:gdLst/>
              <a:ahLst/>
              <a:cxnLst/>
              <a:rect l="l" t="t" r="r" b="b"/>
              <a:pathLst>
                <a:path w="2836545" h="2981325">
                  <a:moveTo>
                    <a:pt x="2836164" y="635"/>
                  </a:moveTo>
                  <a:lnTo>
                    <a:pt x="2674239" y="0"/>
                  </a:lnTo>
                  <a:lnTo>
                    <a:pt x="2521077" y="3937"/>
                  </a:lnTo>
                  <a:lnTo>
                    <a:pt x="2381758" y="12573"/>
                  </a:lnTo>
                  <a:lnTo>
                    <a:pt x="2291080" y="20574"/>
                  </a:lnTo>
                  <a:lnTo>
                    <a:pt x="2213864" y="29844"/>
                  </a:lnTo>
                  <a:lnTo>
                    <a:pt x="2136774" y="39369"/>
                  </a:lnTo>
                  <a:lnTo>
                    <a:pt x="2063877" y="50673"/>
                  </a:lnTo>
                  <a:lnTo>
                    <a:pt x="1986787" y="66548"/>
                  </a:lnTo>
                  <a:lnTo>
                    <a:pt x="1912366" y="84200"/>
                  </a:lnTo>
                  <a:lnTo>
                    <a:pt x="1836673" y="102997"/>
                  </a:lnTo>
                  <a:lnTo>
                    <a:pt x="1762379" y="123571"/>
                  </a:lnTo>
                  <a:lnTo>
                    <a:pt x="1691258" y="150749"/>
                  </a:lnTo>
                  <a:lnTo>
                    <a:pt x="1616836" y="179324"/>
                  </a:lnTo>
                  <a:lnTo>
                    <a:pt x="1545717" y="209803"/>
                  </a:lnTo>
                  <a:lnTo>
                    <a:pt x="1475994" y="242950"/>
                  </a:lnTo>
                  <a:lnTo>
                    <a:pt x="1404493" y="275716"/>
                  </a:lnTo>
                  <a:lnTo>
                    <a:pt x="1332992" y="315722"/>
                  </a:lnTo>
                  <a:lnTo>
                    <a:pt x="1264920" y="358393"/>
                  </a:lnTo>
                  <a:lnTo>
                    <a:pt x="1199642" y="402589"/>
                  </a:lnTo>
                  <a:lnTo>
                    <a:pt x="1131315" y="452374"/>
                  </a:lnTo>
                  <a:lnTo>
                    <a:pt x="1066164" y="503174"/>
                  </a:lnTo>
                  <a:lnTo>
                    <a:pt x="1003681" y="558673"/>
                  </a:lnTo>
                  <a:lnTo>
                    <a:pt x="938530" y="615696"/>
                  </a:lnTo>
                  <a:lnTo>
                    <a:pt x="879220" y="676275"/>
                  </a:lnTo>
                  <a:lnTo>
                    <a:pt x="816482" y="744601"/>
                  </a:lnTo>
                  <a:lnTo>
                    <a:pt x="758698" y="814069"/>
                  </a:lnTo>
                  <a:lnTo>
                    <a:pt x="699134" y="883919"/>
                  </a:lnTo>
                  <a:lnTo>
                    <a:pt x="685764" y="902535"/>
                  </a:lnTo>
                  <a:lnTo>
                    <a:pt x="672464" y="921210"/>
                  </a:lnTo>
                  <a:lnTo>
                    <a:pt x="659165" y="939909"/>
                  </a:lnTo>
                  <a:lnTo>
                    <a:pt x="645794" y="958596"/>
                  </a:lnTo>
                  <a:lnTo>
                    <a:pt x="632027" y="979209"/>
                  </a:lnTo>
                  <a:lnTo>
                    <a:pt x="618331" y="999870"/>
                  </a:lnTo>
                  <a:lnTo>
                    <a:pt x="604682" y="1020532"/>
                  </a:lnTo>
                  <a:lnTo>
                    <a:pt x="591057" y="1041146"/>
                  </a:lnTo>
                  <a:lnTo>
                    <a:pt x="537209" y="1123823"/>
                  </a:lnTo>
                  <a:lnTo>
                    <a:pt x="525035" y="1144053"/>
                  </a:lnTo>
                  <a:lnTo>
                    <a:pt x="512873" y="1164320"/>
                  </a:lnTo>
                  <a:lnTo>
                    <a:pt x="500687" y="1184562"/>
                  </a:lnTo>
                  <a:lnTo>
                    <a:pt x="488442" y="1204722"/>
                  </a:lnTo>
                  <a:lnTo>
                    <a:pt x="444119" y="1290319"/>
                  </a:lnTo>
                  <a:lnTo>
                    <a:pt x="433324" y="1310967"/>
                  </a:lnTo>
                  <a:lnTo>
                    <a:pt x="422624" y="1331579"/>
                  </a:lnTo>
                  <a:lnTo>
                    <a:pt x="411972" y="1352167"/>
                  </a:lnTo>
                  <a:lnTo>
                    <a:pt x="401319" y="1372742"/>
                  </a:lnTo>
                  <a:lnTo>
                    <a:pt x="360806" y="1456563"/>
                  </a:lnTo>
                  <a:lnTo>
                    <a:pt x="351496" y="1478162"/>
                  </a:lnTo>
                  <a:lnTo>
                    <a:pt x="342328" y="1499822"/>
                  </a:lnTo>
                  <a:lnTo>
                    <a:pt x="333160" y="1521410"/>
                  </a:lnTo>
                  <a:lnTo>
                    <a:pt x="323850" y="1542796"/>
                  </a:lnTo>
                  <a:lnTo>
                    <a:pt x="315313" y="1563846"/>
                  </a:lnTo>
                  <a:lnTo>
                    <a:pt x="306705" y="1584896"/>
                  </a:lnTo>
                  <a:lnTo>
                    <a:pt x="298096" y="1605946"/>
                  </a:lnTo>
                  <a:lnTo>
                    <a:pt x="289559" y="1626997"/>
                  </a:lnTo>
                  <a:lnTo>
                    <a:pt x="281023" y="1648297"/>
                  </a:lnTo>
                  <a:lnTo>
                    <a:pt x="272415" y="1669669"/>
                  </a:lnTo>
                  <a:lnTo>
                    <a:pt x="263806" y="1691040"/>
                  </a:lnTo>
                  <a:lnTo>
                    <a:pt x="255269" y="1712340"/>
                  </a:lnTo>
                  <a:lnTo>
                    <a:pt x="248219" y="1732718"/>
                  </a:lnTo>
                  <a:lnTo>
                    <a:pt x="241157" y="1753060"/>
                  </a:lnTo>
                  <a:lnTo>
                    <a:pt x="234070" y="1773330"/>
                  </a:lnTo>
                  <a:lnTo>
                    <a:pt x="226949" y="1793494"/>
                  </a:lnTo>
                  <a:lnTo>
                    <a:pt x="220007" y="1814252"/>
                  </a:lnTo>
                  <a:lnTo>
                    <a:pt x="212947" y="1834880"/>
                  </a:lnTo>
                  <a:lnTo>
                    <a:pt x="205839" y="1855483"/>
                  </a:lnTo>
                  <a:lnTo>
                    <a:pt x="198755" y="1876170"/>
                  </a:lnTo>
                  <a:lnTo>
                    <a:pt x="193190" y="1896633"/>
                  </a:lnTo>
                  <a:lnTo>
                    <a:pt x="187578" y="1917192"/>
                  </a:lnTo>
                  <a:lnTo>
                    <a:pt x="181967" y="1937750"/>
                  </a:lnTo>
                  <a:lnTo>
                    <a:pt x="176402" y="1958213"/>
                  </a:lnTo>
                  <a:lnTo>
                    <a:pt x="170882" y="1977759"/>
                  </a:lnTo>
                  <a:lnTo>
                    <a:pt x="165385" y="1997328"/>
                  </a:lnTo>
                  <a:lnTo>
                    <a:pt x="159936" y="2016898"/>
                  </a:lnTo>
                  <a:lnTo>
                    <a:pt x="154558" y="2036445"/>
                  </a:lnTo>
                  <a:lnTo>
                    <a:pt x="144518" y="2075402"/>
                  </a:lnTo>
                  <a:lnTo>
                    <a:pt x="134429" y="2114359"/>
                  </a:lnTo>
                  <a:lnTo>
                    <a:pt x="124340" y="2153316"/>
                  </a:lnTo>
                  <a:lnTo>
                    <a:pt x="114300" y="2192274"/>
                  </a:lnTo>
                  <a:lnTo>
                    <a:pt x="98821" y="2264806"/>
                  </a:lnTo>
                  <a:lnTo>
                    <a:pt x="91172" y="2301234"/>
                  </a:lnTo>
                  <a:lnTo>
                    <a:pt x="83438" y="2337816"/>
                  </a:lnTo>
                  <a:lnTo>
                    <a:pt x="76896" y="2372080"/>
                  </a:lnTo>
                  <a:lnTo>
                    <a:pt x="70532" y="2406284"/>
                  </a:lnTo>
                  <a:lnTo>
                    <a:pt x="64240" y="2440418"/>
                  </a:lnTo>
                  <a:lnTo>
                    <a:pt x="57912" y="2474468"/>
                  </a:lnTo>
                  <a:lnTo>
                    <a:pt x="52617" y="2504574"/>
                  </a:lnTo>
                  <a:lnTo>
                    <a:pt x="47370" y="2534824"/>
                  </a:lnTo>
                  <a:lnTo>
                    <a:pt x="42124" y="2565122"/>
                  </a:lnTo>
                  <a:lnTo>
                    <a:pt x="36830" y="2595372"/>
                  </a:lnTo>
                  <a:lnTo>
                    <a:pt x="33555" y="2623562"/>
                  </a:lnTo>
                  <a:lnTo>
                    <a:pt x="30353" y="2651728"/>
                  </a:lnTo>
                  <a:lnTo>
                    <a:pt x="27150" y="2679846"/>
                  </a:lnTo>
                  <a:lnTo>
                    <a:pt x="23875" y="2707894"/>
                  </a:lnTo>
                  <a:lnTo>
                    <a:pt x="20849" y="2731575"/>
                  </a:lnTo>
                  <a:lnTo>
                    <a:pt x="17859" y="2755233"/>
                  </a:lnTo>
                  <a:lnTo>
                    <a:pt x="14892" y="2778938"/>
                  </a:lnTo>
                  <a:lnTo>
                    <a:pt x="11937" y="2802763"/>
                  </a:lnTo>
                  <a:lnTo>
                    <a:pt x="9616" y="2836267"/>
                  </a:lnTo>
                  <a:lnTo>
                    <a:pt x="7365" y="2869628"/>
                  </a:lnTo>
                  <a:lnTo>
                    <a:pt x="5115" y="2902989"/>
                  </a:lnTo>
                  <a:lnTo>
                    <a:pt x="2793" y="2936494"/>
                  </a:lnTo>
                  <a:lnTo>
                    <a:pt x="2160" y="2947511"/>
                  </a:lnTo>
                  <a:lnTo>
                    <a:pt x="1444" y="2958623"/>
                  </a:lnTo>
                  <a:lnTo>
                    <a:pt x="704" y="2969783"/>
                  </a:lnTo>
                  <a:lnTo>
                    <a:pt x="0" y="2980944"/>
                  </a:lnTo>
                </a:path>
              </a:pathLst>
            </a:custGeom>
            <a:ln w="5029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10334" y="2867405"/>
              <a:ext cx="2822575" cy="1983105"/>
            </a:xfrm>
            <a:custGeom>
              <a:avLst/>
              <a:gdLst/>
              <a:ahLst/>
              <a:cxnLst/>
              <a:rect l="l" t="t" r="r" b="b"/>
              <a:pathLst>
                <a:path w="2822575" h="1983104">
                  <a:moveTo>
                    <a:pt x="0" y="1982724"/>
                  </a:moveTo>
                  <a:lnTo>
                    <a:pt x="2111" y="1975840"/>
                  </a:lnTo>
                  <a:lnTo>
                    <a:pt x="4699" y="1968801"/>
                  </a:lnTo>
                  <a:lnTo>
                    <a:pt x="7286" y="1961739"/>
                  </a:lnTo>
                  <a:lnTo>
                    <a:pt x="9398" y="1954784"/>
                  </a:lnTo>
                  <a:lnTo>
                    <a:pt x="18170" y="1934793"/>
                  </a:lnTo>
                  <a:lnTo>
                    <a:pt x="27098" y="1914969"/>
                  </a:lnTo>
                  <a:lnTo>
                    <a:pt x="36097" y="1895240"/>
                  </a:lnTo>
                  <a:lnTo>
                    <a:pt x="45085" y="1875536"/>
                  </a:lnTo>
                  <a:lnTo>
                    <a:pt x="59781" y="1845528"/>
                  </a:lnTo>
                  <a:lnTo>
                    <a:pt x="74644" y="1815496"/>
                  </a:lnTo>
                  <a:lnTo>
                    <a:pt x="89554" y="1785417"/>
                  </a:lnTo>
                  <a:lnTo>
                    <a:pt x="104393" y="1755267"/>
                  </a:lnTo>
                  <a:lnTo>
                    <a:pt x="128158" y="1715773"/>
                  </a:lnTo>
                  <a:lnTo>
                    <a:pt x="151733" y="1676209"/>
                  </a:lnTo>
                  <a:lnTo>
                    <a:pt x="175260" y="1636645"/>
                  </a:lnTo>
                  <a:lnTo>
                    <a:pt x="198882" y="1597152"/>
                  </a:lnTo>
                  <a:lnTo>
                    <a:pt x="228346" y="1553479"/>
                  </a:lnTo>
                  <a:lnTo>
                    <a:pt x="258191" y="1509903"/>
                  </a:lnTo>
                  <a:lnTo>
                    <a:pt x="275349" y="1487005"/>
                  </a:lnTo>
                  <a:lnTo>
                    <a:pt x="292306" y="1464167"/>
                  </a:lnTo>
                  <a:lnTo>
                    <a:pt x="309286" y="1441305"/>
                  </a:lnTo>
                  <a:lnTo>
                    <a:pt x="326517" y="1418336"/>
                  </a:lnTo>
                  <a:lnTo>
                    <a:pt x="345729" y="1394632"/>
                  </a:lnTo>
                  <a:lnTo>
                    <a:pt x="364775" y="1370917"/>
                  </a:lnTo>
                  <a:lnTo>
                    <a:pt x="383774" y="1347130"/>
                  </a:lnTo>
                  <a:lnTo>
                    <a:pt x="402844" y="1323213"/>
                  </a:lnTo>
                  <a:lnTo>
                    <a:pt x="487934" y="1221359"/>
                  </a:lnTo>
                  <a:lnTo>
                    <a:pt x="585216" y="1119251"/>
                  </a:lnTo>
                  <a:lnTo>
                    <a:pt x="693801" y="1017016"/>
                  </a:lnTo>
                  <a:lnTo>
                    <a:pt x="810133" y="912114"/>
                  </a:lnTo>
                  <a:lnTo>
                    <a:pt x="937133" y="815086"/>
                  </a:lnTo>
                  <a:lnTo>
                    <a:pt x="1072515" y="718185"/>
                  </a:lnTo>
                  <a:lnTo>
                    <a:pt x="1213993" y="620776"/>
                  </a:lnTo>
                  <a:lnTo>
                    <a:pt x="1364233" y="526415"/>
                  </a:lnTo>
                  <a:lnTo>
                    <a:pt x="1523365" y="439293"/>
                  </a:lnTo>
                  <a:lnTo>
                    <a:pt x="1686179" y="355219"/>
                  </a:lnTo>
                  <a:lnTo>
                    <a:pt x="1861058" y="279019"/>
                  </a:lnTo>
                  <a:lnTo>
                    <a:pt x="2052193" y="204724"/>
                  </a:lnTo>
                  <a:lnTo>
                    <a:pt x="2251710" y="140843"/>
                  </a:lnTo>
                  <a:lnTo>
                    <a:pt x="2469896" y="76327"/>
                  </a:lnTo>
                  <a:lnTo>
                    <a:pt x="2699004" y="23241"/>
                  </a:lnTo>
                  <a:lnTo>
                    <a:pt x="2822448" y="0"/>
                  </a:lnTo>
                </a:path>
              </a:pathLst>
            </a:custGeom>
            <a:ln w="502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68880" y="4867655"/>
              <a:ext cx="0" cy="140335"/>
            </a:xfrm>
            <a:custGeom>
              <a:avLst/>
              <a:gdLst/>
              <a:ahLst/>
              <a:cxnLst/>
              <a:rect l="l" t="t" r="r" b="b"/>
              <a:pathLst>
                <a:path h="140335">
                  <a:moveTo>
                    <a:pt x="0" y="140208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1246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38856" y="4867655"/>
              <a:ext cx="1140460" cy="141605"/>
            </a:xfrm>
            <a:custGeom>
              <a:avLst/>
              <a:gdLst/>
              <a:ahLst/>
              <a:cxnLst/>
              <a:rect l="l" t="t" r="r" b="b"/>
              <a:pathLst>
                <a:path w="1140460" h="141604">
                  <a:moveTo>
                    <a:pt x="0" y="141605"/>
                  </a:moveTo>
                  <a:lnTo>
                    <a:pt x="0" y="141605"/>
                  </a:lnTo>
                  <a:lnTo>
                    <a:pt x="0" y="17526"/>
                  </a:lnTo>
                  <a:lnTo>
                    <a:pt x="0" y="0"/>
                  </a:lnTo>
                </a:path>
                <a:path w="1140460" h="141604">
                  <a:moveTo>
                    <a:pt x="569976" y="141605"/>
                  </a:moveTo>
                  <a:lnTo>
                    <a:pt x="569976" y="141605"/>
                  </a:lnTo>
                  <a:lnTo>
                    <a:pt x="569976" y="17526"/>
                  </a:lnTo>
                  <a:lnTo>
                    <a:pt x="569976" y="0"/>
                  </a:lnTo>
                </a:path>
                <a:path w="1140460" h="141604">
                  <a:moveTo>
                    <a:pt x="1139952" y="141605"/>
                  </a:moveTo>
                  <a:lnTo>
                    <a:pt x="1139952" y="141605"/>
                  </a:lnTo>
                  <a:lnTo>
                    <a:pt x="1139952" y="17526"/>
                  </a:lnTo>
                  <a:lnTo>
                    <a:pt x="1139952" y="0"/>
                  </a:lnTo>
                </a:path>
              </a:pathLst>
            </a:custGeom>
            <a:ln w="12192">
              <a:solidFill>
                <a:srgbClr val="1246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32020" y="4867655"/>
              <a:ext cx="0" cy="140335"/>
            </a:xfrm>
            <a:custGeom>
              <a:avLst/>
              <a:gdLst/>
              <a:ahLst/>
              <a:cxnLst/>
              <a:rect l="l" t="t" r="r" b="b"/>
              <a:pathLst>
                <a:path h="140335">
                  <a:moveTo>
                    <a:pt x="0" y="140208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1246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527810" y="4943433"/>
            <a:ext cx="3729354" cy="135636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877569">
              <a:lnSpc>
                <a:spcPct val="100000"/>
              </a:lnSpc>
              <a:spcBef>
                <a:spcPts val="645"/>
              </a:spcBef>
              <a:tabLst>
                <a:tab pos="1450340" algn="l"/>
                <a:tab pos="2014855" algn="l"/>
                <a:tab pos="2607945" algn="l"/>
                <a:tab pos="3154045" algn="l"/>
              </a:tabLst>
            </a:pPr>
            <a:r>
              <a:rPr sz="1600" spc="-5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1</a:t>
            </a:r>
            <a:r>
              <a:rPr sz="16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	</a:t>
            </a:r>
            <a:r>
              <a:rPr sz="1600" spc="-5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2</a:t>
            </a:r>
            <a:r>
              <a:rPr sz="16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	</a:t>
            </a:r>
            <a:r>
              <a:rPr sz="1600" spc="-5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3</a:t>
            </a:r>
            <a:r>
              <a:rPr sz="16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	</a:t>
            </a:r>
            <a:r>
              <a:rPr sz="1600" spc="-5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4</a:t>
            </a:r>
            <a:r>
              <a:rPr sz="16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	</a:t>
            </a:r>
            <a:r>
              <a:rPr sz="1600" spc="-5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5</a:t>
            </a:r>
            <a:endParaRPr sz="1600">
              <a:latin typeface="Franklin Gothic Medium"/>
              <a:cs typeface="Franklin Gothic Medium"/>
            </a:endParaRPr>
          </a:p>
          <a:p>
            <a:pPr marL="1947545">
              <a:lnSpc>
                <a:spcPct val="100000"/>
              </a:lnSpc>
              <a:spcBef>
                <a:spcPts val="620"/>
              </a:spcBef>
            </a:pPr>
            <a:r>
              <a:rPr sz="1800" spc="-2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Time</a:t>
            </a:r>
            <a:r>
              <a:rPr sz="1800" spc="-9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(seconds)</a:t>
            </a:r>
            <a:endParaRPr sz="1800">
              <a:latin typeface="Franklin Gothic Medium"/>
              <a:cs typeface="Franklin Gothic Medium"/>
            </a:endParaRPr>
          </a:p>
          <a:p>
            <a:pPr marL="50800">
              <a:lnSpc>
                <a:spcPct val="100000"/>
              </a:lnSpc>
              <a:spcBef>
                <a:spcPts val="1390"/>
              </a:spcBef>
            </a:pPr>
            <a:r>
              <a:rPr sz="16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Note:</a:t>
            </a:r>
            <a:r>
              <a:rPr sz="1600" spc="3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Each</a:t>
            </a:r>
            <a:r>
              <a:rPr sz="1600" spc="-3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FEV</a:t>
            </a:r>
            <a:r>
              <a:rPr sz="1575" baseline="-21164" dirty="0">
                <a:solidFill>
                  <a:srgbClr val="124679"/>
                </a:solidFill>
                <a:latin typeface="Franklin Gothic Medium"/>
                <a:cs typeface="Franklin Gothic Medium"/>
              </a:rPr>
              <a:t>1</a:t>
            </a:r>
            <a:r>
              <a:rPr sz="1575" spc="135" baseline="-21164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represents</a:t>
            </a:r>
            <a:r>
              <a:rPr sz="1600" spc="-5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the</a:t>
            </a:r>
            <a:r>
              <a:rPr sz="1600" spc="-4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highest</a:t>
            </a:r>
            <a:r>
              <a:rPr sz="1600" spc="-5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1600" spc="-2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of</a:t>
            </a:r>
            <a:endParaRPr sz="1600">
              <a:latin typeface="Franklin Gothic Medium"/>
              <a:cs typeface="Franklin Gothic Medium"/>
            </a:endParaRPr>
          </a:p>
          <a:p>
            <a:pPr marL="50800">
              <a:lnSpc>
                <a:spcPct val="100000"/>
              </a:lnSpc>
            </a:pPr>
            <a:r>
              <a:rPr sz="16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three</a:t>
            </a:r>
            <a:r>
              <a:rPr sz="1600" spc="-7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reproducible</a:t>
            </a:r>
            <a:r>
              <a:rPr sz="1600" spc="-7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measurements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77105" y="1514983"/>
            <a:ext cx="6483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00AF50"/>
                </a:solidFill>
                <a:latin typeface="Franklin Gothic Medium"/>
                <a:cs typeface="Franklin Gothic Medium"/>
              </a:rPr>
              <a:t>Normal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71365" y="2263267"/>
            <a:ext cx="8547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081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4E6BF9"/>
                </a:solidFill>
                <a:latin typeface="Franklin Gothic Medium"/>
                <a:cs typeface="Franklin Gothic Medium"/>
              </a:rPr>
              <a:t>Asthma </a:t>
            </a:r>
            <a:r>
              <a:rPr sz="1600" dirty="0">
                <a:solidFill>
                  <a:srgbClr val="4E6BF9"/>
                </a:solidFill>
                <a:latin typeface="Franklin Gothic Medium"/>
                <a:cs typeface="Franklin Gothic Medium"/>
              </a:rPr>
              <a:t>(after</a:t>
            </a:r>
            <a:r>
              <a:rPr sz="1600" spc="-85" dirty="0">
                <a:solidFill>
                  <a:srgbClr val="4E6BF9"/>
                </a:solidFill>
                <a:latin typeface="Franklin Gothic Medium"/>
                <a:cs typeface="Franklin Gothic Medium"/>
              </a:rPr>
              <a:t> </a:t>
            </a:r>
            <a:r>
              <a:rPr sz="1600" spc="-25" dirty="0">
                <a:solidFill>
                  <a:srgbClr val="4E6BF9"/>
                </a:solidFill>
                <a:latin typeface="Franklin Gothic Medium"/>
                <a:cs typeface="Franklin Gothic Medium"/>
              </a:rPr>
              <a:t>BD)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27094" y="3094736"/>
            <a:ext cx="9994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7559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Asthma (before</a:t>
            </a:r>
            <a:r>
              <a:rPr sz="1600" spc="-6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BD)</a:t>
            </a:r>
            <a:endParaRPr sz="1600">
              <a:latin typeface="Franklin Gothic Medium"/>
              <a:cs typeface="Franklin Gothic Medium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880616" y="2215895"/>
            <a:ext cx="640080" cy="2628900"/>
            <a:chOff x="1880616" y="2215895"/>
            <a:chExt cx="640080" cy="2628900"/>
          </a:xfrm>
        </p:grpSpPr>
        <p:sp>
          <p:nvSpPr>
            <p:cNvPr id="22" name="object 22"/>
            <p:cNvSpPr/>
            <p:nvPr/>
          </p:nvSpPr>
          <p:spPr>
            <a:xfrm>
              <a:off x="1886712" y="2910839"/>
              <a:ext cx="581025" cy="1927860"/>
            </a:xfrm>
            <a:custGeom>
              <a:avLst/>
              <a:gdLst/>
              <a:ahLst/>
              <a:cxnLst/>
              <a:rect l="l" t="t" r="r" b="b"/>
              <a:pathLst>
                <a:path w="581025" h="1927860">
                  <a:moveTo>
                    <a:pt x="0" y="0"/>
                  </a:moveTo>
                  <a:lnTo>
                    <a:pt x="580770" y="0"/>
                  </a:lnTo>
                  <a:lnTo>
                    <a:pt x="580770" y="1927860"/>
                  </a:lnTo>
                </a:path>
              </a:pathLst>
            </a:custGeom>
            <a:ln w="12192">
              <a:solidFill>
                <a:srgbClr val="124679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08048" y="3589019"/>
              <a:ext cx="544195" cy="407034"/>
            </a:xfrm>
            <a:custGeom>
              <a:avLst/>
              <a:gdLst/>
              <a:ahLst/>
              <a:cxnLst/>
              <a:rect l="l" t="t" r="r" b="b"/>
              <a:pathLst>
                <a:path w="544194" h="407035">
                  <a:moveTo>
                    <a:pt x="0" y="0"/>
                  </a:moveTo>
                  <a:lnTo>
                    <a:pt x="544068" y="0"/>
                  </a:lnTo>
                </a:path>
                <a:path w="544194" h="407035">
                  <a:moveTo>
                    <a:pt x="0" y="406907"/>
                  </a:moveTo>
                  <a:lnTo>
                    <a:pt x="544068" y="406907"/>
                  </a:lnTo>
                </a:path>
              </a:pathLst>
            </a:custGeom>
            <a:ln w="12192">
              <a:solidFill>
                <a:srgbClr val="12467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76404" y="2215895"/>
              <a:ext cx="144145" cy="524510"/>
            </a:xfrm>
            <a:custGeom>
              <a:avLst/>
              <a:gdLst/>
              <a:ahLst/>
              <a:cxnLst/>
              <a:rect l="l" t="t" r="r" b="b"/>
              <a:pathLst>
                <a:path w="144144" h="524510">
                  <a:moveTo>
                    <a:pt x="62285" y="507642"/>
                  </a:moveTo>
                  <a:lnTo>
                    <a:pt x="71901" y="524128"/>
                  </a:lnTo>
                  <a:lnTo>
                    <a:pt x="81086" y="508380"/>
                  </a:lnTo>
                  <a:lnTo>
                    <a:pt x="63011" y="508380"/>
                  </a:lnTo>
                  <a:lnTo>
                    <a:pt x="62285" y="507642"/>
                  </a:lnTo>
                  <a:close/>
                </a:path>
                <a:path w="144144" h="524510">
                  <a:moveTo>
                    <a:pt x="55899" y="433088"/>
                  </a:moveTo>
                  <a:lnTo>
                    <a:pt x="55899" y="496692"/>
                  </a:lnTo>
                  <a:lnTo>
                    <a:pt x="62285" y="507642"/>
                  </a:lnTo>
                  <a:lnTo>
                    <a:pt x="63011" y="508380"/>
                  </a:lnTo>
                  <a:lnTo>
                    <a:pt x="80791" y="508380"/>
                  </a:lnTo>
                  <a:lnTo>
                    <a:pt x="81517" y="507642"/>
                  </a:lnTo>
                  <a:lnTo>
                    <a:pt x="87903" y="496692"/>
                  </a:lnTo>
                  <a:lnTo>
                    <a:pt x="87903" y="484250"/>
                  </a:lnTo>
                  <a:lnTo>
                    <a:pt x="58058" y="484250"/>
                  </a:lnTo>
                  <a:lnTo>
                    <a:pt x="71901" y="460520"/>
                  </a:lnTo>
                  <a:lnTo>
                    <a:pt x="55899" y="433088"/>
                  </a:lnTo>
                  <a:close/>
                </a:path>
                <a:path w="144144" h="524510">
                  <a:moveTo>
                    <a:pt x="81517" y="507642"/>
                  </a:moveTo>
                  <a:lnTo>
                    <a:pt x="80791" y="508380"/>
                  </a:lnTo>
                  <a:lnTo>
                    <a:pt x="81086" y="508380"/>
                  </a:lnTo>
                  <a:lnTo>
                    <a:pt x="81517" y="507642"/>
                  </a:lnTo>
                  <a:close/>
                </a:path>
                <a:path w="144144" h="524510">
                  <a:moveTo>
                    <a:pt x="55899" y="496692"/>
                  </a:moveTo>
                  <a:lnTo>
                    <a:pt x="55899" y="501141"/>
                  </a:lnTo>
                  <a:lnTo>
                    <a:pt x="62285" y="507642"/>
                  </a:lnTo>
                  <a:lnTo>
                    <a:pt x="55899" y="496692"/>
                  </a:lnTo>
                  <a:close/>
                </a:path>
                <a:path w="144144" h="524510">
                  <a:moveTo>
                    <a:pt x="87903" y="496692"/>
                  </a:moveTo>
                  <a:lnTo>
                    <a:pt x="81517" y="507642"/>
                  </a:lnTo>
                  <a:lnTo>
                    <a:pt x="87903" y="501141"/>
                  </a:lnTo>
                  <a:lnTo>
                    <a:pt x="87903" y="496692"/>
                  </a:lnTo>
                  <a:close/>
                </a:path>
                <a:path w="144144" h="524510">
                  <a:moveTo>
                    <a:pt x="13896" y="380470"/>
                  </a:moveTo>
                  <a:lnTo>
                    <a:pt x="7893" y="382524"/>
                  </a:lnTo>
                  <a:lnTo>
                    <a:pt x="3087" y="386740"/>
                  </a:lnTo>
                  <a:lnTo>
                    <a:pt x="400" y="392255"/>
                  </a:lnTo>
                  <a:lnTo>
                    <a:pt x="0" y="398365"/>
                  </a:lnTo>
                  <a:lnTo>
                    <a:pt x="2051" y="404367"/>
                  </a:lnTo>
                  <a:lnTo>
                    <a:pt x="55899" y="496692"/>
                  </a:lnTo>
                  <a:lnTo>
                    <a:pt x="55899" y="433088"/>
                  </a:lnTo>
                  <a:lnTo>
                    <a:pt x="29737" y="388238"/>
                  </a:lnTo>
                  <a:lnTo>
                    <a:pt x="25521" y="383506"/>
                  </a:lnTo>
                  <a:lnTo>
                    <a:pt x="20006" y="380857"/>
                  </a:lnTo>
                  <a:lnTo>
                    <a:pt x="13896" y="380470"/>
                  </a:lnTo>
                  <a:close/>
                </a:path>
                <a:path w="144144" h="524510">
                  <a:moveTo>
                    <a:pt x="129907" y="380470"/>
                  </a:moveTo>
                  <a:lnTo>
                    <a:pt x="123797" y="380857"/>
                  </a:lnTo>
                  <a:lnTo>
                    <a:pt x="118282" y="383506"/>
                  </a:lnTo>
                  <a:lnTo>
                    <a:pt x="114065" y="388238"/>
                  </a:lnTo>
                  <a:lnTo>
                    <a:pt x="87903" y="433088"/>
                  </a:lnTo>
                  <a:lnTo>
                    <a:pt x="87903" y="496692"/>
                  </a:lnTo>
                  <a:lnTo>
                    <a:pt x="141751" y="404367"/>
                  </a:lnTo>
                  <a:lnTo>
                    <a:pt x="143803" y="398365"/>
                  </a:lnTo>
                  <a:lnTo>
                    <a:pt x="143402" y="392255"/>
                  </a:lnTo>
                  <a:lnTo>
                    <a:pt x="140715" y="386740"/>
                  </a:lnTo>
                  <a:lnTo>
                    <a:pt x="135909" y="382524"/>
                  </a:lnTo>
                  <a:lnTo>
                    <a:pt x="129907" y="380470"/>
                  </a:lnTo>
                  <a:close/>
                </a:path>
                <a:path w="144144" h="524510">
                  <a:moveTo>
                    <a:pt x="71901" y="460520"/>
                  </a:moveTo>
                  <a:lnTo>
                    <a:pt x="58058" y="484250"/>
                  </a:lnTo>
                  <a:lnTo>
                    <a:pt x="85744" y="484250"/>
                  </a:lnTo>
                  <a:lnTo>
                    <a:pt x="71901" y="460520"/>
                  </a:lnTo>
                  <a:close/>
                </a:path>
                <a:path w="144144" h="524510">
                  <a:moveTo>
                    <a:pt x="87903" y="433088"/>
                  </a:moveTo>
                  <a:lnTo>
                    <a:pt x="71901" y="460520"/>
                  </a:lnTo>
                  <a:lnTo>
                    <a:pt x="85744" y="484250"/>
                  </a:lnTo>
                  <a:lnTo>
                    <a:pt x="87903" y="484250"/>
                  </a:lnTo>
                  <a:lnTo>
                    <a:pt x="87903" y="433088"/>
                  </a:lnTo>
                  <a:close/>
                </a:path>
                <a:path w="144144" h="524510">
                  <a:moveTo>
                    <a:pt x="80791" y="0"/>
                  </a:moveTo>
                  <a:lnTo>
                    <a:pt x="63011" y="0"/>
                  </a:lnTo>
                  <a:lnTo>
                    <a:pt x="55899" y="7112"/>
                  </a:lnTo>
                  <a:lnTo>
                    <a:pt x="55899" y="433088"/>
                  </a:lnTo>
                  <a:lnTo>
                    <a:pt x="71901" y="460520"/>
                  </a:lnTo>
                  <a:lnTo>
                    <a:pt x="87903" y="433088"/>
                  </a:lnTo>
                  <a:lnTo>
                    <a:pt x="87903" y="7112"/>
                  </a:lnTo>
                  <a:lnTo>
                    <a:pt x="80791" y="0"/>
                  </a:lnTo>
                  <a:close/>
                </a:path>
              </a:pathLst>
            </a:custGeom>
            <a:solidFill>
              <a:srgbClr val="179C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885434" y="1287907"/>
            <a:ext cx="464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Flow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816465" y="5013452"/>
            <a:ext cx="744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Volume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99680" y="2821686"/>
            <a:ext cx="6483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00AF50"/>
                </a:solidFill>
                <a:latin typeface="Franklin Gothic Medium"/>
                <a:cs typeface="Franklin Gothic Medium"/>
              </a:rPr>
              <a:t>Normal</a:t>
            </a:r>
            <a:endParaRPr sz="1600">
              <a:latin typeface="Franklin Gothic Medium"/>
              <a:cs typeface="Franklin Gothic Medium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893053" y="1612201"/>
            <a:ext cx="4150360" cy="5151755"/>
            <a:chOff x="5893053" y="1612201"/>
            <a:chExt cx="4150360" cy="5151755"/>
          </a:xfrm>
        </p:grpSpPr>
        <p:sp>
          <p:nvSpPr>
            <p:cNvPr id="29" name="object 29"/>
            <p:cNvSpPr/>
            <p:nvPr/>
          </p:nvSpPr>
          <p:spPr>
            <a:xfrm>
              <a:off x="5915405" y="1628393"/>
              <a:ext cx="4111625" cy="4536440"/>
            </a:xfrm>
            <a:custGeom>
              <a:avLst/>
              <a:gdLst/>
              <a:ahLst/>
              <a:cxnLst/>
              <a:rect l="l" t="t" r="r" b="b"/>
              <a:pathLst>
                <a:path w="4111625" h="4536440">
                  <a:moveTo>
                    <a:pt x="0" y="0"/>
                  </a:moveTo>
                  <a:lnTo>
                    <a:pt x="0" y="4536363"/>
                  </a:lnTo>
                </a:path>
                <a:path w="4111625" h="4536440">
                  <a:moveTo>
                    <a:pt x="4111625" y="3244595"/>
                  </a:moveTo>
                  <a:lnTo>
                    <a:pt x="19812" y="3244595"/>
                  </a:lnTo>
                </a:path>
              </a:pathLst>
            </a:custGeom>
            <a:ln w="32004">
              <a:solidFill>
                <a:srgbClr val="1246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918453" y="4840986"/>
              <a:ext cx="3776979" cy="1897380"/>
            </a:xfrm>
            <a:custGeom>
              <a:avLst/>
              <a:gdLst/>
              <a:ahLst/>
              <a:cxnLst/>
              <a:rect l="l" t="t" r="r" b="b"/>
              <a:pathLst>
                <a:path w="3776979" h="1897379">
                  <a:moveTo>
                    <a:pt x="0" y="33019"/>
                  </a:moveTo>
                  <a:lnTo>
                    <a:pt x="24242" y="93714"/>
                  </a:lnTo>
                  <a:lnTo>
                    <a:pt x="39609" y="137334"/>
                  </a:lnTo>
                  <a:lnTo>
                    <a:pt x="56563" y="187137"/>
                  </a:lnTo>
                  <a:lnTo>
                    <a:pt x="74673" y="241126"/>
                  </a:lnTo>
                  <a:lnTo>
                    <a:pt x="93506" y="297301"/>
                  </a:lnTo>
                  <a:lnTo>
                    <a:pt x="112629" y="353663"/>
                  </a:lnTo>
                  <a:lnTo>
                    <a:pt x="131612" y="408215"/>
                  </a:lnTo>
                  <a:lnTo>
                    <a:pt x="150020" y="458957"/>
                  </a:lnTo>
                  <a:lnTo>
                    <a:pt x="167423" y="503892"/>
                  </a:lnTo>
                  <a:lnTo>
                    <a:pt x="183387" y="541019"/>
                  </a:lnTo>
                  <a:lnTo>
                    <a:pt x="202376" y="581913"/>
                  </a:lnTo>
                  <a:lnTo>
                    <a:pt x="222428" y="624703"/>
                  </a:lnTo>
                  <a:lnTo>
                    <a:pt x="243543" y="668931"/>
                  </a:lnTo>
                  <a:lnTo>
                    <a:pt x="265721" y="714138"/>
                  </a:lnTo>
                  <a:lnTo>
                    <a:pt x="288962" y="759868"/>
                  </a:lnTo>
                  <a:lnTo>
                    <a:pt x="313266" y="805661"/>
                  </a:lnTo>
                  <a:lnTo>
                    <a:pt x="338633" y="851061"/>
                  </a:lnTo>
                  <a:lnTo>
                    <a:pt x="365063" y="895609"/>
                  </a:lnTo>
                  <a:lnTo>
                    <a:pt x="392557" y="938847"/>
                  </a:lnTo>
                  <a:lnTo>
                    <a:pt x="420373" y="980736"/>
                  </a:lnTo>
                  <a:lnTo>
                    <a:pt x="448143" y="1021709"/>
                  </a:lnTo>
                  <a:lnTo>
                    <a:pt x="476424" y="1062026"/>
                  </a:lnTo>
                  <a:lnTo>
                    <a:pt x="505770" y="1101951"/>
                  </a:lnTo>
                  <a:lnTo>
                    <a:pt x="536739" y="1141744"/>
                  </a:lnTo>
                  <a:lnTo>
                    <a:pt x="569886" y="1181669"/>
                  </a:lnTo>
                  <a:lnTo>
                    <a:pt x="605768" y="1221987"/>
                  </a:lnTo>
                  <a:lnTo>
                    <a:pt x="644940" y="1262959"/>
                  </a:lnTo>
                  <a:lnTo>
                    <a:pt x="687959" y="1304848"/>
                  </a:lnTo>
                  <a:lnTo>
                    <a:pt x="720266" y="1335013"/>
                  </a:lnTo>
                  <a:lnTo>
                    <a:pt x="754619" y="1366526"/>
                  </a:lnTo>
                  <a:lnTo>
                    <a:pt x="790796" y="1399038"/>
                  </a:lnTo>
                  <a:lnTo>
                    <a:pt x="828579" y="1432203"/>
                  </a:lnTo>
                  <a:lnTo>
                    <a:pt x="867748" y="1465672"/>
                  </a:lnTo>
                  <a:lnTo>
                    <a:pt x="908086" y="1499098"/>
                  </a:lnTo>
                  <a:lnTo>
                    <a:pt x="949371" y="1532133"/>
                  </a:lnTo>
                  <a:lnTo>
                    <a:pt x="991385" y="1564429"/>
                  </a:lnTo>
                  <a:lnTo>
                    <a:pt x="1033910" y="1595639"/>
                  </a:lnTo>
                  <a:lnTo>
                    <a:pt x="1076725" y="1625416"/>
                  </a:lnTo>
                  <a:lnTo>
                    <a:pt x="1119611" y="1653410"/>
                  </a:lnTo>
                  <a:lnTo>
                    <a:pt x="1162350" y="1679275"/>
                  </a:lnTo>
                  <a:lnTo>
                    <a:pt x="1204722" y="1702663"/>
                  </a:lnTo>
                  <a:lnTo>
                    <a:pt x="1251123" y="1725609"/>
                  </a:lnTo>
                  <a:lnTo>
                    <a:pt x="1298874" y="1746761"/>
                  </a:lnTo>
                  <a:lnTo>
                    <a:pt x="1347668" y="1766202"/>
                  </a:lnTo>
                  <a:lnTo>
                    <a:pt x="1397197" y="1784014"/>
                  </a:lnTo>
                  <a:lnTo>
                    <a:pt x="1447155" y="1800278"/>
                  </a:lnTo>
                  <a:lnTo>
                    <a:pt x="1497234" y="1815077"/>
                  </a:lnTo>
                  <a:lnTo>
                    <a:pt x="1547128" y="1828493"/>
                  </a:lnTo>
                  <a:lnTo>
                    <a:pt x="1596531" y="1840608"/>
                  </a:lnTo>
                  <a:lnTo>
                    <a:pt x="1645134" y="1851503"/>
                  </a:lnTo>
                  <a:lnTo>
                    <a:pt x="1692631" y="1861261"/>
                  </a:lnTo>
                  <a:lnTo>
                    <a:pt x="1738715" y="1869965"/>
                  </a:lnTo>
                  <a:lnTo>
                    <a:pt x="1783079" y="1877695"/>
                  </a:lnTo>
                  <a:lnTo>
                    <a:pt x="1839628" y="1886126"/>
                  </a:lnTo>
                  <a:lnTo>
                    <a:pt x="1893841" y="1892117"/>
                  </a:lnTo>
                  <a:lnTo>
                    <a:pt x="1946176" y="1895802"/>
                  </a:lnTo>
                  <a:lnTo>
                    <a:pt x="1997090" y="1897321"/>
                  </a:lnTo>
                  <a:lnTo>
                    <a:pt x="2047041" y="1896809"/>
                  </a:lnTo>
                  <a:lnTo>
                    <a:pt x="2096487" y="1894403"/>
                  </a:lnTo>
                  <a:lnTo>
                    <a:pt x="2145887" y="1890242"/>
                  </a:lnTo>
                  <a:lnTo>
                    <a:pt x="2195697" y="1884461"/>
                  </a:lnTo>
                  <a:lnTo>
                    <a:pt x="2246376" y="1877199"/>
                  </a:lnTo>
                  <a:lnTo>
                    <a:pt x="2293109" y="1868906"/>
                  </a:lnTo>
                  <a:lnTo>
                    <a:pt x="2340761" y="1858533"/>
                  </a:lnTo>
                  <a:lnTo>
                    <a:pt x="2388921" y="1846361"/>
                  </a:lnTo>
                  <a:lnTo>
                    <a:pt x="2437182" y="1832673"/>
                  </a:lnTo>
                  <a:lnTo>
                    <a:pt x="2485135" y="1817751"/>
                  </a:lnTo>
                  <a:lnTo>
                    <a:pt x="2532372" y="1801876"/>
                  </a:lnTo>
                  <a:lnTo>
                    <a:pt x="2578485" y="1785330"/>
                  </a:lnTo>
                  <a:lnTo>
                    <a:pt x="2623064" y="1768396"/>
                  </a:lnTo>
                  <a:lnTo>
                    <a:pt x="2665701" y="1751355"/>
                  </a:lnTo>
                  <a:lnTo>
                    <a:pt x="2705989" y="1734489"/>
                  </a:lnTo>
                  <a:lnTo>
                    <a:pt x="2759299" y="1710711"/>
                  </a:lnTo>
                  <a:lnTo>
                    <a:pt x="2808578" y="1686678"/>
                  </a:lnTo>
                  <a:lnTo>
                    <a:pt x="2854722" y="1661844"/>
                  </a:lnTo>
                  <a:lnTo>
                    <a:pt x="2898629" y="1635660"/>
                  </a:lnTo>
                  <a:lnTo>
                    <a:pt x="2941196" y="1607579"/>
                  </a:lnTo>
                  <a:lnTo>
                    <a:pt x="2983321" y="1577052"/>
                  </a:lnTo>
                  <a:lnTo>
                    <a:pt x="3025902" y="1543532"/>
                  </a:lnTo>
                  <a:lnTo>
                    <a:pt x="3063115" y="1512781"/>
                  </a:lnTo>
                  <a:lnTo>
                    <a:pt x="3099510" y="1481603"/>
                  </a:lnTo>
                  <a:lnTo>
                    <a:pt x="3135232" y="1449215"/>
                  </a:lnTo>
                  <a:lnTo>
                    <a:pt x="3170428" y="1414833"/>
                  </a:lnTo>
                  <a:lnTo>
                    <a:pt x="3205242" y="1377674"/>
                  </a:lnTo>
                  <a:lnTo>
                    <a:pt x="3239821" y="1336953"/>
                  </a:lnTo>
                  <a:lnTo>
                    <a:pt x="3274311" y="1291886"/>
                  </a:lnTo>
                  <a:lnTo>
                    <a:pt x="3308857" y="1241691"/>
                  </a:lnTo>
                  <a:lnTo>
                    <a:pt x="3332295" y="1204227"/>
                  </a:lnTo>
                  <a:lnTo>
                    <a:pt x="3356300" y="1162988"/>
                  </a:lnTo>
                  <a:lnTo>
                    <a:pt x="3380656" y="1118668"/>
                  </a:lnTo>
                  <a:lnTo>
                    <a:pt x="3405147" y="1071958"/>
                  </a:lnTo>
                  <a:lnTo>
                    <a:pt x="3429557" y="1023548"/>
                  </a:lnTo>
                  <a:lnTo>
                    <a:pt x="3453669" y="974131"/>
                  </a:lnTo>
                  <a:lnTo>
                    <a:pt x="3477268" y="924398"/>
                  </a:lnTo>
                  <a:lnTo>
                    <a:pt x="3500138" y="875040"/>
                  </a:lnTo>
                  <a:lnTo>
                    <a:pt x="3522063" y="826750"/>
                  </a:lnTo>
                  <a:lnTo>
                    <a:pt x="3542826" y="780218"/>
                  </a:lnTo>
                  <a:lnTo>
                    <a:pt x="3562211" y="736137"/>
                  </a:lnTo>
                  <a:lnTo>
                    <a:pt x="3580003" y="695197"/>
                  </a:lnTo>
                  <a:lnTo>
                    <a:pt x="3603894" y="638111"/>
                  </a:lnTo>
                  <a:lnTo>
                    <a:pt x="3625046" y="584047"/>
                  </a:lnTo>
                  <a:lnTo>
                    <a:pt x="3643825" y="532635"/>
                  </a:lnTo>
                  <a:lnTo>
                    <a:pt x="3660600" y="483504"/>
                  </a:lnTo>
                  <a:lnTo>
                    <a:pt x="3675737" y="436285"/>
                  </a:lnTo>
                  <a:lnTo>
                    <a:pt x="3689605" y="390606"/>
                  </a:lnTo>
                  <a:lnTo>
                    <a:pt x="3702572" y="346097"/>
                  </a:lnTo>
                  <a:lnTo>
                    <a:pt x="3715004" y="302387"/>
                  </a:lnTo>
                  <a:lnTo>
                    <a:pt x="3729752" y="246077"/>
                  </a:lnTo>
                  <a:lnTo>
                    <a:pt x="3741805" y="192776"/>
                  </a:lnTo>
                  <a:lnTo>
                    <a:pt x="3751834" y="142001"/>
                  </a:lnTo>
                  <a:lnTo>
                    <a:pt x="3760507" y="93269"/>
                  </a:lnTo>
                  <a:lnTo>
                    <a:pt x="3768496" y="46096"/>
                  </a:lnTo>
                  <a:lnTo>
                    <a:pt x="3776472" y="0"/>
                  </a:lnTo>
                </a:path>
              </a:pathLst>
            </a:custGeom>
            <a:ln w="50292">
              <a:solidFill>
                <a:srgbClr val="4E6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929121" y="2022347"/>
              <a:ext cx="3542029" cy="2851150"/>
            </a:xfrm>
            <a:custGeom>
              <a:avLst/>
              <a:gdLst/>
              <a:ahLst/>
              <a:cxnLst/>
              <a:rect l="l" t="t" r="r" b="b"/>
              <a:pathLst>
                <a:path w="3542029" h="2851150">
                  <a:moveTo>
                    <a:pt x="0" y="2850641"/>
                  </a:moveTo>
                  <a:lnTo>
                    <a:pt x="152526" y="120014"/>
                  </a:lnTo>
                  <a:lnTo>
                    <a:pt x="160147" y="40766"/>
                  </a:lnTo>
                  <a:lnTo>
                    <a:pt x="169672" y="11556"/>
                  </a:lnTo>
                  <a:lnTo>
                    <a:pt x="173481" y="5334"/>
                  </a:lnTo>
                  <a:lnTo>
                    <a:pt x="173736" y="0"/>
                  </a:lnTo>
                  <a:lnTo>
                    <a:pt x="183387" y="3301"/>
                  </a:lnTo>
                  <a:lnTo>
                    <a:pt x="192573" y="6780"/>
                  </a:lnTo>
                  <a:lnTo>
                    <a:pt x="227202" y="31623"/>
                  </a:lnTo>
                  <a:lnTo>
                    <a:pt x="246616" y="78325"/>
                  </a:lnTo>
                  <a:lnTo>
                    <a:pt x="255015" y="103250"/>
                  </a:lnTo>
                  <a:lnTo>
                    <a:pt x="274462" y="156940"/>
                  </a:lnTo>
                  <a:lnTo>
                    <a:pt x="286966" y="197084"/>
                  </a:lnTo>
                  <a:lnTo>
                    <a:pt x="304291" y="260350"/>
                  </a:lnTo>
                  <a:lnTo>
                    <a:pt x="321530" y="333757"/>
                  </a:lnTo>
                  <a:lnTo>
                    <a:pt x="330953" y="377202"/>
                  </a:lnTo>
                  <a:lnTo>
                    <a:pt x="341006" y="424056"/>
                  </a:lnTo>
                  <a:lnTo>
                    <a:pt x="351758" y="473503"/>
                  </a:lnTo>
                  <a:lnTo>
                    <a:pt x="363279" y="524730"/>
                  </a:lnTo>
                  <a:lnTo>
                    <a:pt x="375641" y="576922"/>
                  </a:lnTo>
                  <a:lnTo>
                    <a:pt x="388912" y="629263"/>
                  </a:lnTo>
                  <a:lnTo>
                    <a:pt x="403163" y="680940"/>
                  </a:lnTo>
                  <a:lnTo>
                    <a:pt x="418464" y="731138"/>
                  </a:lnTo>
                  <a:lnTo>
                    <a:pt x="433582" y="776643"/>
                  </a:lnTo>
                  <a:lnTo>
                    <a:pt x="449980" y="823478"/>
                  </a:lnTo>
                  <a:lnTo>
                    <a:pt x="467451" y="871275"/>
                  </a:lnTo>
                  <a:lnTo>
                    <a:pt x="485791" y="919665"/>
                  </a:lnTo>
                  <a:lnTo>
                    <a:pt x="504792" y="968277"/>
                  </a:lnTo>
                  <a:lnTo>
                    <a:pt x="524249" y="1016744"/>
                  </a:lnTo>
                  <a:lnTo>
                    <a:pt x="543956" y="1064696"/>
                  </a:lnTo>
                  <a:lnTo>
                    <a:pt x="563706" y="1111763"/>
                  </a:lnTo>
                  <a:lnTo>
                    <a:pt x="583294" y="1157576"/>
                  </a:lnTo>
                  <a:lnTo>
                    <a:pt x="602512" y="1201767"/>
                  </a:lnTo>
                  <a:lnTo>
                    <a:pt x="621156" y="1243964"/>
                  </a:lnTo>
                  <a:lnTo>
                    <a:pt x="642859" y="1292704"/>
                  </a:lnTo>
                  <a:lnTo>
                    <a:pt x="663577" y="1338865"/>
                  </a:lnTo>
                  <a:lnTo>
                    <a:pt x="683786" y="1382982"/>
                  </a:lnTo>
                  <a:lnTo>
                    <a:pt x="703961" y="1425592"/>
                  </a:lnTo>
                  <a:lnTo>
                    <a:pt x="724576" y="1467228"/>
                  </a:lnTo>
                  <a:lnTo>
                    <a:pt x="746106" y="1508426"/>
                  </a:lnTo>
                  <a:lnTo>
                    <a:pt x="769024" y="1549721"/>
                  </a:lnTo>
                  <a:lnTo>
                    <a:pt x="793807" y="1591648"/>
                  </a:lnTo>
                  <a:lnTo>
                    <a:pt x="820927" y="1634744"/>
                  </a:lnTo>
                  <a:lnTo>
                    <a:pt x="847547" y="1674957"/>
                  </a:lnTo>
                  <a:lnTo>
                    <a:pt x="876000" y="1716281"/>
                  </a:lnTo>
                  <a:lnTo>
                    <a:pt x="905984" y="1758272"/>
                  </a:lnTo>
                  <a:lnTo>
                    <a:pt x="937199" y="1800488"/>
                  </a:lnTo>
                  <a:lnTo>
                    <a:pt x="969343" y="1842484"/>
                  </a:lnTo>
                  <a:lnTo>
                    <a:pt x="1002116" y="1883817"/>
                  </a:lnTo>
                  <a:lnTo>
                    <a:pt x="1035217" y="1924044"/>
                  </a:lnTo>
                  <a:lnTo>
                    <a:pt x="1068344" y="1962720"/>
                  </a:lnTo>
                  <a:lnTo>
                    <a:pt x="1101197" y="1999404"/>
                  </a:lnTo>
                  <a:lnTo>
                    <a:pt x="1133475" y="2033651"/>
                  </a:lnTo>
                  <a:lnTo>
                    <a:pt x="1172656" y="2072847"/>
                  </a:lnTo>
                  <a:lnTo>
                    <a:pt x="1210921" y="2108765"/>
                  </a:lnTo>
                  <a:lnTo>
                    <a:pt x="1248935" y="2142055"/>
                  </a:lnTo>
                  <a:lnTo>
                    <a:pt x="1287367" y="2173366"/>
                  </a:lnTo>
                  <a:lnTo>
                    <a:pt x="1326882" y="2203351"/>
                  </a:lnTo>
                  <a:lnTo>
                    <a:pt x="1368147" y="2232658"/>
                  </a:lnTo>
                  <a:lnTo>
                    <a:pt x="1411829" y="2261938"/>
                  </a:lnTo>
                  <a:lnTo>
                    <a:pt x="1458595" y="2291841"/>
                  </a:lnTo>
                  <a:lnTo>
                    <a:pt x="1498257" y="2316138"/>
                  </a:lnTo>
                  <a:lnTo>
                    <a:pt x="1539505" y="2340351"/>
                  </a:lnTo>
                  <a:lnTo>
                    <a:pt x="1582202" y="2364391"/>
                  </a:lnTo>
                  <a:lnTo>
                    <a:pt x="1626212" y="2388166"/>
                  </a:lnTo>
                  <a:lnTo>
                    <a:pt x="1671399" y="2411587"/>
                  </a:lnTo>
                  <a:lnTo>
                    <a:pt x="1717626" y="2434561"/>
                  </a:lnTo>
                  <a:lnTo>
                    <a:pt x="1764756" y="2456999"/>
                  </a:lnTo>
                  <a:lnTo>
                    <a:pt x="1812654" y="2478810"/>
                  </a:lnTo>
                  <a:lnTo>
                    <a:pt x="1861183" y="2499903"/>
                  </a:lnTo>
                  <a:lnTo>
                    <a:pt x="1910206" y="2520188"/>
                  </a:lnTo>
                  <a:lnTo>
                    <a:pt x="1955079" y="2537893"/>
                  </a:lnTo>
                  <a:lnTo>
                    <a:pt x="2000281" y="2554956"/>
                  </a:lnTo>
                  <a:lnTo>
                    <a:pt x="2045941" y="2571434"/>
                  </a:lnTo>
                  <a:lnTo>
                    <a:pt x="2092187" y="2587382"/>
                  </a:lnTo>
                  <a:lnTo>
                    <a:pt x="2139148" y="2602858"/>
                  </a:lnTo>
                  <a:lnTo>
                    <a:pt x="2186952" y="2617919"/>
                  </a:lnTo>
                  <a:lnTo>
                    <a:pt x="2235726" y="2632620"/>
                  </a:lnTo>
                  <a:lnTo>
                    <a:pt x="2285600" y="2647020"/>
                  </a:lnTo>
                  <a:lnTo>
                    <a:pt x="2336701" y="2661173"/>
                  </a:lnTo>
                  <a:lnTo>
                    <a:pt x="2389158" y="2675138"/>
                  </a:lnTo>
                  <a:lnTo>
                    <a:pt x="2443099" y="2688971"/>
                  </a:lnTo>
                  <a:lnTo>
                    <a:pt x="2490853" y="2700775"/>
                  </a:lnTo>
                  <a:lnTo>
                    <a:pt x="2541158" y="2712779"/>
                  </a:lnTo>
                  <a:lnTo>
                    <a:pt x="2593493" y="2724863"/>
                  </a:lnTo>
                  <a:lnTo>
                    <a:pt x="2647338" y="2736906"/>
                  </a:lnTo>
                  <a:lnTo>
                    <a:pt x="2702172" y="2748787"/>
                  </a:lnTo>
                  <a:lnTo>
                    <a:pt x="2757476" y="2760387"/>
                  </a:lnTo>
                  <a:lnTo>
                    <a:pt x="2812729" y="2771585"/>
                  </a:lnTo>
                  <a:lnTo>
                    <a:pt x="2867410" y="2782260"/>
                  </a:lnTo>
                  <a:lnTo>
                    <a:pt x="2921000" y="2792293"/>
                  </a:lnTo>
                  <a:lnTo>
                    <a:pt x="2972978" y="2801563"/>
                  </a:lnTo>
                  <a:lnTo>
                    <a:pt x="3022824" y="2809949"/>
                  </a:lnTo>
                  <a:lnTo>
                    <a:pt x="3070018" y="2817332"/>
                  </a:lnTo>
                  <a:lnTo>
                    <a:pt x="3114039" y="2823591"/>
                  </a:lnTo>
                  <a:lnTo>
                    <a:pt x="3182076" y="2831127"/>
                  </a:lnTo>
                  <a:lnTo>
                    <a:pt x="3248114" y="2835685"/>
                  </a:lnTo>
                  <a:lnTo>
                    <a:pt x="3311071" y="2837907"/>
                  </a:lnTo>
                  <a:lnTo>
                    <a:pt x="3369865" y="2838434"/>
                  </a:lnTo>
                  <a:lnTo>
                    <a:pt x="3423415" y="2837907"/>
                  </a:lnTo>
                  <a:lnTo>
                    <a:pt x="3470638" y="2836967"/>
                  </a:lnTo>
                  <a:lnTo>
                    <a:pt x="3510452" y="2836257"/>
                  </a:lnTo>
                  <a:lnTo>
                    <a:pt x="3541776" y="2836418"/>
                  </a:lnTo>
                </a:path>
              </a:pathLst>
            </a:custGeom>
            <a:ln w="502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924549" y="1922510"/>
              <a:ext cx="3728085" cy="2931160"/>
            </a:xfrm>
            <a:custGeom>
              <a:avLst/>
              <a:gdLst/>
              <a:ahLst/>
              <a:cxnLst/>
              <a:rect l="l" t="t" r="r" b="b"/>
              <a:pathLst>
                <a:path w="3728084" h="2931160">
                  <a:moveTo>
                    <a:pt x="0" y="2930667"/>
                  </a:moveTo>
                  <a:lnTo>
                    <a:pt x="153542" y="35575"/>
                  </a:lnTo>
                  <a:lnTo>
                    <a:pt x="157906" y="26826"/>
                  </a:lnTo>
                  <a:lnTo>
                    <a:pt x="162067" y="17589"/>
                  </a:lnTo>
                  <a:lnTo>
                    <a:pt x="166633" y="9376"/>
                  </a:lnTo>
                  <a:lnTo>
                    <a:pt x="172212" y="3698"/>
                  </a:lnTo>
                  <a:lnTo>
                    <a:pt x="179228" y="831"/>
                  </a:lnTo>
                  <a:lnTo>
                    <a:pt x="187293" y="0"/>
                  </a:lnTo>
                  <a:lnTo>
                    <a:pt x="195786" y="1144"/>
                  </a:lnTo>
                  <a:lnTo>
                    <a:pt x="236347" y="35575"/>
                  </a:lnTo>
                  <a:lnTo>
                    <a:pt x="725804" y="881776"/>
                  </a:lnTo>
                  <a:lnTo>
                    <a:pt x="740975" y="904951"/>
                  </a:lnTo>
                  <a:lnTo>
                    <a:pt x="758537" y="933521"/>
                  </a:lnTo>
                  <a:lnTo>
                    <a:pt x="778547" y="966842"/>
                  </a:lnTo>
                  <a:lnTo>
                    <a:pt x="801060" y="1004270"/>
                  </a:lnTo>
                  <a:lnTo>
                    <a:pt x="826132" y="1045161"/>
                  </a:lnTo>
                  <a:lnTo>
                    <a:pt x="853817" y="1088871"/>
                  </a:lnTo>
                  <a:lnTo>
                    <a:pt x="884172" y="1134757"/>
                  </a:lnTo>
                  <a:lnTo>
                    <a:pt x="917252" y="1182173"/>
                  </a:lnTo>
                  <a:lnTo>
                    <a:pt x="953113" y="1230476"/>
                  </a:lnTo>
                  <a:lnTo>
                    <a:pt x="991810" y="1279021"/>
                  </a:lnTo>
                  <a:lnTo>
                    <a:pt x="1033399" y="1327165"/>
                  </a:lnTo>
                  <a:lnTo>
                    <a:pt x="1062355" y="1358857"/>
                  </a:lnTo>
                  <a:lnTo>
                    <a:pt x="1093338" y="1391992"/>
                  </a:lnTo>
                  <a:lnTo>
                    <a:pt x="1126160" y="1426379"/>
                  </a:lnTo>
                  <a:lnTo>
                    <a:pt x="1160633" y="1461828"/>
                  </a:lnTo>
                  <a:lnTo>
                    <a:pt x="1196569" y="1498148"/>
                  </a:lnTo>
                  <a:lnTo>
                    <a:pt x="1233779" y="1535147"/>
                  </a:lnTo>
                  <a:lnTo>
                    <a:pt x="1272077" y="1572634"/>
                  </a:lnTo>
                  <a:lnTo>
                    <a:pt x="1311273" y="1610418"/>
                  </a:lnTo>
                  <a:lnTo>
                    <a:pt x="1351181" y="1648308"/>
                  </a:lnTo>
                  <a:lnTo>
                    <a:pt x="1391611" y="1686114"/>
                  </a:lnTo>
                  <a:lnTo>
                    <a:pt x="1432377" y="1723643"/>
                  </a:lnTo>
                  <a:lnTo>
                    <a:pt x="1473289" y="1760705"/>
                  </a:lnTo>
                  <a:lnTo>
                    <a:pt x="1514161" y="1797109"/>
                  </a:lnTo>
                  <a:lnTo>
                    <a:pt x="1554804" y="1832663"/>
                  </a:lnTo>
                  <a:lnTo>
                    <a:pt x="1595030" y="1867178"/>
                  </a:lnTo>
                  <a:lnTo>
                    <a:pt x="1634650" y="1900460"/>
                  </a:lnTo>
                  <a:lnTo>
                    <a:pt x="1673478" y="1932320"/>
                  </a:lnTo>
                  <a:lnTo>
                    <a:pt x="1714426" y="1965063"/>
                  </a:lnTo>
                  <a:lnTo>
                    <a:pt x="1755739" y="1997232"/>
                  </a:lnTo>
                  <a:lnTo>
                    <a:pt x="1797356" y="2028822"/>
                  </a:lnTo>
                  <a:lnTo>
                    <a:pt x="1839214" y="2059826"/>
                  </a:lnTo>
                  <a:lnTo>
                    <a:pt x="1881250" y="2090241"/>
                  </a:lnTo>
                  <a:lnTo>
                    <a:pt x="1923403" y="2120060"/>
                  </a:lnTo>
                  <a:lnTo>
                    <a:pt x="1965609" y="2149279"/>
                  </a:lnTo>
                  <a:lnTo>
                    <a:pt x="2007806" y="2177891"/>
                  </a:lnTo>
                  <a:lnTo>
                    <a:pt x="2049932" y="2205891"/>
                  </a:lnTo>
                  <a:lnTo>
                    <a:pt x="2091924" y="2233274"/>
                  </a:lnTo>
                  <a:lnTo>
                    <a:pt x="2133719" y="2260035"/>
                  </a:lnTo>
                  <a:lnTo>
                    <a:pt x="2175255" y="2286168"/>
                  </a:lnTo>
                  <a:lnTo>
                    <a:pt x="2216470" y="2311668"/>
                  </a:lnTo>
                  <a:lnTo>
                    <a:pt x="2257301" y="2336529"/>
                  </a:lnTo>
                  <a:lnTo>
                    <a:pt x="2297686" y="2360746"/>
                  </a:lnTo>
                  <a:lnTo>
                    <a:pt x="2337561" y="2384313"/>
                  </a:lnTo>
                  <a:lnTo>
                    <a:pt x="2385420" y="2412213"/>
                  </a:lnTo>
                  <a:lnTo>
                    <a:pt x="2431802" y="2438781"/>
                  </a:lnTo>
                  <a:lnTo>
                    <a:pt x="2477041" y="2464133"/>
                  </a:lnTo>
                  <a:lnTo>
                    <a:pt x="2521472" y="2488384"/>
                  </a:lnTo>
                  <a:lnTo>
                    <a:pt x="2565431" y="2511649"/>
                  </a:lnTo>
                  <a:lnTo>
                    <a:pt x="2609253" y="2534045"/>
                  </a:lnTo>
                  <a:lnTo>
                    <a:pt x="2653273" y="2555686"/>
                  </a:lnTo>
                  <a:lnTo>
                    <a:pt x="2697825" y="2576688"/>
                  </a:lnTo>
                  <a:lnTo>
                    <a:pt x="2743245" y="2597167"/>
                  </a:lnTo>
                  <a:lnTo>
                    <a:pt x="2789868" y="2617238"/>
                  </a:lnTo>
                  <a:lnTo>
                    <a:pt x="2838028" y="2637017"/>
                  </a:lnTo>
                  <a:lnTo>
                    <a:pt x="2888062" y="2656619"/>
                  </a:lnTo>
                  <a:lnTo>
                    <a:pt x="2940304" y="2676159"/>
                  </a:lnTo>
                  <a:lnTo>
                    <a:pt x="2986080" y="2692129"/>
                  </a:lnTo>
                  <a:lnTo>
                    <a:pt x="3035973" y="2708211"/>
                  </a:lnTo>
                  <a:lnTo>
                    <a:pt x="3089197" y="2724310"/>
                  </a:lnTo>
                  <a:lnTo>
                    <a:pt x="3144970" y="2740332"/>
                  </a:lnTo>
                  <a:lnTo>
                    <a:pt x="3202507" y="2756184"/>
                  </a:lnTo>
                  <a:lnTo>
                    <a:pt x="3261024" y="2771772"/>
                  </a:lnTo>
                  <a:lnTo>
                    <a:pt x="3319739" y="2787001"/>
                  </a:lnTo>
                  <a:lnTo>
                    <a:pt x="3377866" y="2801778"/>
                  </a:lnTo>
                  <a:lnTo>
                    <a:pt x="3434623" y="2816009"/>
                  </a:lnTo>
                  <a:lnTo>
                    <a:pt x="3489225" y="2829600"/>
                  </a:lnTo>
                  <a:lnTo>
                    <a:pt x="3540889" y="2842457"/>
                  </a:lnTo>
                  <a:lnTo>
                    <a:pt x="3588831" y="2854485"/>
                  </a:lnTo>
                  <a:lnTo>
                    <a:pt x="3632267" y="2865592"/>
                  </a:lnTo>
                  <a:lnTo>
                    <a:pt x="3670414" y="2875683"/>
                  </a:lnTo>
                  <a:lnTo>
                    <a:pt x="3702487" y="2884663"/>
                  </a:lnTo>
                  <a:lnTo>
                    <a:pt x="3727704" y="2892440"/>
                  </a:lnTo>
                </a:path>
              </a:pathLst>
            </a:custGeom>
            <a:ln w="50291">
              <a:solidFill>
                <a:srgbClr val="4E6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060691" y="3383280"/>
              <a:ext cx="838200" cy="492759"/>
            </a:xfrm>
            <a:custGeom>
              <a:avLst/>
              <a:gdLst/>
              <a:ahLst/>
              <a:cxnLst/>
              <a:rect l="l" t="t" r="r" b="b"/>
              <a:pathLst>
                <a:path w="838200" h="492760">
                  <a:moveTo>
                    <a:pt x="838200" y="0"/>
                  </a:moveTo>
                  <a:lnTo>
                    <a:pt x="0" y="0"/>
                  </a:lnTo>
                  <a:lnTo>
                    <a:pt x="0" y="492252"/>
                  </a:lnTo>
                  <a:lnTo>
                    <a:pt x="838200" y="492252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060692" y="3383279"/>
            <a:ext cx="838200" cy="25590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40970">
              <a:lnSpc>
                <a:spcPts val="1875"/>
              </a:lnSpc>
            </a:pPr>
            <a:r>
              <a:rPr sz="1600" spc="-10" dirty="0">
                <a:solidFill>
                  <a:srgbClr val="4E6BF9"/>
                </a:solidFill>
                <a:latin typeface="Franklin Gothic Medium"/>
                <a:cs typeface="Franklin Gothic Medium"/>
              </a:rPr>
              <a:t>Asthma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060692" y="3638582"/>
            <a:ext cx="850900" cy="2374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785"/>
              </a:lnSpc>
            </a:pPr>
            <a:r>
              <a:rPr sz="1600" dirty="0">
                <a:solidFill>
                  <a:srgbClr val="4E6BF9"/>
                </a:solidFill>
                <a:latin typeface="Franklin Gothic Medium"/>
                <a:cs typeface="Franklin Gothic Medium"/>
              </a:rPr>
              <a:t>(after</a:t>
            </a:r>
            <a:r>
              <a:rPr sz="1600" spc="-85" dirty="0">
                <a:solidFill>
                  <a:srgbClr val="4E6BF9"/>
                </a:solidFill>
                <a:latin typeface="Franklin Gothic Medium"/>
                <a:cs typeface="Franklin Gothic Medium"/>
              </a:rPr>
              <a:t> </a:t>
            </a:r>
            <a:r>
              <a:rPr sz="1600" spc="-25" dirty="0">
                <a:solidFill>
                  <a:srgbClr val="4E6BF9"/>
                </a:solidFill>
                <a:latin typeface="Franklin Gothic Medium"/>
                <a:cs typeface="Franklin Gothic Medium"/>
              </a:rPr>
              <a:t>BD)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772656" y="4058411"/>
            <a:ext cx="998855" cy="49275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540" rIns="0" bIns="0" rtlCol="0">
            <a:spAutoFit/>
          </a:bodyPr>
          <a:lstStyle/>
          <a:p>
            <a:pPr marL="13335" indent="275590">
              <a:lnSpc>
                <a:spcPts val="1920"/>
              </a:lnSpc>
              <a:spcBef>
                <a:spcPts val="20"/>
              </a:spcBef>
            </a:pPr>
            <a:r>
              <a:rPr sz="16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Asthma (before</a:t>
            </a:r>
            <a:r>
              <a:rPr sz="1600" spc="-6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BD)</a:t>
            </a:r>
            <a:endParaRPr sz="1600">
              <a:latin typeface="Franklin Gothic Medium"/>
              <a:cs typeface="Franklin Gothic Medium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899403" y="1925447"/>
            <a:ext cx="3820795" cy="4838065"/>
            <a:chOff x="5899403" y="1925447"/>
            <a:chExt cx="3820795" cy="4838065"/>
          </a:xfrm>
        </p:grpSpPr>
        <p:sp>
          <p:nvSpPr>
            <p:cNvPr id="38" name="object 38"/>
            <p:cNvSpPr/>
            <p:nvPr/>
          </p:nvSpPr>
          <p:spPr>
            <a:xfrm>
              <a:off x="5924549" y="1950593"/>
              <a:ext cx="3770629" cy="2910205"/>
            </a:xfrm>
            <a:custGeom>
              <a:avLst/>
              <a:gdLst/>
              <a:ahLst/>
              <a:cxnLst/>
              <a:rect l="l" t="t" r="r" b="b"/>
              <a:pathLst>
                <a:path w="3770629" h="2910204">
                  <a:moveTo>
                    <a:pt x="0" y="2910205"/>
                  </a:moveTo>
                  <a:lnTo>
                    <a:pt x="154304" y="37719"/>
                  </a:lnTo>
                  <a:lnTo>
                    <a:pt x="156184" y="23574"/>
                  </a:lnTo>
                  <a:lnTo>
                    <a:pt x="166766" y="12573"/>
                  </a:lnTo>
                  <a:lnTo>
                    <a:pt x="178897" y="4714"/>
                  </a:lnTo>
                  <a:lnTo>
                    <a:pt x="185420" y="0"/>
                  </a:lnTo>
                  <a:lnTo>
                    <a:pt x="182822" y="216"/>
                  </a:lnTo>
                  <a:lnTo>
                    <a:pt x="175498" y="4778"/>
                  </a:lnTo>
                  <a:lnTo>
                    <a:pt x="167864" y="10126"/>
                  </a:lnTo>
                  <a:lnTo>
                    <a:pt x="164337" y="12700"/>
                  </a:lnTo>
                  <a:lnTo>
                    <a:pt x="175640" y="0"/>
                  </a:lnTo>
                  <a:lnTo>
                    <a:pt x="185420" y="0"/>
                  </a:lnTo>
                  <a:lnTo>
                    <a:pt x="194147" y="1091"/>
                  </a:lnTo>
                  <a:lnTo>
                    <a:pt x="204565" y="3968"/>
                  </a:lnTo>
                  <a:lnTo>
                    <a:pt x="214745" y="8036"/>
                  </a:lnTo>
                  <a:lnTo>
                    <a:pt x="222758" y="12700"/>
                  </a:lnTo>
                  <a:lnTo>
                    <a:pt x="3770376" y="2906522"/>
                  </a:lnTo>
                </a:path>
              </a:pathLst>
            </a:custGeom>
            <a:ln w="5029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939789" y="4880610"/>
              <a:ext cx="3531235" cy="1858010"/>
            </a:xfrm>
            <a:custGeom>
              <a:avLst/>
              <a:gdLst/>
              <a:ahLst/>
              <a:cxnLst/>
              <a:rect l="l" t="t" r="r" b="b"/>
              <a:pathLst>
                <a:path w="3531234" h="1858009">
                  <a:moveTo>
                    <a:pt x="0" y="32257"/>
                  </a:moveTo>
                  <a:lnTo>
                    <a:pt x="25402" y="99697"/>
                  </a:lnTo>
                  <a:lnTo>
                    <a:pt x="41657" y="148542"/>
                  </a:lnTo>
                  <a:lnTo>
                    <a:pt x="59564" y="203998"/>
                  </a:lnTo>
                  <a:lnTo>
                    <a:pt x="78581" y="263461"/>
                  </a:lnTo>
                  <a:lnTo>
                    <a:pt x="98169" y="324326"/>
                  </a:lnTo>
                  <a:lnTo>
                    <a:pt x="117790" y="383989"/>
                  </a:lnTo>
                  <a:lnTo>
                    <a:pt x="136903" y="439844"/>
                  </a:lnTo>
                  <a:lnTo>
                    <a:pt x="154970" y="489288"/>
                  </a:lnTo>
                  <a:lnTo>
                    <a:pt x="171450" y="529716"/>
                  </a:lnTo>
                  <a:lnTo>
                    <a:pt x="189216" y="569744"/>
                  </a:lnTo>
                  <a:lnTo>
                    <a:pt x="207970" y="611633"/>
                  </a:lnTo>
                  <a:lnTo>
                    <a:pt x="227715" y="654935"/>
                  </a:lnTo>
                  <a:lnTo>
                    <a:pt x="248451" y="699200"/>
                  </a:lnTo>
                  <a:lnTo>
                    <a:pt x="270178" y="743978"/>
                  </a:lnTo>
                  <a:lnTo>
                    <a:pt x="292899" y="788821"/>
                  </a:lnTo>
                  <a:lnTo>
                    <a:pt x="316614" y="833278"/>
                  </a:lnTo>
                  <a:lnTo>
                    <a:pt x="341324" y="876900"/>
                  </a:lnTo>
                  <a:lnTo>
                    <a:pt x="367030" y="919238"/>
                  </a:lnTo>
                  <a:lnTo>
                    <a:pt x="393038" y="960254"/>
                  </a:lnTo>
                  <a:lnTo>
                    <a:pt x="419003" y="1000370"/>
                  </a:lnTo>
                  <a:lnTo>
                    <a:pt x="445445" y="1039845"/>
                  </a:lnTo>
                  <a:lnTo>
                    <a:pt x="472884" y="1078935"/>
                  </a:lnTo>
                  <a:lnTo>
                    <a:pt x="501840" y="1117897"/>
                  </a:lnTo>
                  <a:lnTo>
                    <a:pt x="532835" y="1156987"/>
                  </a:lnTo>
                  <a:lnTo>
                    <a:pt x="566389" y="1196462"/>
                  </a:lnTo>
                  <a:lnTo>
                    <a:pt x="603022" y="1236579"/>
                  </a:lnTo>
                  <a:lnTo>
                    <a:pt x="643255" y="1277594"/>
                  </a:lnTo>
                  <a:lnTo>
                    <a:pt x="676075" y="1309655"/>
                  </a:lnTo>
                  <a:lnTo>
                    <a:pt x="711117" y="1343232"/>
                  </a:lnTo>
                  <a:lnTo>
                    <a:pt x="748121" y="1377890"/>
                  </a:lnTo>
                  <a:lnTo>
                    <a:pt x="786826" y="1413198"/>
                  </a:lnTo>
                  <a:lnTo>
                    <a:pt x="826972" y="1448723"/>
                  </a:lnTo>
                  <a:lnTo>
                    <a:pt x="868298" y="1484031"/>
                  </a:lnTo>
                  <a:lnTo>
                    <a:pt x="910546" y="1518690"/>
                  </a:lnTo>
                  <a:lnTo>
                    <a:pt x="953454" y="1552268"/>
                  </a:lnTo>
                  <a:lnTo>
                    <a:pt x="996763" y="1584331"/>
                  </a:lnTo>
                  <a:lnTo>
                    <a:pt x="1040212" y="1614446"/>
                  </a:lnTo>
                  <a:lnTo>
                    <a:pt x="1083541" y="1642181"/>
                  </a:lnTo>
                  <a:lnTo>
                    <a:pt x="1126489" y="1667103"/>
                  </a:lnTo>
                  <a:lnTo>
                    <a:pt x="1173867" y="1691524"/>
                  </a:lnTo>
                  <a:lnTo>
                    <a:pt x="1222717" y="1713863"/>
                  </a:lnTo>
                  <a:lnTo>
                    <a:pt x="1272668" y="1734226"/>
                  </a:lnTo>
                  <a:lnTo>
                    <a:pt x="1323348" y="1752717"/>
                  </a:lnTo>
                  <a:lnTo>
                    <a:pt x="1374385" y="1769440"/>
                  </a:lnTo>
                  <a:lnTo>
                    <a:pt x="1425406" y="1784499"/>
                  </a:lnTo>
                  <a:lnTo>
                    <a:pt x="1476039" y="1797999"/>
                  </a:lnTo>
                  <a:lnTo>
                    <a:pt x="1525913" y="1810043"/>
                  </a:lnTo>
                  <a:lnTo>
                    <a:pt x="1574655" y="1820737"/>
                  </a:lnTo>
                  <a:lnTo>
                    <a:pt x="1621894" y="1830184"/>
                  </a:lnTo>
                  <a:lnTo>
                    <a:pt x="1667256" y="1838490"/>
                  </a:lnTo>
                  <a:lnTo>
                    <a:pt x="1720126" y="1846743"/>
                  </a:lnTo>
                  <a:lnTo>
                    <a:pt x="1770816" y="1852607"/>
                  </a:lnTo>
                  <a:lnTo>
                    <a:pt x="1819754" y="1856214"/>
                  </a:lnTo>
                  <a:lnTo>
                    <a:pt x="1867366" y="1857699"/>
                  </a:lnTo>
                  <a:lnTo>
                    <a:pt x="1914077" y="1857197"/>
                  </a:lnTo>
                  <a:lnTo>
                    <a:pt x="1960315" y="1854841"/>
                  </a:lnTo>
                  <a:lnTo>
                    <a:pt x="2006506" y="1850766"/>
                  </a:lnTo>
                  <a:lnTo>
                    <a:pt x="2053076" y="1845105"/>
                  </a:lnTo>
                  <a:lnTo>
                    <a:pt x="2100453" y="1837994"/>
                  </a:lnTo>
                  <a:lnTo>
                    <a:pt x="2149087" y="1828841"/>
                  </a:lnTo>
                  <a:lnTo>
                    <a:pt x="2198714" y="1817210"/>
                  </a:lnTo>
                  <a:lnTo>
                    <a:pt x="2248812" y="1803482"/>
                  </a:lnTo>
                  <a:lnTo>
                    <a:pt x="2298860" y="1788035"/>
                  </a:lnTo>
                  <a:lnTo>
                    <a:pt x="2348337" y="1771248"/>
                  </a:lnTo>
                  <a:lnTo>
                    <a:pt x="2396720" y="1753499"/>
                  </a:lnTo>
                  <a:lnTo>
                    <a:pt x="2443488" y="1735167"/>
                  </a:lnTo>
                  <a:lnTo>
                    <a:pt x="2488120" y="1716631"/>
                  </a:lnTo>
                  <a:lnTo>
                    <a:pt x="2530093" y="1698269"/>
                  </a:lnTo>
                  <a:lnTo>
                    <a:pt x="2580005" y="1674985"/>
                  </a:lnTo>
                  <a:lnTo>
                    <a:pt x="2626124" y="1651454"/>
                  </a:lnTo>
                  <a:lnTo>
                    <a:pt x="2669293" y="1627138"/>
                  </a:lnTo>
                  <a:lnTo>
                    <a:pt x="2710354" y="1601502"/>
                  </a:lnTo>
                  <a:lnTo>
                    <a:pt x="2750148" y="1574008"/>
                  </a:lnTo>
                  <a:lnTo>
                    <a:pt x="2789518" y="1544119"/>
                  </a:lnTo>
                  <a:lnTo>
                    <a:pt x="2829306" y="1511299"/>
                  </a:lnTo>
                  <a:lnTo>
                    <a:pt x="2864113" y="1481190"/>
                  </a:lnTo>
                  <a:lnTo>
                    <a:pt x="2898143" y="1450664"/>
                  </a:lnTo>
                  <a:lnTo>
                    <a:pt x="2931537" y="1418952"/>
                  </a:lnTo>
                  <a:lnTo>
                    <a:pt x="2964434" y="1385289"/>
                  </a:lnTo>
                  <a:lnTo>
                    <a:pt x="2996973" y="1348905"/>
                  </a:lnTo>
                  <a:lnTo>
                    <a:pt x="3029295" y="1309033"/>
                  </a:lnTo>
                  <a:lnTo>
                    <a:pt x="3061539" y="1264907"/>
                  </a:lnTo>
                  <a:lnTo>
                    <a:pt x="3093846" y="1215758"/>
                  </a:lnTo>
                  <a:lnTo>
                    <a:pt x="3115768" y="1179074"/>
                  </a:lnTo>
                  <a:lnTo>
                    <a:pt x="3138218" y="1138696"/>
                  </a:lnTo>
                  <a:lnTo>
                    <a:pt x="3160994" y="1095302"/>
                  </a:lnTo>
                  <a:lnTo>
                    <a:pt x="3183894" y="1049567"/>
                  </a:lnTo>
                  <a:lnTo>
                    <a:pt x="3206717" y="1002170"/>
                  </a:lnTo>
                  <a:lnTo>
                    <a:pt x="3229260" y="953787"/>
                  </a:lnTo>
                  <a:lnTo>
                    <a:pt x="3251322" y="905096"/>
                  </a:lnTo>
                  <a:lnTo>
                    <a:pt x="3272700" y="856774"/>
                  </a:lnTo>
                  <a:lnTo>
                    <a:pt x="3293193" y="809498"/>
                  </a:lnTo>
                  <a:lnTo>
                    <a:pt x="3312598" y="763946"/>
                  </a:lnTo>
                  <a:lnTo>
                    <a:pt x="3330714" y="720794"/>
                  </a:lnTo>
                  <a:lnTo>
                    <a:pt x="3347339" y="680719"/>
                  </a:lnTo>
                  <a:lnTo>
                    <a:pt x="3369702" y="624831"/>
                  </a:lnTo>
                  <a:lnTo>
                    <a:pt x="3389495" y="571892"/>
                  </a:lnTo>
                  <a:lnTo>
                    <a:pt x="3407060" y="521543"/>
                  </a:lnTo>
                  <a:lnTo>
                    <a:pt x="3422745" y="473424"/>
                  </a:lnTo>
                  <a:lnTo>
                    <a:pt x="3436893" y="427173"/>
                  </a:lnTo>
                  <a:lnTo>
                    <a:pt x="3449851" y="382432"/>
                  </a:lnTo>
                  <a:lnTo>
                    <a:pt x="3461964" y="338840"/>
                  </a:lnTo>
                  <a:lnTo>
                    <a:pt x="3473577" y="296037"/>
                  </a:lnTo>
                  <a:lnTo>
                    <a:pt x="3487398" y="240947"/>
                  </a:lnTo>
                  <a:lnTo>
                    <a:pt x="3498680" y="188778"/>
                  </a:lnTo>
                  <a:lnTo>
                    <a:pt x="3508057" y="139064"/>
                  </a:lnTo>
                  <a:lnTo>
                    <a:pt x="3516164" y="91341"/>
                  </a:lnTo>
                  <a:lnTo>
                    <a:pt x="3523636" y="45141"/>
                  </a:lnTo>
                  <a:lnTo>
                    <a:pt x="3531108" y="0"/>
                  </a:lnTo>
                </a:path>
              </a:pathLst>
            </a:custGeom>
            <a:ln w="502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83869" y="457200"/>
            <a:ext cx="3666490" cy="94615"/>
          </a:xfrm>
          <a:custGeom>
            <a:avLst/>
            <a:gdLst/>
            <a:ahLst/>
            <a:cxnLst/>
            <a:rect l="l" t="t" r="r" b="b"/>
            <a:pathLst>
              <a:path w="3666490" h="94615">
                <a:moveTo>
                  <a:pt x="0" y="94487"/>
                </a:moveTo>
                <a:lnTo>
                  <a:pt x="3665981" y="94487"/>
                </a:lnTo>
                <a:lnTo>
                  <a:pt x="3665981" y="0"/>
                </a:lnTo>
                <a:lnTo>
                  <a:pt x="0" y="0"/>
                </a:lnTo>
                <a:lnTo>
                  <a:pt x="0" y="94487"/>
                </a:lnTo>
                <a:close/>
              </a:path>
            </a:pathLst>
          </a:custGeom>
          <a:solidFill>
            <a:srgbClr val="4652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31063" y="163068"/>
            <a:ext cx="12061190" cy="6434455"/>
            <a:chOff x="131063" y="163068"/>
            <a:chExt cx="12061190" cy="6434455"/>
          </a:xfrm>
        </p:grpSpPr>
        <p:sp>
          <p:nvSpPr>
            <p:cNvPr id="6" name="object 6"/>
            <p:cNvSpPr/>
            <p:nvPr/>
          </p:nvSpPr>
          <p:spPr>
            <a:xfrm>
              <a:off x="4241292" y="457200"/>
              <a:ext cx="3703320" cy="91440"/>
            </a:xfrm>
            <a:custGeom>
              <a:avLst/>
              <a:gdLst/>
              <a:ahLst/>
              <a:cxnLst/>
              <a:rect l="l" t="t" r="r" b="b"/>
              <a:pathLst>
                <a:path w="3703320" h="91440">
                  <a:moveTo>
                    <a:pt x="3703319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3703319" y="91439"/>
                  </a:lnTo>
                  <a:lnTo>
                    <a:pt x="3703319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063" y="163068"/>
              <a:ext cx="12060936" cy="643432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697224" y="3645407"/>
              <a:ext cx="5524500" cy="1750060"/>
            </a:xfrm>
            <a:custGeom>
              <a:avLst/>
              <a:gdLst/>
              <a:ahLst/>
              <a:cxnLst/>
              <a:rect l="l" t="t" r="r" b="b"/>
              <a:pathLst>
                <a:path w="5524500" h="1750060">
                  <a:moveTo>
                    <a:pt x="5067300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5067300" y="342900"/>
                  </a:lnTo>
                  <a:lnTo>
                    <a:pt x="5067300" y="0"/>
                  </a:lnTo>
                  <a:close/>
                </a:path>
                <a:path w="5524500" h="1750060">
                  <a:moveTo>
                    <a:pt x="5524500" y="1540764"/>
                  </a:moveTo>
                  <a:lnTo>
                    <a:pt x="0" y="1540764"/>
                  </a:lnTo>
                  <a:lnTo>
                    <a:pt x="0" y="1749552"/>
                  </a:lnTo>
                  <a:lnTo>
                    <a:pt x="5524500" y="1749552"/>
                  </a:lnTo>
                  <a:lnTo>
                    <a:pt x="5524500" y="15407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0989" y="314705"/>
              <a:ext cx="182880" cy="242570"/>
            </a:xfrm>
            <a:custGeom>
              <a:avLst/>
              <a:gdLst/>
              <a:ahLst/>
              <a:cxnLst/>
              <a:rect l="l" t="t" r="r" b="b"/>
              <a:pathLst>
                <a:path w="182879" h="242570">
                  <a:moveTo>
                    <a:pt x="182880" y="0"/>
                  </a:moveTo>
                  <a:lnTo>
                    <a:pt x="0" y="0"/>
                  </a:lnTo>
                  <a:lnTo>
                    <a:pt x="0" y="242316"/>
                  </a:lnTo>
                  <a:lnTo>
                    <a:pt x="182880" y="242316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C5DA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0989" y="314705"/>
              <a:ext cx="182880" cy="242570"/>
            </a:xfrm>
            <a:custGeom>
              <a:avLst/>
              <a:gdLst/>
              <a:ahLst/>
              <a:cxnLst/>
              <a:rect l="l" t="t" r="r" b="b"/>
              <a:pathLst>
                <a:path w="182879" h="242570">
                  <a:moveTo>
                    <a:pt x="0" y="242316"/>
                  </a:moveTo>
                  <a:lnTo>
                    <a:pt x="182880" y="242316"/>
                  </a:lnTo>
                  <a:lnTo>
                    <a:pt x="182880" y="0"/>
                  </a:lnTo>
                  <a:lnTo>
                    <a:pt x="0" y="0"/>
                  </a:lnTo>
                  <a:lnTo>
                    <a:pt x="0" y="242316"/>
                  </a:lnTo>
                  <a:close/>
                </a:path>
              </a:pathLst>
            </a:custGeom>
            <a:ln w="22859">
              <a:solidFill>
                <a:srgbClr val="C5DA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97223" y="2142744"/>
              <a:ext cx="8364220" cy="1475740"/>
            </a:xfrm>
            <a:custGeom>
              <a:avLst/>
              <a:gdLst/>
              <a:ahLst/>
              <a:cxnLst/>
              <a:rect l="l" t="t" r="r" b="b"/>
              <a:pathLst>
                <a:path w="8364220" h="1475739">
                  <a:moveTo>
                    <a:pt x="8363711" y="0"/>
                  </a:moveTo>
                  <a:lnTo>
                    <a:pt x="0" y="0"/>
                  </a:lnTo>
                  <a:lnTo>
                    <a:pt x="0" y="1475231"/>
                  </a:lnTo>
                  <a:lnTo>
                    <a:pt x="8363711" y="1475231"/>
                  </a:lnTo>
                  <a:lnTo>
                    <a:pt x="83637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788664" y="2313559"/>
            <a:ext cx="798575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Measure</a:t>
            </a:r>
            <a:r>
              <a:rPr sz="1800" spc="-55" dirty="0">
                <a:solidFill>
                  <a:srgbClr val="0D0D0D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change</a:t>
            </a:r>
            <a:r>
              <a:rPr sz="1800" spc="-5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 </a:t>
            </a:r>
            <a:r>
              <a:rPr sz="1800" spc="-2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10-</a:t>
            </a:r>
            <a:r>
              <a:rPr sz="180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15</a:t>
            </a:r>
            <a:r>
              <a:rPr sz="1800" spc="-8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 </a:t>
            </a:r>
            <a:r>
              <a:rPr sz="1800" spc="-25" dirty="0">
                <a:solidFill>
                  <a:srgbClr val="0D0D0D"/>
                </a:solidFill>
                <a:latin typeface="Franklin Gothic Medium"/>
                <a:cs typeface="Franklin Gothic Medium"/>
              </a:rPr>
              <a:t>minutes</a:t>
            </a:r>
            <a:r>
              <a:rPr sz="1800" spc="-45" dirty="0">
                <a:solidFill>
                  <a:srgbClr val="0D0D0D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after</a:t>
            </a:r>
            <a:r>
              <a:rPr sz="1800" spc="-55" dirty="0">
                <a:solidFill>
                  <a:srgbClr val="0D0D0D"/>
                </a:solidFill>
                <a:latin typeface="Franklin Gothic Medium"/>
                <a:cs typeface="Franklin Gothic Medium"/>
              </a:rPr>
              <a:t> </a:t>
            </a:r>
            <a:r>
              <a:rPr sz="1800" spc="-25" dirty="0">
                <a:solidFill>
                  <a:srgbClr val="0D0D0D"/>
                </a:solidFill>
                <a:latin typeface="Franklin Gothic Medium"/>
                <a:cs typeface="Franklin Gothic Medium"/>
              </a:rPr>
              <a:t>salbutamol,</a:t>
            </a:r>
            <a:r>
              <a:rPr sz="1800" spc="-55" dirty="0">
                <a:solidFill>
                  <a:srgbClr val="0D0D0D"/>
                </a:solidFill>
                <a:latin typeface="Franklin Gothic Medium"/>
                <a:cs typeface="Franklin Gothic Medium"/>
              </a:rPr>
              <a:t> </a:t>
            </a:r>
            <a:r>
              <a:rPr sz="1800" spc="-2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compared</a:t>
            </a:r>
            <a:r>
              <a:rPr sz="1800" spc="-45" dirty="0">
                <a:solidFill>
                  <a:srgbClr val="0D0D0D"/>
                </a:solidFill>
                <a:latin typeface="Franklin Gothic Medium"/>
                <a:cs typeface="Franklin Gothic Medium"/>
              </a:rPr>
              <a:t> </a:t>
            </a:r>
            <a:r>
              <a:rPr sz="1800" spc="-2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with</a:t>
            </a:r>
            <a:r>
              <a:rPr sz="1800" spc="-55" dirty="0">
                <a:solidFill>
                  <a:srgbClr val="0D0D0D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pre-</a:t>
            </a:r>
            <a:r>
              <a:rPr sz="180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BD</a:t>
            </a:r>
            <a:r>
              <a:rPr sz="1800" spc="-55" dirty="0">
                <a:solidFill>
                  <a:srgbClr val="0D0D0D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readings. </a:t>
            </a:r>
            <a:r>
              <a:rPr sz="1800" spc="-45" dirty="0">
                <a:solidFill>
                  <a:srgbClr val="0D0D0D"/>
                </a:solidFill>
                <a:latin typeface="Franklin Gothic Medium"/>
                <a:cs typeface="Franklin Gothic Medium"/>
              </a:rPr>
              <a:t>(SABA</a:t>
            </a:r>
            <a:r>
              <a:rPr sz="1800" spc="-6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should</a:t>
            </a:r>
            <a:r>
              <a:rPr sz="1800" spc="-55" dirty="0">
                <a:solidFill>
                  <a:srgbClr val="0D0D0D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be</a:t>
            </a:r>
            <a:r>
              <a:rPr sz="1800" spc="-65" dirty="0">
                <a:solidFill>
                  <a:srgbClr val="0D0D0D"/>
                </a:solidFill>
                <a:latin typeface="Franklin Gothic Medium"/>
                <a:cs typeface="Franklin Gothic Medium"/>
              </a:rPr>
              <a:t> </a:t>
            </a:r>
            <a:r>
              <a:rPr sz="1800" spc="-2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withheld</a:t>
            </a:r>
            <a:r>
              <a:rPr sz="1800" spc="-45" dirty="0">
                <a:solidFill>
                  <a:srgbClr val="0D0D0D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≥4</a:t>
            </a:r>
            <a:r>
              <a:rPr sz="1800" spc="-55" dirty="0">
                <a:solidFill>
                  <a:srgbClr val="0D0D0D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hr</a:t>
            </a:r>
            <a:r>
              <a:rPr sz="1800" spc="-55" dirty="0">
                <a:solidFill>
                  <a:srgbClr val="0D0D0D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before</a:t>
            </a:r>
            <a:r>
              <a:rPr sz="1800" spc="-75" dirty="0">
                <a:solidFill>
                  <a:srgbClr val="0D0D0D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test,</a:t>
            </a:r>
            <a:r>
              <a:rPr sz="1800" spc="-6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 LABA</a:t>
            </a:r>
            <a:r>
              <a:rPr sz="1800" spc="-45" dirty="0">
                <a:solidFill>
                  <a:srgbClr val="0D0D0D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BID</a:t>
            </a:r>
            <a:r>
              <a:rPr sz="1800" spc="-75" dirty="0">
                <a:solidFill>
                  <a:srgbClr val="0D0D0D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24</a:t>
            </a:r>
            <a:r>
              <a:rPr sz="1800" spc="-6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hr,</a:t>
            </a:r>
            <a:r>
              <a:rPr sz="1800" spc="-6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 LABA</a:t>
            </a:r>
            <a:r>
              <a:rPr sz="1800" spc="-5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once</a:t>
            </a:r>
            <a:r>
              <a:rPr sz="1800" spc="-55" dirty="0">
                <a:solidFill>
                  <a:srgbClr val="0D0D0D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daily</a:t>
            </a:r>
            <a:r>
              <a:rPr sz="1800" spc="-5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36</a:t>
            </a:r>
            <a:r>
              <a:rPr sz="1800" spc="-75" dirty="0">
                <a:solidFill>
                  <a:srgbClr val="0D0D0D"/>
                </a:solidFill>
                <a:latin typeface="Franklin Gothic Medium"/>
                <a:cs typeface="Franklin Gothic Medium"/>
              </a:rPr>
              <a:t> </a:t>
            </a:r>
            <a:r>
              <a:rPr sz="1800" spc="-25" dirty="0">
                <a:solidFill>
                  <a:srgbClr val="0D0D0D"/>
                </a:solidFill>
                <a:latin typeface="Franklin Gothic Medium"/>
                <a:cs typeface="Franklin Gothic Medium"/>
              </a:rPr>
              <a:t>hr)</a:t>
            </a:r>
            <a:endParaRPr sz="18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r>
              <a:rPr sz="180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Children:</a:t>
            </a:r>
            <a:r>
              <a:rPr sz="1800" spc="-10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Increase</a:t>
            </a:r>
            <a:r>
              <a:rPr sz="1800" spc="-65" dirty="0">
                <a:solidFill>
                  <a:srgbClr val="0D0D0D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in</a:t>
            </a:r>
            <a:r>
              <a:rPr sz="1800" spc="-6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FEV1</a:t>
            </a:r>
            <a:r>
              <a:rPr sz="1800" spc="-65" dirty="0">
                <a:solidFill>
                  <a:srgbClr val="0D0D0D"/>
                </a:solidFill>
                <a:latin typeface="Franklin Gothic Medium"/>
                <a:cs typeface="Franklin Gothic Medium"/>
              </a:rPr>
              <a:t> </a:t>
            </a:r>
            <a:r>
              <a:rPr sz="1800" spc="-3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from</a:t>
            </a:r>
            <a:r>
              <a:rPr sz="1800" spc="-55" dirty="0">
                <a:solidFill>
                  <a:srgbClr val="0D0D0D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baseline</a:t>
            </a:r>
            <a:r>
              <a:rPr sz="1800" spc="-75" dirty="0">
                <a:solidFill>
                  <a:srgbClr val="0D0D0D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of</a:t>
            </a:r>
            <a:r>
              <a:rPr sz="1800" spc="-6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 </a:t>
            </a:r>
            <a:r>
              <a:rPr sz="1800" spc="-2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&gt;12%</a:t>
            </a:r>
            <a:r>
              <a:rPr sz="1800" spc="-8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Franklin Gothic Medium"/>
                <a:cs typeface="Franklin Gothic Medium"/>
              </a:rPr>
              <a:t>predicted</a:t>
            </a:r>
            <a:endParaRPr sz="1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4652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41291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19" y="0"/>
                </a:moveTo>
                <a:lnTo>
                  <a:pt x="0" y="0"/>
                </a:lnTo>
                <a:lnTo>
                  <a:pt x="0" y="91439"/>
                </a:lnTo>
                <a:lnTo>
                  <a:pt x="3703319" y="91439"/>
                </a:lnTo>
                <a:lnTo>
                  <a:pt x="3703319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456" y="6652259"/>
            <a:ext cx="11759565" cy="205740"/>
          </a:xfrm>
          <a:custGeom>
            <a:avLst/>
            <a:gdLst/>
            <a:ahLst/>
            <a:cxnLst/>
            <a:rect l="l" t="t" r="r" b="b"/>
            <a:pathLst>
              <a:path w="11759565" h="205740">
                <a:moveTo>
                  <a:pt x="11695176" y="0"/>
                </a:moveTo>
                <a:lnTo>
                  <a:pt x="63995" y="0"/>
                </a:lnTo>
                <a:lnTo>
                  <a:pt x="39085" y="3401"/>
                </a:lnTo>
                <a:lnTo>
                  <a:pt x="18743" y="12677"/>
                </a:lnTo>
                <a:lnTo>
                  <a:pt x="5029" y="26435"/>
                </a:lnTo>
                <a:lnTo>
                  <a:pt x="0" y="43281"/>
                </a:lnTo>
                <a:lnTo>
                  <a:pt x="0" y="205737"/>
                </a:lnTo>
                <a:lnTo>
                  <a:pt x="11759184" y="205737"/>
                </a:lnTo>
                <a:lnTo>
                  <a:pt x="11759184" y="43281"/>
                </a:lnTo>
                <a:lnTo>
                  <a:pt x="11754147" y="26435"/>
                </a:lnTo>
                <a:lnTo>
                  <a:pt x="11740419" y="12677"/>
                </a:lnTo>
                <a:lnTo>
                  <a:pt x="11720071" y="3401"/>
                </a:lnTo>
                <a:lnTo>
                  <a:pt x="11695176" y="0"/>
                </a:lnTo>
                <a:close/>
              </a:path>
            </a:pathLst>
          </a:custGeom>
          <a:solidFill>
            <a:srgbClr val="1246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02692" y="140207"/>
            <a:ext cx="11759565" cy="1499870"/>
            <a:chOff x="202692" y="140207"/>
            <a:chExt cx="11759565" cy="149987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692" y="140207"/>
              <a:ext cx="11759184" cy="14996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14660" y="184403"/>
              <a:ext cx="1292352" cy="99517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9851517" y="6666077"/>
            <a:ext cx="16668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©</a:t>
            </a:r>
            <a:r>
              <a:rPr sz="1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Global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 Initiative</a:t>
            </a:r>
            <a:r>
              <a:rPr sz="1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Asthma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68527" y="517982"/>
            <a:ext cx="8562975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latin typeface="Arial"/>
                <a:cs typeface="Arial"/>
              </a:rPr>
              <a:t>COMMON</a:t>
            </a:r>
            <a:r>
              <a:rPr sz="2600" b="1" spc="-3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DIFFERENTIAL</a:t>
            </a:r>
            <a:r>
              <a:rPr sz="2600" b="1" spc="-9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DIAGNOSES</a:t>
            </a:r>
            <a:r>
              <a:rPr sz="2600" b="1" spc="-4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OF</a:t>
            </a:r>
            <a:r>
              <a:rPr sz="2600" b="1" spc="-10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ASTHMA</a:t>
            </a:r>
            <a:r>
              <a:rPr sz="2600" b="1" spc="-150" dirty="0">
                <a:latin typeface="Arial"/>
                <a:cs typeface="Arial"/>
              </a:rPr>
              <a:t> </a:t>
            </a:r>
            <a:r>
              <a:rPr sz="2600" b="1" spc="-25" dirty="0">
                <a:latin typeface="Arial"/>
                <a:cs typeface="Arial"/>
              </a:rPr>
              <a:t>IN </a:t>
            </a:r>
            <a:r>
              <a:rPr sz="2600" b="1" dirty="0">
                <a:latin typeface="Arial"/>
                <a:cs typeface="Arial"/>
              </a:rPr>
              <a:t>CHILDREN</a:t>
            </a:r>
            <a:r>
              <a:rPr sz="2600" b="1" spc="-3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≤5</a:t>
            </a:r>
            <a:r>
              <a:rPr sz="2600" b="1" spc="-5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YEARS</a:t>
            </a:r>
            <a:endParaRPr sz="2600">
              <a:latin typeface="Arial"/>
              <a:cs typeface="Arial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176578" y="1423924"/>
          <a:ext cx="9573895" cy="46469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2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980">
                <a:tc>
                  <a:txBody>
                    <a:bodyPr/>
                    <a:lstStyle/>
                    <a:p>
                      <a:pPr marL="10153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solidFill>
                            <a:srgbClr val="124679"/>
                          </a:solidFill>
                          <a:latin typeface="Franklin Gothic Medium"/>
                          <a:cs typeface="Franklin Gothic Medium"/>
                        </a:rPr>
                        <a:t>Condition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42B996"/>
                      </a:solidFill>
                      <a:prstDash val="solid"/>
                    </a:lnT>
                    <a:lnB w="12700">
                      <a:solidFill>
                        <a:srgbClr val="42B99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73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35" dirty="0">
                          <a:latin typeface="Franklin Gothic Medium"/>
                          <a:cs typeface="Franklin Gothic Medium"/>
                        </a:rPr>
                        <a:t>Typical</a:t>
                      </a:r>
                      <a:r>
                        <a:rPr sz="18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10" dirty="0">
                          <a:latin typeface="Franklin Gothic Medium"/>
                          <a:cs typeface="Franklin Gothic Medium"/>
                        </a:rPr>
                        <a:t>features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42B996"/>
                      </a:solidFill>
                      <a:prstDash val="solid"/>
                    </a:lnT>
                    <a:lnB w="12700">
                      <a:solidFill>
                        <a:srgbClr val="42B99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46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600" spc="-10" dirty="0">
                          <a:solidFill>
                            <a:srgbClr val="124679"/>
                          </a:solidFill>
                          <a:latin typeface="Franklin Gothic Medium"/>
                          <a:cs typeface="Franklin Gothic Medium"/>
                        </a:rPr>
                        <a:t>Recurrent</a:t>
                      </a:r>
                      <a:r>
                        <a:rPr sz="1600" spc="-85" dirty="0">
                          <a:solidFill>
                            <a:srgbClr val="124679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Franklin Gothic Medium"/>
                          <a:cs typeface="Franklin Gothic Medium"/>
                        </a:rPr>
                        <a:t>viral</a:t>
                      </a:r>
                      <a:r>
                        <a:rPr sz="1600" spc="-70" dirty="0">
                          <a:solidFill>
                            <a:srgbClr val="124679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solidFill>
                            <a:srgbClr val="124679"/>
                          </a:solidFill>
                          <a:latin typeface="Franklin Gothic Medium"/>
                          <a:cs typeface="Franklin Gothic Medium"/>
                        </a:rPr>
                        <a:t>respiratory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124679"/>
                          </a:solidFill>
                          <a:latin typeface="Franklin Gothic Medium"/>
                          <a:cs typeface="Franklin Gothic Medium"/>
                        </a:rPr>
                        <a:t>infections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29844" marB="0">
                    <a:lnT w="12700">
                      <a:solidFill>
                        <a:srgbClr val="42B996"/>
                      </a:solidFill>
                      <a:prstDash val="solid"/>
                    </a:lnT>
                    <a:solidFill>
                      <a:srgbClr val="42B99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7973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600" spc="-20" dirty="0">
                          <a:latin typeface="Franklin Gothic Medium"/>
                          <a:cs typeface="Franklin Gothic Medium"/>
                        </a:rPr>
                        <a:t>Mainly</a:t>
                      </a:r>
                      <a:r>
                        <a:rPr sz="1600" spc="-7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cough,</a:t>
                      </a:r>
                      <a:r>
                        <a:rPr sz="16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runny</a:t>
                      </a:r>
                      <a:r>
                        <a:rPr sz="1600" spc="-7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congested</a:t>
                      </a:r>
                      <a:r>
                        <a:rPr sz="16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nose</a:t>
                      </a:r>
                      <a:r>
                        <a:rPr sz="1600" spc="-7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for</a:t>
                      </a:r>
                      <a:r>
                        <a:rPr sz="1600" spc="-6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&lt;10</a:t>
                      </a:r>
                      <a:r>
                        <a:rPr sz="1600" spc="-7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days;</a:t>
                      </a:r>
                      <a:r>
                        <a:rPr sz="1600" spc="-7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wheeze</a:t>
                      </a:r>
                      <a:r>
                        <a:rPr sz="16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usually</a:t>
                      </a:r>
                      <a:r>
                        <a:rPr sz="1600" spc="-8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20" dirty="0">
                          <a:latin typeface="Franklin Gothic Medium"/>
                          <a:cs typeface="Franklin Gothic Medium"/>
                        </a:rPr>
                        <a:t>mild;</a:t>
                      </a:r>
                      <a:r>
                        <a:rPr sz="1600" spc="-7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25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no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  <a:p>
                      <a:pPr marL="379730">
                        <a:lnSpc>
                          <a:spcPct val="100000"/>
                        </a:lnSpc>
                      </a:pPr>
                      <a:r>
                        <a:rPr sz="1600" spc="-40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symptoms</a:t>
                      </a:r>
                      <a:r>
                        <a:rPr sz="1600" spc="-60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between</a:t>
                      </a:r>
                      <a:r>
                        <a:rPr sz="1600" spc="-50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infections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29844" marB="0">
                    <a:lnT w="12700">
                      <a:solidFill>
                        <a:srgbClr val="42B996"/>
                      </a:solidFill>
                      <a:prstDash val="solid"/>
                    </a:lnT>
                    <a:solidFill>
                      <a:srgbClr val="42B99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46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spc="-10" dirty="0">
                          <a:solidFill>
                            <a:srgbClr val="124679"/>
                          </a:solidFill>
                          <a:latin typeface="Franklin Gothic Medium"/>
                          <a:cs typeface="Franklin Gothic Medium"/>
                        </a:rPr>
                        <a:t>Gastroesophageal</a:t>
                      </a:r>
                      <a:r>
                        <a:rPr sz="1600" spc="-90" dirty="0">
                          <a:solidFill>
                            <a:srgbClr val="124679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solidFill>
                            <a:srgbClr val="124679"/>
                          </a:solidFill>
                          <a:latin typeface="Franklin Gothic Medium"/>
                          <a:cs typeface="Franklin Gothic Medium"/>
                        </a:rPr>
                        <a:t>reflux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29845" marB="0"/>
                </a:tc>
                <a:tc>
                  <a:txBody>
                    <a:bodyPr/>
                    <a:lstStyle/>
                    <a:p>
                      <a:pPr marL="379730" marR="426084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Cough</a:t>
                      </a:r>
                      <a:r>
                        <a:rPr sz="1600" spc="-4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when</a:t>
                      </a:r>
                      <a:r>
                        <a:rPr sz="16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20" dirty="0">
                          <a:latin typeface="Franklin Gothic Medium"/>
                          <a:cs typeface="Franklin Gothic Medium"/>
                        </a:rPr>
                        <a:t>feeding;</a:t>
                      </a:r>
                      <a:r>
                        <a:rPr sz="1600" spc="-6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recurrent</a:t>
                      </a:r>
                      <a:r>
                        <a:rPr sz="16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chest</a:t>
                      </a:r>
                      <a:r>
                        <a:rPr sz="16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infections;</a:t>
                      </a:r>
                      <a:r>
                        <a:rPr sz="1600" spc="-7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2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vomits</a:t>
                      </a:r>
                      <a:r>
                        <a:rPr sz="1600" spc="-55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easily</a:t>
                      </a:r>
                      <a:r>
                        <a:rPr sz="1600" spc="-7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especially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after</a:t>
                      </a:r>
                      <a:r>
                        <a:rPr sz="1600" spc="-7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large</a:t>
                      </a:r>
                      <a:r>
                        <a:rPr sz="16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feeds;</a:t>
                      </a:r>
                      <a:r>
                        <a:rPr sz="1600" spc="-7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poor</a:t>
                      </a:r>
                      <a:r>
                        <a:rPr sz="1600" spc="-7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response</a:t>
                      </a:r>
                      <a:r>
                        <a:rPr sz="1600" spc="-6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to</a:t>
                      </a:r>
                      <a:r>
                        <a:rPr sz="1600" spc="-6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20" dirty="0">
                          <a:latin typeface="Franklin Gothic Medium"/>
                          <a:cs typeface="Franklin Gothic Medium"/>
                        </a:rPr>
                        <a:t>asthma</a:t>
                      </a:r>
                      <a:r>
                        <a:rPr sz="1600" spc="-7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medications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2984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spc="-10" dirty="0">
                          <a:solidFill>
                            <a:srgbClr val="124679"/>
                          </a:solidFill>
                          <a:latin typeface="Franklin Gothic Medium"/>
                          <a:cs typeface="Franklin Gothic Medium"/>
                        </a:rPr>
                        <a:t>Foreign</a:t>
                      </a:r>
                      <a:r>
                        <a:rPr sz="1600" spc="-90" dirty="0">
                          <a:solidFill>
                            <a:srgbClr val="124679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Franklin Gothic Medium"/>
                          <a:cs typeface="Franklin Gothic Medium"/>
                        </a:rPr>
                        <a:t>body</a:t>
                      </a:r>
                      <a:r>
                        <a:rPr sz="1600" spc="-90" dirty="0">
                          <a:solidFill>
                            <a:srgbClr val="124679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solidFill>
                            <a:srgbClr val="124679"/>
                          </a:solidFill>
                          <a:latin typeface="Franklin Gothic Medium"/>
                          <a:cs typeface="Franklin Gothic Medium"/>
                        </a:rPr>
                        <a:t>aspiration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29845" marB="0">
                    <a:solidFill>
                      <a:srgbClr val="42B99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7973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Episode</a:t>
                      </a:r>
                      <a:r>
                        <a:rPr sz="1600" spc="-7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of</a:t>
                      </a:r>
                      <a:r>
                        <a:rPr sz="16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abrupt</a:t>
                      </a:r>
                      <a:r>
                        <a:rPr sz="1600" spc="-55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severe</a:t>
                      </a:r>
                      <a:r>
                        <a:rPr sz="1600" spc="-5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cough</a:t>
                      </a:r>
                      <a:r>
                        <a:rPr sz="1600" spc="-35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and/or</a:t>
                      </a:r>
                      <a:r>
                        <a:rPr sz="1600" spc="-4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stridor</a:t>
                      </a:r>
                      <a:r>
                        <a:rPr sz="1600" spc="-7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during</a:t>
                      </a:r>
                      <a:r>
                        <a:rPr sz="1600" spc="-8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eating</a:t>
                      </a:r>
                      <a:r>
                        <a:rPr sz="1600" spc="-6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or</a:t>
                      </a:r>
                      <a:r>
                        <a:rPr sz="16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play;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  <a:p>
                      <a:pPr marL="37973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recurrent</a:t>
                      </a:r>
                      <a:r>
                        <a:rPr sz="1600" spc="-6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chest</a:t>
                      </a:r>
                      <a:r>
                        <a:rPr sz="16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20" dirty="0">
                          <a:latin typeface="Franklin Gothic Medium"/>
                          <a:cs typeface="Franklin Gothic Medium"/>
                        </a:rPr>
                        <a:t>infections</a:t>
                      </a:r>
                      <a:r>
                        <a:rPr sz="1600" spc="-7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and</a:t>
                      </a:r>
                      <a:r>
                        <a:rPr sz="1600" spc="-6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cough;</a:t>
                      </a:r>
                      <a:r>
                        <a:rPr sz="1600" spc="-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2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focal</a:t>
                      </a:r>
                      <a:r>
                        <a:rPr sz="1600" spc="-5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lung</a:t>
                      </a:r>
                      <a:r>
                        <a:rPr sz="1600" spc="-65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signs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29845" marB="0">
                    <a:solidFill>
                      <a:srgbClr val="42B99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6769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spc="-30" dirty="0">
                          <a:solidFill>
                            <a:srgbClr val="124679"/>
                          </a:solidFill>
                          <a:latin typeface="Franklin Gothic Medium"/>
                          <a:cs typeface="Franklin Gothic Medium"/>
                        </a:rPr>
                        <a:t>Tracheomalacia</a:t>
                      </a:r>
                      <a:r>
                        <a:rPr sz="1600" spc="15" dirty="0">
                          <a:solidFill>
                            <a:srgbClr val="124679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25" dirty="0">
                          <a:solidFill>
                            <a:srgbClr val="124679"/>
                          </a:solidFill>
                          <a:latin typeface="Franklin Gothic Medium"/>
                          <a:cs typeface="Franklin Gothic Medium"/>
                        </a:rPr>
                        <a:t>or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124679"/>
                          </a:solidFill>
                          <a:latin typeface="Franklin Gothic Medium"/>
                          <a:cs typeface="Franklin Gothic Medium"/>
                        </a:rPr>
                        <a:t>bronchomalacia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29845" marB="0"/>
                </a:tc>
                <a:tc>
                  <a:txBody>
                    <a:bodyPr/>
                    <a:lstStyle/>
                    <a:p>
                      <a:pPr marL="344170" marR="70485">
                        <a:lnSpc>
                          <a:spcPts val="1920"/>
                        </a:lnSpc>
                        <a:spcBef>
                          <a:spcPts val="15"/>
                        </a:spcBef>
                      </a:pP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Noisy</a:t>
                      </a:r>
                      <a:r>
                        <a:rPr sz="16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20" dirty="0">
                          <a:latin typeface="Franklin Gothic Medium"/>
                          <a:cs typeface="Franklin Gothic Medium"/>
                        </a:rPr>
                        <a:t>breathing</a:t>
                      </a:r>
                      <a:r>
                        <a:rPr sz="16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when</a:t>
                      </a:r>
                      <a:r>
                        <a:rPr sz="1600" spc="-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crying</a:t>
                      </a:r>
                      <a:r>
                        <a:rPr sz="16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or</a:t>
                      </a:r>
                      <a:r>
                        <a:rPr sz="1600" spc="-4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eating,</a:t>
                      </a:r>
                      <a:r>
                        <a:rPr sz="16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or</a:t>
                      </a:r>
                      <a:r>
                        <a:rPr sz="1600" spc="-4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during</a:t>
                      </a:r>
                      <a:r>
                        <a:rPr sz="1600" spc="-7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URTIs;</a:t>
                      </a:r>
                      <a:r>
                        <a:rPr sz="1600" spc="-6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harsh</a:t>
                      </a:r>
                      <a:r>
                        <a:rPr sz="16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cough; inspiratory</a:t>
                      </a:r>
                      <a:r>
                        <a:rPr sz="1600" spc="-6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or</a:t>
                      </a:r>
                      <a:r>
                        <a:rPr sz="16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20" dirty="0">
                          <a:latin typeface="Franklin Gothic Medium"/>
                          <a:cs typeface="Franklin Gothic Medium"/>
                        </a:rPr>
                        <a:t>expiratory</a:t>
                      </a:r>
                      <a:r>
                        <a:rPr sz="16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retraction;</a:t>
                      </a:r>
                      <a:r>
                        <a:rPr sz="1600" spc="-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40" dirty="0">
                          <a:latin typeface="Franklin Gothic Medium"/>
                          <a:cs typeface="Franklin Gothic Medium"/>
                        </a:rPr>
                        <a:t>symptoms</a:t>
                      </a:r>
                      <a:r>
                        <a:rPr sz="1600" spc="-4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often</a:t>
                      </a:r>
                      <a:r>
                        <a:rPr sz="16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present</a:t>
                      </a:r>
                      <a:r>
                        <a:rPr sz="1600" spc="-45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since</a:t>
                      </a:r>
                      <a:r>
                        <a:rPr sz="1600" spc="-5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birth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;</a:t>
                      </a:r>
                      <a:r>
                        <a:rPr sz="16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20" dirty="0">
                          <a:latin typeface="Franklin Gothic Medium"/>
                          <a:cs typeface="Franklin Gothic Medium"/>
                        </a:rPr>
                        <a:t>poor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response</a:t>
                      </a:r>
                      <a:r>
                        <a:rPr sz="1600" spc="-6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to</a:t>
                      </a:r>
                      <a:r>
                        <a:rPr sz="16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20" dirty="0">
                          <a:latin typeface="Franklin Gothic Medium"/>
                          <a:cs typeface="Franklin Gothic Medium"/>
                        </a:rPr>
                        <a:t>asthma</a:t>
                      </a:r>
                      <a:r>
                        <a:rPr sz="16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treatment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90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805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spc="-10" dirty="0">
                          <a:solidFill>
                            <a:srgbClr val="124679"/>
                          </a:solidFill>
                          <a:latin typeface="Franklin Gothic Medium"/>
                          <a:cs typeface="Franklin Gothic Medium"/>
                        </a:rPr>
                        <a:t>Tuberculosis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0480" marB="0">
                    <a:solidFill>
                      <a:srgbClr val="42B99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79730" marR="1149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spc="-20" dirty="0">
                          <a:latin typeface="Franklin Gothic Medium"/>
                          <a:cs typeface="Franklin Gothic Medium"/>
                        </a:rPr>
                        <a:t>Persistent</a:t>
                      </a:r>
                      <a:r>
                        <a:rPr sz="1600" spc="-7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noisy</a:t>
                      </a:r>
                      <a:r>
                        <a:rPr sz="1600" spc="-6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respirations</a:t>
                      </a:r>
                      <a:r>
                        <a:rPr sz="1600" spc="-7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and</a:t>
                      </a:r>
                      <a:r>
                        <a:rPr sz="1600" spc="-4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cough;</a:t>
                      </a:r>
                      <a:r>
                        <a:rPr sz="16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fever</a:t>
                      </a:r>
                      <a:r>
                        <a:rPr sz="1600" spc="-55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unresponsive</a:t>
                      </a:r>
                      <a:r>
                        <a:rPr sz="1600" spc="-55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to</a:t>
                      </a:r>
                      <a:r>
                        <a:rPr sz="1600" spc="-5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normal antibiotics;</a:t>
                      </a:r>
                      <a:r>
                        <a:rPr sz="1600" spc="-6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enlarged</a:t>
                      </a:r>
                      <a:r>
                        <a:rPr sz="1600" spc="-35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4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lymph</a:t>
                      </a:r>
                      <a:r>
                        <a:rPr sz="1600" spc="-55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nodes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;</a:t>
                      </a:r>
                      <a:r>
                        <a:rPr sz="16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poor</a:t>
                      </a:r>
                      <a:r>
                        <a:rPr sz="1600" spc="-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response</a:t>
                      </a:r>
                      <a:r>
                        <a:rPr sz="16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to</a:t>
                      </a:r>
                      <a:r>
                        <a:rPr sz="16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BD</a:t>
                      </a:r>
                      <a:r>
                        <a:rPr sz="16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or</a:t>
                      </a:r>
                      <a:r>
                        <a:rPr sz="1600" spc="-4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ICS;</a:t>
                      </a:r>
                      <a:r>
                        <a:rPr sz="16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contact</a:t>
                      </a:r>
                      <a:r>
                        <a:rPr sz="1600" spc="-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20" dirty="0">
                          <a:latin typeface="Franklin Gothic Medium"/>
                          <a:cs typeface="Franklin Gothic Medium"/>
                        </a:rPr>
                        <a:t>with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someone</a:t>
                      </a:r>
                      <a:r>
                        <a:rPr sz="16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20" dirty="0">
                          <a:latin typeface="Franklin Gothic Medium"/>
                          <a:cs typeface="Franklin Gothic Medium"/>
                        </a:rPr>
                        <a:t>with</a:t>
                      </a:r>
                      <a:r>
                        <a:rPr sz="1600" spc="-7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25" dirty="0">
                          <a:latin typeface="Franklin Gothic Medium"/>
                          <a:cs typeface="Franklin Gothic Medium"/>
                        </a:rPr>
                        <a:t>TB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0480" marB="0">
                    <a:solidFill>
                      <a:srgbClr val="42B99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334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spc="-20" dirty="0">
                          <a:solidFill>
                            <a:srgbClr val="124679"/>
                          </a:solidFill>
                          <a:latin typeface="Franklin Gothic Medium"/>
                          <a:cs typeface="Franklin Gothic Medium"/>
                        </a:rPr>
                        <a:t>Congenital</a:t>
                      </a:r>
                      <a:r>
                        <a:rPr sz="1600" spc="-40" dirty="0">
                          <a:solidFill>
                            <a:srgbClr val="124679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Franklin Gothic Medium"/>
                          <a:cs typeface="Franklin Gothic Medium"/>
                        </a:rPr>
                        <a:t>heart</a:t>
                      </a:r>
                      <a:r>
                        <a:rPr sz="1600" spc="-25" dirty="0">
                          <a:solidFill>
                            <a:srgbClr val="124679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solidFill>
                            <a:srgbClr val="124679"/>
                          </a:solidFill>
                          <a:latin typeface="Franklin Gothic Medium"/>
                          <a:cs typeface="Franklin Gothic Medium"/>
                        </a:rPr>
                        <a:t>disease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37973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spc="-1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Cardiac</a:t>
                      </a:r>
                      <a:r>
                        <a:rPr sz="1600" spc="-6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25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murmur;</a:t>
                      </a:r>
                      <a:r>
                        <a:rPr sz="1600" spc="-55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cyanosis</a:t>
                      </a:r>
                      <a:r>
                        <a:rPr sz="1600" spc="-45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when</a:t>
                      </a:r>
                      <a:r>
                        <a:rPr sz="16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eating;</a:t>
                      </a:r>
                      <a:r>
                        <a:rPr sz="16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20" dirty="0">
                          <a:latin typeface="Franklin Gothic Medium"/>
                          <a:cs typeface="Franklin Gothic Medium"/>
                        </a:rPr>
                        <a:t>failure</a:t>
                      </a:r>
                      <a:r>
                        <a:rPr sz="1600" spc="-7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to</a:t>
                      </a:r>
                      <a:r>
                        <a:rPr sz="16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thrive;</a:t>
                      </a:r>
                      <a:r>
                        <a:rPr sz="1600" spc="-6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tachycardia;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  <a:p>
                      <a:pPr marL="379730">
                        <a:lnSpc>
                          <a:spcPts val="1845"/>
                        </a:lnSpc>
                      </a:pPr>
                      <a:r>
                        <a:rPr sz="1600" spc="-20" dirty="0">
                          <a:latin typeface="Franklin Gothic Medium"/>
                          <a:cs typeface="Franklin Gothic Medium"/>
                        </a:rPr>
                        <a:t>tachypnea</a:t>
                      </a:r>
                      <a:r>
                        <a:rPr sz="16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or</a:t>
                      </a:r>
                      <a:r>
                        <a:rPr sz="1600" spc="-4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30" dirty="0">
                          <a:latin typeface="Franklin Gothic Medium"/>
                          <a:cs typeface="Franklin Gothic Medium"/>
                        </a:rPr>
                        <a:t>hepatomegaly;</a:t>
                      </a:r>
                      <a:r>
                        <a:rPr sz="16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poor</a:t>
                      </a:r>
                      <a:r>
                        <a:rPr sz="1600" spc="-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response</a:t>
                      </a:r>
                      <a:r>
                        <a:rPr sz="16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to</a:t>
                      </a:r>
                      <a:r>
                        <a:rPr sz="16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20" dirty="0">
                          <a:latin typeface="Franklin Gothic Medium"/>
                          <a:cs typeface="Franklin Gothic Medium"/>
                        </a:rPr>
                        <a:t>asthma</a:t>
                      </a:r>
                      <a:r>
                        <a:rPr sz="16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medications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1176578" y="6466116"/>
            <a:ext cx="9574530" cy="0"/>
          </a:xfrm>
          <a:custGeom>
            <a:avLst/>
            <a:gdLst/>
            <a:ahLst/>
            <a:cxnLst/>
            <a:rect l="l" t="t" r="r" b="b"/>
            <a:pathLst>
              <a:path w="9574530">
                <a:moveTo>
                  <a:pt x="0" y="0"/>
                </a:moveTo>
                <a:lnTo>
                  <a:pt x="9574098" y="0"/>
                </a:lnTo>
              </a:path>
            </a:pathLst>
          </a:custGeom>
          <a:ln w="12700">
            <a:solidFill>
              <a:srgbClr val="42B9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59076" y="6658762"/>
            <a:ext cx="1673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GINA</a:t>
            </a:r>
            <a:r>
              <a:rPr sz="1200" i="1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2014,</a:t>
            </a:r>
            <a:r>
              <a:rPr sz="1200" i="1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Box</a:t>
            </a:r>
            <a:r>
              <a:rPr sz="1200" i="1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6-3</a:t>
            </a:r>
            <a:r>
              <a:rPr sz="1200" i="1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(1/2)</a:t>
            </a:r>
            <a:endParaRPr sz="1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4652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41291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19" y="0"/>
                </a:moveTo>
                <a:lnTo>
                  <a:pt x="0" y="0"/>
                </a:lnTo>
                <a:lnTo>
                  <a:pt x="0" y="91439"/>
                </a:lnTo>
                <a:lnTo>
                  <a:pt x="3703319" y="91439"/>
                </a:lnTo>
                <a:lnTo>
                  <a:pt x="3703319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456" y="6652259"/>
            <a:ext cx="11759565" cy="205740"/>
          </a:xfrm>
          <a:custGeom>
            <a:avLst/>
            <a:gdLst/>
            <a:ahLst/>
            <a:cxnLst/>
            <a:rect l="l" t="t" r="r" b="b"/>
            <a:pathLst>
              <a:path w="11759565" h="205740">
                <a:moveTo>
                  <a:pt x="11695176" y="0"/>
                </a:moveTo>
                <a:lnTo>
                  <a:pt x="63995" y="0"/>
                </a:lnTo>
                <a:lnTo>
                  <a:pt x="39085" y="3401"/>
                </a:lnTo>
                <a:lnTo>
                  <a:pt x="18743" y="12677"/>
                </a:lnTo>
                <a:lnTo>
                  <a:pt x="5029" y="26435"/>
                </a:lnTo>
                <a:lnTo>
                  <a:pt x="0" y="43281"/>
                </a:lnTo>
                <a:lnTo>
                  <a:pt x="0" y="205737"/>
                </a:lnTo>
                <a:lnTo>
                  <a:pt x="11759184" y="205737"/>
                </a:lnTo>
                <a:lnTo>
                  <a:pt x="11759184" y="43281"/>
                </a:lnTo>
                <a:lnTo>
                  <a:pt x="11754147" y="26435"/>
                </a:lnTo>
                <a:lnTo>
                  <a:pt x="11740419" y="12677"/>
                </a:lnTo>
                <a:lnTo>
                  <a:pt x="11720071" y="3401"/>
                </a:lnTo>
                <a:lnTo>
                  <a:pt x="11695176" y="0"/>
                </a:lnTo>
                <a:close/>
              </a:path>
            </a:pathLst>
          </a:custGeom>
          <a:solidFill>
            <a:srgbClr val="1246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02692" y="140207"/>
            <a:ext cx="11759565" cy="1499870"/>
            <a:chOff x="202692" y="140207"/>
            <a:chExt cx="11759565" cy="149987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692" y="140207"/>
              <a:ext cx="11759184" cy="14996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14660" y="184403"/>
              <a:ext cx="1292352" cy="99517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9851517" y="6666077"/>
            <a:ext cx="16668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©</a:t>
            </a:r>
            <a:r>
              <a:rPr sz="1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Global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 Initiative</a:t>
            </a:r>
            <a:r>
              <a:rPr sz="1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Asthma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3079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latin typeface="Arial"/>
                <a:cs typeface="Arial"/>
              </a:rPr>
              <a:t>COMMON</a:t>
            </a:r>
            <a:r>
              <a:rPr sz="2600" b="1" spc="-1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DIFFERENTIAL</a:t>
            </a:r>
            <a:r>
              <a:rPr sz="2600" b="1" spc="-8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DIAGNOSES</a:t>
            </a:r>
            <a:r>
              <a:rPr sz="2600" b="1" spc="-4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OF</a:t>
            </a:r>
            <a:r>
              <a:rPr sz="2600" b="1" spc="-10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ASTHMA</a:t>
            </a:r>
            <a:r>
              <a:rPr sz="2600" b="1" spc="-135" dirty="0">
                <a:latin typeface="Arial"/>
                <a:cs typeface="Arial"/>
              </a:rPr>
              <a:t> </a:t>
            </a:r>
            <a:r>
              <a:rPr sz="2600" b="1" spc="-25" dirty="0">
                <a:latin typeface="Arial"/>
                <a:cs typeface="Arial"/>
              </a:rPr>
              <a:t>IN </a:t>
            </a:r>
            <a:r>
              <a:rPr sz="2600" b="1" dirty="0">
                <a:latin typeface="Arial"/>
                <a:cs typeface="Arial"/>
              </a:rPr>
              <a:t>CHILDREN</a:t>
            </a:r>
            <a:r>
              <a:rPr sz="2600" b="1" spc="-4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≤5</a:t>
            </a:r>
            <a:r>
              <a:rPr sz="2600" b="1" spc="-5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YEARS</a:t>
            </a:r>
            <a:r>
              <a:rPr sz="2600" b="1" spc="-10" dirty="0">
                <a:latin typeface="Arial"/>
                <a:cs typeface="Arial"/>
              </a:rPr>
              <a:t> (CONTINUED)</a:t>
            </a:r>
            <a:endParaRPr sz="2600">
              <a:latin typeface="Arial"/>
              <a:cs typeface="Arial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227912" y="1652651"/>
          <a:ext cx="10005695" cy="4700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3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1020">
                <a:tc>
                  <a:txBody>
                    <a:bodyPr/>
                    <a:lstStyle/>
                    <a:p>
                      <a:pPr marL="10807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solidFill>
                            <a:srgbClr val="124679"/>
                          </a:solidFill>
                          <a:latin typeface="Franklin Gothic Medium"/>
                          <a:cs typeface="Franklin Gothic Medium"/>
                        </a:rPr>
                        <a:t>Condition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42B996"/>
                      </a:solidFill>
                      <a:prstDash val="solid"/>
                    </a:lnT>
                    <a:lnB w="12700">
                      <a:solidFill>
                        <a:srgbClr val="42B99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35" dirty="0">
                          <a:latin typeface="Franklin Gothic Medium"/>
                          <a:cs typeface="Franklin Gothic Medium"/>
                        </a:rPr>
                        <a:t>Typical</a:t>
                      </a:r>
                      <a:r>
                        <a:rPr sz="18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10" dirty="0">
                          <a:latin typeface="Franklin Gothic Medium"/>
                          <a:cs typeface="Franklin Gothic Medium"/>
                        </a:rPr>
                        <a:t>features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42B996"/>
                      </a:solidFill>
                      <a:prstDash val="solid"/>
                    </a:lnT>
                    <a:lnB w="12700">
                      <a:solidFill>
                        <a:srgbClr val="42B99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72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spc="-10" dirty="0">
                          <a:solidFill>
                            <a:srgbClr val="124679"/>
                          </a:solidFill>
                          <a:latin typeface="Franklin Gothic Medium"/>
                          <a:cs typeface="Franklin Gothic Medium"/>
                        </a:rPr>
                        <a:t>Cystic</a:t>
                      </a:r>
                      <a:r>
                        <a:rPr sz="1600" spc="-85" dirty="0">
                          <a:solidFill>
                            <a:srgbClr val="124679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solidFill>
                            <a:srgbClr val="124679"/>
                          </a:solidFill>
                          <a:latin typeface="Franklin Gothic Medium"/>
                          <a:cs typeface="Franklin Gothic Medium"/>
                        </a:rPr>
                        <a:t>fibrosis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29845" marB="0">
                    <a:lnT w="12700">
                      <a:solidFill>
                        <a:srgbClr val="42B996"/>
                      </a:solidFill>
                      <a:prstDash val="solid"/>
                    </a:lnT>
                    <a:solidFill>
                      <a:srgbClr val="42B99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22580" marR="3810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Cough</a:t>
                      </a:r>
                      <a:r>
                        <a:rPr sz="16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starting</a:t>
                      </a:r>
                      <a:r>
                        <a:rPr sz="1600" spc="-8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shortly</a:t>
                      </a:r>
                      <a:r>
                        <a:rPr sz="1600" spc="-6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after</a:t>
                      </a:r>
                      <a:r>
                        <a:rPr sz="1600" spc="-6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birth;</a:t>
                      </a:r>
                      <a:r>
                        <a:rPr sz="16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recurrent</a:t>
                      </a:r>
                      <a:r>
                        <a:rPr sz="16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chest</a:t>
                      </a:r>
                      <a:r>
                        <a:rPr sz="1600" spc="-6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infections;</a:t>
                      </a:r>
                      <a:r>
                        <a:rPr sz="16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20" dirty="0">
                          <a:latin typeface="Franklin Gothic Medium"/>
                          <a:cs typeface="Franklin Gothic Medium"/>
                        </a:rPr>
                        <a:t>failure</a:t>
                      </a:r>
                      <a:r>
                        <a:rPr sz="1600" spc="-7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to</a:t>
                      </a:r>
                      <a:r>
                        <a:rPr sz="16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thrive </a:t>
                      </a:r>
                      <a:r>
                        <a:rPr sz="1600" spc="-20" dirty="0">
                          <a:latin typeface="Franklin Gothic Medium"/>
                          <a:cs typeface="Franklin Gothic Medium"/>
                        </a:rPr>
                        <a:t>(</a:t>
                      </a:r>
                      <a:r>
                        <a:rPr sz="1600" spc="-2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malabsorption</a:t>
                      </a:r>
                      <a:r>
                        <a:rPr sz="1600" spc="-20" dirty="0">
                          <a:latin typeface="Franklin Gothic Medium"/>
                          <a:cs typeface="Franklin Gothic Medium"/>
                        </a:rPr>
                        <a:t>);</a:t>
                      </a:r>
                      <a:r>
                        <a:rPr sz="1600" spc="-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loose</a:t>
                      </a:r>
                      <a:r>
                        <a:rPr sz="1600" spc="-6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greasy</a:t>
                      </a:r>
                      <a:r>
                        <a:rPr sz="1600" spc="-45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2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bulky</a:t>
                      </a:r>
                      <a:r>
                        <a:rPr sz="1600" spc="-7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stools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29845" marB="0">
                    <a:lnT w="12700">
                      <a:solidFill>
                        <a:srgbClr val="42B996"/>
                      </a:solidFill>
                      <a:prstDash val="solid"/>
                    </a:lnT>
                    <a:solidFill>
                      <a:srgbClr val="42B99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441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spc="-30" dirty="0">
                          <a:solidFill>
                            <a:srgbClr val="124679"/>
                          </a:solidFill>
                          <a:latin typeface="Franklin Gothic Medium"/>
                          <a:cs typeface="Franklin Gothic Medium"/>
                        </a:rPr>
                        <a:t>Primary</a:t>
                      </a:r>
                      <a:r>
                        <a:rPr sz="1600" spc="-55" dirty="0">
                          <a:solidFill>
                            <a:srgbClr val="124679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solidFill>
                            <a:srgbClr val="124679"/>
                          </a:solidFill>
                          <a:latin typeface="Franklin Gothic Medium"/>
                          <a:cs typeface="Franklin Gothic Medium"/>
                        </a:rPr>
                        <a:t>ciliary</a:t>
                      </a:r>
                      <a:r>
                        <a:rPr sz="1600" spc="-40" dirty="0">
                          <a:solidFill>
                            <a:srgbClr val="124679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solidFill>
                            <a:srgbClr val="124679"/>
                          </a:solidFill>
                          <a:latin typeface="Franklin Gothic Medium"/>
                          <a:cs typeface="Franklin Gothic Medium"/>
                        </a:rPr>
                        <a:t>dyskinesia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29845" marB="0"/>
                </a:tc>
                <a:tc>
                  <a:txBody>
                    <a:bodyPr/>
                    <a:lstStyle/>
                    <a:p>
                      <a:pPr marL="322580" marR="1771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Cough</a:t>
                      </a:r>
                      <a:r>
                        <a:rPr sz="16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and</a:t>
                      </a:r>
                      <a:r>
                        <a:rPr sz="1600" spc="-6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recurrent</a:t>
                      </a:r>
                      <a:r>
                        <a:rPr sz="16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25" dirty="0">
                          <a:latin typeface="Franklin Gothic Medium"/>
                          <a:cs typeface="Franklin Gothic Medium"/>
                        </a:rPr>
                        <a:t>mild</a:t>
                      </a:r>
                      <a:r>
                        <a:rPr sz="1600" spc="-7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chest</a:t>
                      </a:r>
                      <a:r>
                        <a:rPr sz="1600" spc="-6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infections;</a:t>
                      </a:r>
                      <a:r>
                        <a:rPr sz="1600" spc="-7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chronic</a:t>
                      </a:r>
                      <a:r>
                        <a:rPr sz="16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ear</a:t>
                      </a:r>
                      <a:r>
                        <a:rPr sz="16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20" dirty="0">
                          <a:latin typeface="Franklin Gothic Medium"/>
                          <a:cs typeface="Franklin Gothic Medium"/>
                        </a:rPr>
                        <a:t>infections</a:t>
                      </a:r>
                      <a:r>
                        <a:rPr sz="1600" spc="-7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and</a:t>
                      </a:r>
                      <a:r>
                        <a:rPr sz="16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purulent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nasal</a:t>
                      </a:r>
                      <a:r>
                        <a:rPr sz="16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discharge,</a:t>
                      </a:r>
                      <a:r>
                        <a:rPr sz="16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No</a:t>
                      </a:r>
                      <a:r>
                        <a:rPr sz="16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diarrhea;</a:t>
                      </a:r>
                      <a:r>
                        <a:rPr sz="1600" spc="-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poor</a:t>
                      </a:r>
                      <a:r>
                        <a:rPr sz="16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response</a:t>
                      </a:r>
                      <a:r>
                        <a:rPr sz="1600" spc="-4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to</a:t>
                      </a:r>
                      <a:r>
                        <a:rPr sz="16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20" dirty="0">
                          <a:latin typeface="Franklin Gothic Medium"/>
                          <a:cs typeface="Franklin Gothic Medium"/>
                        </a:rPr>
                        <a:t>asthma</a:t>
                      </a:r>
                      <a:r>
                        <a:rPr sz="16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20" dirty="0">
                          <a:latin typeface="Franklin Gothic Medium"/>
                          <a:cs typeface="Franklin Gothic Medium"/>
                        </a:rPr>
                        <a:t>medications;</a:t>
                      </a:r>
                      <a:r>
                        <a:rPr sz="16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situs </a:t>
                      </a:r>
                      <a:r>
                        <a:rPr sz="160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inversus</a:t>
                      </a:r>
                      <a:r>
                        <a:rPr sz="1600" spc="-65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(in</a:t>
                      </a:r>
                      <a:r>
                        <a:rPr sz="16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20" dirty="0">
                          <a:latin typeface="Franklin Gothic Medium"/>
                          <a:cs typeface="Franklin Gothic Medium"/>
                        </a:rPr>
                        <a:t>~50%</a:t>
                      </a:r>
                      <a:r>
                        <a:rPr sz="16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children</a:t>
                      </a:r>
                      <a:r>
                        <a:rPr sz="1600" spc="-7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20" dirty="0">
                          <a:latin typeface="Franklin Gothic Medium"/>
                          <a:cs typeface="Franklin Gothic Medium"/>
                        </a:rPr>
                        <a:t>with</a:t>
                      </a:r>
                      <a:r>
                        <a:rPr sz="16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this</a:t>
                      </a:r>
                      <a:r>
                        <a:rPr sz="1600" spc="-7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condition)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2984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spc="-10" dirty="0">
                          <a:solidFill>
                            <a:srgbClr val="124679"/>
                          </a:solidFill>
                          <a:latin typeface="Franklin Gothic Medium"/>
                          <a:cs typeface="Franklin Gothic Medium"/>
                        </a:rPr>
                        <a:t>Vascular</a:t>
                      </a:r>
                      <a:r>
                        <a:rPr sz="1600" spc="-70" dirty="0">
                          <a:solidFill>
                            <a:srgbClr val="124679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20" dirty="0">
                          <a:solidFill>
                            <a:srgbClr val="124679"/>
                          </a:solidFill>
                          <a:latin typeface="Franklin Gothic Medium"/>
                          <a:cs typeface="Franklin Gothic Medium"/>
                        </a:rPr>
                        <a:t>ring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0480" marB="0">
                    <a:solidFill>
                      <a:srgbClr val="42B99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spc="-2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Respirations</a:t>
                      </a:r>
                      <a:r>
                        <a:rPr sz="1600" spc="-65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often</a:t>
                      </a:r>
                      <a:r>
                        <a:rPr sz="1600" spc="-4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2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persistently</a:t>
                      </a:r>
                      <a:r>
                        <a:rPr sz="1600" spc="-75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noisy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;</a:t>
                      </a:r>
                      <a:r>
                        <a:rPr sz="16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poor</a:t>
                      </a:r>
                      <a:r>
                        <a:rPr sz="1600" spc="-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response</a:t>
                      </a:r>
                      <a:r>
                        <a:rPr sz="1600" spc="-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to</a:t>
                      </a:r>
                      <a:r>
                        <a:rPr sz="1600" spc="-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20" dirty="0">
                          <a:latin typeface="Franklin Gothic Medium"/>
                          <a:cs typeface="Franklin Gothic Medium"/>
                        </a:rPr>
                        <a:t>asthma</a:t>
                      </a:r>
                      <a:r>
                        <a:rPr sz="16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medications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0480" marB="0">
                    <a:solidFill>
                      <a:srgbClr val="42B99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170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spc="-20" dirty="0">
                          <a:solidFill>
                            <a:srgbClr val="124679"/>
                          </a:solidFill>
                          <a:latin typeface="Franklin Gothic Medium"/>
                          <a:cs typeface="Franklin Gothic Medium"/>
                        </a:rPr>
                        <a:t>Bronchopulmonary</a:t>
                      </a:r>
                      <a:r>
                        <a:rPr sz="1600" spc="-15" dirty="0">
                          <a:solidFill>
                            <a:srgbClr val="124679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solidFill>
                            <a:srgbClr val="124679"/>
                          </a:solidFill>
                          <a:latin typeface="Franklin Gothic Medium"/>
                          <a:cs typeface="Franklin Gothic Medium"/>
                        </a:rPr>
                        <a:t>dysplasia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29845" marB="0"/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ts val="1875"/>
                        </a:lnSpc>
                      </a:pPr>
                      <a:r>
                        <a:rPr sz="1600" spc="-20" dirty="0">
                          <a:latin typeface="Franklin Gothic Medium"/>
                          <a:cs typeface="Franklin Gothic Medium"/>
                        </a:rPr>
                        <a:t>Infant</a:t>
                      </a:r>
                      <a:r>
                        <a:rPr sz="16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born</a:t>
                      </a:r>
                      <a:r>
                        <a:rPr sz="1600" spc="-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25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prematurely;</a:t>
                      </a:r>
                      <a:r>
                        <a:rPr sz="1600" spc="-3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very</a:t>
                      </a:r>
                      <a:r>
                        <a:rPr sz="16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20" dirty="0">
                          <a:latin typeface="Franklin Gothic Medium"/>
                          <a:cs typeface="Franklin Gothic Medium"/>
                        </a:rPr>
                        <a:t>low</a:t>
                      </a:r>
                      <a:r>
                        <a:rPr sz="1600" spc="-4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birth</a:t>
                      </a:r>
                      <a:r>
                        <a:rPr sz="1600" spc="-4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20" dirty="0">
                          <a:latin typeface="Franklin Gothic Medium"/>
                          <a:cs typeface="Franklin Gothic Medium"/>
                        </a:rPr>
                        <a:t>weight;</a:t>
                      </a:r>
                      <a:r>
                        <a:rPr sz="1600" spc="-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needed</a:t>
                      </a:r>
                      <a:r>
                        <a:rPr sz="1600" spc="-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20" dirty="0">
                          <a:latin typeface="Franklin Gothic Medium"/>
                          <a:cs typeface="Franklin Gothic Medium"/>
                        </a:rPr>
                        <a:t>prolonged</a:t>
                      </a:r>
                      <a:r>
                        <a:rPr sz="1600" spc="-2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mechanical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sz="1600" spc="-20" dirty="0">
                          <a:latin typeface="Franklin Gothic Medium"/>
                          <a:cs typeface="Franklin Gothic Medium"/>
                        </a:rPr>
                        <a:t>ventilation</a:t>
                      </a:r>
                      <a:r>
                        <a:rPr sz="1600" spc="-4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or</a:t>
                      </a:r>
                      <a:r>
                        <a:rPr sz="1600" spc="-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25" dirty="0">
                          <a:latin typeface="Franklin Gothic Medium"/>
                          <a:cs typeface="Franklin Gothic Medium"/>
                        </a:rPr>
                        <a:t>supplemental</a:t>
                      </a:r>
                      <a:r>
                        <a:rPr sz="16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25" dirty="0">
                          <a:latin typeface="Franklin Gothic Medium"/>
                          <a:cs typeface="Franklin Gothic Medium"/>
                        </a:rPr>
                        <a:t>oxygen;</a:t>
                      </a:r>
                      <a:r>
                        <a:rPr sz="16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20" dirty="0">
                          <a:latin typeface="Franklin Gothic Medium"/>
                          <a:cs typeface="Franklin Gothic Medium"/>
                        </a:rPr>
                        <a:t>difficulty</a:t>
                      </a:r>
                      <a:r>
                        <a:rPr sz="1600" spc="-8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with</a:t>
                      </a:r>
                      <a:r>
                        <a:rPr sz="16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breathing</a:t>
                      </a:r>
                      <a:r>
                        <a:rPr sz="1600" spc="-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present</a:t>
                      </a:r>
                      <a:r>
                        <a:rPr sz="16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35" dirty="0">
                          <a:latin typeface="Franklin Gothic Medium"/>
                          <a:cs typeface="Franklin Gothic Medium"/>
                        </a:rPr>
                        <a:t>from</a:t>
                      </a:r>
                      <a:r>
                        <a:rPr sz="1600" spc="-4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birth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72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spc="-35" dirty="0">
                          <a:solidFill>
                            <a:srgbClr val="124679"/>
                          </a:solidFill>
                          <a:latin typeface="Franklin Gothic Medium"/>
                          <a:cs typeface="Franklin Gothic Medium"/>
                        </a:rPr>
                        <a:t>Immune</a:t>
                      </a:r>
                      <a:r>
                        <a:rPr sz="1600" spc="-45" dirty="0">
                          <a:solidFill>
                            <a:srgbClr val="124679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solidFill>
                            <a:srgbClr val="124679"/>
                          </a:solidFill>
                          <a:latin typeface="Franklin Gothic Medium"/>
                          <a:cs typeface="Franklin Gothic Medium"/>
                        </a:rPr>
                        <a:t>deficiency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0480" marB="0">
                    <a:lnB w="12700">
                      <a:solidFill>
                        <a:srgbClr val="42B996"/>
                      </a:solidFill>
                      <a:prstDash val="solid"/>
                    </a:lnB>
                    <a:solidFill>
                      <a:srgbClr val="42B99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Recurrent</a:t>
                      </a:r>
                      <a:r>
                        <a:rPr sz="1600" spc="-6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fever</a:t>
                      </a:r>
                      <a:r>
                        <a:rPr sz="1600" spc="-4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and</a:t>
                      </a:r>
                      <a:r>
                        <a:rPr sz="1600" spc="-4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2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infections</a:t>
                      </a:r>
                      <a:r>
                        <a:rPr sz="1600" spc="-65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(including</a:t>
                      </a:r>
                      <a:r>
                        <a:rPr sz="1600" spc="-7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non-respiratory);</a:t>
                      </a:r>
                      <a:r>
                        <a:rPr sz="1600" spc="-40" dirty="0">
                          <a:solidFill>
                            <a:srgbClr val="C0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failure</a:t>
                      </a:r>
                      <a:r>
                        <a:rPr sz="1600" spc="-6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to</a:t>
                      </a:r>
                      <a:r>
                        <a:rPr sz="1600" spc="-6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thrive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0480" marB="0">
                    <a:lnB w="12700">
                      <a:solidFill>
                        <a:srgbClr val="42B996"/>
                      </a:solidFill>
                      <a:prstDash val="solid"/>
                    </a:lnB>
                    <a:solidFill>
                      <a:srgbClr val="42B99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1759076" y="6658762"/>
            <a:ext cx="1673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GINA</a:t>
            </a:r>
            <a:r>
              <a:rPr sz="1200" i="1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2014,</a:t>
            </a:r>
            <a:r>
              <a:rPr sz="1200" i="1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Box</a:t>
            </a:r>
            <a:r>
              <a:rPr sz="1200" i="1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6-3</a:t>
            </a:r>
            <a:r>
              <a:rPr sz="1200" i="1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i="1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(2/2)</a:t>
            </a:r>
            <a:endParaRPr sz="1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7529" y="2702814"/>
            <a:ext cx="759968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spc="-90" dirty="0">
                <a:latin typeface="Franklin Gothic Medium"/>
                <a:cs typeface="Franklin Gothic Medium"/>
              </a:rPr>
              <a:t>MANAGEMENT</a:t>
            </a:r>
            <a:endParaRPr sz="96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5927" y="491109"/>
            <a:ext cx="65074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Franklin Gothic Medium"/>
                <a:cs typeface="Franklin Gothic Medium"/>
              </a:rPr>
              <a:t>Goals</a:t>
            </a:r>
            <a:r>
              <a:rPr spc="-175" dirty="0">
                <a:latin typeface="Franklin Gothic Medium"/>
                <a:cs typeface="Franklin Gothic Medium"/>
              </a:rPr>
              <a:t> </a:t>
            </a:r>
            <a:r>
              <a:rPr dirty="0">
                <a:latin typeface="Franklin Gothic Medium"/>
                <a:cs typeface="Franklin Gothic Medium"/>
              </a:rPr>
              <a:t>of</a:t>
            </a:r>
            <a:r>
              <a:rPr spc="-155" dirty="0">
                <a:latin typeface="Franklin Gothic Medium"/>
                <a:cs typeface="Franklin Gothic Medium"/>
              </a:rPr>
              <a:t> </a:t>
            </a:r>
            <a:r>
              <a:rPr spc="-30" dirty="0">
                <a:latin typeface="Franklin Gothic Medium"/>
                <a:cs typeface="Franklin Gothic Medium"/>
              </a:rPr>
              <a:t>asthma</a:t>
            </a:r>
            <a:r>
              <a:rPr spc="-155" dirty="0">
                <a:latin typeface="Franklin Gothic Medium"/>
                <a:cs typeface="Franklin Gothic Medium"/>
              </a:rPr>
              <a:t> </a:t>
            </a:r>
            <a:r>
              <a:rPr spc="-60" dirty="0">
                <a:latin typeface="Franklin Gothic Medium"/>
                <a:cs typeface="Franklin Gothic Medium"/>
              </a:rPr>
              <a:t>management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5012" y="1203335"/>
            <a:ext cx="10082530" cy="549338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499109" indent="-229235">
              <a:lnSpc>
                <a:spcPct val="100000"/>
              </a:lnSpc>
              <a:spcBef>
                <a:spcPts val="409"/>
              </a:spcBef>
              <a:buFont typeface="Arial MT"/>
              <a:buChar char="•"/>
              <a:tabLst>
                <a:tab pos="499745" algn="l"/>
              </a:tabLst>
            </a:pP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The</a:t>
            </a:r>
            <a:r>
              <a:rPr sz="2400" spc="-7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3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long-</a:t>
            </a:r>
            <a:r>
              <a:rPr sz="2400" spc="-4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term</a:t>
            </a:r>
            <a:r>
              <a:rPr sz="2400" spc="-8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goals</a:t>
            </a:r>
            <a:r>
              <a:rPr sz="2400" spc="-7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of</a:t>
            </a:r>
            <a:r>
              <a:rPr sz="2400" spc="-7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asthma</a:t>
            </a:r>
            <a:r>
              <a:rPr sz="2400" spc="-7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4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management</a:t>
            </a:r>
            <a:r>
              <a:rPr sz="2400" spc="-7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are</a:t>
            </a:r>
            <a:endParaRPr sz="2400" dirty="0">
              <a:latin typeface="Franklin Gothic Medium"/>
              <a:cs typeface="Franklin Gothic Medium"/>
            </a:endParaRPr>
          </a:p>
          <a:p>
            <a:pPr marL="1128395" lvl="1" indent="-457834">
              <a:lnSpc>
                <a:spcPts val="2280"/>
              </a:lnSpc>
              <a:spcBef>
                <a:spcPts val="270"/>
              </a:spcBef>
              <a:buAutoNum type="arabicPeriod"/>
              <a:tabLst>
                <a:tab pos="1128395" algn="l"/>
                <a:tab pos="1129030" algn="l"/>
              </a:tabLst>
            </a:pPr>
            <a:r>
              <a:rPr sz="2000" spc="-6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Symptom</a:t>
            </a:r>
            <a:r>
              <a:rPr sz="2000" spc="-6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control:</a:t>
            </a:r>
            <a:r>
              <a:rPr sz="2000" spc="-114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to</a:t>
            </a:r>
            <a:r>
              <a:rPr sz="2000" spc="-1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achieve</a:t>
            </a:r>
            <a:r>
              <a:rPr sz="2000" spc="-7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good</a:t>
            </a:r>
            <a:r>
              <a:rPr sz="2000" spc="-7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control</a:t>
            </a:r>
            <a:r>
              <a:rPr sz="2000" spc="-8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of</a:t>
            </a:r>
            <a:r>
              <a:rPr sz="2000" spc="-7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spc="-4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symptoms</a:t>
            </a:r>
            <a:r>
              <a:rPr sz="2000" spc="-8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and</a:t>
            </a:r>
            <a:r>
              <a:rPr sz="2000" spc="-7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spc="-3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maintain</a:t>
            </a:r>
            <a:r>
              <a:rPr sz="2000" spc="-5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normal</a:t>
            </a:r>
            <a:r>
              <a:rPr sz="2000" spc="-8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activity</a:t>
            </a:r>
            <a:endParaRPr sz="2000" dirty="0">
              <a:latin typeface="Franklin Gothic Medium"/>
              <a:cs typeface="Franklin Gothic Medium"/>
            </a:endParaRPr>
          </a:p>
          <a:p>
            <a:pPr marL="1128395">
              <a:lnSpc>
                <a:spcPts val="2280"/>
              </a:lnSpc>
            </a:pPr>
            <a:r>
              <a:rPr sz="20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levels</a:t>
            </a:r>
            <a:endParaRPr sz="2000" dirty="0">
              <a:latin typeface="Franklin Gothic Medium"/>
              <a:cs typeface="Franklin Gothic Medium"/>
            </a:endParaRPr>
          </a:p>
          <a:p>
            <a:pPr marL="1128395" marR="95885" lvl="1" indent="-457834">
              <a:lnSpc>
                <a:spcPts val="2160"/>
              </a:lnSpc>
              <a:spcBef>
                <a:spcPts val="535"/>
              </a:spcBef>
              <a:buAutoNum type="arabicPeriod" startAt="2"/>
              <a:tabLst>
                <a:tab pos="1128395" algn="l"/>
                <a:tab pos="1129030" algn="l"/>
              </a:tabLst>
            </a:pPr>
            <a:r>
              <a:rPr sz="20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Risk</a:t>
            </a:r>
            <a:r>
              <a:rPr sz="2000" spc="-1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reduction:</a:t>
            </a:r>
            <a:r>
              <a:rPr sz="2000" spc="-9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to</a:t>
            </a:r>
            <a:r>
              <a:rPr sz="2000" spc="-8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spc="-3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minimize</a:t>
            </a:r>
            <a:r>
              <a:rPr sz="2000" spc="-7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future</a:t>
            </a:r>
            <a:r>
              <a:rPr sz="2000" spc="-6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risk</a:t>
            </a:r>
            <a:r>
              <a:rPr sz="2000" spc="-6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of</a:t>
            </a:r>
            <a:r>
              <a:rPr sz="2000" spc="-8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exacerbations,</a:t>
            </a:r>
            <a:r>
              <a:rPr sz="2000" spc="-7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fixed</a:t>
            </a:r>
            <a:r>
              <a:rPr sz="2000" spc="-8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airflow</a:t>
            </a:r>
            <a:r>
              <a:rPr sz="2000" spc="-6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spc="-3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limitation</a:t>
            </a:r>
            <a:r>
              <a:rPr sz="2000" spc="-6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and medication</a:t>
            </a:r>
            <a:r>
              <a:rPr sz="20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side-effects</a:t>
            </a:r>
            <a:endParaRPr sz="2000" dirty="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 dirty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4000" spc="-2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Clinical</a:t>
            </a:r>
            <a:r>
              <a:rPr sz="4000" spc="-18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4000" spc="-2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Control</a:t>
            </a:r>
            <a:r>
              <a:rPr sz="4000" spc="-17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40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of</a:t>
            </a:r>
            <a:r>
              <a:rPr sz="4000" spc="-16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4000" spc="-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Asthma</a:t>
            </a:r>
            <a:endParaRPr sz="4000" dirty="0">
              <a:latin typeface="Franklin Gothic Medium"/>
              <a:cs typeface="Franklin Gothic Medium"/>
            </a:endParaRPr>
          </a:p>
          <a:p>
            <a:pPr marL="450215" indent="-180340">
              <a:lnSpc>
                <a:spcPct val="100000"/>
              </a:lnSpc>
              <a:spcBef>
                <a:spcPts val="1575"/>
              </a:spcBef>
              <a:buClr>
                <a:srgbClr val="FFFF00"/>
              </a:buClr>
              <a:buFont typeface="Wingdings"/>
              <a:buChar char=""/>
              <a:tabLst>
                <a:tab pos="450850" algn="l"/>
              </a:tabLst>
            </a:pP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No</a:t>
            </a:r>
            <a:r>
              <a:rPr sz="2000" spc="-5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(or</a:t>
            </a:r>
            <a:r>
              <a:rPr sz="2000" spc="-4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spc="-3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minimal)*</a:t>
            </a:r>
            <a:r>
              <a:rPr sz="20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spc="-4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daytime</a:t>
            </a:r>
            <a:r>
              <a:rPr sz="2000" spc="-5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symptoms</a:t>
            </a:r>
            <a:endParaRPr sz="2000" dirty="0">
              <a:latin typeface="Franklin Gothic Medium"/>
              <a:cs typeface="Franklin Gothic Medium"/>
            </a:endParaRPr>
          </a:p>
          <a:p>
            <a:pPr marL="450215" indent="-180340">
              <a:lnSpc>
                <a:spcPct val="100000"/>
              </a:lnSpc>
              <a:spcBef>
                <a:spcPts val="960"/>
              </a:spcBef>
              <a:buClr>
                <a:srgbClr val="FFFF00"/>
              </a:buClr>
              <a:buFont typeface="Wingdings"/>
              <a:buChar char=""/>
              <a:tabLst>
                <a:tab pos="450850" algn="l"/>
              </a:tabLst>
            </a:pP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No</a:t>
            </a:r>
            <a:r>
              <a:rPr sz="2000" spc="-5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spc="-3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limitations</a:t>
            </a:r>
            <a:r>
              <a:rPr sz="20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of</a:t>
            </a:r>
            <a:r>
              <a:rPr sz="2000" spc="-4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activity</a:t>
            </a:r>
            <a:endParaRPr sz="2000" dirty="0">
              <a:latin typeface="Franklin Gothic Medium"/>
              <a:cs typeface="Franklin Gothic Medium"/>
            </a:endParaRPr>
          </a:p>
          <a:p>
            <a:pPr marL="450215" indent="-180340">
              <a:lnSpc>
                <a:spcPct val="100000"/>
              </a:lnSpc>
              <a:spcBef>
                <a:spcPts val="965"/>
              </a:spcBef>
              <a:buClr>
                <a:srgbClr val="FFFF00"/>
              </a:buClr>
              <a:buFont typeface="Wingdings"/>
              <a:buChar char=""/>
              <a:tabLst>
                <a:tab pos="450850" algn="l"/>
              </a:tabLst>
            </a:pP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No</a:t>
            </a:r>
            <a:r>
              <a:rPr sz="2000" spc="-8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nocturnal</a:t>
            </a:r>
            <a:r>
              <a:rPr sz="2000" spc="-5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symptoms</a:t>
            </a:r>
            <a:endParaRPr sz="2000" dirty="0">
              <a:latin typeface="Franklin Gothic Medium"/>
              <a:cs typeface="Franklin Gothic Medium"/>
            </a:endParaRPr>
          </a:p>
          <a:p>
            <a:pPr marL="450215" indent="-180340">
              <a:lnSpc>
                <a:spcPct val="100000"/>
              </a:lnSpc>
              <a:spcBef>
                <a:spcPts val="960"/>
              </a:spcBef>
              <a:buClr>
                <a:srgbClr val="FFFF00"/>
              </a:buClr>
              <a:buFont typeface="Wingdings"/>
              <a:buChar char=""/>
              <a:tabLst>
                <a:tab pos="450850" algn="l"/>
              </a:tabLst>
            </a:pP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No</a:t>
            </a:r>
            <a:r>
              <a:rPr sz="2000" spc="-6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(or</a:t>
            </a:r>
            <a:r>
              <a:rPr sz="2000" spc="-5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spc="-3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minimal)* </a:t>
            </a: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need</a:t>
            </a:r>
            <a:r>
              <a:rPr sz="2000" spc="-7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for</a:t>
            </a:r>
            <a:r>
              <a:rPr sz="2000" spc="-4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rescue</a:t>
            </a:r>
            <a:r>
              <a:rPr sz="2000" spc="-4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medication</a:t>
            </a:r>
            <a:endParaRPr sz="2000" dirty="0">
              <a:latin typeface="Franklin Gothic Medium"/>
              <a:cs typeface="Franklin Gothic Medium"/>
            </a:endParaRPr>
          </a:p>
          <a:p>
            <a:pPr marL="450215" indent="-180340">
              <a:lnSpc>
                <a:spcPct val="100000"/>
              </a:lnSpc>
              <a:spcBef>
                <a:spcPts val="960"/>
              </a:spcBef>
              <a:buClr>
                <a:srgbClr val="FFFF00"/>
              </a:buClr>
              <a:buFont typeface="Wingdings"/>
              <a:buChar char=""/>
              <a:tabLst>
                <a:tab pos="450850" algn="l"/>
              </a:tabLst>
            </a:pPr>
            <a:r>
              <a:rPr sz="20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Normal</a:t>
            </a:r>
            <a:r>
              <a:rPr sz="2000" spc="-1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lung</a:t>
            </a:r>
            <a:r>
              <a:rPr sz="2000" spc="-7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function</a:t>
            </a:r>
            <a:endParaRPr sz="2000" dirty="0">
              <a:latin typeface="Franklin Gothic Medium"/>
              <a:cs typeface="Franklin Gothic Medium"/>
            </a:endParaRPr>
          </a:p>
          <a:p>
            <a:pPr marL="450215" indent="-180340">
              <a:lnSpc>
                <a:spcPct val="100000"/>
              </a:lnSpc>
              <a:spcBef>
                <a:spcPts val="960"/>
              </a:spcBef>
              <a:buClr>
                <a:srgbClr val="FFFF00"/>
              </a:buClr>
              <a:buFont typeface="Wingdings"/>
              <a:buChar char=""/>
              <a:tabLst>
                <a:tab pos="450850" algn="l"/>
              </a:tabLst>
            </a:pP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No</a:t>
            </a:r>
            <a:r>
              <a:rPr sz="2000" spc="-3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exacerbations</a:t>
            </a:r>
            <a:endParaRPr sz="2000" dirty="0">
              <a:latin typeface="Franklin Gothic Medium"/>
              <a:cs typeface="Franklin Gothic Medium"/>
            </a:endParaRPr>
          </a:p>
          <a:p>
            <a:pPr marL="270510">
              <a:lnSpc>
                <a:spcPct val="100000"/>
              </a:lnSpc>
            </a:pPr>
            <a:r>
              <a:rPr sz="2000" i="1" dirty="0">
                <a:solidFill>
                  <a:srgbClr val="465258"/>
                </a:solidFill>
                <a:latin typeface="Franklin Gothic Medium"/>
                <a:cs typeface="Franklin Gothic Medium"/>
              </a:rPr>
              <a:t>*</a:t>
            </a:r>
            <a:r>
              <a:rPr sz="2000" i="1" spc="-5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i="1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Minimal</a:t>
            </a:r>
            <a:r>
              <a:rPr sz="2000" i="1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i="1" dirty="0">
                <a:solidFill>
                  <a:srgbClr val="465258"/>
                </a:solidFill>
                <a:latin typeface="Franklin Gothic Medium"/>
                <a:cs typeface="Franklin Gothic Medium"/>
              </a:rPr>
              <a:t>=</a:t>
            </a:r>
            <a:r>
              <a:rPr sz="2000" i="1" spc="-5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i="1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twice</a:t>
            </a:r>
            <a:r>
              <a:rPr sz="2000" i="1" spc="-5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i="1" dirty="0">
                <a:solidFill>
                  <a:srgbClr val="465258"/>
                </a:solidFill>
                <a:latin typeface="Franklin Gothic Medium"/>
                <a:cs typeface="Franklin Gothic Medium"/>
              </a:rPr>
              <a:t>or</a:t>
            </a:r>
            <a:r>
              <a:rPr sz="2000" i="1" spc="-5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i="1" dirty="0">
                <a:solidFill>
                  <a:srgbClr val="465258"/>
                </a:solidFill>
                <a:latin typeface="Franklin Gothic Medium"/>
                <a:cs typeface="Franklin Gothic Medium"/>
              </a:rPr>
              <a:t>less</a:t>
            </a:r>
            <a:r>
              <a:rPr sz="2000" i="1" spc="-5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i="1" dirty="0">
                <a:solidFill>
                  <a:srgbClr val="465258"/>
                </a:solidFill>
                <a:latin typeface="Franklin Gothic Medium"/>
                <a:cs typeface="Franklin Gothic Medium"/>
              </a:rPr>
              <a:t>per</a:t>
            </a:r>
            <a:r>
              <a:rPr sz="2000" i="1" spc="-4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i="1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week</a:t>
            </a:r>
            <a:endParaRPr sz="20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22919" y="2115311"/>
            <a:ext cx="3646931" cy="35250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4273" y="186004"/>
            <a:ext cx="101079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5" dirty="0">
                <a:latin typeface="Franklin Gothic Medium"/>
                <a:cs typeface="Franklin Gothic Medium"/>
              </a:rPr>
              <a:t>Treating</a:t>
            </a:r>
            <a:r>
              <a:rPr spc="-160" dirty="0">
                <a:latin typeface="Franklin Gothic Medium"/>
                <a:cs typeface="Franklin Gothic Medium"/>
              </a:rPr>
              <a:t> </a:t>
            </a:r>
            <a:r>
              <a:rPr dirty="0">
                <a:latin typeface="Franklin Gothic Medium"/>
                <a:cs typeface="Franklin Gothic Medium"/>
              </a:rPr>
              <a:t>to</a:t>
            </a:r>
            <a:r>
              <a:rPr spc="-130" dirty="0">
                <a:latin typeface="Franklin Gothic Medium"/>
                <a:cs typeface="Franklin Gothic Medium"/>
              </a:rPr>
              <a:t> </a:t>
            </a:r>
            <a:r>
              <a:rPr spc="-20" dirty="0">
                <a:latin typeface="Franklin Gothic Medium"/>
                <a:cs typeface="Franklin Gothic Medium"/>
              </a:rPr>
              <a:t>control</a:t>
            </a:r>
            <a:r>
              <a:rPr spc="-160" dirty="0">
                <a:latin typeface="Franklin Gothic Medium"/>
                <a:cs typeface="Franklin Gothic Medium"/>
              </a:rPr>
              <a:t> </a:t>
            </a:r>
            <a:r>
              <a:rPr spc="-75" dirty="0">
                <a:latin typeface="Franklin Gothic Medium"/>
                <a:cs typeface="Franklin Gothic Medium"/>
              </a:rPr>
              <a:t>symptoms</a:t>
            </a:r>
            <a:r>
              <a:rPr spc="-130" dirty="0">
                <a:latin typeface="Franklin Gothic Medium"/>
                <a:cs typeface="Franklin Gothic Medium"/>
              </a:rPr>
              <a:t> </a:t>
            </a:r>
            <a:r>
              <a:rPr dirty="0">
                <a:latin typeface="Franklin Gothic Medium"/>
                <a:cs typeface="Franklin Gothic Medium"/>
              </a:rPr>
              <a:t>and</a:t>
            </a:r>
            <a:r>
              <a:rPr spc="-130" dirty="0">
                <a:latin typeface="Franklin Gothic Medium"/>
                <a:cs typeface="Franklin Gothic Medium"/>
              </a:rPr>
              <a:t> </a:t>
            </a:r>
            <a:r>
              <a:rPr spc="-70" dirty="0">
                <a:latin typeface="Franklin Gothic Medium"/>
                <a:cs typeface="Franklin Gothic Medium"/>
              </a:rPr>
              <a:t>minimize</a:t>
            </a:r>
            <a:r>
              <a:rPr spc="-130" dirty="0">
                <a:latin typeface="Franklin Gothic Medium"/>
                <a:cs typeface="Franklin Gothic Medium"/>
              </a:rPr>
              <a:t> </a:t>
            </a:r>
            <a:r>
              <a:rPr spc="-20" dirty="0">
                <a:latin typeface="Franklin Gothic Medium"/>
                <a:cs typeface="Franklin Gothic Medium"/>
              </a:rPr>
              <a:t>risk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5607" y="950942"/>
            <a:ext cx="7674609" cy="506539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Establish</a:t>
            </a:r>
            <a:r>
              <a:rPr sz="2400" spc="-8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a</a:t>
            </a:r>
            <a:r>
              <a:rPr sz="2400" spc="-5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patient-</a:t>
            </a:r>
            <a:r>
              <a:rPr sz="2400" spc="-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doctor</a:t>
            </a:r>
            <a:r>
              <a:rPr sz="2400" spc="-9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partnership:</a:t>
            </a:r>
            <a:endParaRPr sz="2400">
              <a:latin typeface="Franklin Gothic Medium"/>
              <a:cs typeface="Franklin Gothic Medium"/>
            </a:endParaRPr>
          </a:p>
          <a:p>
            <a:pPr marL="697865" lvl="1" indent="-227965">
              <a:lnSpc>
                <a:spcPct val="100000"/>
              </a:lnSpc>
              <a:spcBef>
                <a:spcPts val="33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16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Communication,</a:t>
            </a:r>
            <a:r>
              <a:rPr sz="1600" spc="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education</a:t>
            </a:r>
            <a:endParaRPr sz="1600">
              <a:latin typeface="Franklin Gothic Medium"/>
              <a:cs typeface="Franklin Gothic Medium"/>
            </a:endParaRPr>
          </a:p>
          <a:p>
            <a:pPr marL="697865" lvl="1" indent="-227965">
              <a:lnSpc>
                <a:spcPct val="100000"/>
              </a:lnSpc>
              <a:spcBef>
                <a:spcPts val="31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1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Explain</a:t>
            </a:r>
            <a:r>
              <a:rPr sz="1600" spc="-7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the</a:t>
            </a:r>
            <a:r>
              <a:rPr sz="1600" spc="-5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nature</a:t>
            </a:r>
            <a:r>
              <a:rPr sz="1600" spc="-5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of</a:t>
            </a:r>
            <a:r>
              <a:rPr sz="1600" spc="-5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the</a:t>
            </a:r>
            <a:r>
              <a:rPr sz="1600" spc="-5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disease</a:t>
            </a:r>
            <a:r>
              <a:rPr sz="1600" spc="-7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and</a:t>
            </a:r>
            <a:r>
              <a:rPr sz="1600" spc="-5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the</a:t>
            </a:r>
            <a:r>
              <a:rPr sz="1600" spc="-5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overall</a:t>
            </a:r>
            <a:r>
              <a:rPr sz="1600" spc="-5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600" spc="-3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management</a:t>
            </a:r>
            <a:r>
              <a:rPr sz="16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6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plan</a:t>
            </a:r>
            <a:endParaRPr sz="1600">
              <a:latin typeface="Franklin Gothic Medium"/>
              <a:cs typeface="Franklin Gothic Medium"/>
            </a:endParaRPr>
          </a:p>
          <a:p>
            <a:pPr marL="697865" lvl="1" indent="-22796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16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Demonstrate</a:t>
            </a:r>
            <a:r>
              <a:rPr sz="1600" spc="-5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how</a:t>
            </a:r>
            <a:r>
              <a:rPr sz="1600" spc="-5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to</a:t>
            </a:r>
            <a:r>
              <a:rPr sz="1600" spc="-6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use</a:t>
            </a:r>
            <a:r>
              <a:rPr sz="1600" spc="-6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6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medications</a:t>
            </a:r>
            <a:r>
              <a:rPr sz="1600" spc="-6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&amp;</a:t>
            </a:r>
            <a:r>
              <a:rPr sz="1600" spc="-6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devices</a:t>
            </a:r>
            <a:r>
              <a:rPr sz="1600" spc="-5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(inhalers,</a:t>
            </a:r>
            <a:r>
              <a:rPr sz="1600" spc="-6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spacer)</a:t>
            </a:r>
            <a:endParaRPr sz="1600">
              <a:latin typeface="Franklin Gothic Medium"/>
              <a:cs typeface="Franklin Gothic Medium"/>
            </a:endParaRPr>
          </a:p>
          <a:p>
            <a:pPr marL="697865" lvl="1" indent="-227965">
              <a:lnSpc>
                <a:spcPct val="100000"/>
              </a:lnSpc>
              <a:spcBef>
                <a:spcPts val="31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1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Discuss</a:t>
            </a:r>
            <a:r>
              <a:rPr sz="1600" spc="-5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600" spc="-3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family’s</a:t>
            </a:r>
            <a:r>
              <a:rPr sz="1600" spc="-5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concerns,</a:t>
            </a:r>
            <a:r>
              <a:rPr sz="16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especially</a:t>
            </a:r>
            <a:r>
              <a:rPr sz="1600" spc="-3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6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“steroid-</a:t>
            </a:r>
            <a:r>
              <a:rPr sz="1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phobia”</a:t>
            </a:r>
            <a:r>
              <a:rPr sz="1600" spc="-4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&amp;</a:t>
            </a:r>
            <a:r>
              <a:rPr sz="1600" spc="-3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“inhaler-phobia”</a:t>
            </a:r>
            <a:endParaRPr sz="1600">
              <a:latin typeface="Franklin Gothic Medium"/>
              <a:cs typeface="Franklin Gothic Medium"/>
            </a:endParaRPr>
          </a:p>
          <a:p>
            <a:pPr marL="241300" indent="-2286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Manage</a:t>
            </a:r>
            <a:r>
              <a:rPr sz="2400" spc="-1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asthma</a:t>
            </a:r>
            <a:r>
              <a:rPr sz="2400" spc="-9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in</a:t>
            </a:r>
            <a:r>
              <a:rPr sz="2400" spc="-7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a</a:t>
            </a:r>
            <a:r>
              <a:rPr sz="2400" spc="-6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continuous</a:t>
            </a:r>
            <a:r>
              <a:rPr sz="2400" spc="-9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cycle:</a:t>
            </a:r>
            <a:endParaRPr sz="2400">
              <a:latin typeface="Franklin Gothic Medium"/>
              <a:cs typeface="Franklin Gothic Medium"/>
            </a:endParaRPr>
          </a:p>
          <a:p>
            <a:pPr marL="697865" lvl="1" indent="-227965">
              <a:lnSpc>
                <a:spcPct val="100000"/>
              </a:lnSpc>
              <a:spcBef>
                <a:spcPts val="40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18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Assess</a:t>
            </a:r>
            <a:endParaRPr sz="1800">
              <a:latin typeface="Franklin Gothic Medium"/>
              <a:cs typeface="Franklin Gothic Medium"/>
            </a:endParaRPr>
          </a:p>
          <a:p>
            <a:pPr marL="697865" marR="3225165" lvl="1" indent="-227965">
              <a:lnSpc>
                <a:spcPts val="1939"/>
              </a:lnSpc>
              <a:spcBef>
                <a:spcPts val="63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18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Adjust</a:t>
            </a:r>
            <a:r>
              <a:rPr sz="1800" spc="-6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3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treatment</a:t>
            </a:r>
            <a:r>
              <a:rPr sz="1800" spc="-4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(pharmacological and </a:t>
            </a:r>
            <a:r>
              <a:rPr sz="18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non-pharmacological)</a:t>
            </a:r>
            <a:endParaRPr sz="1800">
              <a:latin typeface="Franklin Gothic Medium"/>
              <a:cs typeface="Franklin Gothic Medium"/>
            </a:endParaRPr>
          </a:p>
          <a:p>
            <a:pPr marL="697865" lvl="1" indent="-227965">
              <a:lnSpc>
                <a:spcPct val="100000"/>
              </a:lnSpc>
              <a:spcBef>
                <a:spcPts val="359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1800" spc="-3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Review</a:t>
            </a:r>
            <a:r>
              <a:rPr sz="1800" spc="-7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the</a:t>
            </a:r>
            <a:r>
              <a:rPr sz="1800" spc="-6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response</a:t>
            </a:r>
            <a:endParaRPr sz="1800">
              <a:latin typeface="Franklin Gothic Medium"/>
              <a:cs typeface="Franklin Gothic Medium"/>
            </a:endParaRPr>
          </a:p>
          <a:p>
            <a:pPr marL="241300" indent="-228600">
              <a:lnSpc>
                <a:spcPct val="100000"/>
              </a:lnSpc>
              <a:spcBef>
                <a:spcPts val="58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2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Teach</a:t>
            </a:r>
            <a:r>
              <a:rPr sz="2400" spc="-9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and</a:t>
            </a:r>
            <a:r>
              <a:rPr sz="2400" spc="-6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reinforce</a:t>
            </a:r>
            <a:r>
              <a:rPr sz="2400" spc="-8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essential</a:t>
            </a:r>
            <a:r>
              <a:rPr sz="2400" spc="-8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skills</a:t>
            </a:r>
            <a:endParaRPr sz="2400">
              <a:latin typeface="Franklin Gothic Medium"/>
              <a:cs typeface="Franklin Gothic Medium"/>
            </a:endParaRPr>
          </a:p>
          <a:p>
            <a:pPr marL="697865" lvl="1" indent="-227965">
              <a:lnSpc>
                <a:spcPct val="100000"/>
              </a:lnSpc>
              <a:spcBef>
                <a:spcPts val="36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20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Inhaler</a:t>
            </a:r>
            <a:r>
              <a:rPr sz="2000" spc="-7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skills</a:t>
            </a:r>
            <a:endParaRPr sz="2000">
              <a:latin typeface="Franklin Gothic Medium"/>
              <a:cs typeface="Franklin Gothic Medium"/>
            </a:endParaRPr>
          </a:p>
          <a:p>
            <a:pPr marL="697865" lvl="1" indent="-227965">
              <a:lnSpc>
                <a:spcPct val="100000"/>
              </a:lnSpc>
              <a:spcBef>
                <a:spcPts val="36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20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Adherence</a:t>
            </a:r>
            <a:endParaRPr sz="2000">
              <a:latin typeface="Franklin Gothic Medium"/>
              <a:cs typeface="Franklin Gothic Medium"/>
            </a:endParaRPr>
          </a:p>
          <a:p>
            <a:pPr marL="697865" lvl="1" indent="-227965">
              <a:lnSpc>
                <a:spcPct val="100000"/>
              </a:lnSpc>
              <a:spcBef>
                <a:spcPts val="36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Guided</a:t>
            </a:r>
            <a:r>
              <a:rPr sz="2000" spc="-4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self-</a:t>
            </a:r>
            <a:r>
              <a:rPr sz="2000" spc="-3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management</a:t>
            </a:r>
            <a:r>
              <a:rPr sz="2000" spc="-5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education:</a:t>
            </a:r>
            <a:endParaRPr sz="2000">
              <a:latin typeface="Franklin Gothic Medium"/>
              <a:cs typeface="Franklin Gothic Medium"/>
            </a:endParaRPr>
          </a:p>
          <a:p>
            <a:pPr marL="1155700" lvl="2" indent="-229235">
              <a:lnSpc>
                <a:spcPct val="100000"/>
              </a:lnSpc>
              <a:spcBef>
                <a:spcPts val="395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sz="1800" spc="-4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Written</a:t>
            </a:r>
            <a:r>
              <a:rPr sz="1800" spc="-4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asthma</a:t>
            </a:r>
            <a:r>
              <a:rPr sz="1800" spc="-6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action</a:t>
            </a:r>
            <a:r>
              <a:rPr sz="1800" spc="-6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plan,</a:t>
            </a:r>
            <a:r>
              <a:rPr sz="1800" spc="-4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Self-</a:t>
            </a:r>
            <a:r>
              <a:rPr sz="1800" spc="-3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monitoring,</a:t>
            </a:r>
            <a:r>
              <a:rPr sz="1800" spc="-4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Regular</a:t>
            </a:r>
            <a:r>
              <a:rPr sz="1800" spc="-5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medical</a:t>
            </a:r>
            <a:r>
              <a:rPr sz="1800" spc="-6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review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2760" y="6653885"/>
            <a:ext cx="732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GINA</a:t>
            </a:r>
            <a:r>
              <a:rPr sz="1200" i="1" spc="-4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200" i="1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2014</a:t>
            </a:r>
            <a:endParaRPr sz="1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1435" y="1004138"/>
            <a:ext cx="96424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Franklin Gothic Medium"/>
                <a:cs typeface="Franklin Gothic Medium"/>
              </a:rPr>
              <a:t>1-</a:t>
            </a:r>
            <a:r>
              <a:rPr spc="-165" dirty="0">
                <a:latin typeface="Franklin Gothic Medium"/>
                <a:cs typeface="Franklin Gothic Medium"/>
              </a:rPr>
              <a:t> </a:t>
            </a:r>
            <a:r>
              <a:rPr spc="-30" dirty="0">
                <a:latin typeface="Franklin Gothic Medium"/>
                <a:cs typeface="Franklin Gothic Medium"/>
              </a:rPr>
              <a:t>Making</a:t>
            </a:r>
            <a:r>
              <a:rPr spc="-175" dirty="0">
                <a:latin typeface="Franklin Gothic Medium"/>
                <a:cs typeface="Franklin Gothic Medium"/>
              </a:rPr>
              <a:t> </a:t>
            </a:r>
            <a:r>
              <a:rPr dirty="0">
                <a:latin typeface="Franklin Gothic Medium"/>
                <a:cs typeface="Franklin Gothic Medium"/>
              </a:rPr>
              <a:t>decisions</a:t>
            </a:r>
            <a:r>
              <a:rPr spc="-160" dirty="0">
                <a:latin typeface="Franklin Gothic Medium"/>
                <a:cs typeface="Franklin Gothic Medium"/>
              </a:rPr>
              <a:t> </a:t>
            </a:r>
            <a:r>
              <a:rPr dirty="0">
                <a:latin typeface="Franklin Gothic Medium"/>
                <a:cs typeface="Franklin Gothic Medium"/>
              </a:rPr>
              <a:t>about</a:t>
            </a:r>
            <a:r>
              <a:rPr spc="-165" dirty="0">
                <a:latin typeface="Franklin Gothic Medium"/>
                <a:cs typeface="Franklin Gothic Medium"/>
              </a:rPr>
              <a:t> </a:t>
            </a:r>
            <a:r>
              <a:rPr spc="-40" dirty="0">
                <a:latin typeface="Franklin Gothic Medium"/>
                <a:cs typeface="Franklin Gothic Medium"/>
              </a:rPr>
              <a:t>asthma</a:t>
            </a:r>
            <a:r>
              <a:rPr spc="-165" dirty="0">
                <a:latin typeface="Franklin Gothic Medium"/>
                <a:cs typeface="Franklin Gothic Medium"/>
              </a:rPr>
              <a:t> </a:t>
            </a:r>
            <a:r>
              <a:rPr spc="-25" dirty="0">
                <a:latin typeface="Franklin Gothic Medium"/>
                <a:cs typeface="Franklin Gothic Medium"/>
              </a:rPr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9072" y="247269"/>
            <a:ext cx="109778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4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Asthma</a:t>
            </a:r>
            <a:r>
              <a:rPr sz="2000" spc="-5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000" spc="-2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treatment</a:t>
            </a:r>
            <a:r>
              <a:rPr sz="2000" spc="-7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is</a:t>
            </a:r>
            <a:r>
              <a:rPr sz="2000" spc="-5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a</a:t>
            </a:r>
            <a:r>
              <a:rPr sz="2000" spc="-5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000" spc="-2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dynamic</a:t>
            </a:r>
            <a:r>
              <a:rPr sz="2000" spc="-6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process</a:t>
            </a:r>
            <a:r>
              <a:rPr sz="2000" spc="-6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000" spc="-2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involving</a:t>
            </a:r>
            <a:r>
              <a:rPr sz="2000" spc="-5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continuous</a:t>
            </a:r>
            <a:r>
              <a:rPr sz="2000" spc="-6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assessment,</a:t>
            </a:r>
            <a:r>
              <a:rPr sz="2000" spc="-7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000" spc="-2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treatment</a:t>
            </a:r>
            <a:r>
              <a:rPr sz="2000" spc="-6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adjustments,</a:t>
            </a:r>
            <a:r>
              <a:rPr sz="2000" spc="-5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000" spc="-2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and </a:t>
            </a:r>
            <a:r>
              <a:rPr sz="2000" spc="-2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patient</a:t>
            </a:r>
            <a:r>
              <a:rPr sz="2000" spc="-8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response</a:t>
            </a:r>
            <a:r>
              <a:rPr sz="2000" spc="-8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000" spc="-2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evaluation,</a:t>
            </a:r>
            <a:r>
              <a:rPr sz="2000" spc="-4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focusing</a:t>
            </a:r>
            <a:r>
              <a:rPr sz="2000" spc="-5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on</a:t>
            </a:r>
            <a:r>
              <a:rPr sz="2000" spc="-7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000" spc="-6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symptom</a:t>
            </a:r>
            <a:r>
              <a:rPr sz="2000" spc="-6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control</a:t>
            </a:r>
            <a:r>
              <a:rPr sz="2000" spc="-7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and</a:t>
            </a:r>
            <a:r>
              <a:rPr sz="2000" spc="-7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future</a:t>
            </a:r>
            <a:r>
              <a:rPr sz="2000" spc="-5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risk</a:t>
            </a:r>
            <a:r>
              <a:rPr sz="2000" spc="-6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factors.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48228" y="1672717"/>
            <a:ext cx="547370" cy="770255"/>
          </a:xfrm>
          <a:custGeom>
            <a:avLst/>
            <a:gdLst/>
            <a:ahLst/>
            <a:cxnLst/>
            <a:rect l="l" t="t" r="r" b="b"/>
            <a:pathLst>
              <a:path w="547370" h="770255">
                <a:moveTo>
                  <a:pt x="537083" y="0"/>
                </a:moveTo>
                <a:lnTo>
                  <a:pt x="478409" y="82931"/>
                </a:lnTo>
                <a:lnTo>
                  <a:pt x="488696" y="90297"/>
                </a:lnTo>
                <a:lnTo>
                  <a:pt x="547370" y="7366"/>
                </a:lnTo>
                <a:lnTo>
                  <a:pt x="537083" y="0"/>
                </a:lnTo>
                <a:close/>
              </a:path>
              <a:path w="547370" h="770255">
                <a:moveTo>
                  <a:pt x="456311" y="114046"/>
                </a:moveTo>
                <a:lnTo>
                  <a:pt x="397637" y="196977"/>
                </a:lnTo>
                <a:lnTo>
                  <a:pt x="408050" y="204343"/>
                </a:lnTo>
                <a:lnTo>
                  <a:pt x="466725" y="121412"/>
                </a:lnTo>
                <a:lnTo>
                  <a:pt x="456311" y="114046"/>
                </a:lnTo>
                <a:close/>
              </a:path>
              <a:path w="547370" h="770255">
                <a:moveTo>
                  <a:pt x="375666" y="228092"/>
                </a:moveTo>
                <a:lnTo>
                  <a:pt x="316992" y="311023"/>
                </a:lnTo>
                <a:lnTo>
                  <a:pt x="327279" y="318388"/>
                </a:lnTo>
                <a:lnTo>
                  <a:pt x="386080" y="235458"/>
                </a:lnTo>
                <a:lnTo>
                  <a:pt x="375666" y="228092"/>
                </a:lnTo>
                <a:close/>
              </a:path>
              <a:path w="547370" h="770255">
                <a:moveTo>
                  <a:pt x="295021" y="342138"/>
                </a:moveTo>
                <a:lnTo>
                  <a:pt x="236220" y="425069"/>
                </a:lnTo>
                <a:lnTo>
                  <a:pt x="246634" y="432435"/>
                </a:lnTo>
                <a:lnTo>
                  <a:pt x="305308" y="349504"/>
                </a:lnTo>
                <a:lnTo>
                  <a:pt x="295021" y="342138"/>
                </a:lnTo>
                <a:close/>
              </a:path>
              <a:path w="547370" h="770255">
                <a:moveTo>
                  <a:pt x="214249" y="456184"/>
                </a:moveTo>
                <a:lnTo>
                  <a:pt x="155575" y="539115"/>
                </a:lnTo>
                <a:lnTo>
                  <a:pt x="165988" y="546481"/>
                </a:lnTo>
                <a:lnTo>
                  <a:pt x="224662" y="463550"/>
                </a:lnTo>
                <a:lnTo>
                  <a:pt x="214249" y="456184"/>
                </a:lnTo>
                <a:close/>
              </a:path>
              <a:path w="547370" h="770255">
                <a:moveTo>
                  <a:pt x="133604" y="570230"/>
                </a:moveTo>
                <a:lnTo>
                  <a:pt x="74930" y="653161"/>
                </a:lnTo>
                <a:lnTo>
                  <a:pt x="85217" y="660527"/>
                </a:lnTo>
                <a:lnTo>
                  <a:pt x="143891" y="577596"/>
                </a:lnTo>
                <a:lnTo>
                  <a:pt x="133604" y="570230"/>
                </a:lnTo>
                <a:close/>
              </a:path>
              <a:path w="547370" h="770255">
                <a:moveTo>
                  <a:pt x="12954" y="685800"/>
                </a:moveTo>
                <a:lnTo>
                  <a:pt x="0" y="770001"/>
                </a:lnTo>
                <a:lnTo>
                  <a:pt x="75057" y="729742"/>
                </a:lnTo>
                <a:lnTo>
                  <a:pt x="63749" y="721741"/>
                </a:lnTo>
                <a:lnTo>
                  <a:pt x="41910" y="721741"/>
                </a:lnTo>
                <a:lnTo>
                  <a:pt x="31496" y="714502"/>
                </a:lnTo>
                <a:lnTo>
                  <a:pt x="38831" y="704110"/>
                </a:lnTo>
                <a:lnTo>
                  <a:pt x="12954" y="685800"/>
                </a:lnTo>
                <a:close/>
              </a:path>
              <a:path w="547370" h="770255">
                <a:moveTo>
                  <a:pt x="38831" y="704110"/>
                </a:moveTo>
                <a:lnTo>
                  <a:pt x="31496" y="714502"/>
                </a:lnTo>
                <a:lnTo>
                  <a:pt x="41910" y="721741"/>
                </a:lnTo>
                <a:lnTo>
                  <a:pt x="49184" y="711435"/>
                </a:lnTo>
                <a:lnTo>
                  <a:pt x="38831" y="704110"/>
                </a:lnTo>
                <a:close/>
              </a:path>
              <a:path w="547370" h="770255">
                <a:moveTo>
                  <a:pt x="49184" y="711435"/>
                </a:moveTo>
                <a:lnTo>
                  <a:pt x="41910" y="721741"/>
                </a:lnTo>
                <a:lnTo>
                  <a:pt x="63749" y="721741"/>
                </a:lnTo>
                <a:lnTo>
                  <a:pt x="49184" y="711435"/>
                </a:lnTo>
                <a:close/>
              </a:path>
              <a:path w="547370" h="770255">
                <a:moveTo>
                  <a:pt x="52832" y="684276"/>
                </a:moveTo>
                <a:lnTo>
                  <a:pt x="38831" y="704110"/>
                </a:lnTo>
                <a:lnTo>
                  <a:pt x="49184" y="711435"/>
                </a:lnTo>
                <a:lnTo>
                  <a:pt x="63246" y="691515"/>
                </a:lnTo>
                <a:lnTo>
                  <a:pt x="52832" y="684276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52765" y="1653032"/>
            <a:ext cx="488950" cy="701675"/>
          </a:xfrm>
          <a:custGeom>
            <a:avLst/>
            <a:gdLst/>
            <a:ahLst/>
            <a:cxnLst/>
            <a:rect l="l" t="t" r="r" b="b"/>
            <a:pathLst>
              <a:path w="488950" h="701675">
                <a:moveTo>
                  <a:pt x="10413" y="0"/>
                </a:moveTo>
                <a:lnTo>
                  <a:pt x="0" y="7112"/>
                </a:lnTo>
                <a:lnTo>
                  <a:pt x="57911" y="90677"/>
                </a:lnTo>
                <a:lnTo>
                  <a:pt x="68325" y="83438"/>
                </a:lnTo>
                <a:lnTo>
                  <a:pt x="10413" y="0"/>
                </a:lnTo>
                <a:close/>
              </a:path>
              <a:path w="488950" h="701675">
                <a:moveTo>
                  <a:pt x="90042" y="114807"/>
                </a:moveTo>
                <a:lnTo>
                  <a:pt x="79501" y="122046"/>
                </a:lnTo>
                <a:lnTo>
                  <a:pt x="137413" y="205485"/>
                </a:lnTo>
                <a:lnTo>
                  <a:pt x="147827" y="198246"/>
                </a:lnTo>
                <a:lnTo>
                  <a:pt x="90042" y="114807"/>
                </a:lnTo>
                <a:close/>
              </a:path>
              <a:path w="488950" h="701675">
                <a:moveTo>
                  <a:pt x="169544" y="229615"/>
                </a:moveTo>
                <a:lnTo>
                  <a:pt x="159130" y="236854"/>
                </a:lnTo>
                <a:lnTo>
                  <a:pt x="217042" y="320293"/>
                </a:lnTo>
                <a:lnTo>
                  <a:pt x="227456" y="313054"/>
                </a:lnTo>
                <a:lnTo>
                  <a:pt x="169544" y="229615"/>
                </a:lnTo>
                <a:close/>
              </a:path>
              <a:path w="488950" h="701675">
                <a:moveTo>
                  <a:pt x="249174" y="344423"/>
                </a:moveTo>
                <a:lnTo>
                  <a:pt x="238759" y="351663"/>
                </a:lnTo>
                <a:lnTo>
                  <a:pt x="296544" y="435101"/>
                </a:lnTo>
                <a:lnTo>
                  <a:pt x="307085" y="427863"/>
                </a:lnTo>
                <a:lnTo>
                  <a:pt x="249174" y="344423"/>
                </a:lnTo>
                <a:close/>
              </a:path>
              <a:path w="488950" h="701675">
                <a:moveTo>
                  <a:pt x="328675" y="459231"/>
                </a:moveTo>
                <a:lnTo>
                  <a:pt x="318261" y="466470"/>
                </a:lnTo>
                <a:lnTo>
                  <a:pt x="376174" y="549909"/>
                </a:lnTo>
                <a:lnTo>
                  <a:pt x="386587" y="542670"/>
                </a:lnTo>
                <a:lnTo>
                  <a:pt x="328675" y="459231"/>
                </a:lnTo>
                <a:close/>
              </a:path>
              <a:path w="488950" h="701675">
                <a:moveTo>
                  <a:pt x="440195" y="642241"/>
                </a:moveTo>
                <a:lnTo>
                  <a:pt x="414019" y="660400"/>
                </a:lnTo>
                <a:lnTo>
                  <a:pt x="488823" y="701293"/>
                </a:lnTo>
                <a:lnTo>
                  <a:pt x="481790" y="652652"/>
                </a:lnTo>
                <a:lnTo>
                  <a:pt x="447420" y="652652"/>
                </a:lnTo>
                <a:lnTo>
                  <a:pt x="440195" y="642241"/>
                </a:lnTo>
                <a:close/>
              </a:path>
              <a:path w="488950" h="701675">
                <a:moveTo>
                  <a:pt x="450616" y="635012"/>
                </a:moveTo>
                <a:lnTo>
                  <a:pt x="440195" y="642241"/>
                </a:lnTo>
                <a:lnTo>
                  <a:pt x="447420" y="652652"/>
                </a:lnTo>
                <a:lnTo>
                  <a:pt x="457834" y="645413"/>
                </a:lnTo>
                <a:lnTo>
                  <a:pt x="450616" y="635012"/>
                </a:lnTo>
                <a:close/>
              </a:path>
              <a:path w="488950" h="701675">
                <a:moveTo>
                  <a:pt x="476630" y="616965"/>
                </a:moveTo>
                <a:lnTo>
                  <a:pt x="450616" y="635012"/>
                </a:lnTo>
                <a:lnTo>
                  <a:pt x="457834" y="645413"/>
                </a:lnTo>
                <a:lnTo>
                  <a:pt x="447420" y="652652"/>
                </a:lnTo>
                <a:lnTo>
                  <a:pt x="481790" y="652652"/>
                </a:lnTo>
                <a:lnTo>
                  <a:pt x="476630" y="616965"/>
                </a:lnTo>
                <a:close/>
              </a:path>
              <a:path w="488950" h="701675">
                <a:moveTo>
                  <a:pt x="408304" y="574039"/>
                </a:moveTo>
                <a:lnTo>
                  <a:pt x="397890" y="581278"/>
                </a:lnTo>
                <a:lnTo>
                  <a:pt x="440195" y="642241"/>
                </a:lnTo>
                <a:lnTo>
                  <a:pt x="450616" y="635012"/>
                </a:lnTo>
                <a:lnTo>
                  <a:pt x="408304" y="574039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33171" y="2379114"/>
            <a:ext cx="4550410" cy="10509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10"/>
              </a:spcBef>
            </a:pPr>
            <a:r>
              <a:rPr sz="2400" spc="-3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Population-</a:t>
            </a:r>
            <a:r>
              <a:rPr sz="2400" spc="-2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level</a:t>
            </a:r>
            <a:r>
              <a:rPr sz="2400" spc="-4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decisions:</a:t>
            </a:r>
            <a:endParaRPr sz="2400">
              <a:latin typeface="Franklin Gothic Medium"/>
              <a:cs typeface="Franklin Gothic Medium"/>
            </a:endParaRPr>
          </a:p>
          <a:p>
            <a:pPr marL="1270" algn="ctr">
              <a:lnSpc>
                <a:spcPct val="100000"/>
              </a:lnSpc>
              <a:spcBef>
                <a:spcPts val="180"/>
              </a:spcBef>
            </a:pP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Based</a:t>
            </a:r>
            <a:r>
              <a:rPr sz="2000" spc="-6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on</a:t>
            </a:r>
            <a:r>
              <a:rPr sz="2000" spc="-6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the</a:t>
            </a:r>
            <a:r>
              <a:rPr sz="2000" spc="-6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best</a:t>
            </a:r>
            <a:r>
              <a:rPr sz="2000" spc="-7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treatments</a:t>
            </a:r>
            <a:r>
              <a:rPr sz="2000" spc="-8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for</a:t>
            </a:r>
            <a:r>
              <a:rPr sz="2000" spc="-5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the</a:t>
            </a:r>
            <a:endParaRPr sz="20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</a:pPr>
            <a:r>
              <a:rPr sz="2000" spc="-3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majority</a:t>
            </a:r>
            <a:r>
              <a:rPr sz="2000" spc="-6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of</a:t>
            </a:r>
            <a:r>
              <a:rPr sz="2000" spc="-5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patients.</a:t>
            </a:r>
            <a:r>
              <a:rPr sz="2000" spc="-5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(Eg.</a:t>
            </a:r>
            <a:r>
              <a:rPr sz="1800" spc="-4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National</a:t>
            </a:r>
            <a:r>
              <a:rPr sz="1800" spc="-5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guidelines)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14617" y="2330531"/>
            <a:ext cx="5200015" cy="164973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125220">
              <a:lnSpc>
                <a:spcPct val="100000"/>
              </a:lnSpc>
              <a:spcBef>
                <a:spcPts val="520"/>
              </a:spcBef>
            </a:pPr>
            <a:r>
              <a:rPr sz="2400" spc="-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Individual</a:t>
            </a:r>
            <a:r>
              <a:rPr sz="2400" spc="-114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patient</a:t>
            </a:r>
            <a:r>
              <a:rPr sz="2400" spc="-114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care:</a:t>
            </a:r>
            <a:endParaRPr sz="2400">
              <a:latin typeface="Franklin Gothic Medium"/>
              <a:cs typeface="Franklin Gothic Medium"/>
            </a:endParaRPr>
          </a:p>
          <a:p>
            <a:pPr marL="12700" marR="5080" indent="-1905" algn="ctr">
              <a:lnSpc>
                <a:spcPct val="100099"/>
              </a:lnSpc>
              <a:spcBef>
                <a:spcPts val="350"/>
              </a:spcBef>
            </a:pP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Considers</a:t>
            </a:r>
            <a:r>
              <a:rPr sz="2000" spc="-6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spc="-3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patient-</a:t>
            </a:r>
            <a:r>
              <a:rPr sz="20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specific</a:t>
            </a:r>
            <a:r>
              <a:rPr sz="2000" spc="-6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characteristics</a:t>
            </a:r>
            <a:r>
              <a:rPr sz="20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and </a:t>
            </a:r>
            <a:r>
              <a:rPr sz="20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phenotypes.</a:t>
            </a:r>
            <a:r>
              <a:rPr sz="18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(Ie.</a:t>
            </a:r>
            <a:r>
              <a:rPr sz="1800" spc="-8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predict</a:t>
            </a:r>
            <a:r>
              <a:rPr sz="1800" spc="-5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the</a:t>
            </a:r>
            <a:r>
              <a:rPr sz="1800" spc="-5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risk</a:t>
            </a:r>
            <a:r>
              <a:rPr sz="1800" spc="-4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of</a:t>
            </a:r>
            <a:r>
              <a:rPr sz="1800" spc="-5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exacerbations</a:t>
            </a:r>
            <a:r>
              <a:rPr sz="1800" spc="-5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and </a:t>
            </a:r>
            <a:r>
              <a:rPr sz="18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adverse</a:t>
            </a:r>
            <a:r>
              <a:rPr sz="1800" spc="-6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outcomes,</a:t>
            </a:r>
            <a:r>
              <a:rPr sz="1800" spc="-5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as</a:t>
            </a:r>
            <a:r>
              <a:rPr sz="1800" spc="-5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well</a:t>
            </a:r>
            <a:r>
              <a:rPr sz="1800" spc="-6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as</a:t>
            </a:r>
            <a:r>
              <a:rPr sz="1800" spc="-5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the</a:t>
            </a:r>
            <a:r>
              <a:rPr sz="1800" spc="-6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3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likely</a:t>
            </a:r>
            <a:r>
              <a:rPr sz="1800" spc="-4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response</a:t>
            </a:r>
            <a:r>
              <a:rPr sz="1800" spc="-5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to </a:t>
            </a:r>
            <a:r>
              <a:rPr sz="18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treatment.)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3954" y="4310253"/>
            <a:ext cx="73202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2-</a:t>
            </a:r>
            <a:r>
              <a:rPr sz="4000" spc="-14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4000" spc="-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Reduce</a:t>
            </a:r>
            <a:r>
              <a:rPr sz="4000" spc="-14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4000" spc="-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exposure</a:t>
            </a:r>
            <a:r>
              <a:rPr sz="4000" spc="-16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40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to</a:t>
            </a:r>
            <a:r>
              <a:rPr sz="4000" spc="-14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40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risk</a:t>
            </a:r>
            <a:r>
              <a:rPr sz="4000" spc="-14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4000" spc="-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factors</a:t>
            </a:r>
            <a:endParaRPr sz="4000" dirty="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7269" y="5066487"/>
            <a:ext cx="102508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3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Stay</a:t>
            </a:r>
            <a:r>
              <a:rPr sz="2400" spc="-114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7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away</a:t>
            </a:r>
            <a:r>
              <a:rPr sz="2400" spc="-8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4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from</a:t>
            </a:r>
            <a:r>
              <a:rPr sz="2400" spc="-9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tobacco</a:t>
            </a:r>
            <a:r>
              <a:rPr sz="2400" spc="-9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smoke</a:t>
            </a:r>
            <a:endParaRPr sz="2400" dirty="0">
              <a:latin typeface="Franklin Gothic Medium"/>
              <a:cs typeface="Franklin Gothic Medium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Patients</a:t>
            </a:r>
            <a:r>
              <a:rPr sz="2400" spc="-9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should</a:t>
            </a:r>
            <a:r>
              <a:rPr sz="2400" spc="-9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not</a:t>
            </a:r>
            <a:r>
              <a:rPr sz="2400" spc="-7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avoid</a:t>
            </a:r>
            <a:r>
              <a:rPr sz="2400" spc="-9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exercise</a:t>
            </a:r>
            <a:endParaRPr sz="2400" dirty="0">
              <a:latin typeface="Franklin Gothic Medium"/>
              <a:cs typeface="Franklin Gothic Medium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Identify</a:t>
            </a:r>
            <a:r>
              <a:rPr sz="2400" spc="-9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other</a:t>
            </a:r>
            <a:r>
              <a:rPr sz="2400" spc="-8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triggers</a:t>
            </a:r>
            <a:r>
              <a:rPr sz="2400" spc="-1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and</a:t>
            </a:r>
            <a:r>
              <a:rPr sz="2400" spc="-8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avoid</a:t>
            </a:r>
            <a:r>
              <a:rPr sz="2400" spc="-8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them,</a:t>
            </a:r>
            <a:r>
              <a:rPr sz="2400" spc="-1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although</a:t>
            </a:r>
            <a:r>
              <a:rPr sz="2400" spc="-7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of</a:t>
            </a:r>
            <a:r>
              <a:rPr sz="2400" spc="-8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less</a:t>
            </a:r>
            <a:r>
              <a:rPr sz="2400" spc="-9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proven</a:t>
            </a:r>
            <a:r>
              <a:rPr sz="2400" spc="-9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clinical</a:t>
            </a:r>
            <a:r>
              <a:rPr sz="2400" spc="-8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benefit</a:t>
            </a:r>
            <a:endParaRPr sz="24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4652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41291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19" y="0"/>
                </a:moveTo>
                <a:lnTo>
                  <a:pt x="0" y="0"/>
                </a:lnTo>
                <a:lnTo>
                  <a:pt x="0" y="91439"/>
                </a:lnTo>
                <a:lnTo>
                  <a:pt x="3703319" y="91439"/>
                </a:lnTo>
                <a:lnTo>
                  <a:pt x="3703319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85644" y="1080528"/>
            <a:ext cx="7217664" cy="116889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31083" y="1191260"/>
            <a:ext cx="65322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404040"/>
                </a:solidFill>
                <a:latin typeface="Candara"/>
                <a:cs typeface="Candara"/>
              </a:rPr>
              <a:t>GINA</a:t>
            </a:r>
            <a:r>
              <a:rPr spc="-1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dirty="0">
                <a:solidFill>
                  <a:srgbClr val="404040"/>
                </a:solidFill>
                <a:latin typeface="Candara"/>
                <a:cs typeface="Candara"/>
              </a:rPr>
              <a:t>DEFINITION</a:t>
            </a:r>
            <a:r>
              <a:rPr spc="-10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dirty="0">
                <a:solidFill>
                  <a:srgbClr val="404040"/>
                </a:solidFill>
                <a:latin typeface="Candara"/>
                <a:cs typeface="Candara"/>
              </a:rPr>
              <a:t>OF</a:t>
            </a:r>
            <a:r>
              <a:rPr spc="-1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404040"/>
                </a:solidFill>
                <a:latin typeface="Candara"/>
                <a:cs typeface="Candara"/>
              </a:rPr>
              <a:t>ASTHMA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20344" y="3389235"/>
            <a:ext cx="10129520" cy="2372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0000"/>
              </a:lnSpc>
              <a:spcBef>
                <a:spcPts val="95"/>
              </a:spcBef>
            </a:pPr>
            <a:r>
              <a:rPr sz="2800" spc="-10" dirty="0">
                <a:solidFill>
                  <a:srgbClr val="404040"/>
                </a:solidFill>
                <a:latin typeface="Candara"/>
                <a:cs typeface="Candara"/>
              </a:rPr>
              <a:t>“Asthma</a:t>
            </a:r>
            <a:r>
              <a:rPr sz="2800" spc="-9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800" dirty="0">
                <a:solidFill>
                  <a:srgbClr val="404040"/>
                </a:solidFill>
                <a:latin typeface="Candara"/>
                <a:cs typeface="Candara"/>
              </a:rPr>
              <a:t>is</a:t>
            </a:r>
            <a:r>
              <a:rPr sz="2800" spc="-8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800" dirty="0">
                <a:solidFill>
                  <a:srgbClr val="404040"/>
                </a:solidFill>
                <a:latin typeface="Candara"/>
                <a:cs typeface="Candara"/>
              </a:rPr>
              <a:t>a</a:t>
            </a:r>
            <a:r>
              <a:rPr sz="2800" spc="-5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800" spc="-45" dirty="0">
                <a:solidFill>
                  <a:srgbClr val="404040"/>
                </a:solidFill>
                <a:latin typeface="Candara"/>
                <a:cs typeface="Candara"/>
              </a:rPr>
              <a:t>heterogeneous</a:t>
            </a:r>
            <a:r>
              <a:rPr sz="2800" spc="-9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800" spc="-30" dirty="0">
                <a:solidFill>
                  <a:srgbClr val="404040"/>
                </a:solidFill>
                <a:latin typeface="Candara"/>
                <a:cs typeface="Candara"/>
              </a:rPr>
              <a:t>disease,</a:t>
            </a:r>
            <a:r>
              <a:rPr sz="2800" spc="-9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Candara"/>
                <a:cs typeface="Candara"/>
              </a:rPr>
              <a:t>usually</a:t>
            </a:r>
            <a:r>
              <a:rPr sz="2800" spc="-10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800" spc="-45" dirty="0">
                <a:solidFill>
                  <a:srgbClr val="404040"/>
                </a:solidFill>
                <a:latin typeface="Candara"/>
                <a:cs typeface="Candara"/>
              </a:rPr>
              <a:t>characterized</a:t>
            </a:r>
            <a:r>
              <a:rPr sz="2800" spc="-10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800" dirty="0">
                <a:solidFill>
                  <a:srgbClr val="404040"/>
                </a:solidFill>
                <a:latin typeface="Candara"/>
                <a:cs typeface="Candara"/>
              </a:rPr>
              <a:t>by</a:t>
            </a:r>
            <a:r>
              <a:rPr sz="2800" spc="-8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ndara"/>
                <a:cs typeface="Candara"/>
              </a:rPr>
              <a:t>chronic </a:t>
            </a:r>
            <a:r>
              <a:rPr sz="2800" spc="-65" dirty="0">
                <a:solidFill>
                  <a:srgbClr val="404040"/>
                </a:solidFill>
                <a:latin typeface="Candara"/>
                <a:cs typeface="Candara"/>
              </a:rPr>
              <a:t>airway</a:t>
            </a:r>
            <a:r>
              <a:rPr sz="2800" spc="-9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800" spc="-55" dirty="0">
                <a:solidFill>
                  <a:srgbClr val="404040"/>
                </a:solidFill>
                <a:latin typeface="Candara"/>
                <a:cs typeface="Candara"/>
              </a:rPr>
              <a:t>inflammation.</a:t>
            </a:r>
            <a:r>
              <a:rPr sz="2800" spc="-9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800" dirty="0">
                <a:solidFill>
                  <a:srgbClr val="404040"/>
                </a:solidFill>
                <a:latin typeface="Candara"/>
                <a:cs typeface="Candara"/>
              </a:rPr>
              <a:t>It</a:t>
            </a:r>
            <a:r>
              <a:rPr sz="2800" spc="-13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800" dirty="0">
                <a:solidFill>
                  <a:srgbClr val="404040"/>
                </a:solidFill>
                <a:latin typeface="Candara"/>
                <a:cs typeface="Candara"/>
              </a:rPr>
              <a:t>is</a:t>
            </a:r>
            <a:r>
              <a:rPr sz="2800" spc="-8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800" spc="-40" dirty="0">
                <a:solidFill>
                  <a:srgbClr val="404040"/>
                </a:solidFill>
                <a:latin typeface="Candara"/>
                <a:cs typeface="Candara"/>
              </a:rPr>
              <a:t>defined</a:t>
            </a:r>
            <a:r>
              <a:rPr sz="2800" spc="-10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800" dirty="0">
                <a:solidFill>
                  <a:srgbClr val="404040"/>
                </a:solidFill>
                <a:latin typeface="Candara"/>
                <a:cs typeface="Candara"/>
              </a:rPr>
              <a:t>by</a:t>
            </a:r>
            <a:r>
              <a:rPr sz="2800" spc="-9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800" dirty="0">
                <a:solidFill>
                  <a:srgbClr val="404040"/>
                </a:solidFill>
                <a:latin typeface="Candara"/>
                <a:cs typeface="Candara"/>
              </a:rPr>
              <a:t>the</a:t>
            </a:r>
            <a:r>
              <a:rPr sz="2800" spc="-9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800" spc="-65" dirty="0">
                <a:solidFill>
                  <a:srgbClr val="404040"/>
                </a:solidFill>
                <a:latin typeface="Candara"/>
                <a:cs typeface="Candara"/>
              </a:rPr>
              <a:t>history</a:t>
            </a:r>
            <a:r>
              <a:rPr sz="2800" spc="-8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800" dirty="0">
                <a:solidFill>
                  <a:srgbClr val="404040"/>
                </a:solidFill>
                <a:latin typeface="Candara"/>
                <a:cs typeface="Candara"/>
              </a:rPr>
              <a:t>of</a:t>
            </a:r>
            <a:r>
              <a:rPr sz="2800" spc="-7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ndara"/>
                <a:cs typeface="Candara"/>
              </a:rPr>
              <a:t>respiratory </a:t>
            </a:r>
            <a:r>
              <a:rPr sz="2800" spc="-45" dirty="0">
                <a:solidFill>
                  <a:srgbClr val="404040"/>
                </a:solidFill>
                <a:latin typeface="Candara"/>
                <a:cs typeface="Candara"/>
              </a:rPr>
              <a:t>symptoms</a:t>
            </a:r>
            <a:r>
              <a:rPr sz="2800" spc="-11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ndara"/>
                <a:cs typeface="Candara"/>
              </a:rPr>
              <a:t>such</a:t>
            </a:r>
            <a:r>
              <a:rPr sz="2800" spc="-1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800" dirty="0">
                <a:solidFill>
                  <a:srgbClr val="404040"/>
                </a:solidFill>
                <a:latin typeface="Candara"/>
                <a:cs typeface="Candara"/>
              </a:rPr>
              <a:t>as</a:t>
            </a:r>
            <a:r>
              <a:rPr sz="2800" spc="-8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ndara"/>
                <a:cs typeface="Candara"/>
              </a:rPr>
              <a:t>wheeze,</a:t>
            </a:r>
            <a:r>
              <a:rPr sz="2800" spc="-9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800" spc="-40" dirty="0">
                <a:solidFill>
                  <a:srgbClr val="404040"/>
                </a:solidFill>
                <a:latin typeface="Candara"/>
                <a:cs typeface="Candara"/>
              </a:rPr>
              <a:t>shortness</a:t>
            </a:r>
            <a:r>
              <a:rPr sz="2800" spc="-11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800" dirty="0">
                <a:solidFill>
                  <a:srgbClr val="404040"/>
                </a:solidFill>
                <a:latin typeface="Candara"/>
                <a:cs typeface="Candara"/>
              </a:rPr>
              <a:t>of</a:t>
            </a:r>
            <a:r>
              <a:rPr sz="2800" spc="-7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800" spc="-35" dirty="0">
                <a:solidFill>
                  <a:srgbClr val="404040"/>
                </a:solidFill>
                <a:latin typeface="Candara"/>
                <a:cs typeface="Candara"/>
              </a:rPr>
              <a:t>breath,</a:t>
            </a:r>
            <a:r>
              <a:rPr sz="2800" spc="-10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ndara"/>
                <a:cs typeface="Candara"/>
              </a:rPr>
              <a:t>chest</a:t>
            </a:r>
            <a:r>
              <a:rPr sz="2800" spc="-10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800" spc="-40" dirty="0">
                <a:solidFill>
                  <a:srgbClr val="404040"/>
                </a:solidFill>
                <a:latin typeface="Candara"/>
                <a:cs typeface="Candara"/>
              </a:rPr>
              <a:t>tightness</a:t>
            </a:r>
            <a:r>
              <a:rPr sz="2800" spc="-11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ndara"/>
                <a:cs typeface="Candara"/>
              </a:rPr>
              <a:t>and </a:t>
            </a:r>
            <a:r>
              <a:rPr sz="2800" spc="-30" dirty="0">
                <a:solidFill>
                  <a:srgbClr val="404040"/>
                </a:solidFill>
                <a:latin typeface="Candara"/>
                <a:cs typeface="Candara"/>
              </a:rPr>
              <a:t>cough</a:t>
            </a:r>
            <a:r>
              <a:rPr sz="2800" spc="-1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ndara"/>
                <a:cs typeface="Candara"/>
              </a:rPr>
              <a:t>that</a:t>
            </a:r>
            <a:r>
              <a:rPr sz="2800" spc="-12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800" spc="-55" dirty="0">
                <a:solidFill>
                  <a:srgbClr val="404040"/>
                </a:solidFill>
                <a:latin typeface="Candara"/>
                <a:cs typeface="Candara"/>
              </a:rPr>
              <a:t>vary</a:t>
            </a:r>
            <a:r>
              <a:rPr sz="2800" spc="-9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800" spc="-30" dirty="0">
                <a:solidFill>
                  <a:srgbClr val="404040"/>
                </a:solidFill>
                <a:latin typeface="Candara"/>
                <a:cs typeface="Candara"/>
              </a:rPr>
              <a:t>over</a:t>
            </a:r>
            <a:r>
              <a:rPr sz="2800" spc="-10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800" spc="-35" dirty="0">
                <a:solidFill>
                  <a:srgbClr val="404040"/>
                </a:solidFill>
                <a:latin typeface="Candara"/>
                <a:cs typeface="Candara"/>
              </a:rPr>
              <a:t>time</a:t>
            </a:r>
            <a:r>
              <a:rPr sz="2800" spc="-114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ndara"/>
                <a:cs typeface="Candara"/>
              </a:rPr>
              <a:t>and</a:t>
            </a:r>
            <a:r>
              <a:rPr sz="2800" spc="-10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800" dirty="0">
                <a:solidFill>
                  <a:srgbClr val="404040"/>
                </a:solidFill>
                <a:latin typeface="Candara"/>
                <a:cs typeface="Candara"/>
              </a:rPr>
              <a:t>in</a:t>
            </a:r>
            <a:r>
              <a:rPr sz="2800" spc="-9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800" spc="-35" dirty="0">
                <a:solidFill>
                  <a:srgbClr val="404040"/>
                </a:solidFill>
                <a:latin typeface="Candara"/>
                <a:cs typeface="Candara"/>
              </a:rPr>
              <a:t>intensity,</a:t>
            </a:r>
            <a:r>
              <a:rPr sz="2800" spc="-10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800" spc="-40" dirty="0">
                <a:solidFill>
                  <a:srgbClr val="404040"/>
                </a:solidFill>
                <a:latin typeface="Candara"/>
                <a:cs typeface="Candara"/>
              </a:rPr>
              <a:t>together</a:t>
            </a:r>
            <a:r>
              <a:rPr sz="2800" spc="-10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800" spc="-55" dirty="0">
                <a:solidFill>
                  <a:srgbClr val="404040"/>
                </a:solidFill>
                <a:latin typeface="Candara"/>
                <a:cs typeface="Candara"/>
              </a:rPr>
              <a:t>with</a:t>
            </a:r>
            <a:r>
              <a:rPr sz="2800" spc="-10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ndara"/>
                <a:cs typeface="Candara"/>
              </a:rPr>
              <a:t>variable </a:t>
            </a:r>
            <a:r>
              <a:rPr sz="2800" spc="-60" dirty="0">
                <a:solidFill>
                  <a:srgbClr val="404040"/>
                </a:solidFill>
                <a:latin typeface="Candara"/>
                <a:cs typeface="Candara"/>
              </a:rPr>
              <a:t>expiratory</a:t>
            </a:r>
            <a:r>
              <a:rPr sz="2800" spc="-4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800" spc="-70" dirty="0">
                <a:solidFill>
                  <a:srgbClr val="404040"/>
                </a:solidFill>
                <a:latin typeface="Candara"/>
                <a:cs typeface="Candara"/>
              </a:rPr>
              <a:t>airflow</a:t>
            </a:r>
            <a:r>
              <a:rPr sz="2800" spc="-5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ndara"/>
                <a:cs typeface="Candara"/>
              </a:rPr>
              <a:t>limitation”</a:t>
            </a:r>
            <a:endParaRPr sz="2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2842" y="5257927"/>
            <a:ext cx="89985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1945" marR="5080" indent="-3098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E3E3E"/>
                </a:solidFill>
                <a:latin typeface="Franklin Gothic Medium"/>
                <a:cs typeface="Franklin Gothic Medium"/>
              </a:rPr>
              <a:t>Spacers</a:t>
            </a:r>
            <a:r>
              <a:rPr sz="2400" spc="-65" dirty="0">
                <a:solidFill>
                  <a:srgbClr val="3E3E3E"/>
                </a:solidFill>
                <a:latin typeface="Franklin Gothic Medium"/>
                <a:cs typeface="Franklin Gothic Medium"/>
              </a:rPr>
              <a:t> </a:t>
            </a:r>
            <a:r>
              <a:rPr sz="2400" spc="-80" dirty="0">
                <a:solidFill>
                  <a:srgbClr val="3E3E3E"/>
                </a:solidFill>
                <a:latin typeface="Franklin Gothic Medium"/>
                <a:cs typeface="Franklin Gothic Medium"/>
              </a:rPr>
              <a:t>may</a:t>
            </a:r>
            <a:r>
              <a:rPr sz="2400" spc="-65" dirty="0">
                <a:solidFill>
                  <a:srgbClr val="3E3E3E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3E3E3E"/>
                </a:solidFill>
                <a:latin typeface="Franklin Gothic Medium"/>
                <a:cs typeface="Franklin Gothic Medium"/>
              </a:rPr>
              <a:t>be</a:t>
            </a:r>
            <a:r>
              <a:rPr sz="2400" spc="-55" dirty="0">
                <a:solidFill>
                  <a:srgbClr val="3E3E3E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3E3E3E"/>
                </a:solidFill>
                <a:latin typeface="Franklin Gothic Medium"/>
                <a:cs typeface="Franklin Gothic Medium"/>
              </a:rPr>
              <a:t>used</a:t>
            </a:r>
            <a:r>
              <a:rPr sz="2400" spc="-70" dirty="0">
                <a:solidFill>
                  <a:srgbClr val="3E3E3E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3E3E3E"/>
                </a:solidFill>
                <a:latin typeface="Franklin Gothic Medium"/>
                <a:cs typeface="Franklin Gothic Medium"/>
              </a:rPr>
              <a:t>in</a:t>
            </a:r>
            <a:r>
              <a:rPr sz="2400" spc="-55" dirty="0">
                <a:solidFill>
                  <a:srgbClr val="3E3E3E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3E3E3E"/>
                </a:solidFill>
                <a:latin typeface="Franklin Gothic Medium"/>
                <a:cs typeface="Franklin Gothic Medium"/>
              </a:rPr>
              <a:t>children,</a:t>
            </a:r>
            <a:r>
              <a:rPr sz="2400" spc="-75" dirty="0">
                <a:solidFill>
                  <a:srgbClr val="3E3E3E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3E3E3E"/>
                </a:solidFill>
                <a:latin typeface="Franklin Gothic Medium"/>
                <a:cs typeface="Franklin Gothic Medium"/>
              </a:rPr>
              <a:t>those</a:t>
            </a:r>
            <a:r>
              <a:rPr sz="2400" spc="-55" dirty="0">
                <a:solidFill>
                  <a:srgbClr val="3E3E3E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 dirty="0">
                <a:solidFill>
                  <a:srgbClr val="3E3E3E"/>
                </a:solidFill>
                <a:latin typeface="Franklin Gothic Medium"/>
                <a:cs typeface="Franklin Gothic Medium"/>
              </a:rPr>
              <a:t>experiencing</a:t>
            </a:r>
            <a:r>
              <a:rPr sz="2400" spc="-60" dirty="0">
                <a:solidFill>
                  <a:srgbClr val="3E3E3E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3E3E3E"/>
                </a:solidFill>
                <a:latin typeface="Franklin Gothic Medium"/>
                <a:cs typeface="Franklin Gothic Medium"/>
              </a:rPr>
              <a:t>side</a:t>
            </a:r>
            <a:r>
              <a:rPr sz="2400" spc="-65" dirty="0">
                <a:solidFill>
                  <a:srgbClr val="3E3E3E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3E3E3E"/>
                </a:solidFill>
                <a:latin typeface="Franklin Gothic Medium"/>
                <a:cs typeface="Franklin Gothic Medium"/>
              </a:rPr>
              <a:t>effects</a:t>
            </a:r>
            <a:r>
              <a:rPr sz="2400" spc="-55" dirty="0">
                <a:solidFill>
                  <a:srgbClr val="3E3E3E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3E3E3E"/>
                </a:solidFill>
                <a:latin typeface="Franklin Gothic Medium"/>
                <a:cs typeface="Franklin Gothic Medium"/>
              </a:rPr>
              <a:t>from steroid</a:t>
            </a:r>
            <a:r>
              <a:rPr sz="2400" spc="-110" dirty="0">
                <a:solidFill>
                  <a:srgbClr val="3E3E3E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3E3E3E"/>
                </a:solidFill>
                <a:latin typeface="Franklin Gothic Medium"/>
                <a:cs typeface="Franklin Gothic Medium"/>
              </a:rPr>
              <a:t>inhalers,</a:t>
            </a:r>
            <a:r>
              <a:rPr sz="2400" spc="-90" dirty="0">
                <a:solidFill>
                  <a:srgbClr val="3E3E3E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3E3E3E"/>
                </a:solidFill>
                <a:latin typeface="Franklin Gothic Medium"/>
                <a:cs typeface="Franklin Gothic Medium"/>
              </a:rPr>
              <a:t>or</a:t>
            </a:r>
            <a:r>
              <a:rPr sz="2400" spc="-85" dirty="0">
                <a:solidFill>
                  <a:srgbClr val="3E3E3E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3E3E3E"/>
                </a:solidFill>
                <a:latin typeface="Franklin Gothic Medium"/>
                <a:cs typeface="Franklin Gothic Medium"/>
              </a:rPr>
              <a:t>people</a:t>
            </a:r>
            <a:r>
              <a:rPr sz="2400" spc="-85" dirty="0">
                <a:solidFill>
                  <a:srgbClr val="3E3E3E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 dirty="0">
                <a:solidFill>
                  <a:srgbClr val="3E3E3E"/>
                </a:solidFill>
                <a:latin typeface="Franklin Gothic Medium"/>
                <a:cs typeface="Franklin Gothic Medium"/>
              </a:rPr>
              <a:t>having</a:t>
            </a:r>
            <a:r>
              <a:rPr sz="2400" spc="-85" dirty="0">
                <a:solidFill>
                  <a:srgbClr val="3E3E3E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3E3E3E"/>
                </a:solidFill>
                <a:latin typeface="Franklin Gothic Medium"/>
                <a:cs typeface="Franklin Gothic Medium"/>
              </a:rPr>
              <a:t>difficulty</a:t>
            </a:r>
            <a:r>
              <a:rPr sz="2400" spc="-90" dirty="0">
                <a:solidFill>
                  <a:srgbClr val="3E3E3E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3E3E3E"/>
                </a:solidFill>
                <a:latin typeface="Franklin Gothic Medium"/>
                <a:cs typeface="Franklin Gothic Medium"/>
              </a:rPr>
              <a:t>with</a:t>
            </a:r>
            <a:r>
              <a:rPr sz="2400" spc="-95" dirty="0">
                <a:solidFill>
                  <a:srgbClr val="3E3E3E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3E3E3E"/>
                </a:solidFill>
                <a:latin typeface="Franklin Gothic Medium"/>
                <a:cs typeface="Franklin Gothic Medium"/>
              </a:rPr>
              <a:t>inhaler</a:t>
            </a:r>
            <a:r>
              <a:rPr sz="2400" spc="-90" dirty="0">
                <a:solidFill>
                  <a:srgbClr val="3E3E3E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3E3E3E"/>
                </a:solidFill>
                <a:latin typeface="Franklin Gothic Medium"/>
                <a:cs typeface="Franklin Gothic Medium"/>
              </a:rPr>
              <a:t>technique</a:t>
            </a:r>
            <a:endParaRPr sz="24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811485"/>
            <a:ext cx="5413248" cy="4059936"/>
          </a:xfrm>
          <a:prstGeom prst="rect">
            <a:avLst/>
          </a:prstGeom>
        </p:spPr>
      </p:pic>
      <p:pic>
        <p:nvPicPr>
          <p:cNvPr id="1026" name="Picture 2" descr="Spacer for metered-dose inhaler">
            <a:extLst>
              <a:ext uri="{FF2B5EF4-FFF2-40B4-BE49-F238E27FC236}">
                <a16:creationId xmlns:a16="http://schemas.microsoft.com/office/drawing/2014/main" id="{5CE58E1D-4587-2344-A47C-7C10FCD08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11484"/>
            <a:ext cx="5842000" cy="405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5498" y="334213"/>
            <a:ext cx="66230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70" dirty="0">
                <a:latin typeface="Franklin Gothic Medium"/>
                <a:cs typeface="Franklin Gothic Medium"/>
              </a:rPr>
              <a:t>MEDICATIONS</a:t>
            </a:r>
            <a:r>
              <a:rPr sz="4400" spc="-75" dirty="0">
                <a:latin typeface="Franklin Gothic Medium"/>
                <a:cs typeface="Franklin Gothic Medium"/>
              </a:rPr>
              <a:t> </a:t>
            </a:r>
            <a:r>
              <a:rPr sz="4400" dirty="0">
                <a:latin typeface="Franklin Gothic Medium"/>
                <a:cs typeface="Franklin Gothic Medium"/>
              </a:rPr>
              <a:t>–</a:t>
            </a:r>
            <a:r>
              <a:rPr sz="4400" spc="-20" dirty="0">
                <a:latin typeface="Franklin Gothic Medium"/>
                <a:cs typeface="Franklin Gothic Medium"/>
              </a:rPr>
              <a:t> </a:t>
            </a:r>
            <a:r>
              <a:rPr sz="4400" spc="-10" dirty="0">
                <a:latin typeface="Franklin Gothic Medium"/>
                <a:cs typeface="Franklin Gothic Medium"/>
              </a:rPr>
              <a:t>Controllers:</a:t>
            </a:r>
            <a:endParaRPr sz="4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0323" y="1530222"/>
            <a:ext cx="10443845" cy="419100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88900" indent="-228600">
              <a:lnSpc>
                <a:spcPct val="80000"/>
              </a:lnSpc>
              <a:spcBef>
                <a:spcPts val="72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Inhaled</a:t>
            </a:r>
            <a:r>
              <a:rPr sz="2600" spc="-8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600" spc="-2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glucocorticosteroids</a:t>
            </a:r>
            <a:r>
              <a:rPr sz="26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:</a:t>
            </a:r>
            <a:r>
              <a:rPr sz="2600" spc="-6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Budesonide,</a:t>
            </a:r>
            <a:r>
              <a:rPr sz="2600" spc="-6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Fluticasone,</a:t>
            </a:r>
            <a:r>
              <a:rPr sz="2600" spc="-6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Beclomethasone, Mometasone</a:t>
            </a:r>
            <a:endParaRPr sz="2600" dirty="0">
              <a:latin typeface="Franklin Gothic Medium"/>
              <a:cs typeface="Franklin Gothic Medium"/>
            </a:endParaRPr>
          </a:p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3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Leukotriene</a:t>
            </a:r>
            <a:r>
              <a:rPr sz="2600" spc="-8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600" spc="-2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modifiers</a:t>
            </a:r>
            <a:r>
              <a:rPr sz="26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:</a:t>
            </a:r>
            <a:r>
              <a:rPr sz="2600" spc="-6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Montelukast</a:t>
            </a:r>
            <a:endParaRPr sz="2600" dirty="0">
              <a:latin typeface="Franklin Gothic Medium"/>
              <a:cs typeface="Franklin Gothic Medium"/>
            </a:endParaRPr>
          </a:p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2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Long-acting</a:t>
            </a:r>
            <a:r>
              <a:rPr sz="2600" spc="-1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β2-agonists:</a:t>
            </a:r>
            <a:r>
              <a:rPr sz="2600" spc="-1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600" spc="-4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Salmeterol,</a:t>
            </a:r>
            <a:r>
              <a:rPr sz="2600" spc="-9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Formoterol</a:t>
            </a:r>
            <a:endParaRPr sz="2600" dirty="0">
              <a:latin typeface="Franklin Gothic Medium"/>
              <a:cs typeface="Franklin Gothic Medium"/>
            </a:endParaRPr>
          </a:p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2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Long-acting</a:t>
            </a:r>
            <a:r>
              <a:rPr sz="2600" spc="-6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600" spc="-2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anti-</a:t>
            </a:r>
            <a:r>
              <a:rPr sz="2600" spc="-2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cholinergic</a:t>
            </a:r>
            <a:r>
              <a:rPr sz="26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:</a:t>
            </a:r>
            <a:r>
              <a:rPr sz="2600" spc="-6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Tiotropium</a:t>
            </a:r>
            <a:endParaRPr sz="2600" dirty="0">
              <a:latin typeface="Franklin Gothic Medium"/>
              <a:cs typeface="Franklin Gothic Medium"/>
            </a:endParaRPr>
          </a:p>
          <a:p>
            <a:pPr marL="241300" indent="-228600">
              <a:lnSpc>
                <a:spcPct val="100000"/>
              </a:lnSpc>
              <a:spcBef>
                <a:spcPts val="39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2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Methylxanthines</a:t>
            </a:r>
            <a:r>
              <a:rPr sz="26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:</a:t>
            </a:r>
            <a:r>
              <a:rPr sz="2600" spc="-6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Theophylline</a:t>
            </a:r>
            <a:endParaRPr sz="2600" dirty="0">
              <a:latin typeface="Franklin Gothic Medium"/>
              <a:cs typeface="Franklin Gothic Medium"/>
            </a:endParaRPr>
          </a:p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3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Systemic</a:t>
            </a:r>
            <a:r>
              <a:rPr sz="2600" spc="-114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glucocorticosteroids</a:t>
            </a:r>
            <a:endParaRPr sz="2600" dirty="0">
              <a:latin typeface="Franklin Gothic Medium"/>
              <a:cs typeface="Franklin Gothic Medium"/>
            </a:endParaRPr>
          </a:p>
          <a:p>
            <a:pPr marL="241300" marR="5080" indent="-228600">
              <a:lnSpc>
                <a:spcPts val="2640"/>
              </a:lnSpc>
              <a:spcBef>
                <a:spcPts val="86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“Biologics”:</a:t>
            </a:r>
            <a:r>
              <a:rPr sz="2600" spc="-8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600" spc="-6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Anti-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IgE:</a:t>
            </a:r>
            <a:r>
              <a:rPr sz="2600" spc="-6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4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omalizumab,</a:t>
            </a:r>
            <a:r>
              <a:rPr sz="2600" spc="-8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anti-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IL4</a:t>
            </a:r>
            <a:r>
              <a:rPr sz="2600" spc="-7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&amp;</a:t>
            </a:r>
            <a:r>
              <a:rPr sz="2600" spc="-4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5:</a:t>
            </a:r>
            <a:r>
              <a:rPr sz="2600" spc="-4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dupilumab,</a:t>
            </a:r>
            <a:r>
              <a:rPr sz="2600" spc="-9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benralizumab, </a:t>
            </a:r>
            <a:r>
              <a:rPr sz="2600" spc="-3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mepolizumab,</a:t>
            </a:r>
            <a:r>
              <a:rPr sz="2600" spc="-6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4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anti-</a:t>
            </a:r>
            <a:r>
              <a:rPr sz="2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TSLP:</a:t>
            </a:r>
            <a:r>
              <a:rPr sz="2600" spc="-8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tezepelumab</a:t>
            </a:r>
            <a:endParaRPr sz="2600" dirty="0">
              <a:latin typeface="Franklin Gothic Medium"/>
              <a:cs typeface="Franklin Gothic Medium"/>
            </a:endParaRPr>
          </a:p>
          <a:p>
            <a:pPr marL="241300" indent="-228600">
              <a:lnSpc>
                <a:spcPct val="10000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Immunotherapy</a:t>
            </a:r>
            <a:endParaRPr sz="26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3417" rIns="0" bIns="0" rtlCol="0">
            <a:spAutoFit/>
          </a:bodyPr>
          <a:lstStyle/>
          <a:p>
            <a:pPr marL="2505075">
              <a:lnSpc>
                <a:spcPct val="100000"/>
              </a:lnSpc>
              <a:spcBef>
                <a:spcPts val="105"/>
              </a:spcBef>
            </a:pPr>
            <a:r>
              <a:rPr sz="4400" spc="-60" dirty="0">
                <a:latin typeface="Franklin Gothic Medium"/>
                <a:cs typeface="Franklin Gothic Medium"/>
              </a:rPr>
              <a:t>MEDICATIONS</a:t>
            </a:r>
            <a:r>
              <a:rPr sz="4400" spc="-114" dirty="0">
                <a:latin typeface="Franklin Gothic Medium"/>
                <a:cs typeface="Franklin Gothic Medium"/>
              </a:rPr>
              <a:t> </a:t>
            </a:r>
            <a:r>
              <a:rPr sz="4400" dirty="0">
                <a:latin typeface="Franklin Gothic Medium"/>
                <a:cs typeface="Franklin Gothic Medium"/>
              </a:rPr>
              <a:t>–</a:t>
            </a:r>
            <a:r>
              <a:rPr sz="4400" spc="-80" dirty="0">
                <a:latin typeface="Franklin Gothic Medium"/>
                <a:cs typeface="Franklin Gothic Medium"/>
              </a:rPr>
              <a:t> </a:t>
            </a:r>
            <a:r>
              <a:rPr sz="4400" spc="-20" dirty="0">
                <a:latin typeface="Franklin Gothic Medium"/>
                <a:cs typeface="Franklin Gothic Medium"/>
              </a:rPr>
              <a:t>Relievers:</a:t>
            </a:r>
            <a:endParaRPr sz="4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9993" y="1873707"/>
            <a:ext cx="9799955" cy="307213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1300" marR="5080" indent="-228600">
              <a:lnSpc>
                <a:spcPts val="2810"/>
              </a:lnSpc>
              <a:spcBef>
                <a:spcPts val="45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3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Rapid-</a:t>
            </a:r>
            <a:r>
              <a:rPr sz="2600" spc="-2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acting</a:t>
            </a:r>
            <a:r>
              <a:rPr sz="2600" spc="-8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inhaled</a:t>
            </a:r>
            <a:r>
              <a:rPr sz="2600" spc="-8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β-agonists:</a:t>
            </a:r>
            <a:r>
              <a:rPr sz="2600" spc="-8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600" spc="-3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Salbutamol</a:t>
            </a:r>
            <a:r>
              <a:rPr sz="2600" spc="-8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3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(Albuterol),</a:t>
            </a:r>
            <a:r>
              <a:rPr sz="2600" spc="-8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epinephrine, </a:t>
            </a:r>
            <a:r>
              <a:rPr sz="26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Terbutaline,</a:t>
            </a:r>
            <a:r>
              <a:rPr sz="2600" spc="-8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(formoterol)</a:t>
            </a:r>
            <a:endParaRPr sz="2600">
              <a:latin typeface="Franklin Gothic Medium"/>
              <a:cs typeface="Franklin Gothic Medium"/>
            </a:endParaRPr>
          </a:p>
          <a:p>
            <a:pPr marL="241300" indent="-228600">
              <a:lnSpc>
                <a:spcPct val="100000"/>
              </a:lnSpc>
              <a:spcBef>
                <a:spcPts val="65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3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Anticholinergics:</a:t>
            </a:r>
            <a:r>
              <a:rPr sz="2600" spc="-2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Ipratropium</a:t>
            </a:r>
            <a:endParaRPr sz="2600">
              <a:latin typeface="Franklin Gothic Medium"/>
              <a:cs typeface="Franklin Gothic Medium"/>
            </a:endParaRPr>
          </a:p>
          <a:p>
            <a:pPr marL="241300" marR="449580" indent="-228600">
              <a:lnSpc>
                <a:spcPts val="281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4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Systemic</a:t>
            </a:r>
            <a:r>
              <a:rPr sz="2600" spc="-3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600" spc="-2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glucocorticosteroids:</a:t>
            </a:r>
            <a:r>
              <a:rPr sz="2600" spc="-2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6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Methylprednisolone, </a:t>
            </a:r>
            <a:r>
              <a:rPr sz="2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Prednisolone, Prednisone,</a:t>
            </a:r>
            <a:r>
              <a:rPr sz="2600" spc="-7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3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Dexamethasone,</a:t>
            </a:r>
            <a:r>
              <a:rPr sz="2600" spc="-7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hydrocortisone</a:t>
            </a:r>
            <a:endParaRPr sz="2600">
              <a:latin typeface="Franklin Gothic Medium"/>
              <a:cs typeface="Franklin Gothic Medium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Mg</a:t>
            </a:r>
            <a:r>
              <a:rPr sz="2600" spc="-7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sulfate</a:t>
            </a:r>
            <a:endParaRPr sz="2600">
              <a:latin typeface="Franklin Gothic Medium"/>
              <a:cs typeface="Franklin Gothic Medium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2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Methylxanthines</a:t>
            </a:r>
            <a:r>
              <a:rPr sz="26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:</a:t>
            </a:r>
            <a:r>
              <a:rPr sz="2600" spc="-5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Aminophylline</a:t>
            </a:r>
            <a:endParaRPr sz="26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798567" y="6156452"/>
            <a:ext cx="1409065" cy="41719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ct val="92800"/>
              </a:lnSpc>
              <a:spcBef>
                <a:spcPts val="175"/>
              </a:spcBef>
            </a:pPr>
            <a:r>
              <a:rPr sz="900" i="1" dirty="0">
                <a:solidFill>
                  <a:srgbClr val="57585B"/>
                </a:solidFill>
                <a:latin typeface="Arial"/>
                <a:cs typeface="Arial"/>
              </a:rPr>
              <a:t>Low</a:t>
            </a:r>
            <a:r>
              <a:rPr sz="900" i="1" spc="-45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57585B"/>
                </a:solidFill>
                <a:latin typeface="Arial"/>
                <a:cs typeface="Arial"/>
              </a:rPr>
              <a:t>dose</a:t>
            </a:r>
            <a:r>
              <a:rPr sz="900" i="1" spc="-40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57585B"/>
                </a:solidFill>
                <a:latin typeface="Arial"/>
                <a:cs typeface="Arial"/>
              </a:rPr>
              <a:t>ICS</a:t>
            </a:r>
            <a:r>
              <a:rPr sz="900" i="1" spc="-30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900" i="1" spc="-10" dirty="0">
                <a:solidFill>
                  <a:srgbClr val="57585B"/>
                </a:solidFill>
                <a:latin typeface="Arial"/>
                <a:cs typeface="Arial"/>
              </a:rPr>
              <a:t>whenever SABA</a:t>
            </a:r>
            <a:r>
              <a:rPr sz="900" i="1" spc="-55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57585B"/>
                </a:solidFill>
                <a:latin typeface="Arial"/>
                <a:cs typeface="Arial"/>
              </a:rPr>
              <a:t>taken,</a:t>
            </a:r>
            <a:r>
              <a:rPr sz="900" i="1" spc="-30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57585B"/>
                </a:solidFill>
                <a:latin typeface="Arial"/>
                <a:cs typeface="Arial"/>
              </a:rPr>
              <a:t>or</a:t>
            </a:r>
            <a:r>
              <a:rPr sz="900" i="1" spc="-15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57585B"/>
                </a:solidFill>
                <a:latin typeface="Arial"/>
                <a:cs typeface="Arial"/>
              </a:rPr>
              <a:t>daily</a:t>
            </a:r>
            <a:r>
              <a:rPr sz="900" i="1" spc="-30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900" i="1" spc="-20" dirty="0">
                <a:solidFill>
                  <a:srgbClr val="57585B"/>
                </a:solidFill>
                <a:latin typeface="Arial"/>
                <a:cs typeface="Arial"/>
              </a:rPr>
              <a:t>LTRA, </a:t>
            </a:r>
            <a:r>
              <a:rPr sz="900" i="1" dirty="0">
                <a:solidFill>
                  <a:srgbClr val="57585B"/>
                </a:solidFill>
                <a:latin typeface="Arial"/>
                <a:cs typeface="Arial"/>
              </a:rPr>
              <a:t>or</a:t>
            </a:r>
            <a:r>
              <a:rPr sz="900" i="1" spc="-25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57585B"/>
                </a:solidFill>
                <a:latin typeface="Arial"/>
                <a:cs typeface="Arial"/>
              </a:rPr>
              <a:t>add</a:t>
            </a:r>
            <a:r>
              <a:rPr sz="900" i="1" spc="-25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57585B"/>
                </a:solidFill>
                <a:latin typeface="Arial"/>
                <a:cs typeface="Arial"/>
              </a:rPr>
              <a:t>HDM</a:t>
            </a:r>
            <a:r>
              <a:rPr sz="900" i="1" spc="-20" dirty="0">
                <a:solidFill>
                  <a:srgbClr val="57585B"/>
                </a:solidFill>
                <a:latin typeface="Arial"/>
                <a:cs typeface="Arial"/>
              </a:rPr>
              <a:t> SLIT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69811" y="6156452"/>
            <a:ext cx="1092200" cy="41719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ct val="92800"/>
              </a:lnSpc>
              <a:spcBef>
                <a:spcPts val="175"/>
              </a:spcBef>
            </a:pPr>
            <a:r>
              <a:rPr sz="900" i="1" spc="-10" dirty="0">
                <a:solidFill>
                  <a:srgbClr val="57585B"/>
                </a:solidFill>
                <a:latin typeface="Arial"/>
                <a:cs typeface="Arial"/>
              </a:rPr>
              <a:t>Medium</a:t>
            </a:r>
            <a:r>
              <a:rPr sz="900" i="1" spc="-25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57585B"/>
                </a:solidFill>
                <a:latin typeface="Arial"/>
                <a:cs typeface="Arial"/>
              </a:rPr>
              <a:t>dose</a:t>
            </a:r>
            <a:r>
              <a:rPr sz="900" i="1" spc="-25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57585B"/>
                </a:solidFill>
                <a:latin typeface="Arial"/>
                <a:cs typeface="Arial"/>
              </a:rPr>
              <a:t>ICS,</a:t>
            </a:r>
            <a:r>
              <a:rPr sz="900" i="1" spc="-10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900" i="1" spc="-25" dirty="0">
                <a:solidFill>
                  <a:srgbClr val="57585B"/>
                </a:solidFill>
                <a:latin typeface="Arial"/>
                <a:cs typeface="Arial"/>
              </a:rPr>
              <a:t>or </a:t>
            </a:r>
            <a:r>
              <a:rPr sz="900" i="1" dirty="0">
                <a:solidFill>
                  <a:srgbClr val="57585B"/>
                </a:solidFill>
                <a:latin typeface="Arial"/>
                <a:cs typeface="Arial"/>
              </a:rPr>
              <a:t>add</a:t>
            </a:r>
            <a:r>
              <a:rPr sz="900" i="1" spc="-25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900" i="1" spc="-10" dirty="0">
                <a:solidFill>
                  <a:srgbClr val="57585B"/>
                </a:solidFill>
                <a:latin typeface="Arial"/>
                <a:cs typeface="Arial"/>
              </a:rPr>
              <a:t>LTRA,</a:t>
            </a:r>
            <a:r>
              <a:rPr sz="900" i="1" spc="-30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57585B"/>
                </a:solidFill>
                <a:latin typeface="Arial"/>
                <a:cs typeface="Arial"/>
              </a:rPr>
              <a:t>or</a:t>
            </a:r>
            <a:r>
              <a:rPr sz="900" i="1" spc="-15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900" i="1" spc="-25" dirty="0">
                <a:solidFill>
                  <a:srgbClr val="57585B"/>
                </a:solidFill>
                <a:latin typeface="Arial"/>
                <a:cs typeface="Arial"/>
              </a:rPr>
              <a:t>add </a:t>
            </a:r>
            <a:r>
              <a:rPr sz="900" i="1" dirty="0">
                <a:solidFill>
                  <a:srgbClr val="57585B"/>
                </a:solidFill>
                <a:latin typeface="Arial"/>
                <a:cs typeface="Arial"/>
              </a:rPr>
              <a:t>HDM</a:t>
            </a:r>
            <a:r>
              <a:rPr sz="900" i="1" spc="-40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900" i="1" spc="-20" dirty="0">
                <a:solidFill>
                  <a:srgbClr val="57585B"/>
                </a:solidFill>
                <a:latin typeface="Arial"/>
                <a:cs typeface="Arial"/>
              </a:rPr>
              <a:t>SLIT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41056" y="6151270"/>
            <a:ext cx="1184910" cy="3911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280"/>
              </a:spcBef>
            </a:pPr>
            <a:r>
              <a:rPr sz="900" i="1" dirty="0">
                <a:solidFill>
                  <a:srgbClr val="57585B"/>
                </a:solidFill>
                <a:latin typeface="Arial"/>
                <a:cs typeface="Arial"/>
              </a:rPr>
              <a:t>Add</a:t>
            </a:r>
            <a:r>
              <a:rPr sz="900" i="1" spc="-20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57585B"/>
                </a:solidFill>
                <a:latin typeface="Arial"/>
                <a:cs typeface="Arial"/>
              </a:rPr>
              <a:t>LAMA</a:t>
            </a:r>
            <a:r>
              <a:rPr sz="900" i="1" spc="-30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57585B"/>
                </a:solidFill>
                <a:latin typeface="Arial"/>
                <a:cs typeface="Arial"/>
              </a:rPr>
              <a:t>or</a:t>
            </a:r>
            <a:r>
              <a:rPr sz="900" i="1" spc="-15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900" i="1" spc="-25" dirty="0">
                <a:solidFill>
                  <a:srgbClr val="57585B"/>
                </a:solidFill>
                <a:latin typeface="Arial"/>
                <a:cs typeface="Arial"/>
              </a:rPr>
              <a:t>LTRA</a:t>
            </a:r>
            <a:r>
              <a:rPr sz="900" i="1" spc="-50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900" i="1" spc="-25" dirty="0">
                <a:solidFill>
                  <a:srgbClr val="57585B"/>
                </a:solidFill>
                <a:latin typeface="Arial"/>
                <a:cs typeface="Arial"/>
              </a:rPr>
              <a:t>or </a:t>
            </a:r>
            <a:r>
              <a:rPr sz="900" i="1" dirty="0">
                <a:solidFill>
                  <a:srgbClr val="57585B"/>
                </a:solidFill>
                <a:latin typeface="Arial"/>
                <a:cs typeface="Arial"/>
              </a:rPr>
              <a:t>HDM</a:t>
            </a:r>
            <a:r>
              <a:rPr sz="900" i="1" spc="-30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900" i="1" spc="-10" dirty="0">
                <a:solidFill>
                  <a:srgbClr val="57585B"/>
                </a:solidFill>
                <a:latin typeface="Arial"/>
                <a:cs typeface="Arial"/>
              </a:rPr>
              <a:t>SLIT,</a:t>
            </a:r>
            <a:r>
              <a:rPr sz="900" i="1" spc="-35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57585B"/>
                </a:solidFill>
                <a:latin typeface="Arial"/>
                <a:cs typeface="Arial"/>
              </a:rPr>
              <a:t>or</a:t>
            </a:r>
            <a:r>
              <a:rPr sz="900" i="1" spc="-15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57585B"/>
                </a:solidFill>
                <a:latin typeface="Arial"/>
                <a:cs typeface="Arial"/>
              </a:rPr>
              <a:t>switch</a:t>
            </a:r>
            <a:r>
              <a:rPr sz="900" i="1" spc="-40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900" i="1" spc="-25" dirty="0">
                <a:solidFill>
                  <a:srgbClr val="57585B"/>
                </a:solidFill>
                <a:latin typeface="Arial"/>
                <a:cs typeface="Arial"/>
              </a:rPr>
              <a:t>to </a:t>
            </a:r>
            <a:r>
              <a:rPr sz="900" i="1" dirty="0">
                <a:solidFill>
                  <a:srgbClr val="57585B"/>
                </a:solidFill>
                <a:latin typeface="Arial"/>
                <a:cs typeface="Arial"/>
              </a:rPr>
              <a:t>high</a:t>
            </a:r>
            <a:r>
              <a:rPr sz="900" i="1" spc="-30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57585B"/>
                </a:solidFill>
                <a:latin typeface="Arial"/>
                <a:cs typeface="Arial"/>
              </a:rPr>
              <a:t>dose</a:t>
            </a:r>
            <a:r>
              <a:rPr sz="900" i="1" spc="-25" dirty="0">
                <a:solidFill>
                  <a:srgbClr val="57585B"/>
                </a:solidFill>
                <a:latin typeface="Arial"/>
                <a:cs typeface="Arial"/>
              </a:rPr>
              <a:t> ICS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06263" y="5668467"/>
            <a:ext cx="3382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414042"/>
                </a:solidFill>
                <a:latin typeface="Arial MT"/>
                <a:cs typeface="Arial MT"/>
              </a:rPr>
              <a:t>RELIEVER:</a:t>
            </a:r>
            <a:r>
              <a:rPr sz="1200" spc="-10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414042"/>
                </a:solidFill>
                <a:latin typeface="Arial MT"/>
                <a:cs typeface="Arial MT"/>
              </a:rPr>
              <a:t>As-</a:t>
            </a:r>
            <a:r>
              <a:rPr sz="1200" dirty="0">
                <a:solidFill>
                  <a:srgbClr val="414042"/>
                </a:solidFill>
                <a:latin typeface="Arial MT"/>
                <a:cs typeface="Arial MT"/>
              </a:rPr>
              <a:t>needed</a:t>
            </a:r>
            <a:r>
              <a:rPr sz="1200" spc="10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414042"/>
                </a:solidFill>
                <a:latin typeface="Arial MT"/>
                <a:cs typeface="Arial MT"/>
              </a:rPr>
              <a:t>short-</a:t>
            </a:r>
            <a:r>
              <a:rPr sz="1200" dirty="0">
                <a:solidFill>
                  <a:srgbClr val="414042"/>
                </a:solidFill>
                <a:latin typeface="Arial MT"/>
                <a:cs typeface="Arial MT"/>
              </a:rPr>
              <a:t>acting</a:t>
            </a:r>
            <a:r>
              <a:rPr sz="1200" spc="5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414042"/>
                </a:solidFill>
                <a:latin typeface="Arial MT"/>
                <a:cs typeface="Arial MT"/>
              </a:rPr>
              <a:t>beta</a:t>
            </a:r>
            <a:r>
              <a:rPr sz="1050" spc="-30" baseline="-7936" dirty="0">
                <a:solidFill>
                  <a:srgbClr val="414042"/>
                </a:solidFill>
                <a:latin typeface="Arial MT"/>
                <a:cs typeface="Arial MT"/>
              </a:rPr>
              <a:t>2</a:t>
            </a:r>
            <a:r>
              <a:rPr sz="1200" spc="-20" dirty="0">
                <a:solidFill>
                  <a:srgbClr val="414042"/>
                </a:solidFill>
                <a:latin typeface="Arial MT"/>
                <a:cs typeface="Arial MT"/>
              </a:rPr>
              <a:t>-</a:t>
            </a:r>
            <a:r>
              <a:rPr sz="1200" spc="-10" dirty="0">
                <a:solidFill>
                  <a:srgbClr val="414042"/>
                </a:solidFill>
                <a:latin typeface="Arial MT"/>
                <a:cs typeface="Arial MT"/>
              </a:rPr>
              <a:t>agonist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08401" y="5078799"/>
            <a:ext cx="1174750" cy="5327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200" dirty="0">
                <a:solidFill>
                  <a:srgbClr val="414042"/>
                </a:solidFill>
                <a:latin typeface="Arial Black"/>
                <a:cs typeface="Arial Black"/>
              </a:rPr>
              <a:t>STEP</a:t>
            </a:r>
            <a:r>
              <a:rPr sz="1200" spc="-60" dirty="0">
                <a:solidFill>
                  <a:srgbClr val="414042"/>
                </a:solidFill>
                <a:latin typeface="Arial Black"/>
                <a:cs typeface="Arial Black"/>
              </a:rPr>
              <a:t> </a:t>
            </a:r>
            <a:r>
              <a:rPr sz="1200" spc="-50" dirty="0">
                <a:solidFill>
                  <a:srgbClr val="414042"/>
                </a:solidFill>
                <a:latin typeface="Arial Black"/>
                <a:cs typeface="Arial Black"/>
              </a:rPr>
              <a:t>1</a:t>
            </a:r>
            <a:endParaRPr sz="1200">
              <a:latin typeface="Arial Black"/>
              <a:cs typeface="Arial Black"/>
            </a:endParaRPr>
          </a:p>
          <a:p>
            <a:pPr marL="12700" marR="5080">
              <a:lnSpc>
                <a:spcPts val="1100"/>
              </a:lnSpc>
              <a:spcBef>
                <a:spcPts val="260"/>
              </a:spcBef>
            </a:pPr>
            <a:r>
              <a:rPr sz="1050" spc="-20" dirty="0">
                <a:solidFill>
                  <a:srgbClr val="414042"/>
                </a:solidFill>
                <a:latin typeface="Arial MT"/>
                <a:cs typeface="Arial MT"/>
              </a:rPr>
              <a:t>Take</a:t>
            </a:r>
            <a:r>
              <a:rPr sz="1050" spc="-4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ICS</a:t>
            </a:r>
            <a:r>
              <a:rPr sz="105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whenever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SABA</a:t>
            </a:r>
            <a:r>
              <a:rPr sz="1050" spc="-7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taken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94630" y="4907361"/>
            <a:ext cx="1054100" cy="57086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200" dirty="0">
                <a:solidFill>
                  <a:srgbClr val="414042"/>
                </a:solidFill>
                <a:latin typeface="Arial Black"/>
                <a:cs typeface="Arial Black"/>
              </a:rPr>
              <a:t>STEP</a:t>
            </a:r>
            <a:r>
              <a:rPr sz="1200" spc="-60" dirty="0">
                <a:solidFill>
                  <a:srgbClr val="414042"/>
                </a:solidFill>
                <a:latin typeface="Arial Black"/>
                <a:cs typeface="Arial Black"/>
              </a:rPr>
              <a:t> </a:t>
            </a:r>
            <a:r>
              <a:rPr sz="1200" spc="-50" dirty="0">
                <a:solidFill>
                  <a:srgbClr val="414042"/>
                </a:solidFill>
                <a:latin typeface="Arial Black"/>
                <a:cs typeface="Arial Black"/>
              </a:rPr>
              <a:t>2</a:t>
            </a:r>
            <a:endParaRPr sz="1200">
              <a:latin typeface="Arial Black"/>
              <a:cs typeface="Arial Black"/>
            </a:endParaRPr>
          </a:p>
          <a:p>
            <a:pPr marL="12700">
              <a:lnSpc>
                <a:spcPts val="1230"/>
              </a:lnSpc>
              <a:spcBef>
                <a:spcPts val="185"/>
              </a:spcBef>
            </a:pP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Low</a:t>
            </a:r>
            <a:r>
              <a:rPr sz="105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20" dirty="0">
                <a:solidFill>
                  <a:srgbClr val="414042"/>
                </a:solidFill>
                <a:latin typeface="Arial MT"/>
                <a:cs typeface="Arial MT"/>
              </a:rPr>
              <a:t>dose</a:t>
            </a:r>
            <a:endParaRPr sz="1050">
              <a:latin typeface="Arial MT"/>
              <a:cs typeface="Arial MT"/>
            </a:endParaRPr>
          </a:p>
          <a:p>
            <a:pPr marL="12700">
              <a:lnSpc>
                <a:spcPts val="1230"/>
              </a:lnSpc>
            </a:pP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maintenance</a:t>
            </a:r>
            <a:r>
              <a:rPr sz="1050" spc="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25" dirty="0">
                <a:solidFill>
                  <a:srgbClr val="414042"/>
                </a:solidFill>
                <a:latin typeface="Arial MT"/>
                <a:cs typeface="Arial MT"/>
              </a:rPr>
              <a:t>ICS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85940" y="4697660"/>
            <a:ext cx="779780" cy="72326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200" dirty="0">
                <a:solidFill>
                  <a:srgbClr val="414042"/>
                </a:solidFill>
                <a:latin typeface="Arial Black"/>
                <a:cs typeface="Arial Black"/>
              </a:rPr>
              <a:t>STEP</a:t>
            </a:r>
            <a:r>
              <a:rPr sz="1200" spc="-60" dirty="0">
                <a:solidFill>
                  <a:srgbClr val="414042"/>
                </a:solidFill>
                <a:latin typeface="Arial Black"/>
                <a:cs typeface="Arial Black"/>
              </a:rPr>
              <a:t> </a:t>
            </a:r>
            <a:r>
              <a:rPr sz="1200" spc="-50" dirty="0">
                <a:solidFill>
                  <a:srgbClr val="414042"/>
                </a:solidFill>
                <a:latin typeface="Arial Black"/>
                <a:cs typeface="Arial Black"/>
              </a:rPr>
              <a:t>3</a:t>
            </a:r>
            <a:endParaRPr sz="1200">
              <a:latin typeface="Arial Black"/>
              <a:cs typeface="Arial Black"/>
            </a:endParaRPr>
          </a:p>
          <a:p>
            <a:pPr marL="12700" marR="5080">
              <a:lnSpc>
                <a:spcPts val="1200"/>
              </a:lnSpc>
              <a:spcBef>
                <a:spcPts val="275"/>
              </a:spcBef>
            </a:pP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Low </a:t>
            </a:r>
            <a:r>
              <a:rPr sz="1050" spc="-20" dirty="0">
                <a:solidFill>
                  <a:srgbClr val="414042"/>
                </a:solidFill>
                <a:latin typeface="Arial MT"/>
                <a:cs typeface="Arial MT"/>
              </a:rPr>
              <a:t>dose maintenance 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ICS-</a:t>
            </a:r>
            <a:r>
              <a:rPr sz="1050" spc="-20" dirty="0">
                <a:solidFill>
                  <a:srgbClr val="414042"/>
                </a:solidFill>
                <a:latin typeface="Arial MT"/>
                <a:cs typeface="Arial MT"/>
              </a:rPr>
              <a:t>LABA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60868" y="4506872"/>
            <a:ext cx="1107440" cy="70739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200" dirty="0">
                <a:solidFill>
                  <a:srgbClr val="414042"/>
                </a:solidFill>
                <a:latin typeface="Arial Black"/>
                <a:cs typeface="Arial Black"/>
              </a:rPr>
              <a:t>STEP</a:t>
            </a:r>
            <a:r>
              <a:rPr sz="1200" spc="-60" dirty="0">
                <a:solidFill>
                  <a:srgbClr val="414042"/>
                </a:solidFill>
                <a:latin typeface="Arial Black"/>
                <a:cs typeface="Arial Black"/>
              </a:rPr>
              <a:t> </a:t>
            </a:r>
            <a:r>
              <a:rPr sz="1200" spc="-50" dirty="0">
                <a:solidFill>
                  <a:srgbClr val="414042"/>
                </a:solidFill>
                <a:latin typeface="Arial Black"/>
                <a:cs typeface="Arial Black"/>
              </a:rPr>
              <a:t>4</a:t>
            </a:r>
            <a:endParaRPr sz="1200">
              <a:latin typeface="Arial Black"/>
              <a:cs typeface="Arial Black"/>
            </a:endParaRPr>
          </a:p>
          <a:p>
            <a:pPr marL="12700" marR="5080">
              <a:lnSpc>
                <a:spcPct val="99500"/>
              </a:lnSpc>
              <a:spcBef>
                <a:spcPts val="85"/>
              </a:spcBef>
            </a:pP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Medium/high</a:t>
            </a:r>
            <a:r>
              <a:rPr sz="1050" spc="50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dose</a:t>
            </a:r>
            <a:r>
              <a:rPr sz="1050" spc="-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maintenance ICS-</a:t>
            </a:r>
            <a:r>
              <a:rPr sz="1050" spc="-20" dirty="0">
                <a:solidFill>
                  <a:srgbClr val="414042"/>
                </a:solidFill>
                <a:latin typeface="Arial MT"/>
                <a:cs typeface="Arial MT"/>
              </a:rPr>
              <a:t>LABA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42526" y="4297905"/>
            <a:ext cx="1400810" cy="131826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200" dirty="0">
                <a:solidFill>
                  <a:srgbClr val="414042"/>
                </a:solidFill>
                <a:latin typeface="Arial Black"/>
                <a:cs typeface="Arial Black"/>
              </a:rPr>
              <a:t>STEP</a:t>
            </a:r>
            <a:r>
              <a:rPr sz="1200" spc="-60" dirty="0">
                <a:solidFill>
                  <a:srgbClr val="414042"/>
                </a:solidFill>
                <a:latin typeface="Arial Black"/>
                <a:cs typeface="Arial Black"/>
              </a:rPr>
              <a:t> </a:t>
            </a:r>
            <a:r>
              <a:rPr sz="1200" spc="-50" dirty="0">
                <a:solidFill>
                  <a:srgbClr val="414042"/>
                </a:solidFill>
                <a:latin typeface="Arial Black"/>
                <a:cs typeface="Arial Black"/>
              </a:rPr>
              <a:t>5</a:t>
            </a:r>
            <a:endParaRPr sz="1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Add-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on</a:t>
            </a:r>
            <a:r>
              <a:rPr sz="1050" spc="5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20" dirty="0">
                <a:solidFill>
                  <a:srgbClr val="414042"/>
                </a:solidFill>
                <a:latin typeface="Arial MT"/>
                <a:cs typeface="Arial MT"/>
              </a:rPr>
              <a:t>LAMA</a:t>
            </a:r>
            <a:endParaRPr sz="1050">
              <a:latin typeface="Arial MT"/>
              <a:cs typeface="Arial MT"/>
            </a:endParaRPr>
          </a:p>
          <a:p>
            <a:pPr marL="12700" marR="5080">
              <a:lnSpc>
                <a:spcPts val="1200"/>
              </a:lnSpc>
              <a:spcBef>
                <a:spcPts val="140"/>
              </a:spcBef>
            </a:pP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Refer</a:t>
            </a:r>
            <a:r>
              <a:rPr sz="105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for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 assessment</a:t>
            </a:r>
            <a:r>
              <a:rPr sz="1050" spc="50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of</a:t>
            </a:r>
            <a:r>
              <a:rPr sz="1050" spc="-3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phenotype.</a:t>
            </a:r>
            <a:r>
              <a:rPr sz="105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Consider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high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dose</a:t>
            </a:r>
            <a:r>
              <a:rPr sz="1050" spc="-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maintenance ICS-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LABA,</a:t>
            </a:r>
            <a:r>
              <a:rPr sz="1050" spc="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±</a:t>
            </a:r>
            <a:r>
              <a:rPr sz="1050" spc="6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15" dirty="0">
                <a:solidFill>
                  <a:srgbClr val="414042"/>
                </a:solidFill>
                <a:latin typeface="Arial MT"/>
                <a:cs typeface="Arial MT"/>
              </a:rPr>
              <a:t>anti-</a:t>
            </a:r>
            <a:r>
              <a:rPr sz="1050" spc="-20" dirty="0">
                <a:solidFill>
                  <a:srgbClr val="414042"/>
                </a:solidFill>
                <a:latin typeface="Arial MT"/>
                <a:cs typeface="Arial MT"/>
              </a:rPr>
              <a:t>IgE,</a:t>
            </a:r>
            <a:endParaRPr sz="1050">
              <a:latin typeface="Arial MT"/>
              <a:cs typeface="Arial MT"/>
            </a:endParaRPr>
          </a:p>
          <a:p>
            <a:pPr marL="12700" marR="80645">
              <a:lnSpc>
                <a:spcPts val="1200"/>
              </a:lnSpc>
            </a:pPr>
            <a:r>
              <a:rPr sz="1050" spc="-25" dirty="0">
                <a:solidFill>
                  <a:srgbClr val="414042"/>
                </a:solidFill>
                <a:latin typeface="Arial MT"/>
                <a:cs typeface="Arial MT"/>
              </a:rPr>
              <a:t>anti-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IL5/5R,</a:t>
            </a:r>
            <a:r>
              <a:rPr sz="1050" spc="10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15" dirty="0">
                <a:solidFill>
                  <a:srgbClr val="414042"/>
                </a:solidFill>
                <a:latin typeface="Arial MT"/>
                <a:cs typeface="Arial MT"/>
              </a:rPr>
              <a:t>anti-</a:t>
            </a:r>
            <a:r>
              <a:rPr sz="1050" spc="-20" dirty="0">
                <a:solidFill>
                  <a:srgbClr val="414042"/>
                </a:solidFill>
                <a:latin typeface="Arial MT"/>
                <a:cs typeface="Arial MT"/>
              </a:rPr>
              <a:t>IL4R, </a:t>
            </a:r>
            <a:r>
              <a:rPr sz="1050" spc="-25" dirty="0">
                <a:solidFill>
                  <a:srgbClr val="414042"/>
                </a:solidFill>
                <a:latin typeface="Arial MT"/>
                <a:cs typeface="Arial MT"/>
              </a:rPr>
              <a:t>anti-</a:t>
            </a:r>
            <a:r>
              <a:rPr sz="1050" spc="-20" dirty="0">
                <a:solidFill>
                  <a:srgbClr val="414042"/>
                </a:solidFill>
                <a:latin typeface="Arial MT"/>
                <a:cs typeface="Arial MT"/>
              </a:rPr>
              <a:t>TSLP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73446" y="3872865"/>
            <a:ext cx="3243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414042"/>
                </a:solidFill>
                <a:latin typeface="Arial MT"/>
                <a:cs typeface="Arial MT"/>
              </a:rPr>
              <a:t>RELIEVER:</a:t>
            </a:r>
            <a:r>
              <a:rPr sz="1200" spc="-11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414042"/>
                </a:solidFill>
                <a:latin typeface="Arial MT"/>
                <a:cs typeface="Arial MT"/>
              </a:rPr>
              <a:t>As-</a:t>
            </a:r>
            <a:r>
              <a:rPr sz="1200" dirty="0">
                <a:solidFill>
                  <a:srgbClr val="414042"/>
                </a:solidFill>
                <a:latin typeface="Arial MT"/>
                <a:cs typeface="Arial MT"/>
              </a:rPr>
              <a:t>needed</a:t>
            </a:r>
            <a:r>
              <a:rPr sz="1200" spc="3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414042"/>
                </a:solidFill>
                <a:latin typeface="Arial MT"/>
                <a:cs typeface="Arial MT"/>
              </a:rPr>
              <a:t>low-</a:t>
            </a:r>
            <a:r>
              <a:rPr sz="1200" dirty="0">
                <a:solidFill>
                  <a:srgbClr val="414042"/>
                </a:solidFill>
                <a:latin typeface="Arial MT"/>
                <a:cs typeface="Arial MT"/>
              </a:rPr>
              <a:t>dose</a:t>
            </a:r>
            <a:r>
              <a:rPr sz="1200" spc="6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414042"/>
                </a:solidFill>
                <a:latin typeface="Arial MT"/>
                <a:cs typeface="Arial MT"/>
              </a:rPr>
              <a:t>ICS-formoterol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24276" y="3159252"/>
            <a:ext cx="2145030" cy="40513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200" dirty="0">
                <a:solidFill>
                  <a:srgbClr val="414042"/>
                </a:solidFill>
                <a:latin typeface="Arial Black"/>
                <a:cs typeface="Arial Black"/>
              </a:rPr>
              <a:t>STEPS</a:t>
            </a:r>
            <a:r>
              <a:rPr sz="1200" spc="-40" dirty="0">
                <a:solidFill>
                  <a:srgbClr val="414042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414042"/>
                </a:solidFill>
                <a:latin typeface="Arial Black"/>
                <a:cs typeface="Arial Black"/>
              </a:rPr>
              <a:t>1</a:t>
            </a:r>
            <a:r>
              <a:rPr sz="1200" spc="-10" dirty="0">
                <a:solidFill>
                  <a:srgbClr val="414042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414042"/>
                </a:solidFill>
                <a:latin typeface="Arial Black"/>
                <a:cs typeface="Arial Black"/>
              </a:rPr>
              <a:t>–</a:t>
            </a:r>
            <a:r>
              <a:rPr sz="1200" spc="-25" dirty="0">
                <a:solidFill>
                  <a:srgbClr val="414042"/>
                </a:solidFill>
                <a:latin typeface="Arial Black"/>
                <a:cs typeface="Arial Black"/>
              </a:rPr>
              <a:t> </a:t>
            </a:r>
            <a:r>
              <a:rPr sz="1200" spc="-50" dirty="0">
                <a:solidFill>
                  <a:srgbClr val="414042"/>
                </a:solidFill>
                <a:latin typeface="Arial Black"/>
                <a:cs typeface="Arial Black"/>
              </a:rPr>
              <a:t>2</a:t>
            </a:r>
            <a:endParaRPr sz="1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As-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needed</a:t>
            </a:r>
            <a:r>
              <a:rPr sz="1050" spc="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low</a:t>
            </a:r>
            <a:r>
              <a:rPr sz="1050" spc="4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dose</a:t>
            </a:r>
            <a:r>
              <a:rPr sz="1050" spc="4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ICS-formoterol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83528" y="2929185"/>
            <a:ext cx="884555" cy="72326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200" dirty="0">
                <a:solidFill>
                  <a:srgbClr val="414042"/>
                </a:solidFill>
                <a:latin typeface="Arial Black"/>
                <a:cs typeface="Arial Black"/>
              </a:rPr>
              <a:t>STEP</a:t>
            </a:r>
            <a:r>
              <a:rPr sz="1200" spc="-45" dirty="0">
                <a:solidFill>
                  <a:srgbClr val="414042"/>
                </a:solidFill>
                <a:latin typeface="Arial Black"/>
                <a:cs typeface="Arial Black"/>
              </a:rPr>
              <a:t> </a:t>
            </a:r>
            <a:r>
              <a:rPr sz="1200" spc="-50" dirty="0">
                <a:solidFill>
                  <a:srgbClr val="414042"/>
                </a:solidFill>
                <a:latin typeface="Arial Black"/>
                <a:cs typeface="Arial Black"/>
              </a:rPr>
              <a:t>3</a:t>
            </a:r>
            <a:endParaRPr sz="1200">
              <a:latin typeface="Arial Black"/>
              <a:cs typeface="Arial Black"/>
            </a:endParaRPr>
          </a:p>
          <a:p>
            <a:pPr marL="12700" marR="5080">
              <a:lnSpc>
                <a:spcPts val="1200"/>
              </a:lnSpc>
              <a:spcBef>
                <a:spcPts val="275"/>
              </a:spcBef>
            </a:pP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Low </a:t>
            </a:r>
            <a:r>
              <a:rPr sz="1050" spc="-20" dirty="0">
                <a:solidFill>
                  <a:srgbClr val="414042"/>
                </a:solidFill>
                <a:latin typeface="Arial MT"/>
                <a:cs typeface="Arial MT"/>
              </a:rPr>
              <a:t>dose 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maintenance ICS-formoterol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61756" y="2728018"/>
            <a:ext cx="884555" cy="72326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200" dirty="0">
                <a:solidFill>
                  <a:srgbClr val="414042"/>
                </a:solidFill>
                <a:latin typeface="Arial Black"/>
                <a:cs typeface="Arial Black"/>
              </a:rPr>
              <a:t>STEP</a:t>
            </a:r>
            <a:r>
              <a:rPr sz="1200" spc="-45" dirty="0">
                <a:solidFill>
                  <a:srgbClr val="414042"/>
                </a:solidFill>
                <a:latin typeface="Arial Black"/>
                <a:cs typeface="Arial Black"/>
              </a:rPr>
              <a:t> </a:t>
            </a:r>
            <a:r>
              <a:rPr sz="1200" spc="-50" dirty="0">
                <a:solidFill>
                  <a:srgbClr val="414042"/>
                </a:solidFill>
                <a:latin typeface="Arial Black"/>
                <a:cs typeface="Arial Black"/>
              </a:rPr>
              <a:t>4</a:t>
            </a:r>
            <a:endParaRPr sz="1200">
              <a:latin typeface="Arial Black"/>
              <a:cs typeface="Arial Black"/>
            </a:endParaRPr>
          </a:p>
          <a:p>
            <a:pPr marL="12700" marR="5080">
              <a:lnSpc>
                <a:spcPts val="1200"/>
              </a:lnSpc>
              <a:spcBef>
                <a:spcPts val="275"/>
              </a:spcBef>
            </a:pP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Medium</a:t>
            </a:r>
            <a:r>
              <a:rPr sz="1050" spc="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20" dirty="0">
                <a:solidFill>
                  <a:srgbClr val="414042"/>
                </a:solidFill>
                <a:latin typeface="Arial MT"/>
                <a:cs typeface="Arial MT"/>
              </a:rPr>
              <a:t>dose 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maintenance ICS-formoterol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42526" y="2864866"/>
            <a:ext cx="1400810" cy="94869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195"/>
              </a:spcBef>
            </a:pP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Refer</a:t>
            </a:r>
            <a:r>
              <a:rPr sz="105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for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 assessment</a:t>
            </a:r>
            <a:r>
              <a:rPr sz="1050" spc="50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of</a:t>
            </a:r>
            <a:r>
              <a:rPr sz="1050" spc="-3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phenotype.</a:t>
            </a:r>
            <a:r>
              <a:rPr sz="105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Consider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high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dose</a:t>
            </a:r>
            <a:r>
              <a:rPr sz="1050" spc="-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maintenance ICS-formoterol,</a:t>
            </a:r>
            <a:endParaRPr sz="1050">
              <a:latin typeface="Arial MT"/>
              <a:cs typeface="Arial MT"/>
            </a:endParaRPr>
          </a:p>
          <a:p>
            <a:pPr marL="12700" marR="54610">
              <a:lnSpc>
                <a:spcPts val="1200"/>
              </a:lnSpc>
            </a:pP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±</a:t>
            </a:r>
            <a:r>
              <a:rPr sz="1050" spc="7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25" dirty="0">
                <a:solidFill>
                  <a:srgbClr val="414042"/>
                </a:solidFill>
                <a:latin typeface="Arial MT"/>
                <a:cs typeface="Arial MT"/>
              </a:rPr>
              <a:t>anti-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IgE,</a:t>
            </a:r>
            <a:r>
              <a:rPr sz="1050" spc="7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25" dirty="0">
                <a:solidFill>
                  <a:srgbClr val="414042"/>
                </a:solidFill>
                <a:latin typeface="Arial MT"/>
                <a:cs typeface="Arial MT"/>
              </a:rPr>
              <a:t>anti-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IL5/5R, </a:t>
            </a:r>
            <a:r>
              <a:rPr sz="1050" spc="-25" dirty="0">
                <a:solidFill>
                  <a:srgbClr val="414042"/>
                </a:solidFill>
                <a:latin typeface="Arial MT"/>
                <a:cs typeface="Arial MT"/>
              </a:rPr>
              <a:t>anti-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IL4R,</a:t>
            </a:r>
            <a:r>
              <a:rPr sz="1050" spc="16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25" dirty="0">
                <a:solidFill>
                  <a:srgbClr val="414042"/>
                </a:solidFill>
                <a:latin typeface="Arial MT"/>
                <a:cs typeface="Arial MT"/>
              </a:rPr>
              <a:t>anti-</a:t>
            </a:r>
            <a:r>
              <a:rPr sz="1050" spc="-20" dirty="0">
                <a:solidFill>
                  <a:srgbClr val="414042"/>
                </a:solidFill>
                <a:latin typeface="Arial MT"/>
                <a:cs typeface="Arial MT"/>
              </a:rPr>
              <a:t>TSLP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79717" y="1819732"/>
            <a:ext cx="3517265" cy="1065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75"/>
              </a:lnSpc>
              <a:spcBef>
                <a:spcPts val="100"/>
              </a:spcBef>
            </a:pPr>
            <a:r>
              <a:rPr sz="950" i="1" dirty="0">
                <a:solidFill>
                  <a:srgbClr val="221F1F"/>
                </a:solidFill>
                <a:latin typeface="Arial"/>
                <a:cs typeface="Arial"/>
              </a:rPr>
              <a:t>Treatment</a:t>
            </a:r>
            <a:r>
              <a:rPr sz="950" i="1" spc="-2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950" i="1" dirty="0">
                <a:solidFill>
                  <a:srgbClr val="221F1F"/>
                </a:solidFill>
                <a:latin typeface="Arial"/>
                <a:cs typeface="Arial"/>
              </a:rPr>
              <a:t>of</a:t>
            </a:r>
            <a:r>
              <a:rPr sz="950" i="1" spc="-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950" i="1" dirty="0">
                <a:solidFill>
                  <a:srgbClr val="221F1F"/>
                </a:solidFill>
                <a:latin typeface="Arial"/>
                <a:cs typeface="Arial"/>
              </a:rPr>
              <a:t>modifiable</a:t>
            </a:r>
            <a:r>
              <a:rPr sz="950" i="1" spc="-3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950" i="1" dirty="0">
                <a:solidFill>
                  <a:srgbClr val="221F1F"/>
                </a:solidFill>
                <a:latin typeface="Arial"/>
                <a:cs typeface="Arial"/>
              </a:rPr>
              <a:t>risk</a:t>
            </a:r>
            <a:r>
              <a:rPr sz="950" i="1" spc="-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950" i="1" spc="-10" dirty="0">
                <a:solidFill>
                  <a:srgbClr val="221F1F"/>
                </a:solidFill>
                <a:latin typeface="Arial"/>
                <a:cs typeface="Arial"/>
              </a:rPr>
              <a:t>factors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ts val="1050"/>
              </a:lnSpc>
            </a:pPr>
            <a:r>
              <a:rPr sz="950" i="1" dirty="0">
                <a:solidFill>
                  <a:srgbClr val="221F1F"/>
                </a:solidFill>
                <a:latin typeface="Arial"/>
                <a:cs typeface="Arial"/>
              </a:rPr>
              <a:t>and</a:t>
            </a:r>
            <a:r>
              <a:rPr sz="950" i="1" spc="-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950" i="1" spc="-10" dirty="0">
                <a:solidFill>
                  <a:srgbClr val="221F1F"/>
                </a:solidFill>
                <a:latin typeface="Arial"/>
                <a:cs typeface="Arial"/>
              </a:rPr>
              <a:t>comorbidities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ts val="1100"/>
              </a:lnSpc>
            </a:pPr>
            <a:r>
              <a:rPr sz="950" i="1" spc="-10" dirty="0">
                <a:solidFill>
                  <a:srgbClr val="221F1F"/>
                </a:solidFill>
                <a:latin typeface="Arial"/>
                <a:cs typeface="Arial"/>
              </a:rPr>
              <a:t>Non-pharmacological</a:t>
            </a:r>
            <a:r>
              <a:rPr sz="950" i="1" spc="1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950" i="1" spc="-10" dirty="0">
                <a:solidFill>
                  <a:srgbClr val="221F1F"/>
                </a:solidFill>
                <a:latin typeface="Arial"/>
                <a:cs typeface="Arial"/>
              </a:rPr>
              <a:t>strategies</a:t>
            </a:r>
            <a:endParaRPr sz="950">
              <a:latin typeface="Arial"/>
              <a:cs typeface="Arial"/>
            </a:endParaRPr>
          </a:p>
          <a:p>
            <a:pPr marL="12700" marR="642620">
              <a:lnSpc>
                <a:spcPts val="1100"/>
              </a:lnSpc>
              <a:spcBef>
                <a:spcPts val="50"/>
              </a:spcBef>
            </a:pPr>
            <a:r>
              <a:rPr sz="950" i="1" dirty="0">
                <a:solidFill>
                  <a:srgbClr val="221F1F"/>
                </a:solidFill>
                <a:latin typeface="Arial"/>
                <a:cs typeface="Arial"/>
              </a:rPr>
              <a:t>Asthma</a:t>
            </a:r>
            <a:r>
              <a:rPr sz="950" i="1" spc="-1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950" i="1" dirty="0">
                <a:solidFill>
                  <a:srgbClr val="221F1F"/>
                </a:solidFill>
                <a:latin typeface="Arial"/>
                <a:cs typeface="Arial"/>
              </a:rPr>
              <a:t>medications</a:t>
            </a:r>
            <a:r>
              <a:rPr sz="950" i="1" spc="-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950" i="1" dirty="0">
                <a:solidFill>
                  <a:srgbClr val="221F1F"/>
                </a:solidFill>
                <a:latin typeface="Arial"/>
                <a:cs typeface="Arial"/>
              </a:rPr>
              <a:t>(adjust</a:t>
            </a:r>
            <a:r>
              <a:rPr sz="950" i="1" spc="-2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950" i="1" spc="-10" dirty="0">
                <a:solidFill>
                  <a:srgbClr val="221F1F"/>
                </a:solidFill>
                <a:latin typeface="Arial"/>
                <a:cs typeface="Arial"/>
              </a:rPr>
              <a:t>down/up/between</a:t>
            </a:r>
            <a:r>
              <a:rPr sz="950" i="1" spc="-3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950" i="1" spc="-10" dirty="0">
                <a:solidFill>
                  <a:srgbClr val="221F1F"/>
                </a:solidFill>
                <a:latin typeface="Arial"/>
                <a:cs typeface="Arial"/>
              </a:rPr>
              <a:t>tracks) </a:t>
            </a:r>
            <a:r>
              <a:rPr sz="950" i="1" dirty="0">
                <a:solidFill>
                  <a:srgbClr val="221F1F"/>
                </a:solidFill>
                <a:latin typeface="Arial"/>
                <a:cs typeface="Arial"/>
              </a:rPr>
              <a:t>Education</a:t>
            </a:r>
            <a:r>
              <a:rPr sz="950" i="1" spc="-1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950" i="1" dirty="0">
                <a:solidFill>
                  <a:srgbClr val="221F1F"/>
                </a:solidFill>
                <a:latin typeface="Arial"/>
                <a:cs typeface="Arial"/>
              </a:rPr>
              <a:t>&amp; skills</a:t>
            </a:r>
            <a:r>
              <a:rPr sz="950" i="1" spc="-2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950" i="1" spc="-10" dirty="0">
                <a:solidFill>
                  <a:srgbClr val="221F1F"/>
                </a:solidFill>
                <a:latin typeface="Arial"/>
                <a:cs typeface="Arial"/>
              </a:rPr>
              <a:t>training</a:t>
            </a:r>
            <a:endParaRPr sz="950">
              <a:latin typeface="Arial"/>
              <a:cs typeface="Arial"/>
            </a:endParaRPr>
          </a:p>
          <a:p>
            <a:pPr marL="2675255">
              <a:lnSpc>
                <a:spcPct val="100000"/>
              </a:lnSpc>
              <a:spcBef>
                <a:spcPts val="130"/>
              </a:spcBef>
            </a:pPr>
            <a:r>
              <a:rPr sz="1050" dirty="0">
                <a:solidFill>
                  <a:srgbClr val="414042"/>
                </a:solidFill>
                <a:latin typeface="Arial Black"/>
                <a:cs typeface="Arial Black"/>
              </a:rPr>
              <a:t>STEP</a:t>
            </a:r>
            <a:r>
              <a:rPr sz="1050" spc="-20" dirty="0">
                <a:solidFill>
                  <a:srgbClr val="414042"/>
                </a:solidFill>
                <a:latin typeface="Arial Black"/>
                <a:cs typeface="Arial Black"/>
              </a:rPr>
              <a:t> </a:t>
            </a:r>
            <a:r>
              <a:rPr sz="1050" spc="-50" dirty="0">
                <a:solidFill>
                  <a:srgbClr val="414042"/>
                </a:solidFill>
                <a:latin typeface="Arial Black"/>
                <a:cs typeface="Arial Black"/>
              </a:rPr>
              <a:t>5</a:t>
            </a:r>
            <a:endParaRPr sz="1050">
              <a:latin typeface="Arial Black"/>
              <a:cs typeface="Arial Black"/>
            </a:endParaRPr>
          </a:p>
          <a:p>
            <a:pPr marL="2675255">
              <a:lnSpc>
                <a:spcPct val="100000"/>
              </a:lnSpc>
              <a:spcBef>
                <a:spcPts val="60"/>
              </a:spcBef>
            </a:pP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Add-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on</a:t>
            </a:r>
            <a:r>
              <a:rPr sz="1050" spc="5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20" dirty="0">
                <a:solidFill>
                  <a:srgbClr val="414042"/>
                </a:solidFill>
                <a:latin typeface="Arial MT"/>
                <a:cs typeface="Arial MT"/>
              </a:rPr>
              <a:t>LAMA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86841" y="409447"/>
            <a:ext cx="2216150" cy="52641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284"/>
              </a:spcBef>
            </a:pPr>
            <a:r>
              <a:rPr sz="1700" b="1" dirty="0">
                <a:solidFill>
                  <a:srgbClr val="000000"/>
                </a:solidFill>
                <a:latin typeface="Arial"/>
                <a:cs typeface="Arial"/>
              </a:rPr>
              <a:t>Adults</a:t>
            </a:r>
            <a:r>
              <a:rPr sz="17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0000"/>
                </a:solidFill>
                <a:latin typeface="Arial"/>
                <a:cs typeface="Arial"/>
              </a:rPr>
              <a:t>&amp;</a:t>
            </a:r>
            <a:r>
              <a:rPr sz="1700" b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0000"/>
                </a:solidFill>
                <a:latin typeface="Arial"/>
                <a:cs typeface="Arial"/>
              </a:rPr>
              <a:t>adolescents </a:t>
            </a:r>
            <a:r>
              <a:rPr sz="1700" b="1" dirty="0">
                <a:solidFill>
                  <a:srgbClr val="000000"/>
                </a:solidFill>
                <a:latin typeface="Arial"/>
                <a:cs typeface="Arial"/>
              </a:rPr>
              <a:t>12+</a:t>
            </a:r>
            <a:r>
              <a:rPr sz="17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0000"/>
                </a:solidFill>
                <a:latin typeface="Arial"/>
                <a:cs typeface="Arial"/>
              </a:rPr>
              <a:t>years</a:t>
            </a:r>
            <a:endParaRPr sz="1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6841" y="981583"/>
            <a:ext cx="2507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21F1F"/>
                </a:solidFill>
                <a:latin typeface="Arial"/>
                <a:cs typeface="Arial"/>
              </a:rPr>
              <a:t>Personalized</a:t>
            </a:r>
            <a:r>
              <a:rPr sz="1200" b="1" spc="-4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21F1F"/>
                </a:solidFill>
                <a:latin typeface="Arial"/>
                <a:cs typeface="Arial"/>
              </a:rPr>
              <a:t>asthma</a:t>
            </a:r>
            <a:r>
              <a:rPr sz="1200" b="1" spc="-4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21F1F"/>
                </a:solidFill>
                <a:latin typeface="Arial"/>
                <a:cs typeface="Arial"/>
              </a:rPr>
              <a:t>management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414042"/>
                </a:solidFill>
                <a:latin typeface="Arial MT"/>
                <a:cs typeface="Arial MT"/>
              </a:rPr>
              <a:t>Assess,</a:t>
            </a:r>
            <a:r>
              <a:rPr sz="1200" spc="-13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14042"/>
                </a:solidFill>
                <a:latin typeface="Arial MT"/>
                <a:cs typeface="Arial MT"/>
              </a:rPr>
              <a:t>Adjust,</a:t>
            </a:r>
            <a:r>
              <a:rPr sz="12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414042"/>
                </a:solidFill>
                <a:latin typeface="Arial MT"/>
                <a:cs typeface="Arial MT"/>
              </a:rPr>
              <a:t>Review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414042"/>
                </a:solidFill>
                <a:latin typeface="Arial MT"/>
                <a:cs typeface="Arial MT"/>
              </a:rPr>
              <a:t>for</a:t>
            </a:r>
            <a:r>
              <a:rPr sz="12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414042"/>
                </a:solidFill>
                <a:latin typeface="Arial MT"/>
                <a:cs typeface="Arial MT"/>
              </a:rPr>
              <a:t>individual</a:t>
            </a:r>
            <a:r>
              <a:rPr sz="1200" spc="-4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14042"/>
                </a:solidFill>
                <a:latin typeface="Arial MT"/>
                <a:cs typeface="Arial MT"/>
              </a:rPr>
              <a:t>patient</a:t>
            </a:r>
            <a:r>
              <a:rPr sz="12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414042"/>
                </a:solidFill>
                <a:latin typeface="Arial MT"/>
                <a:cs typeface="Arial MT"/>
              </a:rPr>
              <a:t>needs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20565" y="1462786"/>
            <a:ext cx="1026794" cy="7283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258445">
              <a:lnSpc>
                <a:spcPct val="96600"/>
              </a:lnSpc>
              <a:spcBef>
                <a:spcPts val="135"/>
              </a:spcBef>
            </a:pPr>
            <a:r>
              <a:rPr sz="950" i="1" spc="-10" dirty="0">
                <a:solidFill>
                  <a:srgbClr val="221F1F"/>
                </a:solidFill>
                <a:latin typeface="Arial"/>
                <a:cs typeface="Arial"/>
              </a:rPr>
              <a:t>Symptoms </a:t>
            </a:r>
            <a:r>
              <a:rPr sz="950" i="1" spc="-20" dirty="0">
                <a:solidFill>
                  <a:srgbClr val="221F1F"/>
                </a:solidFill>
                <a:latin typeface="Arial"/>
                <a:cs typeface="Arial"/>
              </a:rPr>
              <a:t>Exacerbations </a:t>
            </a:r>
            <a:r>
              <a:rPr sz="950" i="1" spc="-10" dirty="0">
                <a:solidFill>
                  <a:srgbClr val="221F1F"/>
                </a:solidFill>
                <a:latin typeface="Arial"/>
                <a:cs typeface="Arial"/>
              </a:rPr>
              <a:t>Side-effects </a:t>
            </a:r>
            <a:r>
              <a:rPr sz="950" i="1" dirty="0">
                <a:solidFill>
                  <a:srgbClr val="221F1F"/>
                </a:solidFill>
                <a:latin typeface="Arial"/>
                <a:cs typeface="Arial"/>
              </a:rPr>
              <a:t>Lung</a:t>
            </a:r>
            <a:r>
              <a:rPr sz="950" i="1" spc="-4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950" i="1" spc="-10" dirty="0">
                <a:solidFill>
                  <a:srgbClr val="221F1F"/>
                </a:solidFill>
                <a:latin typeface="Arial"/>
                <a:cs typeface="Arial"/>
              </a:rPr>
              <a:t>function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ts val="1090"/>
              </a:lnSpc>
            </a:pPr>
            <a:r>
              <a:rPr sz="950" i="1" dirty="0">
                <a:solidFill>
                  <a:srgbClr val="221F1F"/>
                </a:solidFill>
                <a:latin typeface="Arial"/>
                <a:cs typeface="Arial"/>
              </a:rPr>
              <a:t>Patient</a:t>
            </a:r>
            <a:r>
              <a:rPr sz="950" i="1" spc="-3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950" i="1" spc="-10" dirty="0">
                <a:solidFill>
                  <a:srgbClr val="221F1F"/>
                </a:solidFill>
                <a:latin typeface="Arial"/>
                <a:cs typeface="Arial"/>
              </a:rPr>
              <a:t>satisfaction</a:t>
            </a:r>
            <a:endParaRPr sz="9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79717" y="432054"/>
            <a:ext cx="2047875" cy="84201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175"/>
              </a:spcBef>
            </a:pPr>
            <a:r>
              <a:rPr sz="950" i="1" spc="-10" dirty="0">
                <a:solidFill>
                  <a:srgbClr val="221F1F"/>
                </a:solidFill>
                <a:latin typeface="Arial"/>
                <a:cs typeface="Arial"/>
              </a:rPr>
              <a:t>Confirmation </a:t>
            </a:r>
            <a:r>
              <a:rPr sz="950" i="1" dirty="0">
                <a:solidFill>
                  <a:srgbClr val="221F1F"/>
                </a:solidFill>
                <a:latin typeface="Arial"/>
                <a:cs typeface="Arial"/>
              </a:rPr>
              <a:t>of</a:t>
            </a:r>
            <a:r>
              <a:rPr sz="950" i="1" spc="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950" i="1" spc="-10" dirty="0">
                <a:solidFill>
                  <a:srgbClr val="221F1F"/>
                </a:solidFill>
                <a:latin typeface="Arial"/>
                <a:cs typeface="Arial"/>
              </a:rPr>
              <a:t>diagnosis</a:t>
            </a:r>
            <a:r>
              <a:rPr sz="950" i="1" spc="-1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950" i="1" dirty="0">
                <a:solidFill>
                  <a:srgbClr val="221F1F"/>
                </a:solidFill>
                <a:latin typeface="Arial"/>
                <a:cs typeface="Arial"/>
              </a:rPr>
              <a:t>if</a:t>
            </a:r>
            <a:r>
              <a:rPr sz="950" i="1" spc="3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950" i="1" spc="-10" dirty="0">
                <a:solidFill>
                  <a:srgbClr val="221F1F"/>
                </a:solidFill>
                <a:latin typeface="Arial"/>
                <a:cs typeface="Arial"/>
              </a:rPr>
              <a:t>necessary </a:t>
            </a:r>
            <a:r>
              <a:rPr sz="950" i="1" dirty="0">
                <a:solidFill>
                  <a:srgbClr val="221F1F"/>
                </a:solidFill>
                <a:latin typeface="Arial"/>
                <a:cs typeface="Arial"/>
              </a:rPr>
              <a:t>Symptom</a:t>
            </a:r>
            <a:r>
              <a:rPr sz="950" i="1" spc="-4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950" i="1" dirty="0">
                <a:solidFill>
                  <a:srgbClr val="221F1F"/>
                </a:solidFill>
                <a:latin typeface="Arial"/>
                <a:cs typeface="Arial"/>
              </a:rPr>
              <a:t>control</a:t>
            </a:r>
            <a:r>
              <a:rPr sz="950" i="1" spc="-1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950" i="1" dirty="0">
                <a:solidFill>
                  <a:srgbClr val="221F1F"/>
                </a:solidFill>
                <a:latin typeface="Arial"/>
                <a:cs typeface="Arial"/>
              </a:rPr>
              <a:t>&amp;</a:t>
            </a:r>
            <a:r>
              <a:rPr sz="950" i="1" spc="-10" dirty="0">
                <a:solidFill>
                  <a:srgbClr val="221F1F"/>
                </a:solidFill>
                <a:latin typeface="Arial"/>
                <a:cs typeface="Arial"/>
              </a:rPr>
              <a:t> modifiable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ts val="855"/>
              </a:lnSpc>
            </a:pPr>
            <a:r>
              <a:rPr sz="950" i="1" dirty="0">
                <a:solidFill>
                  <a:srgbClr val="221F1F"/>
                </a:solidFill>
                <a:latin typeface="Arial"/>
                <a:cs typeface="Arial"/>
              </a:rPr>
              <a:t>risk</a:t>
            </a:r>
            <a:r>
              <a:rPr sz="950" i="1" spc="-1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950" i="1" dirty="0">
                <a:solidFill>
                  <a:srgbClr val="221F1F"/>
                </a:solidFill>
                <a:latin typeface="Arial"/>
                <a:cs typeface="Arial"/>
              </a:rPr>
              <a:t>factors</a:t>
            </a:r>
            <a:r>
              <a:rPr sz="950" i="1" spc="-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950" i="1" dirty="0">
                <a:solidFill>
                  <a:srgbClr val="221F1F"/>
                </a:solidFill>
                <a:latin typeface="Arial"/>
                <a:cs typeface="Arial"/>
              </a:rPr>
              <a:t>(see</a:t>
            </a:r>
            <a:r>
              <a:rPr sz="950" i="1" spc="-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950" i="1" dirty="0">
                <a:solidFill>
                  <a:srgbClr val="221F1F"/>
                </a:solidFill>
                <a:latin typeface="Arial"/>
                <a:cs typeface="Arial"/>
              </a:rPr>
              <a:t>Box</a:t>
            </a:r>
            <a:r>
              <a:rPr sz="950" i="1" spc="-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950" i="1" spc="-30" dirty="0">
                <a:solidFill>
                  <a:srgbClr val="221F1F"/>
                </a:solidFill>
                <a:latin typeface="Arial"/>
                <a:cs typeface="Arial"/>
              </a:rPr>
              <a:t>2-</a:t>
            </a:r>
            <a:r>
              <a:rPr sz="950" i="1" spc="-25" dirty="0">
                <a:solidFill>
                  <a:srgbClr val="221F1F"/>
                </a:solidFill>
                <a:latin typeface="Arial"/>
                <a:cs typeface="Arial"/>
              </a:rPr>
              <a:t>2B)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ts val="1105"/>
              </a:lnSpc>
            </a:pPr>
            <a:r>
              <a:rPr sz="950" i="1" spc="-10" dirty="0">
                <a:solidFill>
                  <a:srgbClr val="221F1F"/>
                </a:solidFill>
                <a:latin typeface="Arial"/>
                <a:cs typeface="Arial"/>
              </a:rPr>
              <a:t>Comorbidities</a:t>
            </a:r>
            <a:endParaRPr sz="950">
              <a:latin typeface="Arial"/>
              <a:cs typeface="Arial"/>
            </a:endParaRPr>
          </a:p>
          <a:p>
            <a:pPr marL="12700" marR="391160">
              <a:lnSpc>
                <a:spcPts val="1090"/>
              </a:lnSpc>
              <a:spcBef>
                <a:spcPts val="60"/>
              </a:spcBef>
            </a:pPr>
            <a:r>
              <a:rPr sz="950" i="1" dirty="0">
                <a:solidFill>
                  <a:srgbClr val="221F1F"/>
                </a:solidFill>
                <a:latin typeface="Arial"/>
                <a:cs typeface="Arial"/>
              </a:rPr>
              <a:t>Inhaler</a:t>
            </a:r>
            <a:r>
              <a:rPr sz="950" i="1" spc="-2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950" i="1" dirty="0">
                <a:solidFill>
                  <a:srgbClr val="221F1F"/>
                </a:solidFill>
                <a:latin typeface="Arial"/>
                <a:cs typeface="Arial"/>
              </a:rPr>
              <a:t>technique</a:t>
            </a:r>
            <a:r>
              <a:rPr sz="950" i="1" spc="-3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950" i="1" dirty="0">
                <a:solidFill>
                  <a:srgbClr val="221F1F"/>
                </a:solidFill>
                <a:latin typeface="Arial"/>
                <a:cs typeface="Arial"/>
              </a:rPr>
              <a:t>&amp;</a:t>
            </a:r>
            <a:r>
              <a:rPr sz="950" i="1" spc="-10" dirty="0">
                <a:solidFill>
                  <a:srgbClr val="221F1F"/>
                </a:solidFill>
                <a:latin typeface="Arial"/>
                <a:cs typeface="Arial"/>
              </a:rPr>
              <a:t> adherence </a:t>
            </a:r>
            <a:r>
              <a:rPr sz="950" i="1" dirty="0">
                <a:solidFill>
                  <a:srgbClr val="221F1F"/>
                </a:solidFill>
                <a:latin typeface="Arial"/>
                <a:cs typeface="Arial"/>
              </a:rPr>
              <a:t>Patient</a:t>
            </a:r>
            <a:r>
              <a:rPr sz="950" i="1" spc="-1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950" i="1" spc="-10" dirty="0">
                <a:solidFill>
                  <a:srgbClr val="221F1F"/>
                </a:solidFill>
                <a:latin typeface="Arial"/>
                <a:cs typeface="Arial"/>
              </a:rPr>
              <a:t>preferences</a:t>
            </a:r>
            <a:r>
              <a:rPr sz="950" i="1" spc="-3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950" i="1" dirty="0">
                <a:solidFill>
                  <a:srgbClr val="221F1F"/>
                </a:solidFill>
                <a:latin typeface="Arial"/>
                <a:cs typeface="Arial"/>
              </a:rPr>
              <a:t>and</a:t>
            </a:r>
            <a:r>
              <a:rPr sz="950" i="1" spc="-1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950" i="1" spc="-20" dirty="0">
                <a:solidFill>
                  <a:srgbClr val="221F1F"/>
                </a:solidFill>
                <a:latin typeface="Arial"/>
                <a:cs typeface="Arial"/>
              </a:rPr>
              <a:t>goals</a:t>
            </a:r>
            <a:endParaRPr sz="9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18159" y="3167634"/>
            <a:ext cx="1871980" cy="993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55"/>
              </a:lnSpc>
              <a:spcBef>
                <a:spcPts val="105"/>
              </a:spcBef>
            </a:pPr>
            <a:r>
              <a:rPr sz="1050" dirty="0">
                <a:solidFill>
                  <a:srgbClr val="EB9237"/>
                </a:solidFill>
                <a:latin typeface="Arial Black"/>
                <a:cs typeface="Arial Black"/>
              </a:rPr>
              <a:t>CONTROLLER</a:t>
            </a:r>
            <a:r>
              <a:rPr sz="1050" spc="-40" dirty="0">
                <a:solidFill>
                  <a:srgbClr val="EB9237"/>
                </a:solidFill>
                <a:latin typeface="Arial Black"/>
                <a:cs typeface="Arial Black"/>
              </a:rPr>
              <a:t> </a:t>
            </a:r>
            <a:r>
              <a:rPr sz="1050" spc="-25" dirty="0">
                <a:solidFill>
                  <a:srgbClr val="414042"/>
                </a:solidFill>
                <a:latin typeface="Arial MT"/>
                <a:cs typeface="Arial MT"/>
              </a:rPr>
              <a:t>and</a:t>
            </a:r>
            <a:endParaRPr sz="1050">
              <a:latin typeface="Arial MT"/>
              <a:cs typeface="Arial MT"/>
            </a:endParaRPr>
          </a:p>
          <a:p>
            <a:pPr marL="12700">
              <a:lnSpc>
                <a:spcPts val="1240"/>
              </a:lnSpc>
            </a:pPr>
            <a:r>
              <a:rPr sz="1050" dirty="0">
                <a:solidFill>
                  <a:srgbClr val="EB9237"/>
                </a:solidFill>
                <a:latin typeface="Arial Black"/>
                <a:cs typeface="Arial Black"/>
              </a:rPr>
              <a:t>PREFERRED</a:t>
            </a:r>
            <a:r>
              <a:rPr sz="1050" spc="-45" dirty="0">
                <a:solidFill>
                  <a:srgbClr val="EB9237"/>
                </a:solidFill>
                <a:latin typeface="Arial Black"/>
                <a:cs typeface="Arial Black"/>
              </a:rPr>
              <a:t> </a:t>
            </a:r>
            <a:r>
              <a:rPr sz="1050" spc="-10" dirty="0">
                <a:solidFill>
                  <a:srgbClr val="EB9237"/>
                </a:solidFill>
                <a:latin typeface="Arial Black"/>
                <a:cs typeface="Arial Black"/>
              </a:rPr>
              <a:t>RELIEVER</a:t>
            </a:r>
            <a:endParaRPr sz="1050">
              <a:latin typeface="Arial Black"/>
              <a:cs typeface="Arial Black"/>
            </a:endParaRPr>
          </a:p>
          <a:p>
            <a:pPr marL="12700" marR="5080">
              <a:lnSpc>
                <a:spcPts val="1280"/>
              </a:lnSpc>
              <a:spcBef>
                <a:spcPts val="15"/>
              </a:spcBef>
            </a:pP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(Track</a:t>
            </a:r>
            <a:r>
              <a:rPr sz="105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1).</a:t>
            </a:r>
            <a:r>
              <a:rPr sz="1050" spc="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Using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 ICS-formoterol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as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reliever</a:t>
            </a:r>
            <a:r>
              <a:rPr sz="1050" spc="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reduces the</a:t>
            </a:r>
            <a:r>
              <a:rPr sz="1050" spc="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risk</a:t>
            </a:r>
            <a:r>
              <a:rPr sz="1050" spc="-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25" dirty="0">
                <a:solidFill>
                  <a:srgbClr val="414042"/>
                </a:solidFill>
                <a:latin typeface="Arial MT"/>
                <a:cs typeface="Arial MT"/>
              </a:rPr>
              <a:t>of</a:t>
            </a:r>
            <a:endParaRPr sz="1050">
              <a:latin typeface="Arial MT"/>
              <a:cs typeface="Arial MT"/>
            </a:endParaRPr>
          </a:p>
          <a:p>
            <a:pPr marL="12700" marR="113664">
              <a:lnSpc>
                <a:spcPts val="1280"/>
              </a:lnSpc>
              <a:spcBef>
                <a:spcPts val="20"/>
              </a:spcBef>
            </a:pP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exacerbations</a:t>
            </a:r>
            <a:r>
              <a:rPr sz="105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compared</a:t>
            </a:r>
            <a:r>
              <a:rPr sz="105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20" dirty="0">
                <a:solidFill>
                  <a:srgbClr val="414042"/>
                </a:solidFill>
                <a:latin typeface="Arial MT"/>
                <a:cs typeface="Arial MT"/>
              </a:rPr>
              <a:t>with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using</a:t>
            </a:r>
            <a:r>
              <a:rPr sz="105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a</a:t>
            </a:r>
            <a:r>
              <a:rPr sz="1050" spc="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SABA</a:t>
            </a:r>
            <a:r>
              <a:rPr sz="1050" spc="-7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reliever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18159" y="6120790"/>
            <a:ext cx="1983105" cy="5149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75"/>
              </a:spcBef>
            </a:pPr>
            <a:r>
              <a:rPr sz="1050" i="1" dirty="0">
                <a:solidFill>
                  <a:srgbClr val="6C6D70"/>
                </a:solidFill>
                <a:latin typeface="Arial"/>
                <a:cs typeface="Arial"/>
              </a:rPr>
              <a:t>Other</a:t>
            </a:r>
            <a:r>
              <a:rPr sz="1050" i="1" spc="-15" dirty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6C6D70"/>
                </a:solidFill>
                <a:latin typeface="Arial"/>
                <a:cs typeface="Arial"/>
              </a:rPr>
              <a:t>controller</a:t>
            </a:r>
            <a:r>
              <a:rPr sz="1050" i="1" spc="-15" dirty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6C6D70"/>
                </a:solidFill>
                <a:latin typeface="Arial"/>
                <a:cs typeface="Arial"/>
              </a:rPr>
              <a:t>options</a:t>
            </a:r>
            <a:r>
              <a:rPr sz="1050" i="1" spc="-20" dirty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6C6D70"/>
                </a:solidFill>
                <a:latin typeface="Arial"/>
                <a:cs typeface="Arial"/>
              </a:rPr>
              <a:t>for</a:t>
            </a:r>
            <a:r>
              <a:rPr sz="1050" i="1" spc="-10" dirty="0">
                <a:solidFill>
                  <a:srgbClr val="6C6D70"/>
                </a:solidFill>
                <a:latin typeface="Arial"/>
                <a:cs typeface="Arial"/>
              </a:rPr>
              <a:t> either </a:t>
            </a:r>
            <a:r>
              <a:rPr sz="1050" i="1" dirty="0">
                <a:solidFill>
                  <a:srgbClr val="6C6D70"/>
                </a:solidFill>
                <a:latin typeface="Arial"/>
                <a:cs typeface="Arial"/>
              </a:rPr>
              <a:t>track</a:t>
            </a:r>
            <a:r>
              <a:rPr sz="1050" i="1" spc="-20" dirty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6C6D70"/>
                </a:solidFill>
                <a:latin typeface="Arial"/>
                <a:cs typeface="Arial"/>
              </a:rPr>
              <a:t>(limited</a:t>
            </a:r>
            <a:r>
              <a:rPr sz="1050" i="1" spc="-5" dirty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6C6D70"/>
                </a:solidFill>
                <a:latin typeface="Arial"/>
                <a:cs typeface="Arial"/>
              </a:rPr>
              <a:t>indications,</a:t>
            </a:r>
            <a:r>
              <a:rPr sz="1050" i="1" spc="-30" dirty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6C6D70"/>
                </a:solidFill>
                <a:latin typeface="Arial"/>
                <a:cs typeface="Arial"/>
              </a:rPr>
              <a:t>or</a:t>
            </a:r>
            <a:r>
              <a:rPr sz="1050" i="1" spc="-20" dirty="0">
                <a:solidFill>
                  <a:srgbClr val="6C6D70"/>
                </a:solidFill>
                <a:latin typeface="Arial"/>
                <a:cs typeface="Arial"/>
              </a:rPr>
              <a:t> less </a:t>
            </a:r>
            <a:r>
              <a:rPr sz="1050" i="1" dirty="0">
                <a:solidFill>
                  <a:srgbClr val="6C6D70"/>
                </a:solidFill>
                <a:latin typeface="Arial"/>
                <a:cs typeface="Arial"/>
              </a:rPr>
              <a:t>evidence</a:t>
            </a:r>
            <a:r>
              <a:rPr sz="1050" i="1" spc="-30" dirty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6C6D70"/>
                </a:solidFill>
                <a:latin typeface="Arial"/>
                <a:cs typeface="Arial"/>
              </a:rPr>
              <a:t>for</a:t>
            </a:r>
            <a:r>
              <a:rPr sz="1050" i="1" spc="-15" dirty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6C6D70"/>
                </a:solidFill>
                <a:latin typeface="Arial"/>
                <a:cs typeface="Arial"/>
              </a:rPr>
              <a:t>efficacy</a:t>
            </a:r>
            <a:r>
              <a:rPr sz="1050" i="1" spc="-20" dirty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6C6D70"/>
                </a:solidFill>
                <a:latin typeface="Arial"/>
                <a:cs typeface="Arial"/>
              </a:rPr>
              <a:t>or</a:t>
            </a:r>
            <a:r>
              <a:rPr sz="1050" i="1" spc="-20" dirty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6C6D70"/>
                </a:solidFill>
                <a:latin typeface="Arial"/>
                <a:cs typeface="Arial"/>
              </a:rPr>
              <a:t>safety)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18159" y="4954904"/>
            <a:ext cx="1941195" cy="993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55"/>
              </a:lnSpc>
              <a:spcBef>
                <a:spcPts val="105"/>
              </a:spcBef>
            </a:pPr>
            <a:r>
              <a:rPr sz="1050" dirty="0">
                <a:solidFill>
                  <a:srgbClr val="EB9237"/>
                </a:solidFill>
                <a:latin typeface="Arial Black"/>
                <a:cs typeface="Arial Black"/>
              </a:rPr>
              <a:t>CONTROLLER</a:t>
            </a:r>
            <a:r>
              <a:rPr sz="1050" spc="-40" dirty="0">
                <a:solidFill>
                  <a:srgbClr val="EB9237"/>
                </a:solidFill>
                <a:latin typeface="Arial Black"/>
                <a:cs typeface="Arial Black"/>
              </a:rPr>
              <a:t> </a:t>
            </a:r>
            <a:r>
              <a:rPr sz="1050" spc="-25" dirty="0">
                <a:solidFill>
                  <a:srgbClr val="414042"/>
                </a:solidFill>
                <a:latin typeface="Arial MT"/>
                <a:cs typeface="Arial MT"/>
              </a:rPr>
              <a:t>and</a:t>
            </a:r>
            <a:endParaRPr sz="1050">
              <a:latin typeface="Arial MT"/>
              <a:cs typeface="Arial MT"/>
            </a:endParaRPr>
          </a:p>
          <a:p>
            <a:pPr marL="12700">
              <a:lnSpc>
                <a:spcPts val="1245"/>
              </a:lnSpc>
            </a:pPr>
            <a:r>
              <a:rPr sz="1050" spc="-10" dirty="0">
                <a:solidFill>
                  <a:srgbClr val="0078AC"/>
                </a:solidFill>
                <a:latin typeface="Arial Black"/>
                <a:cs typeface="Arial Black"/>
              </a:rPr>
              <a:t>ALTERNATIVE</a:t>
            </a:r>
            <a:r>
              <a:rPr sz="1050" spc="-55" dirty="0">
                <a:solidFill>
                  <a:srgbClr val="0078AC"/>
                </a:solidFill>
                <a:latin typeface="Arial Black"/>
                <a:cs typeface="Arial Black"/>
              </a:rPr>
              <a:t> </a:t>
            </a:r>
            <a:r>
              <a:rPr sz="1050" spc="-10" dirty="0">
                <a:solidFill>
                  <a:srgbClr val="0078AC"/>
                </a:solidFill>
                <a:latin typeface="Arial Black"/>
                <a:cs typeface="Arial Black"/>
              </a:rPr>
              <a:t>RELIEVER</a:t>
            </a:r>
            <a:endParaRPr sz="1050">
              <a:latin typeface="Arial Black"/>
              <a:cs typeface="Arial Black"/>
            </a:endParaRPr>
          </a:p>
          <a:p>
            <a:pPr marL="12700" marR="78105">
              <a:lnSpc>
                <a:spcPts val="1280"/>
              </a:lnSpc>
              <a:spcBef>
                <a:spcPts val="15"/>
              </a:spcBef>
            </a:pP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(Track</a:t>
            </a:r>
            <a:r>
              <a:rPr sz="105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2). Before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considering</a:t>
            </a:r>
            <a:r>
              <a:rPr sz="1050" spc="-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50" dirty="0">
                <a:solidFill>
                  <a:srgbClr val="414042"/>
                </a:solidFill>
                <a:latin typeface="Arial MT"/>
                <a:cs typeface="Arial MT"/>
              </a:rPr>
              <a:t>a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regimen</a:t>
            </a:r>
            <a:r>
              <a:rPr sz="105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with</a:t>
            </a:r>
            <a:r>
              <a:rPr sz="1050" spc="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SABA</a:t>
            </a:r>
            <a:r>
              <a:rPr sz="1050" spc="-7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reliever,</a:t>
            </a:r>
            <a:endParaRPr sz="1050">
              <a:latin typeface="Arial MT"/>
              <a:cs typeface="Arial MT"/>
            </a:endParaRPr>
          </a:p>
          <a:p>
            <a:pPr marL="12700" marR="5080">
              <a:lnSpc>
                <a:spcPts val="1280"/>
              </a:lnSpc>
              <a:spcBef>
                <a:spcPts val="20"/>
              </a:spcBef>
            </a:pP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check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if</a:t>
            </a:r>
            <a:r>
              <a:rPr sz="105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the patient</a:t>
            </a:r>
            <a:r>
              <a:rPr sz="105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is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likely</a:t>
            </a:r>
            <a:r>
              <a:rPr sz="105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to</a:t>
            </a:r>
            <a:r>
              <a:rPr sz="1050" spc="-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25" dirty="0">
                <a:solidFill>
                  <a:srgbClr val="414042"/>
                </a:solidFill>
                <a:latin typeface="Arial MT"/>
                <a:cs typeface="Arial MT"/>
              </a:rPr>
              <a:t>be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adherent</a:t>
            </a:r>
            <a:r>
              <a:rPr sz="105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with</a:t>
            </a:r>
            <a:r>
              <a:rPr sz="105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daily</a:t>
            </a:r>
            <a:r>
              <a:rPr sz="105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controller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238738" y="3832936"/>
            <a:ext cx="714375" cy="440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70"/>
              </a:lnSpc>
              <a:spcBef>
                <a:spcPts val="100"/>
              </a:spcBef>
            </a:pPr>
            <a:r>
              <a:rPr sz="900" i="1" dirty="0">
                <a:solidFill>
                  <a:srgbClr val="6C6D70"/>
                </a:solidFill>
                <a:latin typeface="Arial"/>
                <a:cs typeface="Arial"/>
              </a:rPr>
              <a:t>See</a:t>
            </a:r>
            <a:r>
              <a:rPr sz="900" i="1" spc="40" dirty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900" i="1" spc="-20" dirty="0">
                <a:solidFill>
                  <a:srgbClr val="6C6D70"/>
                </a:solidFill>
                <a:latin typeface="Arial"/>
                <a:cs typeface="Arial"/>
              </a:rPr>
              <a:t>GINA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i="1" spc="-10" dirty="0">
                <a:solidFill>
                  <a:srgbClr val="6C6D70"/>
                </a:solidFill>
                <a:latin typeface="Arial"/>
                <a:cs typeface="Arial"/>
              </a:rPr>
              <a:t>severe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900" i="1" dirty="0">
                <a:solidFill>
                  <a:srgbClr val="6C6D70"/>
                </a:solidFill>
                <a:latin typeface="Arial"/>
                <a:cs typeface="Arial"/>
              </a:rPr>
              <a:t>asthma</a:t>
            </a:r>
            <a:r>
              <a:rPr sz="900" i="1" spc="50" dirty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900" i="1" spc="-10" dirty="0">
                <a:solidFill>
                  <a:srgbClr val="6C6D70"/>
                </a:solidFill>
                <a:latin typeface="Arial"/>
                <a:cs typeface="Arial"/>
              </a:rPr>
              <a:t>guide</a:t>
            </a:r>
            <a:endParaRPr sz="900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52108" y="1144142"/>
            <a:ext cx="261062" cy="476123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93611" y="1020572"/>
            <a:ext cx="418401" cy="351408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57595" y="1989708"/>
            <a:ext cx="441451" cy="249046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992611" y="245363"/>
            <a:ext cx="914400" cy="938783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9134347" y="6091529"/>
            <a:ext cx="3002280" cy="78359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9890" marR="1139190">
              <a:lnSpc>
                <a:spcPct val="92600"/>
              </a:lnSpc>
              <a:spcBef>
                <a:spcPts val="180"/>
              </a:spcBef>
            </a:pPr>
            <a:r>
              <a:rPr sz="900" i="1" dirty="0">
                <a:solidFill>
                  <a:srgbClr val="57585B"/>
                </a:solidFill>
                <a:latin typeface="Arial"/>
                <a:cs typeface="Arial"/>
              </a:rPr>
              <a:t>Add</a:t>
            </a:r>
            <a:r>
              <a:rPr sz="900" i="1" spc="-55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57585B"/>
                </a:solidFill>
                <a:latin typeface="Arial"/>
                <a:cs typeface="Arial"/>
              </a:rPr>
              <a:t>azithromycin</a:t>
            </a:r>
            <a:r>
              <a:rPr sz="900" i="1" spc="-25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57585B"/>
                </a:solidFill>
                <a:latin typeface="Arial"/>
                <a:cs typeface="Arial"/>
              </a:rPr>
              <a:t>(adults)</a:t>
            </a:r>
            <a:r>
              <a:rPr sz="900" i="1" spc="-35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900" i="1" spc="-25" dirty="0">
                <a:solidFill>
                  <a:srgbClr val="57585B"/>
                </a:solidFill>
                <a:latin typeface="Arial"/>
                <a:cs typeface="Arial"/>
              </a:rPr>
              <a:t>or LTRA.</a:t>
            </a:r>
            <a:r>
              <a:rPr sz="900" i="1" spc="-45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57585B"/>
                </a:solidFill>
                <a:latin typeface="Arial"/>
                <a:cs typeface="Arial"/>
              </a:rPr>
              <a:t>As</a:t>
            </a:r>
            <a:r>
              <a:rPr sz="900" i="1" spc="15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57585B"/>
                </a:solidFill>
                <a:latin typeface="Arial"/>
                <a:cs typeface="Arial"/>
              </a:rPr>
              <a:t>last</a:t>
            </a:r>
            <a:r>
              <a:rPr sz="900" i="1" spc="-5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57585B"/>
                </a:solidFill>
                <a:latin typeface="Arial"/>
                <a:cs typeface="Arial"/>
              </a:rPr>
              <a:t>resort</a:t>
            </a:r>
            <a:r>
              <a:rPr sz="900" i="1" spc="-10" dirty="0">
                <a:solidFill>
                  <a:srgbClr val="57585B"/>
                </a:solidFill>
                <a:latin typeface="Arial"/>
                <a:cs typeface="Arial"/>
              </a:rPr>
              <a:t> consider </a:t>
            </a:r>
            <a:r>
              <a:rPr sz="900" i="1" dirty="0">
                <a:solidFill>
                  <a:srgbClr val="57585B"/>
                </a:solidFill>
                <a:latin typeface="Arial"/>
                <a:cs typeface="Arial"/>
              </a:rPr>
              <a:t>adding</a:t>
            </a:r>
            <a:r>
              <a:rPr sz="900" i="1" spc="-35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57585B"/>
                </a:solidFill>
                <a:latin typeface="Arial"/>
                <a:cs typeface="Arial"/>
              </a:rPr>
              <a:t>low</a:t>
            </a:r>
            <a:r>
              <a:rPr sz="900" i="1" spc="-30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57585B"/>
                </a:solidFill>
                <a:latin typeface="Arial"/>
                <a:cs typeface="Arial"/>
              </a:rPr>
              <a:t>dose</a:t>
            </a:r>
            <a:r>
              <a:rPr sz="900" i="1" spc="-30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57585B"/>
                </a:solidFill>
                <a:latin typeface="Arial"/>
                <a:cs typeface="Arial"/>
              </a:rPr>
              <a:t>OCS</a:t>
            </a:r>
            <a:r>
              <a:rPr sz="900" i="1" spc="-5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900" i="1" spc="-25" dirty="0">
                <a:solidFill>
                  <a:srgbClr val="57585B"/>
                </a:solidFill>
                <a:latin typeface="Arial"/>
                <a:cs typeface="Arial"/>
              </a:rPr>
              <a:t>but </a:t>
            </a:r>
            <a:r>
              <a:rPr sz="900" i="1" dirty="0">
                <a:solidFill>
                  <a:srgbClr val="57585B"/>
                </a:solidFill>
                <a:latin typeface="Arial"/>
                <a:cs typeface="Arial"/>
              </a:rPr>
              <a:t>consider</a:t>
            </a:r>
            <a:r>
              <a:rPr sz="900" i="1" spc="-10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57585B"/>
                </a:solidFill>
                <a:latin typeface="Arial"/>
                <a:cs typeface="Arial"/>
              </a:rPr>
              <a:t>side-</a:t>
            </a:r>
            <a:r>
              <a:rPr sz="900" i="1" spc="-10" dirty="0">
                <a:solidFill>
                  <a:srgbClr val="57585B"/>
                </a:solidFill>
                <a:latin typeface="Arial"/>
                <a:cs typeface="Arial"/>
              </a:rPr>
              <a:t>effects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050" dirty="0">
                <a:latin typeface="Arial MT"/>
                <a:cs typeface="Arial MT"/>
              </a:rPr>
              <a:t>©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Global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Initiative</a:t>
            </a:r>
            <a:r>
              <a:rPr sz="1050" spc="-3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for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Asthma,</a:t>
            </a:r>
            <a:r>
              <a:rPr sz="1050" spc="-6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  <a:hlinkClick r:id="rId7"/>
              </a:rPr>
              <a:t>www.ginasthma.org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9771" y="6687108"/>
            <a:ext cx="130873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i="1" dirty="0">
                <a:latin typeface="Arial"/>
                <a:cs typeface="Arial"/>
              </a:rPr>
              <a:t>GINA</a:t>
            </a:r>
            <a:r>
              <a:rPr sz="1050" i="1" spc="-4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2022,</a:t>
            </a:r>
            <a:r>
              <a:rPr sz="1050" i="1" spc="-2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Box</a:t>
            </a:r>
            <a:r>
              <a:rPr sz="1050" i="1" spc="-2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3-</a:t>
            </a:r>
            <a:r>
              <a:rPr sz="1050" i="1" spc="-25" dirty="0">
                <a:latin typeface="Arial"/>
                <a:cs typeface="Arial"/>
              </a:rPr>
              <a:t>5A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22148" y="312432"/>
            <a:ext cx="2595880" cy="756285"/>
            <a:chOff x="422148" y="312432"/>
            <a:chExt cx="2595880" cy="756285"/>
          </a:xfrm>
        </p:grpSpPr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2148" y="312432"/>
              <a:ext cx="2595372" cy="755891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64058" y="354329"/>
              <a:ext cx="2461260" cy="622300"/>
            </a:xfrm>
            <a:custGeom>
              <a:avLst/>
              <a:gdLst/>
              <a:ahLst/>
              <a:cxnLst/>
              <a:rect l="l" t="t" r="r" b="b"/>
              <a:pathLst>
                <a:path w="2461260" h="622300">
                  <a:moveTo>
                    <a:pt x="0" y="103632"/>
                  </a:moveTo>
                  <a:lnTo>
                    <a:pt x="8143" y="63275"/>
                  </a:lnTo>
                  <a:lnTo>
                    <a:pt x="30351" y="30337"/>
                  </a:lnTo>
                  <a:lnTo>
                    <a:pt x="63291" y="8137"/>
                  </a:lnTo>
                  <a:lnTo>
                    <a:pt x="103632" y="0"/>
                  </a:lnTo>
                  <a:lnTo>
                    <a:pt x="2357628" y="0"/>
                  </a:lnTo>
                  <a:lnTo>
                    <a:pt x="2397984" y="8137"/>
                  </a:lnTo>
                  <a:lnTo>
                    <a:pt x="2430922" y="30337"/>
                  </a:lnTo>
                  <a:lnTo>
                    <a:pt x="2453122" y="63275"/>
                  </a:lnTo>
                  <a:lnTo>
                    <a:pt x="2461260" y="103632"/>
                  </a:lnTo>
                  <a:lnTo>
                    <a:pt x="2461260" y="518160"/>
                  </a:lnTo>
                  <a:lnTo>
                    <a:pt x="2453122" y="558516"/>
                  </a:lnTo>
                  <a:lnTo>
                    <a:pt x="2430922" y="591454"/>
                  </a:lnTo>
                  <a:lnTo>
                    <a:pt x="2397984" y="613654"/>
                  </a:lnTo>
                  <a:lnTo>
                    <a:pt x="2357628" y="621792"/>
                  </a:lnTo>
                  <a:lnTo>
                    <a:pt x="103632" y="621792"/>
                  </a:lnTo>
                  <a:lnTo>
                    <a:pt x="63291" y="613654"/>
                  </a:lnTo>
                  <a:lnTo>
                    <a:pt x="30351" y="591454"/>
                  </a:lnTo>
                  <a:lnTo>
                    <a:pt x="8143" y="558516"/>
                  </a:lnTo>
                  <a:lnTo>
                    <a:pt x="0" y="518160"/>
                  </a:lnTo>
                  <a:lnTo>
                    <a:pt x="0" y="103632"/>
                  </a:lnTo>
                  <a:close/>
                </a:path>
              </a:pathLst>
            </a:custGeom>
            <a:ln w="3200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0" y="6594347"/>
            <a:ext cx="958850" cy="280035"/>
            <a:chOff x="0" y="6594347"/>
            <a:chExt cx="958850" cy="280035"/>
          </a:xfrm>
        </p:grpSpPr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594347"/>
              <a:ext cx="958621" cy="26364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2098" y="6636257"/>
              <a:ext cx="844550" cy="222250"/>
            </a:xfrm>
            <a:custGeom>
              <a:avLst/>
              <a:gdLst/>
              <a:ahLst/>
              <a:cxnLst/>
              <a:rect l="l" t="t" r="r" b="b"/>
              <a:pathLst>
                <a:path w="844550" h="222250">
                  <a:moveTo>
                    <a:pt x="0" y="37592"/>
                  </a:moveTo>
                  <a:lnTo>
                    <a:pt x="2954" y="22958"/>
                  </a:lnTo>
                  <a:lnTo>
                    <a:pt x="11010" y="11009"/>
                  </a:lnTo>
                  <a:lnTo>
                    <a:pt x="22959" y="2953"/>
                  </a:lnTo>
                  <a:lnTo>
                    <a:pt x="37592" y="0"/>
                  </a:lnTo>
                  <a:lnTo>
                    <a:pt x="806704" y="0"/>
                  </a:lnTo>
                  <a:lnTo>
                    <a:pt x="821337" y="2953"/>
                  </a:lnTo>
                  <a:lnTo>
                    <a:pt x="833286" y="11009"/>
                  </a:lnTo>
                  <a:lnTo>
                    <a:pt x="841342" y="22958"/>
                  </a:lnTo>
                  <a:lnTo>
                    <a:pt x="844296" y="37592"/>
                  </a:lnTo>
                  <a:lnTo>
                    <a:pt x="844296" y="187958"/>
                  </a:lnTo>
                  <a:lnTo>
                    <a:pt x="841342" y="202591"/>
                  </a:lnTo>
                  <a:lnTo>
                    <a:pt x="833286" y="214541"/>
                  </a:lnTo>
                  <a:lnTo>
                    <a:pt x="822610" y="221739"/>
                  </a:lnTo>
                </a:path>
                <a:path w="844550" h="222250">
                  <a:moveTo>
                    <a:pt x="21687" y="221739"/>
                  </a:moveTo>
                  <a:lnTo>
                    <a:pt x="11010" y="214541"/>
                  </a:lnTo>
                  <a:lnTo>
                    <a:pt x="2954" y="202591"/>
                  </a:lnTo>
                  <a:lnTo>
                    <a:pt x="0" y="187958"/>
                  </a:lnTo>
                  <a:lnTo>
                    <a:pt x="0" y="37592"/>
                  </a:lnTo>
                </a:path>
              </a:pathLst>
            </a:custGeom>
            <a:ln w="320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043286" y="4983860"/>
            <a:ext cx="1210310" cy="79629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249554">
              <a:lnSpc>
                <a:spcPts val="1200"/>
              </a:lnSpc>
              <a:spcBef>
                <a:spcPts val="195"/>
              </a:spcBef>
            </a:pPr>
            <a:r>
              <a:rPr sz="1050" i="1" spc="-45" dirty="0">
                <a:solidFill>
                  <a:srgbClr val="474748"/>
                </a:solidFill>
                <a:latin typeface="Arial"/>
                <a:cs typeface="Arial"/>
              </a:rPr>
              <a:t>Add-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on</a:t>
            </a:r>
            <a:r>
              <a:rPr sz="1050" i="1" spc="95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spc="-35" dirty="0">
                <a:solidFill>
                  <a:srgbClr val="474748"/>
                </a:solidFill>
                <a:latin typeface="Arial"/>
                <a:cs typeface="Arial"/>
              </a:rPr>
              <a:t>anti-</a:t>
            </a:r>
            <a:r>
              <a:rPr sz="1050" i="1" spc="-25" dirty="0">
                <a:solidFill>
                  <a:srgbClr val="474748"/>
                </a:solidFill>
                <a:latin typeface="Arial"/>
                <a:cs typeface="Arial"/>
              </a:rPr>
              <a:t>IL5 </a:t>
            </a:r>
            <a:r>
              <a:rPr sz="1050" i="1" spc="-35" dirty="0">
                <a:solidFill>
                  <a:srgbClr val="474748"/>
                </a:solidFill>
                <a:latin typeface="Arial"/>
                <a:cs typeface="Arial"/>
              </a:rPr>
              <a:t>or,</a:t>
            </a:r>
            <a:r>
              <a:rPr sz="1050" i="1" spc="-80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as</a:t>
            </a:r>
            <a:r>
              <a:rPr sz="1050" i="1" spc="-55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474748"/>
                </a:solidFill>
                <a:latin typeface="Arial"/>
                <a:cs typeface="Arial"/>
              </a:rPr>
              <a:t>last</a:t>
            </a:r>
            <a:r>
              <a:rPr sz="1050" i="1" spc="-50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spc="-25" dirty="0">
                <a:solidFill>
                  <a:srgbClr val="474748"/>
                </a:solidFill>
                <a:latin typeface="Arial"/>
                <a:cs typeface="Arial"/>
              </a:rPr>
              <a:t>resort, </a:t>
            </a:r>
            <a:r>
              <a:rPr sz="1050" i="1" spc="-20" dirty="0">
                <a:solidFill>
                  <a:srgbClr val="474748"/>
                </a:solidFill>
                <a:latin typeface="Arial"/>
                <a:cs typeface="Arial"/>
              </a:rPr>
              <a:t>consider</a:t>
            </a:r>
            <a:r>
              <a:rPr sz="1050" i="1" spc="30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spc="-45" dirty="0">
                <a:solidFill>
                  <a:srgbClr val="474748"/>
                </a:solidFill>
                <a:latin typeface="Arial"/>
                <a:cs typeface="Arial"/>
              </a:rPr>
              <a:t>add-</a:t>
            </a:r>
            <a:r>
              <a:rPr sz="1050" i="1" spc="-35" dirty="0">
                <a:solidFill>
                  <a:srgbClr val="474748"/>
                </a:solidFill>
                <a:latin typeface="Arial"/>
                <a:cs typeface="Arial"/>
              </a:rPr>
              <a:t>on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140"/>
              </a:lnSpc>
            </a:pPr>
            <a:r>
              <a:rPr sz="1050" i="1" spc="-10" dirty="0">
                <a:solidFill>
                  <a:srgbClr val="474748"/>
                </a:solidFill>
                <a:latin typeface="Arial"/>
                <a:cs typeface="Arial"/>
              </a:rPr>
              <a:t>low</a:t>
            </a:r>
            <a:r>
              <a:rPr sz="1050" i="1" spc="-70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spc="-20" dirty="0">
                <a:solidFill>
                  <a:srgbClr val="474748"/>
                </a:solidFill>
                <a:latin typeface="Arial"/>
                <a:cs typeface="Arial"/>
              </a:rPr>
              <a:t>dose</a:t>
            </a:r>
            <a:r>
              <a:rPr sz="1050" i="1" spc="-50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474748"/>
                </a:solidFill>
                <a:latin typeface="Arial"/>
                <a:cs typeface="Arial"/>
              </a:rPr>
              <a:t>OCS,</a:t>
            </a:r>
            <a:r>
              <a:rPr sz="1050" i="1" spc="-80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spc="-25" dirty="0">
                <a:solidFill>
                  <a:srgbClr val="474748"/>
                </a:solidFill>
                <a:latin typeface="Arial"/>
                <a:cs typeface="Arial"/>
              </a:rPr>
              <a:t>but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230"/>
              </a:lnSpc>
            </a:pPr>
            <a:r>
              <a:rPr sz="1050" i="1" spc="-20" dirty="0">
                <a:solidFill>
                  <a:srgbClr val="474748"/>
                </a:solidFill>
                <a:latin typeface="Arial"/>
                <a:cs typeface="Arial"/>
              </a:rPr>
              <a:t>consider</a:t>
            </a:r>
            <a:r>
              <a:rPr sz="1050" i="1" spc="25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spc="-35" dirty="0">
                <a:solidFill>
                  <a:srgbClr val="474748"/>
                </a:solidFill>
                <a:latin typeface="Arial"/>
                <a:cs typeface="Arial"/>
              </a:rPr>
              <a:t>side-</a:t>
            </a:r>
            <a:r>
              <a:rPr sz="1050" i="1" spc="-10" dirty="0">
                <a:solidFill>
                  <a:srgbClr val="474748"/>
                </a:solidFill>
                <a:latin typeface="Arial"/>
                <a:cs typeface="Arial"/>
              </a:rPr>
              <a:t>effects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46211" y="6296050"/>
            <a:ext cx="318262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i="1" dirty="0">
                <a:solidFill>
                  <a:srgbClr val="57585B"/>
                </a:solidFill>
                <a:latin typeface="Arial"/>
                <a:cs typeface="Arial"/>
              </a:rPr>
              <a:t>*Very</a:t>
            </a:r>
            <a:r>
              <a:rPr sz="1050" i="1" spc="-20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57585B"/>
                </a:solidFill>
                <a:latin typeface="Arial"/>
                <a:cs typeface="Arial"/>
              </a:rPr>
              <a:t>low dose: BUD-FORM</a:t>
            </a:r>
            <a:r>
              <a:rPr sz="1050" i="1" spc="-5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57585B"/>
                </a:solidFill>
                <a:latin typeface="Arial"/>
                <a:cs typeface="Arial"/>
              </a:rPr>
              <a:t>100/6</a:t>
            </a:r>
            <a:r>
              <a:rPr sz="1050" i="1" spc="-30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1050" i="1" spc="-25" dirty="0">
                <a:solidFill>
                  <a:srgbClr val="57585B"/>
                </a:solidFill>
                <a:latin typeface="Arial"/>
                <a:cs typeface="Arial"/>
              </a:rPr>
              <a:t>mcg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50" i="1" dirty="0">
                <a:solidFill>
                  <a:srgbClr val="57585B"/>
                </a:solidFill>
                <a:latin typeface="Arial"/>
                <a:cs typeface="Arial"/>
              </a:rPr>
              <a:t>†Low</a:t>
            </a:r>
            <a:r>
              <a:rPr sz="1050" i="1" spc="-5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57585B"/>
                </a:solidFill>
                <a:latin typeface="Arial"/>
                <a:cs typeface="Arial"/>
              </a:rPr>
              <a:t>dose:</a:t>
            </a:r>
            <a:r>
              <a:rPr sz="1050" i="1" spc="-5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57585B"/>
                </a:solidFill>
                <a:latin typeface="Arial"/>
                <a:cs typeface="Arial"/>
              </a:rPr>
              <a:t>BUD-FORM</a:t>
            </a:r>
            <a:r>
              <a:rPr sz="1050" i="1" spc="-30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57585B"/>
                </a:solidFill>
                <a:latin typeface="Arial"/>
                <a:cs typeface="Arial"/>
              </a:rPr>
              <a:t>200/6</a:t>
            </a:r>
            <a:r>
              <a:rPr sz="1050" i="1" spc="-10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57585B"/>
                </a:solidFill>
                <a:latin typeface="Arial"/>
                <a:cs typeface="Arial"/>
              </a:rPr>
              <a:t>mcg</a:t>
            </a:r>
            <a:r>
              <a:rPr sz="1050" i="1" spc="25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57585B"/>
                </a:solidFill>
                <a:latin typeface="Arial"/>
                <a:cs typeface="Arial"/>
              </a:rPr>
              <a:t>(metered</a:t>
            </a:r>
            <a:r>
              <a:rPr sz="1050" i="1" spc="25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57585B"/>
                </a:solidFill>
                <a:latin typeface="Arial"/>
                <a:cs typeface="Arial"/>
              </a:rPr>
              <a:t>doses).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2108" y="3771645"/>
            <a:ext cx="1474470" cy="6775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447040">
              <a:lnSpc>
                <a:spcPct val="101899"/>
              </a:lnSpc>
              <a:spcBef>
                <a:spcPts val="80"/>
              </a:spcBef>
            </a:pPr>
            <a:r>
              <a:rPr sz="1050" spc="-10" dirty="0">
                <a:solidFill>
                  <a:srgbClr val="F89A39"/>
                </a:solidFill>
                <a:latin typeface="Arial Black"/>
                <a:cs typeface="Arial Black"/>
              </a:rPr>
              <a:t>PREFERRED </a:t>
            </a:r>
            <a:r>
              <a:rPr sz="1050" spc="-20" dirty="0">
                <a:solidFill>
                  <a:srgbClr val="F89A39"/>
                </a:solidFill>
                <a:latin typeface="Arial Black"/>
                <a:cs typeface="Arial Black"/>
              </a:rPr>
              <a:t>CONTROLLER</a:t>
            </a:r>
            <a:endParaRPr sz="1050">
              <a:latin typeface="Arial Black"/>
              <a:cs typeface="Arial Black"/>
            </a:endParaRPr>
          </a:p>
          <a:p>
            <a:pPr marL="12700" marR="5080">
              <a:lnSpc>
                <a:spcPct val="101899"/>
              </a:lnSpc>
              <a:spcBef>
                <a:spcPts val="15"/>
              </a:spcBef>
            </a:pPr>
            <a:r>
              <a:rPr sz="1050" dirty="0">
                <a:solidFill>
                  <a:srgbClr val="221F1F"/>
                </a:solidFill>
                <a:latin typeface="Arial MT"/>
                <a:cs typeface="Arial MT"/>
              </a:rPr>
              <a:t>to</a:t>
            </a:r>
            <a:r>
              <a:rPr sz="1050" spc="-25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21F1F"/>
                </a:solidFill>
                <a:latin typeface="Arial MT"/>
                <a:cs typeface="Arial MT"/>
              </a:rPr>
              <a:t>prevent</a:t>
            </a:r>
            <a:r>
              <a:rPr sz="1050" spc="-20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221F1F"/>
                </a:solidFill>
                <a:latin typeface="Arial MT"/>
                <a:cs typeface="Arial MT"/>
              </a:rPr>
              <a:t>exacerbations </a:t>
            </a:r>
            <a:r>
              <a:rPr sz="1050" dirty="0">
                <a:solidFill>
                  <a:srgbClr val="221F1F"/>
                </a:solidFill>
                <a:latin typeface="Arial MT"/>
                <a:cs typeface="Arial MT"/>
              </a:rPr>
              <a:t>and</a:t>
            </a:r>
            <a:r>
              <a:rPr sz="1050" spc="-5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21F1F"/>
                </a:solidFill>
                <a:latin typeface="Arial MT"/>
                <a:cs typeface="Arial MT"/>
              </a:rPr>
              <a:t>control</a:t>
            </a:r>
            <a:r>
              <a:rPr sz="1050" spc="20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221F1F"/>
                </a:solidFill>
                <a:latin typeface="Arial MT"/>
                <a:cs typeface="Arial MT"/>
              </a:rPr>
              <a:t>symptoms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2108" y="5059171"/>
            <a:ext cx="1511300" cy="64389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195"/>
              </a:spcBef>
            </a:pP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Other controller</a:t>
            </a:r>
            <a:r>
              <a:rPr sz="1050" i="1" spc="-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221F1F"/>
                </a:solidFill>
                <a:latin typeface="Arial"/>
                <a:cs typeface="Arial"/>
              </a:rPr>
              <a:t>options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(limited</a:t>
            </a:r>
            <a:r>
              <a:rPr sz="1050" i="1" spc="-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indications,</a:t>
            </a:r>
            <a:r>
              <a:rPr sz="1050" i="1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spc="-25" dirty="0">
                <a:solidFill>
                  <a:srgbClr val="221F1F"/>
                </a:solidFill>
                <a:latin typeface="Arial"/>
                <a:cs typeface="Arial"/>
              </a:rPr>
              <a:t>or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less</a:t>
            </a:r>
            <a:r>
              <a:rPr sz="1050" i="1" spc="-2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evidence</a:t>
            </a:r>
            <a:r>
              <a:rPr sz="1050" i="1" spc="-3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for</a:t>
            </a:r>
            <a:r>
              <a:rPr sz="1050" i="1" spc="-10" dirty="0">
                <a:solidFill>
                  <a:srgbClr val="221F1F"/>
                </a:solidFill>
                <a:latin typeface="Arial"/>
                <a:cs typeface="Arial"/>
              </a:rPr>
              <a:t> efficacy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or</a:t>
            </a:r>
            <a:r>
              <a:rPr sz="1050" i="1" spc="-1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221F1F"/>
                </a:solidFill>
                <a:latin typeface="Arial"/>
                <a:cs typeface="Arial"/>
              </a:rPr>
              <a:t>safety)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2108" y="5931814"/>
            <a:ext cx="76136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0078AC"/>
                </a:solidFill>
                <a:latin typeface="Arial Black"/>
                <a:cs typeface="Arial Black"/>
              </a:rPr>
              <a:t>RELIEVER</a:t>
            </a:r>
            <a:endParaRPr sz="105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02814" y="3728745"/>
            <a:ext cx="961390" cy="8197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050" dirty="0">
                <a:solidFill>
                  <a:srgbClr val="414042"/>
                </a:solidFill>
                <a:latin typeface="Arial Black"/>
                <a:cs typeface="Arial Black"/>
              </a:rPr>
              <a:t>STEP</a:t>
            </a:r>
            <a:r>
              <a:rPr sz="1050" spc="15" dirty="0">
                <a:solidFill>
                  <a:srgbClr val="414042"/>
                </a:solidFill>
                <a:latin typeface="Arial Black"/>
                <a:cs typeface="Arial Black"/>
              </a:rPr>
              <a:t> </a:t>
            </a:r>
            <a:r>
              <a:rPr sz="1050" spc="-50" dirty="0">
                <a:solidFill>
                  <a:srgbClr val="414042"/>
                </a:solidFill>
                <a:latin typeface="Arial Black"/>
                <a:cs typeface="Arial Black"/>
              </a:rPr>
              <a:t>1</a:t>
            </a:r>
            <a:endParaRPr sz="1050">
              <a:latin typeface="Arial Black"/>
              <a:cs typeface="Arial Black"/>
            </a:endParaRPr>
          </a:p>
          <a:p>
            <a:pPr marL="12700" marR="5080">
              <a:lnSpc>
                <a:spcPct val="102400"/>
              </a:lnSpc>
              <a:spcBef>
                <a:spcPts val="545"/>
              </a:spcBef>
            </a:pPr>
            <a:r>
              <a:rPr sz="1050" dirty="0">
                <a:solidFill>
                  <a:srgbClr val="221F1F"/>
                </a:solidFill>
                <a:latin typeface="Arial MT"/>
                <a:cs typeface="Arial MT"/>
              </a:rPr>
              <a:t>Low dose</a:t>
            </a:r>
            <a:r>
              <a:rPr sz="1050" spc="-5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050" spc="-25" dirty="0">
                <a:solidFill>
                  <a:srgbClr val="221F1F"/>
                </a:solidFill>
                <a:latin typeface="Arial MT"/>
                <a:cs typeface="Arial MT"/>
              </a:rPr>
              <a:t>ICS </a:t>
            </a:r>
            <a:r>
              <a:rPr sz="1050" dirty="0">
                <a:solidFill>
                  <a:srgbClr val="221F1F"/>
                </a:solidFill>
                <a:latin typeface="Arial MT"/>
                <a:cs typeface="Arial MT"/>
              </a:rPr>
              <a:t>taken </a:t>
            </a:r>
            <a:r>
              <a:rPr sz="1050" spc="-20" dirty="0">
                <a:solidFill>
                  <a:srgbClr val="221F1F"/>
                </a:solidFill>
                <a:latin typeface="Arial MT"/>
                <a:cs typeface="Arial MT"/>
              </a:rPr>
              <a:t>whenever </a:t>
            </a:r>
            <a:r>
              <a:rPr sz="1050" dirty="0">
                <a:solidFill>
                  <a:srgbClr val="221F1F"/>
                </a:solidFill>
                <a:latin typeface="Arial MT"/>
                <a:cs typeface="Arial MT"/>
              </a:rPr>
              <a:t>SABA</a:t>
            </a:r>
            <a:r>
              <a:rPr sz="1050" spc="-75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221F1F"/>
                </a:solidFill>
                <a:latin typeface="Arial MT"/>
                <a:cs typeface="Arial MT"/>
              </a:rPr>
              <a:t>taken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42438" y="4990338"/>
            <a:ext cx="869950" cy="33909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195"/>
              </a:spcBef>
            </a:pP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Consider</a:t>
            </a:r>
            <a:r>
              <a:rPr sz="1050" i="1" spc="-40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474748"/>
                </a:solidFill>
                <a:latin typeface="Arial"/>
                <a:cs typeface="Arial"/>
              </a:rPr>
              <a:t>daily 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low</a:t>
            </a:r>
            <a:r>
              <a:rPr sz="1050" i="1" spc="-5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dose</a:t>
            </a:r>
            <a:r>
              <a:rPr sz="1050" i="1" spc="-5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spc="-25" dirty="0">
                <a:solidFill>
                  <a:srgbClr val="474748"/>
                </a:solidFill>
                <a:latin typeface="Arial"/>
                <a:cs typeface="Arial"/>
              </a:rPr>
              <a:t>ICS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92530" y="186893"/>
            <a:ext cx="2031364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000000"/>
                </a:solidFill>
                <a:latin typeface="Arial"/>
                <a:cs typeface="Arial"/>
              </a:rPr>
              <a:t>Children</a:t>
            </a:r>
            <a:r>
              <a:rPr sz="1700" b="1" spc="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0000"/>
                </a:solidFill>
                <a:latin typeface="Arial"/>
                <a:cs typeface="Arial"/>
              </a:rPr>
              <a:t>6-</a:t>
            </a:r>
            <a:r>
              <a:rPr sz="1700" b="1" dirty="0">
                <a:solidFill>
                  <a:srgbClr val="000000"/>
                </a:solidFill>
                <a:latin typeface="Arial"/>
                <a:cs typeface="Arial"/>
              </a:rPr>
              <a:t>11</a:t>
            </a:r>
            <a:r>
              <a:rPr sz="1700" b="1" spc="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000000"/>
                </a:solidFill>
                <a:latin typeface="Arial"/>
                <a:cs typeface="Arial"/>
              </a:rPr>
              <a:t>years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2530" y="972439"/>
            <a:ext cx="2931160" cy="396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21F1F"/>
                </a:solidFill>
                <a:latin typeface="Arial Black"/>
                <a:cs typeface="Arial Black"/>
              </a:rPr>
              <a:t>Personalized</a:t>
            </a:r>
            <a:r>
              <a:rPr sz="1200" spc="-45" dirty="0">
                <a:solidFill>
                  <a:srgbClr val="221F1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21F1F"/>
                </a:solidFill>
                <a:latin typeface="Arial Black"/>
                <a:cs typeface="Arial Black"/>
              </a:rPr>
              <a:t>asthma</a:t>
            </a:r>
            <a:r>
              <a:rPr sz="1200" spc="-35" dirty="0">
                <a:solidFill>
                  <a:srgbClr val="221F1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221F1F"/>
                </a:solidFill>
                <a:latin typeface="Arial Black"/>
                <a:cs typeface="Arial Black"/>
              </a:rPr>
              <a:t>management:</a:t>
            </a:r>
            <a:endParaRPr sz="1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200" dirty="0">
                <a:solidFill>
                  <a:srgbClr val="221F1F"/>
                </a:solidFill>
                <a:latin typeface="Arial MT"/>
                <a:cs typeface="Arial MT"/>
              </a:rPr>
              <a:t>Assess,</a:t>
            </a:r>
            <a:r>
              <a:rPr sz="1200" spc="-140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221F1F"/>
                </a:solidFill>
                <a:latin typeface="Arial MT"/>
                <a:cs typeface="Arial MT"/>
              </a:rPr>
              <a:t>Adjust,</a:t>
            </a:r>
            <a:r>
              <a:rPr sz="1200" spc="-30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221F1F"/>
                </a:solidFill>
                <a:latin typeface="Arial MT"/>
                <a:cs typeface="Arial MT"/>
              </a:rPr>
              <a:t>Review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2108" y="2955163"/>
            <a:ext cx="2348865" cy="57912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80"/>
              </a:spcBef>
            </a:pPr>
            <a:r>
              <a:rPr sz="1200" dirty="0">
                <a:solidFill>
                  <a:srgbClr val="221F1F"/>
                </a:solidFill>
                <a:latin typeface="Arial Black"/>
                <a:cs typeface="Arial Black"/>
              </a:rPr>
              <a:t>Asthma</a:t>
            </a:r>
            <a:r>
              <a:rPr sz="1200" spc="-20" dirty="0">
                <a:solidFill>
                  <a:srgbClr val="221F1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21F1F"/>
                </a:solidFill>
                <a:latin typeface="Arial Black"/>
                <a:cs typeface="Arial Black"/>
              </a:rPr>
              <a:t>medication</a:t>
            </a:r>
            <a:r>
              <a:rPr sz="1200" spc="-25" dirty="0">
                <a:solidFill>
                  <a:srgbClr val="221F1F"/>
                </a:solidFill>
                <a:latin typeface="Arial Black"/>
                <a:cs typeface="Arial Black"/>
              </a:rPr>
              <a:t> </a:t>
            </a:r>
            <a:r>
              <a:rPr sz="1200" spc="-20" dirty="0">
                <a:solidFill>
                  <a:srgbClr val="221F1F"/>
                </a:solidFill>
                <a:latin typeface="Arial Black"/>
                <a:cs typeface="Arial Black"/>
              </a:rPr>
              <a:t>options: </a:t>
            </a:r>
            <a:r>
              <a:rPr sz="1200" dirty="0">
                <a:solidFill>
                  <a:srgbClr val="221F1F"/>
                </a:solidFill>
                <a:latin typeface="Arial MT"/>
                <a:cs typeface="Arial MT"/>
              </a:rPr>
              <a:t>Adjust</a:t>
            </a:r>
            <a:r>
              <a:rPr sz="1200" spc="-45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221F1F"/>
                </a:solidFill>
                <a:latin typeface="Arial MT"/>
                <a:cs typeface="Arial MT"/>
              </a:rPr>
              <a:t>treatment</a:t>
            </a:r>
            <a:r>
              <a:rPr sz="1200" spc="-35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221F1F"/>
                </a:solidFill>
                <a:latin typeface="Arial MT"/>
                <a:cs typeface="Arial MT"/>
              </a:rPr>
              <a:t>up</a:t>
            </a:r>
            <a:r>
              <a:rPr sz="1200" spc="-20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221F1F"/>
                </a:solidFill>
                <a:latin typeface="Arial MT"/>
                <a:cs typeface="Arial MT"/>
              </a:rPr>
              <a:t>and</a:t>
            </a:r>
            <a:r>
              <a:rPr sz="1200" spc="-35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221F1F"/>
                </a:solidFill>
                <a:latin typeface="Arial MT"/>
                <a:cs typeface="Arial MT"/>
              </a:rPr>
              <a:t>down</a:t>
            </a:r>
            <a:r>
              <a:rPr sz="1200" spc="-10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221F1F"/>
                </a:solidFill>
                <a:latin typeface="Arial MT"/>
                <a:cs typeface="Arial MT"/>
              </a:rPr>
              <a:t>for </a:t>
            </a:r>
            <a:r>
              <a:rPr sz="1200" spc="-10" dirty="0">
                <a:solidFill>
                  <a:srgbClr val="221F1F"/>
                </a:solidFill>
                <a:latin typeface="Arial MT"/>
                <a:cs typeface="Arial MT"/>
              </a:rPr>
              <a:t>individual</a:t>
            </a:r>
            <a:r>
              <a:rPr sz="1200" spc="-25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221F1F"/>
                </a:solidFill>
                <a:latin typeface="Arial MT"/>
                <a:cs typeface="Arial MT"/>
              </a:rPr>
              <a:t>child’s</a:t>
            </a:r>
            <a:r>
              <a:rPr sz="1200" spc="-5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221F1F"/>
                </a:solidFill>
                <a:latin typeface="Arial MT"/>
                <a:cs typeface="Arial MT"/>
              </a:rPr>
              <a:t>needs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42561" y="3538663"/>
            <a:ext cx="2862580" cy="67056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050" dirty="0">
                <a:solidFill>
                  <a:srgbClr val="414042"/>
                </a:solidFill>
                <a:latin typeface="Arial Black"/>
                <a:cs typeface="Arial Black"/>
              </a:rPr>
              <a:t>STEP</a:t>
            </a:r>
            <a:r>
              <a:rPr sz="1050" spc="15" dirty="0">
                <a:solidFill>
                  <a:srgbClr val="414042"/>
                </a:solidFill>
                <a:latin typeface="Arial Black"/>
                <a:cs typeface="Arial Black"/>
              </a:rPr>
              <a:t> </a:t>
            </a:r>
            <a:r>
              <a:rPr sz="1050" spc="-50" dirty="0">
                <a:solidFill>
                  <a:srgbClr val="414042"/>
                </a:solidFill>
                <a:latin typeface="Arial Black"/>
                <a:cs typeface="Arial Black"/>
              </a:rPr>
              <a:t>2</a:t>
            </a:r>
            <a:endParaRPr sz="10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200" dirty="0">
                <a:solidFill>
                  <a:srgbClr val="221F1F"/>
                </a:solidFill>
                <a:latin typeface="Arial MT"/>
                <a:cs typeface="Arial MT"/>
              </a:rPr>
              <a:t>Daily</a:t>
            </a:r>
            <a:r>
              <a:rPr sz="1200" spc="-30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221F1F"/>
                </a:solidFill>
                <a:latin typeface="Arial MT"/>
                <a:cs typeface="Arial MT"/>
              </a:rPr>
              <a:t>low</a:t>
            </a:r>
            <a:r>
              <a:rPr sz="1200" spc="-25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221F1F"/>
                </a:solidFill>
                <a:latin typeface="Arial MT"/>
                <a:cs typeface="Arial MT"/>
              </a:rPr>
              <a:t>dose</a:t>
            </a:r>
            <a:r>
              <a:rPr sz="1200" spc="-45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221F1F"/>
                </a:solidFill>
                <a:latin typeface="Arial MT"/>
                <a:cs typeface="Arial MT"/>
              </a:rPr>
              <a:t>inhaled</a:t>
            </a:r>
            <a:r>
              <a:rPr sz="1200" spc="-50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221F1F"/>
                </a:solidFill>
                <a:latin typeface="Arial MT"/>
                <a:cs typeface="Arial MT"/>
              </a:rPr>
              <a:t>corticosteroid</a:t>
            </a:r>
            <a:r>
              <a:rPr sz="1200" spc="-60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221F1F"/>
                </a:solidFill>
                <a:latin typeface="Arial MT"/>
                <a:cs typeface="Arial MT"/>
              </a:rPr>
              <a:t>(ICS)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221F1F"/>
                </a:solidFill>
                <a:latin typeface="Arial MT"/>
                <a:cs typeface="Arial MT"/>
              </a:rPr>
              <a:t>(see</a:t>
            </a:r>
            <a:r>
              <a:rPr sz="1050" spc="-5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21F1F"/>
                </a:solidFill>
                <a:latin typeface="Arial MT"/>
                <a:cs typeface="Arial MT"/>
              </a:rPr>
              <a:t>table of</a:t>
            </a:r>
            <a:r>
              <a:rPr sz="1050" spc="-5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21F1F"/>
                </a:solidFill>
                <a:latin typeface="Arial MT"/>
                <a:cs typeface="Arial MT"/>
              </a:rPr>
              <a:t>ICS</a:t>
            </a:r>
            <a:r>
              <a:rPr sz="1050" spc="5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21F1F"/>
                </a:solidFill>
                <a:latin typeface="Arial MT"/>
                <a:cs typeface="Arial MT"/>
              </a:rPr>
              <a:t>dose</a:t>
            </a:r>
            <a:r>
              <a:rPr sz="1050" spc="-5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21F1F"/>
                </a:solidFill>
                <a:latin typeface="Arial MT"/>
                <a:cs typeface="Arial MT"/>
              </a:rPr>
              <a:t>ranges for </a:t>
            </a:r>
            <a:r>
              <a:rPr sz="1050" spc="-10" dirty="0">
                <a:solidFill>
                  <a:srgbClr val="221F1F"/>
                </a:solidFill>
                <a:latin typeface="Arial MT"/>
                <a:cs typeface="Arial MT"/>
              </a:rPr>
              <a:t>children)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42561" y="4983860"/>
            <a:ext cx="2854960" cy="33909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195"/>
              </a:spcBef>
            </a:pP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Daily</a:t>
            </a:r>
            <a:r>
              <a:rPr sz="1050" i="1" spc="-55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leukotriene</a:t>
            </a:r>
            <a:r>
              <a:rPr sz="1050" i="1" spc="-40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receptor</a:t>
            </a:r>
            <a:r>
              <a:rPr sz="1050" i="1" spc="-35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antagonist</a:t>
            </a:r>
            <a:r>
              <a:rPr sz="1050" i="1" spc="-50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(LTRA),</a:t>
            </a:r>
            <a:r>
              <a:rPr sz="1050" i="1" spc="-25" dirty="0">
                <a:solidFill>
                  <a:srgbClr val="474748"/>
                </a:solidFill>
                <a:latin typeface="Arial"/>
                <a:cs typeface="Arial"/>
              </a:rPr>
              <a:t> or 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low</a:t>
            </a:r>
            <a:r>
              <a:rPr sz="1050" i="1" spc="-10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dose</a:t>
            </a:r>
            <a:r>
              <a:rPr sz="1050" i="1" spc="-5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ICS</a:t>
            </a:r>
            <a:r>
              <a:rPr sz="1050" i="1" spc="5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taken whenever</a:t>
            </a:r>
            <a:r>
              <a:rPr sz="1050" i="1" spc="-5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SABA</a:t>
            </a:r>
            <a:r>
              <a:rPr sz="1050" i="1" spc="-55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spc="-20" dirty="0">
                <a:solidFill>
                  <a:srgbClr val="474748"/>
                </a:solidFill>
                <a:latin typeface="Arial"/>
                <a:cs typeface="Arial"/>
              </a:rPr>
              <a:t>taken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69505" y="3315995"/>
            <a:ext cx="1152525" cy="14725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050" dirty="0">
                <a:solidFill>
                  <a:srgbClr val="414042"/>
                </a:solidFill>
                <a:latin typeface="Arial Black"/>
                <a:cs typeface="Arial Black"/>
              </a:rPr>
              <a:t>STEP</a:t>
            </a:r>
            <a:r>
              <a:rPr sz="1050" spc="15" dirty="0">
                <a:solidFill>
                  <a:srgbClr val="414042"/>
                </a:solidFill>
                <a:latin typeface="Arial Black"/>
                <a:cs typeface="Arial Black"/>
              </a:rPr>
              <a:t> </a:t>
            </a:r>
            <a:r>
              <a:rPr sz="1050" spc="-50" dirty="0">
                <a:solidFill>
                  <a:srgbClr val="414042"/>
                </a:solidFill>
                <a:latin typeface="Arial Black"/>
                <a:cs typeface="Arial Black"/>
              </a:rPr>
              <a:t>3</a:t>
            </a:r>
            <a:endParaRPr sz="1050">
              <a:latin typeface="Arial Black"/>
              <a:cs typeface="Arial Black"/>
            </a:endParaRPr>
          </a:p>
          <a:p>
            <a:pPr marL="12700" marR="5080">
              <a:lnSpc>
                <a:spcPct val="102400"/>
              </a:lnSpc>
              <a:spcBef>
                <a:spcPts val="545"/>
              </a:spcBef>
            </a:pPr>
            <a:r>
              <a:rPr sz="1050" dirty="0">
                <a:solidFill>
                  <a:srgbClr val="221F1F"/>
                </a:solidFill>
                <a:latin typeface="Arial MT"/>
                <a:cs typeface="Arial MT"/>
              </a:rPr>
              <a:t>Low</a:t>
            </a:r>
            <a:r>
              <a:rPr sz="1050" spc="-10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21F1F"/>
                </a:solidFill>
                <a:latin typeface="Arial MT"/>
                <a:cs typeface="Arial MT"/>
              </a:rPr>
              <a:t>dose</a:t>
            </a:r>
            <a:r>
              <a:rPr sz="1050" spc="-5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050" spc="-20" dirty="0">
                <a:solidFill>
                  <a:srgbClr val="221F1F"/>
                </a:solidFill>
                <a:latin typeface="Arial MT"/>
                <a:cs typeface="Arial MT"/>
              </a:rPr>
              <a:t>ICS- </a:t>
            </a:r>
            <a:r>
              <a:rPr sz="1050" dirty="0">
                <a:solidFill>
                  <a:srgbClr val="221F1F"/>
                </a:solidFill>
                <a:latin typeface="Arial MT"/>
                <a:cs typeface="Arial MT"/>
              </a:rPr>
              <a:t>LABA,</a:t>
            </a:r>
            <a:r>
              <a:rPr sz="1050" spc="-25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21F1F"/>
                </a:solidFill>
                <a:latin typeface="Arial MT"/>
                <a:cs typeface="Arial MT"/>
              </a:rPr>
              <a:t>OR</a:t>
            </a:r>
            <a:r>
              <a:rPr sz="1050" spc="5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221F1F"/>
                </a:solidFill>
                <a:latin typeface="Arial MT"/>
                <a:cs typeface="Arial MT"/>
              </a:rPr>
              <a:t>medium </a:t>
            </a:r>
            <a:r>
              <a:rPr sz="1050" dirty="0">
                <a:solidFill>
                  <a:srgbClr val="221F1F"/>
                </a:solidFill>
                <a:latin typeface="Arial MT"/>
                <a:cs typeface="Arial MT"/>
              </a:rPr>
              <a:t>dose</a:t>
            </a:r>
            <a:r>
              <a:rPr sz="1050" spc="-20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21F1F"/>
                </a:solidFill>
                <a:latin typeface="Arial MT"/>
                <a:cs typeface="Arial MT"/>
              </a:rPr>
              <a:t>ICS, </a:t>
            </a:r>
            <a:r>
              <a:rPr sz="1050" spc="-25" dirty="0">
                <a:solidFill>
                  <a:srgbClr val="221F1F"/>
                </a:solidFill>
                <a:latin typeface="Arial MT"/>
                <a:cs typeface="Arial MT"/>
              </a:rPr>
              <a:t>OR</a:t>
            </a:r>
            <a:endParaRPr sz="10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50" dirty="0">
                <a:solidFill>
                  <a:srgbClr val="221F1F"/>
                </a:solidFill>
                <a:latin typeface="Arial MT"/>
                <a:cs typeface="Arial MT"/>
              </a:rPr>
              <a:t>very</a:t>
            </a:r>
            <a:r>
              <a:rPr sz="1050" spc="-5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21F1F"/>
                </a:solidFill>
                <a:latin typeface="Arial MT"/>
                <a:cs typeface="Arial MT"/>
              </a:rPr>
              <a:t>low</a:t>
            </a:r>
            <a:r>
              <a:rPr sz="1050" spc="-10" dirty="0">
                <a:solidFill>
                  <a:srgbClr val="221F1F"/>
                </a:solidFill>
                <a:latin typeface="Arial MT"/>
                <a:cs typeface="Arial MT"/>
              </a:rPr>
              <a:t> dose*</a:t>
            </a:r>
            <a:endParaRPr sz="1050">
              <a:latin typeface="Arial MT"/>
              <a:cs typeface="Arial MT"/>
            </a:endParaRPr>
          </a:p>
          <a:p>
            <a:pPr marL="12700" marR="105410">
              <a:lnSpc>
                <a:spcPct val="101899"/>
              </a:lnSpc>
            </a:pPr>
            <a:r>
              <a:rPr sz="1050" spc="-10" dirty="0">
                <a:solidFill>
                  <a:srgbClr val="221F1F"/>
                </a:solidFill>
                <a:latin typeface="Arial MT"/>
                <a:cs typeface="Arial MT"/>
              </a:rPr>
              <a:t>ICS-formoterol </a:t>
            </a:r>
            <a:r>
              <a:rPr sz="1050" dirty="0">
                <a:solidFill>
                  <a:srgbClr val="221F1F"/>
                </a:solidFill>
                <a:latin typeface="Arial MT"/>
                <a:cs typeface="Arial MT"/>
              </a:rPr>
              <a:t>maintenance</a:t>
            </a:r>
            <a:r>
              <a:rPr sz="1050" spc="15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050" spc="-25" dirty="0">
                <a:solidFill>
                  <a:srgbClr val="221F1F"/>
                </a:solidFill>
                <a:latin typeface="Arial MT"/>
                <a:cs typeface="Arial MT"/>
              </a:rPr>
              <a:t>and </a:t>
            </a:r>
            <a:r>
              <a:rPr sz="1050" dirty="0">
                <a:solidFill>
                  <a:srgbClr val="221F1F"/>
                </a:solidFill>
                <a:latin typeface="Arial MT"/>
                <a:cs typeface="Arial MT"/>
              </a:rPr>
              <a:t>reliever </a:t>
            </a:r>
            <a:r>
              <a:rPr sz="1050" spc="-10" dirty="0">
                <a:solidFill>
                  <a:srgbClr val="221F1F"/>
                </a:solidFill>
                <a:latin typeface="Arial MT"/>
                <a:cs typeface="Arial MT"/>
              </a:rPr>
              <a:t>(MART)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27007" y="3463289"/>
            <a:ext cx="1061720" cy="1380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221F1F"/>
                </a:solidFill>
                <a:latin typeface="Arial MT"/>
                <a:cs typeface="Arial MT"/>
              </a:rPr>
              <a:t>ICS-LABA,</a:t>
            </a:r>
            <a:endParaRPr sz="1050">
              <a:latin typeface="Arial MT"/>
              <a:cs typeface="Arial MT"/>
            </a:endParaRPr>
          </a:p>
          <a:p>
            <a:pPr marL="38100" marR="30480">
              <a:lnSpc>
                <a:spcPct val="101899"/>
              </a:lnSpc>
              <a:spcBef>
                <a:spcPts val="10"/>
              </a:spcBef>
            </a:pPr>
            <a:r>
              <a:rPr sz="1050" dirty="0">
                <a:solidFill>
                  <a:srgbClr val="221F1F"/>
                </a:solidFill>
                <a:latin typeface="Arial MT"/>
                <a:cs typeface="Arial MT"/>
              </a:rPr>
              <a:t>OR</a:t>
            </a:r>
            <a:r>
              <a:rPr sz="1050" spc="-20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21F1F"/>
                </a:solidFill>
                <a:latin typeface="Arial MT"/>
                <a:cs typeface="Arial MT"/>
              </a:rPr>
              <a:t>low</a:t>
            </a:r>
            <a:r>
              <a:rPr sz="1050" spc="10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050" spc="-20" dirty="0">
                <a:solidFill>
                  <a:srgbClr val="221F1F"/>
                </a:solidFill>
                <a:latin typeface="Arial MT"/>
                <a:cs typeface="Arial MT"/>
              </a:rPr>
              <a:t>dose</a:t>
            </a:r>
            <a:r>
              <a:rPr sz="900" spc="-30" baseline="27777" dirty="0">
                <a:solidFill>
                  <a:srgbClr val="221F1F"/>
                </a:solidFill>
                <a:latin typeface="Arial MT"/>
                <a:cs typeface="Arial MT"/>
              </a:rPr>
              <a:t>†</a:t>
            </a:r>
            <a:r>
              <a:rPr sz="900" spc="750" baseline="27777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221F1F"/>
                </a:solidFill>
                <a:latin typeface="Arial MT"/>
                <a:cs typeface="Arial MT"/>
              </a:rPr>
              <a:t>ICS-formoterol maintenance</a:t>
            </a:r>
            <a:r>
              <a:rPr sz="1050" spc="500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21F1F"/>
                </a:solidFill>
                <a:latin typeface="Arial MT"/>
                <a:cs typeface="Arial MT"/>
              </a:rPr>
              <a:t>and</a:t>
            </a:r>
            <a:r>
              <a:rPr sz="1050" spc="-5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221F1F"/>
                </a:solidFill>
                <a:latin typeface="Arial MT"/>
                <a:cs typeface="Arial MT"/>
              </a:rPr>
              <a:t>reliever </a:t>
            </a:r>
            <a:r>
              <a:rPr sz="1050" dirty="0">
                <a:solidFill>
                  <a:srgbClr val="221F1F"/>
                </a:solidFill>
                <a:latin typeface="Arial MT"/>
                <a:cs typeface="Arial MT"/>
              </a:rPr>
              <a:t>therapy</a:t>
            </a:r>
            <a:r>
              <a:rPr sz="1050" spc="-5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221F1F"/>
                </a:solidFill>
                <a:latin typeface="Arial MT"/>
                <a:cs typeface="Arial MT"/>
              </a:rPr>
              <a:t>(MART).</a:t>
            </a:r>
            <a:endParaRPr sz="1050">
              <a:latin typeface="Arial MT"/>
              <a:cs typeface="Arial MT"/>
            </a:endParaRPr>
          </a:p>
          <a:p>
            <a:pPr marL="38100" marR="92710">
              <a:lnSpc>
                <a:spcPct val="101899"/>
              </a:lnSpc>
              <a:spcBef>
                <a:spcPts val="400"/>
              </a:spcBef>
            </a:pPr>
            <a:r>
              <a:rPr sz="1050" dirty="0">
                <a:solidFill>
                  <a:srgbClr val="221F1F"/>
                </a:solidFill>
                <a:latin typeface="Arial MT"/>
                <a:cs typeface="Arial MT"/>
              </a:rPr>
              <a:t>Refer</a:t>
            </a:r>
            <a:r>
              <a:rPr sz="1050" spc="-25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21F1F"/>
                </a:solidFill>
                <a:latin typeface="Arial MT"/>
                <a:cs typeface="Arial MT"/>
              </a:rPr>
              <a:t>for</a:t>
            </a:r>
            <a:r>
              <a:rPr sz="1050" spc="-5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221F1F"/>
                </a:solidFill>
                <a:latin typeface="Arial MT"/>
                <a:cs typeface="Arial MT"/>
              </a:rPr>
              <a:t>expert advice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065257" y="2400452"/>
            <a:ext cx="951230" cy="16319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050" dirty="0">
                <a:solidFill>
                  <a:srgbClr val="414042"/>
                </a:solidFill>
                <a:latin typeface="Arial Black"/>
                <a:cs typeface="Arial Black"/>
              </a:rPr>
              <a:t>STEP</a:t>
            </a:r>
            <a:r>
              <a:rPr sz="1050" spc="10" dirty="0">
                <a:solidFill>
                  <a:srgbClr val="414042"/>
                </a:solidFill>
                <a:latin typeface="Arial Black"/>
                <a:cs typeface="Arial Black"/>
              </a:rPr>
              <a:t> </a:t>
            </a:r>
            <a:r>
              <a:rPr sz="1050" spc="-50" dirty="0">
                <a:solidFill>
                  <a:srgbClr val="414042"/>
                </a:solidFill>
                <a:latin typeface="Arial Black"/>
                <a:cs typeface="Arial Black"/>
              </a:rPr>
              <a:t>5</a:t>
            </a:r>
            <a:endParaRPr sz="1050">
              <a:latin typeface="Arial Black"/>
              <a:cs typeface="Arial Black"/>
            </a:endParaRPr>
          </a:p>
          <a:p>
            <a:pPr marL="12700" marR="227329">
              <a:lnSpc>
                <a:spcPct val="102400"/>
              </a:lnSpc>
              <a:spcBef>
                <a:spcPts val="545"/>
              </a:spcBef>
            </a:pPr>
            <a:r>
              <a:rPr sz="1050" dirty="0">
                <a:solidFill>
                  <a:srgbClr val="221F1F"/>
                </a:solidFill>
                <a:latin typeface="Arial MT"/>
                <a:cs typeface="Arial MT"/>
              </a:rPr>
              <a:t>Refer</a:t>
            </a:r>
            <a:r>
              <a:rPr sz="1050" spc="-20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050" spc="-25" dirty="0">
                <a:solidFill>
                  <a:srgbClr val="221F1F"/>
                </a:solidFill>
                <a:latin typeface="Arial MT"/>
                <a:cs typeface="Arial MT"/>
              </a:rPr>
              <a:t>for </a:t>
            </a:r>
            <a:r>
              <a:rPr sz="1050" spc="-10" dirty="0">
                <a:solidFill>
                  <a:srgbClr val="221F1F"/>
                </a:solidFill>
                <a:latin typeface="Arial MT"/>
                <a:cs typeface="Arial MT"/>
              </a:rPr>
              <a:t>phenotypic </a:t>
            </a:r>
            <a:r>
              <a:rPr sz="1050" spc="-20" dirty="0">
                <a:solidFill>
                  <a:srgbClr val="221F1F"/>
                </a:solidFill>
                <a:latin typeface="Arial MT"/>
                <a:cs typeface="Arial MT"/>
              </a:rPr>
              <a:t>assessment</a:t>
            </a:r>
            <a:endParaRPr sz="1050">
              <a:latin typeface="Arial MT"/>
              <a:cs typeface="Arial MT"/>
            </a:endParaRPr>
          </a:p>
          <a:p>
            <a:pPr marL="12700" marR="131445">
              <a:lnSpc>
                <a:spcPct val="101899"/>
              </a:lnSpc>
            </a:pPr>
            <a:r>
              <a:rPr sz="1050" dirty="0">
                <a:solidFill>
                  <a:srgbClr val="221F1F"/>
                </a:solidFill>
                <a:latin typeface="Arial MT"/>
                <a:cs typeface="Arial MT"/>
              </a:rPr>
              <a:t>±</a:t>
            </a:r>
            <a:r>
              <a:rPr sz="1050" spc="-20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21F1F"/>
                </a:solidFill>
                <a:latin typeface="Arial MT"/>
                <a:cs typeface="Arial MT"/>
              </a:rPr>
              <a:t>higher</a:t>
            </a:r>
            <a:r>
              <a:rPr sz="1050" spc="-10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050" spc="-25" dirty="0">
                <a:solidFill>
                  <a:srgbClr val="221F1F"/>
                </a:solidFill>
                <a:latin typeface="Arial MT"/>
                <a:cs typeface="Arial MT"/>
              </a:rPr>
              <a:t>dose </a:t>
            </a:r>
            <a:r>
              <a:rPr sz="1050" spc="-10" dirty="0">
                <a:solidFill>
                  <a:srgbClr val="221F1F"/>
                </a:solidFill>
                <a:latin typeface="Arial MT"/>
                <a:cs typeface="Arial MT"/>
              </a:rPr>
              <a:t>ICS-</a:t>
            </a:r>
            <a:r>
              <a:rPr sz="1050" dirty="0">
                <a:solidFill>
                  <a:srgbClr val="221F1F"/>
                </a:solidFill>
                <a:latin typeface="Arial MT"/>
                <a:cs typeface="Arial MT"/>
              </a:rPr>
              <a:t>LABA</a:t>
            </a:r>
            <a:r>
              <a:rPr sz="1050" spc="-30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050" spc="-25" dirty="0">
                <a:solidFill>
                  <a:srgbClr val="221F1F"/>
                </a:solidFill>
                <a:latin typeface="Arial MT"/>
                <a:cs typeface="Arial MT"/>
              </a:rPr>
              <a:t>or</a:t>
            </a:r>
            <a:endParaRPr sz="1050">
              <a:latin typeface="Arial MT"/>
              <a:cs typeface="Arial MT"/>
            </a:endParaRPr>
          </a:p>
          <a:p>
            <a:pPr marL="12700">
              <a:lnSpc>
                <a:spcPts val="1230"/>
              </a:lnSpc>
              <a:spcBef>
                <a:spcPts val="85"/>
              </a:spcBef>
            </a:pPr>
            <a:r>
              <a:rPr sz="1050" spc="-10" dirty="0">
                <a:solidFill>
                  <a:srgbClr val="221F1F"/>
                </a:solidFill>
                <a:latin typeface="Arial MT"/>
                <a:cs typeface="Arial MT"/>
              </a:rPr>
              <a:t>add-</a:t>
            </a:r>
            <a:r>
              <a:rPr sz="1050" dirty="0">
                <a:solidFill>
                  <a:srgbClr val="221F1F"/>
                </a:solidFill>
                <a:latin typeface="Arial MT"/>
                <a:cs typeface="Arial MT"/>
              </a:rPr>
              <a:t>on</a:t>
            </a:r>
            <a:r>
              <a:rPr sz="1050" spc="30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221F1F"/>
                </a:solidFill>
                <a:latin typeface="Arial MT"/>
                <a:cs typeface="Arial MT"/>
              </a:rPr>
              <a:t>therapy,</a:t>
            </a:r>
            <a:endParaRPr sz="1050">
              <a:latin typeface="Arial MT"/>
              <a:cs typeface="Arial MT"/>
            </a:endParaRPr>
          </a:p>
          <a:p>
            <a:pPr marL="12700">
              <a:lnSpc>
                <a:spcPts val="1230"/>
              </a:lnSpc>
            </a:pPr>
            <a:r>
              <a:rPr sz="1050" dirty="0">
                <a:solidFill>
                  <a:srgbClr val="221F1F"/>
                </a:solidFill>
                <a:latin typeface="Arial MT"/>
                <a:cs typeface="Arial MT"/>
              </a:rPr>
              <a:t>e.g.</a:t>
            </a:r>
            <a:r>
              <a:rPr sz="1050" spc="5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050" spc="-15" dirty="0">
                <a:solidFill>
                  <a:srgbClr val="221F1F"/>
                </a:solidFill>
                <a:latin typeface="Arial MT"/>
                <a:cs typeface="Arial MT"/>
              </a:rPr>
              <a:t>anti-</a:t>
            </a:r>
            <a:r>
              <a:rPr sz="1050" spc="-20" dirty="0">
                <a:solidFill>
                  <a:srgbClr val="221F1F"/>
                </a:solidFill>
                <a:latin typeface="Arial MT"/>
                <a:cs typeface="Arial MT"/>
              </a:rPr>
              <a:t>IgE,</a:t>
            </a:r>
            <a:endParaRPr sz="10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50" spc="-25" dirty="0">
                <a:solidFill>
                  <a:srgbClr val="221F1F"/>
                </a:solidFill>
                <a:latin typeface="Arial MT"/>
                <a:cs typeface="Arial MT"/>
              </a:rPr>
              <a:t>anti-</a:t>
            </a:r>
            <a:r>
              <a:rPr sz="1050" spc="-20" dirty="0">
                <a:solidFill>
                  <a:srgbClr val="221F1F"/>
                </a:solidFill>
                <a:latin typeface="Arial MT"/>
                <a:cs typeface="Arial MT"/>
              </a:rPr>
              <a:t>IL4R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52154" y="4983860"/>
            <a:ext cx="877569" cy="33909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195"/>
              </a:spcBef>
            </a:pP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Add</a:t>
            </a:r>
            <a:r>
              <a:rPr sz="1050" i="1" spc="5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spc="-20" dirty="0">
                <a:solidFill>
                  <a:srgbClr val="474748"/>
                </a:solidFill>
                <a:latin typeface="Arial"/>
                <a:cs typeface="Arial"/>
              </a:rPr>
              <a:t>tiotropium 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or</a:t>
            </a:r>
            <a:r>
              <a:rPr sz="1050" i="1" spc="-20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add</a:t>
            </a:r>
            <a:r>
              <a:rPr sz="1050" i="1" spc="5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spc="-20" dirty="0">
                <a:solidFill>
                  <a:srgbClr val="474748"/>
                </a:solidFill>
                <a:latin typeface="Arial"/>
                <a:cs typeface="Arial"/>
              </a:rPr>
              <a:t>LTRA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72298" y="4983860"/>
            <a:ext cx="737235" cy="33909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195"/>
              </a:spcBef>
            </a:pP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Low </a:t>
            </a:r>
            <a:r>
              <a:rPr sz="1050" i="1" spc="-20" dirty="0">
                <a:solidFill>
                  <a:srgbClr val="474748"/>
                </a:solidFill>
                <a:latin typeface="Arial"/>
                <a:cs typeface="Arial"/>
              </a:rPr>
              <a:t>dose 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ICS</a:t>
            </a:r>
            <a:r>
              <a:rPr sz="1050" i="1" spc="-15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+</a:t>
            </a:r>
            <a:r>
              <a:rPr sz="1050" i="1" spc="-5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spc="-20" dirty="0">
                <a:solidFill>
                  <a:srgbClr val="474748"/>
                </a:solidFill>
                <a:latin typeface="Arial"/>
                <a:cs typeface="Arial"/>
              </a:rPr>
              <a:t>LTRA</a:t>
            </a:r>
            <a:endParaRPr sz="10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91000" y="5937605"/>
            <a:ext cx="54952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As-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needed 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short-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acting</a:t>
            </a:r>
            <a:r>
              <a:rPr sz="1050" spc="3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beta</a:t>
            </a:r>
            <a:r>
              <a:rPr sz="900" spc="-15" baseline="-9259" dirty="0">
                <a:solidFill>
                  <a:srgbClr val="414042"/>
                </a:solidFill>
                <a:latin typeface="Arial MT"/>
                <a:cs typeface="Arial MT"/>
              </a:rPr>
              <a:t>2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-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agonist</a:t>
            </a:r>
            <a:r>
              <a:rPr sz="1050" spc="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(or</a:t>
            </a:r>
            <a:r>
              <a:rPr sz="1050" spc="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ICS-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formoterol reliever</a:t>
            </a:r>
            <a:r>
              <a:rPr sz="1050" spc="3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in</a:t>
            </a:r>
            <a:r>
              <a:rPr sz="1050" spc="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MART</a:t>
            </a:r>
            <a:r>
              <a:rPr sz="105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in</a:t>
            </a:r>
            <a:r>
              <a:rPr sz="1050" spc="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Steps</a:t>
            </a:r>
            <a:r>
              <a:rPr sz="1050" spc="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3</a:t>
            </a:r>
            <a:r>
              <a:rPr sz="1050" spc="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and</a:t>
            </a:r>
            <a:r>
              <a:rPr sz="1050" spc="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25" dirty="0">
                <a:solidFill>
                  <a:srgbClr val="414042"/>
                </a:solidFill>
                <a:latin typeface="Arial MT"/>
                <a:cs typeface="Arial MT"/>
              </a:rPr>
              <a:t>4)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12489" y="1497608"/>
            <a:ext cx="1003300" cy="1066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900"/>
              </a:lnSpc>
              <a:spcBef>
                <a:spcPts val="95"/>
              </a:spcBef>
            </a:pPr>
            <a:r>
              <a:rPr sz="1050" i="1" spc="-10" dirty="0">
                <a:solidFill>
                  <a:srgbClr val="221F1F"/>
                </a:solidFill>
                <a:latin typeface="Arial"/>
                <a:cs typeface="Arial"/>
              </a:rPr>
              <a:t>Symptoms Exacerbations Side-effects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Lung</a:t>
            </a:r>
            <a:r>
              <a:rPr sz="1050" i="1" spc="-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221F1F"/>
                </a:solidFill>
                <a:latin typeface="Arial"/>
                <a:cs typeface="Arial"/>
              </a:rPr>
              <a:t>function</a:t>
            </a:r>
            <a:endParaRPr sz="105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Child</a:t>
            </a:r>
            <a:r>
              <a:rPr sz="1050" i="1" spc="-1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and</a:t>
            </a:r>
            <a:r>
              <a:rPr sz="1050" i="1" spc="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221F1F"/>
                </a:solidFill>
                <a:latin typeface="Arial"/>
                <a:cs typeface="Arial"/>
              </a:rPr>
              <a:t>parent satisfaction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34173" y="205892"/>
            <a:ext cx="2366645" cy="1045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5885">
              <a:lnSpc>
                <a:spcPct val="108600"/>
              </a:lnSpc>
              <a:spcBef>
                <a:spcPts val="95"/>
              </a:spcBef>
            </a:pP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Confirmation</a:t>
            </a:r>
            <a:r>
              <a:rPr sz="1050" i="1" spc="-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of</a:t>
            </a:r>
            <a:r>
              <a:rPr sz="1050" i="1" spc="-2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diagnosis</a:t>
            </a:r>
            <a:r>
              <a:rPr sz="1050" i="1" spc="-4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if</a:t>
            </a:r>
            <a:r>
              <a:rPr sz="1050" i="1" spc="-2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221F1F"/>
                </a:solidFill>
                <a:latin typeface="Arial"/>
                <a:cs typeface="Arial"/>
              </a:rPr>
              <a:t>necessary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Symptom</a:t>
            </a:r>
            <a:r>
              <a:rPr sz="1050" i="1" spc="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control</a:t>
            </a:r>
            <a:r>
              <a:rPr sz="1050" i="1" spc="1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&amp;</a:t>
            </a:r>
            <a:r>
              <a:rPr sz="1050" i="1" spc="-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221F1F"/>
                </a:solidFill>
                <a:latin typeface="Arial"/>
                <a:cs typeface="Arial"/>
              </a:rPr>
              <a:t>modifiable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210"/>
              </a:lnSpc>
            </a:pP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risk</a:t>
            </a:r>
            <a:r>
              <a:rPr sz="1050" i="1" spc="-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factors</a:t>
            </a:r>
            <a:r>
              <a:rPr sz="1050" i="1" spc="1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(see</a:t>
            </a:r>
            <a:r>
              <a:rPr sz="1050" i="1" spc="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Box</a:t>
            </a:r>
            <a:r>
              <a:rPr sz="1050" i="1" spc="1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spc="-25" dirty="0">
                <a:solidFill>
                  <a:srgbClr val="221F1F"/>
                </a:solidFill>
                <a:latin typeface="Arial"/>
                <a:cs typeface="Arial"/>
              </a:rPr>
              <a:t>2-2B)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i="1" spc="-10" dirty="0">
                <a:solidFill>
                  <a:srgbClr val="221F1F"/>
                </a:solidFill>
                <a:latin typeface="Arial"/>
                <a:cs typeface="Arial"/>
              </a:rPr>
              <a:t>Comorbidities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Inhaler</a:t>
            </a:r>
            <a:r>
              <a:rPr sz="1050" i="1" spc="-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technique</a:t>
            </a:r>
            <a:r>
              <a:rPr sz="1050" i="1" spc="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&amp; </a:t>
            </a:r>
            <a:r>
              <a:rPr sz="1050" i="1" spc="-10" dirty="0">
                <a:solidFill>
                  <a:srgbClr val="221F1F"/>
                </a:solidFill>
                <a:latin typeface="Arial"/>
                <a:cs typeface="Arial"/>
              </a:rPr>
              <a:t>adherence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Child</a:t>
            </a:r>
            <a:r>
              <a:rPr sz="1050" i="1" spc="-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and</a:t>
            </a:r>
            <a:r>
              <a:rPr sz="1050" i="1" spc="-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parent</a:t>
            </a:r>
            <a:r>
              <a:rPr sz="1050" i="1" spc="-2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preferences</a:t>
            </a:r>
            <a:r>
              <a:rPr sz="1050" i="1" spc="-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and</a:t>
            </a:r>
            <a:r>
              <a:rPr sz="1050" i="1" spc="-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221F1F"/>
                </a:solidFill>
                <a:latin typeface="Arial"/>
                <a:cs typeface="Arial"/>
              </a:rPr>
              <a:t>goals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37221" y="2101722"/>
            <a:ext cx="2436495" cy="138493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335280">
              <a:lnSpc>
                <a:spcPts val="1200"/>
              </a:lnSpc>
              <a:spcBef>
                <a:spcPts val="195"/>
              </a:spcBef>
            </a:pP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Treatment</a:t>
            </a:r>
            <a:r>
              <a:rPr sz="1050" i="1" spc="-2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of</a:t>
            </a:r>
            <a:r>
              <a:rPr sz="1050" i="1" spc="-2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modifiable</a:t>
            </a:r>
            <a:r>
              <a:rPr sz="1050" i="1" spc="-1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risk</a:t>
            </a:r>
            <a:r>
              <a:rPr sz="1050" i="1" spc="-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221F1F"/>
                </a:solidFill>
                <a:latin typeface="Arial"/>
                <a:cs typeface="Arial"/>
              </a:rPr>
              <a:t>factors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&amp;</a:t>
            </a:r>
            <a:r>
              <a:rPr sz="1050" i="1" spc="-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221F1F"/>
                </a:solidFill>
                <a:latin typeface="Arial"/>
                <a:cs typeface="Arial"/>
              </a:rPr>
              <a:t>comorbidities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050" i="1" spc="-10" dirty="0">
                <a:solidFill>
                  <a:srgbClr val="221F1F"/>
                </a:solidFill>
                <a:latin typeface="Arial"/>
                <a:cs typeface="Arial"/>
              </a:rPr>
              <a:t>Non-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pharmacological</a:t>
            </a:r>
            <a:r>
              <a:rPr sz="1050" i="1" spc="-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221F1F"/>
                </a:solidFill>
                <a:latin typeface="Arial"/>
                <a:cs typeface="Arial"/>
              </a:rPr>
              <a:t>strategies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Asthma</a:t>
            </a:r>
            <a:r>
              <a:rPr sz="1050" i="1" spc="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medications</a:t>
            </a:r>
            <a:r>
              <a:rPr sz="1050" i="1" spc="1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(adjust</a:t>
            </a:r>
            <a:r>
              <a:rPr sz="1050" i="1" spc="-1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down</a:t>
            </a:r>
            <a:r>
              <a:rPr sz="1050" i="1" spc="-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or</a:t>
            </a:r>
            <a:r>
              <a:rPr sz="1050" i="1" spc="-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spc="-25" dirty="0">
                <a:solidFill>
                  <a:srgbClr val="221F1F"/>
                </a:solidFill>
                <a:latin typeface="Arial"/>
                <a:cs typeface="Arial"/>
              </a:rPr>
              <a:t>up)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Education &amp;</a:t>
            </a:r>
            <a:r>
              <a:rPr sz="1050" i="1" spc="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skills</a:t>
            </a:r>
            <a:r>
              <a:rPr sz="1050" i="1" spc="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221F1F"/>
                </a:solidFill>
                <a:latin typeface="Arial"/>
                <a:cs typeface="Arial"/>
              </a:rPr>
              <a:t>training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Arial"/>
              <a:cs typeface="Arial"/>
            </a:endParaRPr>
          </a:p>
          <a:p>
            <a:pPr marL="1627505">
              <a:lnSpc>
                <a:spcPct val="100000"/>
              </a:lnSpc>
              <a:spcBef>
                <a:spcPts val="5"/>
              </a:spcBef>
            </a:pPr>
            <a:r>
              <a:rPr sz="1050" dirty="0">
                <a:solidFill>
                  <a:srgbClr val="414042"/>
                </a:solidFill>
                <a:latin typeface="Arial Black"/>
                <a:cs typeface="Arial Black"/>
              </a:rPr>
              <a:t>STEP</a:t>
            </a:r>
            <a:r>
              <a:rPr sz="1050" spc="10" dirty="0">
                <a:solidFill>
                  <a:srgbClr val="414042"/>
                </a:solidFill>
                <a:latin typeface="Arial Black"/>
                <a:cs typeface="Arial Black"/>
              </a:rPr>
              <a:t> </a:t>
            </a:r>
            <a:r>
              <a:rPr sz="1050" spc="-50" dirty="0">
                <a:solidFill>
                  <a:srgbClr val="414042"/>
                </a:solidFill>
                <a:latin typeface="Arial Black"/>
                <a:cs typeface="Arial Black"/>
              </a:rPr>
              <a:t>4</a:t>
            </a:r>
            <a:endParaRPr sz="1050">
              <a:latin typeface="Arial Black"/>
              <a:cs typeface="Arial Black"/>
            </a:endParaRPr>
          </a:p>
          <a:p>
            <a:pPr marL="1627505">
              <a:lnSpc>
                <a:spcPct val="100000"/>
              </a:lnSpc>
              <a:spcBef>
                <a:spcPts val="575"/>
              </a:spcBef>
            </a:pPr>
            <a:r>
              <a:rPr sz="1050" dirty="0">
                <a:solidFill>
                  <a:srgbClr val="221F1F"/>
                </a:solidFill>
                <a:latin typeface="Arial MT"/>
                <a:cs typeface="Arial MT"/>
              </a:rPr>
              <a:t>Medium</a:t>
            </a:r>
            <a:r>
              <a:rPr sz="1050" spc="-10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050" spc="-20" dirty="0">
                <a:solidFill>
                  <a:srgbClr val="221F1F"/>
                </a:solidFill>
                <a:latin typeface="Arial MT"/>
                <a:cs typeface="Arial MT"/>
              </a:rPr>
              <a:t>dose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387594" y="1213866"/>
            <a:ext cx="299720" cy="644525"/>
            <a:chOff x="5387594" y="1213866"/>
            <a:chExt cx="299720" cy="644525"/>
          </a:xfrm>
        </p:grpSpPr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87594" y="1637284"/>
              <a:ext cx="125348" cy="22097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9024" y="1213866"/>
              <a:ext cx="287781" cy="398018"/>
            </a:xfrm>
            <a:prstGeom prst="rect">
              <a:avLst/>
            </a:prstGeom>
          </p:spPr>
        </p:pic>
      </p:grpSp>
      <p:sp>
        <p:nvSpPr>
          <p:cNvPr id="27" name="object 27"/>
          <p:cNvSpPr/>
          <p:nvPr/>
        </p:nvSpPr>
        <p:spPr>
          <a:xfrm>
            <a:off x="6505575" y="1040383"/>
            <a:ext cx="498475" cy="532130"/>
          </a:xfrm>
          <a:custGeom>
            <a:avLst/>
            <a:gdLst/>
            <a:ahLst/>
            <a:cxnLst/>
            <a:rect l="l" t="t" r="r" b="b"/>
            <a:pathLst>
              <a:path w="498475" h="532130">
                <a:moveTo>
                  <a:pt x="109969" y="136144"/>
                </a:moveTo>
                <a:lnTo>
                  <a:pt x="109702" y="80645"/>
                </a:lnTo>
                <a:lnTo>
                  <a:pt x="109677" y="76708"/>
                </a:lnTo>
                <a:lnTo>
                  <a:pt x="109448" y="30099"/>
                </a:lnTo>
                <a:lnTo>
                  <a:pt x="109347" y="9271"/>
                </a:lnTo>
                <a:lnTo>
                  <a:pt x="87376" y="558"/>
                </a:lnTo>
                <a:lnTo>
                  <a:pt x="87376" y="30099"/>
                </a:lnTo>
                <a:lnTo>
                  <a:pt x="86347" y="76708"/>
                </a:lnTo>
                <a:lnTo>
                  <a:pt x="56515" y="64897"/>
                </a:lnTo>
                <a:lnTo>
                  <a:pt x="87376" y="30099"/>
                </a:lnTo>
                <a:lnTo>
                  <a:pt x="87376" y="558"/>
                </a:lnTo>
                <a:lnTo>
                  <a:pt x="85979" y="0"/>
                </a:lnTo>
                <a:lnTo>
                  <a:pt x="0" y="92710"/>
                </a:lnTo>
                <a:lnTo>
                  <a:pt x="23495" y="101981"/>
                </a:lnTo>
                <a:lnTo>
                  <a:pt x="42418" y="80645"/>
                </a:lnTo>
                <a:lnTo>
                  <a:pt x="86220" y="97917"/>
                </a:lnTo>
                <a:lnTo>
                  <a:pt x="85979" y="126619"/>
                </a:lnTo>
                <a:lnTo>
                  <a:pt x="109969" y="136144"/>
                </a:lnTo>
                <a:close/>
              </a:path>
              <a:path w="498475" h="532130">
                <a:moveTo>
                  <a:pt x="235115" y="93230"/>
                </a:moveTo>
                <a:lnTo>
                  <a:pt x="210947" y="59817"/>
                </a:lnTo>
                <a:lnTo>
                  <a:pt x="182372" y="49530"/>
                </a:lnTo>
                <a:lnTo>
                  <a:pt x="176149" y="50165"/>
                </a:lnTo>
                <a:lnTo>
                  <a:pt x="152095" y="83032"/>
                </a:lnTo>
                <a:lnTo>
                  <a:pt x="153289" y="89916"/>
                </a:lnTo>
                <a:lnTo>
                  <a:pt x="180975" y="126619"/>
                </a:lnTo>
                <a:lnTo>
                  <a:pt x="185420" y="132334"/>
                </a:lnTo>
                <a:lnTo>
                  <a:pt x="186817" y="135255"/>
                </a:lnTo>
                <a:lnTo>
                  <a:pt x="187452" y="140335"/>
                </a:lnTo>
                <a:lnTo>
                  <a:pt x="186944" y="142748"/>
                </a:lnTo>
                <a:lnTo>
                  <a:pt x="183007" y="148844"/>
                </a:lnTo>
                <a:lnTo>
                  <a:pt x="179324" y="150876"/>
                </a:lnTo>
                <a:lnTo>
                  <a:pt x="169291" y="152146"/>
                </a:lnTo>
                <a:lnTo>
                  <a:pt x="163576" y="150368"/>
                </a:lnTo>
                <a:lnTo>
                  <a:pt x="151003" y="142367"/>
                </a:lnTo>
                <a:lnTo>
                  <a:pt x="147193" y="137668"/>
                </a:lnTo>
                <a:lnTo>
                  <a:pt x="144018" y="126873"/>
                </a:lnTo>
                <a:lnTo>
                  <a:pt x="144780" y="120650"/>
                </a:lnTo>
                <a:lnTo>
                  <a:pt x="147828" y="113284"/>
                </a:lnTo>
                <a:lnTo>
                  <a:pt x="127127" y="102616"/>
                </a:lnTo>
                <a:lnTo>
                  <a:pt x="123571" y="111404"/>
                </a:lnTo>
                <a:lnTo>
                  <a:pt x="121678" y="119862"/>
                </a:lnTo>
                <a:lnTo>
                  <a:pt x="121424" y="127977"/>
                </a:lnTo>
                <a:lnTo>
                  <a:pt x="122796" y="135763"/>
                </a:lnTo>
                <a:lnTo>
                  <a:pt x="152387" y="166738"/>
                </a:lnTo>
                <a:lnTo>
                  <a:pt x="177292" y="174625"/>
                </a:lnTo>
                <a:lnTo>
                  <a:pt x="184023" y="173736"/>
                </a:lnTo>
                <a:lnTo>
                  <a:pt x="211582" y="145669"/>
                </a:lnTo>
                <a:lnTo>
                  <a:pt x="211709" y="133731"/>
                </a:lnTo>
                <a:lnTo>
                  <a:pt x="210312" y="128016"/>
                </a:lnTo>
                <a:lnTo>
                  <a:pt x="204368" y="118173"/>
                </a:lnTo>
                <a:lnTo>
                  <a:pt x="200634" y="113207"/>
                </a:lnTo>
                <a:lnTo>
                  <a:pt x="195935" y="107645"/>
                </a:lnTo>
                <a:lnTo>
                  <a:pt x="181991" y="92964"/>
                </a:lnTo>
                <a:lnTo>
                  <a:pt x="177292" y="86741"/>
                </a:lnTo>
                <a:lnTo>
                  <a:pt x="175260" y="80137"/>
                </a:lnTo>
                <a:lnTo>
                  <a:pt x="175514" y="77470"/>
                </a:lnTo>
                <a:lnTo>
                  <a:pt x="178689" y="72517"/>
                </a:lnTo>
                <a:lnTo>
                  <a:pt x="181102" y="71120"/>
                </a:lnTo>
                <a:lnTo>
                  <a:pt x="188976" y="70739"/>
                </a:lnTo>
                <a:lnTo>
                  <a:pt x="194310" y="72517"/>
                </a:lnTo>
                <a:lnTo>
                  <a:pt x="205740" y="79883"/>
                </a:lnTo>
                <a:lnTo>
                  <a:pt x="209296" y="83693"/>
                </a:lnTo>
                <a:lnTo>
                  <a:pt x="211963" y="91821"/>
                </a:lnTo>
                <a:lnTo>
                  <a:pt x="211455" y="96647"/>
                </a:lnTo>
                <a:lnTo>
                  <a:pt x="209042" y="102235"/>
                </a:lnTo>
                <a:lnTo>
                  <a:pt x="229616" y="114300"/>
                </a:lnTo>
                <a:lnTo>
                  <a:pt x="233019" y="107327"/>
                </a:lnTo>
                <a:lnTo>
                  <a:pt x="234848" y="100304"/>
                </a:lnTo>
                <a:lnTo>
                  <a:pt x="235115" y="93230"/>
                </a:lnTo>
                <a:close/>
              </a:path>
              <a:path w="498475" h="532130">
                <a:moveTo>
                  <a:pt x="328295" y="168275"/>
                </a:moveTo>
                <a:lnTo>
                  <a:pt x="304673" y="131699"/>
                </a:lnTo>
                <a:lnTo>
                  <a:pt x="278892" y="121793"/>
                </a:lnTo>
                <a:lnTo>
                  <a:pt x="266700" y="124460"/>
                </a:lnTo>
                <a:lnTo>
                  <a:pt x="248666" y="156210"/>
                </a:lnTo>
                <a:lnTo>
                  <a:pt x="249643" y="161836"/>
                </a:lnTo>
                <a:lnTo>
                  <a:pt x="251815" y="168211"/>
                </a:lnTo>
                <a:lnTo>
                  <a:pt x="255219" y="175361"/>
                </a:lnTo>
                <a:lnTo>
                  <a:pt x="268605" y="197612"/>
                </a:lnTo>
                <a:lnTo>
                  <a:pt x="271780" y="204089"/>
                </a:lnTo>
                <a:lnTo>
                  <a:pt x="272669" y="207391"/>
                </a:lnTo>
                <a:lnTo>
                  <a:pt x="272288" y="212471"/>
                </a:lnTo>
                <a:lnTo>
                  <a:pt x="271272" y="214630"/>
                </a:lnTo>
                <a:lnTo>
                  <a:pt x="266319" y="219837"/>
                </a:lnTo>
                <a:lnTo>
                  <a:pt x="262255" y="221234"/>
                </a:lnTo>
                <a:lnTo>
                  <a:pt x="252222" y="220472"/>
                </a:lnTo>
                <a:lnTo>
                  <a:pt x="246888" y="217551"/>
                </a:lnTo>
                <a:lnTo>
                  <a:pt x="236220" y="207137"/>
                </a:lnTo>
                <a:lnTo>
                  <a:pt x="233299" y="201930"/>
                </a:lnTo>
                <a:lnTo>
                  <a:pt x="232283" y="190754"/>
                </a:lnTo>
                <a:lnTo>
                  <a:pt x="234188" y="184658"/>
                </a:lnTo>
                <a:lnTo>
                  <a:pt x="238633" y="178054"/>
                </a:lnTo>
                <a:lnTo>
                  <a:pt x="220472" y="163576"/>
                </a:lnTo>
                <a:lnTo>
                  <a:pt x="215303" y="171488"/>
                </a:lnTo>
                <a:lnTo>
                  <a:pt x="211797" y="179387"/>
                </a:lnTo>
                <a:lnTo>
                  <a:pt x="209969" y="187299"/>
                </a:lnTo>
                <a:lnTo>
                  <a:pt x="209804" y="195199"/>
                </a:lnTo>
                <a:lnTo>
                  <a:pt x="211391" y="203085"/>
                </a:lnTo>
                <a:lnTo>
                  <a:pt x="238074" y="235496"/>
                </a:lnTo>
                <a:lnTo>
                  <a:pt x="262382" y="244475"/>
                </a:lnTo>
                <a:lnTo>
                  <a:pt x="275971" y="241300"/>
                </a:lnTo>
                <a:lnTo>
                  <a:pt x="281813" y="237998"/>
                </a:lnTo>
                <a:lnTo>
                  <a:pt x="291592" y="227838"/>
                </a:lnTo>
                <a:lnTo>
                  <a:pt x="294894" y="222250"/>
                </a:lnTo>
                <a:lnTo>
                  <a:pt x="297434" y="210566"/>
                </a:lnTo>
                <a:lnTo>
                  <a:pt x="297053" y="204724"/>
                </a:lnTo>
                <a:lnTo>
                  <a:pt x="276225" y="164846"/>
                </a:lnTo>
                <a:lnTo>
                  <a:pt x="272796" y="157861"/>
                </a:lnTo>
                <a:lnTo>
                  <a:pt x="272034" y="150876"/>
                </a:lnTo>
                <a:lnTo>
                  <a:pt x="272923" y="148336"/>
                </a:lnTo>
                <a:lnTo>
                  <a:pt x="276987" y="144145"/>
                </a:lnTo>
                <a:lnTo>
                  <a:pt x="279527" y="143256"/>
                </a:lnTo>
                <a:lnTo>
                  <a:pt x="287401" y="144399"/>
                </a:lnTo>
                <a:lnTo>
                  <a:pt x="292227" y="147193"/>
                </a:lnTo>
                <a:lnTo>
                  <a:pt x="302006" y="156591"/>
                </a:lnTo>
                <a:lnTo>
                  <a:pt x="304673" y="161036"/>
                </a:lnTo>
                <a:lnTo>
                  <a:pt x="305816" y="169545"/>
                </a:lnTo>
                <a:lnTo>
                  <a:pt x="304419" y="174244"/>
                </a:lnTo>
                <a:lnTo>
                  <a:pt x="300863" y="179197"/>
                </a:lnTo>
                <a:lnTo>
                  <a:pt x="318770" y="195072"/>
                </a:lnTo>
                <a:lnTo>
                  <a:pt x="323430" y="188887"/>
                </a:lnTo>
                <a:lnTo>
                  <a:pt x="326567" y="182346"/>
                </a:lnTo>
                <a:lnTo>
                  <a:pt x="328193" y="175463"/>
                </a:lnTo>
                <a:lnTo>
                  <a:pt x="328295" y="168275"/>
                </a:lnTo>
                <a:close/>
              </a:path>
              <a:path w="498475" h="532130">
                <a:moveTo>
                  <a:pt x="418592" y="273431"/>
                </a:moveTo>
                <a:lnTo>
                  <a:pt x="368935" y="201549"/>
                </a:lnTo>
                <a:lnTo>
                  <a:pt x="271907" y="268478"/>
                </a:lnTo>
                <a:lnTo>
                  <a:pt x="322834" y="342265"/>
                </a:lnTo>
                <a:lnTo>
                  <a:pt x="339217" y="330962"/>
                </a:lnTo>
                <a:lnTo>
                  <a:pt x="301752" y="276860"/>
                </a:lnTo>
                <a:lnTo>
                  <a:pt x="328168" y="258572"/>
                </a:lnTo>
                <a:lnTo>
                  <a:pt x="361823" y="307213"/>
                </a:lnTo>
                <a:lnTo>
                  <a:pt x="378079" y="296037"/>
                </a:lnTo>
                <a:lnTo>
                  <a:pt x="344551" y="247269"/>
                </a:lnTo>
                <a:lnTo>
                  <a:pt x="366014" y="232537"/>
                </a:lnTo>
                <a:lnTo>
                  <a:pt x="402082" y="284734"/>
                </a:lnTo>
                <a:lnTo>
                  <a:pt x="418592" y="273431"/>
                </a:lnTo>
                <a:close/>
              </a:path>
              <a:path w="498475" h="532130">
                <a:moveTo>
                  <a:pt x="462000" y="371906"/>
                </a:moveTo>
                <a:lnTo>
                  <a:pt x="448437" y="330073"/>
                </a:lnTo>
                <a:lnTo>
                  <a:pt x="420370" y="315468"/>
                </a:lnTo>
                <a:lnTo>
                  <a:pt x="414528" y="316103"/>
                </a:lnTo>
                <a:lnTo>
                  <a:pt x="389915" y="350050"/>
                </a:lnTo>
                <a:lnTo>
                  <a:pt x="390321" y="357936"/>
                </a:lnTo>
                <a:lnTo>
                  <a:pt x="391541" y="367030"/>
                </a:lnTo>
                <a:lnTo>
                  <a:pt x="394208" y="383667"/>
                </a:lnTo>
                <a:lnTo>
                  <a:pt x="394716" y="390906"/>
                </a:lnTo>
                <a:lnTo>
                  <a:pt x="394208" y="394208"/>
                </a:lnTo>
                <a:lnTo>
                  <a:pt x="391922" y="398780"/>
                </a:lnTo>
                <a:lnTo>
                  <a:pt x="390144" y="400431"/>
                </a:lnTo>
                <a:lnTo>
                  <a:pt x="383540" y="403225"/>
                </a:lnTo>
                <a:lnTo>
                  <a:pt x="379349" y="402971"/>
                </a:lnTo>
                <a:lnTo>
                  <a:pt x="370332" y="398399"/>
                </a:lnTo>
                <a:lnTo>
                  <a:pt x="366522" y="393827"/>
                </a:lnTo>
                <a:lnTo>
                  <a:pt x="360553" y="380111"/>
                </a:lnTo>
                <a:lnTo>
                  <a:pt x="360045" y="374142"/>
                </a:lnTo>
                <a:lnTo>
                  <a:pt x="363347" y="363474"/>
                </a:lnTo>
                <a:lnTo>
                  <a:pt x="367411" y="358521"/>
                </a:lnTo>
                <a:lnTo>
                  <a:pt x="374015" y="354203"/>
                </a:lnTo>
                <a:lnTo>
                  <a:pt x="362712" y="333883"/>
                </a:lnTo>
                <a:lnTo>
                  <a:pt x="339267" y="366788"/>
                </a:lnTo>
                <a:lnTo>
                  <a:pt x="339445" y="375348"/>
                </a:lnTo>
                <a:lnTo>
                  <a:pt x="355142" y="412076"/>
                </a:lnTo>
                <a:lnTo>
                  <a:pt x="384302" y="426847"/>
                </a:lnTo>
                <a:lnTo>
                  <a:pt x="390906" y="426085"/>
                </a:lnTo>
                <a:lnTo>
                  <a:pt x="418350" y="389674"/>
                </a:lnTo>
                <a:lnTo>
                  <a:pt x="417995" y="383476"/>
                </a:lnTo>
                <a:lnTo>
                  <a:pt x="417156" y="376237"/>
                </a:lnTo>
                <a:lnTo>
                  <a:pt x="413766" y="356235"/>
                </a:lnTo>
                <a:lnTo>
                  <a:pt x="413258" y="348488"/>
                </a:lnTo>
                <a:lnTo>
                  <a:pt x="415290" y="341884"/>
                </a:lnTo>
                <a:lnTo>
                  <a:pt x="416941" y="339852"/>
                </a:lnTo>
                <a:lnTo>
                  <a:pt x="422402" y="337439"/>
                </a:lnTo>
                <a:lnTo>
                  <a:pt x="425069" y="337693"/>
                </a:lnTo>
                <a:lnTo>
                  <a:pt x="431927" y="341757"/>
                </a:lnTo>
                <a:lnTo>
                  <a:pt x="435356" y="346075"/>
                </a:lnTo>
                <a:lnTo>
                  <a:pt x="440817" y="358648"/>
                </a:lnTo>
                <a:lnTo>
                  <a:pt x="441579" y="363728"/>
                </a:lnTo>
                <a:lnTo>
                  <a:pt x="439293" y="371983"/>
                </a:lnTo>
                <a:lnTo>
                  <a:pt x="436245" y="375793"/>
                </a:lnTo>
                <a:lnTo>
                  <a:pt x="431038" y="379095"/>
                </a:lnTo>
                <a:lnTo>
                  <a:pt x="441452" y="400431"/>
                </a:lnTo>
                <a:lnTo>
                  <a:pt x="448144" y="396557"/>
                </a:lnTo>
                <a:lnTo>
                  <a:pt x="453555" y="391756"/>
                </a:lnTo>
                <a:lnTo>
                  <a:pt x="457720" y="386029"/>
                </a:lnTo>
                <a:lnTo>
                  <a:pt x="460629" y="379349"/>
                </a:lnTo>
                <a:lnTo>
                  <a:pt x="462000" y="371906"/>
                </a:lnTo>
                <a:close/>
              </a:path>
              <a:path w="498475" h="532130">
                <a:moveTo>
                  <a:pt x="497852" y="484098"/>
                </a:moveTo>
                <a:lnTo>
                  <a:pt x="482854" y="437261"/>
                </a:lnTo>
                <a:lnTo>
                  <a:pt x="460375" y="428498"/>
                </a:lnTo>
                <a:lnTo>
                  <a:pt x="454533" y="429768"/>
                </a:lnTo>
                <a:lnTo>
                  <a:pt x="428739" y="465137"/>
                </a:lnTo>
                <a:lnTo>
                  <a:pt x="427736" y="491109"/>
                </a:lnTo>
                <a:lnTo>
                  <a:pt x="426847" y="498348"/>
                </a:lnTo>
                <a:lnTo>
                  <a:pt x="425831" y="501523"/>
                </a:lnTo>
                <a:lnTo>
                  <a:pt x="422783" y="505460"/>
                </a:lnTo>
                <a:lnTo>
                  <a:pt x="420624" y="506857"/>
                </a:lnTo>
                <a:lnTo>
                  <a:pt x="413639" y="508381"/>
                </a:lnTo>
                <a:lnTo>
                  <a:pt x="409575" y="507365"/>
                </a:lnTo>
                <a:lnTo>
                  <a:pt x="401447" y="501142"/>
                </a:lnTo>
                <a:lnTo>
                  <a:pt x="398653" y="495808"/>
                </a:lnTo>
                <a:lnTo>
                  <a:pt x="395351" y="481330"/>
                </a:lnTo>
                <a:lnTo>
                  <a:pt x="395986" y="475361"/>
                </a:lnTo>
                <a:lnTo>
                  <a:pt x="401193" y="465455"/>
                </a:lnTo>
                <a:lnTo>
                  <a:pt x="406146" y="461391"/>
                </a:lnTo>
                <a:lnTo>
                  <a:pt x="413385" y="458343"/>
                </a:lnTo>
                <a:lnTo>
                  <a:pt x="406146" y="436245"/>
                </a:lnTo>
                <a:lnTo>
                  <a:pt x="376897" y="464273"/>
                </a:lnTo>
                <a:lnTo>
                  <a:pt x="375488" y="472719"/>
                </a:lnTo>
                <a:lnTo>
                  <a:pt x="375615" y="482130"/>
                </a:lnTo>
                <a:lnTo>
                  <a:pt x="391414" y="522732"/>
                </a:lnTo>
                <a:lnTo>
                  <a:pt x="416560" y="532130"/>
                </a:lnTo>
                <a:lnTo>
                  <a:pt x="430403" y="528955"/>
                </a:lnTo>
                <a:lnTo>
                  <a:pt x="451231" y="495388"/>
                </a:lnTo>
                <a:lnTo>
                  <a:pt x="452120" y="467868"/>
                </a:lnTo>
                <a:lnTo>
                  <a:pt x="453009" y="460121"/>
                </a:lnTo>
                <a:lnTo>
                  <a:pt x="456311" y="453898"/>
                </a:lnTo>
                <a:lnTo>
                  <a:pt x="458343" y="452247"/>
                </a:lnTo>
                <a:lnTo>
                  <a:pt x="464058" y="450977"/>
                </a:lnTo>
                <a:lnTo>
                  <a:pt x="466725" y="451612"/>
                </a:lnTo>
                <a:lnTo>
                  <a:pt x="472694" y="456946"/>
                </a:lnTo>
                <a:lnTo>
                  <a:pt x="475234" y="461899"/>
                </a:lnTo>
                <a:lnTo>
                  <a:pt x="478155" y="475234"/>
                </a:lnTo>
                <a:lnTo>
                  <a:pt x="478028" y="480314"/>
                </a:lnTo>
                <a:lnTo>
                  <a:pt x="474345" y="488061"/>
                </a:lnTo>
                <a:lnTo>
                  <a:pt x="470535" y="491109"/>
                </a:lnTo>
                <a:lnTo>
                  <a:pt x="464820" y="493522"/>
                </a:lnTo>
                <a:lnTo>
                  <a:pt x="471043" y="516509"/>
                </a:lnTo>
                <a:lnTo>
                  <a:pt x="496557" y="492213"/>
                </a:lnTo>
                <a:lnTo>
                  <a:pt x="497852" y="4840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79388" y="2282062"/>
            <a:ext cx="563880" cy="374650"/>
          </a:xfrm>
          <a:custGeom>
            <a:avLst/>
            <a:gdLst/>
            <a:ahLst/>
            <a:cxnLst/>
            <a:rect l="l" t="t" r="r" b="b"/>
            <a:pathLst>
              <a:path w="563879" h="374650">
                <a:moveTo>
                  <a:pt x="115951" y="351028"/>
                </a:moveTo>
                <a:lnTo>
                  <a:pt x="103416" y="331978"/>
                </a:lnTo>
                <a:lnTo>
                  <a:pt x="95821" y="320421"/>
                </a:lnTo>
                <a:lnTo>
                  <a:pt x="65595" y="274447"/>
                </a:lnTo>
                <a:lnTo>
                  <a:pt x="63754" y="271653"/>
                </a:lnTo>
                <a:lnTo>
                  <a:pt x="63754" y="314071"/>
                </a:lnTo>
                <a:lnTo>
                  <a:pt x="32258" y="320421"/>
                </a:lnTo>
                <a:lnTo>
                  <a:pt x="39116" y="274447"/>
                </a:lnTo>
                <a:lnTo>
                  <a:pt x="63754" y="314071"/>
                </a:lnTo>
                <a:lnTo>
                  <a:pt x="63754" y="271653"/>
                </a:lnTo>
                <a:lnTo>
                  <a:pt x="46228" y="244983"/>
                </a:lnTo>
                <a:lnTo>
                  <a:pt x="21590" y="249936"/>
                </a:lnTo>
                <a:lnTo>
                  <a:pt x="0" y="374523"/>
                </a:lnTo>
                <a:lnTo>
                  <a:pt x="24765" y="369570"/>
                </a:lnTo>
                <a:lnTo>
                  <a:pt x="28956" y="341376"/>
                </a:lnTo>
                <a:lnTo>
                  <a:pt x="75184" y="331978"/>
                </a:lnTo>
                <a:lnTo>
                  <a:pt x="90551" y="356108"/>
                </a:lnTo>
                <a:lnTo>
                  <a:pt x="115951" y="351028"/>
                </a:lnTo>
                <a:close/>
              </a:path>
              <a:path w="563879" h="374650">
                <a:moveTo>
                  <a:pt x="206629" y="279527"/>
                </a:moveTo>
                <a:lnTo>
                  <a:pt x="193408" y="241884"/>
                </a:lnTo>
                <a:lnTo>
                  <a:pt x="190995" y="238252"/>
                </a:lnTo>
                <a:lnTo>
                  <a:pt x="189992" y="236728"/>
                </a:lnTo>
                <a:lnTo>
                  <a:pt x="185166" y="230378"/>
                </a:lnTo>
                <a:lnTo>
                  <a:pt x="182880" y="228307"/>
                </a:lnTo>
                <a:lnTo>
                  <a:pt x="182880" y="296037"/>
                </a:lnTo>
                <a:lnTo>
                  <a:pt x="182245" y="299593"/>
                </a:lnTo>
                <a:lnTo>
                  <a:pt x="180467" y="302641"/>
                </a:lnTo>
                <a:lnTo>
                  <a:pt x="178816" y="305562"/>
                </a:lnTo>
                <a:lnTo>
                  <a:pt x="176276" y="308102"/>
                </a:lnTo>
                <a:lnTo>
                  <a:pt x="172847" y="310261"/>
                </a:lnTo>
                <a:lnTo>
                  <a:pt x="170307" y="311785"/>
                </a:lnTo>
                <a:lnTo>
                  <a:pt x="165862" y="313690"/>
                </a:lnTo>
                <a:lnTo>
                  <a:pt x="142621" y="321183"/>
                </a:lnTo>
                <a:lnTo>
                  <a:pt x="118491" y="247015"/>
                </a:lnTo>
                <a:lnTo>
                  <a:pt x="128778" y="243713"/>
                </a:lnTo>
                <a:lnTo>
                  <a:pt x="137922" y="240665"/>
                </a:lnTo>
                <a:lnTo>
                  <a:pt x="144272" y="239014"/>
                </a:lnTo>
                <a:lnTo>
                  <a:pt x="147574" y="238760"/>
                </a:lnTo>
                <a:lnTo>
                  <a:pt x="152146" y="238252"/>
                </a:lnTo>
                <a:lnTo>
                  <a:pt x="156210" y="238887"/>
                </a:lnTo>
                <a:lnTo>
                  <a:pt x="159766" y="240665"/>
                </a:lnTo>
                <a:lnTo>
                  <a:pt x="163449" y="242316"/>
                </a:lnTo>
                <a:lnTo>
                  <a:pt x="166751" y="245237"/>
                </a:lnTo>
                <a:lnTo>
                  <a:pt x="169799" y="249428"/>
                </a:lnTo>
                <a:lnTo>
                  <a:pt x="172847" y="253492"/>
                </a:lnTo>
                <a:lnTo>
                  <a:pt x="182880" y="296037"/>
                </a:lnTo>
                <a:lnTo>
                  <a:pt x="182880" y="228307"/>
                </a:lnTo>
                <a:lnTo>
                  <a:pt x="179705" y="225425"/>
                </a:lnTo>
                <a:lnTo>
                  <a:pt x="173355" y="221996"/>
                </a:lnTo>
                <a:lnTo>
                  <a:pt x="167132" y="218567"/>
                </a:lnTo>
                <a:lnTo>
                  <a:pt x="160401" y="217043"/>
                </a:lnTo>
                <a:lnTo>
                  <a:pt x="147828" y="217297"/>
                </a:lnTo>
                <a:lnTo>
                  <a:pt x="140462" y="218948"/>
                </a:lnTo>
                <a:lnTo>
                  <a:pt x="89789" y="235458"/>
                </a:lnTo>
                <a:lnTo>
                  <a:pt x="126111" y="347472"/>
                </a:lnTo>
                <a:lnTo>
                  <a:pt x="177165" y="330962"/>
                </a:lnTo>
                <a:lnTo>
                  <a:pt x="204597" y="303911"/>
                </a:lnTo>
                <a:lnTo>
                  <a:pt x="206502" y="286893"/>
                </a:lnTo>
                <a:lnTo>
                  <a:pt x="206629" y="279527"/>
                </a:lnTo>
                <a:close/>
              </a:path>
              <a:path w="563879" h="374650">
                <a:moveTo>
                  <a:pt x="291960" y="271018"/>
                </a:moveTo>
                <a:lnTo>
                  <a:pt x="290830" y="258318"/>
                </a:lnTo>
                <a:lnTo>
                  <a:pt x="288658" y="251079"/>
                </a:lnTo>
                <a:lnTo>
                  <a:pt x="255016" y="173736"/>
                </a:lnTo>
                <a:lnTo>
                  <a:pt x="233159" y="183134"/>
                </a:lnTo>
                <a:lnTo>
                  <a:pt x="267335" y="261747"/>
                </a:lnTo>
                <a:lnTo>
                  <a:pt x="268859" y="267843"/>
                </a:lnTo>
                <a:lnTo>
                  <a:pt x="267335" y="275209"/>
                </a:lnTo>
                <a:lnTo>
                  <a:pt x="264414" y="278130"/>
                </a:lnTo>
                <a:lnTo>
                  <a:pt x="254762" y="282321"/>
                </a:lnTo>
                <a:lnTo>
                  <a:pt x="250317" y="281940"/>
                </a:lnTo>
                <a:lnTo>
                  <a:pt x="243586" y="277241"/>
                </a:lnTo>
                <a:lnTo>
                  <a:pt x="240792" y="273177"/>
                </a:lnTo>
                <a:lnTo>
                  <a:pt x="237858" y="267081"/>
                </a:lnTo>
                <a:lnTo>
                  <a:pt x="218313" y="278384"/>
                </a:lnTo>
                <a:lnTo>
                  <a:pt x="251815" y="303085"/>
                </a:lnTo>
                <a:lnTo>
                  <a:pt x="259168" y="301904"/>
                </a:lnTo>
                <a:lnTo>
                  <a:pt x="266954" y="299212"/>
                </a:lnTo>
                <a:lnTo>
                  <a:pt x="276085" y="295275"/>
                </a:lnTo>
                <a:lnTo>
                  <a:pt x="282575" y="290068"/>
                </a:lnTo>
                <a:lnTo>
                  <a:pt x="290309" y="277622"/>
                </a:lnTo>
                <a:lnTo>
                  <a:pt x="291960" y="271018"/>
                </a:lnTo>
                <a:close/>
              </a:path>
              <a:path w="563879" h="374650">
                <a:moveTo>
                  <a:pt x="397129" y="214376"/>
                </a:moveTo>
                <a:lnTo>
                  <a:pt x="352425" y="121793"/>
                </a:lnTo>
                <a:lnTo>
                  <a:pt x="331584" y="133350"/>
                </a:lnTo>
                <a:lnTo>
                  <a:pt x="367538" y="198628"/>
                </a:lnTo>
                <a:lnTo>
                  <a:pt x="370459" y="204597"/>
                </a:lnTo>
                <a:lnTo>
                  <a:pt x="373126" y="212344"/>
                </a:lnTo>
                <a:lnTo>
                  <a:pt x="372986" y="216281"/>
                </a:lnTo>
                <a:lnTo>
                  <a:pt x="369684" y="224409"/>
                </a:lnTo>
                <a:lnTo>
                  <a:pt x="365887" y="228092"/>
                </a:lnTo>
                <a:lnTo>
                  <a:pt x="354203" y="234569"/>
                </a:lnTo>
                <a:lnTo>
                  <a:pt x="348856" y="235839"/>
                </a:lnTo>
                <a:lnTo>
                  <a:pt x="339331" y="234315"/>
                </a:lnTo>
                <a:lnTo>
                  <a:pt x="335280" y="232156"/>
                </a:lnTo>
                <a:lnTo>
                  <a:pt x="330200" y="226060"/>
                </a:lnTo>
                <a:lnTo>
                  <a:pt x="326758" y="220472"/>
                </a:lnTo>
                <a:lnTo>
                  <a:pt x="290957" y="155702"/>
                </a:lnTo>
                <a:lnTo>
                  <a:pt x="270129" y="167259"/>
                </a:lnTo>
                <a:lnTo>
                  <a:pt x="305092" y="230327"/>
                </a:lnTo>
                <a:lnTo>
                  <a:pt x="334137" y="257556"/>
                </a:lnTo>
                <a:lnTo>
                  <a:pt x="339725" y="258318"/>
                </a:lnTo>
                <a:lnTo>
                  <a:pt x="346075" y="257683"/>
                </a:lnTo>
                <a:lnTo>
                  <a:pt x="384556" y="239522"/>
                </a:lnTo>
                <a:lnTo>
                  <a:pt x="394970" y="224790"/>
                </a:lnTo>
                <a:lnTo>
                  <a:pt x="397129" y="214376"/>
                </a:lnTo>
                <a:close/>
              </a:path>
              <a:path w="563879" h="374650">
                <a:moveTo>
                  <a:pt x="494157" y="156464"/>
                </a:moveTo>
                <a:lnTo>
                  <a:pt x="478536" y="120396"/>
                </a:lnTo>
                <a:lnTo>
                  <a:pt x="461772" y="114808"/>
                </a:lnTo>
                <a:lnTo>
                  <a:pt x="455549" y="115570"/>
                </a:lnTo>
                <a:lnTo>
                  <a:pt x="450418" y="116497"/>
                </a:lnTo>
                <a:lnTo>
                  <a:pt x="444398" y="118110"/>
                </a:lnTo>
                <a:lnTo>
                  <a:pt x="437464" y="120396"/>
                </a:lnTo>
                <a:lnTo>
                  <a:pt x="418592" y="127635"/>
                </a:lnTo>
                <a:lnTo>
                  <a:pt x="411099" y="129667"/>
                </a:lnTo>
                <a:lnTo>
                  <a:pt x="404114" y="129032"/>
                </a:lnTo>
                <a:lnTo>
                  <a:pt x="401828" y="127762"/>
                </a:lnTo>
                <a:lnTo>
                  <a:pt x="398399" y="122936"/>
                </a:lnTo>
                <a:lnTo>
                  <a:pt x="398145" y="120269"/>
                </a:lnTo>
                <a:lnTo>
                  <a:pt x="400685" y="112776"/>
                </a:lnTo>
                <a:lnTo>
                  <a:pt x="404368" y="108458"/>
                </a:lnTo>
                <a:lnTo>
                  <a:pt x="415544" y="100711"/>
                </a:lnTo>
                <a:lnTo>
                  <a:pt x="420370" y="98933"/>
                </a:lnTo>
                <a:lnTo>
                  <a:pt x="428879" y="99441"/>
                </a:lnTo>
                <a:lnTo>
                  <a:pt x="433197" y="101854"/>
                </a:lnTo>
                <a:lnTo>
                  <a:pt x="437515" y="106172"/>
                </a:lnTo>
                <a:lnTo>
                  <a:pt x="456438" y="91821"/>
                </a:lnTo>
                <a:lnTo>
                  <a:pt x="451256" y="85991"/>
                </a:lnTo>
                <a:lnTo>
                  <a:pt x="445465" y="81622"/>
                </a:lnTo>
                <a:lnTo>
                  <a:pt x="439013" y="78701"/>
                </a:lnTo>
                <a:lnTo>
                  <a:pt x="431927" y="77216"/>
                </a:lnTo>
                <a:lnTo>
                  <a:pt x="424357" y="77266"/>
                </a:lnTo>
                <a:lnTo>
                  <a:pt x="385953" y="98933"/>
                </a:lnTo>
                <a:lnTo>
                  <a:pt x="376809" y="116713"/>
                </a:lnTo>
                <a:lnTo>
                  <a:pt x="377190" y="129286"/>
                </a:lnTo>
                <a:lnTo>
                  <a:pt x="410514" y="153187"/>
                </a:lnTo>
                <a:lnTo>
                  <a:pt x="417169" y="152273"/>
                </a:lnTo>
                <a:lnTo>
                  <a:pt x="424853" y="150329"/>
                </a:lnTo>
                <a:lnTo>
                  <a:pt x="433578" y="147320"/>
                </a:lnTo>
                <a:lnTo>
                  <a:pt x="443103" y="143637"/>
                </a:lnTo>
                <a:lnTo>
                  <a:pt x="449326" y="141478"/>
                </a:lnTo>
                <a:lnTo>
                  <a:pt x="456311" y="139446"/>
                </a:lnTo>
                <a:lnTo>
                  <a:pt x="459613" y="139319"/>
                </a:lnTo>
                <a:lnTo>
                  <a:pt x="464566" y="140589"/>
                </a:lnTo>
                <a:lnTo>
                  <a:pt x="466598" y="142113"/>
                </a:lnTo>
                <a:lnTo>
                  <a:pt x="470662" y="147955"/>
                </a:lnTo>
                <a:lnTo>
                  <a:pt x="471170" y="152146"/>
                </a:lnTo>
                <a:lnTo>
                  <a:pt x="468503" y="161925"/>
                </a:lnTo>
                <a:lnTo>
                  <a:pt x="464693" y="166624"/>
                </a:lnTo>
                <a:lnTo>
                  <a:pt x="452501" y="175006"/>
                </a:lnTo>
                <a:lnTo>
                  <a:pt x="446659" y="176784"/>
                </a:lnTo>
                <a:lnTo>
                  <a:pt x="435483" y="175768"/>
                </a:lnTo>
                <a:lnTo>
                  <a:pt x="430022" y="172593"/>
                </a:lnTo>
                <a:lnTo>
                  <a:pt x="424434" y="167005"/>
                </a:lnTo>
                <a:lnTo>
                  <a:pt x="406654" y="182118"/>
                </a:lnTo>
                <a:lnTo>
                  <a:pt x="413385" y="188734"/>
                </a:lnTo>
                <a:lnTo>
                  <a:pt x="420458" y="193713"/>
                </a:lnTo>
                <a:lnTo>
                  <a:pt x="427863" y="197015"/>
                </a:lnTo>
                <a:lnTo>
                  <a:pt x="435610" y="198628"/>
                </a:lnTo>
                <a:lnTo>
                  <a:pt x="443598" y="198589"/>
                </a:lnTo>
                <a:lnTo>
                  <a:pt x="480593" y="178650"/>
                </a:lnTo>
                <a:lnTo>
                  <a:pt x="492252" y="163195"/>
                </a:lnTo>
                <a:lnTo>
                  <a:pt x="494157" y="156464"/>
                </a:lnTo>
                <a:close/>
              </a:path>
              <a:path w="563879" h="374650">
                <a:moveTo>
                  <a:pt x="563372" y="112141"/>
                </a:moveTo>
                <a:lnTo>
                  <a:pt x="499618" y="37846"/>
                </a:lnTo>
                <a:lnTo>
                  <a:pt x="526034" y="15113"/>
                </a:lnTo>
                <a:lnTo>
                  <a:pt x="513080" y="0"/>
                </a:lnTo>
                <a:lnTo>
                  <a:pt x="442087" y="60960"/>
                </a:lnTo>
                <a:lnTo>
                  <a:pt x="455041" y="76073"/>
                </a:lnTo>
                <a:lnTo>
                  <a:pt x="481584" y="53340"/>
                </a:lnTo>
                <a:lnTo>
                  <a:pt x="545338" y="127635"/>
                </a:lnTo>
                <a:lnTo>
                  <a:pt x="563372" y="1121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2948" y="6612432"/>
            <a:ext cx="5283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Box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3-</a:t>
            </a:r>
            <a:r>
              <a:rPr sz="1100" spc="-25" dirty="0">
                <a:latin typeface="Calibri"/>
                <a:cs typeface="Calibri"/>
              </a:rPr>
              <a:t>5B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33982" y="6612432"/>
            <a:ext cx="32613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©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Global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Initiative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Asthma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2022, </a:t>
            </a:r>
            <a:r>
              <a:rPr sz="1100" spc="-10" dirty="0">
                <a:latin typeface="Calibri"/>
                <a:cs typeface="Calibri"/>
                <a:hlinkClick r:id="rId5"/>
              </a:rPr>
              <a:t>www.ginasthma.org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05612" y="68592"/>
            <a:ext cx="2581910" cy="573405"/>
            <a:chOff x="705612" y="68592"/>
            <a:chExt cx="2581910" cy="573405"/>
          </a:xfrm>
        </p:grpSpPr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612" y="68592"/>
              <a:ext cx="2581656" cy="57301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47522" y="110490"/>
              <a:ext cx="2447925" cy="439420"/>
            </a:xfrm>
            <a:custGeom>
              <a:avLst/>
              <a:gdLst/>
              <a:ahLst/>
              <a:cxnLst/>
              <a:rect l="l" t="t" r="r" b="b"/>
              <a:pathLst>
                <a:path w="2447925" h="439420">
                  <a:moveTo>
                    <a:pt x="0" y="73151"/>
                  </a:moveTo>
                  <a:lnTo>
                    <a:pt x="5748" y="44684"/>
                  </a:lnTo>
                  <a:lnTo>
                    <a:pt x="21426" y="21431"/>
                  </a:lnTo>
                  <a:lnTo>
                    <a:pt x="44678" y="5750"/>
                  </a:lnTo>
                  <a:lnTo>
                    <a:pt x="73152" y="0"/>
                  </a:lnTo>
                  <a:lnTo>
                    <a:pt x="2374391" y="0"/>
                  </a:lnTo>
                  <a:lnTo>
                    <a:pt x="2402859" y="5750"/>
                  </a:lnTo>
                  <a:lnTo>
                    <a:pt x="2426112" y="21431"/>
                  </a:lnTo>
                  <a:lnTo>
                    <a:pt x="2441793" y="44684"/>
                  </a:lnTo>
                  <a:lnTo>
                    <a:pt x="2447544" y="73151"/>
                  </a:lnTo>
                  <a:lnTo>
                    <a:pt x="2447544" y="365759"/>
                  </a:lnTo>
                  <a:lnTo>
                    <a:pt x="2441793" y="394227"/>
                  </a:lnTo>
                  <a:lnTo>
                    <a:pt x="2426112" y="417480"/>
                  </a:lnTo>
                  <a:lnTo>
                    <a:pt x="2402859" y="433161"/>
                  </a:lnTo>
                  <a:lnTo>
                    <a:pt x="2374391" y="438911"/>
                  </a:lnTo>
                  <a:lnTo>
                    <a:pt x="73152" y="438911"/>
                  </a:lnTo>
                  <a:lnTo>
                    <a:pt x="44678" y="433161"/>
                  </a:lnTo>
                  <a:lnTo>
                    <a:pt x="21426" y="417480"/>
                  </a:lnTo>
                  <a:lnTo>
                    <a:pt x="5748" y="394227"/>
                  </a:lnTo>
                  <a:lnTo>
                    <a:pt x="0" y="365759"/>
                  </a:lnTo>
                  <a:lnTo>
                    <a:pt x="0" y="73151"/>
                  </a:lnTo>
                  <a:close/>
                </a:path>
              </a:pathLst>
            </a:custGeom>
            <a:ln w="320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71499" y="3806444"/>
            <a:ext cx="1031875" cy="5143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75"/>
              </a:spcBef>
            </a:pPr>
            <a:r>
              <a:rPr sz="1050" spc="-10" dirty="0">
                <a:solidFill>
                  <a:srgbClr val="F89A39"/>
                </a:solidFill>
                <a:latin typeface="Arial Black"/>
                <a:cs typeface="Arial Black"/>
              </a:rPr>
              <a:t>PREFERRED </a:t>
            </a:r>
            <a:r>
              <a:rPr sz="1050" spc="-20" dirty="0">
                <a:solidFill>
                  <a:srgbClr val="F89A39"/>
                </a:solidFill>
                <a:latin typeface="Arial Black"/>
                <a:cs typeface="Arial Black"/>
              </a:rPr>
              <a:t>CONTROLLER </a:t>
            </a:r>
            <a:r>
              <a:rPr sz="1050" spc="-10" dirty="0">
                <a:solidFill>
                  <a:srgbClr val="F89A39"/>
                </a:solidFill>
                <a:latin typeface="Arial Black"/>
                <a:cs typeface="Arial Black"/>
              </a:rPr>
              <a:t>CHOICE</a:t>
            </a:r>
            <a:endParaRPr sz="10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1499" y="4500117"/>
            <a:ext cx="1532890" cy="15265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3655" marR="5080">
              <a:lnSpc>
                <a:spcPts val="1200"/>
              </a:lnSpc>
              <a:spcBef>
                <a:spcPts val="195"/>
              </a:spcBef>
            </a:pP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Other</a:t>
            </a:r>
            <a:r>
              <a:rPr sz="1050" i="1" spc="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controller</a:t>
            </a:r>
            <a:r>
              <a:rPr sz="1050" i="1" spc="-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221F1F"/>
                </a:solidFill>
                <a:latin typeface="Arial"/>
                <a:cs typeface="Arial"/>
              </a:rPr>
              <a:t>options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(limited</a:t>
            </a:r>
            <a:r>
              <a:rPr sz="1050" i="1" spc="-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indications,</a:t>
            </a:r>
            <a:r>
              <a:rPr sz="1050" i="1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spc="-25" dirty="0">
                <a:solidFill>
                  <a:srgbClr val="221F1F"/>
                </a:solidFill>
                <a:latin typeface="Arial"/>
                <a:cs typeface="Arial"/>
              </a:rPr>
              <a:t>or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less</a:t>
            </a:r>
            <a:r>
              <a:rPr sz="1050" i="1" spc="-2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evidence</a:t>
            </a:r>
            <a:r>
              <a:rPr sz="1050" i="1" spc="-3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for</a:t>
            </a:r>
            <a:r>
              <a:rPr sz="1050" i="1" spc="-10" dirty="0">
                <a:solidFill>
                  <a:srgbClr val="221F1F"/>
                </a:solidFill>
                <a:latin typeface="Arial"/>
                <a:cs typeface="Arial"/>
              </a:rPr>
              <a:t> efficacy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or</a:t>
            </a:r>
            <a:r>
              <a:rPr sz="1050" i="1" spc="-1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221F1F"/>
                </a:solidFill>
                <a:latin typeface="Arial"/>
                <a:cs typeface="Arial"/>
              </a:rPr>
              <a:t>safety)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050" spc="-10" dirty="0">
                <a:solidFill>
                  <a:srgbClr val="0078AC"/>
                </a:solidFill>
                <a:latin typeface="Arial Black"/>
                <a:cs typeface="Arial Black"/>
              </a:rPr>
              <a:t>RELIEVER</a:t>
            </a:r>
            <a:endParaRPr sz="1050">
              <a:latin typeface="Arial Black"/>
              <a:cs typeface="Arial Black"/>
            </a:endParaRPr>
          </a:p>
          <a:p>
            <a:pPr marL="12700" marR="375920">
              <a:lnSpc>
                <a:spcPct val="101899"/>
              </a:lnSpc>
              <a:spcBef>
                <a:spcPts val="960"/>
              </a:spcBef>
            </a:pPr>
            <a:r>
              <a:rPr sz="1050" spc="-10" dirty="0">
                <a:solidFill>
                  <a:srgbClr val="57585B"/>
                </a:solidFill>
                <a:latin typeface="Arial Black"/>
                <a:cs typeface="Arial Black"/>
              </a:rPr>
              <a:t>CONSIDER </a:t>
            </a:r>
            <a:r>
              <a:rPr sz="1050" dirty="0">
                <a:solidFill>
                  <a:srgbClr val="57585B"/>
                </a:solidFill>
                <a:latin typeface="Arial Black"/>
                <a:cs typeface="Arial Black"/>
              </a:rPr>
              <a:t>THIS STEP</a:t>
            </a:r>
            <a:r>
              <a:rPr sz="1050" spc="5" dirty="0">
                <a:solidFill>
                  <a:srgbClr val="57585B"/>
                </a:solidFill>
                <a:latin typeface="Arial Black"/>
                <a:cs typeface="Arial Black"/>
              </a:rPr>
              <a:t> </a:t>
            </a:r>
            <a:r>
              <a:rPr sz="1050" spc="-25" dirty="0">
                <a:solidFill>
                  <a:srgbClr val="57585B"/>
                </a:solidFill>
                <a:latin typeface="Arial Black"/>
                <a:cs typeface="Arial Black"/>
              </a:rPr>
              <a:t>FOR</a:t>
            </a:r>
            <a:endParaRPr sz="10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050" dirty="0">
                <a:solidFill>
                  <a:srgbClr val="57585B"/>
                </a:solidFill>
                <a:latin typeface="Arial Black"/>
                <a:cs typeface="Arial Black"/>
              </a:rPr>
              <a:t>CHILDREN</a:t>
            </a:r>
            <a:r>
              <a:rPr sz="1050" spc="-10" dirty="0">
                <a:solidFill>
                  <a:srgbClr val="57585B"/>
                </a:solidFill>
                <a:latin typeface="Arial Black"/>
                <a:cs typeface="Arial Black"/>
              </a:rPr>
              <a:t> </a:t>
            </a:r>
            <a:r>
              <a:rPr sz="1050" spc="-20" dirty="0">
                <a:solidFill>
                  <a:srgbClr val="57585B"/>
                </a:solidFill>
                <a:latin typeface="Arial Black"/>
                <a:cs typeface="Arial Black"/>
              </a:rPr>
              <a:t>WITH:</a:t>
            </a:r>
            <a:endParaRPr sz="105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84145" y="3727195"/>
            <a:ext cx="54927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414042"/>
                </a:solidFill>
                <a:latin typeface="Arial Black"/>
                <a:cs typeface="Arial Black"/>
              </a:rPr>
              <a:t>STEP</a:t>
            </a:r>
            <a:r>
              <a:rPr sz="1050" spc="15" dirty="0">
                <a:solidFill>
                  <a:srgbClr val="414042"/>
                </a:solidFill>
                <a:latin typeface="Arial Black"/>
                <a:cs typeface="Arial Black"/>
              </a:rPr>
              <a:t> </a:t>
            </a:r>
            <a:r>
              <a:rPr sz="1050" spc="-50" dirty="0">
                <a:solidFill>
                  <a:srgbClr val="414042"/>
                </a:solidFill>
                <a:latin typeface="Arial Black"/>
                <a:cs typeface="Arial Black"/>
              </a:rPr>
              <a:t>1</a:t>
            </a:r>
            <a:endParaRPr sz="105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91616" y="197053"/>
            <a:ext cx="309118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000000"/>
                </a:solidFill>
                <a:latin typeface="Arial"/>
                <a:cs typeface="Arial"/>
              </a:rPr>
              <a:t>Children</a:t>
            </a:r>
            <a:r>
              <a:rPr sz="1700" b="1" spc="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0000"/>
                </a:solidFill>
                <a:latin typeface="Arial"/>
                <a:cs typeface="Arial"/>
              </a:rPr>
              <a:t>5</a:t>
            </a:r>
            <a:r>
              <a:rPr sz="1700" b="1" spc="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0000"/>
                </a:solidFill>
                <a:latin typeface="Arial"/>
                <a:cs typeface="Arial"/>
              </a:rPr>
              <a:t>years</a:t>
            </a:r>
            <a:r>
              <a:rPr sz="1700" b="1" spc="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1700" b="1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0000"/>
                </a:solidFill>
                <a:latin typeface="Arial"/>
                <a:cs typeface="Arial"/>
              </a:rPr>
              <a:t>younger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1616" y="969390"/>
            <a:ext cx="2931160" cy="396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21F1F"/>
                </a:solidFill>
                <a:latin typeface="Arial Black"/>
                <a:cs typeface="Arial Black"/>
              </a:rPr>
              <a:t>Personalized</a:t>
            </a:r>
            <a:r>
              <a:rPr sz="1200" spc="-45" dirty="0">
                <a:solidFill>
                  <a:srgbClr val="221F1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21F1F"/>
                </a:solidFill>
                <a:latin typeface="Arial Black"/>
                <a:cs typeface="Arial Black"/>
              </a:rPr>
              <a:t>asthma</a:t>
            </a:r>
            <a:r>
              <a:rPr sz="1200" spc="-40" dirty="0">
                <a:solidFill>
                  <a:srgbClr val="221F1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221F1F"/>
                </a:solidFill>
                <a:latin typeface="Arial Black"/>
                <a:cs typeface="Arial Black"/>
              </a:rPr>
              <a:t>management:</a:t>
            </a:r>
            <a:endParaRPr sz="1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200" dirty="0">
                <a:solidFill>
                  <a:srgbClr val="221F1F"/>
                </a:solidFill>
                <a:latin typeface="Arial MT"/>
                <a:cs typeface="Arial MT"/>
              </a:rPr>
              <a:t>Assess,</a:t>
            </a:r>
            <a:r>
              <a:rPr sz="1200" spc="-160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221F1F"/>
                </a:solidFill>
                <a:latin typeface="Arial MT"/>
                <a:cs typeface="Arial MT"/>
              </a:rPr>
              <a:t>Adjust,</a:t>
            </a:r>
            <a:r>
              <a:rPr sz="1200" spc="-40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221F1F"/>
                </a:solidFill>
                <a:latin typeface="Arial MT"/>
                <a:cs typeface="Arial MT"/>
              </a:rPr>
              <a:t>Review</a:t>
            </a:r>
            <a:r>
              <a:rPr sz="1200" spc="-35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221F1F"/>
                </a:solidFill>
                <a:latin typeface="Arial MT"/>
                <a:cs typeface="Arial MT"/>
              </a:rPr>
              <a:t>response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1616" y="2873502"/>
            <a:ext cx="2347595" cy="57912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80"/>
              </a:spcBef>
            </a:pPr>
            <a:r>
              <a:rPr sz="1200" dirty="0">
                <a:solidFill>
                  <a:srgbClr val="221F1F"/>
                </a:solidFill>
                <a:latin typeface="Arial Black"/>
                <a:cs typeface="Arial Black"/>
              </a:rPr>
              <a:t>Asthma</a:t>
            </a:r>
            <a:r>
              <a:rPr sz="1200" spc="-30" dirty="0">
                <a:solidFill>
                  <a:srgbClr val="221F1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21F1F"/>
                </a:solidFill>
                <a:latin typeface="Arial Black"/>
                <a:cs typeface="Arial Black"/>
              </a:rPr>
              <a:t>medication</a:t>
            </a:r>
            <a:r>
              <a:rPr sz="1200" spc="-30" dirty="0">
                <a:solidFill>
                  <a:srgbClr val="221F1F"/>
                </a:solidFill>
                <a:latin typeface="Arial Black"/>
                <a:cs typeface="Arial Black"/>
              </a:rPr>
              <a:t> </a:t>
            </a:r>
            <a:r>
              <a:rPr sz="1200" spc="-20" dirty="0">
                <a:solidFill>
                  <a:srgbClr val="221F1F"/>
                </a:solidFill>
                <a:latin typeface="Arial Black"/>
                <a:cs typeface="Arial Black"/>
              </a:rPr>
              <a:t>options: </a:t>
            </a:r>
            <a:r>
              <a:rPr sz="1200" dirty="0">
                <a:solidFill>
                  <a:srgbClr val="221F1F"/>
                </a:solidFill>
                <a:latin typeface="Arial MT"/>
                <a:cs typeface="Arial MT"/>
              </a:rPr>
              <a:t>Adjust</a:t>
            </a:r>
            <a:r>
              <a:rPr sz="1200" spc="-45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221F1F"/>
                </a:solidFill>
                <a:latin typeface="Arial MT"/>
                <a:cs typeface="Arial MT"/>
              </a:rPr>
              <a:t>treatment</a:t>
            </a:r>
            <a:r>
              <a:rPr sz="1200" spc="-35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221F1F"/>
                </a:solidFill>
                <a:latin typeface="Arial MT"/>
                <a:cs typeface="Arial MT"/>
              </a:rPr>
              <a:t>up</a:t>
            </a:r>
            <a:r>
              <a:rPr sz="1200" spc="-30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221F1F"/>
                </a:solidFill>
                <a:latin typeface="Arial MT"/>
                <a:cs typeface="Arial MT"/>
              </a:rPr>
              <a:t>and</a:t>
            </a:r>
            <a:r>
              <a:rPr sz="1200" spc="-35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221F1F"/>
                </a:solidFill>
                <a:latin typeface="Arial MT"/>
                <a:cs typeface="Arial MT"/>
              </a:rPr>
              <a:t>down</a:t>
            </a:r>
            <a:r>
              <a:rPr sz="1200" spc="-20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221F1F"/>
                </a:solidFill>
                <a:latin typeface="Arial MT"/>
                <a:cs typeface="Arial MT"/>
              </a:rPr>
              <a:t>for </a:t>
            </a:r>
            <a:r>
              <a:rPr sz="1200" spc="-10" dirty="0">
                <a:solidFill>
                  <a:srgbClr val="221F1F"/>
                </a:solidFill>
                <a:latin typeface="Arial MT"/>
                <a:cs typeface="Arial MT"/>
              </a:rPr>
              <a:t>individual</a:t>
            </a:r>
            <a:r>
              <a:rPr sz="1200" spc="-35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221F1F"/>
                </a:solidFill>
                <a:latin typeface="Arial MT"/>
                <a:cs typeface="Arial MT"/>
              </a:rPr>
              <a:t>child’s</a:t>
            </a:r>
            <a:r>
              <a:rPr sz="1200" spc="10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221F1F"/>
                </a:solidFill>
                <a:latin typeface="Arial MT"/>
                <a:cs typeface="Arial MT"/>
              </a:rPr>
              <a:t>needs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01289" y="5596534"/>
            <a:ext cx="1034415" cy="64389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ct val="95300"/>
              </a:lnSpc>
              <a:spcBef>
                <a:spcPts val="165"/>
              </a:spcBef>
            </a:pP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Infrequent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 viral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wheezing</a:t>
            </a:r>
            <a:r>
              <a:rPr sz="105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and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25" dirty="0">
                <a:solidFill>
                  <a:srgbClr val="414042"/>
                </a:solidFill>
                <a:latin typeface="Arial MT"/>
                <a:cs typeface="Arial MT"/>
              </a:rPr>
              <a:t>no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or few 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interval symptoms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54771" y="5596534"/>
            <a:ext cx="1565910" cy="49149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195"/>
              </a:spcBef>
            </a:pP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Asthma</a:t>
            </a:r>
            <a:r>
              <a:rPr sz="105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diagnosis,</a:t>
            </a:r>
            <a:r>
              <a:rPr sz="1050" spc="-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25" dirty="0">
                <a:solidFill>
                  <a:srgbClr val="414042"/>
                </a:solidFill>
                <a:latin typeface="Arial MT"/>
                <a:cs typeface="Arial MT"/>
              </a:rPr>
              <a:t>and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asthma</a:t>
            </a:r>
            <a:r>
              <a:rPr sz="1050" spc="-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not</a:t>
            </a:r>
            <a:r>
              <a:rPr sz="1050" spc="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15" dirty="0">
                <a:solidFill>
                  <a:srgbClr val="414042"/>
                </a:solidFill>
                <a:latin typeface="Arial MT"/>
                <a:cs typeface="Arial MT"/>
              </a:rPr>
              <a:t>well-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controlled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on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low dose</a:t>
            </a:r>
            <a:r>
              <a:rPr sz="1050" spc="-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25" dirty="0">
                <a:solidFill>
                  <a:srgbClr val="414042"/>
                </a:solidFill>
                <a:latin typeface="Arial MT"/>
                <a:cs typeface="Arial MT"/>
              </a:rPr>
              <a:t>ICS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40569" y="5596534"/>
            <a:ext cx="869315" cy="49149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195"/>
              </a:spcBef>
            </a:pP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Asthma </a:t>
            </a:r>
            <a:r>
              <a:rPr sz="1050" spc="-25" dirty="0">
                <a:solidFill>
                  <a:srgbClr val="414042"/>
                </a:solidFill>
                <a:latin typeface="Arial MT"/>
                <a:cs typeface="Arial MT"/>
              </a:rPr>
              <a:t>not </a:t>
            </a:r>
            <a:r>
              <a:rPr sz="1050" spc="-15" dirty="0">
                <a:solidFill>
                  <a:srgbClr val="414042"/>
                </a:solidFill>
                <a:latin typeface="Arial MT"/>
                <a:cs typeface="Arial MT"/>
              </a:rPr>
              <a:t>well-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controlled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on</a:t>
            </a:r>
            <a:r>
              <a:rPr sz="105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double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25" dirty="0">
                <a:solidFill>
                  <a:srgbClr val="414042"/>
                </a:solidFill>
                <a:latin typeface="Arial MT"/>
                <a:cs typeface="Arial MT"/>
              </a:rPr>
              <a:t>ICS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54771" y="6158585"/>
            <a:ext cx="3128645" cy="33909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195"/>
              </a:spcBef>
            </a:pP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Before</a:t>
            </a:r>
            <a:r>
              <a:rPr sz="1050" spc="-4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20" dirty="0">
                <a:solidFill>
                  <a:srgbClr val="414042"/>
                </a:solidFill>
                <a:latin typeface="Arial MT"/>
                <a:cs typeface="Arial MT"/>
              </a:rPr>
              <a:t>stepping</a:t>
            </a:r>
            <a:r>
              <a:rPr sz="105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up,</a:t>
            </a:r>
            <a:r>
              <a:rPr sz="105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check</a:t>
            </a:r>
            <a:r>
              <a:rPr sz="105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for</a:t>
            </a:r>
            <a:r>
              <a:rPr sz="105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20" dirty="0">
                <a:solidFill>
                  <a:srgbClr val="414042"/>
                </a:solidFill>
                <a:latin typeface="Arial MT"/>
                <a:cs typeface="Arial MT"/>
              </a:rPr>
              <a:t>alternative</a:t>
            </a:r>
            <a:r>
              <a:rPr sz="1050" spc="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diagnosis,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check</a:t>
            </a:r>
            <a:r>
              <a:rPr sz="1050" spc="-5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inhaler</a:t>
            </a:r>
            <a:r>
              <a:rPr sz="1050" spc="-4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skills,</a:t>
            </a:r>
            <a:r>
              <a:rPr sz="1050" spc="-7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review</a:t>
            </a:r>
            <a:r>
              <a:rPr sz="105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20" dirty="0">
                <a:solidFill>
                  <a:srgbClr val="414042"/>
                </a:solidFill>
                <a:latin typeface="Arial MT"/>
                <a:cs typeface="Arial MT"/>
              </a:rPr>
              <a:t>adherence</a:t>
            </a:r>
            <a:r>
              <a:rPr sz="1050" spc="-3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and</a:t>
            </a:r>
            <a:r>
              <a:rPr sz="1050" spc="-4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exposures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59320" y="5178933"/>
            <a:ext cx="223202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75" spc="-15" baseline="5291" dirty="0">
                <a:solidFill>
                  <a:srgbClr val="414042"/>
                </a:solidFill>
                <a:latin typeface="Arial MT"/>
                <a:cs typeface="Arial MT"/>
              </a:rPr>
              <a:t>As-</a:t>
            </a:r>
            <a:r>
              <a:rPr sz="1575" baseline="5291" dirty="0">
                <a:solidFill>
                  <a:srgbClr val="414042"/>
                </a:solidFill>
                <a:latin typeface="Arial MT"/>
                <a:cs typeface="Arial MT"/>
              </a:rPr>
              <a:t>needed</a:t>
            </a:r>
            <a:r>
              <a:rPr sz="1575" spc="127" baseline="5291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575" spc="-15" baseline="5291" dirty="0">
                <a:solidFill>
                  <a:srgbClr val="414042"/>
                </a:solidFill>
                <a:latin typeface="Arial MT"/>
                <a:cs typeface="Arial MT"/>
              </a:rPr>
              <a:t>short-</a:t>
            </a:r>
            <a:r>
              <a:rPr sz="1575" baseline="5291" dirty="0">
                <a:solidFill>
                  <a:srgbClr val="414042"/>
                </a:solidFill>
                <a:latin typeface="Arial MT"/>
                <a:cs typeface="Arial MT"/>
              </a:rPr>
              <a:t>acting</a:t>
            </a:r>
            <a:r>
              <a:rPr sz="1575" spc="142" baseline="5291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575" spc="-15" baseline="5291" dirty="0">
                <a:solidFill>
                  <a:srgbClr val="414042"/>
                </a:solidFill>
                <a:latin typeface="Arial MT"/>
                <a:cs typeface="Arial MT"/>
              </a:rPr>
              <a:t>beta</a:t>
            </a:r>
            <a:r>
              <a:rPr sz="600" spc="-10" dirty="0">
                <a:solidFill>
                  <a:srgbClr val="414042"/>
                </a:solidFill>
                <a:latin typeface="Arial MT"/>
                <a:cs typeface="Arial MT"/>
              </a:rPr>
              <a:t>2</a:t>
            </a:r>
            <a:r>
              <a:rPr sz="1575" spc="-15" baseline="5291" dirty="0">
                <a:solidFill>
                  <a:srgbClr val="414042"/>
                </a:solidFill>
                <a:latin typeface="Arial MT"/>
                <a:cs typeface="Arial MT"/>
              </a:rPr>
              <a:t>-agonist</a:t>
            </a:r>
            <a:endParaRPr sz="1575" baseline="5291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50589" y="5605068"/>
            <a:ext cx="3674745" cy="83439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195"/>
              </a:spcBef>
            </a:pP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Symptom</a:t>
            </a:r>
            <a:r>
              <a:rPr sz="105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pattern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not</a:t>
            </a:r>
            <a:r>
              <a:rPr sz="1050" spc="-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consistent</a:t>
            </a:r>
            <a:r>
              <a:rPr sz="105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with</a:t>
            </a:r>
            <a:r>
              <a:rPr sz="1050" spc="-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asthma</a:t>
            </a:r>
            <a:r>
              <a:rPr sz="105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but</a:t>
            </a:r>
            <a:r>
              <a:rPr sz="105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wheezing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episodes</a:t>
            </a:r>
            <a:r>
              <a:rPr sz="1050" spc="-3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requiring</a:t>
            </a:r>
            <a:r>
              <a:rPr sz="1050" spc="-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SABA</a:t>
            </a:r>
            <a:r>
              <a:rPr sz="1050" spc="-8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occur</a:t>
            </a:r>
            <a:r>
              <a:rPr sz="105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frequently,</a:t>
            </a:r>
            <a:r>
              <a:rPr sz="1050" spc="-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e.g.</a:t>
            </a:r>
            <a:r>
              <a:rPr sz="105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≥3</a:t>
            </a:r>
            <a:r>
              <a:rPr sz="1050" spc="-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per</a:t>
            </a:r>
            <a:r>
              <a:rPr sz="105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year.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Give</a:t>
            </a:r>
            <a:r>
              <a:rPr sz="1050" spc="-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diagnostic</a:t>
            </a:r>
            <a:r>
              <a:rPr sz="105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trial</a:t>
            </a:r>
            <a:r>
              <a:rPr sz="1050" spc="1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for</a:t>
            </a:r>
            <a:r>
              <a:rPr sz="1050" spc="-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3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months.</a:t>
            </a:r>
            <a:r>
              <a:rPr sz="105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Consider</a:t>
            </a:r>
            <a:r>
              <a:rPr sz="1050" spc="-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specialist</a:t>
            </a:r>
            <a:r>
              <a:rPr sz="105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referral.</a:t>
            </a:r>
            <a:endParaRPr sz="1050">
              <a:latin typeface="Arial MT"/>
              <a:cs typeface="Arial MT"/>
            </a:endParaRPr>
          </a:p>
          <a:p>
            <a:pPr marL="12700" marR="152400">
              <a:lnSpc>
                <a:spcPts val="1200"/>
              </a:lnSpc>
              <a:spcBef>
                <a:spcPts val="300"/>
              </a:spcBef>
            </a:pP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Symptom</a:t>
            </a:r>
            <a:r>
              <a:rPr sz="105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pattern</a:t>
            </a:r>
            <a:r>
              <a:rPr sz="1050" spc="-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consistent</a:t>
            </a:r>
            <a:r>
              <a:rPr sz="105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with asthma,</a:t>
            </a:r>
            <a:r>
              <a:rPr sz="105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and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 asthma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symptoms</a:t>
            </a:r>
            <a:r>
              <a:rPr sz="1050" spc="-4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not</a:t>
            </a:r>
            <a:r>
              <a:rPr sz="1050" spc="-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15" dirty="0">
                <a:solidFill>
                  <a:srgbClr val="414042"/>
                </a:solidFill>
                <a:latin typeface="Arial MT"/>
                <a:cs typeface="Arial MT"/>
              </a:rPr>
              <a:t>well-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controlled</a:t>
            </a:r>
            <a:r>
              <a:rPr sz="1050" spc="-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or ≥3</a:t>
            </a:r>
            <a:r>
              <a:rPr sz="1050" spc="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exacerbations</a:t>
            </a:r>
            <a:r>
              <a:rPr sz="105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per</a:t>
            </a:r>
            <a:r>
              <a:rPr sz="1050" spc="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year.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91178" y="3499180"/>
            <a:ext cx="3203575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414042"/>
                </a:solidFill>
                <a:latin typeface="Arial Black"/>
                <a:cs typeface="Arial Black"/>
              </a:rPr>
              <a:t>STEP </a:t>
            </a:r>
            <a:r>
              <a:rPr sz="1050" spc="-50" dirty="0">
                <a:solidFill>
                  <a:srgbClr val="414042"/>
                </a:solidFill>
                <a:latin typeface="Arial Black"/>
                <a:cs typeface="Arial Black"/>
              </a:rPr>
              <a:t>2</a:t>
            </a:r>
            <a:endParaRPr sz="10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200" dirty="0">
                <a:solidFill>
                  <a:srgbClr val="414042"/>
                </a:solidFill>
                <a:latin typeface="Arial MT"/>
                <a:cs typeface="Arial MT"/>
              </a:rPr>
              <a:t>Daily</a:t>
            </a:r>
            <a:r>
              <a:rPr sz="1200" spc="-4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14042"/>
                </a:solidFill>
                <a:latin typeface="Arial MT"/>
                <a:cs typeface="Arial MT"/>
              </a:rPr>
              <a:t>low</a:t>
            </a:r>
            <a:r>
              <a:rPr sz="12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14042"/>
                </a:solidFill>
                <a:latin typeface="Arial MT"/>
                <a:cs typeface="Arial MT"/>
              </a:rPr>
              <a:t>dose</a:t>
            </a:r>
            <a:r>
              <a:rPr sz="1200" spc="-4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414042"/>
                </a:solidFill>
                <a:latin typeface="Arial MT"/>
                <a:cs typeface="Arial MT"/>
              </a:rPr>
              <a:t>inhaled</a:t>
            </a:r>
            <a:r>
              <a:rPr sz="1200" spc="-5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414042"/>
                </a:solidFill>
                <a:latin typeface="Arial MT"/>
                <a:cs typeface="Arial MT"/>
              </a:rPr>
              <a:t>corticosteroid</a:t>
            </a:r>
            <a:r>
              <a:rPr sz="1200" spc="-4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414042"/>
                </a:solidFill>
                <a:latin typeface="Arial MT"/>
                <a:cs typeface="Arial MT"/>
              </a:rPr>
              <a:t>(ICS)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(see</a:t>
            </a:r>
            <a:r>
              <a:rPr sz="1050" spc="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table</a:t>
            </a:r>
            <a:r>
              <a:rPr sz="1050" spc="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of</a:t>
            </a:r>
            <a:r>
              <a:rPr sz="1050" spc="1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ICS</a:t>
            </a:r>
            <a:r>
              <a:rPr sz="1050" spc="1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dose ranges</a:t>
            </a:r>
            <a:r>
              <a:rPr sz="1050" spc="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for </a:t>
            </a:r>
            <a:r>
              <a:rPr sz="1050" spc="-25" dirty="0">
                <a:solidFill>
                  <a:srgbClr val="414042"/>
                </a:solidFill>
                <a:latin typeface="Arial MT"/>
                <a:cs typeface="Arial MT"/>
              </a:rPr>
              <a:t>pre-</a:t>
            </a:r>
            <a:r>
              <a:rPr sz="1050" dirty="0">
                <a:solidFill>
                  <a:srgbClr val="414042"/>
                </a:solidFill>
                <a:latin typeface="Arial MT"/>
                <a:cs typeface="Arial MT"/>
              </a:rPr>
              <a:t>school</a:t>
            </a:r>
            <a:r>
              <a:rPr sz="1050" spc="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414042"/>
                </a:solidFill>
                <a:latin typeface="Arial MT"/>
                <a:cs typeface="Arial MT"/>
              </a:rPr>
              <a:t>children)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54771" y="3306826"/>
            <a:ext cx="54927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414042"/>
                </a:solidFill>
                <a:latin typeface="Arial Black"/>
                <a:cs typeface="Arial Black"/>
              </a:rPr>
              <a:t>STEP</a:t>
            </a:r>
            <a:r>
              <a:rPr sz="1050" spc="15" dirty="0">
                <a:solidFill>
                  <a:srgbClr val="414042"/>
                </a:solidFill>
                <a:latin typeface="Arial Black"/>
                <a:cs typeface="Arial Black"/>
              </a:rPr>
              <a:t> </a:t>
            </a:r>
            <a:r>
              <a:rPr sz="1050" spc="-50" dirty="0">
                <a:solidFill>
                  <a:srgbClr val="414042"/>
                </a:solidFill>
                <a:latin typeface="Arial Black"/>
                <a:cs typeface="Arial Black"/>
              </a:rPr>
              <a:t>3</a:t>
            </a:r>
            <a:endParaRPr sz="105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54771" y="3637533"/>
            <a:ext cx="796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414042"/>
                </a:solidFill>
                <a:latin typeface="Arial MT"/>
                <a:cs typeface="Arial MT"/>
              </a:rPr>
              <a:t>Double</a:t>
            </a:r>
            <a:r>
              <a:rPr sz="1200" spc="-5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414042"/>
                </a:solidFill>
                <a:latin typeface="Arial MT"/>
                <a:cs typeface="Arial MT"/>
              </a:rPr>
              <a:t>‘low </a:t>
            </a:r>
            <a:r>
              <a:rPr sz="1200" spc="-10" dirty="0">
                <a:solidFill>
                  <a:srgbClr val="414042"/>
                </a:solidFill>
                <a:latin typeface="Arial MT"/>
                <a:cs typeface="Arial MT"/>
              </a:rPr>
              <a:t>dose’</a:t>
            </a:r>
            <a:r>
              <a:rPr sz="1200" spc="-1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414042"/>
                </a:solidFill>
                <a:latin typeface="Arial MT"/>
                <a:cs typeface="Arial MT"/>
              </a:rPr>
              <a:t>ICS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54771" y="4513833"/>
            <a:ext cx="1349375" cy="49149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195"/>
              </a:spcBef>
            </a:pP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Low</a:t>
            </a:r>
            <a:r>
              <a:rPr sz="1050" i="1" spc="-15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dose</a:t>
            </a:r>
            <a:r>
              <a:rPr sz="1050" i="1" spc="5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ICS</a:t>
            </a:r>
            <a:r>
              <a:rPr sz="1050" i="1" spc="-5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+ </a:t>
            </a:r>
            <a:r>
              <a:rPr sz="1050" i="1" spc="-20" dirty="0">
                <a:solidFill>
                  <a:srgbClr val="474748"/>
                </a:solidFill>
                <a:latin typeface="Arial"/>
                <a:cs typeface="Arial"/>
              </a:rPr>
              <a:t>LTRA 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Consider</a:t>
            </a:r>
            <a:r>
              <a:rPr sz="1050" i="1" spc="-40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474748"/>
                </a:solidFill>
                <a:latin typeface="Arial"/>
                <a:cs typeface="Arial"/>
              </a:rPr>
              <a:t>specialist referral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669526" y="2984753"/>
            <a:ext cx="54927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414042"/>
                </a:solidFill>
                <a:latin typeface="Arial Black"/>
                <a:cs typeface="Arial Black"/>
              </a:rPr>
              <a:t>STEP</a:t>
            </a:r>
            <a:r>
              <a:rPr sz="1050" spc="15" dirty="0">
                <a:solidFill>
                  <a:srgbClr val="414042"/>
                </a:solidFill>
                <a:latin typeface="Arial Black"/>
                <a:cs typeface="Arial Black"/>
              </a:rPr>
              <a:t> </a:t>
            </a:r>
            <a:r>
              <a:rPr sz="1050" spc="-50" dirty="0">
                <a:solidFill>
                  <a:srgbClr val="414042"/>
                </a:solidFill>
                <a:latin typeface="Arial Black"/>
                <a:cs typeface="Arial Black"/>
              </a:rPr>
              <a:t>4</a:t>
            </a:r>
            <a:endParaRPr sz="105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669526" y="3315157"/>
            <a:ext cx="11468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414042"/>
                </a:solidFill>
                <a:latin typeface="Arial MT"/>
                <a:cs typeface="Arial MT"/>
              </a:rPr>
              <a:t>Continue </a:t>
            </a:r>
            <a:r>
              <a:rPr sz="1200" dirty="0">
                <a:solidFill>
                  <a:srgbClr val="414042"/>
                </a:solidFill>
                <a:latin typeface="Arial MT"/>
                <a:cs typeface="Arial MT"/>
              </a:rPr>
              <a:t>controller</a:t>
            </a:r>
            <a:r>
              <a:rPr sz="1200" spc="-4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14042"/>
                </a:solidFill>
                <a:latin typeface="Arial MT"/>
                <a:cs typeface="Arial MT"/>
              </a:rPr>
              <a:t>&amp;</a:t>
            </a:r>
            <a:r>
              <a:rPr sz="1200" spc="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414042"/>
                </a:solidFill>
                <a:latin typeface="Arial MT"/>
                <a:cs typeface="Arial MT"/>
              </a:rPr>
              <a:t>refer </a:t>
            </a:r>
            <a:r>
              <a:rPr sz="1200" dirty="0">
                <a:solidFill>
                  <a:srgbClr val="414042"/>
                </a:solidFill>
                <a:latin typeface="Arial MT"/>
                <a:cs typeface="Arial MT"/>
              </a:rPr>
              <a:t>for</a:t>
            </a:r>
            <a:r>
              <a:rPr sz="1200" spc="-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414042"/>
                </a:solidFill>
                <a:latin typeface="Arial MT"/>
                <a:cs typeface="Arial MT"/>
              </a:rPr>
              <a:t>specialist assessment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69526" y="4513833"/>
            <a:ext cx="1363980" cy="49149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195"/>
              </a:spcBef>
            </a:pP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Add</a:t>
            </a:r>
            <a:r>
              <a:rPr sz="1050" i="1" spc="-30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LTRA,</a:t>
            </a:r>
            <a:r>
              <a:rPr sz="1050" i="1" spc="-30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or</a:t>
            </a:r>
            <a:r>
              <a:rPr sz="1050" i="1" spc="-20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474748"/>
                </a:solidFill>
                <a:latin typeface="Arial"/>
                <a:cs typeface="Arial"/>
              </a:rPr>
              <a:t>increase 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ICS</a:t>
            </a:r>
            <a:r>
              <a:rPr sz="1050" i="1" spc="-35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frequency,</a:t>
            </a:r>
            <a:r>
              <a:rPr sz="1050" i="1" spc="-45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or</a:t>
            </a:r>
            <a:r>
              <a:rPr sz="1050" i="1" spc="-20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spc="-25" dirty="0">
                <a:solidFill>
                  <a:srgbClr val="474748"/>
                </a:solidFill>
                <a:latin typeface="Arial"/>
                <a:cs typeface="Arial"/>
              </a:rPr>
              <a:t>add </a:t>
            </a:r>
            <a:r>
              <a:rPr sz="1050" i="1" spc="-10" dirty="0">
                <a:solidFill>
                  <a:srgbClr val="474748"/>
                </a:solidFill>
                <a:latin typeface="Arial"/>
                <a:cs typeface="Arial"/>
              </a:rPr>
              <a:t>intermittent</a:t>
            </a:r>
            <a:r>
              <a:rPr sz="1050" i="1" spc="45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spc="-25" dirty="0">
                <a:solidFill>
                  <a:srgbClr val="474748"/>
                </a:solidFill>
                <a:latin typeface="Arial"/>
                <a:cs typeface="Arial"/>
              </a:rPr>
              <a:t>ICS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91178" y="4513833"/>
            <a:ext cx="2854960" cy="49149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195"/>
              </a:spcBef>
            </a:pP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Daily</a:t>
            </a:r>
            <a:r>
              <a:rPr sz="1050" i="1" spc="-55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leukotriene</a:t>
            </a:r>
            <a:r>
              <a:rPr sz="1050" i="1" spc="-40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receptor</a:t>
            </a:r>
            <a:r>
              <a:rPr sz="1050" i="1" spc="-35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antagonist</a:t>
            </a:r>
            <a:r>
              <a:rPr sz="1050" i="1" spc="-50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(LTRA),</a:t>
            </a:r>
            <a:r>
              <a:rPr sz="1050" i="1" spc="-30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spc="-25" dirty="0">
                <a:solidFill>
                  <a:srgbClr val="474748"/>
                </a:solidFill>
                <a:latin typeface="Arial"/>
                <a:cs typeface="Arial"/>
              </a:rPr>
              <a:t>or 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intermittent</a:t>
            </a:r>
            <a:r>
              <a:rPr sz="1050" i="1" spc="5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short</a:t>
            </a:r>
            <a:r>
              <a:rPr sz="1050" i="1" spc="-15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course</a:t>
            </a:r>
            <a:r>
              <a:rPr sz="1050" i="1" spc="-25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of</a:t>
            </a:r>
            <a:r>
              <a:rPr sz="1050" i="1" spc="-10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ICS</a:t>
            </a:r>
            <a:r>
              <a:rPr sz="1050" i="1" spc="-15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at</a:t>
            </a:r>
            <a:r>
              <a:rPr sz="1050" i="1" spc="-15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onset</a:t>
            </a:r>
            <a:r>
              <a:rPr sz="1050" i="1" spc="-10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spc="-25" dirty="0">
                <a:solidFill>
                  <a:srgbClr val="474748"/>
                </a:solidFill>
                <a:latin typeface="Arial"/>
                <a:cs typeface="Arial"/>
              </a:rPr>
              <a:t>of 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respiratory</a:t>
            </a:r>
            <a:r>
              <a:rPr sz="1050" i="1" spc="-10" dirty="0">
                <a:solidFill>
                  <a:srgbClr val="474748"/>
                </a:solidFill>
                <a:latin typeface="Arial"/>
                <a:cs typeface="Arial"/>
              </a:rPr>
              <a:t> illness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58895" y="1578635"/>
            <a:ext cx="1113790" cy="721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900"/>
              </a:lnSpc>
              <a:spcBef>
                <a:spcPts val="95"/>
              </a:spcBef>
            </a:pPr>
            <a:r>
              <a:rPr sz="1050" i="1" spc="-10" dirty="0">
                <a:solidFill>
                  <a:srgbClr val="221F1F"/>
                </a:solidFill>
                <a:latin typeface="Arial"/>
                <a:cs typeface="Arial"/>
              </a:rPr>
              <a:t>Symptoms Exacerbations Side-effects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Parent</a:t>
            </a:r>
            <a:r>
              <a:rPr sz="1050" i="1" spc="-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221F1F"/>
                </a:solidFill>
                <a:latin typeface="Arial"/>
                <a:cs typeface="Arial"/>
              </a:rPr>
              <a:t>satisfaction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78167" y="228980"/>
            <a:ext cx="1848485" cy="1016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0320" algn="just">
              <a:lnSpc>
                <a:spcPct val="100000"/>
              </a:lnSpc>
              <a:spcBef>
                <a:spcPts val="105"/>
              </a:spcBef>
            </a:pP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Exclude</a:t>
            </a:r>
            <a:r>
              <a:rPr sz="1050" i="1" spc="1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alternative</a:t>
            </a:r>
            <a:r>
              <a:rPr sz="1050" i="1" spc="1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221F1F"/>
                </a:solidFill>
                <a:latin typeface="Arial"/>
                <a:cs typeface="Arial"/>
              </a:rPr>
              <a:t>diagnoses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Symptom</a:t>
            </a:r>
            <a:r>
              <a:rPr sz="1050" i="1" spc="7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control</a:t>
            </a:r>
            <a:r>
              <a:rPr sz="1050" i="1" spc="10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&amp;</a:t>
            </a:r>
            <a:r>
              <a:rPr sz="1050" i="1" spc="114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221F1F"/>
                </a:solidFill>
                <a:latin typeface="Arial"/>
                <a:cs typeface="Arial"/>
              </a:rPr>
              <a:t>modifiable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risk </a:t>
            </a:r>
            <a:r>
              <a:rPr sz="1050" i="1" spc="-10" dirty="0">
                <a:solidFill>
                  <a:srgbClr val="221F1F"/>
                </a:solidFill>
                <a:latin typeface="Arial"/>
                <a:cs typeface="Arial"/>
              </a:rPr>
              <a:t>factors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i="1" spc="-10" dirty="0">
                <a:solidFill>
                  <a:srgbClr val="221F1F"/>
                </a:solidFill>
                <a:latin typeface="Arial"/>
                <a:cs typeface="Arial"/>
              </a:rPr>
              <a:t>Comorbidities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Inhaler</a:t>
            </a:r>
            <a:r>
              <a:rPr sz="1050" i="1" spc="-1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technique</a:t>
            </a:r>
            <a:r>
              <a:rPr sz="1050" i="1" spc="-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&amp;</a:t>
            </a:r>
            <a:r>
              <a:rPr sz="1050" i="1" spc="-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221F1F"/>
                </a:solidFill>
                <a:latin typeface="Arial"/>
                <a:cs typeface="Arial"/>
              </a:rPr>
              <a:t>adherence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Parent</a:t>
            </a:r>
            <a:r>
              <a:rPr sz="1050" i="1" spc="-3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preferences</a:t>
            </a:r>
            <a:r>
              <a:rPr sz="1050" i="1" spc="-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and</a:t>
            </a:r>
            <a:r>
              <a:rPr sz="1050" i="1" spc="-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221F1F"/>
                </a:solidFill>
                <a:latin typeface="Arial"/>
                <a:cs typeface="Arial"/>
              </a:rPr>
              <a:t>goals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78167" y="2216022"/>
            <a:ext cx="1896745" cy="85407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243840">
              <a:lnSpc>
                <a:spcPts val="1200"/>
              </a:lnSpc>
              <a:spcBef>
                <a:spcPts val="195"/>
              </a:spcBef>
            </a:pP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Treat</a:t>
            </a:r>
            <a:r>
              <a:rPr sz="1050" i="1" spc="-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modifiable risk</a:t>
            </a:r>
            <a:r>
              <a:rPr sz="1050" i="1" spc="-3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221F1F"/>
                </a:solidFill>
                <a:latin typeface="Arial"/>
                <a:cs typeface="Arial"/>
              </a:rPr>
              <a:t>factors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and</a:t>
            </a:r>
            <a:r>
              <a:rPr sz="1050" i="1" spc="-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221F1F"/>
                </a:solidFill>
                <a:latin typeface="Arial"/>
                <a:cs typeface="Arial"/>
              </a:rPr>
              <a:t>comorbidities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i="1" spc="-10" dirty="0">
                <a:solidFill>
                  <a:srgbClr val="221F1F"/>
                </a:solidFill>
                <a:latin typeface="Arial"/>
                <a:cs typeface="Arial"/>
              </a:rPr>
              <a:t>Non-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pharmacological</a:t>
            </a:r>
            <a:r>
              <a:rPr sz="1050" i="1" spc="-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221F1F"/>
                </a:solidFill>
                <a:latin typeface="Arial"/>
                <a:cs typeface="Arial"/>
              </a:rPr>
              <a:t>strategies</a:t>
            </a:r>
            <a:endParaRPr sz="1050">
              <a:latin typeface="Arial"/>
              <a:cs typeface="Arial"/>
            </a:endParaRPr>
          </a:p>
          <a:p>
            <a:pPr marL="12700" marR="352425">
              <a:lnSpc>
                <a:spcPct val="108600"/>
              </a:lnSpc>
              <a:spcBef>
                <a:spcPts val="25"/>
              </a:spcBef>
            </a:pP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Asthma </a:t>
            </a:r>
            <a:r>
              <a:rPr sz="1050" i="1" spc="-10" dirty="0">
                <a:solidFill>
                  <a:srgbClr val="221F1F"/>
                </a:solidFill>
                <a:latin typeface="Arial"/>
                <a:cs typeface="Arial"/>
              </a:rPr>
              <a:t>medications </a:t>
            </a:r>
            <a:r>
              <a:rPr sz="1050" i="1" dirty="0">
                <a:solidFill>
                  <a:srgbClr val="221F1F"/>
                </a:solidFill>
                <a:latin typeface="Arial"/>
                <a:cs typeface="Arial"/>
              </a:rPr>
              <a:t>Education &amp; skills </a:t>
            </a:r>
            <a:r>
              <a:rPr sz="1050" i="1" spc="-10" dirty="0">
                <a:solidFill>
                  <a:srgbClr val="221F1F"/>
                </a:solidFill>
                <a:latin typeface="Arial"/>
                <a:cs typeface="Arial"/>
              </a:rPr>
              <a:t>training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84145" y="4513833"/>
            <a:ext cx="1240790" cy="49149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195"/>
              </a:spcBef>
            </a:pP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Consider</a:t>
            </a:r>
            <a:r>
              <a:rPr sz="1050" i="1" spc="-40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474748"/>
                </a:solidFill>
                <a:latin typeface="Arial"/>
                <a:cs typeface="Arial"/>
              </a:rPr>
              <a:t>intermittent 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short</a:t>
            </a:r>
            <a:r>
              <a:rPr sz="1050" i="1" spc="-5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course</a:t>
            </a:r>
            <a:r>
              <a:rPr sz="1050" i="1" spc="15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ICS</a:t>
            </a:r>
            <a:r>
              <a:rPr sz="1050" i="1" spc="10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spc="-25" dirty="0">
                <a:solidFill>
                  <a:srgbClr val="474748"/>
                </a:solidFill>
                <a:latin typeface="Arial"/>
                <a:cs typeface="Arial"/>
              </a:rPr>
              <a:t>at 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onset</a:t>
            </a:r>
            <a:r>
              <a:rPr sz="1050" i="1" spc="-15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of</a:t>
            </a:r>
            <a:r>
              <a:rPr sz="1050" i="1" spc="-5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74748"/>
                </a:solidFill>
                <a:latin typeface="Arial"/>
                <a:cs typeface="Arial"/>
              </a:rPr>
              <a:t>viral</a:t>
            </a:r>
            <a:r>
              <a:rPr sz="1050" i="1" spc="5" dirty="0">
                <a:solidFill>
                  <a:srgbClr val="474748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474748"/>
                </a:solidFill>
                <a:latin typeface="Arial"/>
                <a:cs typeface="Arial"/>
              </a:rPr>
              <a:t>illness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335270" y="1153032"/>
            <a:ext cx="409575" cy="657225"/>
          </a:xfrm>
          <a:custGeom>
            <a:avLst/>
            <a:gdLst/>
            <a:ahLst/>
            <a:cxnLst/>
            <a:rect l="l" t="t" r="r" b="b"/>
            <a:pathLst>
              <a:path w="409575" h="657225">
                <a:moveTo>
                  <a:pt x="134874" y="542544"/>
                </a:moveTo>
                <a:lnTo>
                  <a:pt x="95897" y="563867"/>
                </a:lnTo>
                <a:lnTo>
                  <a:pt x="75819" y="582803"/>
                </a:lnTo>
                <a:lnTo>
                  <a:pt x="74663" y="574802"/>
                </a:lnTo>
                <a:lnTo>
                  <a:pt x="74168" y="573151"/>
                </a:lnTo>
                <a:lnTo>
                  <a:pt x="72593" y="567842"/>
                </a:lnTo>
                <a:lnTo>
                  <a:pt x="69583" y="561822"/>
                </a:lnTo>
                <a:lnTo>
                  <a:pt x="65659" y="556768"/>
                </a:lnTo>
                <a:lnTo>
                  <a:pt x="59817" y="550799"/>
                </a:lnTo>
                <a:lnTo>
                  <a:pt x="57658" y="549884"/>
                </a:lnTo>
                <a:lnTo>
                  <a:pt x="57658" y="587375"/>
                </a:lnTo>
                <a:lnTo>
                  <a:pt x="57594" y="596011"/>
                </a:lnTo>
                <a:lnTo>
                  <a:pt x="56896" y="607441"/>
                </a:lnTo>
                <a:lnTo>
                  <a:pt x="55626" y="626491"/>
                </a:lnTo>
                <a:lnTo>
                  <a:pt x="23241" y="624332"/>
                </a:lnTo>
                <a:lnTo>
                  <a:pt x="24638" y="604266"/>
                </a:lnTo>
                <a:lnTo>
                  <a:pt x="25273" y="593852"/>
                </a:lnTo>
                <a:lnTo>
                  <a:pt x="25781" y="587629"/>
                </a:lnTo>
                <a:lnTo>
                  <a:pt x="26289" y="585597"/>
                </a:lnTo>
                <a:lnTo>
                  <a:pt x="27178" y="581406"/>
                </a:lnTo>
                <a:lnTo>
                  <a:pt x="29083" y="578358"/>
                </a:lnTo>
                <a:lnTo>
                  <a:pt x="34671" y="574040"/>
                </a:lnTo>
                <a:lnTo>
                  <a:pt x="38227" y="573151"/>
                </a:lnTo>
                <a:lnTo>
                  <a:pt x="46355" y="573659"/>
                </a:lnTo>
                <a:lnTo>
                  <a:pt x="49428" y="574827"/>
                </a:lnTo>
                <a:lnTo>
                  <a:pt x="51816" y="576707"/>
                </a:lnTo>
                <a:lnTo>
                  <a:pt x="54356" y="578612"/>
                </a:lnTo>
                <a:lnTo>
                  <a:pt x="56007" y="581152"/>
                </a:lnTo>
                <a:lnTo>
                  <a:pt x="56769" y="584200"/>
                </a:lnTo>
                <a:lnTo>
                  <a:pt x="57658" y="587375"/>
                </a:lnTo>
                <a:lnTo>
                  <a:pt x="57658" y="549884"/>
                </a:lnTo>
                <a:lnTo>
                  <a:pt x="52070" y="547497"/>
                </a:lnTo>
                <a:lnTo>
                  <a:pt x="35052" y="546354"/>
                </a:lnTo>
                <a:lnTo>
                  <a:pt x="28194" y="547751"/>
                </a:lnTo>
                <a:lnTo>
                  <a:pt x="4381" y="585012"/>
                </a:lnTo>
                <a:lnTo>
                  <a:pt x="0" y="648716"/>
                </a:lnTo>
                <a:lnTo>
                  <a:pt x="127381" y="656971"/>
                </a:lnTo>
                <a:lnTo>
                  <a:pt x="129159" y="631317"/>
                </a:lnTo>
                <a:lnTo>
                  <a:pt x="75946" y="627761"/>
                </a:lnTo>
                <a:lnTo>
                  <a:pt x="76034" y="626491"/>
                </a:lnTo>
                <a:lnTo>
                  <a:pt x="76327" y="622554"/>
                </a:lnTo>
                <a:lnTo>
                  <a:pt x="76708" y="616712"/>
                </a:lnTo>
                <a:lnTo>
                  <a:pt x="77470" y="612394"/>
                </a:lnTo>
                <a:lnTo>
                  <a:pt x="116459" y="582803"/>
                </a:lnTo>
                <a:lnTo>
                  <a:pt x="132842" y="573278"/>
                </a:lnTo>
                <a:lnTo>
                  <a:pt x="134874" y="542544"/>
                </a:lnTo>
                <a:close/>
              </a:path>
              <a:path w="409575" h="657225">
                <a:moveTo>
                  <a:pt x="161417" y="441452"/>
                </a:moveTo>
                <a:lnTo>
                  <a:pt x="140589" y="436118"/>
                </a:lnTo>
                <a:lnTo>
                  <a:pt x="123063" y="505206"/>
                </a:lnTo>
                <a:lnTo>
                  <a:pt x="89408" y="496697"/>
                </a:lnTo>
                <a:lnTo>
                  <a:pt x="105156" y="434594"/>
                </a:lnTo>
                <a:lnTo>
                  <a:pt x="84328" y="429260"/>
                </a:lnTo>
                <a:lnTo>
                  <a:pt x="68580" y="491363"/>
                </a:lnTo>
                <a:lnTo>
                  <a:pt x="41148" y="484378"/>
                </a:lnTo>
                <a:lnTo>
                  <a:pt x="58166" y="417576"/>
                </a:lnTo>
                <a:lnTo>
                  <a:pt x="37211" y="412369"/>
                </a:lnTo>
                <a:lnTo>
                  <a:pt x="13843" y="504063"/>
                </a:lnTo>
                <a:lnTo>
                  <a:pt x="137541" y="535559"/>
                </a:lnTo>
                <a:lnTo>
                  <a:pt x="161417" y="441452"/>
                </a:lnTo>
                <a:close/>
              </a:path>
              <a:path w="409575" h="657225">
                <a:moveTo>
                  <a:pt x="192151" y="371729"/>
                </a:moveTo>
                <a:lnTo>
                  <a:pt x="95123" y="276987"/>
                </a:lnTo>
                <a:lnTo>
                  <a:pt x="83693" y="301879"/>
                </a:lnTo>
                <a:lnTo>
                  <a:pt x="156591" y="369697"/>
                </a:lnTo>
                <a:lnTo>
                  <a:pt x="57277" y="359664"/>
                </a:lnTo>
                <a:lnTo>
                  <a:pt x="45593" y="385064"/>
                </a:lnTo>
                <a:lnTo>
                  <a:pt x="180594" y="396748"/>
                </a:lnTo>
                <a:lnTo>
                  <a:pt x="192151" y="371729"/>
                </a:lnTo>
                <a:close/>
              </a:path>
              <a:path w="409575" h="657225">
                <a:moveTo>
                  <a:pt x="231140" y="302387"/>
                </a:moveTo>
                <a:lnTo>
                  <a:pt x="122809" y="235077"/>
                </a:lnTo>
                <a:lnTo>
                  <a:pt x="109220" y="256921"/>
                </a:lnTo>
                <a:lnTo>
                  <a:pt x="217551" y="324231"/>
                </a:lnTo>
                <a:lnTo>
                  <a:pt x="231140" y="302387"/>
                </a:lnTo>
                <a:close/>
              </a:path>
              <a:path w="409575" h="657225">
                <a:moveTo>
                  <a:pt x="303022" y="208534"/>
                </a:moveTo>
                <a:lnTo>
                  <a:pt x="286385" y="194945"/>
                </a:lnTo>
                <a:lnTo>
                  <a:pt x="241427" y="250190"/>
                </a:lnTo>
                <a:lnTo>
                  <a:pt x="214376" y="228346"/>
                </a:lnTo>
                <a:lnTo>
                  <a:pt x="254889" y="178562"/>
                </a:lnTo>
                <a:lnTo>
                  <a:pt x="238125" y="165100"/>
                </a:lnTo>
                <a:lnTo>
                  <a:pt x="197739" y="214757"/>
                </a:lnTo>
                <a:lnTo>
                  <a:pt x="175768" y="196850"/>
                </a:lnTo>
                <a:lnTo>
                  <a:pt x="219202" y="143510"/>
                </a:lnTo>
                <a:lnTo>
                  <a:pt x="202438" y="129794"/>
                </a:lnTo>
                <a:lnTo>
                  <a:pt x="142748" y="203327"/>
                </a:lnTo>
                <a:lnTo>
                  <a:pt x="241808" y="283845"/>
                </a:lnTo>
                <a:lnTo>
                  <a:pt x="303022" y="208534"/>
                </a:lnTo>
                <a:close/>
              </a:path>
              <a:path w="409575" h="657225">
                <a:moveTo>
                  <a:pt x="409194" y="118999"/>
                </a:moveTo>
                <a:lnTo>
                  <a:pt x="353822" y="0"/>
                </a:lnTo>
                <a:lnTo>
                  <a:pt x="333629" y="16129"/>
                </a:lnTo>
                <a:lnTo>
                  <a:pt x="373888" y="98044"/>
                </a:lnTo>
                <a:lnTo>
                  <a:pt x="300736" y="42291"/>
                </a:lnTo>
                <a:lnTo>
                  <a:pt x="276860" y="61468"/>
                </a:lnTo>
                <a:lnTo>
                  <a:pt x="313309" y="144526"/>
                </a:lnTo>
                <a:lnTo>
                  <a:pt x="243586" y="88011"/>
                </a:lnTo>
                <a:lnTo>
                  <a:pt x="222885" y="104394"/>
                </a:lnTo>
                <a:lnTo>
                  <a:pt x="326390" y="185166"/>
                </a:lnTo>
                <a:lnTo>
                  <a:pt x="348234" y="167767"/>
                </a:lnTo>
                <a:lnTo>
                  <a:pt x="308483" y="77343"/>
                </a:lnTo>
                <a:lnTo>
                  <a:pt x="387858" y="136144"/>
                </a:lnTo>
                <a:lnTo>
                  <a:pt x="409194" y="11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30848" y="1098168"/>
            <a:ext cx="518795" cy="591820"/>
          </a:xfrm>
          <a:custGeom>
            <a:avLst/>
            <a:gdLst/>
            <a:ahLst/>
            <a:cxnLst/>
            <a:rect l="l" t="t" r="r" b="b"/>
            <a:pathLst>
              <a:path w="518795" h="591819">
                <a:moveTo>
                  <a:pt x="120777" y="10668"/>
                </a:moveTo>
                <a:lnTo>
                  <a:pt x="96393" y="279"/>
                </a:lnTo>
                <a:lnTo>
                  <a:pt x="96393" y="32639"/>
                </a:lnTo>
                <a:lnTo>
                  <a:pt x="93980" y="83058"/>
                </a:lnTo>
                <a:lnTo>
                  <a:pt x="61976" y="69469"/>
                </a:lnTo>
                <a:lnTo>
                  <a:pt x="96393" y="32639"/>
                </a:lnTo>
                <a:lnTo>
                  <a:pt x="96393" y="279"/>
                </a:lnTo>
                <a:lnTo>
                  <a:pt x="95758" y="0"/>
                </a:lnTo>
                <a:lnTo>
                  <a:pt x="0" y="97917"/>
                </a:lnTo>
                <a:lnTo>
                  <a:pt x="25146" y="108712"/>
                </a:lnTo>
                <a:lnTo>
                  <a:pt x="46228" y="86106"/>
                </a:lnTo>
                <a:lnTo>
                  <a:pt x="93218" y="106172"/>
                </a:lnTo>
                <a:lnTo>
                  <a:pt x="92075" y="137160"/>
                </a:lnTo>
                <a:lnTo>
                  <a:pt x="117856" y="148082"/>
                </a:lnTo>
                <a:lnTo>
                  <a:pt x="119164" y="86106"/>
                </a:lnTo>
                <a:lnTo>
                  <a:pt x="119227" y="83058"/>
                </a:lnTo>
                <a:lnTo>
                  <a:pt x="120307" y="32639"/>
                </a:lnTo>
                <a:lnTo>
                  <a:pt x="120777" y="10668"/>
                </a:lnTo>
                <a:close/>
              </a:path>
              <a:path w="518795" h="591819">
                <a:moveTo>
                  <a:pt x="254254" y="106172"/>
                </a:moveTo>
                <a:lnTo>
                  <a:pt x="229362" y="69088"/>
                </a:lnTo>
                <a:lnTo>
                  <a:pt x="198755" y="57023"/>
                </a:lnTo>
                <a:lnTo>
                  <a:pt x="191897" y="57531"/>
                </a:lnTo>
                <a:lnTo>
                  <a:pt x="165188" y="85026"/>
                </a:lnTo>
                <a:lnTo>
                  <a:pt x="164731" y="92176"/>
                </a:lnTo>
                <a:lnTo>
                  <a:pt x="165862" y="99695"/>
                </a:lnTo>
                <a:lnTo>
                  <a:pt x="194437" y="140335"/>
                </a:lnTo>
                <a:lnTo>
                  <a:pt x="199009" y="146812"/>
                </a:lnTo>
                <a:lnTo>
                  <a:pt x="200533" y="149987"/>
                </a:lnTo>
                <a:lnTo>
                  <a:pt x="201041" y="155575"/>
                </a:lnTo>
                <a:lnTo>
                  <a:pt x="200279" y="158115"/>
                </a:lnTo>
                <a:lnTo>
                  <a:pt x="195834" y="164465"/>
                </a:lnTo>
                <a:lnTo>
                  <a:pt x="191770" y="166624"/>
                </a:lnTo>
                <a:lnTo>
                  <a:pt x="180848" y="167640"/>
                </a:lnTo>
                <a:lnTo>
                  <a:pt x="174752" y="165481"/>
                </a:lnTo>
                <a:lnTo>
                  <a:pt x="161544" y="156337"/>
                </a:lnTo>
                <a:lnTo>
                  <a:pt x="157480" y="151130"/>
                </a:lnTo>
                <a:lnTo>
                  <a:pt x="154432" y="139446"/>
                </a:lnTo>
                <a:lnTo>
                  <a:pt x="155448" y="132588"/>
                </a:lnTo>
                <a:lnTo>
                  <a:pt x="159004" y="124841"/>
                </a:lnTo>
                <a:lnTo>
                  <a:pt x="137033" y="112522"/>
                </a:lnTo>
                <a:lnTo>
                  <a:pt x="132803" y="121907"/>
                </a:lnTo>
                <a:lnTo>
                  <a:pt x="130441" y="130987"/>
                </a:lnTo>
                <a:lnTo>
                  <a:pt x="129895" y="139763"/>
                </a:lnTo>
                <a:lnTo>
                  <a:pt x="131191" y="148209"/>
                </a:lnTo>
                <a:lnTo>
                  <a:pt x="155321" y="178562"/>
                </a:lnTo>
                <a:lnTo>
                  <a:pt x="188722" y="192278"/>
                </a:lnTo>
                <a:lnTo>
                  <a:pt x="196088" y="191643"/>
                </a:lnTo>
                <a:lnTo>
                  <a:pt x="226822" y="162052"/>
                </a:lnTo>
                <a:lnTo>
                  <a:pt x="227584" y="149225"/>
                </a:lnTo>
                <a:lnTo>
                  <a:pt x="226187" y="143002"/>
                </a:lnTo>
                <a:lnTo>
                  <a:pt x="196723" y="104013"/>
                </a:lnTo>
                <a:lnTo>
                  <a:pt x="191897" y="97155"/>
                </a:lnTo>
                <a:lnTo>
                  <a:pt x="189865" y="89789"/>
                </a:lnTo>
                <a:lnTo>
                  <a:pt x="190246" y="86995"/>
                </a:lnTo>
                <a:lnTo>
                  <a:pt x="193929" y="81788"/>
                </a:lnTo>
                <a:lnTo>
                  <a:pt x="196469" y="80391"/>
                </a:lnTo>
                <a:lnTo>
                  <a:pt x="205105" y="80137"/>
                </a:lnTo>
                <a:lnTo>
                  <a:pt x="210820" y="82296"/>
                </a:lnTo>
                <a:lnTo>
                  <a:pt x="222885" y="90678"/>
                </a:lnTo>
                <a:lnTo>
                  <a:pt x="226568" y="94996"/>
                </a:lnTo>
                <a:lnTo>
                  <a:pt x="229235" y="103759"/>
                </a:lnTo>
                <a:lnTo>
                  <a:pt x="228600" y="108966"/>
                </a:lnTo>
                <a:lnTo>
                  <a:pt x="225679" y="115062"/>
                </a:lnTo>
                <a:lnTo>
                  <a:pt x="247523" y="128778"/>
                </a:lnTo>
                <a:lnTo>
                  <a:pt x="251447" y="121323"/>
                </a:lnTo>
                <a:lnTo>
                  <a:pt x="253695" y="113792"/>
                </a:lnTo>
                <a:lnTo>
                  <a:pt x="254254" y="106172"/>
                </a:lnTo>
                <a:close/>
              </a:path>
              <a:path w="518795" h="591819">
                <a:moveTo>
                  <a:pt x="352425" y="191897"/>
                </a:moveTo>
                <a:lnTo>
                  <a:pt x="330022" y="153492"/>
                </a:lnTo>
                <a:lnTo>
                  <a:pt x="300863" y="139446"/>
                </a:lnTo>
                <a:lnTo>
                  <a:pt x="287528" y="141859"/>
                </a:lnTo>
                <a:lnTo>
                  <a:pt x="266700" y="175387"/>
                </a:lnTo>
                <a:lnTo>
                  <a:pt x="267512" y="181470"/>
                </a:lnTo>
                <a:lnTo>
                  <a:pt x="269582" y="188455"/>
                </a:lnTo>
                <a:lnTo>
                  <a:pt x="272948" y="196380"/>
                </a:lnTo>
                <a:lnTo>
                  <a:pt x="277622" y="205232"/>
                </a:lnTo>
                <a:lnTo>
                  <a:pt x="283083" y="214757"/>
                </a:lnTo>
                <a:lnTo>
                  <a:pt x="286385" y="221107"/>
                </a:lnTo>
                <a:lnTo>
                  <a:pt x="289687" y="228219"/>
                </a:lnTo>
                <a:lnTo>
                  <a:pt x="290449" y="231775"/>
                </a:lnTo>
                <a:lnTo>
                  <a:pt x="289814" y="237236"/>
                </a:lnTo>
                <a:lnTo>
                  <a:pt x="288544" y="239649"/>
                </a:lnTo>
                <a:lnTo>
                  <a:pt x="282956" y="244983"/>
                </a:lnTo>
                <a:lnTo>
                  <a:pt x="278511" y="246253"/>
                </a:lnTo>
                <a:lnTo>
                  <a:pt x="267716" y="244983"/>
                </a:lnTo>
                <a:lnTo>
                  <a:pt x="262128" y="241681"/>
                </a:lnTo>
                <a:lnTo>
                  <a:pt x="250952" y="229997"/>
                </a:lnTo>
                <a:lnTo>
                  <a:pt x="248158" y="224155"/>
                </a:lnTo>
                <a:lnTo>
                  <a:pt x="247396" y="211963"/>
                </a:lnTo>
                <a:lnTo>
                  <a:pt x="249809" y="205486"/>
                </a:lnTo>
                <a:lnTo>
                  <a:pt x="254889" y="198628"/>
                </a:lnTo>
                <a:lnTo>
                  <a:pt x="235839" y="182118"/>
                </a:lnTo>
                <a:lnTo>
                  <a:pt x="229882" y="190461"/>
                </a:lnTo>
                <a:lnTo>
                  <a:pt x="225742" y="198869"/>
                </a:lnTo>
                <a:lnTo>
                  <a:pt x="223405" y="207365"/>
                </a:lnTo>
                <a:lnTo>
                  <a:pt x="222885" y="215900"/>
                </a:lnTo>
                <a:lnTo>
                  <a:pt x="224256" y="224434"/>
                </a:lnTo>
                <a:lnTo>
                  <a:pt x="246100" y="256070"/>
                </a:lnTo>
                <a:lnTo>
                  <a:pt x="277622" y="271526"/>
                </a:lnTo>
                <a:lnTo>
                  <a:pt x="292481" y="268605"/>
                </a:lnTo>
                <a:lnTo>
                  <a:pt x="298958" y="265430"/>
                </a:lnTo>
                <a:lnTo>
                  <a:pt x="310007" y="254762"/>
                </a:lnTo>
                <a:lnTo>
                  <a:pt x="313817" y="248920"/>
                </a:lnTo>
                <a:lnTo>
                  <a:pt x="317119" y="236474"/>
                </a:lnTo>
                <a:lnTo>
                  <a:pt x="316992" y="229997"/>
                </a:lnTo>
                <a:lnTo>
                  <a:pt x="313296" y="218160"/>
                </a:lnTo>
                <a:lnTo>
                  <a:pt x="310616" y="211963"/>
                </a:lnTo>
                <a:lnTo>
                  <a:pt x="307060" y="204914"/>
                </a:lnTo>
                <a:lnTo>
                  <a:pt x="296164" y="185928"/>
                </a:lnTo>
                <a:lnTo>
                  <a:pt x="292735" y="178181"/>
                </a:lnTo>
                <a:lnTo>
                  <a:pt x="292227" y="170688"/>
                </a:lnTo>
                <a:lnTo>
                  <a:pt x="293243" y="167894"/>
                </a:lnTo>
                <a:lnTo>
                  <a:pt x="297815" y="163576"/>
                </a:lnTo>
                <a:lnTo>
                  <a:pt x="300736" y="162814"/>
                </a:lnTo>
                <a:lnTo>
                  <a:pt x="309118" y="164338"/>
                </a:lnTo>
                <a:lnTo>
                  <a:pt x="314325" y="167513"/>
                </a:lnTo>
                <a:lnTo>
                  <a:pt x="324485" y="178181"/>
                </a:lnTo>
                <a:lnTo>
                  <a:pt x="327152" y="183134"/>
                </a:lnTo>
                <a:lnTo>
                  <a:pt x="328041" y="192405"/>
                </a:lnTo>
                <a:lnTo>
                  <a:pt x="326263" y="197358"/>
                </a:lnTo>
                <a:lnTo>
                  <a:pt x="322199" y="202692"/>
                </a:lnTo>
                <a:lnTo>
                  <a:pt x="340741" y="220472"/>
                </a:lnTo>
                <a:lnTo>
                  <a:pt x="346113" y="214033"/>
                </a:lnTo>
                <a:lnTo>
                  <a:pt x="349859" y="207098"/>
                </a:lnTo>
                <a:lnTo>
                  <a:pt x="351967" y="199707"/>
                </a:lnTo>
                <a:lnTo>
                  <a:pt x="352425" y="191897"/>
                </a:lnTo>
                <a:close/>
              </a:path>
              <a:path w="518795" h="591819">
                <a:moveTo>
                  <a:pt x="445008" y="311150"/>
                </a:moveTo>
                <a:lnTo>
                  <a:pt x="395224" y="230632"/>
                </a:lnTo>
                <a:lnTo>
                  <a:pt x="286639" y="297942"/>
                </a:lnTo>
                <a:lnTo>
                  <a:pt x="337820" y="380492"/>
                </a:lnTo>
                <a:lnTo>
                  <a:pt x="356108" y="369062"/>
                </a:lnTo>
                <a:lnTo>
                  <a:pt x="318516" y="308483"/>
                </a:lnTo>
                <a:lnTo>
                  <a:pt x="348107" y="290195"/>
                </a:lnTo>
                <a:lnTo>
                  <a:pt x="381889" y="344678"/>
                </a:lnTo>
                <a:lnTo>
                  <a:pt x="400177" y="333375"/>
                </a:lnTo>
                <a:lnTo>
                  <a:pt x="366395" y="278892"/>
                </a:lnTo>
                <a:lnTo>
                  <a:pt x="390398" y="263906"/>
                </a:lnTo>
                <a:lnTo>
                  <a:pt x="426720" y="322453"/>
                </a:lnTo>
                <a:lnTo>
                  <a:pt x="445008" y="311150"/>
                </a:lnTo>
                <a:close/>
              </a:path>
              <a:path w="518795" h="591819">
                <a:moveTo>
                  <a:pt x="486702" y="411988"/>
                </a:moveTo>
                <a:lnTo>
                  <a:pt x="472846" y="373773"/>
                </a:lnTo>
                <a:lnTo>
                  <a:pt x="444881" y="357251"/>
                </a:lnTo>
                <a:lnTo>
                  <a:pt x="438531" y="357632"/>
                </a:lnTo>
                <a:lnTo>
                  <a:pt x="410743" y="385635"/>
                </a:lnTo>
                <a:lnTo>
                  <a:pt x="409841" y="401447"/>
                </a:lnTo>
                <a:lnTo>
                  <a:pt x="410591" y="411353"/>
                </a:lnTo>
                <a:lnTo>
                  <a:pt x="412369" y="429514"/>
                </a:lnTo>
                <a:lnTo>
                  <a:pt x="412496" y="437388"/>
                </a:lnTo>
                <a:lnTo>
                  <a:pt x="411861" y="440817"/>
                </a:lnTo>
                <a:lnTo>
                  <a:pt x="409067" y="445643"/>
                </a:lnTo>
                <a:lnTo>
                  <a:pt x="406908" y="447421"/>
                </a:lnTo>
                <a:lnTo>
                  <a:pt x="399669" y="450088"/>
                </a:lnTo>
                <a:lnTo>
                  <a:pt x="395097" y="449453"/>
                </a:lnTo>
                <a:lnTo>
                  <a:pt x="385699" y="443992"/>
                </a:lnTo>
                <a:lnTo>
                  <a:pt x="381889" y="438658"/>
                </a:lnTo>
                <a:lnTo>
                  <a:pt x="376301" y="423545"/>
                </a:lnTo>
                <a:lnTo>
                  <a:pt x="376047" y="417068"/>
                </a:lnTo>
                <a:lnTo>
                  <a:pt x="380238" y="405638"/>
                </a:lnTo>
                <a:lnTo>
                  <a:pt x="384937" y="400685"/>
                </a:lnTo>
                <a:lnTo>
                  <a:pt x="392303" y="396367"/>
                </a:lnTo>
                <a:lnTo>
                  <a:pt x="381508" y="373634"/>
                </a:lnTo>
                <a:lnTo>
                  <a:pt x="354025" y="407847"/>
                </a:lnTo>
                <a:lnTo>
                  <a:pt x="353720" y="417118"/>
                </a:lnTo>
                <a:lnTo>
                  <a:pt x="355168" y="427228"/>
                </a:lnTo>
                <a:lnTo>
                  <a:pt x="372364" y="462661"/>
                </a:lnTo>
                <a:lnTo>
                  <a:pt x="399034" y="475488"/>
                </a:lnTo>
                <a:lnTo>
                  <a:pt x="406146" y="475107"/>
                </a:lnTo>
                <a:lnTo>
                  <a:pt x="436880" y="449834"/>
                </a:lnTo>
                <a:lnTo>
                  <a:pt x="438188" y="437489"/>
                </a:lnTo>
                <a:lnTo>
                  <a:pt x="438162" y="430720"/>
                </a:lnTo>
                <a:lnTo>
                  <a:pt x="437667" y="422821"/>
                </a:lnTo>
                <a:lnTo>
                  <a:pt x="435229" y="401066"/>
                </a:lnTo>
                <a:lnTo>
                  <a:pt x="435229" y="392684"/>
                </a:lnTo>
                <a:lnTo>
                  <a:pt x="437769" y="385445"/>
                </a:lnTo>
                <a:lnTo>
                  <a:pt x="439801" y="383413"/>
                </a:lnTo>
                <a:lnTo>
                  <a:pt x="445770" y="381254"/>
                </a:lnTo>
                <a:lnTo>
                  <a:pt x="448691" y="381635"/>
                </a:lnTo>
                <a:lnTo>
                  <a:pt x="455803" y="386461"/>
                </a:lnTo>
                <a:lnTo>
                  <a:pt x="459232" y="391414"/>
                </a:lnTo>
                <a:lnTo>
                  <a:pt x="464312" y="405257"/>
                </a:lnTo>
                <a:lnTo>
                  <a:pt x="464820" y="410845"/>
                </a:lnTo>
                <a:lnTo>
                  <a:pt x="461899" y="419608"/>
                </a:lnTo>
                <a:lnTo>
                  <a:pt x="458343" y="423418"/>
                </a:lnTo>
                <a:lnTo>
                  <a:pt x="452628" y="426720"/>
                </a:lnTo>
                <a:lnTo>
                  <a:pt x="462534" y="450596"/>
                </a:lnTo>
                <a:lnTo>
                  <a:pt x="486473" y="420903"/>
                </a:lnTo>
                <a:lnTo>
                  <a:pt x="486702" y="411988"/>
                </a:lnTo>
                <a:close/>
              </a:path>
              <a:path w="518795" h="591819">
                <a:moveTo>
                  <a:pt x="518401" y="535279"/>
                </a:moveTo>
                <a:lnTo>
                  <a:pt x="504952" y="493522"/>
                </a:lnTo>
                <a:lnTo>
                  <a:pt x="481330" y="482600"/>
                </a:lnTo>
                <a:lnTo>
                  <a:pt x="474853" y="483616"/>
                </a:lnTo>
                <a:lnTo>
                  <a:pt x="446303" y="511594"/>
                </a:lnTo>
                <a:lnTo>
                  <a:pt x="441706" y="548005"/>
                </a:lnTo>
                <a:lnTo>
                  <a:pt x="440309" y="555752"/>
                </a:lnTo>
                <a:lnTo>
                  <a:pt x="438912" y="559054"/>
                </a:lnTo>
                <a:lnTo>
                  <a:pt x="435229" y="563245"/>
                </a:lnTo>
                <a:lnTo>
                  <a:pt x="432943" y="564515"/>
                </a:lnTo>
                <a:lnTo>
                  <a:pt x="425323" y="565658"/>
                </a:lnTo>
                <a:lnTo>
                  <a:pt x="420878" y="564261"/>
                </a:lnTo>
                <a:lnTo>
                  <a:pt x="412623" y="557022"/>
                </a:lnTo>
                <a:lnTo>
                  <a:pt x="409956" y="551180"/>
                </a:lnTo>
                <a:lnTo>
                  <a:pt x="407416" y="535178"/>
                </a:lnTo>
                <a:lnTo>
                  <a:pt x="408432" y="528701"/>
                </a:lnTo>
                <a:lnTo>
                  <a:pt x="414782" y="518414"/>
                </a:lnTo>
                <a:lnTo>
                  <a:pt x="420370" y="514477"/>
                </a:lnTo>
                <a:lnTo>
                  <a:pt x="428498" y="511683"/>
                </a:lnTo>
                <a:lnTo>
                  <a:pt x="422148" y="487172"/>
                </a:lnTo>
                <a:lnTo>
                  <a:pt x="388607" y="515454"/>
                </a:lnTo>
                <a:lnTo>
                  <a:pt x="385991" y="534695"/>
                </a:lnTo>
                <a:lnTo>
                  <a:pt x="387096" y="546100"/>
                </a:lnTo>
                <a:lnTo>
                  <a:pt x="405765" y="584581"/>
                </a:lnTo>
                <a:lnTo>
                  <a:pt x="426847" y="591566"/>
                </a:lnTo>
                <a:lnTo>
                  <a:pt x="441960" y="589153"/>
                </a:lnTo>
                <a:lnTo>
                  <a:pt x="466750" y="554202"/>
                </a:lnTo>
                <a:lnTo>
                  <a:pt x="469646" y="524510"/>
                </a:lnTo>
                <a:lnTo>
                  <a:pt x="471170" y="516255"/>
                </a:lnTo>
                <a:lnTo>
                  <a:pt x="475107" y="509778"/>
                </a:lnTo>
                <a:lnTo>
                  <a:pt x="477520" y="508127"/>
                </a:lnTo>
                <a:lnTo>
                  <a:pt x="483743" y="507111"/>
                </a:lnTo>
                <a:lnTo>
                  <a:pt x="486537" y="508000"/>
                </a:lnTo>
                <a:lnTo>
                  <a:pt x="492633" y="514096"/>
                </a:lnTo>
                <a:lnTo>
                  <a:pt x="495046" y="519684"/>
                </a:lnTo>
                <a:lnTo>
                  <a:pt x="497332" y="534289"/>
                </a:lnTo>
                <a:lnTo>
                  <a:pt x="496824" y="539877"/>
                </a:lnTo>
                <a:lnTo>
                  <a:pt x="492252" y="547878"/>
                </a:lnTo>
                <a:lnTo>
                  <a:pt x="487934" y="551053"/>
                </a:lnTo>
                <a:lnTo>
                  <a:pt x="481584" y="553085"/>
                </a:lnTo>
                <a:lnTo>
                  <a:pt x="486791" y="578358"/>
                </a:lnTo>
                <a:lnTo>
                  <a:pt x="518007" y="545261"/>
                </a:lnTo>
                <a:lnTo>
                  <a:pt x="518401" y="5352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71819" y="2427604"/>
            <a:ext cx="631825" cy="354330"/>
          </a:xfrm>
          <a:custGeom>
            <a:avLst/>
            <a:gdLst/>
            <a:ahLst/>
            <a:cxnLst/>
            <a:rect l="l" t="t" r="r" b="b"/>
            <a:pathLst>
              <a:path w="631825" h="354330">
                <a:moveTo>
                  <a:pt x="127508" y="340614"/>
                </a:moveTo>
                <a:lnTo>
                  <a:pt x="114477" y="315849"/>
                </a:lnTo>
                <a:lnTo>
                  <a:pt x="105587" y="298958"/>
                </a:lnTo>
                <a:lnTo>
                  <a:pt x="79857" y="250063"/>
                </a:lnTo>
                <a:lnTo>
                  <a:pt x="75057" y="240931"/>
                </a:lnTo>
                <a:lnTo>
                  <a:pt x="75057" y="295275"/>
                </a:lnTo>
                <a:lnTo>
                  <a:pt x="40386" y="298958"/>
                </a:lnTo>
                <a:lnTo>
                  <a:pt x="52705" y="250063"/>
                </a:lnTo>
                <a:lnTo>
                  <a:pt x="75057" y="295275"/>
                </a:lnTo>
                <a:lnTo>
                  <a:pt x="75057" y="240931"/>
                </a:lnTo>
                <a:lnTo>
                  <a:pt x="63500" y="218948"/>
                </a:lnTo>
                <a:lnTo>
                  <a:pt x="36322" y="221742"/>
                </a:lnTo>
                <a:lnTo>
                  <a:pt x="0" y="353822"/>
                </a:lnTo>
                <a:lnTo>
                  <a:pt x="27305" y="351028"/>
                </a:lnTo>
                <a:lnTo>
                  <a:pt x="34798" y="321183"/>
                </a:lnTo>
                <a:lnTo>
                  <a:pt x="85471" y="315849"/>
                </a:lnTo>
                <a:lnTo>
                  <a:pt x="99568" y="343535"/>
                </a:lnTo>
                <a:lnTo>
                  <a:pt x="127508" y="340614"/>
                </a:lnTo>
                <a:close/>
              </a:path>
              <a:path w="631825" h="354330">
                <a:moveTo>
                  <a:pt x="231876" y="274459"/>
                </a:moveTo>
                <a:lnTo>
                  <a:pt x="221856" y="230720"/>
                </a:lnTo>
                <a:lnTo>
                  <a:pt x="217424" y="222758"/>
                </a:lnTo>
                <a:lnTo>
                  <a:pt x="214122" y="217424"/>
                </a:lnTo>
                <a:lnTo>
                  <a:pt x="208661" y="211582"/>
                </a:lnTo>
                <a:lnTo>
                  <a:pt x="206121" y="209892"/>
                </a:lnTo>
                <a:lnTo>
                  <a:pt x="206121" y="275463"/>
                </a:lnTo>
                <a:lnTo>
                  <a:pt x="205740" y="281432"/>
                </a:lnTo>
                <a:lnTo>
                  <a:pt x="205232" y="287401"/>
                </a:lnTo>
                <a:lnTo>
                  <a:pt x="203962" y="291973"/>
                </a:lnTo>
                <a:lnTo>
                  <a:pt x="201803" y="294894"/>
                </a:lnTo>
                <a:lnTo>
                  <a:pt x="199644" y="297942"/>
                </a:lnTo>
                <a:lnTo>
                  <a:pt x="196723" y="300482"/>
                </a:lnTo>
                <a:lnTo>
                  <a:pt x="192786" y="302387"/>
                </a:lnTo>
                <a:lnTo>
                  <a:pt x="189865" y="303911"/>
                </a:lnTo>
                <a:lnTo>
                  <a:pt x="184912" y="305435"/>
                </a:lnTo>
                <a:lnTo>
                  <a:pt x="177927" y="307086"/>
                </a:lnTo>
                <a:lnTo>
                  <a:pt x="159131" y="311277"/>
                </a:lnTo>
                <a:lnTo>
                  <a:pt x="140589" y="228854"/>
                </a:lnTo>
                <a:lnTo>
                  <a:pt x="151892" y="226187"/>
                </a:lnTo>
                <a:lnTo>
                  <a:pt x="162052" y="223901"/>
                </a:lnTo>
                <a:lnTo>
                  <a:pt x="169037" y="222758"/>
                </a:lnTo>
                <a:lnTo>
                  <a:pt x="177673" y="222758"/>
                </a:lnTo>
                <a:lnTo>
                  <a:pt x="181991" y="223774"/>
                </a:lnTo>
                <a:lnTo>
                  <a:pt x="185674" y="226060"/>
                </a:lnTo>
                <a:lnTo>
                  <a:pt x="189357" y="228219"/>
                </a:lnTo>
                <a:lnTo>
                  <a:pt x="205244" y="267830"/>
                </a:lnTo>
                <a:lnTo>
                  <a:pt x="206121" y="275463"/>
                </a:lnTo>
                <a:lnTo>
                  <a:pt x="206121" y="209892"/>
                </a:lnTo>
                <a:lnTo>
                  <a:pt x="195707" y="202946"/>
                </a:lnTo>
                <a:lnTo>
                  <a:pt x="188595" y="200533"/>
                </a:lnTo>
                <a:lnTo>
                  <a:pt x="180848" y="200025"/>
                </a:lnTo>
                <a:lnTo>
                  <a:pt x="175006" y="199771"/>
                </a:lnTo>
                <a:lnTo>
                  <a:pt x="167005" y="200660"/>
                </a:lnTo>
                <a:lnTo>
                  <a:pt x="110617" y="213360"/>
                </a:lnTo>
                <a:lnTo>
                  <a:pt x="138684" y="337947"/>
                </a:lnTo>
                <a:lnTo>
                  <a:pt x="195326" y="325120"/>
                </a:lnTo>
                <a:lnTo>
                  <a:pt x="202565" y="322580"/>
                </a:lnTo>
                <a:lnTo>
                  <a:pt x="214630" y="315595"/>
                </a:lnTo>
                <a:lnTo>
                  <a:pt x="219290" y="311277"/>
                </a:lnTo>
                <a:lnTo>
                  <a:pt x="219710" y="310896"/>
                </a:lnTo>
                <a:lnTo>
                  <a:pt x="231521" y="280670"/>
                </a:lnTo>
                <a:lnTo>
                  <a:pt x="231876" y="274459"/>
                </a:lnTo>
                <a:close/>
              </a:path>
              <a:path w="631825" h="354330">
                <a:moveTo>
                  <a:pt x="324485" y="258191"/>
                </a:moveTo>
                <a:lnTo>
                  <a:pt x="322707" y="250190"/>
                </a:lnTo>
                <a:lnTo>
                  <a:pt x="294005" y="163449"/>
                </a:lnTo>
                <a:lnTo>
                  <a:pt x="269621" y="171577"/>
                </a:lnTo>
                <a:lnTo>
                  <a:pt x="298831" y="259588"/>
                </a:lnTo>
                <a:lnTo>
                  <a:pt x="299847" y="266446"/>
                </a:lnTo>
                <a:lnTo>
                  <a:pt x="297434" y="274193"/>
                </a:lnTo>
                <a:lnTo>
                  <a:pt x="294005" y="276987"/>
                </a:lnTo>
                <a:lnTo>
                  <a:pt x="283210" y="280543"/>
                </a:lnTo>
                <a:lnTo>
                  <a:pt x="278511" y="279781"/>
                </a:lnTo>
                <a:lnTo>
                  <a:pt x="271653" y="274066"/>
                </a:lnTo>
                <a:lnTo>
                  <a:pt x="268986" y="269494"/>
                </a:lnTo>
                <a:lnTo>
                  <a:pt x="266446" y="262636"/>
                </a:lnTo>
                <a:lnTo>
                  <a:pt x="244221" y="272923"/>
                </a:lnTo>
                <a:lnTo>
                  <a:pt x="270573" y="301713"/>
                </a:lnTo>
                <a:lnTo>
                  <a:pt x="278028" y="302729"/>
                </a:lnTo>
                <a:lnTo>
                  <a:pt x="286092" y="302145"/>
                </a:lnTo>
                <a:lnTo>
                  <a:pt x="322072" y="279019"/>
                </a:lnTo>
                <a:lnTo>
                  <a:pt x="324485" y="272034"/>
                </a:lnTo>
                <a:lnTo>
                  <a:pt x="324485" y="258191"/>
                </a:lnTo>
                <a:close/>
              </a:path>
              <a:path w="631825" h="354330">
                <a:moveTo>
                  <a:pt x="443484" y="214884"/>
                </a:moveTo>
                <a:lnTo>
                  <a:pt x="403733" y="116713"/>
                </a:lnTo>
                <a:lnTo>
                  <a:pt x="380225" y="127254"/>
                </a:lnTo>
                <a:lnTo>
                  <a:pt x="413004" y="201041"/>
                </a:lnTo>
                <a:lnTo>
                  <a:pt x="415544" y="207772"/>
                </a:lnTo>
                <a:lnTo>
                  <a:pt x="417703" y="216281"/>
                </a:lnTo>
                <a:lnTo>
                  <a:pt x="417055" y="220599"/>
                </a:lnTo>
                <a:lnTo>
                  <a:pt x="412750" y="229108"/>
                </a:lnTo>
                <a:lnTo>
                  <a:pt x="408305" y="232664"/>
                </a:lnTo>
                <a:lnTo>
                  <a:pt x="395097" y="238506"/>
                </a:lnTo>
                <a:lnTo>
                  <a:pt x="389255" y="239395"/>
                </a:lnTo>
                <a:lnTo>
                  <a:pt x="379095" y="236982"/>
                </a:lnTo>
                <a:lnTo>
                  <a:pt x="375031" y="234188"/>
                </a:lnTo>
                <a:lnTo>
                  <a:pt x="369951" y="227203"/>
                </a:lnTo>
                <a:lnTo>
                  <a:pt x="366776" y="220726"/>
                </a:lnTo>
                <a:lnTo>
                  <a:pt x="334251" y="147574"/>
                </a:lnTo>
                <a:lnTo>
                  <a:pt x="310769" y="157988"/>
                </a:lnTo>
                <a:lnTo>
                  <a:pt x="338328" y="220218"/>
                </a:lnTo>
                <a:lnTo>
                  <a:pt x="360934" y="256159"/>
                </a:lnTo>
                <a:lnTo>
                  <a:pt x="377304" y="262763"/>
                </a:lnTo>
                <a:lnTo>
                  <a:pt x="384175" y="262763"/>
                </a:lnTo>
                <a:lnTo>
                  <a:pt x="427482" y="246888"/>
                </a:lnTo>
                <a:lnTo>
                  <a:pt x="443357" y="220853"/>
                </a:lnTo>
                <a:lnTo>
                  <a:pt x="443484" y="214884"/>
                </a:lnTo>
                <a:close/>
              </a:path>
              <a:path w="631825" h="354330">
                <a:moveTo>
                  <a:pt x="553212" y="152273"/>
                </a:moveTo>
                <a:lnTo>
                  <a:pt x="527558" y="120904"/>
                </a:lnTo>
                <a:lnTo>
                  <a:pt x="521335" y="119507"/>
                </a:lnTo>
                <a:lnTo>
                  <a:pt x="508952" y="120396"/>
                </a:lnTo>
                <a:lnTo>
                  <a:pt x="502297" y="121539"/>
                </a:lnTo>
                <a:lnTo>
                  <a:pt x="494614" y="123355"/>
                </a:lnTo>
                <a:lnTo>
                  <a:pt x="477418" y="128219"/>
                </a:lnTo>
                <a:lnTo>
                  <a:pt x="470471" y="129755"/>
                </a:lnTo>
                <a:lnTo>
                  <a:pt x="465035" y="130454"/>
                </a:lnTo>
                <a:lnTo>
                  <a:pt x="461137" y="130302"/>
                </a:lnTo>
                <a:lnTo>
                  <a:pt x="457835" y="129667"/>
                </a:lnTo>
                <a:lnTo>
                  <a:pt x="455422" y="128143"/>
                </a:lnTo>
                <a:lnTo>
                  <a:pt x="452247" y="122682"/>
                </a:lnTo>
                <a:lnTo>
                  <a:pt x="452120" y="119634"/>
                </a:lnTo>
                <a:lnTo>
                  <a:pt x="455676" y="111760"/>
                </a:lnTo>
                <a:lnTo>
                  <a:pt x="459994" y="107569"/>
                </a:lnTo>
                <a:lnTo>
                  <a:pt x="472694" y="100203"/>
                </a:lnTo>
                <a:lnTo>
                  <a:pt x="478155" y="98679"/>
                </a:lnTo>
                <a:lnTo>
                  <a:pt x="487299" y="100076"/>
                </a:lnTo>
                <a:lnTo>
                  <a:pt x="491744" y="102870"/>
                </a:lnTo>
                <a:lnTo>
                  <a:pt x="495935" y="108077"/>
                </a:lnTo>
                <a:lnTo>
                  <a:pt x="517652" y="94107"/>
                </a:lnTo>
                <a:lnTo>
                  <a:pt x="484403" y="75628"/>
                </a:lnTo>
                <a:lnTo>
                  <a:pt x="475564" y="76949"/>
                </a:lnTo>
                <a:lnTo>
                  <a:pt x="440220" y="97205"/>
                </a:lnTo>
                <a:lnTo>
                  <a:pt x="428752" y="127508"/>
                </a:lnTo>
                <a:lnTo>
                  <a:pt x="430276" y="133731"/>
                </a:lnTo>
                <a:lnTo>
                  <a:pt x="462610" y="156324"/>
                </a:lnTo>
                <a:lnTo>
                  <a:pt x="469874" y="155917"/>
                </a:lnTo>
                <a:lnTo>
                  <a:pt x="478370" y="154470"/>
                </a:lnTo>
                <a:lnTo>
                  <a:pt x="488061" y="152019"/>
                </a:lnTo>
                <a:lnTo>
                  <a:pt x="498602" y="148971"/>
                </a:lnTo>
                <a:lnTo>
                  <a:pt x="505587" y="147193"/>
                </a:lnTo>
                <a:lnTo>
                  <a:pt x="513207" y="145669"/>
                </a:lnTo>
                <a:lnTo>
                  <a:pt x="516890" y="145796"/>
                </a:lnTo>
                <a:lnTo>
                  <a:pt x="522097" y="147701"/>
                </a:lnTo>
                <a:lnTo>
                  <a:pt x="524129" y="149479"/>
                </a:lnTo>
                <a:lnTo>
                  <a:pt x="527939" y="156083"/>
                </a:lnTo>
                <a:lnTo>
                  <a:pt x="528193" y="160655"/>
                </a:lnTo>
                <a:lnTo>
                  <a:pt x="524383" y="170942"/>
                </a:lnTo>
                <a:lnTo>
                  <a:pt x="519938" y="175641"/>
                </a:lnTo>
                <a:lnTo>
                  <a:pt x="505968" y="183769"/>
                </a:lnTo>
                <a:lnTo>
                  <a:pt x="499618" y="185166"/>
                </a:lnTo>
                <a:lnTo>
                  <a:pt x="487553" y="182880"/>
                </a:lnTo>
                <a:lnTo>
                  <a:pt x="481825" y="179070"/>
                </a:lnTo>
                <a:lnTo>
                  <a:pt x="476377" y="172593"/>
                </a:lnTo>
                <a:lnTo>
                  <a:pt x="455803" y="187198"/>
                </a:lnTo>
                <a:lnTo>
                  <a:pt x="494284" y="208368"/>
                </a:lnTo>
                <a:lnTo>
                  <a:pt x="503453" y="207073"/>
                </a:lnTo>
                <a:lnTo>
                  <a:pt x="541007" y="185559"/>
                </a:lnTo>
                <a:lnTo>
                  <a:pt x="552577" y="167513"/>
                </a:lnTo>
                <a:lnTo>
                  <a:pt x="553212" y="152273"/>
                </a:lnTo>
                <a:close/>
              </a:path>
              <a:path w="631825" h="354330">
                <a:moveTo>
                  <a:pt x="631444" y="125349"/>
                </a:moveTo>
                <a:lnTo>
                  <a:pt x="568960" y="39624"/>
                </a:lnTo>
                <a:lnTo>
                  <a:pt x="599440" y="17399"/>
                </a:lnTo>
                <a:lnTo>
                  <a:pt x="586740" y="0"/>
                </a:lnTo>
                <a:lnTo>
                  <a:pt x="504698" y="59690"/>
                </a:lnTo>
                <a:lnTo>
                  <a:pt x="517525" y="77216"/>
                </a:lnTo>
                <a:lnTo>
                  <a:pt x="548132" y="54864"/>
                </a:lnTo>
                <a:lnTo>
                  <a:pt x="610616" y="140589"/>
                </a:lnTo>
                <a:lnTo>
                  <a:pt x="631444" y="1253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2948" y="6612432"/>
            <a:ext cx="375157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Box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6-</a:t>
            </a:r>
            <a:r>
              <a:rPr sz="1100" dirty="0">
                <a:latin typeface="Calibri"/>
                <a:cs typeface="Calibri"/>
              </a:rPr>
              <a:t>5</a:t>
            </a:r>
            <a:r>
              <a:rPr sz="1100" spc="25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©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Global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Initiative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Asthma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2022, </a:t>
            </a:r>
            <a:r>
              <a:rPr sz="1100" spc="-10" dirty="0">
                <a:latin typeface="Calibri"/>
                <a:cs typeface="Calibri"/>
                <a:hlinkClick r:id="rId3"/>
              </a:rPr>
              <a:t>www.ginasthma.org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05612" y="68541"/>
            <a:ext cx="3621404" cy="612775"/>
            <a:chOff x="705612" y="68541"/>
            <a:chExt cx="3621404" cy="612775"/>
          </a:xfrm>
        </p:grpSpPr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5612" y="68541"/>
              <a:ext cx="3621024" cy="61268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47522" y="110489"/>
              <a:ext cx="3487420" cy="478790"/>
            </a:xfrm>
            <a:custGeom>
              <a:avLst/>
              <a:gdLst/>
              <a:ahLst/>
              <a:cxnLst/>
              <a:rect l="l" t="t" r="r" b="b"/>
              <a:pathLst>
                <a:path w="3487420" h="478790">
                  <a:moveTo>
                    <a:pt x="0" y="79755"/>
                  </a:moveTo>
                  <a:lnTo>
                    <a:pt x="6268" y="48702"/>
                  </a:lnTo>
                  <a:lnTo>
                    <a:pt x="23361" y="23352"/>
                  </a:lnTo>
                  <a:lnTo>
                    <a:pt x="48713" y="6264"/>
                  </a:lnTo>
                  <a:lnTo>
                    <a:pt x="79756" y="0"/>
                  </a:lnTo>
                  <a:lnTo>
                    <a:pt x="3407155" y="0"/>
                  </a:lnTo>
                  <a:lnTo>
                    <a:pt x="3438209" y="6264"/>
                  </a:lnTo>
                  <a:lnTo>
                    <a:pt x="3463559" y="23352"/>
                  </a:lnTo>
                  <a:lnTo>
                    <a:pt x="3480647" y="48702"/>
                  </a:lnTo>
                  <a:lnTo>
                    <a:pt x="3486912" y="79755"/>
                  </a:lnTo>
                  <a:lnTo>
                    <a:pt x="3486912" y="398779"/>
                  </a:lnTo>
                  <a:lnTo>
                    <a:pt x="3480647" y="429833"/>
                  </a:lnTo>
                  <a:lnTo>
                    <a:pt x="3463559" y="455183"/>
                  </a:lnTo>
                  <a:lnTo>
                    <a:pt x="3438209" y="472271"/>
                  </a:lnTo>
                  <a:lnTo>
                    <a:pt x="3407155" y="478535"/>
                  </a:lnTo>
                  <a:lnTo>
                    <a:pt x="79756" y="478535"/>
                  </a:lnTo>
                  <a:lnTo>
                    <a:pt x="48713" y="472271"/>
                  </a:lnTo>
                  <a:lnTo>
                    <a:pt x="23361" y="455183"/>
                  </a:lnTo>
                  <a:lnTo>
                    <a:pt x="6268" y="429833"/>
                  </a:lnTo>
                  <a:lnTo>
                    <a:pt x="0" y="398779"/>
                  </a:lnTo>
                  <a:lnTo>
                    <a:pt x="0" y="79755"/>
                  </a:lnTo>
                  <a:close/>
                </a:path>
              </a:pathLst>
            </a:custGeom>
            <a:ln w="320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4173" y="326898"/>
            <a:ext cx="5413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>
                <a:latin typeface="Franklin Gothic Medium"/>
                <a:cs typeface="Franklin Gothic Medium"/>
              </a:rPr>
              <a:t>PRINCIPLES</a:t>
            </a:r>
            <a:r>
              <a:rPr spc="-150" dirty="0">
                <a:latin typeface="Franklin Gothic Medium"/>
                <a:cs typeface="Franklin Gothic Medium"/>
              </a:rPr>
              <a:t> </a:t>
            </a:r>
            <a:r>
              <a:rPr dirty="0">
                <a:latin typeface="Franklin Gothic Medium"/>
                <a:cs typeface="Franklin Gothic Medium"/>
              </a:rPr>
              <a:t>OF</a:t>
            </a:r>
            <a:r>
              <a:rPr spc="-90" dirty="0">
                <a:latin typeface="Franklin Gothic Medium"/>
                <a:cs typeface="Franklin Gothic Medium"/>
              </a:rPr>
              <a:t> </a:t>
            </a:r>
            <a:r>
              <a:rPr spc="-70" dirty="0">
                <a:latin typeface="Franklin Gothic Medium"/>
                <a:cs typeface="Franklin Gothic Medium"/>
              </a:rPr>
              <a:t>THERAPY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0083" y="1037095"/>
            <a:ext cx="11433175" cy="554926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In</a:t>
            </a:r>
            <a:r>
              <a:rPr sz="2400" spc="-9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4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Asthma,</a:t>
            </a:r>
            <a:r>
              <a:rPr sz="2400" spc="-9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β-</a:t>
            </a:r>
            <a:r>
              <a:rPr sz="24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agonists</a:t>
            </a:r>
            <a:r>
              <a:rPr sz="2400" spc="-8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should</a:t>
            </a:r>
            <a:r>
              <a:rPr sz="2400" spc="-1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3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always</a:t>
            </a:r>
            <a:r>
              <a:rPr sz="2400" spc="-9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be</a:t>
            </a:r>
            <a:r>
              <a:rPr sz="2400" spc="-8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given</a:t>
            </a:r>
            <a:r>
              <a:rPr sz="2400" spc="-9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inhaled,</a:t>
            </a:r>
            <a:r>
              <a:rPr sz="2400" spc="-8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never</a:t>
            </a:r>
            <a:r>
              <a:rPr sz="2400" spc="-8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orally</a:t>
            </a:r>
            <a:endParaRPr sz="2400">
              <a:latin typeface="Franklin Gothic Medium"/>
              <a:cs typeface="Franklin Gothic Medium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Inhaled</a:t>
            </a:r>
            <a:r>
              <a:rPr sz="2400" spc="-8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medications</a:t>
            </a:r>
            <a:r>
              <a:rPr sz="2400" spc="-1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can</a:t>
            </a:r>
            <a:r>
              <a:rPr sz="2400" spc="-8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be</a:t>
            </a:r>
            <a:r>
              <a:rPr sz="2400" spc="-9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given</a:t>
            </a:r>
            <a:r>
              <a:rPr sz="2400" spc="-9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via</a:t>
            </a:r>
            <a:r>
              <a:rPr sz="2400" spc="-8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nebulizers</a:t>
            </a:r>
            <a:r>
              <a:rPr sz="2400" spc="-8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or</a:t>
            </a:r>
            <a:r>
              <a:rPr sz="2400" spc="-9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inhalers</a:t>
            </a:r>
            <a:r>
              <a:rPr sz="2400" spc="-6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with</a:t>
            </a:r>
            <a:r>
              <a:rPr sz="2400" spc="-10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equal</a:t>
            </a:r>
            <a:r>
              <a:rPr sz="2400" spc="-1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efficacy</a:t>
            </a:r>
            <a:endParaRPr sz="2400">
              <a:latin typeface="Franklin Gothic Medium"/>
              <a:cs typeface="Franklin Gothic Medium"/>
            </a:endParaRPr>
          </a:p>
          <a:p>
            <a:pPr marL="241300" indent="-228600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8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Two</a:t>
            </a:r>
            <a:r>
              <a:rPr sz="2400" spc="-6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400" spc="-3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major</a:t>
            </a:r>
            <a:r>
              <a:rPr sz="2400" spc="-114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types</a:t>
            </a:r>
            <a:r>
              <a:rPr sz="2400" spc="-1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of</a:t>
            </a:r>
            <a:r>
              <a:rPr sz="2400" spc="-7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inhalers:</a:t>
            </a:r>
            <a:endParaRPr sz="2400">
              <a:latin typeface="Franklin Gothic Medium"/>
              <a:cs typeface="Franklin Gothic Medium"/>
            </a:endParaRPr>
          </a:p>
          <a:p>
            <a:pPr marL="697865" lvl="1" indent="-227965">
              <a:lnSpc>
                <a:spcPct val="100000"/>
              </a:lnSpc>
              <a:spcBef>
                <a:spcPts val="26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20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Metered</a:t>
            </a:r>
            <a:r>
              <a:rPr sz="2000" spc="-5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dose</a:t>
            </a:r>
            <a:r>
              <a:rPr sz="2000" spc="-7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inhalers</a:t>
            </a:r>
            <a:r>
              <a:rPr sz="2000" spc="-4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(</a:t>
            </a:r>
            <a:r>
              <a:rPr sz="2000" spc="-5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MDI</a:t>
            </a:r>
            <a:r>
              <a:rPr sz="2000" spc="-4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spc="-5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)</a:t>
            </a:r>
            <a:endParaRPr sz="2000">
              <a:latin typeface="Franklin Gothic Medium"/>
              <a:cs typeface="Franklin Gothic Medium"/>
            </a:endParaRPr>
          </a:p>
          <a:p>
            <a:pPr marL="697865" lvl="1" indent="-227965">
              <a:lnSpc>
                <a:spcPct val="100000"/>
              </a:lnSpc>
              <a:spcBef>
                <a:spcPts val="26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Dry</a:t>
            </a:r>
            <a:r>
              <a:rPr sz="2000" spc="-4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powder</a:t>
            </a:r>
            <a:r>
              <a:rPr sz="2000" spc="-8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inhalers</a:t>
            </a:r>
            <a:r>
              <a:rPr sz="2000" spc="-4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(</a:t>
            </a:r>
            <a:r>
              <a:rPr sz="2000" spc="-5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DPI</a:t>
            </a:r>
            <a:r>
              <a:rPr sz="2000" spc="-5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),</a:t>
            </a:r>
            <a:r>
              <a:rPr sz="2000" spc="-4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spc="-3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common</a:t>
            </a:r>
            <a:r>
              <a:rPr sz="2000" spc="-7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spc="-3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examples</a:t>
            </a:r>
            <a:r>
              <a:rPr sz="2000" spc="-6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are</a:t>
            </a:r>
            <a:r>
              <a:rPr sz="2000" spc="-4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the</a:t>
            </a:r>
            <a:r>
              <a:rPr sz="2000" spc="-6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discus</a:t>
            </a:r>
            <a:r>
              <a:rPr sz="2000" spc="-5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and</a:t>
            </a:r>
            <a:r>
              <a:rPr sz="2000" spc="-4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the</a:t>
            </a:r>
            <a:r>
              <a:rPr sz="2000" spc="-6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“turbuhaler”</a:t>
            </a:r>
            <a:endParaRPr sz="2000">
              <a:latin typeface="Franklin Gothic Medium"/>
              <a:cs typeface="Franklin Gothic Medium"/>
            </a:endParaRPr>
          </a:p>
          <a:p>
            <a:pPr lvl="1">
              <a:lnSpc>
                <a:spcPct val="100000"/>
              </a:lnSpc>
              <a:buClr>
                <a:srgbClr val="465258"/>
              </a:buClr>
              <a:buFont typeface="Arial MT"/>
              <a:buChar char="•"/>
            </a:pPr>
            <a:endParaRPr sz="3250">
              <a:latin typeface="Franklin Gothic Medium"/>
              <a:cs typeface="Franklin Gothic Medium"/>
            </a:endParaRPr>
          </a:p>
          <a:p>
            <a:pPr marL="240665" marR="5080" indent="-228600" algn="just">
              <a:lnSpc>
                <a:spcPts val="259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GINA</a:t>
            </a:r>
            <a:r>
              <a:rPr sz="2400" spc="-7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no</a:t>
            </a:r>
            <a:r>
              <a:rPr sz="2400" spc="-7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longer</a:t>
            </a:r>
            <a:r>
              <a:rPr sz="2400" spc="-8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3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recommends</a:t>
            </a:r>
            <a:r>
              <a:rPr sz="2400" spc="-9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7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SABA-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only</a:t>
            </a:r>
            <a:r>
              <a:rPr sz="2400" spc="-7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3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treatment</a:t>
            </a:r>
            <a:r>
              <a:rPr sz="2400" spc="-8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for</a:t>
            </a:r>
            <a:r>
              <a:rPr sz="2400" spc="-6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Step</a:t>
            </a:r>
            <a:r>
              <a:rPr sz="2400" spc="-9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1</a:t>
            </a:r>
            <a:r>
              <a:rPr sz="2400" spc="-8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in</a:t>
            </a:r>
            <a:r>
              <a:rPr sz="2400" spc="-8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adults</a:t>
            </a:r>
            <a:r>
              <a:rPr sz="2400" spc="-8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and</a:t>
            </a:r>
            <a:r>
              <a:rPr sz="2400" spc="-7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adolescents.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This</a:t>
            </a:r>
            <a:r>
              <a:rPr sz="2400" spc="-9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decision</a:t>
            </a:r>
            <a:r>
              <a:rPr sz="2400" spc="-9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is</a:t>
            </a:r>
            <a:r>
              <a:rPr sz="2400" spc="-8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rooted</a:t>
            </a:r>
            <a:r>
              <a:rPr sz="2400" spc="-8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in</a:t>
            </a:r>
            <a:r>
              <a:rPr sz="2400" spc="-8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evidence</a:t>
            </a:r>
            <a:r>
              <a:rPr sz="2400" spc="-1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showing</a:t>
            </a:r>
            <a:r>
              <a:rPr sz="2400" spc="-8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that</a:t>
            </a:r>
            <a:r>
              <a:rPr sz="2400" spc="-7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6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SABA-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only</a:t>
            </a:r>
            <a:r>
              <a:rPr sz="2400" spc="-8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3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treatment</a:t>
            </a:r>
            <a:r>
              <a:rPr sz="2400" spc="-10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increases</a:t>
            </a:r>
            <a:r>
              <a:rPr sz="2400" spc="-8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the</a:t>
            </a:r>
            <a:r>
              <a:rPr sz="2400" spc="-8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risk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of</a:t>
            </a:r>
            <a:r>
              <a:rPr sz="2400" spc="-8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severe</a:t>
            </a:r>
            <a:r>
              <a:rPr sz="2400" spc="-10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exacerbations.</a:t>
            </a:r>
            <a:endParaRPr sz="2400">
              <a:latin typeface="Franklin Gothic Medium"/>
              <a:cs typeface="Franklin Gothic Medium"/>
            </a:endParaRPr>
          </a:p>
          <a:p>
            <a:pPr marL="241300" indent="-228600" algn="just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The</a:t>
            </a:r>
            <a:r>
              <a:rPr sz="2400" spc="-6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addition</a:t>
            </a:r>
            <a:r>
              <a:rPr sz="2400" spc="-8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of</a:t>
            </a:r>
            <a:r>
              <a:rPr sz="2400" spc="-6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any</a:t>
            </a:r>
            <a:r>
              <a:rPr sz="2400" spc="-6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Inhaled</a:t>
            </a:r>
            <a:r>
              <a:rPr sz="2400" spc="-6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Corticosteroid</a:t>
            </a:r>
            <a:r>
              <a:rPr sz="2400" spc="-10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(ICS)</a:t>
            </a:r>
            <a:r>
              <a:rPr sz="2400" spc="-8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3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significantly</a:t>
            </a:r>
            <a:r>
              <a:rPr sz="2400" spc="-6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reduces</a:t>
            </a:r>
            <a:r>
              <a:rPr sz="2400" spc="-7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this</a:t>
            </a:r>
            <a:r>
              <a:rPr sz="2400" spc="-7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risk.</a:t>
            </a:r>
            <a:endParaRPr sz="2400">
              <a:latin typeface="Franklin Gothic Medium"/>
              <a:cs typeface="Franklin Gothic Medium"/>
            </a:endParaRPr>
          </a:p>
          <a:p>
            <a:pPr marL="240665" marR="689610" indent="-228600">
              <a:lnSpc>
                <a:spcPts val="259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GINA</a:t>
            </a:r>
            <a:r>
              <a:rPr sz="2400" spc="-1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now</a:t>
            </a:r>
            <a:r>
              <a:rPr sz="2400" spc="-9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advises</a:t>
            </a:r>
            <a:r>
              <a:rPr sz="2400" spc="-1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that</a:t>
            </a:r>
            <a:r>
              <a:rPr sz="2400" spc="-9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all</a:t>
            </a:r>
            <a:r>
              <a:rPr sz="2400" spc="-10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adults</a:t>
            </a:r>
            <a:r>
              <a:rPr sz="2400" spc="-1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and</a:t>
            </a:r>
            <a:r>
              <a:rPr sz="2400" spc="-1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adolescents</a:t>
            </a:r>
            <a:r>
              <a:rPr sz="2400" spc="-1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with</a:t>
            </a:r>
            <a:r>
              <a:rPr sz="2400" spc="-10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asthma</a:t>
            </a:r>
            <a:r>
              <a:rPr sz="2400" spc="-10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should</a:t>
            </a:r>
            <a:r>
              <a:rPr sz="2400" spc="-10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receive</a:t>
            </a:r>
            <a:r>
              <a:rPr sz="2400" spc="-1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ICS- containing</a:t>
            </a:r>
            <a:r>
              <a:rPr sz="2400" spc="-9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controller</a:t>
            </a:r>
            <a:r>
              <a:rPr sz="2400" spc="-9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treatment.</a:t>
            </a:r>
            <a:endParaRPr sz="2400">
              <a:latin typeface="Franklin Gothic Medium"/>
              <a:cs typeface="Franklin Gothic Medium"/>
            </a:endParaRPr>
          </a:p>
          <a:p>
            <a:pPr marL="240665" marR="379730" indent="-228600">
              <a:lnSpc>
                <a:spcPts val="259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ICS</a:t>
            </a:r>
            <a:r>
              <a:rPr sz="2400" spc="-8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can</a:t>
            </a:r>
            <a:r>
              <a:rPr sz="2400" spc="-7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be</a:t>
            </a:r>
            <a:r>
              <a:rPr sz="2400" spc="-6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3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administered</a:t>
            </a:r>
            <a:r>
              <a:rPr sz="2400" spc="-10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through</a:t>
            </a:r>
            <a:r>
              <a:rPr sz="2400" spc="-6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regular</a:t>
            </a:r>
            <a:r>
              <a:rPr sz="2400" spc="-8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daily</a:t>
            </a:r>
            <a:r>
              <a:rPr sz="2400" spc="-7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3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treatment</a:t>
            </a:r>
            <a:r>
              <a:rPr sz="2400" spc="-9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or,</a:t>
            </a:r>
            <a:r>
              <a:rPr sz="2400" spc="-7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in</a:t>
            </a:r>
            <a:r>
              <a:rPr sz="2400" spc="-6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cases</a:t>
            </a:r>
            <a:r>
              <a:rPr sz="2400" spc="-7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of</a:t>
            </a:r>
            <a:r>
              <a:rPr sz="2400" spc="-7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3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mild</a:t>
            </a:r>
            <a:r>
              <a:rPr sz="2400" spc="-7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asthma, </a:t>
            </a:r>
            <a:r>
              <a:rPr sz="24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through</a:t>
            </a:r>
            <a:r>
              <a:rPr sz="2400" spc="-4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low-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dose</a:t>
            </a:r>
            <a:r>
              <a:rPr sz="2400" spc="-4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ICS-</a:t>
            </a:r>
            <a:r>
              <a:rPr sz="2400" spc="-4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formeterol</a:t>
            </a:r>
            <a:r>
              <a:rPr sz="2400" spc="-5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as</a:t>
            </a:r>
            <a:r>
              <a:rPr sz="2400" spc="-5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needed.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4729" y="299719"/>
            <a:ext cx="5413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>
                <a:latin typeface="Franklin Gothic Medium"/>
                <a:cs typeface="Franklin Gothic Medium"/>
              </a:rPr>
              <a:t>PRINCIPLES</a:t>
            </a:r>
            <a:r>
              <a:rPr spc="-150" dirty="0">
                <a:latin typeface="Franklin Gothic Medium"/>
                <a:cs typeface="Franklin Gothic Medium"/>
              </a:rPr>
              <a:t> </a:t>
            </a:r>
            <a:r>
              <a:rPr dirty="0">
                <a:latin typeface="Franklin Gothic Medium"/>
                <a:cs typeface="Franklin Gothic Medium"/>
              </a:rPr>
              <a:t>OF</a:t>
            </a:r>
            <a:r>
              <a:rPr spc="-90" dirty="0">
                <a:latin typeface="Franklin Gothic Medium"/>
                <a:cs typeface="Franklin Gothic Medium"/>
              </a:rPr>
              <a:t> </a:t>
            </a:r>
            <a:r>
              <a:rPr spc="-70" dirty="0">
                <a:latin typeface="Franklin Gothic Medium"/>
                <a:cs typeface="Franklin Gothic Medium"/>
              </a:rPr>
              <a:t>THERAPY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1926" y="1123289"/>
            <a:ext cx="10962640" cy="49752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In</a:t>
            </a:r>
            <a:r>
              <a:rPr sz="2600" spc="-6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children,</a:t>
            </a:r>
            <a:r>
              <a:rPr sz="2600" spc="-8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5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ALL</a:t>
            </a:r>
            <a:r>
              <a:rPr sz="2600" spc="-8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MDI’s</a:t>
            </a:r>
            <a:r>
              <a:rPr sz="2600" spc="-7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should</a:t>
            </a:r>
            <a:r>
              <a:rPr sz="2600" spc="-8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be</a:t>
            </a:r>
            <a:r>
              <a:rPr sz="2600" spc="-7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given</a:t>
            </a:r>
            <a:r>
              <a:rPr sz="2600" spc="-7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via</a:t>
            </a:r>
            <a:r>
              <a:rPr sz="2600" spc="-8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</a:t>
            </a:r>
            <a:r>
              <a:rPr sz="2600" spc="-6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spacer</a:t>
            </a:r>
            <a:endParaRPr sz="2600">
              <a:latin typeface="Franklin Gothic Medium"/>
              <a:cs typeface="Franklin Gothic Medium"/>
            </a:endParaRPr>
          </a:p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Older</a:t>
            </a:r>
            <a:r>
              <a:rPr sz="2600" spc="-5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children</a:t>
            </a:r>
            <a:r>
              <a:rPr sz="2600" spc="-6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(</a:t>
            </a:r>
            <a:r>
              <a:rPr sz="2600" spc="-4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&gt;</a:t>
            </a:r>
            <a:r>
              <a:rPr sz="2600" spc="-4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6</a:t>
            </a:r>
            <a:r>
              <a:rPr sz="2600" spc="-3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-</a:t>
            </a:r>
            <a:r>
              <a:rPr sz="2600" spc="-5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8</a:t>
            </a:r>
            <a:r>
              <a:rPr sz="2600" spc="-4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yr)</a:t>
            </a:r>
            <a:r>
              <a:rPr sz="2600" spc="-6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8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may</a:t>
            </a:r>
            <a:r>
              <a:rPr sz="2600" spc="-5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use</a:t>
            </a:r>
            <a:r>
              <a:rPr sz="2600" spc="-7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dry</a:t>
            </a:r>
            <a:r>
              <a:rPr sz="2600" spc="-4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powder</a:t>
            </a:r>
            <a:r>
              <a:rPr sz="2600" spc="-7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inhaler</a:t>
            </a:r>
            <a:r>
              <a:rPr sz="2600" spc="-5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devices</a:t>
            </a:r>
            <a:endParaRPr sz="2600">
              <a:latin typeface="Franklin Gothic Medium"/>
              <a:cs typeface="Franklin Gothic Medium"/>
            </a:endParaRPr>
          </a:p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Inhaled</a:t>
            </a:r>
            <a:r>
              <a:rPr sz="2600" spc="-114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steroids</a:t>
            </a:r>
            <a:r>
              <a:rPr sz="2600" spc="-114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are</a:t>
            </a:r>
            <a:r>
              <a:rPr sz="2600" spc="-9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safe</a:t>
            </a:r>
            <a:endParaRPr sz="2600">
              <a:latin typeface="Franklin Gothic Medium"/>
              <a:cs typeface="Franklin Gothic Medium"/>
            </a:endParaRPr>
          </a:p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3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Ketotifen</a:t>
            </a:r>
            <a:r>
              <a:rPr sz="2600" spc="-8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is</a:t>
            </a:r>
            <a:r>
              <a:rPr sz="2600" spc="-7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NOT</a:t>
            </a:r>
            <a:r>
              <a:rPr sz="2600" spc="-1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an</a:t>
            </a:r>
            <a:r>
              <a:rPr sz="2600" spc="-7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600" spc="-3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asthma</a:t>
            </a:r>
            <a:r>
              <a:rPr sz="2600" spc="-9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controller</a:t>
            </a:r>
            <a:endParaRPr sz="2600">
              <a:latin typeface="Franklin Gothic Medium"/>
              <a:cs typeface="Franklin Gothic Medium"/>
            </a:endParaRPr>
          </a:p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4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Antihistamines</a:t>
            </a:r>
            <a:r>
              <a:rPr sz="2600" spc="-1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(for</a:t>
            </a:r>
            <a:r>
              <a:rPr sz="2600" spc="-8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allergic</a:t>
            </a:r>
            <a:r>
              <a:rPr sz="2600" spc="-9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rhinitis)</a:t>
            </a:r>
            <a:r>
              <a:rPr sz="2600" spc="-9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is</a:t>
            </a:r>
            <a:r>
              <a:rPr sz="2600" spc="-7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safe</a:t>
            </a:r>
            <a:r>
              <a:rPr sz="2600" spc="-1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in</a:t>
            </a:r>
            <a:r>
              <a:rPr sz="2600" spc="-6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asthmatics</a:t>
            </a:r>
            <a:endParaRPr sz="2600">
              <a:latin typeface="Franklin Gothic Medium"/>
              <a:cs typeface="Franklin Gothic Medium"/>
            </a:endParaRPr>
          </a:p>
          <a:p>
            <a:pPr marL="241300" marR="410845" indent="-228600">
              <a:lnSpc>
                <a:spcPts val="2500"/>
              </a:lnSpc>
              <a:spcBef>
                <a:spcPts val="97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Ibuprofen</a:t>
            </a:r>
            <a:r>
              <a:rPr sz="2600" spc="-10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is</a:t>
            </a:r>
            <a:r>
              <a:rPr sz="2600" spc="-7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safe</a:t>
            </a:r>
            <a:r>
              <a:rPr sz="2600" spc="-9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in</a:t>
            </a:r>
            <a:r>
              <a:rPr sz="2600" spc="-6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3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asthmatic</a:t>
            </a:r>
            <a:r>
              <a:rPr sz="2600" spc="-10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children,</a:t>
            </a:r>
            <a:r>
              <a:rPr sz="2600" spc="-8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aspirin</a:t>
            </a:r>
            <a:r>
              <a:rPr sz="2600" spc="-8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induced</a:t>
            </a:r>
            <a:r>
              <a:rPr sz="2600" spc="-1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3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asthma</a:t>
            </a:r>
            <a:r>
              <a:rPr sz="2600" spc="-9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is</a:t>
            </a:r>
            <a:r>
              <a:rPr sz="2600" spc="-7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an</a:t>
            </a:r>
            <a:r>
              <a:rPr sz="2600" spc="-6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adult disease</a:t>
            </a:r>
            <a:endParaRPr sz="2600">
              <a:latin typeface="Franklin Gothic Medium"/>
              <a:cs typeface="Franklin Gothic Medium"/>
            </a:endParaRPr>
          </a:p>
          <a:p>
            <a:pPr marL="241300" marR="5080" indent="-228600">
              <a:lnSpc>
                <a:spcPct val="802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Short</a:t>
            </a:r>
            <a:r>
              <a:rPr sz="2600" spc="-9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courses</a:t>
            </a:r>
            <a:r>
              <a:rPr sz="2600" spc="-9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of</a:t>
            </a:r>
            <a:r>
              <a:rPr sz="2600" spc="-8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3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systemic</a:t>
            </a:r>
            <a:r>
              <a:rPr sz="2600" spc="-9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steroids</a:t>
            </a:r>
            <a:r>
              <a:rPr sz="2600" spc="-10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achieve</a:t>
            </a:r>
            <a:r>
              <a:rPr sz="2600" spc="-8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good</a:t>
            </a:r>
            <a:r>
              <a:rPr sz="2600" spc="-9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control</a:t>
            </a:r>
            <a:r>
              <a:rPr sz="2600" spc="-9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of</a:t>
            </a:r>
            <a:r>
              <a:rPr sz="2600" spc="-8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exacerbations</a:t>
            </a:r>
            <a:r>
              <a:rPr sz="2600" spc="-1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and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are</a:t>
            </a:r>
            <a:r>
              <a:rPr sz="2600" spc="-9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3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generally</a:t>
            </a:r>
            <a:r>
              <a:rPr sz="2600" spc="-1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safe</a:t>
            </a:r>
            <a:r>
              <a:rPr sz="2600" spc="-1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if</a:t>
            </a:r>
            <a:r>
              <a:rPr sz="2600" spc="-8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not</a:t>
            </a:r>
            <a:r>
              <a:rPr sz="2600" spc="-9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repeated</a:t>
            </a:r>
            <a:r>
              <a:rPr sz="2600" spc="-1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3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frequently,</a:t>
            </a:r>
            <a:r>
              <a:rPr sz="2600" spc="-1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good</a:t>
            </a:r>
            <a:r>
              <a:rPr sz="2600" spc="-1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control</a:t>
            </a:r>
            <a:r>
              <a:rPr sz="2600" spc="-1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by</a:t>
            </a:r>
            <a:r>
              <a:rPr sz="2600" spc="-1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daily </a:t>
            </a:r>
            <a:r>
              <a:rPr sz="2600" spc="-3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medications</a:t>
            </a:r>
            <a:r>
              <a:rPr sz="2600" spc="-1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+</a:t>
            </a:r>
            <a:r>
              <a:rPr sz="2600" spc="-5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preventive</a:t>
            </a:r>
            <a:r>
              <a:rPr sz="2600" spc="-9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measures</a:t>
            </a:r>
            <a:r>
              <a:rPr sz="2600" spc="-8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Symbol"/>
                <a:cs typeface="Symbol"/>
              </a:rPr>
              <a:t></a:t>
            </a:r>
            <a:r>
              <a:rPr sz="2600" spc="-55" dirty="0">
                <a:solidFill>
                  <a:srgbClr val="465258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need</a:t>
            </a:r>
            <a:r>
              <a:rPr sz="2600" spc="-8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for</a:t>
            </a:r>
            <a:r>
              <a:rPr sz="2600" spc="-6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them</a:t>
            </a:r>
            <a:endParaRPr sz="2600">
              <a:latin typeface="Franklin Gothic Medium"/>
              <a:cs typeface="Franklin Gothic Medium"/>
            </a:endParaRPr>
          </a:p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Inhaled</a:t>
            </a:r>
            <a:r>
              <a:rPr sz="2600" spc="-114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steroids</a:t>
            </a:r>
            <a:r>
              <a:rPr sz="2600" spc="-1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were</a:t>
            </a:r>
            <a:r>
              <a:rPr sz="2600" spc="-1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NOT</a:t>
            </a:r>
            <a:r>
              <a:rPr sz="2600" spc="-1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made</a:t>
            </a:r>
            <a:r>
              <a:rPr sz="2600" spc="-10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for</a:t>
            </a:r>
            <a:r>
              <a:rPr sz="2600" spc="-10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use</a:t>
            </a:r>
            <a:r>
              <a:rPr sz="2600" spc="-1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in</a:t>
            </a:r>
            <a:r>
              <a:rPr sz="2600" spc="-9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acute</a:t>
            </a:r>
            <a:r>
              <a:rPr sz="2600" spc="-10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exacerbations</a:t>
            </a:r>
            <a:endParaRPr sz="2600">
              <a:latin typeface="Franklin Gothic Medium"/>
              <a:cs typeface="Franklin Gothic Medium"/>
            </a:endParaRPr>
          </a:p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4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Treat</a:t>
            </a:r>
            <a:r>
              <a:rPr sz="2600" spc="-9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co-</a:t>
            </a:r>
            <a:r>
              <a:rPr sz="26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morbidities:</a:t>
            </a:r>
            <a:r>
              <a:rPr sz="2600" spc="-1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allergic</a:t>
            </a:r>
            <a:r>
              <a:rPr sz="2600" spc="-8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rhinitis,</a:t>
            </a:r>
            <a:r>
              <a:rPr sz="2600" spc="-9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6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GER</a:t>
            </a:r>
            <a:endParaRPr sz="26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32816" rIns="0" bIns="0" rtlCol="0">
            <a:spAutoFit/>
          </a:bodyPr>
          <a:lstStyle/>
          <a:p>
            <a:pPr marL="1197610">
              <a:lnSpc>
                <a:spcPct val="100000"/>
              </a:lnSpc>
              <a:spcBef>
                <a:spcPts val="100"/>
              </a:spcBef>
            </a:pPr>
            <a:r>
              <a:rPr sz="9600" u="none" spc="-65" dirty="0"/>
              <a:t>ACUTE</a:t>
            </a:r>
            <a:r>
              <a:rPr sz="9600" u="none" spc="-525" dirty="0"/>
              <a:t> </a:t>
            </a:r>
            <a:r>
              <a:rPr sz="9600" u="none" spc="-270" dirty="0"/>
              <a:t>ASTHMA</a:t>
            </a:r>
            <a:endParaRPr sz="9600"/>
          </a:p>
        </p:txBody>
      </p:sp>
      <p:sp>
        <p:nvSpPr>
          <p:cNvPr id="3" name="object 3"/>
          <p:cNvSpPr txBox="1"/>
          <p:nvPr/>
        </p:nvSpPr>
        <p:spPr>
          <a:xfrm>
            <a:off x="1510030" y="4017645"/>
            <a:ext cx="93091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100"/>
              </a:spcBef>
            </a:pPr>
            <a:r>
              <a:rPr sz="2400" spc="-18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A</a:t>
            </a:r>
            <a:r>
              <a:rPr sz="2400" spc="-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flare-</a:t>
            </a:r>
            <a:r>
              <a:rPr sz="24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up</a:t>
            </a:r>
            <a:r>
              <a:rPr sz="2400" spc="-7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or</a:t>
            </a:r>
            <a:r>
              <a:rPr sz="2400" spc="-3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exacerbation</a:t>
            </a:r>
            <a:r>
              <a:rPr sz="2400" spc="-6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is</a:t>
            </a:r>
            <a:r>
              <a:rPr sz="2400" spc="-3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an</a:t>
            </a:r>
            <a:r>
              <a:rPr sz="2400" spc="-3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acute</a:t>
            </a:r>
            <a:r>
              <a:rPr sz="2400" spc="-5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or</a:t>
            </a:r>
            <a:r>
              <a:rPr sz="2400" spc="-3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sub-</a:t>
            </a:r>
            <a:r>
              <a:rPr sz="2400" spc="-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acute</a:t>
            </a:r>
            <a:r>
              <a:rPr sz="2400" spc="-4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worsening</a:t>
            </a:r>
            <a:endParaRPr sz="24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</a:pPr>
            <a:r>
              <a:rPr sz="24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of</a:t>
            </a:r>
            <a:r>
              <a:rPr sz="2400" spc="-6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symptoms</a:t>
            </a:r>
            <a:r>
              <a:rPr sz="2400" spc="-9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and</a:t>
            </a:r>
            <a:r>
              <a:rPr sz="2400" spc="-7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lung</a:t>
            </a:r>
            <a:r>
              <a:rPr sz="2400" spc="-7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function</a:t>
            </a:r>
            <a:r>
              <a:rPr sz="2400" spc="-9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compared</a:t>
            </a:r>
            <a:r>
              <a:rPr sz="2400" spc="-7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with</a:t>
            </a:r>
            <a:r>
              <a:rPr sz="2400" spc="-7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the</a:t>
            </a:r>
            <a:r>
              <a:rPr sz="2400" spc="-8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patient’s</a:t>
            </a:r>
            <a:r>
              <a:rPr sz="2400" spc="-8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usual</a:t>
            </a:r>
            <a:r>
              <a:rPr sz="2400" spc="-8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status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0712" y="850468"/>
            <a:ext cx="10930890" cy="534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Patients</a:t>
            </a:r>
            <a:r>
              <a:rPr sz="2800" spc="-114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8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at</a:t>
            </a:r>
            <a:r>
              <a:rPr sz="2800" spc="-8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8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increased</a:t>
            </a:r>
            <a:r>
              <a:rPr sz="2800" spc="-1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8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risk</a:t>
            </a:r>
            <a:r>
              <a:rPr sz="2800" spc="-10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8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of</a:t>
            </a:r>
            <a:r>
              <a:rPr sz="2800" spc="-1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800" spc="-3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asthma-</a:t>
            </a:r>
            <a:r>
              <a:rPr sz="2800" spc="-2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related</a:t>
            </a:r>
            <a:r>
              <a:rPr sz="2800" spc="-10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8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death</a:t>
            </a:r>
            <a:r>
              <a:rPr sz="2800" spc="-1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8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should</a:t>
            </a:r>
            <a:r>
              <a:rPr sz="2800" spc="-1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8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be</a:t>
            </a:r>
            <a:r>
              <a:rPr sz="2800" spc="-6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800" spc="-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identified:</a:t>
            </a:r>
            <a:endParaRPr sz="28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124679"/>
              </a:buClr>
              <a:buFont typeface="Arial MT"/>
              <a:buChar char="•"/>
            </a:pPr>
            <a:endParaRPr sz="3750">
              <a:latin typeface="Franklin Gothic Medium"/>
              <a:cs typeface="Franklin Gothic Medium"/>
            </a:endParaRPr>
          </a:p>
          <a:p>
            <a:pPr marL="698500" lvl="1" indent="-229235">
              <a:lnSpc>
                <a:spcPct val="100000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spc="-7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Any</a:t>
            </a:r>
            <a:r>
              <a:rPr sz="2400" spc="-8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history</a:t>
            </a:r>
            <a:r>
              <a:rPr sz="2400" spc="-1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of</a:t>
            </a:r>
            <a:r>
              <a:rPr sz="2400" spc="-7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near-</a:t>
            </a:r>
            <a:r>
              <a:rPr sz="24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fatal</a:t>
            </a:r>
            <a:r>
              <a:rPr sz="2400" spc="-8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asthma</a:t>
            </a:r>
            <a:r>
              <a:rPr sz="2400" spc="-9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requiring</a:t>
            </a:r>
            <a:r>
              <a:rPr sz="2400" spc="-8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intubation</a:t>
            </a:r>
            <a:r>
              <a:rPr sz="2400" spc="-8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and</a:t>
            </a:r>
            <a:r>
              <a:rPr sz="2400" spc="-9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ventilation</a:t>
            </a:r>
            <a:endParaRPr sz="2400">
              <a:latin typeface="Franklin Gothic Medium"/>
              <a:cs typeface="Franklin Gothic Medium"/>
            </a:endParaRPr>
          </a:p>
          <a:p>
            <a:pPr marL="698500" lvl="1" indent="-229235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Hospitalization</a:t>
            </a:r>
            <a:r>
              <a:rPr sz="2400" spc="-9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or</a:t>
            </a:r>
            <a:r>
              <a:rPr sz="2400" spc="-6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3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emergency</a:t>
            </a:r>
            <a:r>
              <a:rPr sz="2400" spc="-6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care</a:t>
            </a:r>
            <a:r>
              <a:rPr sz="2400" spc="-8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for</a:t>
            </a:r>
            <a:r>
              <a:rPr sz="2400" spc="-6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asthma</a:t>
            </a:r>
            <a:r>
              <a:rPr sz="2400" spc="-6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in</a:t>
            </a:r>
            <a:r>
              <a:rPr sz="2400" spc="-6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last</a:t>
            </a:r>
            <a:r>
              <a:rPr sz="2400" spc="-6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12</a:t>
            </a:r>
            <a:r>
              <a:rPr sz="2400" spc="-6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months</a:t>
            </a:r>
            <a:endParaRPr sz="2400">
              <a:latin typeface="Franklin Gothic Medium"/>
              <a:cs typeface="Franklin Gothic Medium"/>
            </a:endParaRPr>
          </a:p>
          <a:p>
            <a:pPr marL="698500" lvl="1" indent="-229235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Not</a:t>
            </a:r>
            <a:r>
              <a:rPr sz="2400" spc="-9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currently</a:t>
            </a:r>
            <a:r>
              <a:rPr sz="2400" spc="-9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using</a:t>
            </a:r>
            <a:r>
              <a:rPr sz="2400" spc="-9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ICS,</a:t>
            </a:r>
            <a:r>
              <a:rPr sz="2400" spc="-1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or</a:t>
            </a:r>
            <a:r>
              <a:rPr sz="2400" spc="-9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poor</a:t>
            </a:r>
            <a:r>
              <a:rPr sz="2400" spc="-9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adherence</a:t>
            </a:r>
            <a:r>
              <a:rPr sz="2400" spc="-9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with</a:t>
            </a:r>
            <a:r>
              <a:rPr sz="2400" spc="-9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ICS</a:t>
            </a:r>
            <a:endParaRPr sz="2400">
              <a:latin typeface="Franklin Gothic Medium"/>
              <a:cs typeface="Franklin Gothic Medium"/>
            </a:endParaRP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Currently</a:t>
            </a:r>
            <a:r>
              <a:rPr sz="2400" spc="-10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using</a:t>
            </a:r>
            <a:r>
              <a:rPr sz="2400" spc="-10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or</a:t>
            </a:r>
            <a:r>
              <a:rPr sz="2400" spc="-10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recently</a:t>
            </a:r>
            <a:r>
              <a:rPr sz="2400" spc="-10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stopped</a:t>
            </a:r>
            <a:r>
              <a:rPr sz="2400" spc="-114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using</a:t>
            </a:r>
            <a:r>
              <a:rPr sz="2400" spc="-10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OCS</a:t>
            </a:r>
            <a:endParaRPr sz="2400">
              <a:latin typeface="Franklin Gothic Medium"/>
              <a:cs typeface="Franklin Gothic Medium"/>
            </a:endParaRPr>
          </a:p>
          <a:p>
            <a:pPr marL="1155065" lvl="2" indent="-229235">
              <a:lnSpc>
                <a:spcPct val="100000"/>
              </a:lnSpc>
              <a:spcBef>
                <a:spcPts val="265"/>
              </a:spcBef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20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(indicating</a:t>
            </a:r>
            <a:r>
              <a:rPr sz="2000" spc="-5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the</a:t>
            </a:r>
            <a:r>
              <a:rPr sz="2000" spc="-6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severity</a:t>
            </a:r>
            <a:r>
              <a:rPr sz="2000" spc="-6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of</a:t>
            </a:r>
            <a:r>
              <a:rPr sz="2000" spc="-7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recent</a:t>
            </a:r>
            <a:r>
              <a:rPr sz="2000" spc="-8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events)</a:t>
            </a:r>
            <a:endParaRPr sz="2000">
              <a:latin typeface="Franklin Gothic Medium"/>
              <a:cs typeface="Franklin Gothic Medium"/>
            </a:endParaRPr>
          </a:p>
          <a:p>
            <a:pPr marL="698500" lvl="1" indent="-229235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3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Over-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use</a:t>
            </a:r>
            <a:r>
              <a:rPr sz="2400" spc="-6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of</a:t>
            </a:r>
            <a:r>
              <a:rPr sz="2400" spc="-6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4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SABAs,</a:t>
            </a:r>
            <a:r>
              <a:rPr sz="2400" spc="-6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especially</a:t>
            </a:r>
            <a:r>
              <a:rPr sz="2400" spc="-6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if</a:t>
            </a:r>
            <a:r>
              <a:rPr sz="2400" spc="-6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more</a:t>
            </a:r>
            <a:r>
              <a:rPr sz="2400" spc="-6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than</a:t>
            </a:r>
            <a:r>
              <a:rPr sz="2400" spc="-6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1</a:t>
            </a:r>
            <a:r>
              <a:rPr sz="2400" spc="-5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canister/month</a:t>
            </a:r>
            <a:endParaRPr sz="2400">
              <a:latin typeface="Franklin Gothic Medium"/>
              <a:cs typeface="Franklin Gothic Medium"/>
            </a:endParaRPr>
          </a:p>
          <a:p>
            <a:pPr marL="698500" lvl="1" indent="-229235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Lack</a:t>
            </a:r>
            <a:r>
              <a:rPr sz="2400" spc="-1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of</a:t>
            </a:r>
            <a:r>
              <a:rPr sz="2400" spc="-9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</a:t>
            </a:r>
            <a:r>
              <a:rPr sz="2400" spc="-8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3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written</a:t>
            </a:r>
            <a:r>
              <a:rPr sz="2400" spc="-1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asthma</a:t>
            </a:r>
            <a:r>
              <a:rPr sz="2400" spc="-10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action</a:t>
            </a:r>
            <a:r>
              <a:rPr sz="2400" spc="-9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plan</a:t>
            </a:r>
            <a:endParaRPr sz="2400">
              <a:latin typeface="Franklin Gothic Medium"/>
              <a:cs typeface="Franklin Gothic Medium"/>
            </a:endParaRPr>
          </a:p>
          <a:p>
            <a:pPr marL="698500" lvl="1" indent="-229235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History</a:t>
            </a:r>
            <a:r>
              <a:rPr sz="2400" spc="-8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of</a:t>
            </a:r>
            <a:r>
              <a:rPr sz="2400" spc="-5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psychiatric</a:t>
            </a:r>
            <a:r>
              <a:rPr sz="2400" spc="-8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disease</a:t>
            </a:r>
            <a:r>
              <a:rPr sz="2400" spc="-5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or</a:t>
            </a:r>
            <a:r>
              <a:rPr sz="2400" spc="-7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psychosocial</a:t>
            </a:r>
            <a:r>
              <a:rPr sz="2400" spc="-5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problems</a:t>
            </a:r>
            <a:endParaRPr sz="2400">
              <a:latin typeface="Franklin Gothic Medium"/>
              <a:cs typeface="Franklin Gothic Medium"/>
            </a:endParaRPr>
          </a:p>
          <a:p>
            <a:pPr marL="698500" lvl="1" indent="-229235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Confirmed</a:t>
            </a:r>
            <a:r>
              <a:rPr sz="2400" spc="-1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food</a:t>
            </a:r>
            <a:r>
              <a:rPr sz="2400" spc="-8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allergy</a:t>
            </a:r>
            <a:r>
              <a:rPr sz="2400" spc="-9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in</a:t>
            </a:r>
            <a:r>
              <a:rPr sz="2400" spc="-8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</a:t>
            </a:r>
            <a:r>
              <a:rPr sz="2400" spc="-9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patient</a:t>
            </a:r>
            <a:r>
              <a:rPr sz="2400" spc="-9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with</a:t>
            </a:r>
            <a:r>
              <a:rPr sz="2400" spc="-9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asthma</a:t>
            </a:r>
            <a:endParaRPr sz="2400">
              <a:latin typeface="Franklin Gothic Medium"/>
              <a:cs typeface="Franklin Gothic Medium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465258"/>
              </a:buClr>
              <a:buFont typeface="Arial MT"/>
              <a:buChar char="•"/>
            </a:pPr>
            <a:endParaRPr sz="3300">
              <a:latin typeface="Franklin Gothic Medium"/>
              <a:cs typeface="Franklin Gothic Medium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Flag</a:t>
            </a:r>
            <a:r>
              <a:rPr sz="2800" spc="-13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8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these</a:t>
            </a:r>
            <a:r>
              <a:rPr sz="2800" spc="-13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800" spc="-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patients</a:t>
            </a:r>
            <a:r>
              <a:rPr sz="2800" spc="-13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80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for</a:t>
            </a:r>
            <a:r>
              <a:rPr sz="2800" spc="-13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800" spc="-2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more</a:t>
            </a:r>
            <a:r>
              <a:rPr sz="2800" spc="-13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800" spc="-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frequent</a:t>
            </a:r>
            <a:r>
              <a:rPr sz="2800" spc="-13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 </a:t>
            </a:r>
            <a:r>
              <a:rPr sz="2800" spc="-10" dirty="0">
                <a:solidFill>
                  <a:srgbClr val="124679"/>
                </a:solidFill>
                <a:latin typeface="Franklin Gothic Medium"/>
                <a:cs typeface="Franklin Gothic Medium"/>
              </a:rPr>
              <a:t>review</a:t>
            </a:r>
            <a:endParaRPr sz="2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24679">
              <a:alpha val="3411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1692" rIns="0" bIns="0" rtlCol="0">
            <a:spAutoFit/>
          </a:bodyPr>
          <a:lstStyle/>
          <a:p>
            <a:pPr marL="4951730" marR="5080" indent="-2998470">
              <a:lnSpc>
                <a:spcPct val="100000"/>
              </a:lnSpc>
              <a:spcBef>
                <a:spcPts val="95"/>
              </a:spcBef>
            </a:pPr>
            <a:r>
              <a:rPr sz="34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Mechanisms</a:t>
            </a:r>
            <a:r>
              <a:rPr sz="3400" spc="-13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34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Underlying</a:t>
            </a:r>
            <a:r>
              <a:rPr sz="3400" spc="-1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34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the</a:t>
            </a:r>
            <a:r>
              <a:rPr sz="3400" spc="-14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3400" spc="-3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Definition</a:t>
            </a:r>
            <a:r>
              <a:rPr sz="3400" spc="-15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34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of </a:t>
            </a:r>
            <a:r>
              <a:rPr sz="34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Asthma</a:t>
            </a:r>
            <a:endParaRPr sz="3400">
              <a:latin typeface="Franklin Gothic Medium"/>
              <a:cs typeface="Franklin Gothic 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70295" y="2060448"/>
            <a:ext cx="5256530" cy="2141220"/>
            <a:chOff x="3670295" y="2060448"/>
            <a:chExt cx="5256530" cy="21412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2756" y="2060448"/>
              <a:ext cx="4839461" cy="5935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19244" y="2348484"/>
              <a:ext cx="3126486" cy="5935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70295" y="2755829"/>
              <a:ext cx="5256150" cy="144582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56988" y="3072384"/>
              <a:ext cx="3007614" cy="84353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18888" y="3046476"/>
              <a:ext cx="3007614" cy="84353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917441" y="2127630"/>
            <a:ext cx="4511040" cy="150241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868680" marR="5080" indent="-856615">
              <a:lnSpc>
                <a:spcPts val="2270"/>
              </a:lnSpc>
              <a:spcBef>
                <a:spcPts val="380"/>
              </a:spcBef>
            </a:pPr>
            <a:r>
              <a:rPr sz="21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Risk</a:t>
            </a:r>
            <a:r>
              <a:rPr sz="2100" spc="-8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1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Factors</a:t>
            </a:r>
            <a:r>
              <a:rPr sz="2100" spc="-9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1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for</a:t>
            </a:r>
            <a:r>
              <a:rPr sz="2100" spc="-9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1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development</a:t>
            </a:r>
            <a:r>
              <a:rPr sz="2100" spc="-8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1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of</a:t>
            </a:r>
            <a:r>
              <a:rPr sz="2100" spc="-8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1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asthma </a:t>
            </a:r>
            <a:r>
              <a:rPr sz="21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(Genetic,</a:t>
            </a:r>
            <a:r>
              <a:rPr sz="2100" spc="-1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1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environmental)</a:t>
            </a:r>
            <a:endParaRPr sz="21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00">
              <a:latin typeface="Franklin Gothic Medium"/>
              <a:cs typeface="Franklin Gothic Medium"/>
            </a:endParaRPr>
          </a:p>
          <a:p>
            <a:pPr marL="1139190">
              <a:lnSpc>
                <a:spcPct val="100000"/>
              </a:lnSpc>
            </a:pPr>
            <a:r>
              <a:rPr sz="30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INFLAMMATION</a:t>
            </a:r>
            <a:endParaRPr sz="3000">
              <a:latin typeface="Franklin Gothic Medium"/>
              <a:cs typeface="Franklin Gothic Medium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051304" y="3960876"/>
            <a:ext cx="2875280" cy="1090930"/>
            <a:chOff x="2051304" y="3960876"/>
            <a:chExt cx="2875280" cy="109093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51304" y="3960876"/>
              <a:ext cx="1120902" cy="62103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51304" y="4430268"/>
              <a:ext cx="2875025" cy="62103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212594" y="3896258"/>
            <a:ext cx="2531110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sz="22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Airway </a:t>
            </a:r>
            <a:r>
              <a:rPr sz="22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Hyperresponsiveness</a:t>
            </a:r>
            <a:endParaRPr sz="2200">
              <a:latin typeface="Franklin Gothic Medium"/>
              <a:cs typeface="Franklin Gothic Medium"/>
            </a:endParaRPr>
          </a:p>
        </p:txBody>
      </p: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9104" y="4375403"/>
            <a:ext cx="2583942" cy="62103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7471029" y="4446270"/>
            <a:ext cx="22402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4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Airflow</a:t>
            </a:r>
            <a:r>
              <a:rPr sz="2200" spc="-7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Obstruction</a:t>
            </a:r>
            <a:endParaRPr sz="2200">
              <a:latin typeface="Franklin Gothic Medium"/>
              <a:cs typeface="Franklin Gothic Medium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565903" y="5484876"/>
            <a:ext cx="2562860" cy="923290"/>
            <a:chOff x="4565903" y="5484876"/>
            <a:chExt cx="2562860" cy="923290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14899" y="5484876"/>
              <a:ext cx="1805177" cy="62103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65903" y="5786628"/>
              <a:ext cx="2562605" cy="621030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4727575" y="5555386"/>
            <a:ext cx="2218690" cy="662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1435" algn="ctr">
              <a:lnSpc>
                <a:spcPts val="2510"/>
              </a:lnSpc>
              <a:spcBef>
                <a:spcPts val="95"/>
              </a:spcBef>
            </a:pPr>
            <a:r>
              <a:rPr sz="22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Risk</a:t>
            </a:r>
            <a:r>
              <a:rPr sz="2200" spc="-10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Factors</a:t>
            </a:r>
            <a:endParaRPr sz="2200">
              <a:latin typeface="Franklin Gothic Medium"/>
              <a:cs typeface="Franklin Gothic Medium"/>
            </a:endParaRPr>
          </a:p>
          <a:p>
            <a:pPr algn="ctr">
              <a:lnSpc>
                <a:spcPts val="2510"/>
              </a:lnSpc>
            </a:pPr>
            <a:r>
              <a:rPr sz="22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(for</a:t>
            </a:r>
            <a:r>
              <a:rPr sz="2200" spc="-1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exacerbations)</a:t>
            </a:r>
            <a:endParaRPr sz="2200">
              <a:latin typeface="Franklin Gothic Medium"/>
              <a:cs typeface="Franklin Gothic Medium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53300" y="5273040"/>
            <a:ext cx="1898142" cy="733806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7547229" y="5357571"/>
            <a:ext cx="14865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Symptoms</a:t>
            </a:r>
            <a:endParaRPr sz="2600">
              <a:latin typeface="Franklin Gothic Medium"/>
              <a:cs typeface="Franklin Gothic Medium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306561" y="2352294"/>
            <a:ext cx="641350" cy="443865"/>
          </a:xfrm>
          <a:custGeom>
            <a:avLst/>
            <a:gdLst/>
            <a:ahLst/>
            <a:cxnLst/>
            <a:rect l="l" t="t" r="r" b="b"/>
            <a:pathLst>
              <a:path w="641350" h="443864">
                <a:moveTo>
                  <a:pt x="42291" y="367538"/>
                </a:moveTo>
                <a:lnTo>
                  <a:pt x="0" y="443483"/>
                </a:lnTo>
                <a:lnTo>
                  <a:pt x="86106" y="431800"/>
                </a:lnTo>
                <a:lnTo>
                  <a:pt x="76494" y="417702"/>
                </a:lnTo>
                <a:lnTo>
                  <a:pt x="60833" y="417702"/>
                </a:lnTo>
                <a:lnTo>
                  <a:pt x="46228" y="396239"/>
                </a:lnTo>
                <a:lnTo>
                  <a:pt x="56895" y="388957"/>
                </a:lnTo>
                <a:lnTo>
                  <a:pt x="42291" y="367538"/>
                </a:lnTo>
                <a:close/>
              </a:path>
              <a:path w="641350" h="443864">
                <a:moveTo>
                  <a:pt x="56895" y="388957"/>
                </a:moveTo>
                <a:lnTo>
                  <a:pt x="46228" y="396239"/>
                </a:lnTo>
                <a:lnTo>
                  <a:pt x="60833" y="417702"/>
                </a:lnTo>
                <a:lnTo>
                  <a:pt x="71519" y="410406"/>
                </a:lnTo>
                <a:lnTo>
                  <a:pt x="56895" y="388957"/>
                </a:lnTo>
                <a:close/>
              </a:path>
              <a:path w="641350" h="443864">
                <a:moveTo>
                  <a:pt x="71519" y="410406"/>
                </a:moveTo>
                <a:lnTo>
                  <a:pt x="60833" y="417702"/>
                </a:lnTo>
                <a:lnTo>
                  <a:pt x="76494" y="417702"/>
                </a:lnTo>
                <a:lnTo>
                  <a:pt x="71519" y="410406"/>
                </a:lnTo>
                <a:close/>
              </a:path>
              <a:path w="641350" h="443864">
                <a:moveTo>
                  <a:pt x="626618" y="0"/>
                </a:moveTo>
                <a:lnTo>
                  <a:pt x="56895" y="388957"/>
                </a:lnTo>
                <a:lnTo>
                  <a:pt x="71519" y="410406"/>
                </a:lnTo>
                <a:lnTo>
                  <a:pt x="641350" y="21335"/>
                </a:lnTo>
                <a:lnTo>
                  <a:pt x="6266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79407" y="3645408"/>
            <a:ext cx="1325880" cy="2024380"/>
          </a:xfrm>
          <a:custGeom>
            <a:avLst/>
            <a:gdLst/>
            <a:ahLst/>
            <a:cxnLst/>
            <a:rect l="l" t="t" r="r" b="b"/>
            <a:pathLst>
              <a:path w="1325879" h="2024379">
                <a:moveTo>
                  <a:pt x="422401" y="1946084"/>
                </a:moveTo>
                <a:lnTo>
                  <a:pt x="344677" y="1984946"/>
                </a:lnTo>
                <a:lnTo>
                  <a:pt x="422401" y="2023808"/>
                </a:lnTo>
                <a:lnTo>
                  <a:pt x="422401" y="1997900"/>
                </a:lnTo>
                <a:lnTo>
                  <a:pt x="402336" y="1997900"/>
                </a:lnTo>
                <a:lnTo>
                  <a:pt x="396494" y="1992096"/>
                </a:lnTo>
                <a:lnTo>
                  <a:pt x="396494" y="1977783"/>
                </a:lnTo>
                <a:lnTo>
                  <a:pt x="402336" y="1971992"/>
                </a:lnTo>
                <a:lnTo>
                  <a:pt x="422401" y="1971992"/>
                </a:lnTo>
                <a:lnTo>
                  <a:pt x="422401" y="1946084"/>
                </a:lnTo>
                <a:close/>
              </a:path>
              <a:path w="1325879" h="2024379">
                <a:moveTo>
                  <a:pt x="422401" y="1971992"/>
                </a:moveTo>
                <a:lnTo>
                  <a:pt x="402336" y="1971992"/>
                </a:lnTo>
                <a:lnTo>
                  <a:pt x="396494" y="1977783"/>
                </a:lnTo>
                <a:lnTo>
                  <a:pt x="396494" y="1992096"/>
                </a:lnTo>
                <a:lnTo>
                  <a:pt x="402336" y="1997900"/>
                </a:lnTo>
                <a:lnTo>
                  <a:pt x="422401" y="1997900"/>
                </a:lnTo>
                <a:lnTo>
                  <a:pt x="422401" y="1971992"/>
                </a:lnTo>
                <a:close/>
              </a:path>
              <a:path w="1325879" h="2024379">
                <a:moveTo>
                  <a:pt x="1299845" y="1971992"/>
                </a:moveTo>
                <a:lnTo>
                  <a:pt x="422401" y="1971992"/>
                </a:lnTo>
                <a:lnTo>
                  <a:pt x="422401" y="1997900"/>
                </a:lnTo>
                <a:lnTo>
                  <a:pt x="1320038" y="1997900"/>
                </a:lnTo>
                <a:lnTo>
                  <a:pt x="1325752" y="1992096"/>
                </a:lnTo>
                <a:lnTo>
                  <a:pt x="1325752" y="1984946"/>
                </a:lnTo>
                <a:lnTo>
                  <a:pt x="1299845" y="1984946"/>
                </a:lnTo>
                <a:lnTo>
                  <a:pt x="1299845" y="1971992"/>
                </a:lnTo>
                <a:close/>
              </a:path>
              <a:path w="1325879" h="2024379">
                <a:moveTo>
                  <a:pt x="1299845" y="12954"/>
                </a:moveTo>
                <a:lnTo>
                  <a:pt x="1299845" y="1984946"/>
                </a:lnTo>
                <a:lnTo>
                  <a:pt x="1312799" y="1971992"/>
                </a:lnTo>
                <a:lnTo>
                  <a:pt x="1325752" y="1971992"/>
                </a:lnTo>
                <a:lnTo>
                  <a:pt x="1325752" y="25908"/>
                </a:lnTo>
                <a:lnTo>
                  <a:pt x="1312799" y="25908"/>
                </a:lnTo>
                <a:lnTo>
                  <a:pt x="1299845" y="12954"/>
                </a:lnTo>
                <a:close/>
              </a:path>
              <a:path w="1325879" h="2024379">
                <a:moveTo>
                  <a:pt x="1325752" y="1971992"/>
                </a:moveTo>
                <a:lnTo>
                  <a:pt x="1312799" y="1971992"/>
                </a:lnTo>
                <a:lnTo>
                  <a:pt x="1299845" y="1984946"/>
                </a:lnTo>
                <a:lnTo>
                  <a:pt x="1325752" y="1984946"/>
                </a:lnTo>
                <a:lnTo>
                  <a:pt x="1325752" y="1971992"/>
                </a:lnTo>
                <a:close/>
              </a:path>
              <a:path w="1325879" h="2024379">
                <a:moveTo>
                  <a:pt x="1320038" y="0"/>
                </a:moveTo>
                <a:lnTo>
                  <a:pt x="5842" y="0"/>
                </a:lnTo>
                <a:lnTo>
                  <a:pt x="0" y="5842"/>
                </a:lnTo>
                <a:lnTo>
                  <a:pt x="0" y="20066"/>
                </a:lnTo>
                <a:lnTo>
                  <a:pt x="5842" y="25908"/>
                </a:lnTo>
                <a:lnTo>
                  <a:pt x="1299845" y="25908"/>
                </a:lnTo>
                <a:lnTo>
                  <a:pt x="1299845" y="12954"/>
                </a:lnTo>
                <a:lnTo>
                  <a:pt x="1325752" y="12954"/>
                </a:lnTo>
                <a:lnTo>
                  <a:pt x="1325752" y="5842"/>
                </a:lnTo>
                <a:lnTo>
                  <a:pt x="1320038" y="0"/>
                </a:lnTo>
                <a:close/>
              </a:path>
              <a:path w="1325879" h="2024379">
                <a:moveTo>
                  <a:pt x="1325752" y="12954"/>
                </a:moveTo>
                <a:lnTo>
                  <a:pt x="1299845" y="12954"/>
                </a:lnTo>
                <a:lnTo>
                  <a:pt x="1312799" y="25908"/>
                </a:lnTo>
                <a:lnTo>
                  <a:pt x="1325752" y="25908"/>
                </a:lnTo>
                <a:lnTo>
                  <a:pt x="1325752" y="129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77361" y="2427858"/>
            <a:ext cx="5144770" cy="3002915"/>
          </a:xfrm>
          <a:custGeom>
            <a:avLst/>
            <a:gdLst/>
            <a:ahLst/>
            <a:cxnLst/>
            <a:rect l="l" t="t" r="r" b="b"/>
            <a:pathLst>
              <a:path w="5144770" h="3002915">
                <a:moveTo>
                  <a:pt x="766572" y="402971"/>
                </a:moveTo>
                <a:lnTo>
                  <a:pt x="752678" y="382270"/>
                </a:lnTo>
                <a:lnTo>
                  <a:pt x="718185" y="330835"/>
                </a:lnTo>
                <a:lnTo>
                  <a:pt x="705370" y="353402"/>
                </a:lnTo>
                <a:lnTo>
                  <a:pt x="82550" y="0"/>
                </a:lnTo>
                <a:lnTo>
                  <a:pt x="69850" y="22606"/>
                </a:lnTo>
                <a:lnTo>
                  <a:pt x="692594" y="375907"/>
                </a:lnTo>
                <a:lnTo>
                  <a:pt x="679831" y="398399"/>
                </a:lnTo>
                <a:lnTo>
                  <a:pt x="766572" y="402971"/>
                </a:lnTo>
                <a:close/>
              </a:path>
              <a:path w="5144770" h="3002915">
                <a:moveTo>
                  <a:pt x="1017651" y="1471422"/>
                </a:moveTo>
                <a:lnTo>
                  <a:pt x="1009269" y="1446784"/>
                </a:lnTo>
                <a:lnTo>
                  <a:pt x="69507" y="1763471"/>
                </a:lnTo>
                <a:lnTo>
                  <a:pt x="61214" y="1738884"/>
                </a:lnTo>
                <a:lnTo>
                  <a:pt x="0" y="1800479"/>
                </a:lnTo>
                <a:lnTo>
                  <a:pt x="86106" y="1812544"/>
                </a:lnTo>
                <a:lnTo>
                  <a:pt x="79184" y="1792097"/>
                </a:lnTo>
                <a:lnTo>
                  <a:pt x="77787" y="1787969"/>
                </a:lnTo>
                <a:lnTo>
                  <a:pt x="1017651" y="1471422"/>
                </a:lnTo>
                <a:close/>
              </a:path>
              <a:path w="5144770" h="3002915">
                <a:moveTo>
                  <a:pt x="2705862" y="2375027"/>
                </a:moveTo>
                <a:lnTo>
                  <a:pt x="2699385" y="2362073"/>
                </a:lnTo>
                <a:lnTo>
                  <a:pt x="2667000" y="2297303"/>
                </a:lnTo>
                <a:lnTo>
                  <a:pt x="2628138" y="2375027"/>
                </a:lnTo>
                <a:lnTo>
                  <a:pt x="2654046" y="2375027"/>
                </a:lnTo>
                <a:lnTo>
                  <a:pt x="2654046" y="3002915"/>
                </a:lnTo>
                <a:lnTo>
                  <a:pt x="2679954" y="3002915"/>
                </a:lnTo>
                <a:lnTo>
                  <a:pt x="2679954" y="2375027"/>
                </a:lnTo>
                <a:lnTo>
                  <a:pt x="2705862" y="2375027"/>
                </a:lnTo>
                <a:close/>
              </a:path>
              <a:path w="5144770" h="3002915">
                <a:moveTo>
                  <a:pt x="3979164" y="2221103"/>
                </a:moveTo>
                <a:lnTo>
                  <a:pt x="3953243" y="2208149"/>
                </a:lnTo>
                <a:lnTo>
                  <a:pt x="3901440" y="2182241"/>
                </a:lnTo>
                <a:lnTo>
                  <a:pt x="3901440" y="2208149"/>
                </a:lnTo>
                <a:lnTo>
                  <a:pt x="1752600" y="2208149"/>
                </a:lnTo>
                <a:lnTo>
                  <a:pt x="1752600" y="2234057"/>
                </a:lnTo>
                <a:lnTo>
                  <a:pt x="3901440" y="2234057"/>
                </a:lnTo>
                <a:lnTo>
                  <a:pt x="3901440" y="2259965"/>
                </a:lnTo>
                <a:lnTo>
                  <a:pt x="3953243" y="2234057"/>
                </a:lnTo>
                <a:lnTo>
                  <a:pt x="3979164" y="2221103"/>
                </a:lnTo>
                <a:close/>
              </a:path>
              <a:path w="5144770" h="3002915">
                <a:moveTo>
                  <a:pt x="5119116" y="1969643"/>
                </a:moveTo>
                <a:lnTo>
                  <a:pt x="5104879" y="1946529"/>
                </a:lnTo>
                <a:lnTo>
                  <a:pt x="5073523" y="1895602"/>
                </a:lnTo>
                <a:lnTo>
                  <a:pt x="5059921" y="1917573"/>
                </a:lnTo>
                <a:lnTo>
                  <a:pt x="4426458" y="1524254"/>
                </a:lnTo>
                <a:lnTo>
                  <a:pt x="4412742" y="1546352"/>
                </a:lnTo>
                <a:lnTo>
                  <a:pt x="5046218" y="1939683"/>
                </a:lnTo>
                <a:lnTo>
                  <a:pt x="5032629" y="1961642"/>
                </a:lnTo>
                <a:lnTo>
                  <a:pt x="5119116" y="1969643"/>
                </a:lnTo>
                <a:close/>
              </a:path>
              <a:path w="5144770" h="3002915">
                <a:moveTo>
                  <a:pt x="5144262" y="2717927"/>
                </a:moveTo>
                <a:lnTo>
                  <a:pt x="5118354" y="2717927"/>
                </a:lnTo>
                <a:lnTo>
                  <a:pt x="5118354" y="2373503"/>
                </a:lnTo>
                <a:lnTo>
                  <a:pt x="5092446" y="2373503"/>
                </a:lnTo>
                <a:lnTo>
                  <a:pt x="5092446" y="2717927"/>
                </a:lnTo>
                <a:lnTo>
                  <a:pt x="5066538" y="2717927"/>
                </a:lnTo>
                <a:lnTo>
                  <a:pt x="5105400" y="2795663"/>
                </a:lnTo>
                <a:lnTo>
                  <a:pt x="5137785" y="2730881"/>
                </a:lnTo>
                <a:lnTo>
                  <a:pt x="5144262" y="27179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5A8AB939-36B5-DE70-8069-1FF9A8C0BDCA}"/>
              </a:ext>
            </a:extLst>
          </p:cNvPr>
          <p:cNvSpPr>
            <a:spLocks noGrp="1"/>
          </p:cNvSpPr>
          <p:nvPr/>
        </p:nvSpPr>
        <p:spPr>
          <a:xfrm>
            <a:off x="361547" y="198897"/>
            <a:ext cx="11029616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Assessment of acute asthma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B01EF08-9145-0E25-2991-921FD51BA2E2}"/>
              </a:ext>
            </a:extLst>
          </p:cNvPr>
          <p:cNvSpPr>
            <a:spLocks noGrp="1"/>
          </p:cNvSpPr>
          <p:nvPr/>
        </p:nvSpPr>
        <p:spPr>
          <a:xfrm>
            <a:off x="581192" y="1611757"/>
            <a:ext cx="11029615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Assessment of acute asthma starts with a quick clinical evaluation, including signs of respiratory distress, RR, HR, effort of breathing, pulse </a:t>
            </a:r>
            <a:r>
              <a:rPr lang="en-US" sz="2800" dirty="0" err="1"/>
              <a:t>oximetry</a:t>
            </a:r>
            <a:r>
              <a:rPr lang="en-US" sz="2800" dirty="0"/>
              <a:t>, mental status and clinical history</a:t>
            </a:r>
          </a:p>
          <a:p>
            <a:r>
              <a:rPr lang="en-US" sz="2800" dirty="0"/>
              <a:t>ABG in moderate / severe attacks</a:t>
            </a:r>
          </a:p>
          <a:p>
            <a:r>
              <a:rPr lang="en-US" sz="2800" dirty="0"/>
              <a:t>CXR, other labs are rarely informative</a:t>
            </a:r>
          </a:p>
          <a:p>
            <a:r>
              <a:rPr lang="en-US" sz="2800" dirty="0" err="1"/>
              <a:t>Spirometry</a:t>
            </a:r>
            <a:r>
              <a:rPr lang="en-US" sz="2800" dirty="0"/>
              <a:t> and peak flow provide an objective measure of airflow obstruction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67409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287" y="721613"/>
            <a:ext cx="21977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5" dirty="0">
                <a:solidFill>
                  <a:srgbClr val="124679"/>
                </a:solidFill>
                <a:latin typeface="Franklin Gothic Medium"/>
                <a:cs typeface="Franklin Gothic Medium"/>
              </a:rPr>
              <a:t>Objective</a:t>
            </a:r>
            <a:endParaRPr sz="4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67810" y="2363"/>
            <a:ext cx="6475095" cy="141605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3200" spc="-25" dirty="0">
                <a:latin typeface="Franklin Gothic Medium"/>
                <a:cs typeface="Franklin Gothic Medium"/>
              </a:rPr>
              <a:t>Assessment</a:t>
            </a:r>
            <a:r>
              <a:rPr sz="3200" spc="-130" dirty="0">
                <a:latin typeface="Franklin Gothic Medium"/>
                <a:cs typeface="Franklin Gothic Medium"/>
              </a:rPr>
              <a:t> </a:t>
            </a:r>
            <a:r>
              <a:rPr sz="3200" dirty="0">
                <a:latin typeface="Franklin Gothic Medium"/>
                <a:cs typeface="Franklin Gothic Medium"/>
              </a:rPr>
              <a:t>of</a:t>
            </a:r>
            <a:r>
              <a:rPr sz="3200" spc="-120" dirty="0">
                <a:latin typeface="Franklin Gothic Medium"/>
                <a:cs typeface="Franklin Gothic Medium"/>
              </a:rPr>
              <a:t> </a:t>
            </a:r>
            <a:r>
              <a:rPr sz="3200" dirty="0">
                <a:latin typeface="Franklin Gothic Medium"/>
                <a:cs typeface="Franklin Gothic Medium"/>
              </a:rPr>
              <a:t>acute</a:t>
            </a:r>
            <a:r>
              <a:rPr sz="3200" spc="-135" dirty="0">
                <a:latin typeface="Franklin Gothic Medium"/>
                <a:cs typeface="Franklin Gothic Medium"/>
              </a:rPr>
              <a:t> </a:t>
            </a:r>
            <a:r>
              <a:rPr sz="3200" spc="-10" dirty="0">
                <a:latin typeface="Franklin Gothic Medium"/>
                <a:cs typeface="Franklin Gothic Medium"/>
              </a:rPr>
              <a:t>asthma</a:t>
            </a:r>
            <a:endParaRPr sz="3200">
              <a:latin typeface="Franklin Gothic Medium"/>
              <a:cs typeface="Franklin Gothic Medium"/>
            </a:endParaRPr>
          </a:p>
          <a:p>
            <a:pPr marR="5080" algn="r">
              <a:lnSpc>
                <a:spcPct val="100000"/>
              </a:lnSpc>
              <a:spcBef>
                <a:spcPts val="1055"/>
              </a:spcBef>
            </a:pPr>
            <a:r>
              <a:rPr sz="4400" spc="-10" dirty="0">
                <a:latin typeface="Franklin Gothic Medium"/>
                <a:cs typeface="Franklin Gothic Medium"/>
              </a:rPr>
              <a:t>Clinical</a:t>
            </a:r>
            <a:endParaRPr sz="4400">
              <a:latin typeface="Franklin Gothic Medium"/>
              <a:cs typeface="Franklin Gothic Medium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433" y="1568196"/>
            <a:ext cx="1107948" cy="992124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25145" y="1553908"/>
          <a:ext cx="4982842" cy="499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5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12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28575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b="1" spc="-20" dirty="0">
                          <a:latin typeface="Tahoma"/>
                          <a:cs typeface="Tahoma"/>
                        </a:rPr>
                        <a:t>Mild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28575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Moderat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e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28575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Severe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920000"/>
                      </a:solidFill>
                      <a:prstDash val="solid"/>
                    </a:lnL>
                    <a:lnR w="28575">
                      <a:solidFill>
                        <a:srgbClr val="920000"/>
                      </a:solidFill>
                      <a:prstDash val="solid"/>
                    </a:lnR>
                    <a:lnT w="28575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14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950" b="1" baseline="-21367" dirty="0">
                          <a:latin typeface="Tahoma"/>
                          <a:cs typeface="Tahoma"/>
                        </a:rPr>
                        <a:t>2</a:t>
                      </a:r>
                      <a:r>
                        <a:rPr sz="1950" b="1" spc="15" baseline="-21367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25" dirty="0">
                          <a:latin typeface="Tahoma"/>
                          <a:cs typeface="Tahoma"/>
                        </a:rPr>
                        <a:t>Sat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&gt;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25" dirty="0">
                          <a:latin typeface="Tahoma"/>
                          <a:cs typeface="Tahoma"/>
                        </a:rPr>
                        <a:t>95%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91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50" dirty="0">
                          <a:latin typeface="Arial"/>
                          <a:cs typeface="Arial"/>
                        </a:rPr>
                        <a:t>–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000" b="1" spc="-25" dirty="0">
                          <a:latin typeface="Tahoma"/>
                          <a:cs typeface="Tahoma"/>
                        </a:rPr>
                        <a:t>95%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96215">
                        <a:lnSpc>
                          <a:spcPts val="2360"/>
                        </a:lnSpc>
                        <a:spcBef>
                          <a:spcPts val="470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&lt;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25" dirty="0">
                          <a:latin typeface="Tahoma"/>
                          <a:cs typeface="Tahoma"/>
                        </a:rPr>
                        <a:t>90% </a:t>
                      </a:r>
                      <a:r>
                        <a:rPr sz="2000" b="1" dirty="0">
                          <a:latin typeface="Tahoma"/>
                          <a:cs typeface="Tahoma"/>
                        </a:rPr>
                        <a:t>( </a:t>
                      </a:r>
                      <a:r>
                        <a:rPr sz="2000" b="1" spc="-50" dirty="0">
                          <a:latin typeface="Arial"/>
                          <a:cs typeface="Arial"/>
                        </a:rPr>
                        <a:t>±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ts val="2370"/>
                        </a:lnSpc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cyanosi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b="1" spc="-25" dirty="0">
                          <a:latin typeface="Tahoma"/>
                          <a:cs typeface="Tahoma"/>
                        </a:rPr>
                        <a:t>s)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920000"/>
                      </a:solidFill>
                      <a:prstDash val="solid"/>
                    </a:lnL>
                    <a:lnR w="28575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5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spc="-20" dirty="0">
                          <a:latin typeface="Tahoma"/>
                          <a:cs typeface="Tahoma"/>
                        </a:rPr>
                        <a:t>PaO</a:t>
                      </a:r>
                      <a:r>
                        <a:rPr sz="1950" b="1" spc="-30" baseline="-21367" dirty="0">
                          <a:latin typeface="Tahoma"/>
                          <a:cs typeface="Tahoma"/>
                        </a:rPr>
                        <a:t>2</a:t>
                      </a:r>
                      <a:endParaRPr sz="1950" baseline="-21367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28575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normal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&gt;</a:t>
                      </a:r>
                      <a:r>
                        <a:rPr sz="20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35" dirty="0">
                          <a:latin typeface="Tahoma"/>
                          <a:cs typeface="Tahoma"/>
                        </a:rPr>
                        <a:t>60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&lt;</a:t>
                      </a:r>
                      <a:r>
                        <a:rPr sz="20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35" dirty="0">
                          <a:latin typeface="Tahoma"/>
                          <a:cs typeface="Tahoma"/>
                        </a:rPr>
                        <a:t>60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12700">
                      <a:solidFill>
                        <a:srgbClr val="920000"/>
                      </a:solidFill>
                      <a:prstDash val="solid"/>
                    </a:lnL>
                    <a:lnR w="28575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123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PaCO</a:t>
                      </a:r>
                      <a:r>
                        <a:rPr sz="1950" b="1" spc="-15" baseline="-21367" dirty="0">
                          <a:latin typeface="Tahoma"/>
                          <a:cs typeface="Tahoma"/>
                        </a:rPr>
                        <a:t>2</a:t>
                      </a:r>
                      <a:endParaRPr sz="1950" baseline="-21367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28575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58140">
                        <a:lnSpc>
                          <a:spcPct val="101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Symbol"/>
                          <a:cs typeface="Symbol"/>
                        </a:rPr>
                        <a:t></a:t>
                      </a:r>
                      <a:r>
                        <a:rPr sz="20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35" dirty="0">
                          <a:latin typeface="Tahoma"/>
                          <a:cs typeface="Tahoma"/>
                        </a:rPr>
                        <a:t>or 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normal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&lt;</a:t>
                      </a:r>
                      <a:r>
                        <a:rPr sz="20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35" dirty="0">
                          <a:latin typeface="Tahoma"/>
                          <a:cs typeface="Tahoma"/>
                        </a:rPr>
                        <a:t>45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&gt;</a:t>
                      </a:r>
                      <a:r>
                        <a:rPr sz="20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35" dirty="0">
                          <a:latin typeface="Tahoma"/>
                          <a:cs typeface="Tahoma"/>
                        </a:rPr>
                        <a:t>45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12700">
                      <a:solidFill>
                        <a:srgbClr val="920000"/>
                      </a:solidFill>
                      <a:prstDash val="solid"/>
                    </a:lnL>
                    <a:lnR w="28575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123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PEF</a:t>
                      </a:r>
                      <a:r>
                        <a:rPr sz="20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25" dirty="0">
                          <a:latin typeface="Tahoma"/>
                          <a:cs typeface="Tahoma"/>
                        </a:rPr>
                        <a:t>or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b="1" spc="-20" dirty="0">
                          <a:latin typeface="Tahoma"/>
                          <a:cs typeface="Tahoma"/>
                        </a:rPr>
                        <a:t>FEV1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28575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28575">
                      <a:solidFill>
                        <a:srgbClr val="92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&gt;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25" dirty="0">
                          <a:latin typeface="Tahoma"/>
                          <a:cs typeface="Tahoma"/>
                        </a:rPr>
                        <a:t>80%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28575">
                      <a:solidFill>
                        <a:srgbClr val="92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60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50" dirty="0">
                          <a:latin typeface="Arial"/>
                          <a:cs typeface="Arial"/>
                        </a:rPr>
                        <a:t>–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000" b="1" spc="-25" dirty="0">
                          <a:latin typeface="Tahoma"/>
                          <a:cs typeface="Tahoma"/>
                        </a:rPr>
                        <a:t>80%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28575">
                      <a:solidFill>
                        <a:srgbClr val="92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&lt;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25" dirty="0">
                          <a:latin typeface="Tahoma"/>
                          <a:cs typeface="Tahoma"/>
                        </a:rPr>
                        <a:t>60%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12700">
                      <a:solidFill>
                        <a:srgbClr val="920000"/>
                      </a:solidFill>
                      <a:prstDash val="solid"/>
                    </a:lnL>
                    <a:lnR w="28575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28575">
                      <a:solidFill>
                        <a:srgbClr val="92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689790" y="1460055"/>
          <a:ext cx="6373495" cy="5270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7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0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8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28575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b="1" spc="-20" dirty="0">
                          <a:solidFill>
                            <a:srgbClr val="6F2F9F"/>
                          </a:solidFill>
                          <a:latin typeface="Tahoma"/>
                          <a:cs typeface="Tahoma"/>
                        </a:rPr>
                        <a:t>Mild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28575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b="1" spc="-10" dirty="0">
                          <a:solidFill>
                            <a:srgbClr val="6F2F9F"/>
                          </a:solidFill>
                          <a:latin typeface="Tahoma"/>
                          <a:cs typeface="Tahoma"/>
                        </a:rPr>
                        <a:t>Moderate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28575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b="1" spc="-10" dirty="0">
                          <a:solidFill>
                            <a:srgbClr val="6F2F9F"/>
                          </a:solidFill>
                          <a:latin typeface="Tahoma"/>
                          <a:cs typeface="Tahoma"/>
                        </a:rPr>
                        <a:t>Severe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920000"/>
                      </a:solidFill>
                      <a:prstDash val="solid"/>
                    </a:lnL>
                    <a:lnR w="28575">
                      <a:solidFill>
                        <a:srgbClr val="920000"/>
                      </a:solidFill>
                      <a:prstDash val="solid"/>
                    </a:lnR>
                    <a:lnT w="28575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26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Talks</a:t>
                      </a:r>
                      <a:r>
                        <a:rPr sz="20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25" dirty="0">
                          <a:latin typeface="Tahoma"/>
                          <a:cs typeface="Tahoma"/>
                        </a:rPr>
                        <a:t>in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Sentences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Phrases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Words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920000"/>
                      </a:solidFill>
                      <a:prstDash val="solid"/>
                    </a:lnL>
                    <a:lnR w="28575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b="1" spc="-25" dirty="0">
                          <a:latin typeface="Tahoma"/>
                          <a:cs typeface="Tahoma"/>
                        </a:rPr>
                        <a:t>RR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Increased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+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Increased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16700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+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60" dirty="0">
                          <a:latin typeface="Tahoma"/>
                          <a:cs typeface="Tahoma"/>
                        </a:rPr>
                        <a:t>+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Increased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+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dirty="0">
                          <a:latin typeface="Tahoma"/>
                          <a:cs typeface="Tahoma"/>
                        </a:rPr>
                        <a:t>+</a:t>
                      </a:r>
                      <a:r>
                        <a:rPr sz="20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60" dirty="0">
                          <a:latin typeface="Tahoma"/>
                          <a:cs typeface="Tahoma"/>
                        </a:rPr>
                        <a:t>+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920000"/>
                      </a:solidFill>
                      <a:prstDash val="solid"/>
                    </a:lnL>
                    <a:lnR w="28575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405">
                <a:tc>
                  <a:txBody>
                    <a:bodyPr/>
                    <a:lstStyle/>
                    <a:p>
                      <a:pPr marL="92075" marR="1428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Retractio </a:t>
                      </a:r>
                      <a:r>
                        <a:rPr sz="2000" b="1" spc="-50" dirty="0">
                          <a:latin typeface="Tahoma"/>
                          <a:cs typeface="Tahoma"/>
                        </a:rPr>
                        <a:t>n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None</a:t>
                      </a:r>
                      <a:r>
                        <a:rPr sz="20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20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20" dirty="0">
                          <a:latin typeface="Tahoma"/>
                          <a:cs typeface="Tahoma"/>
                        </a:rPr>
                        <a:t>mild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Moderate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severe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920000"/>
                      </a:solidFill>
                      <a:prstDash val="solid"/>
                    </a:lnL>
                    <a:lnR w="28575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678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Wheeze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28575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4019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Present, expiratory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Loud,</a:t>
                      </a:r>
                      <a:r>
                        <a:rPr sz="20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50" dirty="0">
                          <a:latin typeface="Arial"/>
                          <a:cs typeface="Arial"/>
                        </a:rPr>
                        <a:t>±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inspiratory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4025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Loud,</a:t>
                      </a:r>
                      <a:r>
                        <a:rPr sz="20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25" dirty="0">
                          <a:latin typeface="Tahoma"/>
                          <a:cs typeface="Tahoma"/>
                        </a:rPr>
                        <a:t>or 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absent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12700">
                      <a:solidFill>
                        <a:srgbClr val="920000"/>
                      </a:solidFill>
                      <a:prstDash val="solid"/>
                    </a:lnL>
                    <a:lnR w="28575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spc="-25" dirty="0">
                          <a:latin typeface="Tahoma"/>
                          <a:cs typeface="Tahoma"/>
                        </a:rPr>
                        <a:t>HR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28575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Mild</a:t>
                      </a:r>
                      <a:r>
                        <a:rPr sz="20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tachy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Mod</a:t>
                      </a:r>
                      <a:r>
                        <a:rPr sz="20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tachy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850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Tachy</a:t>
                      </a:r>
                      <a:r>
                        <a:rPr sz="20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25" dirty="0">
                          <a:latin typeface="Tahoma"/>
                          <a:cs typeface="Tahoma"/>
                        </a:rPr>
                        <a:t>or 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bradycardi </a:t>
                      </a:r>
                      <a:r>
                        <a:rPr sz="2000" b="1" spc="-50" dirty="0">
                          <a:latin typeface="Tahoma"/>
                          <a:cs typeface="Tahoma"/>
                        </a:rPr>
                        <a:t>a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12700">
                      <a:solidFill>
                        <a:srgbClr val="920000"/>
                      </a:solidFill>
                      <a:prstDash val="solid"/>
                    </a:lnL>
                    <a:lnR w="28575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040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Alertness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28575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28575">
                      <a:solidFill>
                        <a:srgbClr val="92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Alert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28575">
                      <a:solidFill>
                        <a:srgbClr val="92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Agitated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28575">
                      <a:solidFill>
                        <a:srgbClr val="92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1758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Agitated </a:t>
                      </a:r>
                      <a:r>
                        <a:rPr sz="2000" b="1" dirty="0">
                          <a:latin typeface="Tahoma"/>
                          <a:cs typeface="Tahoma"/>
                        </a:rPr>
                        <a:t>or</a:t>
                      </a:r>
                      <a:r>
                        <a:rPr sz="20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drowsy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12700">
                      <a:solidFill>
                        <a:srgbClr val="920000"/>
                      </a:solidFill>
                      <a:prstDash val="solid"/>
                    </a:lnL>
                    <a:lnR w="28575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28575">
                      <a:solidFill>
                        <a:srgbClr val="92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28040"/>
            <a:ext cx="5604510" cy="130048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4760"/>
              </a:lnSpc>
              <a:spcBef>
                <a:spcPts val="695"/>
              </a:spcBef>
            </a:pPr>
            <a:r>
              <a:rPr sz="4400" spc="-35" dirty="0">
                <a:latin typeface="Franklin Gothic Medium"/>
                <a:cs typeface="Franklin Gothic Medium"/>
              </a:rPr>
              <a:t>Assessment</a:t>
            </a:r>
            <a:r>
              <a:rPr sz="4400" spc="-190" dirty="0">
                <a:latin typeface="Franklin Gothic Medium"/>
                <a:cs typeface="Franklin Gothic Medium"/>
              </a:rPr>
              <a:t> </a:t>
            </a:r>
            <a:r>
              <a:rPr sz="4400" dirty="0">
                <a:latin typeface="Franklin Gothic Medium"/>
                <a:cs typeface="Franklin Gothic Medium"/>
              </a:rPr>
              <a:t>of</a:t>
            </a:r>
            <a:r>
              <a:rPr sz="4400" spc="-145" dirty="0">
                <a:latin typeface="Franklin Gothic Medium"/>
                <a:cs typeface="Franklin Gothic Medium"/>
              </a:rPr>
              <a:t> </a:t>
            </a:r>
            <a:r>
              <a:rPr sz="4400" spc="-40" dirty="0">
                <a:latin typeface="Franklin Gothic Medium"/>
                <a:cs typeface="Franklin Gothic Medium"/>
              </a:rPr>
              <a:t>Severity: </a:t>
            </a:r>
            <a:r>
              <a:rPr sz="4400" spc="-25" dirty="0">
                <a:latin typeface="Franklin Gothic Medium"/>
                <a:cs typeface="Franklin Gothic Medium"/>
              </a:rPr>
              <a:t>Life</a:t>
            </a:r>
            <a:r>
              <a:rPr sz="4400" spc="-225" dirty="0">
                <a:latin typeface="Franklin Gothic Medium"/>
                <a:cs typeface="Franklin Gothic Medium"/>
              </a:rPr>
              <a:t> </a:t>
            </a:r>
            <a:r>
              <a:rPr sz="4400" spc="-30" dirty="0">
                <a:latin typeface="Franklin Gothic Medium"/>
                <a:cs typeface="Franklin Gothic Medium"/>
              </a:rPr>
              <a:t>Threatening</a:t>
            </a:r>
            <a:r>
              <a:rPr sz="4400" spc="-240" dirty="0">
                <a:latin typeface="Franklin Gothic Medium"/>
                <a:cs typeface="Franklin Gothic Medium"/>
              </a:rPr>
              <a:t> </a:t>
            </a:r>
            <a:r>
              <a:rPr sz="4400" spc="-10" dirty="0">
                <a:latin typeface="Franklin Gothic Medium"/>
                <a:cs typeface="Franklin Gothic Medium"/>
              </a:rPr>
              <a:t>Attack</a:t>
            </a:r>
            <a:endParaRPr sz="4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2027834"/>
            <a:ext cx="3543935" cy="360489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Silent</a:t>
            </a:r>
            <a:r>
              <a:rPr sz="2800" spc="-1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8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chest</a:t>
            </a:r>
            <a:endParaRPr sz="2800">
              <a:latin typeface="Franklin Gothic Medium"/>
              <a:cs typeface="Franklin Gothic Medium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Cyanosis</a:t>
            </a:r>
            <a:endParaRPr sz="2800">
              <a:latin typeface="Franklin Gothic Medium"/>
              <a:cs typeface="Franklin Gothic Medium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25" dirty="0">
                <a:solidFill>
                  <a:srgbClr val="465258"/>
                </a:solidFill>
                <a:latin typeface="Franklin Gothic Medium"/>
                <a:cs typeface="Franklin Gothic Medium"/>
              </a:rPr>
              <a:t>Poor</a:t>
            </a:r>
            <a:r>
              <a:rPr sz="2800" spc="-15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8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respiratory</a:t>
            </a:r>
            <a:r>
              <a:rPr sz="2800" spc="-13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 </a:t>
            </a:r>
            <a:r>
              <a:rPr sz="28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effort</a:t>
            </a:r>
            <a:endParaRPr sz="2800">
              <a:latin typeface="Franklin Gothic Medium"/>
              <a:cs typeface="Franklin Gothic Medium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Hypotension</a:t>
            </a:r>
            <a:endParaRPr sz="2800">
              <a:latin typeface="Franklin Gothic Medium"/>
              <a:cs typeface="Franklin Gothic Medium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Exhaustion</a:t>
            </a:r>
            <a:endParaRPr sz="2800">
              <a:latin typeface="Franklin Gothic Medium"/>
              <a:cs typeface="Franklin Gothic Medium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Confusion</a:t>
            </a:r>
            <a:endParaRPr sz="2800">
              <a:latin typeface="Franklin Gothic Medium"/>
              <a:cs typeface="Franklin Gothic Medium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465258"/>
                </a:solidFill>
                <a:latin typeface="Franklin Gothic Medium"/>
                <a:cs typeface="Franklin Gothic Medium"/>
              </a:rPr>
              <a:t>Coma</a:t>
            </a:r>
            <a:endParaRPr sz="2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4582F64-41FF-8555-2F61-F0D62EA7D1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en-US"/>
              <a:t>Treatment Goals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C3ADEE8-B76D-44C4-CF04-8A86C5C18B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eaLnBrk="1" hangingPunct="1">
              <a:defRPr/>
            </a:pPr>
            <a:r>
              <a:rPr lang="en-US" sz="2800" dirty="0"/>
              <a:t>Correct hypoxemia</a:t>
            </a:r>
          </a:p>
          <a:p>
            <a:pPr algn="l" rtl="0" eaLnBrk="1" hangingPunct="1">
              <a:defRPr/>
            </a:pPr>
            <a:r>
              <a:rPr lang="en-US" sz="2800" dirty="0"/>
              <a:t>Improve airflow obstruction</a:t>
            </a:r>
          </a:p>
          <a:p>
            <a:pPr algn="l" rtl="0" eaLnBrk="1" hangingPunct="1">
              <a:defRPr/>
            </a:pPr>
            <a:r>
              <a:rPr lang="en-US" sz="2800" dirty="0"/>
              <a:t>Prevent worsening of clinical status</a:t>
            </a:r>
          </a:p>
          <a:p>
            <a:pPr algn="l" rtl="0" eaLnBrk="1" hangingPunct="1">
              <a:defRPr/>
            </a:pPr>
            <a:r>
              <a:rPr lang="en-US" sz="2800" dirty="0"/>
              <a:t>Maintain control of symptoms</a:t>
            </a:r>
          </a:p>
        </p:txBody>
      </p:sp>
    </p:spTree>
    <p:extLst>
      <p:ext uri="{BB962C8B-B14F-4D97-AF65-F5344CB8AC3E}">
        <p14:creationId xmlns:p14="http://schemas.microsoft.com/office/powerpoint/2010/main" val="4169002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1400E465-7C12-C444-2D2E-4E58FC9E4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87" y="466997"/>
            <a:ext cx="10227716" cy="1641347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 defTabSz="914400" rtl="0" eaLnBrk="1" latinLnBrk="0" hangingPunct="1">
              <a:spcBef>
                <a:spcPct val="0"/>
              </a:spcBef>
              <a:buNone/>
              <a:tabLst/>
              <a:defRPr sz="2600" kern="1200">
                <a:solidFill>
                  <a:srgbClr val="13467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AU" dirty="0"/>
              <a:t>Initial management of asthma exacerbations </a:t>
            </a:r>
            <a:br>
              <a:rPr lang="en-AU" dirty="0"/>
            </a:br>
            <a:r>
              <a:rPr lang="en-AU" dirty="0"/>
              <a:t>in children ≤5 years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E9A0E9C-C786-741A-3C24-C18E5E1FCD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0738311"/>
              </p:ext>
            </p:extLst>
          </p:nvPr>
        </p:nvGraphicFramePr>
        <p:xfrm>
          <a:off x="1544345" y="1553366"/>
          <a:ext cx="8128000" cy="490010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76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0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385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Therapy</a:t>
                      </a:r>
                    </a:p>
                  </a:txBody>
                  <a:tcPr marL="88112" marR="88112" marT="70490" marB="7049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sz="2000" dirty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Dose and administration</a:t>
                      </a:r>
                    </a:p>
                  </a:txBody>
                  <a:tcPr marL="88112" marR="88112" marT="70490" marB="704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20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A6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652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Supplemental oxygen</a:t>
                      </a:r>
                    </a:p>
                  </a:txBody>
                  <a:tcPr marL="89522" marR="89522" marT="44761" marB="44761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 delivered by face mask (usually 1L/min) to maintain</a:t>
                      </a:r>
                      <a:r>
                        <a:rPr lang="en-AU" sz="1800" baseline="0" dirty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oxygen saturation 94-98%</a:t>
                      </a:r>
                      <a:endParaRPr lang="en-AU" sz="18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22" marR="89522" marT="44761" marB="4476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endParaRPr lang="en-AU" sz="18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3782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Inhaled</a:t>
                      </a:r>
                      <a:r>
                        <a:rPr lang="en-AU" sz="1800" baseline="0" dirty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SABA</a:t>
                      </a:r>
                      <a:endParaRPr lang="en-AU" sz="18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22" marR="89522" marT="44761" marB="44761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800" dirty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2–6 puffs of salbutamol by spacer, or 2.5mg</a:t>
                      </a:r>
                      <a:r>
                        <a:rPr lang="en-AU" sz="1800" baseline="0" dirty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by nebulizer, every 20 min for first hour, then reassess severity. If symptoms persist or recur, give an additional 2-3 puffs per hour. Admit to hospital if &gt;10 puffs required in 3-4 hours. </a:t>
                      </a:r>
                      <a:endParaRPr lang="en-AU" sz="18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22" marR="89522" marT="44761" marB="4476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AU" sz="18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652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baseline="0" dirty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Systemic corticosteroids</a:t>
                      </a:r>
                    </a:p>
                  </a:txBody>
                  <a:tcPr marL="89522" marR="89522" marT="44761" marB="44761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Give</a:t>
                      </a:r>
                      <a:r>
                        <a:rPr lang="en-AU" sz="1800" baseline="0" dirty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initial dose of oral prednisolone (1-2mg/kg up to maximum of 20mg for children &lt;2 years; 30 mg for 2-5 years)</a:t>
                      </a:r>
                      <a:endParaRPr lang="en-AU" sz="18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22" marR="89522" marT="44761" marB="4476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endParaRPr lang="en-AU" sz="18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559">
                <a:tc gridSpan="3"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b="1" dirty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options in the first hour of treatment</a:t>
                      </a:r>
                    </a:p>
                  </a:txBody>
                  <a:tcPr marL="89522" marR="89522" marT="44761" marB="44761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AU" sz="1800" b="1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A6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5217">
                <a:tc gridSpan="2"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Ipratropium bromide</a:t>
                      </a:r>
                    </a:p>
                  </a:txBody>
                  <a:tcPr marL="89522" marR="89522" marT="44761" marB="44761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moderate/severe exacerbations,</a:t>
                      </a:r>
                      <a:r>
                        <a:rPr lang="en-AU" sz="1800" baseline="0" dirty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give 2 puffs of ipratropium bromide 80mcg (or 250mcg by nebulizer) every 20 minutes for one hour only</a:t>
                      </a:r>
                      <a:endParaRPr lang="en-AU" sz="18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22" marR="89522" marT="44761" marB="4476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6652">
                <a:tc gridSpan="2"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Magnesium</a:t>
                      </a:r>
                      <a:r>
                        <a:rPr lang="en-AU" sz="1800" baseline="0" dirty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800" baseline="0" dirty="0" err="1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sulfate</a:t>
                      </a:r>
                      <a:endParaRPr lang="en-AU" sz="18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22" marR="89522" marT="44761" marB="44761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 nebulized</a:t>
                      </a:r>
                      <a:r>
                        <a:rPr lang="en-AU" sz="1800" baseline="0" dirty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isotonic MgSO</a:t>
                      </a:r>
                      <a:r>
                        <a:rPr lang="en-AU" sz="1800" baseline="-25000" dirty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AU" sz="1800" baseline="0" dirty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(150mg) 3 doses in first hour for children ≥2 years with severe exacerbation</a:t>
                      </a:r>
                      <a:endParaRPr lang="en-AU" sz="18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22" marR="89522" marT="44761" marB="4476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782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17707" y="1524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9144">
            <a:solidFill>
              <a:srgbClr val="FFF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2776" y="320040"/>
            <a:ext cx="160020" cy="1203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18747" y="487680"/>
            <a:ext cx="160020" cy="1203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42776" y="487680"/>
            <a:ext cx="160020" cy="12039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66804" y="487680"/>
            <a:ext cx="160020" cy="1203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94719" y="656844"/>
            <a:ext cx="160020" cy="11887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18747" y="656844"/>
            <a:ext cx="160020" cy="11887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42776" y="656844"/>
            <a:ext cx="160020" cy="11887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70692" y="824483"/>
            <a:ext cx="160019" cy="11887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94719" y="824483"/>
            <a:ext cx="160020" cy="11887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318747" y="824483"/>
            <a:ext cx="160020" cy="11887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42776" y="824483"/>
            <a:ext cx="160020" cy="11887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766804" y="824483"/>
            <a:ext cx="160020" cy="11887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70692" y="992124"/>
            <a:ext cx="160019" cy="12039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94719" y="992124"/>
            <a:ext cx="160020" cy="12039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18747" y="992124"/>
            <a:ext cx="160020" cy="12039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42776" y="992124"/>
            <a:ext cx="160020" cy="12039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70692" y="1159763"/>
            <a:ext cx="160019" cy="12039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094719" y="1159763"/>
            <a:ext cx="160020" cy="120396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318747" y="1159763"/>
            <a:ext cx="160020" cy="12039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42776" y="1159763"/>
            <a:ext cx="160020" cy="120396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094719" y="1327403"/>
            <a:ext cx="160020" cy="12039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42776" y="1327403"/>
            <a:ext cx="160020" cy="120396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48027" y="665987"/>
            <a:ext cx="9619488" cy="5983224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243840" y="409955"/>
            <a:ext cx="3022600" cy="1632585"/>
          </a:xfrm>
          <a:prstGeom prst="rect">
            <a:avLst/>
          </a:prstGeom>
          <a:ln w="9144">
            <a:solidFill>
              <a:srgbClr val="C5DAEF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9060" marR="88265" indent="-2540" algn="ctr">
              <a:lnSpc>
                <a:spcPct val="100000"/>
              </a:lnSpc>
              <a:spcBef>
                <a:spcPts val="235"/>
              </a:spcBef>
            </a:pPr>
            <a:r>
              <a:rPr sz="2000" dirty="0">
                <a:solidFill>
                  <a:srgbClr val="404040"/>
                </a:solidFill>
                <a:latin typeface="Candara"/>
                <a:cs typeface="Candara"/>
              </a:rPr>
              <a:t>In</a:t>
            </a:r>
            <a:r>
              <a:rPr sz="2000" spc="-7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ndara"/>
                <a:cs typeface="Candara"/>
              </a:rPr>
              <a:t>non</a:t>
            </a:r>
            <a:r>
              <a:rPr sz="2000" spc="-7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Candara"/>
                <a:cs typeface="Candara"/>
              </a:rPr>
              <a:t>asthmatic</a:t>
            </a:r>
            <a:r>
              <a:rPr sz="2000" spc="-8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ndara"/>
                <a:cs typeface="Candara"/>
              </a:rPr>
              <a:t>patient, </a:t>
            </a:r>
            <a:r>
              <a:rPr sz="2000" dirty="0">
                <a:solidFill>
                  <a:srgbClr val="404040"/>
                </a:solidFill>
                <a:latin typeface="Candara"/>
                <a:cs typeface="Candara"/>
              </a:rPr>
              <a:t>the</a:t>
            </a:r>
            <a:r>
              <a:rPr sz="2000" spc="-6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ndara"/>
                <a:cs typeface="Candara"/>
              </a:rPr>
              <a:t>muscles</a:t>
            </a:r>
            <a:r>
              <a:rPr sz="2000" spc="-7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Candara"/>
                <a:cs typeface="Candara"/>
              </a:rPr>
              <a:t>around</a:t>
            </a:r>
            <a:r>
              <a:rPr sz="2000" spc="-8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ndara"/>
                <a:cs typeface="Candara"/>
              </a:rPr>
              <a:t>the </a:t>
            </a:r>
            <a:r>
              <a:rPr sz="2000" spc="-40" dirty="0">
                <a:solidFill>
                  <a:srgbClr val="404040"/>
                </a:solidFill>
                <a:latin typeface="Candara"/>
                <a:cs typeface="Candara"/>
              </a:rPr>
              <a:t>bronchial</a:t>
            </a:r>
            <a:r>
              <a:rPr sz="2000" spc="-5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ndara"/>
                <a:cs typeface="Candara"/>
              </a:rPr>
              <a:t>tubes</a:t>
            </a:r>
            <a:r>
              <a:rPr sz="2000" spc="-5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ndara"/>
                <a:cs typeface="Candara"/>
              </a:rPr>
              <a:t>are</a:t>
            </a:r>
            <a:r>
              <a:rPr sz="2000" spc="-6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ndara"/>
                <a:cs typeface="Candara"/>
              </a:rPr>
              <a:t>relaxed </a:t>
            </a:r>
            <a:r>
              <a:rPr sz="2000" spc="-10" dirty="0">
                <a:solidFill>
                  <a:srgbClr val="404040"/>
                </a:solidFill>
                <a:latin typeface="Candara"/>
                <a:cs typeface="Candara"/>
              </a:rPr>
              <a:t>and</a:t>
            </a:r>
            <a:r>
              <a:rPr sz="2000" spc="-10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404040"/>
                </a:solidFill>
                <a:latin typeface="Candara"/>
                <a:cs typeface="Candara"/>
              </a:rPr>
              <a:t>the</a:t>
            </a:r>
            <a:r>
              <a:rPr sz="2000" spc="-9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ndara"/>
                <a:cs typeface="Candara"/>
              </a:rPr>
              <a:t>tissue</a:t>
            </a:r>
            <a:r>
              <a:rPr sz="2000" spc="-9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404040"/>
                </a:solidFill>
                <a:latin typeface="Candara"/>
                <a:cs typeface="Candara"/>
              </a:rPr>
              <a:t>is</a:t>
            </a:r>
            <a:r>
              <a:rPr sz="2000" spc="-6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ndara"/>
                <a:cs typeface="Candara"/>
              </a:rPr>
              <a:t>thin, </a:t>
            </a:r>
            <a:r>
              <a:rPr sz="2000" spc="-45" dirty="0">
                <a:solidFill>
                  <a:srgbClr val="404040"/>
                </a:solidFill>
                <a:latin typeface="Candara"/>
                <a:cs typeface="Candara"/>
              </a:rPr>
              <a:t>allowing</a:t>
            </a:r>
            <a:r>
              <a:rPr sz="2000" spc="-6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ndara"/>
                <a:cs typeface="Candara"/>
              </a:rPr>
              <a:t>for</a:t>
            </a:r>
            <a:r>
              <a:rPr sz="2000" spc="-6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ndara"/>
                <a:cs typeface="Candara"/>
              </a:rPr>
              <a:t>easy</a:t>
            </a:r>
            <a:r>
              <a:rPr sz="2000" spc="-8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ndara"/>
                <a:cs typeface="Candara"/>
              </a:rPr>
              <a:t>airflow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697723" y="409955"/>
            <a:ext cx="4297680" cy="1632585"/>
          </a:xfrm>
          <a:custGeom>
            <a:avLst/>
            <a:gdLst/>
            <a:ahLst/>
            <a:cxnLst/>
            <a:rect l="l" t="t" r="r" b="b"/>
            <a:pathLst>
              <a:path w="4297680" h="1632585">
                <a:moveTo>
                  <a:pt x="0" y="1632204"/>
                </a:moveTo>
                <a:lnTo>
                  <a:pt x="4297680" y="1632204"/>
                </a:lnTo>
                <a:lnTo>
                  <a:pt x="4297680" y="0"/>
                </a:lnTo>
                <a:lnTo>
                  <a:pt x="0" y="0"/>
                </a:lnTo>
                <a:lnTo>
                  <a:pt x="0" y="1632204"/>
                </a:lnTo>
                <a:close/>
              </a:path>
            </a:pathLst>
          </a:custGeom>
          <a:ln w="9144">
            <a:solidFill>
              <a:srgbClr val="C5DA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7832852" y="426846"/>
            <a:ext cx="4030979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Candara"/>
                <a:cs typeface="Candara"/>
              </a:rPr>
              <a:t>In</a:t>
            </a:r>
            <a:r>
              <a:rPr sz="2000" spc="-5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404040"/>
                </a:solidFill>
                <a:latin typeface="Candara"/>
                <a:cs typeface="Candara"/>
              </a:rPr>
              <a:t>an</a:t>
            </a:r>
            <a:r>
              <a:rPr sz="2000" spc="-6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Candara"/>
                <a:cs typeface="Candara"/>
              </a:rPr>
              <a:t>asthmatic</a:t>
            </a:r>
            <a:r>
              <a:rPr sz="2000" spc="-8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Candara"/>
                <a:cs typeface="Candara"/>
              </a:rPr>
              <a:t>person,</a:t>
            </a:r>
            <a:r>
              <a:rPr sz="2000" spc="-6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404040"/>
                </a:solidFill>
                <a:latin typeface="Candara"/>
                <a:cs typeface="Candara"/>
              </a:rPr>
              <a:t>the</a:t>
            </a:r>
            <a:r>
              <a:rPr sz="2000" spc="-6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ndara"/>
                <a:cs typeface="Candara"/>
              </a:rPr>
              <a:t>muscles</a:t>
            </a:r>
            <a:r>
              <a:rPr sz="2000" spc="-7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ndara"/>
                <a:cs typeface="Candara"/>
              </a:rPr>
              <a:t>of </a:t>
            </a:r>
            <a:r>
              <a:rPr sz="2000" spc="-40" dirty="0">
                <a:solidFill>
                  <a:srgbClr val="404040"/>
                </a:solidFill>
                <a:latin typeface="Candara"/>
                <a:cs typeface="Candara"/>
              </a:rPr>
              <a:t>bronchial</a:t>
            </a:r>
            <a:r>
              <a:rPr sz="2000" spc="-7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ndara"/>
                <a:cs typeface="Candara"/>
              </a:rPr>
              <a:t>tubes</a:t>
            </a:r>
            <a:r>
              <a:rPr sz="2000" spc="-6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Candara"/>
                <a:cs typeface="Candara"/>
              </a:rPr>
              <a:t>tighten</a:t>
            </a:r>
            <a:r>
              <a:rPr sz="2000" spc="-7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404040"/>
                </a:solidFill>
                <a:latin typeface="Candara"/>
                <a:cs typeface="Candara"/>
              </a:rPr>
              <a:t>and</a:t>
            </a:r>
            <a:r>
              <a:rPr sz="2000" spc="-7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ndara"/>
                <a:cs typeface="Candara"/>
              </a:rPr>
              <a:t>thicken, </a:t>
            </a:r>
            <a:r>
              <a:rPr sz="2000" dirty="0">
                <a:solidFill>
                  <a:srgbClr val="404040"/>
                </a:solidFill>
                <a:latin typeface="Candara"/>
                <a:cs typeface="Candara"/>
              </a:rPr>
              <a:t>and</a:t>
            </a:r>
            <a:r>
              <a:rPr sz="2000" spc="-9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404040"/>
                </a:solidFill>
                <a:latin typeface="Candara"/>
                <a:cs typeface="Candara"/>
              </a:rPr>
              <a:t>the</a:t>
            </a:r>
            <a:r>
              <a:rPr sz="2000" spc="-8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000" spc="-45" dirty="0">
                <a:solidFill>
                  <a:srgbClr val="404040"/>
                </a:solidFill>
                <a:latin typeface="Candara"/>
                <a:cs typeface="Candara"/>
              </a:rPr>
              <a:t>air</a:t>
            </a:r>
            <a:r>
              <a:rPr sz="2000" spc="-6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ndara"/>
                <a:cs typeface="Candara"/>
              </a:rPr>
              <a:t>passages</a:t>
            </a:r>
            <a:r>
              <a:rPr sz="2000" spc="-7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ndara"/>
                <a:cs typeface="Candara"/>
              </a:rPr>
              <a:t>become</a:t>
            </a:r>
            <a:r>
              <a:rPr sz="2000" spc="-8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ndara"/>
                <a:cs typeface="Candara"/>
              </a:rPr>
              <a:t>inflamed and</a:t>
            </a:r>
            <a:r>
              <a:rPr sz="2000" spc="-6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Candara"/>
                <a:cs typeface="Candara"/>
              </a:rPr>
              <a:t>mucus-</a:t>
            </a:r>
            <a:r>
              <a:rPr sz="2000" spc="-45" dirty="0">
                <a:solidFill>
                  <a:srgbClr val="404040"/>
                </a:solidFill>
                <a:latin typeface="Candara"/>
                <a:cs typeface="Candara"/>
              </a:rPr>
              <a:t>filled, </a:t>
            </a:r>
            <a:r>
              <a:rPr sz="2000" spc="-40" dirty="0">
                <a:solidFill>
                  <a:srgbClr val="404040"/>
                </a:solidFill>
                <a:latin typeface="Candara"/>
                <a:cs typeface="Candara"/>
              </a:rPr>
              <a:t>making</a:t>
            </a:r>
            <a:r>
              <a:rPr sz="2000" spc="-6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404040"/>
                </a:solidFill>
                <a:latin typeface="Candara"/>
                <a:cs typeface="Candara"/>
              </a:rPr>
              <a:t>it</a:t>
            </a:r>
            <a:r>
              <a:rPr sz="2000" spc="-2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000" spc="-45" dirty="0">
                <a:solidFill>
                  <a:srgbClr val="404040"/>
                </a:solidFill>
                <a:latin typeface="Candara"/>
                <a:cs typeface="Candara"/>
              </a:rPr>
              <a:t>difficult</a:t>
            </a:r>
            <a:r>
              <a:rPr sz="2000" spc="-7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ndara"/>
                <a:cs typeface="Candara"/>
              </a:rPr>
              <a:t>for </a:t>
            </a:r>
            <a:r>
              <a:rPr sz="2000" spc="-45" dirty="0">
                <a:solidFill>
                  <a:srgbClr val="404040"/>
                </a:solidFill>
                <a:latin typeface="Candara"/>
                <a:cs typeface="Candara"/>
              </a:rPr>
              <a:t>air</a:t>
            </a:r>
            <a:r>
              <a:rPr sz="2000" spc="-6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404040"/>
                </a:solidFill>
                <a:latin typeface="Candara"/>
                <a:cs typeface="Candara"/>
              </a:rPr>
              <a:t>to</a:t>
            </a:r>
            <a:r>
              <a:rPr sz="2000" spc="-6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ndara"/>
                <a:cs typeface="Candara"/>
              </a:rPr>
              <a:t>move.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056369" y="4902530"/>
            <a:ext cx="218313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solidFill>
                  <a:srgbClr val="404040"/>
                </a:solidFill>
                <a:latin typeface="Candara"/>
                <a:cs typeface="Candara"/>
              </a:rPr>
              <a:t>Inflamed</a:t>
            </a:r>
            <a:r>
              <a:rPr sz="2000" spc="-6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ndara"/>
                <a:cs typeface="Candara"/>
              </a:rPr>
              <a:t>bronchial</a:t>
            </a:r>
            <a:endParaRPr sz="20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Candara"/>
                <a:cs typeface="Candara"/>
              </a:rPr>
              <a:t>tube</a:t>
            </a:r>
            <a:r>
              <a:rPr sz="2000" spc="-10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404040"/>
                </a:solidFill>
                <a:latin typeface="Candara"/>
                <a:cs typeface="Candara"/>
              </a:rPr>
              <a:t>of</a:t>
            </a:r>
            <a:r>
              <a:rPr sz="2000" spc="-9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404040"/>
                </a:solidFill>
                <a:latin typeface="Candara"/>
                <a:cs typeface="Candara"/>
              </a:rPr>
              <a:t>an</a:t>
            </a:r>
            <a:r>
              <a:rPr sz="2000" spc="-85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ndara"/>
                <a:cs typeface="Candara"/>
              </a:rPr>
              <a:t>asthmatic</a:t>
            </a:r>
            <a:endParaRPr sz="20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4652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41291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19" y="0"/>
                </a:moveTo>
                <a:lnTo>
                  <a:pt x="0" y="0"/>
                </a:lnTo>
                <a:lnTo>
                  <a:pt x="0" y="91439"/>
                </a:lnTo>
                <a:lnTo>
                  <a:pt x="3703319" y="91439"/>
                </a:lnTo>
                <a:lnTo>
                  <a:pt x="3703319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77290" y="1069340"/>
            <a:ext cx="13614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HISTORY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8687" y="1629232"/>
            <a:ext cx="10621010" cy="437070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31470" marR="298450" indent="-306705">
              <a:lnSpc>
                <a:spcPts val="2500"/>
              </a:lnSpc>
              <a:spcBef>
                <a:spcPts val="705"/>
              </a:spcBef>
              <a:buClr>
                <a:srgbClr val="1CACE3"/>
              </a:buClr>
              <a:buSzPct val="92307"/>
              <a:buFont typeface="Cambria"/>
              <a:buChar char="◾"/>
              <a:tabLst>
                <a:tab pos="331470" algn="l"/>
                <a:tab pos="332105" algn="l"/>
              </a:tabLst>
            </a:pP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Most</a:t>
            </a:r>
            <a:r>
              <a:rPr sz="2600" spc="-114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children</a:t>
            </a:r>
            <a:r>
              <a:rPr sz="2600" spc="-9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who</a:t>
            </a:r>
            <a:r>
              <a:rPr sz="2600" spc="-9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develop</a:t>
            </a:r>
            <a:r>
              <a:rPr sz="2600" spc="-1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wheezing</a:t>
            </a:r>
            <a:r>
              <a:rPr sz="2600" spc="-1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after</a:t>
            </a:r>
            <a:r>
              <a:rPr sz="2600" spc="-9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age</a:t>
            </a:r>
            <a:r>
              <a:rPr sz="2600" spc="-9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5</a:t>
            </a:r>
            <a:r>
              <a:rPr sz="2600" spc="-9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have</a:t>
            </a:r>
            <a:r>
              <a:rPr sz="2600" spc="-9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asthma,</a:t>
            </a:r>
            <a:r>
              <a:rPr sz="2600" spc="-114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but</a:t>
            </a:r>
            <a:r>
              <a:rPr sz="2600" spc="-9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most </a:t>
            </a:r>
            <a:r>
              <a:rPr sz="2600" spc="-3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asthma</a:t>
            </a:r>
            <a:r>
              <a:rPr sz="2600" spc="-1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starts</a:t>
            </a:r>
            <a:r>
              <a:rPr sz="2600" spc="-9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before</a:t>
            </a:r>
            <a:r>
              <a:rPr sz="2600" spc="-7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5</a:t>
            </a:r>
            <a:r>
              <a:rPr sz="2600" spc="-7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years</a:t>
            </a:r>
            <a:r>
              <a:rPr sz="2600" spc="-8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of</a:t>
            </a:r>
            <a:r>
              <a:rPr sz="2600" spc="-8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age</a:t>
            </a:r>
            <a:endParaRPr sz="2600">
              <a:latin typeface="Franklin Gothic Medium"/>
              <a:cs typeface="Franklin Gothic Medium"/>
            </a:endParaRPr>
          </a:p>
          <a:p>
            <a:pPr marL="331470" marR="434340" indent="-306705">
              <a:lnSpc>
                <a:spcPct val="80000"/>
              </a:lnSpc>
              <a:spcBef>
                <a:spcPts val="1245"/>
              </a:spcBef>
              <a:buClr>
                <a:srgbClr val="1CACE3"/>
              </a:buClr>
              <a:buSzPct val="90384"/>
              <a:buFont typeface="Cambria"/>
              <a:buChar char="◾"/>
              <a:tabLst>
                <a:tab pos="331470" algn="l"/>
                <a:tab pos="332105" algn="l"/>
              </a:tabLst>
            </a:pP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In</a:t>
            </a:r>
            <a:r>
              <a:rPr sz="2600" spc="-13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children</a:t>
            </a:r>
            <a:r>
              <a:rPr sz="2600" spc="-9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≤</a:t>
            </a:r>
            <a:r>
              <a:rPr sz="2600" spc="-9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5</a:t>
            </a:r>
            <a:r>
              <a:rPr sz="2600" spc="-9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years,</a:t>
            </a:r>
            <a:r>
              <a:rPr sz="2600" spc="-10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children</a:t>
            </a:r>
            <a:r>
              <a:rPr sz="2600" spc="-9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may</a:t>
            </a:r>
            <a:r>
              <a:rPr sz="2600" spc="-7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wheeze</a:t>
            </a:r>
            <a:r>
              <a:rPr sz="2600" spc="-1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for</a:t>
            </a:r>
            <a:r>
              <a:rPr sz="2600" spc="-9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different</a:t>
            </a:r>
            <a:r>
              <a:rPr sz="2600" spc="-9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reasons,</a:t>
            </a:r>
            <a:r>
              <a:rPr sz="2600" spc="-13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so</a:t>
            </a:r>
            <a:r>
              <a:rPr sz="2600" spc="-9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the </a:t>
            </a:r>
            <a:r>
              <a:rPr sz="26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diagnosis</a:t>
            </a:r>
            <a:r>
              <a:rPr sz="2600" spc="-114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of</a:t>
            </a:r>
            <a:r>
              <a:rPr sz="2600" spc="-8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3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asthma</a:t>
            </a:r>
            <a:r>
              <a:rPr sz="2600" spc="-10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has</a:t>
            </a:r>
            <a:r>
              <a:rPr sz="2600" spc="-1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to</a:t>
            </a:r>
            <a:r>
              <a:rPr sz="2600" spc="-8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be</a:t>
            </a:r>
            <a:r>
              <a:rPr sz="2600" spc="-7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based</a:t>
            </a:r>
            <a:r>
              <a:rPr sz="2600" spc="-1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3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largely</a:t>
            </a:r>
            <a:r>
              <a:rPr sz="2600" spc="-9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on</a:t>
            </a:r>
            <a:r>
              <a:rPr sz="2600" spc="-7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clinical</a:t>
            </a:r>
            <a:r>
              <a:rPr sz="2600" spc="-8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judgment</a:t>
            </a:r>
            <a:endParaRPr sz="2600">
              <a:latin typeface="Franklin Gothic Medium"/>
              <a:cs typeface="Franklin Gothic Medium"/>
            </a:endParaRPr>
          </a:p>
          <a:p>
            <a:pPr marL="331470" marR="17780" indent="-306705">
              <a:lnSpc>
                <a:spcPct val="80000"/>
              </a:lnSpc>
              <a:spcBef>
                <a:spcPts val="1225"/>
              </a:spcBef>
              <a:buClr>
                <a:srgbClr val="1CACE3"/>
              </a:buClr>
              <a:buSzPct val="90384"/>
              <a:buFont typeface="Cambria"/>
              <a:buChar char="◾"/>
              <a:tabLst>
                <a:tab pos="331470" algn="l"/>
                <a:tab pos="332105" algn="l"/>
              </a:tabLst>
            </a:pPr>
            <a:r>
              <a:rPr sz="2600" spc="-19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A</a:t>
            </a:r>
            <a:r>
              <a:rPr sz="26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600" spc="-2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pattern</a:t>
            </a:r>
            <a:r>
              <a:rPr sz="2600" spc="-14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of</a:t>
            </a:r>
            <a:r>
              <a:rPr sz="2600" spc="-7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6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Franklin Gothic Medium"/>
                <a:cs typeface="Franklin Gothic Medium"/>
              </a:rPr>
              <a:t>recurrent</a:t>
            </a:r>
            <a:r>
              <a:rPr sz="2600" spc="-9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or</a:t>
            </a:r>
            <a:r>
              <a:rPr sz="2600" spc="-6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persistent</a:t>
            </a:r>
            <a:r>
              <a:rPr sz="2600" spc="-9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cough,</a:t>
            </a:r>
            <a:r>
              <a:rPr sz="2600" spc="-9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wheeze</a:t>
            </a:r>
            <a:r>
              <a:rPr sz="2600" spc="-9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and</a:t>
            </a:r>
            <a:r>
              <a:rPr sz="2600" spc="-6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600" spc="-2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difficulty</a:t>
            </a:r>
            <a:r>
              <a:rPr sz="2600" spc="-8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breathing </a:t>
            </a:r>
            <a:r>
              <a:rPr sz="26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is</a:t>
            </a:r>
            <a:r>
              <a:rPr sz="2600" spc="-8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usually</a:t>
            </a:r>
            <a:r>
              <a:rPr sz="2600" spc="-10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asthma</a:t>
            </a:r>
            <a:endParaRPr sz="2600">
              <a:latin typeface="Franklin Gothic Medium"/>
              <a:cs typeface="Franklin Gothic Medium"/>
            </a:endParaRPr>
          </a:p>
          <a:p>
            <a:pPr marL="331470" marR="183515" indent="-306705">
              <a:lnSpc>
                <a:spcPct val="80000"/>
              </a:lnSpc>
              <a:spcBef>
                <a:spcPts val="1225"/>
              </a:spcBef>
              <a:buClr>
                <a:srgbClr val="1CACE3"/>
              </a:buClr>
              <a:buSzPct val="90384"/>
              <a:buFont typeface="Cambria"/>
              <a:buChar char="◾"/>
              <a:tabLst>
                <a:tab pos="331470" algn="l"/>
                <a:tab pos="332105" algn="l"/>
              </a:tabLst>
            </a:pP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History</a:t>
            </a:r>
            <a:r>
              <a:rPr sz="2600" spc="-1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of</a:t>
            </a:r>
            <a:r>
              <a:rPr sz="2600" spc="-9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8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Atopy</a:t>
            </a:r>
            <a:r>
              <a:rPr sz="2600" spc="-7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in</a:t>
            </a:r>
            <a:r>
              <a:rPr sz="2600" spc="-9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the</a:t>
            </a:r>
            <a:r>
              <a:rPr sz="2600" spc="-9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patient</a:t>
            </a:r>
            <a:r>
              <a:rPr sz="2600" spc="-9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(eczema,</a:t>
            </a:r>
            <a:r>
              <a:rPr sz="2600" spc="-10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allergic</a:t>
            </a:r>
            <a:r>
              <a:rPr sz="2600" spc="-10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rhinitis,</a:t>
            </a:r>
            <a:r>
              <a:rPr sz="2600" spc="-1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food</a:t>
            </a:r>
            <a:r>
              <a:rPr sz="2600" spc="-8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3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allergy)</a:t>
            </a:r>
            <a:r>
              <a:rPr sz="2600" spc="-1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or</a:t>
            </a:r>
            <a:r>
              <a:rPr sz="2600" spc="-8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in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the</a:t>
            </a:r>
            <a:r>
              <a:rPr sz="2600" spc="-9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family</a:t>
            </a:r>
            <a:endParaRPr sz="2600">
              <a:latin typeface="Franklin Gothic Medium"/>
              <a:cs typeface="Franklin Gothic Medium"/>
            </a:endParaRPr>
          </a:p>
          <a:p>
            <a:pPr marL="331470" indent="-306705">
              <a:lnSpc>
                <a:spcPct val="100000"/>
              </a:lnSpc>
              <a:spcBef>
                <a:spcPts val="600"/>
              </a:spcBef>
              <a:buClr>
                <a:srgbClr val="1CACE3"/>
              </a:buClr>
              <a:buSzPct val="90384"/>
              <a:buFont typeface="Cambria"/>
              <a:buChar char="◾"/>
              <a:tabLst>
                <a:tab pos="331470" algn="l"/>
                <a:tab pos="332105" algn="l"/>
              </a:tabLst>
            </a:pPr>
            <a:r>
              <a:rPr sz="26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Ask</a:t>
            </a:r>
            <a:r>
              <a:rPr sz="2600" spc="-1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about</a:t>
            </a:r>
            <a:r>
              <a:rPr sz="2600" spc="-1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triggers</a:t>
            </a:r>
            <a:endParaRPr sz="2600">
              <a:latin typeface="Franklin Gothic Medium"/>
              <a:cs typeface="Franklin Gothic Medium"/>
            </a:endParaRPr>
          </a:p>
          <a:p>
            <a:pPr marL="331470" marR="755650" indent="-306705">
              <a:lnSpc>
                <a:spcPct val="80000"/>
              </a:lnSpc>
              <a:spcBef>
                <a:spcPts val="1225"/>
              </a:spcBef>
              <a:buClr>
                <a:srgbClr val="1CACE3"/>
              </a:buClr>
              <a:buSzPct val="90384"/>
              <a:buFont typeface="Cambria"/>
              <a:buChar char="◾"/>
              <a:tabLst>
                <a:tab pos="331470" algn="l"/>
                <a:tab pos="332105" algn="l"/>
              </a:tabLst>
            </a:pPr>
            <a:r>
              <a:rPr sz="26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“red</a:t>
            </a:r>
            <a:r>
              <a:rPr sz="2600" spc="-9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flags”:</a:t>
            </a:r>
            <a:r>
              <a:rPr sz="2600" spc="-1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6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fever,</a:t>
            </a:r>
            <a:r>
              <a:rPr sz="2600" spc="-9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FTT,</a:t>
            </a:r>
            <a:r>
              <a:rPr sz="2600" spc="-4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chronic</a:t>
            </a:r>
            <a:r>
              <a:rPr sz="2600" spc="-7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diarrhea,</a:t>
            </a:r>
            <a:r>
              <a:rPr sz="2600" spc="-8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infiltrates</a:t>
            </a:r>
            <a:r>
              <a:rPr sz="2600" spc="-9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on</a:t>
            </a:r>
            <a:r>
              <a:rPr sz="26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CXR,</a:t>
            </a:r>
            <a:r>
              <a:rPr sz="2600" spc="-8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start</a:t>
            </a:r>
            <a:r>
              <a:rPr sz="2600" spc="-8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in</a:t>
            </a:r>
            <a:r>
              <a:rPr sz="26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1</a:t>
            </a:r>
            <a:r>
              <a:rPr sz="2550" spc="-37" baseline="26143" dirty="0">
                <a:solidFill>
                  <a:srgbClr val="404040"/>
                </a:solidFill>
                <a:latin typeface="Franklin Gothic Medium"/>
                <a:cs typeface="Franklin Gothic Medium"/>
              </a:rPr>
              <a:t>st </a:t>
            </a:r>
            <a:r>
              <a:rPr sz="26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month</a:t>
            </a:r>
            <a:endParaRPr sz="26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4652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41291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19" y="0"/>
                </a:moveTo>
                <a:lnTo>
                  <a:pt x="0" y="0"/>
                </a:lnTo>
                <a:lnTo>
                  <a:pt x="0" y="91439"/>
                </a:lnTo>
                <a:lnTo>
                  <a:pt x="3703319" y="91439"/>
                </a:lnTo>
                <a:lnTo>
                  <a:pt x="3703319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456" y="6652259"/>
            <a:ext cx="11759565" cy="205740"/>
          </a:xfrm>
          <a:custGeom>
            <a:avLst/>
            <a:gdLst/>
            <a:ahLst/>
            <a:cxnLst/>
            <a:rect l="l" t="t" r="r" b="b"/>
            <a:pathLst>
              <a:path w="11759565" h="205740">
                <a:moveTo>
                  <a:pt x="11695176" y="0"/>
                </a:moveTo>
                <a:lnTo>
                  <a:pt x="63995" y="0"/>
                </a:lnTo>
                <a:lnTo>
                  <a:pt x="39085" y="3401"/>
                </a:lnTo>
                <a:lnTo>
                  <a:pt x="18743" y="12677"/>
                </a:lnTo>
                <a:lnTo>
                  <a:pt x="5029" y="26435"/>
                </a:lnTo>
                <a:lnTo>
                  <a:pt x="0" y="43281"/>
                </a:lnTo>
                <a:lnTo>
                  <a:pt x="0" y="205737"/>
                </a:lnTo>
                <a:lnTo>
                  <a:pt x="11759184" y="205737"/>
                </a:lnTo>
                <a:lnTo>
                  <a:pt x="11759184" y="43281"/>
                </a:lnTo>
                <a:lnTo>
                  <a:pt x="11754147" y="26435"/>
                </a:lnTo>
                <a:lnTo>
                  <a:pt x="11740419" y="12677"/>
                </a:lnTo>
                <a:lnTo>
                  <a:pt x="11720071" y="3401"/>
                </a:lnTo>
                <a:lnTo>
                  <a:pt x="11695176" y="0"/>
                </a:lnTo>
                <a:close/>
              </a:path>
            </a:pathLst>
          </a:custGeom>
          <a:solidFill>
            <a:srgbClr val="1246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02692" y="140207"/>
            <a:ext cx="11759565" cy="1499870"/>
            <a:chOff x="202692" y="140207"/>
            <a:chExt cx="11759565" cy="149987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692" y="140207"/>
              <a:ext cx="11759184" cy="14996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14660" y="184403"/>
              <a:ext cx="1292352" cy="99517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9851517" y="6666077"/>
            <a:ext cx="16668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©</a:t>
            </a:r>
            <a:r>
              <a:rPr sz="1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Global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 Initiative</a:t>
            </a:r>
            <a:r>
              <a:rPr sz="1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Asthma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38048" y="498728"/>
            <a:ext cx="946023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10" dirty="0">
                <a:latin typeface="Arial"/>
                <a:cs typeface="Arial"/>
              </a:rPr>
              <a:t>FEATURES</a:t>
            </a:r>
            <a:r>
              <a:rPr sz="2600" b="1" spc="-6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SUGGESTING</a:t>
            </a:r>
            <a:r>
              <a:rPr sz="2600" b="1" spc="-14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ASTHMA</a:t>
            </a:r>
            <a:r>
              <a:rPr sz="2600" b="1" spc="-11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IN</a:t>
            </a:r>
            <a:r>
              <a:rPr sz="2600" b="1" spc="-4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CHILDREN</a:t>
            </a:r>
            <a:r>
              <a:rPr sz="2600" b="1" spc="-3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≤5</a:t>
            </a:r>
            <a:r>
              <a:rPr sz="2600" b="1" spc="-6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YEARS</a:t>
            </a:r>
            <a:endParaRPr sz="2600">
              <a:latin typeface="Arial"/>
              <a:cs typeface="Arial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847216" y="1084961"/>
          <a:ext cx="9838690" cy="5292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6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2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995">
                <a:tc>
                  <a:txBody>
                    <a:bodyPr/>
                    <a:lstStyle/>
                    <a:p>
                      <a:pPr marL="7683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Feature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F79546"/>
                      </a:solidFill>
                      <a:prstDash val="solid"/>
                    </a:lnL>
                    <a:lnT w="6350">
                      <a:solidFill>
                        <a:srgbClr val="F79546"/>
                      </a:solidFill>
                      <a:prstDash val="solid"/>
                    </a:lnT>
                    <a:solidFill>
                      <a:srgbClr val="F8B47A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Characteristics</a:t>
                      </a:r>
                      <a:r>
                        <a:rPr sz="1800" b="1" spc="-60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suggesting</a:t>
                      </a:r>
                      <a:r>
                        <a:rPr sz="1800" b="1" spc="-70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asthma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R w="6350">
                      <a:solidFill>
                        <a:srgbClr val="F79546"/>
                      </a:solidFill>
                      <a:prstDash val="solid"/>
                    </a:lnR>
                    <a:lnT w="6350">
                      <a:solidFill>
                        <a:srgbClr val="F79546"/>
                      </a:solidFill>
                      <a:prstDash val="solid"/>
                    </a:lnT>
                    <a:solidFill>
                      <a:srgbClr val="F8B4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649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b="1" spc="-10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Cough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6350">
                      <a:solidFill>
                        <a:srgbClr val="F79546"/>
                      </a:solidFill>
                      <a:prstDash val="solid"/>
                    </a:lnL>
                    <a:lnB w="635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Recurrent</a:t>
                      </a:r>
                      <a:r>
                        <a:rPr sz="1600" spc="-3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or</a:t>
                      </a:r>
                      <a:r>
                        <a:rPr sz="1600" spc="-4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persistent</a:t>
                      </a:r>
                      <a:r>
                        <a:rPr sz="1600" spc="-3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non-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productive</a:t>
                      </a:r>
                      <a:r>
                        <a:rPr sz="1600" spc="-4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cough</a:t>
                      </a:r>
                      <a:r>
                        <a:rPr sz="1600" spc="-5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that</a:t>
                      </a:r>
                      <a:r>
                        <a:rPr sz="1600" spc="-3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may</a:t>
                      </a:r>
                      <a:r>
                        <a:rPr sz="1600" spc="-3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be</a:t>
                      </a:r>
                      <a:r>
                        <a:rPr sz="1600" spc="-5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worse</a:t>
                      </a:r>
                      <a:r>
                        <a:rPr sz="1600" spc="-2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at</a:t>
                      </a:r>
                      <a:r>
                        <a:rPr sz="1600" spc="-4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night</a:t>
                      </a:r>
                      <a:r>
                        <a:rPr sz="1600" spc="34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or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accompanied</a:t>
                      </a:r>
                      <a:r>
                        <a:rPr sz="1600" spc="-7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by</a:t>
                      </a:r>
                      <a:r>
                        <a:rPr sz="1600" spc="-6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some</a:t>
                      </a:r>
                      <a:r>
                        <a:rPr sz="1600" spc="-5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wheezing</a:t>
                      </a:r>
                      <a:r>
                        <a:rPr sz="1600" spc="-6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and</a:t>
                      </a:r>
                      <a:r>
                        <a:rPr sz="1600" spc="-6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breathing</a:t>
                      </a:r>
                      <a:r>
                        <a:rPr sz="1600" spc="-5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difficulties.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92710" marR="11493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Cough</a:t>
                      </a:r>
                      <a:r>
                        <a:rPr sz="1600" spc="-7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occurring</a:t>
                      </a:r>
                      <a:r>
                        <a:rPr sz="1600" spc="-5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with</a:t>
                      </a:r>
                      <a:r>
                        <a:rPr sz="1600" spc="-5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exercise,</a:t>
                      </a:r>
                      <a:r>
                        <a:rPr sz="1600" spc="-7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laughing,</a:t>
                      </a:r>
                      <a:r>
                        <a:rPr sz="1600" spc="-7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crying</a:t>
                      </a:r>
                      <a:r>
                        <a:rPr sz="1600" spc="-4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or</a:t>
                      </a:r>
                      <a:r>
                        <a:rPr sz="1600" spc="-5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exposure</a:t>
                      </a:r>
                      <a:r>
                        <a:rPr sz="1600" spc="-4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to</a:t>
                      </a:r>
                      <a:r>
                        <a:rPr sz="1600" spc="-5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tobacco</a:t>
                      </a:r>
                      <a:r>
                        <a:rPr sz="1600" spc="-6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smoke</a:t>
                      </a:r>
                      <a:r>
                        <a:rPr sz="1600" spc="-6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in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the</a:t>
                      </a:r>
                      <a:r>
                        <a:rPr sz="1600" spc="-4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absence</a:t>
                      </a:r>
                      <a:r>
                        <a:rPr sz="1600" spc="-5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of</a:t>
                      </a:r>
                      <a:r>
                        <a:rPr sz="1600" spc="-5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an</a:t>
                      </a:r>
                      <a:r>
                        <a:rPr sz="1600" spc="-4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apparent</a:t>
                      </a:r>
                      <a:r>
                        <a:rPr sz="1600" spc="-4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respiratory</a:t>
                      </a:r>
                      <a:r>
                        <a:rPr sz="1600" spc="-3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infection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1115" marB="0">
                    <a:lnR w="6350">
                      <a:solidFill>
                        <a:srgbClr val="F79546"/>
                      </a:solidFill>
                      <a:prstDash val="solid"/>
                    </a:lnR>
                    <a:lnB w="6350">
                      <a:solidFill>
                        <a:srgbClr val="F795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93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b="1" spc="-10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Wheezing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6350">
                      <a:solidFill>
                        <a:srgbClr val="F79546"/>
                      </a:solidFill>
                      <a:prstDash val="solid"/>
                    </a:lnL>
                    <a:lnT w="6350">
                      <a:solidFill>
                        <a:srgbClr val="F79546"/>
                      </a:solidFill>
                      <a:prstDash val="solid"/>
                    </a:lnT>
                    <a:lnB w="635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6197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Recurrent</a:t>
                      </a:r>
                      <a:r>
                        <a:rPr sz="1600" spc="-3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wheezing,</a:t>
                      </a:r>
                      <a:r>
                        <a:rPr sz="1600" spc="-5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including</a:t>
                      </a:r>
                      <a:r>
                        <a:rPr sz="1600" spc="-7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during</a:t>
                      </a:r>
                      <a:r>
                        <a:rPr sz="1600" spc="-4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sleep</a:t>
                      </a:r>
                      <a:r>
                        <a:rPr sz="1600" spc="-6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or</a:t>
                      </a:r>
                      <a:r>
                        <a:rPr sz="1600" spc="-3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with</a:t>
                      </a:r>
                      <a:r>
                        <a:rPr sz="1600" spc="-4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triggers</a:t>
                      </a:r>
                      <a:r>
                        <a:rPr sz="1600" spc="-3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such</a:t>
                      </a:r>
                      <a:r>
                        <a:rPr sz="1600" spc="-5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as</a:t>
                      </a:r>
                      <a:r>
                        <a:rPr sz="1600" spc="-4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activity,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laughing,</a:t>
                      </a:r>
                      <a:r>
                        <a:rPr sz="1600" spc="-6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crying</a:t>
                      </a:r>
                      <a:r>
                        <a:rPr sz="1600" spc="-3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or</a:t>
                      </a:r>
                      <a:r>
                        <a:rPr sz="1600" spc="-4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exposure</a:t>
                      </a:r>
                      <a:r>
                        <a:rPr sz="1600" spc="-4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to</a:t>
                      </a:r>
                      <a:r>
                        <a:rPr sz="1600" spc="-4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tobacco</a:t>
                      </a:r>
                      <a:r>
                        <a:rPr sz="1600" spc="-4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smoke</a:t>
                      </a:r>
                      <a:r>
                        <a:rPr sz="1600" spc="-5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or</a:t>
                      </a:r>
                      <a:r>
                        <a:rPr sz="1600" spc="-4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air</a:t>
                      </a:r>
                      <a:r>
                        <a:rPr sz="1600" spc="-5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pollution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1115" marB="0">
                    <a:lnR w="6350">
                      <a:solidFill>
                        <a:srgbClr val="F79546"/>
                      </a:solidFill>
                      <a:prstDash val="solid"/>
                    </a:lnR>
                    <a:lnT w="6350">
                      <a:solidFill>
                        <a:srgbClr val="F79546"/>
                      </a:solidFill>
                      <a:prstDash val="solid"/>
                    </a:lnT>
                    <a:lnB w="6350">
                      <a:solidFill>
                        <a:srgbClr val="F795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4715">
                <a:tc>
                  <a:txBody>
                    <a:bodyPr/>
                    <a:lstStyle/>
                    <a:p>
                      <a:pPr marL="71755" marR="850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Difficult</a:t>
                      </a:r>
                      <a:r>
                        <a:rPr sz="1600" b="1" spc="-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1600" b="1" spc="-3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heavy </a:t>
                      </a:r>
                      <a:r>
                        <a:rPr sz="1600" b="1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breathing</a:t>
                      </a:r>
                      <a:r>
                        <a:rPr sz="1600" b="1" spc="-2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1600" b="1" spc="-3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shortness </a:t>
                      </a:r>
                      <a:r>
                        <a:rPr sz="1600" b="1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600" b="1" spc="-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breath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6350">
                      <a:solidFill>
                        <a:srgbClr val="F79546"/>
                      </a:solidFill>
                      <a:prstDash val="solid"/>
                    </a:lnL>
                    <a:lnT w="6350">
                      <a:solidFill>
                        <a:srgbClr val="F79546"/>
                      </a:solidFill>
                      <a:prstDash val="solid"/>
                    </a:lnT>
                    <a:lnB w="635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Occurring</a:t>
                      </a:r>
                      <a:r>
                        <a:rPr sz="1600" spc="-5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with</a:t>
                      </a:r>
                      <a:r>
                        <a:rPr sz="1600" spc="-6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exercise,</a:t>
                      </a:r>
                      <a:r>
                        <a:rPr sz="1600" spc="-7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laughing,</a:t>
                      </a:r>
                      <a:r>
                        <a:rPr sz="1600" spc="-7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or</a:t>
                      </a:r>
                      <a:r>
                        <a:rPr sz="1600" spc="-6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crying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R w="6350">
                      <a:solidFill>
                        <a:srgbClr val="F79546"/>
                      </a:solidFill>
                      <a:prstDash val="solid"/>
                    </a:lnR>
                    <a:lnT w="6350">
                      <a:solidFill>
                        <a:srgbClr val="F79546"/>
                      </a:solidFill>
                      <a:prstDash val="solid"/>
                    </a:lnT>
                    <a:lnB w="6350">
                      <a:solidFill>
                        <a:srgbClr val="F795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93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Reduced</a:t>
                      </a:r>
                      <a:r>
                        <a:rPr sz="1600" b="1" spc="-8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activity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6350">
                      <a:solidFill>
                        <a:srgbClr val="F79546"/>
                      </a:solidFill>
                      <a:prstDash val="solid"/>
                    </a:lnL>
                    <a:lnT w="6350">
                      <a:solidFill>
                        <a:srgbClr val="F79546"/>
                      </a:solidFill>
                      <a:prstDash val="solid"/>
                    </a:lnT>
                    <a:lnB w="635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5207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Not</a:t>
                      </a:r>
                      <a:r>
                        <a:rPr sz="1600" spc="-4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running,</a:t>
                      </a:r>
                      <a:r>
                        <a:rPr sz="1600" spc="-4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playing</a:t>
                      </a:r>
                      <a:r>
                        <a:rPr sz="1600" spc="-5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or</a:t>
                      </a:r>
                      <a:r>
                        <a:rPr sz="1600" spc="-4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laughing</a:t>
                      </a:r>
                      <a:r>
                        <a:rPr sz="1600" spc="-6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at</a:t>
                      </a:r>
                      <a:r>
                        <a:rPr sz="1600" spc="-4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the</a:t>
                      </a:r>
                      <a:r>
                        <a:rPr sz="1600" spc="-4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same</a:t>
                      </a:r>
                      <a:r>
                        <a:rPr sz="1600" spc="-5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intensity</a:t>
                      </a:r>
                      <a:r>
                        <a:rPr sz="1600" spc="-6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as</a:t>
                      </a:r>
                      <a:r>
                        <a:rPr sz="1600" spc="-5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other</a:t>
                      </a:r>
                      <a:r>
                        <a:rPr sz="1600" spc="-3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children;</a:t>
                      </a:r>
                      <a:r>
                        <a:rPr sz="1600" spc="-5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tires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earlier</a:t>
                      </a:r>
                      <a:r>
                        <a:rPr sz="1600" spc="-6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during</a:t>
                      </a:r>
                      <a:r>
                        <a:rPr sz="1600" spc="-4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walks</a:t>
                      </a:r>
                      <a:r>
                        <a:rPr sz="1600" spc="-6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(wants</a:t>
                      </a:r>
                      <a:r>
                        <a:rPr sz="1600" spc="-1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to</a:t>
                      </a:r>
                      <a:r>
                        <a:rPr sz="1600" spc="-4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be</a:t>
                      </a:r>
                      <a:r>
                        <a:rPr sz="1600" spc="-5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carried)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R w="6350">
                      <a:solidFill>
                        <a:srgbClr val="F79546"/>
                      </a:solidFill>
                      <a:prstDash val="solid"/>
                    </a:lnR>
                    <a:lnT w="6350">
                      <a:solidFill>
                        <a:srgbClr val="F79546"/>
                      </a:solidFill>
                      <a:prstDash val="solid"/>
                    </a:lnT>
                    <a:lnB w="6350">
                      <a:solidFill>
                        <a:srgbClr val="F795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93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Past</a:t>
                      </a:r>
                      <a:r>
                        <a:rPr sz="1600" b="1" spc="-2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1600" b="1" spc="-2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family</a:t>
                      </a:r>
                      <a:r>
                        <a:rPr sz="1600" b="1" spc="-10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history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6350">
                      <a:solidFill>
                        <a:srgbClr val="F79546"/>
                      </a:solidFill>
                      <a:prstDash val="solid"/>
                    </a:lnL>
                    <a:lnT w="6350">
                      <a:solidFill>
                        <a:srgbClr val="F79546"/>
                      </a:solidFill>
                      <a:prstDash val="solid"/>
                    </a:lnT>
                    <a:lnB w="635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21456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Other</a:t>
                      </a:r>
                      <a:r>
                        <a:rPr sz="1600" spc="-4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allergic</a:t>
                      </a:r>
                      <a:r>
                        <a:rPr sz="1600" spc="-7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disease</a:t>
                      </a:r>
                      <a:r>
                        <a:rPr sz="1600" spc="-7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(atopic</a:t>
                      </a:r>
                      <a:r>
                        <a:rPr sz="1600" spc="-5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dermatitis</a:t>
                      </a:r>
                      <a:r>
                        <a:rPr sz="1600" spc="-6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or</a:t>
                      </a:r>
                      <a:r>
                        <a:rPr sz="1600" spc="-5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allergic</a:t>
                      </a:r>
                      <a:r>
                        <a:rPr sz="1600" spc="-6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rhinitis)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Asthma</a:t>
                      </a:r>
                      <a:r>
                        <a:rPr sz="1600" spc="-2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in</a:t>
                      </a:r>
                      <a:r>
                        <a:rPr sz="1600" spc="-5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first-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degree</a:t>
                      </a:r>
                      <a:r>
                        <a:rPr sz="1600" spc="-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relatives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R w="6350">
                      <a:solidFill>
                        <a:srgbClr val="F79546"/>
                      </a:solidFill>
                      <a:prstDash val="solid"/>
                    </a:lnR>
                    <a:lnT w="6350">
                      <a:solidFill>
                        <a:srgbClr val="F79546"/>
                      </a:solidFill>
                      <a:prstDash val="solid"/>
                    </a:lnT>
                    <a:lnB w="6350">
                      <a:solidFill>
                        <a:srgbClr val="F795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4715">
                <a:tc>
                  <a:txBody>
                    <a:bodyPr/>
                    <a:lstStyle/>
                    <a:p>
                      <a:pPr marL="71755" marR="247015" algn="just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10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Therapeutic</a:t>
                      </a:r>
                      <a:r>
                        <a:rPr sz="1600" b="1" spc="-20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trial</a:t>
                      </a:r>
                      <a:r>
                        <a:rPr sz="1600" b="1" spc="-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1600" b="1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low</a:t>
                      </a:r>
                      <a:r>
                        <a:rPr sz="1600" b="1" spc="-30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dose</a:t>
                      </a:r>
                      <a:r>
                        <a:rPr sz="1600" b="1" spc="-30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ICS</a:t>
                      </a:r>
                      <a:r>
                        <a:rPr sz="1600" b="1" spc="-2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600" b="1" spc="-3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as- </a:t>
                      </a:r>
                      <a:r>
                        <a:rPr sz="1600" b="1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needed</a:t>
                      </a:r>
                      <a:r>
                        <a:rPr sz="1600" b="1" spc="-6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SABA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6350">
                      <a:solidFill>
                        <a:srgbClr val="F79546"/>
                      </a:solidFill>
                      <a:prstDash val="solid"/>
                    </a:lnL>
                    <a:lnT w="6350">
                      <a:solidFill>
                        <a:srgbClr val="F79546"/>
                      </a:solidFill>
                      <a:prstDash val="solid"/>
                    </a:lnT>
                    <a:lnB w="635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3289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Clinical</a:t>
                      </a:r>
                      <a:r>
                        <a:rPr sz="1600" spc="-6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improvement</a:t>
                      </a:r>
                      <a:r>
                        <a:rPr sz="1600" spc="-6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during</a:t>
                      </a:r>
                      <a:r>
                        <a:rPr sz="1600" spc="-5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2–3</a:t>
                      </a:r>
                      <a:r>
                        <a:rPr sz="1600" spc="-4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months</a:t>
                      </a:r>
                      <a:r>
                        <a:rPr sz="1600" spc="-3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of</a:t>
                      </a:r>
                      <a:r>
                        <a:rPr sz="1600" spc="-4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controller</a:t>
                      </a:r>
                      <a:r>
                        <a:rPr sz="1600" spc="-5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treatment</a:t>
                      </a:r>
                      <a:r>
                        <a:rPr sz="1600" spc="-2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and</a:t>
                      </a:r>
                      <a:r>
                        <a:rPr sz="1600" spc="-5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worsening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when</a:t>
                      </a:r>
                      <a:r>
                        <a:rPr sz="1600" spc="-4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treatment</a:t>
                      </a:r>
                      <a:r>
                        <a:rPr sz="1600" spc="-1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is</a:t>
                      </a:r>
                      <a:r>
                        <a:rPr sz="1600" spc="-45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solidFill>
                            <a:srgbClr val="124679"/>
                          </a:solidFill>
                          <a:latin typeface="Arial MT"/>
                          <a:cs typeface="Arial MT"/>
                        </a:rPr>
                        <a:t>stopped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R w="6350">
                      <a:solidFill>
                        <a:srgbClr val="F79546"/>
                      </a:solidFill>
                      <a:prstDash val="solid"/>
                    </a:lnR>
                    <a:lnT w="6350">
                      <a:solidFill>
                        <a:srgbClr val="F79546"/>
                      </a:solidFill>
                      <a:prstDash val="solid"/>
                    </a:lnT>
                    <a:lnB w="6350">
                      <a:solidFill>
                        <a:srgbClr val="F795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1788032" y="6658762"/>
            <a:ext cx="1297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GINA</a:t>
            </a:r>
            <a:r>
              <a:rPr sz="1200" i="1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i="1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2014,</a:t>
            </a:r>
            <a:r>
              <a:rPr sz="1200" i="1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Box</a:t>
            </a:r>
            <a:r>
              <a:rPr sz="12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6-</a:t>
            </a:r>
            <a:r>
              <a:rPr sz="1200" i="1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</a:t>
            </a:r>
            <a:endParaRPr sz="1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4652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41291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19" y="0"/>
                </a:moveTo>
                <a:lnTo>
                  <a:pt x="0" y="0"/>
                </a:lnTo>
                <a:lnTo>
                  <a:pt x="0" y="91439"/>
                </a:lnTo>
                <a:lnTo>
                  <a:pt x="3703319" y="91439"/>
                </a:lnTo>
                <a:lnTo>
                  <a:pt x="3703319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02893" y="1761337"/>
            <a:ext cx="9918700" cy="4010660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1635"/>
              </a:spcBef>
              <a:buClr>
                <a:srgbClr val="1CACE3"/>
              </a:buClr>
              <a:buSzPct val="90384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2600" i="1" dirty="0">
                <a:solidFill>
                  <a:srgbClr val="404040"/>
                </a:solidFill>
                <a:latin typeface="Franklin Gothic Medium"/>
                <a:cs typeface="Franklin Gothic Medium"/>
              </a:rPr>
              <a:t>Decreased</a:t>
            </a:r>
            <a:r>
              <a:rPr sz="2600" i="1" spc="-7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3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probability</a:t>
            </a:r>
            <a:r>
              <a:rPr sz="2600" spc="-9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that</a:t>
            </a:r>
            <a:r>
              <a:rPr sz="2600" spc="-8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6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symptoms</a:t>
            </a:r>
            <a:r>
              <a:rPr sz="2600" spc="-8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are</a:t>
            </a:r>
            <a:r>
              <a:rPr sz="2600" spc="-8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due</a:t>
            </a:r>
            <a:r>
              <a:rPr sz="2600" spc="-7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to</a:t>
            </a:r>
            <a:r>
              <a:rPr sz="2600" spc="-7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3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asthma</a:t>
            </a:r>
            <a:r>
              <a:rPr sz="2600" spc="-9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if:</a:t>
            </a:r>
            <a:endParaRPr sz="2600">
              <a:latin typeface="Franklin Gothic Medium"/>
              <a:cs typeface="Franklin Gothic Medium"/>
            </a:endParaRPr>
          </a:p>
          <a:p>
            <a:pPr marL="641985" lvl="1" indent="-305435">
              <a:lnSpc>
                <a:spcPct val="100000"/>
              </a:lnSpc>
              <a:spcBef>
                <a:spcPts val="1540"/>
              </a:spcBef>
              <a:buClr>
                <a:srgbClr val="1CACE3"/>
              </a:buClr>
              <a:buSzPct val="90384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26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Isolated</a:t>
            </a:r>
            <a:r>
              <a:rPr sz="2600" spc="-1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cough</a:t>
            </a:r>
            <a:r>
              <a:rPr sz="2600" spc="-1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with</a:t>
            </a:r>
            <a:r>
              <a:rPr sz="2600" spc="-1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no</a:t>
            </a:r>
            <a:r>
              <a:rPr sz="2600" spc="-9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other</a:t>
            </a:r>
            <a:r>
              <a:rPr sz="2600" spc="-114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respiratory</a:t>
            </a:r>
            <a:r>
              <a:rPr sz="2600" spc="-1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symptoms</a:t>
            </a:r>
            <a:endParaRPr sz="2600">
              <a:latin typeface="Franklin Gothic Medium"/>
              <a:cs typeface="Franklin Gothic Medium"/>
            </a:endParaRPr>
          </a:p>
          <a:p>
            <a:pPr marL="641985" lvl="1" indent="-305435">
              <a:lnSpc>
                <a:spcPct val="100000"/>
              </a:lnSpc>
              <a:spcBef>
                <a:spcPts val="1535"/>
              </a:spcBef>
              <a:buClr>
                <a:srgbClr val="1CACE3"/>
              </a:buClr>
              <a:buSzPct val="90384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26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Chronic</a:t>
            </a:r>
            <a:r>
              <a:rPr sz="2600" spc="-114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production</a:t>
            </a:r>
            <a:r>
              <a:rPr sz="2600" spc="-1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of</a:t>
            </a:r>
            <a:r>
              <a:rPr sz="2600" spc="-1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sputum</a:t>
            </a:r>
            <a:endParaRPr sz="2600">
              <a:latin typeface="Franklin Gothic Medium"/>
              <a:cs typeface="Franklin Gothic Medium"/>
            </a:endParaRPr>
          </a:p>
          <a:p>
            <a:pPr marL="641985" marR="5080" lvl="1" indent="-304800">
              <a:lnSpc>
                <a:spcPct val="110100"/>
              </a:lnSpc>
              <a:spcBef>
                <a:spcPts val="1220"/>
              </a:spcBef>
              <a:buClr>
                <a:srgbClr val="1CACE3"/>
              </a:buClr>
              <a:buSzPct val="92307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Shortness</a:t>
            </a:r>
            <a:r>
              <a:rPr sz="2600" spc="-114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of</a:t>
            </a:r>
            <a:r>
              <a:rPr sz="2600" spc="-7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breath</a:t>
            </a:r>
            <a:r>
              <a:rPr sz="2600" spc="-8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associated</a:t>
            </a:r>
            <a:r>
              <a:rPr sz="2600" spc="-8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with</a:t>
            </a:r>
            <a:r>
              <a:rPr sz="2600" spc="-1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dizziness,</a:t>
            </a:r>
            <a:r>
              <a:rPr sz="2600" spc="-1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4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light-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headedness</a:t>
            </a:r>
            <a:r>
              <a:rPr sz="2600" spc="-10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or </a:t>
            </a:r>
            <a:r>
              <a:rPr sz="26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peripheral</a:t>
            </a:r>
            <a:r>
              <a:rPr sz="26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tingling</a:t>
            </a:r>
            <a:endParaRPr sz="2600">
              <a:latin typeface="Franklin Gothic Medium"/>
              <a:cs typeface="Franklin Gothic Medium"/>
            </a:endParaRPr>
          </a:p>
          <a:p>
            <a:pPr marL="641985" lvl="1" indent="-305435">
              <a:lnSpc>
                <a:spcPct val="100000"/>
              </a:lnSpc>
              <a:spcBef>
                <a:spcPts val="1535"/>
              </a:spcBef>
              <a:buClr>
                <a:srgbClr val="1CACE3"/>
              </a:buClr>
              <a:buSzPct val="90384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Chest</a:t>
            </a:r>
            <a:r>
              <a:rPr sz="2600" spc="-10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pain</a:t>
            </a:r>
            <a:endParaRPr sz="2600">
              <a:latin typeface="Franklin Gothic Medium"/>
              <a:cs typeface="Franklin Gothic Medium"/>
            </a:endParaRPr>
          </a:p>
          <a:p>
            <a:pPr marL="641985" lvl="1" indent="-305435">
              <a:lnSpc>
                <a:spcPct val="100000"/>
              </a:lnSpc>
              <a:spcBef>
                <a:spcPts val="1540"/>
              </a:spcBef>
              <a:buClr>
                <a:srgbClr val="1CACE3"/>
              </a:buClr>
              <a:buSzPct val="90384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26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Exercise-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induced</a:t>
            </a:r>
            <a:r>
              <a:rPr sz="2600" spc="-114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dyspnea</a:t>
            </a:r>
            <a:r>
              <a:rPr sz="2600" spc="-10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with</a:t>
            </a:r>
            <a:r>
              <a:rPr sz="2600" spc="-8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noisy</a:t>
            </a:r>
            <a:r>
              <a:rPr sz="2600" spc="-1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inspiration</a:t>
            </a:r>
            <a:r>
              <a:rPr sz="2600" spc="-1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(stridor)</a:t>
            </a:r>
            <a:endParaRPr sz="26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12258" y="1005078"/>
            <a:ext cx="17976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Franklin Gothic Medium"/>
                <a:cs typeface="Franklin Gothic Medium"/>
              </a:rPr>
              <a:t>SYMPTOMS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62760" y="6653885"/>
            <a:ext cx="732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GINA</a:t>
            </a:r>
            <a:r>
              <a:rPr sz="1200" i="1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i="1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2014</a:t>
            </a:r>
            <a:endParaRPr sz="1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4652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41291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19" y="0"/>
                </a:moveTo>
                <a:lnTo>
                  <a:pt x="0" y="0"/>
                </a:lnTo>
                <a:lnTo>
                  <a:pt x="0" y="91439"/>
                </a:lnTo>
                <a:lnTo>
                  <a:pt x="3703319" y="91439"/>
                </a:lnTo>
                <a:lnTo>
                  <a:pt x="3703319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456" y="6652259"/>
            <a:ext cx="11759565" cy="205740"/>
          </a:xfrm>
          <a:custGeom>
            <a:avLst/>
            <a:gdLst/>
            <a:ahLst/>
            <a:cxnLst/>
            <a:rect l="l" t="t" r="r" b="b"/>
            <a:pathLst>
              <a:path w="11759565" h="205740">
                <a:moveTo>
                  <a:pt x="11695176" y="0"/>
                </a:moveTo>
                <a:lnTo>
                  <a:pt x="63995" y="0"/>
                </a:lnTo>
                <a:lnTo>
                  <a:pt x="39085" y="3401"/>
                </a:lnTo>
                <a:lnTo>
                  <a:pt x="18743" y="12677"/>
                </a:lnTo>
                <a:lnTo>
                  <a:pt x="5029" y="26435"/>
                </a:lnTo>
                <a:lnTo>
                  <a:pt x="0" y="43281"/>
                </a:lnTo>
                <a:lnTo>
                  <a:pt x="0" y="205737"/>
                </a:lnTo>
                <a:lnTo>
                  <a:pt x="11759184" y="205737"/>
                </a:lnTo>
                <a:lnTo>
                  <a:pt x="11759184" y="43281"/>
                </a:lnTo>
                <a:lnTo>
                  <a:pt x="11754147" y="26435"/>
                </a:lnTo>
                <a:lnTo>
                  <a:pt x="11740419" y="12677"/>
                </a:lnTo>
                <a:lnTo>
                  <a:pt x="11720071" y="3401"/>
                </a:lnTo>
                <a:lnTo>
                  <a:pt x="11695176" y="0"/>
                </a:lnTo>
                <a:close/>
              </a:path>
            </a:pathLst>
          </a:custGeom>
          <a:solidFill>
            <a:srgbClr val="1246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02692" y="140207"/>
            <a:ext cx="11759565" cy="1499870"/>
            <a:chOff x="202692" y="140207"/>
            <a:chExt cx="11759565" cy="149987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692" y="140207"/>
              <a:ext cx="11759184" cy="14996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14660" y="184403"/>
              <a:ext cx="1292352" cy="99517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9851517" y="6666077"/>
            <a:ext cx="16668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©</a:t>
            </a:r>
            <a:r>
              <a:rPr sz="1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Global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 Initiative</a:t>
            </a:r>
            <a:r>
              <a:rPr sz="1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Asthma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782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latin typeface="Arial"/>
                <a:cs typeface="Arial"/>
              </a:rPr>
              <a:t>SYMPTOM</a:t>
            </a:r>
            <a:r>
              <a:rPr sz="2600" b="1" spc="-65" dirty="0">
                <a:latin typeface="Arial"/>
                <a:cs typeface="Arial"/>
              </a:rPr>
              <a:t> </a:t>
            </a:r>
            <a:r>
              <a:rPr sz="2600" b="1" spc="-40" dirty="0">
                <a:latin typeface="Arial"/>
                <a:cs typeface="Arial"/>
              </a:rPr>
              <a:t>PATTERNS</a:t>
            </a:r>
            <a:r>
              <a:rPr sz="2600" b="1" spc="-6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IN</a:t>
            </a:r>
            <a:r>
              <a:rPr sz="2600" b="1" spc="-2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CHILDREN</a:t>
            </a:r>
            <a:r>
              <a:rPr sz="2600" b="1" spc="-2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≤5</a:t>
            </a:r>
            <a:r>
              <a:rPr sz="2600" b="1" spc="-9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YEARS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53411" y="1508760"/>
            <a:ext cx="7888224" cy="491337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773427" y="6644131"/>
            <a:ext cx="1673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GINA</a:t>
            </a:r>
            <a:r>
              <a:rPr sz="1200" i="1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2014,</a:t>
            </a:r>
            <a:r>
              <a:rPr sz="1200" i="1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Box</a:t>
            </a:r>
            <a:r>
              <a:rPr sz="1200" i="1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6-1</a:t>
            </a:r>
            <a:r>
              <a:rPr sz="1200" i="1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(2/2)</a:t>
            </a:r>
            <a:endParaRPr sz="1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4652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41291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19" y="0"/>
                </a:moveTo>
                <a:lnTo>
                  <a:pt x="0" y="0"/>
                </a:lnTo>
                <a:lnTo>
                  <a:pt x="0" y="91439"/>
                </a:lnTo>
                <a:lnTo>
                  <a:pt x="3703319" y="91439"/>
                </a:lnTo>
                <a:lnTo>
                  <a:pt x="3703319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04208" y="1395475"/>
            <a:ext cx="3781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Franklin Gothic Medium"/>
                <a:cs typeface="Franklin Gothic Medium"/>
              </a:rPr>
              <a:t>PHYSICAL</a:t>
            </a:r>
            <a:r>
              <a:rPr sz="2800" spc="-165" dirty="0">
                <a:latin typeface="Franklin Gothic Medium"/>
                <a:cs typeface="Franklin Gothic Medium"/>
              </a:rPr>
              <a:t> </a:t>
            </a:r>
            <a:r>
              <a:rPr sz="2800" spc="-10" dirty="0">
                <a:latin typeface="Franklin Gothic Medium"/>
                <a:cs typeface="Franklin Gothic Medium"/>
              </a:rPr>
              <a:t>EXAMINATION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9993" y="2749523"/>
            <a:ext cx="10841990" cy="273939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390"/>
              </a:spcBef>
              <a:buClr>
                <a:srgbClr val="1CACE3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Usually</a:t>
            </a:r>
            <a:r>
              <a:rPr sz="2400" spc="-114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normal</a:t>
            </a:r>
            <a:r>
              <a:rPr sz="2400" spc="-8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between</a:t>
            </a:r>
            <a:r>
              <a:rPr sz="2400" spc="-8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episodes,</a:t>
            </a:r>
            <a:r>
              <a:rPr sz="2400" spc="-8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signs</a:t>
            </a:r>
            <a:r>
              <a:rPr sz="2400" spc="-10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of</a:t>
            </a:r>
            <a:r>
              <a:rPr sz="2400" spc="-8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allergic</a:t>
            </a:r>
            <a:r>
              <a:rPr sz="2400" spc="-1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rhinitis</a:t>
            </a:r>
            <a:r>
              <a:rPr sz="2400" spc="-9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or</a:t>
            </a:r>
            <a:r>
              <a:rPr sz="2400" spc="-9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eczema</a:t>
            </a:r>
            <a:r>
              <a:rPr sz="2400" spc="-9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8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may</a:t>
            </a:r>
            <a:r>
              <a:rPr sz="2400" spc="-7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be</a:t>
            </a:r>
            <a:endParaRPr sz="2400">
              <a:latin typeface="Franklin Gothic Medium"/>
              <a:cs typeface="Franklin Gothic Medium"/>
            </a:endParaRPr>
          </a:p>
          <a:p>
            <a:pPr marL="318770">
              <a:lnSpc>
                <a:spcPct val="100000"/>
              </a:lnSpc>
              <a:spcBef>
                <a:spcPts val="290"/>
              </a:spcBef>
            </a:pPr>
            <a:r>
              <a:rPr sz="24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present</a:t>
            </a:r>
            <a:endParaRPr sz="2400">
              <a:latin typeface="Franklin Gothic Medium"/>
              <a:cs typeface="Franklin Gothic Medium"/>
            </a:endParaRPr>
          </a:p>
          <a:p>
            <a:pPr marL="318770" marR="5080" indent="-306705">
              <a:lnSpc>
                <a:spcPct val="110000"/>
              </a:lnSpc>
              <a:spcBef>
                <a:spcPts val="1175"/>
              </a:spcBef>
              <a:buClr>
                <a:srgbClr val="1CACE3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24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When</a:t>
            </a:r>
            <a:r>
              <a:rPr sz="2400" spc="-7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symptomatic,</a:t>
            </a:r>
            <a:r>
              <a:rPr sz="2400" spc="-8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expiratory</a:t>
            </a:r>
            <a:r>
              <a:rPr sz="2400" spc="-9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wheeze</a:t>
            </a:r>
            <a:r>
              <a:rPr sz="24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8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may</a:t>
            </a:r>
            <a:r>
              <a:rPr sz="2400" spc="-7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be</a:t>
            </a:r>
            <a:r>
              <a:rPr sz="2400" spc="-7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heard</a:t>
            </a:r>
            <a:r>
              <a:rPr sz="2400" spc="-7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on</a:t>
            </a:r>
            <a:r>
              <a:rPr sz="2400" spc="-7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auscultation,</a:t>
            </a:r>
            <a:r>
              <a:rPr sz="2400" spc="-7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loud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wheezes</a:t>
            </a:r>
            <a:r>
              <a:rPr sz="2400" spc="-7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may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be</a:t>
            </a:r>
            <a:r>
              <a:rPr sz="2400" spc="-7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audible</a:t>
            </a:r>
            <a:r>
              <a:rPr sz="2400" spc="-8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without</a:t>
            </a:r>
            <a:r>
              <a:rPr sz="2400" spc="-7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a</a:t>
            </a:r>
            <a:r>
              <a:rPr sz="24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stethoscope,</a:t>
            </a:r>
            <a:r>
              <a:rPr sz="2400" spc="-8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in</a:t>
            </a:r>
            <a:r>
              <a:rPr sz="2400" spc="-7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severe</a:t>
            </a:r>
            <a:r>
              <a:rPr sz="2400" spc="-9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exacerbations</a:t>
            </a:r>
            <a:r>
              <a:rPr sz="2400" spc="-8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the</a:t>
            </a:r>
            <a:r>
              <a:rPr sz="2400" spc="-7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chest </a:t>
            </a:r>
            <a:r>
              <a:rPr sz="2400" spc="-8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may</a:t>
            </a:r>
            <a:r>
              <a:rPr sz="2400" spc="-4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be</a:t>
            </a:r>
            <a:r>
              <a:rPr sz="2400" spc="-4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“silent”</a:t>
            </a:r>
            <a:endParaRPr sz="2400">
              <a:latin typeface="Franklin Gothic Medium"/>
              <a:cs typeface="Franklin Gothic Medium"/>
            </a:endParaRPr>
          </a:p>
          <a:p>
            <a:pPr marL="318770" indent="-306705">
              <a:lnSpc>
                <a:spcPct val="100000"/>
              </a:lnSpc>
              <a:spcBef>
                <a:spcPts val="1465"/>
              </a:spcBef>
              <a:buClr>
                <a:srgbClr val="1CACE3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24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During</a:t>
            </a:r>
            <a:r>
              <a:rPr sz="24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exacerbations,</a:t>
            </a:r>
            <a:r>
              <a:rPr sz="24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signs</a:t>
            </a:r>
            <a:r>
              <a:rPr sz="2400" spc="-6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of</a:t>
            </a:r>
            <a:r>
              <a:rPr sz="24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respiratory</a:t>
            </a:r>
            <a:r>
              <a:rPr sz="2400" spc="-7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distress</a:t>
            </a:r>
            <a:r>
              <a:rPr sz="2400" spc="-7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8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may</a:t>
            </a:r>
            <a:r>
              <a:rPr sz="24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appear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1636</TotalTime>
  <Words>2905</Words>
  <Application>Microsoft Office PowerPoint</Application>
  <PresentationFormat>Widescreen</PresentationFormat>
  <Paragraphs>437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Asthma, Rhinitis &amp; Sinusitis</vt:lpstr>
      <vt:lpstr>GINA DEFINITION OF ASTHMA</vt:lpstr>
      <vt:lpstr>Mechanisms Underlying the Definition of Asthma</vt:lpstr>
      <vt:lpstr>In an asthmatic person, the muscles of bronchial tubes tighten and thicken, and the air passages become inflamed and mucus-filled, making it difficult for air to move.</vt:lpstr>
      <vt:lpstr>HISTORY</vt:lpstr>
      <vt:lpstr>FEATURES SUGGESTING ASTHMA IN CHILDREN ≤5 YEARS</vt:lpstr>
      <vt:lpstr>SYMPTOMS</vt:lpstr>
      <vt:lpstr>SYMPTOM PATTERNS IN CHILDREN ≤5 YEARS</vt:lpstr>
      <vt:lpstr>PHYSICAL EXAMINATION</vt:lpstr>
      <vt:lpstr>DIAGNOSIS OF ASTHMA</vt:lpstr>
      <vt:lpstr>ASTHMA PREDICTIVE INDEX</vt:lpstr>
      <vt:lpstr>SPIROMETRY Volume</vt:lpstr>
      <vt:lpstr>PowerPoint Presentation</vt:lpstr>
      <vt:lpstr>COMMON DIFFERENTIAL DIAGNOSES OF ASTHMA IN CHILDREN ≤5 YEARS</vt:lpstr>
      <vt:lpstr>COMMON DIFFERENTIAL DIAGNOSES OF ASTHMA IN CHILDREN ≤5 YEARS (CONTINUED)</vt:lpstr>
      <vt:lpstr>MANAGEMENT</vt:lpstr>
      <vt:lpstr>Goals of asthma management</vt:lpstr>
      <vt:lpstr>Treating to control symptoms and minimize risk</vt:lpstr>
      <vt:lpstr>1- Making decisions about asthma treatment</vt:lpstr>
      <vt:lpstr>PowerPoint Presentation</vt:lpstr>
      <vt:lpstr>MEDICATIONS – Controllers:</vt:lpstr>
      <vt:lpstr>MEDICATIONS – Relievers:</vt:lpstr>
      <vt:lpstr>Adults &amp; adolescents 12+ years</vt:lpstr>
      <vt:lpstr>Children 6-11 years</vt:lpstr>
      <vt:lpstr>Children 5 years and younger</vt:lpstr>
      <vt:lpstr>PRINCIPLES OF THERAPY</vt:lpstr>
      <vt:lpstr>PRINCIPLES OF THERAPY</vt:lpstr>
      <vt:lpstr>PowerPoint Presentation</vt:lpstr>
      <vt:lpstr>PowerPoint Presentation</vt:lpstr>
      <vt:lpstr>PowerPoint Presentation</vt:lpstr>
      <vt:lpstr>Assessment of acute asthma Clinical</vt:lpstr>
      <vt:lpstr>Assessment of Severity: Life Threatening Attack</vt:lpstr>
      <vt:lpstr>Treatment Goals</vt:lpstr>
      <vt:lpstr>Initial management of asthma exacerbations  in children ≤5 years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Asthma, Rhinitis &amp; Sinusitis</dc:title>
  <dc:creator>Osama Al-Lahham</dc:creator>
  <cp:lastModifiedBy>yaqin al_majali</cp:lastModifiedBy>
  <cp:revision>4</cp:revision>
  <dcterms:created xsi:type="dcterms:W3CDTF">2024-01-16T15:37:12Z</dcterms:created>
  <dcterms:modified xsi:type="dcterms:W3CDTF">2024-02-28T20:35:10Z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2023-12-20T00:00:00Z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2024-01-16T00:00:00Z</vt:filetime>
  </property>
  <property fmtid="{D5CDD505-2E9C-101B-9397-08002B2CF9AE}" pid="5" name="Producer">
    <vt:lpwstr>Microsoft® PowerPoint® 2016</vt:lpwstr>
  </property>
</Properties>
</file>