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27"/>
  </p:notesMasterIdLst>
  <p:handoutMasterIdLst>
    <p:handoutMasterId r:id="rId28"/>
  </p:handoutMasterIdLst>
  <p:sldIdLst>
    <p:sldId id="320" r:id="rId2"/>
    <p:sldId id="321" r:id="rId3"/>
    <p:sldId id="354" r:id="rId4"/>
    <p:sldId id="322" r:id="rId5"/>
    <p:sldId id="287" r:id="rId6"/>
    <p:sldId id="289" r:id="rId7"/>
    <p:sldId id="299" r:id="rId8"/>
    <p:sldId id="338" r:id="rId9"/>
    <p:sldId id="327" r:id="rId10"/>
    <p:sldId id="324" r:id="rId11"/>
    <p:sldId id="276" r:id="rId12"/>
    <p:sldId id="280" r:id="rId13"/>
    <p:sldId id="339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</p:sldIdLst>
  <p:sldSz cx="9144000" cy="6858000" type="letter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777777"/>
    <a:srgbClr val="FFFFFF"/>
    <a:srgbClr val="CC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66"/>
      </p:cViewPr>
      <p:guideLst>
        <p:guide orient="horz" pos="287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5B34F5-56A5-44C0-AF3B-2FCE5FB8C3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93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928BAE-8362-49B3-9F62-AF38E414DF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07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MS PGothic" pitchFamily="34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7EA267-D8EA-4473-BFAC-A539F965E63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2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3B164F-0821-4C36-836F-D49B41ABD6CA}" type="slidenum">
              <a:rPr lang="en-US"/>
              <a:pPr/>
              <a:t>5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90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FA187-B451-4B19-91DD-9576E8E8C65A}" type="slidenum">
              <a:rPr lang="en-US"/>
              <a:pPr/>
              <a:t>6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Unruptured ectopic—min findings on exam</a:t>
            </a:r>
          </a:p>
          <a:p>
            <a:r>
              <a:rPr lang="en-US" smtClean="0">
                <a:latin typeface="Times New Roman" pitchFamily="18" charset="0"/>
              </a:rPr>
              <a:t>Ruptured ectopic—acute abdomen, hypovolemic shock—remember that young healthy women can compensate for large amount of blood loss—normotensive but tachy, shoulder pain</a:t>
            </a:r>
          </a:p>
        </p:txBody>
      </p:sp>
    </p:spTree>
    <p:extLst>
      <p:ext uri="{BB962C8B-B14F-4D97-AF65-F5344CB8AC3E}">
        <p14:creationId xmlns:p14="http://schemas.microsoft.com/office/powerpoint/2010/main" val="3009912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865E4-C4A6-439D-A44E-CE3337A6A65E}" type="slidenum">
              <a:rPr lang="en-US"/>
              <a:pPr/>
              <a:t>9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990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187AA0-219C-4520-8FFB-510D5691DFB6}" type="slidenum">
              <a:rPr lang="en-US"/>
              <a:pPr/>
              <a:t>11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WHY???  Congenital abnormality, genetic disorder, defective gonad</a:t>
            </a:r>
          </a:p>
        </p:txBody>
      </p:sp>
    </p:spTree>
    <p:extLst>
      <p:ext uri="{BB962C8B-B14F-4D97-AF65-F5344CB8AC3E}">
        <p14:creationId xmlns:p14="http://schemas.microsoft.com/office/powerpoint/2010/main" val="3474723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C2A57D-228A-4424-9C19-0757CA09D249}" type="slidenum">
              <a:rPr lang="en-US"/>
              <a:pPr/>
              <a:t>12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MRKH: mullerian agenesis. Primary amenorrhea and no apparent vagina. Associated with urinary tract (ectopic kidney, renal agenesis, horseshoe kidney) and skeletal abnormality, usually spine. </a:t>
            </a:r>
          </a:p>
          <a:p>
            <a:r>
              <a:rPr lang="en-US" smtClean="0">
                <a:latin typeface="Times New Roman" pitchFamily="18" charset="0"/>
              </a:rPr>
              <a:t>Asherman</a:t>
            </a:r>
            <a:r>
              <a:rPr lang="ja-JP" altLang="en-US" smtClean="0">
                <a:latin typeface="Times New Roman" pitchFamily="18" charset="0"/>
              </a:rPr>
              <a:t>’</a:t>
            </a:r>
            <a:r>
              <a:rPr lang="en-US" altLang="ja-JP" smtClean="0">
                <a:latin typeface="Times New Roman" pitchFamily="18" charset="0"/>
              </a:rPr>
              <a:t>s: intrauterine scarring/synechiae</a:t>
            </a:r>
          </a:p>
          <a:p>
            <a:r>
              <a:rPr lang="en-US" smtClean="0">
                <a:latin typeface="Times New Roman" pitchFamily="18" charset="0"/>
              </a:rPr>
              <a:t>TB</a:t>
            </a:r>
          </a:p>
        </p:txBody>
      </p:sp>
    </p:spTree>
    <p:extLst>
      <p:ext uri="{BB962C8B-B14F-4D97-AF65-F5344CB8AC3E}">
        <p14:creationId xmlns:p14="http://schemas.microsoft.com/office/powerpoint/2010/main" val="3357238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9992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-107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223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B04613-870C-43C7-B6B9-20376618D961}" type="datetime1">
              <a:rPr lang="en-US" smtClean="0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10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2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3A32AC44-8E79-4299-992D-5A75D42C60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0C056-334B-4F4D-8E01-36C49BF94BA0}" type="datetime1">
              <a:rPr lang="en-US" smtClean="0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A8159-DA6E-4976-89F5-8F57F3260D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5A1BD-152F-4B71-90A5-EAE4C65ABADB}" type="datetime1">
              <a:rPr lang="en-US" smtClean="0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B0008-8CEB-4E11-8931-04A4E901D8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0BD4E-39ED-4634-B042-910E0A200632}" type="datetime1">
              <a:rPr lang="en-US" smtClean="0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D1FAA-DC6A-46A8-806C-280AFEE6DC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fr-CH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DE146-1CE7-486E-8CF0-4D9093C0EE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65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EEC7D-8FF0-4C3A-9B4E-CAEB9A8BB4BC}" type="datetime1">
              <a:rPr lang="en-US" smtClean="0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0BB06-211E-4A3F-BA09-3F8BF5C365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BA2B6-3424-4440-A50F-A8F37F87512C}" type="datetime1">
              <a:rPr lang="en-US" smtClean="0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4D2C8-B9FE-430B-ACE4-A76958A4AE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A31F3-D7ED-4B15-8F7E-612A55AA55BB}" type="datetime1">
              <a:rPr lang="en-US" smtClean="0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D720C-F5C0-4202-99AC-039ED10832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41058-C2B1-47C3-BEF5-95013AAD78F4}" type="datetime1">
              <a:rPr lang="en-US" smtClean="0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3D91-6F15-4887-BAF5-6C0F070164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EDD2F-87CB-4717-BE4D-65234B44A3A9}" type="datetime1">
              <a:rPr lang="en-US" smtClean="0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88AB4-767D-4A53-9320-912A09158F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B443C-8D42-4052-B5F4-A59CA469BA31}" type="datetime1">
              <a:rPr lang="en-US" smtClean="0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6AA4DA-AFFC-4BEB-B000-CB580C5BFC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15612-B977-48D5-ACD1-685D7D669A86}" type="datetime1">
              <a:rPr lang="en-US" smtClean="0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4E692-E5D2-40CE-9942-24E3E7139D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10BC4-01E0-476C-9C9C-60BC41F8778F}" type="datetime1">
              <a:rPr lang="en-US" smtClean="0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02A7F-5B81-43E4-9639-8C76AFF306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3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C10E75-8D2B-44F9-8DFB-41694F573311}" type="datetime1">
              <a:rPr lang="en-US" smtClean="0"/>
              <a:pPr>
                <a:defRPr/>
              </a:pPr>
              <a:t>5/15/2023</a:t>
            </a:fld>
            <a:endParaRPr lang="en-US"/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fld id="{E98117D4-41B1-44C3-8868-04A94EE22B6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3" name="Group 1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4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AutoShape 13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6" r:id="rId13"/>
  </p:sldLayoutIdLst>
  <p:transition>
    <p:random/>
  </p:transition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pitchFamily="34" charset="-128"/>
          <a:cs typeface="ＭＳ Ｐゴシック" pitchFamily="-111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07" charset="0"/>
          <a:ea typeface="MS PGothic" pitchFamily="34" charset="-128"/>
          <a:cs typeface="ＭＳ Ｐゴシック" pitchFamily="-111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07" charset="0"/>
          <a:ea typeface="MS PGothic" pitchFamily="34" charset="-128"/>
          <a:cs typeface="ＭＳ Ｐゴシック" pitchFamily="-111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07" charset="0"/>
          <a:ea typeface="MS PGothic" pitchFamily="34" charset="-128"/>
          <a:cs typeface="ＭＳ Ｐゴシック" pitchFamily="-111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07" charset="0"/>
          <a:ea typeface="MS PGothic" pitchFamily="34" charset="-128"/>
          <a:cs typeface="ＭＳ Ｐゴシック" pitchFamily="-111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07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07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07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07" charset="2"/>
        <a:buChar char="l"/>
        <a:defRPr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07" charset="2"/>
        <a:buChar char="l"/>
        <a:defRPr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07" charset="2"/>
        <a:buChar char="l"/>
        <a:defRPr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07" charset="2"/>
        <a:buChar char="l"/>
        <a:defRPr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cmaster.ca/museum/Exhibitions_Fierce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hil2100dsu12a.wordpress.com/2012/07/10/abortion-the-solution-is-viability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400" dirty="0" smtClean="0">
                <a:solidFill>
                  <a:srgbClr val="FF0000"/>
                </a:solidFill>
              </a:rPr>
              <a:t>Menses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terms and definitions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latin typeface="News Gothic MT" charset="0"/>
                <a:cs typeface="Times New Roman" pitchFamily="18" charset="0"/>
              </a:rPr>
              <a:t>Menarche:</a:t>
            </a:r>
            <a:r>
              <a:rPr lang="en-US" sz="2400" dirty="0" smtClean="0">
                <a:latin typeface="News Gothic MT" charset="0"/>
                <a:cs typeface="Times New Roman" pitchFamily="18" charset="0"/>
              </a:rPr>
              <a:t>  Age at onset of menstruation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/>
            <a:r>
              <a:rPr lang="en-US" sz="2400" b="1" dirty="0" smtClean="0">
                <a:latin typeface="News Gothic MT" charset="0"/>
                <a:cs typeface="Times New Roman" pitchFamily="18" charset="0"/>
              </a:rPr>
              <a:t>Primary amenorrhea:</a:t>
            </a:r>
            <a:r>
              <a:rPr lang="en-US" sz="2400" dirty="0" smtClean="0">
                <a:latin typeface="News Gothic MT" charset="0"/>
                <a:cs typeface="Times New Roman" pitchFamily="18" charset="0"/>
              </a:rPr>
              <a:t>  Absence of menstruation despite signs of puberty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/>
            <a:r>
              <a:rPr lang="en-US" sz="2400" b="1" dirty="0" smtClean="0">
                <a:latin typeface="News Gothic MT" charset="0"/>
                <a:cs typeface="Times New Roman" pitchFamily="18" charset="0"/>
              </a:rPr>
              <a:t>Secondary amenorrhea:</a:t>
            </a:r>
            <a:r>
              <a:rPr lang="en-US" sz="2400" dirty="0" smtClean="0">
                <a:latin typeface="News Gothic MT" charset="0"/>
                <a:cs typeface="Times New Roman" pitchFamily="18" charset="0"/>
              </a:rPr>
              <a:t>  Absence of menstruation for 3-6 months in a woman who previously menstruated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/>
            <a:r>
              <a:rPr lang="en-US" sz="2400" b="1" dirty="0" smtClean="0">
                <a:latin typeface="News Gothic MT" charset="0"/>
                <a:cs typeface="Times New Roman" pitchFamily="18" charset="0"/>
              </a:rPr>
              <a:t>Dysfunctional uterine bleeding (DUB):</a:t>
            </a:r>
            <a:r>
              <a:rPr lang="en-US" sz="2400" dirty="0" smtClean="0">
                <a:latin typeface="News Gothic MT" charset="0"/>
                <a:cs typeface="Times New Roman" pitchFamily="18" charset="0"/>
              </a:rPr>
              <a:t>  Irregular bleeding due to </a:t>
            </a:r>
            <a:r>
              <a:rPr lang="en-US" sz="2400" dirty="0" err="1" smtClean="0">
                <a:latin typeface="News Gothic MT" charset="0"/>
                <a:cs typeface="Times New Roman" pitchFamily="18" charset="0"/>
              </a:rPr>
              <a:t>anovulation</a:t>
            </a:r>
            <a:r>
              <a:rPr lang="en-US" sz="2400" dirty="0" smtClean="0">
                <a:latin typeface="News Gothic MT" charset="0"/>
                <a:cs typeface="Times New Roman" pitchFamily="18" charset="0"/>
              </a:rPr>
              <a:t> or </a:t>
            </a:r>
            <a:r>
              <a:rPr lang="en-US" sz="2400" dirty="0" err="1" smtClean="0">
                <a:latin typeface="News Gothic MT" charset="0"/>
                <a:cs typeface="Times New Roman" pitchFamily="18" charset="0"/>
              </a:rPr>
              <a:t>anovulatory</a:t>
            </a:r>
            <a:r>
              <a:rPr lang="en-US" sz="2400" dirty="0" smtClean="0">
                <a:latin typeface="News Gothic MT" charset="0"/>
                <a:cs typeface="Times New Roman" pitchFamily="18" charset="0"/>
              </a:rPr>
              <a:t> cycle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/>
            <a:r>
              <a:rPr lang="en-US" sz="2400" b="1" dirty="0" err="1" smtClean="0">
                <a:latin typeface="News Gothic MT" charset="0"/>
                <a:cs typeface="Times New Roman" pitchFamily="18" charset="0"/>
              </a:rPr>
              <a:t>Oligomenorrhea</a:t>
            </a:r>
            <a:r>
              <a:rPr lang="en-US" sz="2400" b="1" dirty="0" smtClean="0">
                <a:latin typeface="News Gothic MT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News Gothic MT" charset="0"/>
                <a:cs typeface="Times New Roman" pitchFamily="18" charset="0"/>
              </a:rPr>
              <a:t>  Menstrual interval greater than 35 days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BB06-211E-4A3F-BA09-3F8BF5C3655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8BCC8-329A-4DDA-A414-E4F43C3E8EEA}" type="datetime1">
              <a:rPr lang="en-US" smtClean="0"/>
              <a:pPr>
                <a:defRPr/>
              </a:pPr>
              <a:t>5/15/2023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Polycystic Ovarian Syndrome: </a:t>
            </a:r>
            <a:r>
              <a:rPr lang="en-US" dirty="0" smtClean="0">
                <a:solidFill>
                  <a:srgbClr val="FF0000"/>
                </a:solidFill>
              </a:rPr>
              <a:t>PCOS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A special case of DUB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Persistent </a:t>
            </a:r>
            <a:r>
              <a:rPr lang="en-US" dirty="0" err="1" smtClean="0">
                <a:latin typeface="Arial Rounded MT Bold" pitchFamily="34" charset="0"/>
              </a:rPr>
              <a:t>anovulation</a:t>
            </a:r>
            <a:r>
              <a:rPr lang="en-US" dirty="0" smtClean="0">
                <a:latin typeface="Arial Rounded MT Bold" pitchFamily="34" charset="0"/>
              </a:rPr>
              <a:t>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Polycystic ovaries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Obesity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err="1" smtClean="0">
                <a:latin typeface="Arial Rounded MT Bold" pitchFamily="34" charset="0"/>
              </a:rPr>
              <a:t>Hirsutism</a:t>
            </a:r>
            <a:endParaRPr lang="en-US" dirty="0" smtClean="0">
              <a:latin typeface="Arial Rounded MT Bold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Insulin resistance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err="1" smtClean="0">
                <a:latin typeface="Arial Rounded MT Bold" pitchFamily="34" charset="0"/>
              </a:rPr>
              <a:t>Hyperinsulinemia</a:t>
            </a:r>
            <a:endParaRPr lang="en-US" dirty="0" smtClean="0">
              <a:latin typeface="Arial Rounded MT Bold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err="1" smtClean="0">
                <a:latin typeface="Arial Rounded MT Bold" pitchFamily="34" charset="0"/>
              </a:rPr>
              <a:t>Hyperandrogenism</a:t>
            </a:r>
            <a:endParaRPr lang="en-US" dirty="0" smtClean="0"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BB06-211E-4A3F-BA09-3F8BF5C3655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CE7310-F414-43A7-93B1-5BDFA5C67D2E}" type="datetime1">
              <a:rPr lang="en-US" smtClean="0"/>
              <a:pPr>
                <a:defRPr/>
              </a:pPr>
              <a:t>5/15/2023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Amenorrhea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8229600" cy="37338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Primary--lack of menses by age 16</a:t>
            </a:r>
          </a:p>
          <a:p>
            <a:pPr eaLnBrk="1" hangingPunct="1"/>
            <a:r>
              <a:rPr lang="en-US" dirty="0" smtClean="0"/>
              <a:t>Secondary--cessation of menses for &gt; 3 months.</a:t>
            </a:r>
          </a:p>
          <a:p>
            <a:pPr eaLnBrk="1" hangingPunct="1"/>
            <a:r>
              <a:rPr lang="en-US" dirty="0" smtClean="0"/>
              <a:t>Most common cause of secondary amenorrhea is…….. </a:t>
            </a:r>
            <a:r>
              <a:rPr lang="en-US" u="sng" dirty="0" smtClean="0"/>
              <a:t>Pregnancy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BB06-211E-4A3F-BA09-3F8BF5C3655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AB3EA2-CB0B-4A8B-9893-221C7F4A8417}" type="datetime1">
              <a:rPr lang="en-US" smtClean="0"/>
              <a:pPr>
                <a:defRPr/>
              </a:pPr>
              <a:t>5/15/2023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Outflow Obstruction Leading to Amenorrhea</a:t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Imperforate hymen</a:t>
            </a:r>
          </a:p>
          <a:p>
            <a:pPr lvl="1" eaLnBrk="1" hangingPunct="1"/>
            <a:r>
              <a:rPr lang="en-US" dirty="0" smtClean="0"/>
              <a:t>Bulging at hymen</a:t>
            </a:r>
          </a:p>
          <a:p>
            <a:pPr lvl="1" eaLnBrk="1" hangingPunct="1"/>
            <a:r>
              <a:rPr lang="en-US" dirty="0" smtClean="0"/>
              <a:t>Membrane or partial membrane</a:t>
            </a:r>
          </a:p>
          <a:p>
            <a:pPr eaLnBrk="1" hangingPunct="1"/>
            <a:r>
              <a:rPr lang="en-US" dirty="0" smtClean="0"/>
              <a:t>Absent uterus/vagina</a:t>
            </a:r>
          </a:p>
          <a:p>
            <a:pPr lvl="1" eaLnBrk="1" hangingPunct="1"/>
            <a:r>
              <a:rPr lang="en-US" sz="2000" i="1" dirty="0" smtClean="0">
                <a:solidFill>
                  <a:srgbClr val="00B0F0"/>
                </a:solidFill>
              </a:rPr>
              <a:t>Mayer-</a:t>
            </a:r>
            <a:r>
              <a:rPr lang="en-US" sz="2000" i="1" dirty="0" err="1" smtClean="0">
                <a:solidFill>
                  <a:srgbClr val="00B0F0"/>
                </a:solidFill>
              </a:rPr>
              <a:t>Rokitansky</a:t>
            </a:r>
            <a:r>
              <a:rPr lang="en-US" sz="2000" i="1" dirty="0" smtClean="0">
                <a:solidFill>
                  <a:srgbClr val="00B0F0"/>
                </a:solidFill>
              </a:rPr>
              <a:t>-</a:t>
            </a:r>
            <a:r>
              <a:rPr lang="en-US" sz="2000" i="1" dirty="0" err="1" smtClean="0">
                <a:solidFill>
                  <a:srgbClr val="00B0F0"/>
                </a:solidFill>
              </a:rPr>
              <a:t>Kuster</a:t>
            </a:r>
            <a:r>
              <a:rPr lang="en-US" sz="2000" i="1" dirty="0" smtClean="0">
                <a:solidFill>
                  <a:srgbClr val="00B0F0"/>
                </a:solidFill>
              </a:rPr>
              <a:t>-Hauser Syndrome</a:t>
            </a:r>
          </a:p>
          <a:p>
            <a:pPr eaLnBrk="1" hangingPunct="1"/>
            <a:r>
              <a:rPr lang="en-US" dirty="0" err="1" smtClean="0"/>
              <a:t>Asherman</a:t>
            </a:r>
            <a:r>
              <a:rPr lang="ja-JP" altLang="en-US" smtClean="0"/>
              <a:t>’</a:t>
            </a:r>
            <a:r>
              <a:rPr lang="en-US" altLang="ja-JP" dirty="0" smtClean="0"/>
              <a:t>s syndrome</a:t>
            </a:r>
          </a:p>
          <a:p>
            <a:pPr lvl="1" eaLnBrk="1" hangingPunct="1"/>
            <a:r>
              <a:rPr lang="en-US" dirty="0" smtClean="0"/>
              <a:t>Scarring of uterine cavity after D&amp;C with interruption of </a:t>
            </a:r>
            <a:r>
              <a:rPr lang="en-US" dirty="0" err="1" smtClean="0"/>
              <a:t>basalis</a:t>
            </a:r>
            <a:r>
              <a:rPr lang="en-US" dirty="0" smtClean="0"/>
              <a:t>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BB06-211E-4A3F-BA09-3F8BF5C3655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F48C46-8541-4751-920F-CDFBE71B802A}" type="datetime1">
              <a:rPr lang="en-US" smtClean="0"/>
              <a:pPr>
                <a:defRPr/>
              </a:pPr>
              <a:t>5/15/2023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1143000" y="2286000"/>
            <a:ext cx="6477000" cy="3276600"/>
          </a:xfrm>
        </p:spPr>
        <p:txBody>
          <a:bodyPr/>
          <a:lstStyle/>
          <a:p>
            <a:pPr algn="ctr"/>
            <a:r>
              <a:rPr lang="en-GB" sz="7200" dirty="0" smtClean="0">
                <a:solidFill>
                  <a:srgbClr val="FF0000"/>
                </a:solidFill>
              </a:rPr>
              <a:t>Menstrual Hygiene Management</a:t>
            </a: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7DB8572-DB4D-4993-A8EC-B765680991C7}" type="slidenum">
              <a:rPr lang="en-GB" smtClean="0"/>
              <a:pPr/>
              <a:t>13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934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Trebuchet MS" pitchFamily="34" charset="0"/>
                <a:cs typeface="Trebuchet MS" pitchFamily="34" charset="0"/>
              </a:rPr>
              <a:t>Menstruation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577850" y="2362200"/>
            <a:ext cx="8337550" cy="4343400"/>
          </a:xfrm>
        </p:spPr>
        <p:txBody>
          <a:bodyPr/>
          <a:lstStyle/>
          <a:p>
            <a:pPr lvl="1">
              <a:buFontTx/>
              <a:buNone/>
            </a:pPr>
            <a:r>
              <a:rPr lang="en-GB" dirty="0" smtClean="0">
                <a:latin typeface="Trebuchet MS" pitchFamily="34" charset="0"/>
                <a:cs typeface="Trebuchet MS" pitchFamily="34" charset="0"/>
              </a:rPr>
              <a:t>52% of women worldwide are in reproductive age and most of them thus are menstruating monthly.</a:t>
            </a:r>
          </a:p>
          <a:p>
            <a:pPr lvl="1">
              <a:buFontTx/>
              <a:buNone/>
            </a:pPr>
            <a:endParaRPr lang="en-GB" dirty="0" smtClean="0">
              <a:latin typeface="Trebuchet MS" pitchFamily="34" charset="0"/>
              <a:cs typeface="Trebuchet MS" pitchFamily="34" charset="0"/>
            </a:endParaRPr>
          </a:p>
          <a:p>
            <a:pPr lvl="1">
              <a:buFontTx/>
              <a:buNone/>
            </a:pPr>
            <a:r>
              <a:rPr lang="en-GB" dirty="0" smtClean="0">
                <a:latin typeface="Trebuchet MS" pitchFamily="34" charset="0"/>
                <a:cs typeface="Trebuchet MS" pitchFamily="34" charset="0"/>
              </a:rPr>
              <a:t>Still, the majority of them are not in conditions to take care of their menstruation in a hygienic manner or are impaired by it.</a:t>
            </a:r>
          </a:p>
          <a:p>
            <a:pPr lvl="1">
              <a:buFontTx/>
              <a:buNone/>
            </a:pPr>
            <a:r>
              <a:rPr lang="en-GB" i="1" dirty="0" smtClean="0">
                <a:solidFill>
                  <a:srgbClr val="FF0000"/>
                </a:solidFill>
                <a:latin typeface="Trebuchet MS" pitchFamily="34" charset="0"/>
                <a:cs typeface="Trebuchet MS" pitchFamily="34" charset="0"/>
              </a:rPr>
              <a:t>Menstruation is supposed to be invisible and silent.</a:t>
            </a:r>
            <a:endParaRPr lang="en-US" i="1" dirty="0" smtClean="0">
              <a:solidFill>
                <a:srgbClr val="FF0000"/>
              </a:solidFill>
              <a:latin typeface="Trebuchet MS" pitchFamily="34" charset="0"/>
              <a:cs typeface="Trebuchet MS" pitchFamily="34" charset="0"/>
            </a:endParaRPr>
          </a:p>
          <a:p>
            <a:endParaRPr lang="en-GB" dirty="0" smtClean="0">
              <a:latin typeface="Trebuchet MS" pitchFamily="34" charset="0"/>
              <a:cs typeface="Trebuchet MS" pitchFamily="34" charset="0"/>
            </a:endParaRPr>
          </a:p>
          <a:p>
            <a:endParaRPr lang="en-GB" dirty="0" smtClean="0">
              <a:latin typeface="Trebuchet MS" pitchFamily="34" charset="0"/>
              <a:cs typeface="Trebuchet MS" pitchFamily="34" charset="0"/>
            </a:endParaRP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A4E699A-35A7-4F8D-9363-CA7484CDA675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577850" y="514350"/>
            <a:ext cx="69484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 i="1">
                <a:solidFill>
                  <a:srgbClr val="808080"/>
                </a:solidFill>
              </a:rPr>
              <a:t>1. Introduction</a:t>
            </a:r>
          </a:p>
        </p:txBody>
      </p:sp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5181600"/>
            <a:ext cx="31638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2605088" y="6291263"/>
            <a:ext cx="1781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 i="1"/>
              <a:t>Source: KJELLEN ET AL. (2012)</a:t>
            </a:r>
            <a:endParaRPr lang="en-US" sz="800" i="1"/>
          </a:p>
        </p:txBody>
      </p:sp>
      <p:pic>
        <p:nvPicPr>
          <p:cNvPr id="7176" name="Picture 9" descr="Yael, video sty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Box 6"/>
          <p:cNvSpPr txBox="1">
            <a:spLocks noChangeArrowheads="1"/>
          </p:cNvSpPr>
          <p:nvPr/>
        </p:nvSpPr>
        <p:spPr bwMode="auto">
          <a:xfrm>
            <a:off x="914400" y="5867400"/>
            <a:ext cx="3933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 i="1" dirty="0"/>
              <a:t>Source: </a:t>
            </a:r>
            <a:r>
              <a:rPr lang="en-US" sz="800" dirty="0">
                <a:hlinkClick r:id="rId4"/>
              </a:rPr>
              <a:t>http://www.mcmaster.ca/museum/Exhibitions_Fierce.html</a:t>
            </a:r>
            <a:r>
              <a:rPr lang="en-US" sz="800" dirty="0"/>
              <a:t> [Accessed: 07.08.2013]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5389712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3200400" y="990600"/>
            <a:ext cx="4572000" cy="533400"/>
          </a:xfrm>
        </p:spPr>
        <p:txBody>
          <a:bodyPr/>
          <a:lstStyle/>
          <a:p>
            <a:r>
              <a:rPr lang="en-GB" dirty="0" smtClean="0">
                <a:latin typeface="Trebuchet MS" pitchFamily="34" charset="0"/>
                <a:cs typeface="Trebuchet MS" pitchFamily="34" charset="0"/>
              </a:rPr>
              <a:t>Harmful restrictions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360363" y="1495425"/>
            <a:ext cx="8388350" cy="2941638"/>
          </a:xfrm>
        </p:spPr>
        <p:txBody>
          <a:bodyPr/>
          <a:lstStyle/>
          <a:p>
            <a:pPr lvl="2">
              <a:buFont typeface="Arial" charset="0"/>
              <a:buNone/>
            </a:pPr>
            <a:endParaRPr lang="en-GB" dirty="0" smtClean="0">
              <a:latin typeface="Trebuchet MS" pitchFamily="34" charset="0"/>
              <a:cs typeface="Trebuchet MS" pitchFamily="34" charset="0"/>
            </a:endParaRPr>
          </a:p>
          <a:p>
            <a:pPr lvl="2">
              <a:buFont typeface="Arial" charset="0"/>
              <a:buNone/>
            </a:pPr>
            <a:endParaRPr lang="en-GB" dirty="0">
              <a:latin typeface="Trebuchet MS" pitchFamily="34" charset="0"/>
              <a:cs typeface="Trebuchet MS" pitchFamily="34" charset="0"/>
            </a:endParaRPr>
          </a:p>
          <a:p>
            <a:pPr lvl="2">
              <a:buFont typeface="Arial" charset="0"/>
              <a:buNone/>
            </a:pPr>
            <a:r>
              <a:rPr lang="en-GB" dirty="0" smtClean="0">
                <a:latin typeface="Trebuchet MS" pitchFamily="34" charset="0"/>
                <a:cs typeface="Trebuchet MS" pitchFamily="34" charset="0"/>
              </a:rPr>
              <a:t>In some cultures, women and girls are told that </a:t>
            </a:r>
          </a:p>
          <a:p>
            <a:pPr lvl="2">
              <a:buFont typeface="Arial" charset="0"/>
              <a:buChar char="•"/>
            </a:pPr>
            <a:r>
              <a:rPr lang="en-GB" dirty="0" smtClean="0">
                <a:latin typeface="Trebuchet MS" pitchFamily="34" charset="0"/>
                <a:cs typeface="Trebuchet MS" pitchFamily="34" charset="0"/>
              </a:rPr>
              <a:t>During their menstrual cycle they should not bathe (or they will become infertile)</a:t>
            </a:r>
          </a:p>
          <a:p>
            <a:pPr lvl="2">
              <a:buFont typeface="Arial" charset="0"/>
              <a:buChar char="•"/>
            </a:pPr>
            <a:r>
              <a:rPr lang="en-GB" dirty="0" smtClean="0">
                <a:latin typeface="Trebuchet MS" pitchFamily="34" charset="0"/>
                <a:cs typeface="Trebuchet MS" pitchFamily="34" charset="0"/>
              </a:rPr>
              <a:t>Touch a cow (or it will become infertile)</a:t>
            </a:r>
          </a:p>
          <a:p>
            <a:pPr lvl="2">
              <a:buFont typeface="Arial" charset="0"/>
              <a:buChar char="•"/>
            </a:pPr>
            <a:r>
              <a:rPr lang="en-GB" dirty="0" smtClean="0">
                <a:latin typeface="Trebuchet MS" pitchFamily="34" charset="0"/>
                <a:cs typeface="Trebuchet MS" pitchFamily="34" charset="0"/>
              </a:rPr>
              <a:t>Look in a mirror (or it will lose its brightness)</a:t>
            </a:r>
          </a:p>
          <a:p>
            <a:pPr lvl="2">
              <a:buFont typeface="Arial" charset="0"/>
              <a:buChar char="•"/>
            </a:pPr>
            <a:r>
              <a:rPr lang="en-GB" dirty="0" smtClean="0">
                <a:latin typeface="Trebuchet MS" pitchFamily="34" charset="0"/>
                <a:cs typeface="Trebuchet MS" pitchFamily="34" charset="0"/>
              </a:rPr>
              <a:t>Touch a plant (or it will die)</a:t>
            </a:r>
            <a:endParaRPr lang="en-US" dirty="0" smtClean="0">
              <a:latin typeface="Trebuchet MS" pitchFamily="34" charset="0"/>
              <a:cs typeface="Trebuchet MS" pitchFamily="34" charset="0"/>
            </a:endParaRPr>
          </a:p>
          <a:p>
            <a:pPr lvl="1">
              <a:buFontTx/>
              <a:buNone/>
            </a:pPr>
            <a:endParaRPr lang="en-GB" dirty="0" smtClean="0">
              <a:latin typeface="Trebuchet MS" pitchFamily="34" charset="0"/>
              <a:cs typeface="Trebuchet MS" pitchFamily="34" charset="0"/>
            </a:endParaRPr>
          </a:p>
          <a:p>
            <a:endParaRPr lang="en-GB" dirty="0" smtClean="0">
              <a:latin typeface="Trebuchet MS" pitchFamily="34" charset="0"/>
              <a:cs typeface="Trebuchet MS" pitchFamily="34" charset="0"/>
            </a:endParaRPr>
          </a:p>
          <a:p>
            <a:endParaRPr lang="en-GB" dirty="0" smtClean="0">
              <a:latin typeface="Trebuchet MS" pitchFamily="34" charset="0"/>
              <a:cs typeface="Trebuchet MS" pitchFamily="34" charset="0"/>
            </a:endParaRP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6D7F498-2EA1-479E-B6C3-47DF49130504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107950" y="476250"/>
            <a:ext cx="69484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 i="1">
                <a:solidFill>
                  <a:srgbClr val="808080"/>
                </a:solidFill>
              </a:rPr>
              <a:t>2. Beliefs, Myths and Taboos</a:t>
            </a:r>
          </a:p>
        </p:txBody>
      </p:sp>
      <p:pic>
        <p:nvPicPr>
          <p:cNvPr id="8198" name="Picture 6" descr="UNICEF 2008 Sharing Simple Fac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386263"/>
            <a:ext cx="2465387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3419475" y="5516563"/>
            <a:ext cx="42005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1400" dirty="0"/>
              <a:t>Young women chatting about menstrual issues.</a:t>
            </a:r>
            <a:r>
              <a:rPr lang="en-GB" sz="800" dirty="0"/>
              <a:t> </a:t>
            </a:r>
            <a:r>
              <a:rPr lang="en-GB" sz="800" i="1" dirty="0"/>
              <a:t>Source: UNICEF (2008)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1236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609600"/>
          </a:xfrm>
        </p:spPr>
        <p:txBody>
          <a:bodyPr/>
          <a:lstStyle/>
          <a:p>
            <a:r>
              <a:rPr lang="en-GB" dirty="0" smtClean="0">
                <a:latin typeface="Trebuchet MS" pitchFamily="34" charset="0"/>
                <a:cs typeface="Trebuchet MS" pitchFamily="34" charset="0"/>
              </a:rPr>
              <a:t>Other restrictions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0BD615-FA91-4663-B431-5695D564E636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07950" y="476250"/>
            <a:ext cx="69484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 i="1">
                <a:solidFill>
                  <a:srgbClr val="808080"/>
                </a:solidFill>
              </a:rPr>
              <a:t>2. Beliefs, Myths and Taboos</a:t>
            </a:r>
          </a:p>
        </p:txBody>
      </p:sp>
      <p:pic>
        <p:nvPicPr>
          <p:cNvPr id="9221" name="Picture 2" descr="HOUSE et 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1" y="1447800"/>
            <a:ext cx="7985760" cy="42433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07950" y="5962809"/>
            <a:ext cx="8655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Restrictions on girls during their menstrual period in Afghanistan, India, Iran and Nepal</a:t>
            </a:r>
            <a:r>
              <a:rPr lang="en-GB" sz="2400" i="1" dirty="0" smtClean="0">
                <a:solidFill>
                  <a:srgbClr val="FF0000"/>
                </a:solidFill>
              </a:rPr>
              <a:t>. </a:t>
            </a:r>
            <a:r>
              <a:rPr lang="en-GB" sz="1100" i="1" dirty="0">
                <a:solidFill>
                  <a:srgbClr val="FF0000"/>
                </a:solidFill>
              </a:rPr>
              <a:t>Source: (HOUSE et al. 2012).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026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Trebuchet MS" pitchFamily="34" charset="0"/>
                <a:cs typeface="Trebuchet MS" pitchFamily="34" charset="0"/>
              </a:rPr>
              <a:t>Relieving restrictions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buFont typeface="Arial" charset="0"/>
              <a:buNone/>
            </a:pPr>
            <a:r>
              <a:rPr lang="en-GB" dirty="0" smtClean="0">
                <a:latin typeface="Trebuchet MS" pitchFamily="34" charset="0"/>
                <a:cs typeface="Trebuchet MS" pitchFamily="34" charset="0"/>
              </a:rPr>
              <a:t>Women may appreciate the ‘banishment’ to menstrual huts as they are given a rest period from the normal intensity of daily chores.</a:t>
            </a:r>
            <a:endParaRPr lang="en-US" dirty="0" smtClean="0">
              <a:latin typeface="Trebuchet MS" pitchFamily="34" charset="0"/>
              <a:cs typeface="Trebuchet MS" pitchFamily="34" charset="0"/>
            </a:endParaRPr>
          </a:p>
          <a:p>
            <a:pPr lvl="1">
              <a:buFontTx/>
              <a:buNone/>
            </a:pPr>
            <a:endParaRPr lang="en-GB" dirty="0" smtClean="0">
              <a:latin typeface="Trebuchet MS" pitchFamily="34" charset="0"/>
              <a:cs typeface="Trebuchet MS" pitchFamily="34" charset="0"/>
            </a:endParaRPr>
          </a:p>
          <a:p>
            <a:endParaRPr lang="en-GB" dirty="0" smtClean="0">
              <a:latin typeface="Trebuchet MS" pitchFamily="34" charset="0"/>
              <a:cs typeface="Trebuchet MS" pitchFamily="34" charset="0"/>
            </a:endParaRPr>
          </a:p>
          <a:p>
            <a:endParaRPr lang="en-GB" dirty="0" smtClean="0">
              <a:latin typeface="Trebuchet MS" pitchFamily="34" charset="0"/>
              <a:cs typeface="Trebuchet MS" pitchFamily="34" charset="0"/>
            </a:endParaRP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DE14F3A-B520-40A2-9865-0310C7556004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107950" y="476250"/>
            <a:ext cx="69484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 i="1">
                <a:solidFill>
                  <a:srgbClr val="808080"/>
                </a:solidFill>
              </a:rPr>
              <a:t>2. Beliefs, Myths and Taboos</a:t>
            </a:r>
          </a:p>
        </p:txBody>
      </p:sp>
      <p:pic>
        <p:nvPicPr>
          <p:cNvPr id="10246" name="Picture 7" descr="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3284538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2051050" y="5300663"/>
            <a:ext cx="21605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/>
              <a:t>Zulu menstruation hut.</a:t>
            </a:r>
          </a:p>
          <a:p>
            <a:pPr algn="r"/>
            <a:r>
              <a:rPr lang="en-GB" sz="800" i="1"/>
              <a:t>Source: RINDSTAD (2013)</a:t>
            </a:r>
            <a:endParaRPr lang="en-US" sz="800" i="1"/>
          </a:p>
        </p:txBody>
      </p:sp>
    </p:spTree>
    <p:extLst>
      <p:ext uri="{BB962C8B-B14F-4D97-AF65-F5344CB8AC3E}">
        <p14:creationId xmlns:p14="http://schemas.microsoft.com/office/powerpoint/2010/main" val="24721888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Trebuchet MS" pitchFamily="34" charset="0"/>
                <a:cs typeface="Trebuchet MS" pitchFamily="34" charset="0"/>
              </a:rPr>
              <a:t>Parental Education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77470" y="2514600"/>
            <a:ext cx="3732530" cy="2514600"/>
          </a:xfrm>
        </p:spPr>
        <p:txBody>
          <a:bodyPr/>
          <a:lstStyle/>
          <a:p>
            <a:pPr lvl="1">
              <a:buFontTx/>
              <a:buNone/>
            </a:pPr>
            <a:r>
              <a:rPr lang="en-GB" sz="1800" dirty="0" smtClean="0">
                <a:latin typeface="Trebuchet MS" pitchFamily="34" charset="0"/>
                <a:cs typeface="Trebuchet MS" pitchFamily="34" charset="0"/>
              </a:rPr>
              <a:t>Education by parents about reproductive health, sexuality and related issues is often a no-go area leading to a low knowledge and understanding on these issue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109DA7-A3AF-4C38-9C4E-51E5AF97F287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107950" y="476250"/>
            <a:ext cx="69484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 i="1">
                <a:solidFill>
                  <a:srgbClr val="808080"/>
                </a:solidFill>
              </a:rPr>
              <a:t>2. Beliefs, Myths and Taboos</a:t>
            </a:r>
          </a:p>
        </p:txBody>
      </p:sp>
      <p:pic>
        <p:nvPicPr>
          <p:cNvPr id="11270" name="Picture 2" descr="http://phil2100dsu12a.files.wordpress.com/2012/07/sex-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362200"/>
            <a:ext cx="5016500" cy="3810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1979613" y="6308725"/>
            <a:ext cx="57959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 i="1"/>
              <a:t>Source: </a:t>
            </a:r>
            <a:r>
              <a:rPr lang="en-US" sz="800">
                <a:hlinkClick r:id="rId3"/>
              </a:rPr>
              <a:t>http://phil2100dsu12a.wordpress.com/2012/07/10/abortion-the-solution-is-viability/</a:t>
            </a:r>
            <a:r>
              <a:rPr lang="en-US" sz="800"/>
              <a:t> [Accessed: 07.08.2013]</a:t>
            </a:r>
            <a:endParaRPr lang="en-US" sz="800" i="1"/>
          </a:p>
        </p:txBody>
      </p:sp>
    </p:spTree>
    <p:extLst>
      <p:ext uri="{BB962C8B-B14F-4D97-AF65-F5344CB8AC3E}">
        <p14:creationId xmlns:p14="http://schemas.microsoft.com/office/powerpoint/2010/main" val="42503923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rebuchet MS" pitchFamily="34" charset="0"/>
                <a:cs typeface="Trebuchet MS" pitchFamily="34" charset="0"/>
              </a:rPr>
              <a:t>Lack of facilities and sanitary products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107950" y="2362200"/>
            <a:ext cx="8807450" cy="4343400"/>
          </a:xfrm>
        </p:spPr>
        <p:txBody>
          <a:bodyPr/>
          <a:lstStyle/>
          <a:p>
            <a:r>
              <a:rPr lang="en-GB" sz="1800" dirty="0" smtClean="0">
                <a:latin typeface="Trebuchet MS" pitchFamily="34" charset="0"/>
                <a:cs typeface="Trebuchet MS" pitchFamily="34" charset="0"/>
              </a:rPr>
              <a:t>... Can push many girls out of school. </a:t>
            </a:r>
          </a:p>
          <a:p>
            <a:r>
              <a:rPr lang="en-GB" sz="1800" dirty="0" smtClean="0">
                <a:latin typeface="Trebuchet MS" pitchFamily="34" charset="0"/>
                <a:cs typeface="Trebuchet MS" pitchFamily="34" charset="0"/>
              </a:rPr>
              <a:t>Relationship between menstrual hygiene and school drop-out of girls from the higher forms due </a:t>
            </a:r>
            <a:r>
              <a:rPr lang="en-GB" sz="1800" dirty="0" smtClean="0">
                <a:solidFill>
                  <a:srgbClr val="05627E"/>
                </a:solidFill>
                <a:latin typeface="Trebuchet MS" pitchFamily="34" charset="0"/>
                <a:cs typeface="Trebuchet MS" pitchFamily="34" charset="0"/>
              </a:rPr>
              <a:t>to lack of facilities</a:t>
            </a:r>
            <a:r>
              <a:rPr lang="en-GB" sz="1800" dirty="0" smtClean="0">
                <a:latin typeface="Trebuchet MS" pitchFamily="34" charset="0"/>
                <a:cs typeface="Trebuchet MS" pitchFamily="34" charset="0"/>
              </a:rPr>
              <a:t>, </a:t>
            </a:r>
            <a:r>
              <a:rPr lang="en-GB" sz="1800" dirty="0" smtClean="0">
                <a:solidFill>
                  <a:srgbClr val="05627E"/>
                </a:solidFill>
                <a:latin typeface="Trebuchet MS" pitchFamily="34" charset="0"/>
                <a:cs typeface="Trebuchet MS" pitchFamily="34" charset="0"/>
              </a:rPr>
              <a:t>affordable sanitary products, fear of bloodstains </a:t>
            </a:r>
            <a:r>
              <a:rPr lang="en-GB" sz="1800" dirty="0" smtClean="0">
                <a:latin typeface="Trebuchet MS" pitchFamily="34" charset="0"/>
                <a:cs typeface="Trebuchet MS" pitchFamily="34" charset="0"/>
              </a:rPr>
              <a:t>and more.</a:t>
            </a:r>
          </a:p>
          <a:p>
            <a:endParaRPr lang="en-GB" sz="1800" dirty="0" smtClean="0">
              <a:latin typeface="Trebuchet MS" pitchFamily="34" charset="0"/>
              <a:cs typeface="Trebuchet MS" pitchFamily="34" charset="0"/>
            </a:endParaRPr>
          </a:p>
          <a:p>
            <a:r>
              <a:rPr lang="en-GB" sz="1800" dirty="0" err="1" smtClean="0">
                <a:solidFill>
                  <a:srgbClr val="05627E"/>
                </a:solidFill>
                <a:latin typeface="Trebuchet MS" pitchFamily="34" charset="0"/>
                <a:cs typeface="Trebuchet MS" pitchFamily="34" charset="0"/>
              </a:rPr>
              <a:t>Millenium</a:t>
            </a:r>
            <a:r>
              <a:rPr lang="en-GB" sz="1800" dirty="0" smtClean="0">
                <a:solidFill>
                  <a:srgbClr val="05627E"/>
                </a:solidFill>
                <a:latin typeface="Trebuchet MS" pitchFamily="34" charset="0"/>
                <a:cs typeface="Trebuchet MS" pitchFamily="34" charset="0"/>
              </a:rPr>
              <a:t> Development Goal (MDG) 2: Achieve universal primary education</a:t>
            </a:r>
          </a:p>
          <a:p>
            <a:r>
              <a:rPr lang="en-GB" sz="1800" dirty="0" smtClean="0">
                <a:latin typeface="Trebuchet MS" pitchFamily="34" charset="0"/>
                <a:cs typeface="Trebuchet MS" pitchFamily="34" charset="0"/>
                <a:sym typeface="Wingdings" pitchFamily="2" charset="2"/>
              </a:rPr>
              <a:t> Participation of girls especially in Africa and Asia lags far behind the boys’ in higher forms of primary education </a:t>
            </a:r>
            <a:endParaRPr lang="en-GB" sz="1800" dirty="0" smtClean="0">
              <a:latin typeface="Trebuchet MS" pitchFamily="34" charset="0"/>
              <a:cs typeface="Trebuchet MS" pitchFamily="34" charset="0"/>
            </a:endParaRPr>
          </a:p>
          <a:p>
            <a:endParaRPr lang="en-GB" sz="1800" dirty="0" smtClean="0">
              <a:latin typeface="Trebuchet MS" pitchFamily="34" charset="0"/>
              <a:cs typeface="Trebuchet MS" pitchFamily="34" charset="0"/>
            </a:endParaRPr>
          </a:p>
          <a:p>
            <a:r>
              <a:rPr lang="en-GB" sz="1800" dirty="0" err="1" smtClean="0">
                <a:solidFill>
                  <a:srgbClr val="05627E"/>
                </a:solidFill>
                <a:latin typeface="Trebuchet MS" pitchFamily="34" charset="0"/>
                <a:cs typeface="Trebuchet MS" pitchFamily="34" charset="0"/>
              </a:rPr>
              <a:t>Millenium</a:t>
            </a:r>
            <a:r>
              <a:rPr lang="en-GB" sz="1800" dirty="0" smtClean="0">
                <a:solidFill>
                  <a:srgbClr val="05627E"/>
                </a:solidFill>
                <a:latin typeface="Trebuchet MS" pitchFamily="34" charset="0"/>
                <a:cs typeface="Trebuchet MS" pitchFamily="34" charset="0"/>
              </a:rPr>
              <a:t> Development Goal (MDG) 3: Promote gender equality and promote women </a:t>
            </a:r>
          </a:p>
          <a:p>
            <a:r>
              <a:rPr lang="en-GB" sz="1800" dirty="0" smtClean="0">
                <a:latin typeface="Trebuchet MS" pitchFamily="34" charset="0"/>
                <a:cs typeface="Trebuchet MS" pitchFamily="34" charset="0"/>
                <a:sym typeface="Wingdings" pitchFamily="2" charset="2"/>
              </a:rPr>
              <a:t> The lacking behind in primary education to not providing adequate facilities and sanitary products infringes gender equality and the promotion of women</a:t>
            </a:r>
            <a:endParaRPr lang="en-US" sz="1800" dirty="0" smtClean="0">
              <a:latin typeface="Trebuchet MS" pitchFamily="34" charset="0"/>
              <a:cs typeface="Trebuchet MS" pitchFamily="34" charset="0"/>
            </a:endParaRPr>
          </a:p>
          <a:p>
            <a:pPr lvl="1">
              <a:buFontTx/>
              <a:buNone/>
            </a:pPr>
            <a:endParaRPr lang="en-GB" sz="1800" dirty="0" smtClean="0">
              <a:latin typeface="Trebuchet MS" pitchFamily="34" charset="0"/>
              <a:cs typeface="Trebuchet MS" pitchFamily="34" charset="0"/>
            </a:endParaRPr>
          </a:p>
          <a:p>
            <a:endParaRPr lang="en-GB" sz="2000" dirty="0" smtClean="0">
              <a:latin typeface="Trebuchet MS" pitchFamily="34" charset="0"/>
              <a:cs typeface="Trebuchet MS" pitchFamily="34" charset="0"/>
            </a:endParaRPr>
          </a:p>
          <a:p>
            <a:endParaRPr lang="en-GB" sz="2000" dirty="0" smtClean="0">
              <a:latin typeface="Trebuchet MS" pitchFamily="34" charset="0"/>
              <a:cs typeface="Trebuchet MS" pitchFamily="34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BECB5D9-1F29-4097-A9E6-C48DD86AB738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07950" y="476250"/>
            <a:ext cx="69484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 i="1">
                <a:solidFill>
                  <a:srgbClr val="808080"/>
                </a:solidFill>
              </a:rPr>
              <a:t>3. Menstrual Hygiene, Human Rights and MDGs</a:t>
            </a:r>
          </a:p>
        </p:txBody>
      </p:sp>
    </p:spTree>
    <p:extLst>
      <p:ext uri="{BB962C8B-B14F-4D97-AF65-F5344CB8AC3E}">
        <p14:creationId xmlns:p14="http://schemas.microsoft.com/office/powerpoint/2010/main" val="22613361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terms and definitions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8001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err="1" smtClean="0">
                <a:latin typeface="News Gothic MT" charset="0"/>
                <a:cs typeface="Times New Roman" pitchFamily="18" charset="0"/>
              </a:rPr>
              <a:t>Menorrhagia</a:t>
            </a:r>
            <a:r>
              <a:rPr lang="en-US" sz="2400" b="1" dirty="0" smtClean="0">
                <a:latin typeface="News Gothic MT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News Gothic MT" charset="0"/>
                <a:cs typeface="Times New Roman" pitchFamily="18" charset="0"/>
              </a:rPr>
              <a:t>  </a:t>
            </a:r>
            <a:r>
              <a:rPr lang="en-US" sz="2400" u="sng" dirty="0" smtClean="0">
                <a:solidFill>
                  <a:srgbClr val="FF0000"/>
                </a:solidFill>
                <a:latin typeface="News Gothic MT" charset="0"/>
                <a:cs typeface="Times New Roman" pitchFamily="18" charset="0"/>
              </a:rPr>
              <a:t>Regular</a:t>
            </a:r>
            <a:r>
              <a:rPr lang="en-US" sz="2400" dirty="0" smtClean="0">
                <a:latin typeface="News Gothic MT" charset="0"/>
                <a:cs typeface="Times New Roman" pitchFamily="18" charset="0"/>
              </a:rPr>
              <a:t> menstrual intervals, excessive flow and duration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 smtClean="0">
                <a:latin typeface="News Gothic MT" charset="0"/>
                <a:cs typeface="Times New Roman" pitchFamily="18" charset="0"/>
              </a:rPr>
              <a:t>Metrorrhagia</a:t>
            </a:r>
            <a:r>
              <a:rPr lang="en-US" sz="2400" b="1" dirty="0" smtClean="0">
                <a:latin typeface="News Gothic MT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News Gothic MT" charset="0"/>
                <a:cs typeface="Times New Roman" pitchFamily="18" charset="0"/>
              </a:rPr>
              <a:t>  </a:t>
            </a:r>
            <a:r>
              <a:rPr lang="en-US" sz="2400" u="sng" dirty="0" smtClean="0">
                <a:solidFill>
                  <a:srgbClr val="FF0000"/>
                </a:solidFill>
                <a:latin typeface="News Gothic MT" charset="0"/>
                <a:cs typeface="Times New Roman" pitchFamily="18" charset="0"/>
              </a:rPr>
              <a:t>Irregular</a:t>
            </a:r>
            <a:r>
              <a:rPr lang="en-US" sz="2400" dirty="0" smtClean="0">
                <a:latin typeface="News Gothic MT" charset="0"/>
                <a:cs typeface="Times New Roman" pitchFamily="18" charset="0"/>
              </a:rPr>
              <a:t> menstrual intervals, excessive flow and duration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 smtClean="0">
                <a:latin typeface="News Gothic MT" charset="0"/>
                <a:cs typeface="Times New Roman" pitchFamily="18" charset="0"/>
              </a:rPr>
              <a:t>Anovulation</a:t>
            </a:r>
            <a:r>
              <a:rPr lang="en-US" sz="2400" b="1" dirty="0" smtClean="0">
                <a:latin typeface="News Gothic MT" charset="0"/>
                <a:cs typeface="Times New Roman" pitchFamily="18" charset="0"/>
              </a:rPr>
              <a:t>/</a:t>
            </a:r>
            <a:r>
              <a:rPr lang="en-US" sz="2400" b="1" dirty="0" err="1" smtClean="0">
                <a:latin typeface="News Gothic MT" charset="0"/>
                <a:cs typeface="Times New Roman" pitchFamily="18" charset="0"/>
              </a:rPr>
              <a:t>anovulatory</a:t>
            </a:r>
            <a:r>
              <a:rPr lang="en-US" sz="2400" b="1" dirty="0" smtClean="0">
                <a:latin typeface="News Gothic MT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News Gothic MT" charset="0"/>
                <a:cs typeface="Times New Roman" pitchFamily="18" charset="0"/>
              </a:rPr>
              <a:t>  Menstrual cycle without ovulation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i="1" dirty="0" err="1" smtClean="0">
                <a:solidFill>
                  <a:srgbClr val="00B050"/>
                </a:solidFill>
                <a:latin typeface="News Gothic MT" charset="0"/>
                <a:cs typeface="Times New Roman" pitchFamily="18" charset="0"/>
              </a:rPr>
              <a:t>Mittleschmertz</a:t>
            </a:r>
            <a:r>
              <a:rPr lang="en-US" sz="2000" b="1" i="1" dirty="0" smtClean="0">
                <a:solidFill>
                  <a:srgbClr val="00B050"/>
                </a:solidFill>
                <a:latin typeface="News Gothic MT" charset="0"/>
                <a:cs typeface="Times New Roman" pitchFamily="18" charset="0"/>
              </a:rPr>
              <a:t>:</a:t>
            </a:r>
            <a:r>
              <a:rPr lang="en-US" sz="2000" i="1" dirty="0" smtClean="0">
                <a:solidFill>
                  <a:srgbClr val="00B050"/>
                </a:solidFill>
                <a:latin typeface="News Gothic MT" charset="0"/>
                <a:cs typeface="Times New Roman" pitchFamily="18" charset="0"/>
              </a:rPr>
              <a:t>  Pain with ovulation</a:t>
            </a:r>
            <a:endParaRPr lang="en-US" sz="2000" i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News Gothic MT" charset="0"/>
                <a:cs typeface="Times New Roman" pitchFamily="18" charset="0"/>
              </a:rPr>
              <a:t>Molimina</a:t>
            </a:r>
            <a:r>
              <a:rPr lang="en-US" sz="2400" b="1" dirty="0" smtClean="0">
                <a:solidFill>
                  <a:srgbClr val="FF0000"/>
                </a:solidFill>
                <a:latin typeface="News Gothic MT" charset="0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rgbClr val="FF0000"/>
                </a:solidFill>
                <a:latin typeface="News Gothic MT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003366"/>
                </a:solidFill>
                <a:latin typeface="News Gothic MT" charset="0"/>
                <a:cs typeface="Times New Roman" pitchFamily="18" charset="0"/>
              </a:rPr>
              <a:t>Symptoms preceding menses</a:t>
            </a:r>
            <a:endParaRPr lang="en-US" sz="2400" dirty="0" smtClean="0">
              <a:solidFill>
                <a:srgbClr val="003366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 smtClean="0">
                <a:latin typeface="News Gothic MT" charset="0"/>
                <a:cs typeface="Times New Roman" pitchFamily="18" charset="0"/>
              </a:rPr>
              <a:t>Dysmenorrhea</a:t>
            </a:r>
            <a:r>
              <a:rPr lang="en-US" sz="2400" b="1" dirty="0" smtClean="0">
                <a:latin typeface="News Gothic MT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News Gothic MT" charset="0"/>
                <a:cs typeface="Times New Roman" pitchFamily="18" charset="0"/>
              </a:rPr>
              <a:t>  Menstrual cramping/pain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BB06-211E-4A3F-BA09-3F8BF5C3655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FB209-EBFD-4681-B7C3-561241B7C227}" type="datetime1">
              <a:rPr lang="en-US" smtClean="0"/>
              <a:pPr>
                <a:defRPr/>
              </a:pPr>
              <a:t>5/15/2023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rebuchet MS" pitchFamily="34" charset="0"/>
                <a:cs typeface="Trebuchet MS" pitchFamily="34" charset="0"/>
              </a:rPr>
              <a:t>Lack of facilities and sanitary products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en-GB" dirty="0" smtClean="0">
                <a:latin typeface="Trebuchet MS" pitchFamily="34" charset="0"/>
                <a:cs typeface="Trebuchet MS" pitchFamily="34" charset="0"/>
              </a:rPr>
              <a:t>Stigma around menstruation hurts </a:t>
            </a:r>
            <a:r>
              <a:rPr lang="en-GB" dirty="0" smtClean="0">
                <a:solidFill>
                  <a:srgbClr val="05627E"/>
                </a:solidFill>
                <a:latin typeface="Trebuchet MS" pitchFamily="34" charset="0"/>
                <a:cs typeface="Trebuchet MS" pitchFamily="34" charset="0"/>
              </a:rPr>
              <a:t>human rights</a:t>
            </a:r>
            <a:r>
              <a:rPr lang="en-GB" dirty="0" smtClean="0">
                <a:latin typeface="Trebuchet MS" pitchFamily="34" charset="0"/>
                <a:cs typeface="Trebuchet MS" pitchFamily="34" charset="0"/>
              </a:rPr>
              <a:t>, especially </a:t>
            </a:r>
            <a:r>
              <a:rPr lang="en-GB" dirty="0" smtClean="0">
                <a:solidFill>
                  <a:srgbClr val="05627E"/>
                </a:solidFill>
                <a:latin typeface="Trebuchet MS" pitchFamily="34" charset="0"/>
                <a:cs typeface="Trebuchet MS" pitchFamily="34" charset="0"/>
              </a:rPr>
              <a:t>human dignity</a:t>
            </a:r>
            <a:r>
              <a:rPr lang="en-GB" dirty="0" smtClean="0">
                <a:latin typeface="Trebuchet MS" pitchFamily="34" charset="0"/>
                <a:cs typeface="Trebuchet MS" pitchFamily="34" charset="0"/>
              </a:rPr>
              <a:t> but also the right to </a:t>
            </a:r>
            <a:r>
              <a:rPr lang="en-GB" dirty="0" smtClean="0">
                <a:solidFill>
                  <a:srgbClr val="05627E"/>
                </a:solidFill>
                <a:latin typeface="Trebuchet MS" pitchFamily="34" charset="0"/>
                <a:cs typeface="Trebuchet MS" pitchFamily="34" charset="0"/>
              </a:rPr>
              <a:t>non-discrimination</a:t>
            </a:r>
            <a:r>
              <a:rPr lang="en-GB" dirty="0" smtClean="0">
                <a:latin typeface="Trebuchet MS" pitchFamily="34" charset="0"/>
                <a:cs typeface="Trebuchet MS" pitchFamily="34" charset="0"/>
              </a:rPr>
              <a:t>, </a:t>
            </a:r>
            <a:r>
              <a:rPr lang="en-GB" dirty="0" smtClean="0">
                <a:solidFill>
                  <a:srgbClr val="05627E"/>
                </a:solidFill>
                <a:latin typeface="Trebuchet MS" pitchFamily="34" charset="0"/>
                <a:cs typeface="Trebuchet MS" pitchFamily="34" charset="0"/>
              </a:rPr>
              <a:t>equality, bodily integrity, health, privacy</a:t>
            </a:r>
            <a:r>
              <a:rPr lang="en-GB" dirty="0" smtClean="0">
                <a:latin typeface="Trebuchet MS" pitchFamily="34" charset="0"/>
                <a:cs typeface="Trebuchet MS" pitchFamily="34" charset="0"/>
              </a:rPr>
              <a:t> and the right to </a:t>
            </a:r>
            <a:r>
              <a:rPr lang="en-GB" dirty="0" smtClean="0">
                <a:solidFill>
                  <a:srgbClr val="05627E"/>
                </a:solidFill>
                <a:latin typeface="Trebuchet MS" pitchFamily="34" charset="0"/>
                <a:cs typeface="Trebuchet MS" pitchFamily="34" charset="0"/>
              </a:rPr>
              <a:t>freedom from inhumane and degrading treatment</a:t>
            </a:r>
            <a:r>
              <a:rPr lang="en-GB" dirty="0" smtClean="0">
                <a:latin typeface="Trebuchet MS" pitchFamily="34" charset="0"/>
                <a:cs typeface="Trebuchet MS" pitchFamily="34" charset="0"/>
              </a:rPr>
              <a:t> from </a:t>
            </a:r>
            <a:r>
              <a:rPr lang="en-GB" dirty="0" smtClean="0">
                <a:solidFill>
                  <a:srgbClr val="05627E"/>
                </a:solidFill>
                <a:latin typeface="Trebuchet MS" pitchFamily="34" charset="0"/>
                <a:cs typeface="Trebuchet MS" pitchFamily="34" charset="0"/>
              </a:rPr>
              <a:t>abuse and violence</a:t>
            </a:r>
            <a:r>
              <a:rPr lang="en-GB" dirty="0" smtClean="0">
                <a:latin typeface="Trebuchet MS" pitchFamily="34" charset="0"/>
                <a:cs typeface="Trebuchet MS" pitchFamily="34" charset="0"/>
              </a:rPr>
              <a:t>.</a:t>
            </a:r>
            <a:r>
              <a:rPr lang="en-GB" dirty="0" smtClean="0">
                <a:solidFill>
                  <a:srgbClr val="05627E"/>
                </a:solidFill>
                <a:latin typeface="Trebuchet MS" pitchFamily="34" charset="0"/>
                <a:cs typeface="Trebuchet MS" pitchFamily="34" charset="0"/>
              </a:rPr>
              <a:t> </a:t>
            </a:r>
            <a:endParaRPr lang="en-US" dirty="0" smtClean="0">
              <a:solidFill>
                <a:srgbClr val="05627E"/>
              </a:solidFill>
              <a:latin typeface="Trebuchet MS" pitchFamily="34" charset="0"/>
              <a:cs typeface="Trebuchet MS" pitchFamily="34" charset="0"/>
            </a:endParaRPr>
          </a:p>
          <a:p>
            <a:endParaRPr lang="en-GB" dirty="0" smtClean="0">
              <a:latin typeface="Trebuchet MS" pitchFamily="34" charset="0"/>
              <a:cs typeface="Trebuchet MS" pitchFamily="34" charset="0"/>
            </a:endParaRPr>
          </a:p>
          <a:p>
            <a:endParaRPr lang="en-GB" dirty="0" smtClean="0">
              <a:latin typeface="Trebuchet MS" pitchFamily="34" charset="0"/>
              <a:cs typeface="Trebuchet MS" pitchFamily="34" charset="0"/>
            </a:endParaRP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E2BF25F-C45E-44BD-89EB-A633A5D8DFBB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07950" y="476250"/>
            <a:ext cx="69484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 i="1" dirty="0">
                <a:solidFill>
                  <a:srgbClr val="808080"/>
                </a:solidFill>
              </a:rPr>
              <a:t>3. Menstrual Hygiene, Human Rights and MDGs</a:t>
            </a:r>
          </a:p>
        </p:txBody>
      </p:sp>
    </p:spTree>
    <p:extLst>
      <p:ext uri="{BB962C8B-B14F-4D97-AF65-F5344CB8AC3E}">
        <p14:creationId xmlns:p14="http://schemas.microsoft.com/office/powerpoint/2010/main" val="10623160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Trebuchet MS" pitchFamily="34" charset="0"/>
                <a:cs typeface="Trebuchet MS" pitchFamily="34" charset="0"/>
              </a:rPr>
              <a:t>Health risks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GB" sz="2400" dirty="0" smtClean="0">
                <a:latin typeface="Trebuchet MS" pitchFamily="34" charset="0"/>
                <a:cs typeface="Trebuchet MS" pitchFamily="34" charset="0"/>
              </a:rPr>
              <a:t>Poor protection and inadequate washing facilities may increase susceptibility to infection</a:t>
            </a:r>
          </a:p>
          <a:p>
            <a:pPr>
              <a:spcAft>
                <a:spcPts val="3000"/>
              </a:spcAft>
            </a:pPr>
            <a:r>
              <a:rPr lang="en-GB" sz="2400" dirty="0" smtClean="0">
                <a:latin typeface="Trebuchet MS" pitchFamily="34" charset="0"/>
                <a:cs typeface="Trebuchet MS" pitchFamily="34" charset="0"/>
              </a:rPr>
              <a:t>In case of female genital cutting: blockage and build-up of blood clots is created behind the infibulated area: pain, additional infection risk</a:t>
            </a:r>
          </a:p>
          <a:p>
            <a:pPr>
              <a:spcAft>
                <a:spcPts val="3000"/>
              </a:spcAft>
            </a:pPr>
            <a:r>
              <a:rPr lang="en-GB" sz="2400" dirty="0" smtClean="0">
                <a:latin typeface="Trebuchet MS" pitchFamily="34" charset="0"/>
                <a:cs typeface="Trebuchet MS" pitchFamily="34" charset="0"/>
              </a:rPr>
              <a:t>Risk of infection higher than normal during period as the blood forms a pathway into the uterus</a:t>
            </a:r>
            <a:endParaRPr lang="en-US" sz="2400" dirty="0" smtClean="0">
              <a:latin typeface="Trebuchet MS" pitchFamily="34" charset="0"/>
              <a:cs typeface="Trebuchet MS" pitchFamily="34" charset="0"/>
            </a:endParaRPr>
          </a:p>
          <a:p>
            <a:pPr lvl="1">
              <a:buFontTx/>
              <a:buNone/>
            </a:pPr>
            <a:endParaRPr lang="en-GB" dirty="0" smtClean="0">
              <a:latin typeface="Trebuchet MS" pitchFamily="34" charset="0"/>
              <a:cs typeface="Trebuchet MS" pitchFamily="34" charset="0"/>
            </a:endParaRPr>
          </a:p>
          <a:p>
            <a:pPr lvl="1"/>
            <a:endParaRPr lang="en-US" dirty="0" smtClean="0">
              <a:latin typeface="Trebuchet MS" pitchFamily="34" charset="0"/>
              <a:cs typeface="Trebuchet MS" pitchFamily="34" charset="0"/>
            </a:endParaRPr>
          </a:p>
          <a:p>
            <a:endParaRPr lang="en-GB" dirty="0" smtClean="0">
              <a:latin typeface="Trebuchet MS" pitchFamily="34" charset="0"/>
              <a:cs typeface="Trebuchet MS" pitchFamily="34" charset="0"/>
            </a:endParaRPr>
          </a:p>
          <a:p>
            <a:endParaRPr lang="en-GB" dirty="0" smtClean="0">
              <a:latin typeface="Trebuchet MS" pitchFamily="34" charset="0"/>
              <a:cs typeface="Trebuchet MS" pitchFamily="34" charset="0"/>
            </a:endParaRP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7B655D-0FA9-49A9-90CC-84F3C7FAF308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107950" y="476250"/>
            <a:ext cx="77041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 i="1">
                <a:solidFill>
                  <a:srgbClr val="808080"/>
                </a:solidFill>
              </a:rPr>
              <a:t>4. Health Risks of Poor Menstrual Hygiene Management</a:t>
            </a:r>
          </a:p>
        </p:txBody>
      </p:sp>
    </p:spTree>
    <p:extLst>
      <p:ext uri="{BB962C8B-B14F-4D97-AF65-F5344CB8AC3E}">
        <p14:creationId xmlns:p14="http://schemas.microsoft.com/office/powerpoint/2010/main" val="23487399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914400" y="914400"/>
            <a:ext cx="8001000" cy="762000"/>
          </a:xfrm>
        </p:spPr>
        <p:txBody>
          <a:bodyPr/>
          <a:lstStyle/>
          <a:p>
            <a:r>
              <a:rPr lang="en-GB" dirty="0" smtClean="0">
                <a:latin typeface="Trebuchet MS" pitchFamily="34" charset="0"/>
                <a:cs typeface="Trebuchet MS" pitchFamily="34" charset="0"/>
              </a:rPr>
              <a:t>Inappropriate hygiene practices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304800" y="2362200"/>
            <a:ext cx="8610600" cy="4267200"/>
          </a:xfrm>
        </p:spPr>
        <p:txBody>
          <a:bodyPr/>
          <a:lstStyle/>
          <a:p>
            <a:pPr lvl="1">
              <a:buFontTx/>
              <a:buNone/>
            </a:pPr>
            <a:r>
              <a:rPr lang="en-GB" sz="1600" dirty="0" smtClean="0">
                <a:latin typeface="Trebuchet MS" pitchFamily="34" charset="0"/>
                <a:cs typeface="Trebuchet MS" pitchFamily="34" charset="0"/>
              </a:rPr>
              <a:t>Certain practices are more likely to increase the risk of infection</a:t>
            </a:r>
            <a:r>
              <a:rPr lang="en-US" sz="1600" dirty="0" smtClean="0">
                <a:latin typeface="Trebuchet MS" pitchFamily="34" charset="0"/>
                <a:cs typeface="Trebuchet MS" pitchFamily="34" charset="0"/>
              </a:rPr>
              <a:t> </a:t>
            </a:r>
            <a:r>
              <a:rPr lang="en-GB" sz="1600" dirty="0" smtClean="0">
                <a:latin typeface="Trebuchet MS" pitchFamily="34" charset="0"/>
                <a:cs typeface="Trebuchet MS" pitchFamily="34" charset="0"/>
              </a:rPr>
              <a:t>e.g. </a:t>
            </a:r>
            <a:r>
              <a:rPr lang="en-GB" sz="1600" dirty="0" smtClean="0">
                <a:solidFill>
                  <a:schemeClr val="tx2"/>
                </a:solidFill>
                <a:latin typeface="Trebuchet MS" pitchFamily="34" charset="0"/>
                <a:cs typeface="Trebuchet MS" pitchFamily="34" charset="0"/>
              </a:rPr>
              <a:t>using unclean rags</a:t>
            </a:r>
            <a:r>
              <a:rPr lang="en-US" sz="1600" dirty="0" smtClean="0">
                <a:latin typeface="Trebuchet MS" pitchFamily="34" charset="0"/>
                <a:cs typeface="Trebuchet MS" pitchFamily="34" charset="0"/>
              </a:rPr>
              <a:t>. Inappropriate practices often due to the non-affordability of sanitary products for poor women.</a:t>
            </a:r>
          </a:p>
          <a:p>
            <a:pPr lvl="1">
              <a:buFontTx/>
              <a:buNone/>
            </a:pPr>
            <a:r>
              <a:rPr lang="en-GB" sz="1600" b="1" dirty="0" smtClean="0">
                <a:latin typeface="Trebuchet MS" pitchFamily="34" charset="0"/>
                <a:cs typeface="Trebuchet MS" pitchFamily="34" charset="0"/>
              </a:rPr>
              <a:t>Findings from Bangladesh</a:t>
            </a:r>
            <a:r>
              <a:rPr lang="en-GB" sz="1600" dirty="0" smtClean="0">
                <a:latin typeface="Trebuchet MS" pitchFamily="34" charset="0"/>
                <a:cs typeface="Trebuchet MS" pitchFamily="34" charset="0"/>
              </a:rPr>
              <a:t>: </a:t>
            </a:r>
          </a:p>
          <a:p>
            <a:pPr>
              <a:buFont typeface="Arial" charset="0"/>
              <a:buChar char="•"/>
            </a:pPr>
            <a:r>
              <a:rPr lang="en-GB" sz="1800" dirty="0" smtClean="0">
                <a:latin typeface="Trebuchet MS" pitchFamily="34" charset="0"/>
                <a:cs typeface="Trebuchet MS" pitchFamily="34" charset="0"/>
              </a:rPr>
              <a:t> </a:t>
            </a:r>
            <a:r>
              <a:rPr lang="en-GB" sz="1600" i="1" dirty="0" smtClean="0">
                <a:latin typeface="Trebuchet MS" pitchFamily="34" charset="0"/>
                <a:cs typeface="Trebuchet MS" pitchFamily="34" charset="0"/>
              </a:rPr>
              <a:t>80% of factory workers are women</a:t>
            </a:r>
          </a:p>
          <a:p>
            <a:pPr>
              <a:buFont typeface="Arial" charset="0"/>
              <a:buChar char="•"/>
            </a:pPr>
            <a:r>
              <a:rPr lang="en-GB" sz="1600" i="1" dirty="0" smtClean="0">
                <a:latin typeface="Trebuchet MS" pitchFamily="34" charset="0"/>
                <a:cs typeface="Trebuchet MS" pitchFamily="34" charset="0"/>
              </a:rPr>
              <a:t> 60% of them were using highly chemically charged rags from the factory floor for menstrual cloths</a:t>
            </a:r>
          </a:p>
          <a:p>
            <a:pPr>
              <a:buFont typeface="Arial" charset="0"/>
              <a:buChar char="•"/>
            </a:pPr>
            <a:r>
              <a:rPr lang="en-GB" sz="1600" i="1" dirty="0" smtClean="0">
                <a:latin typeface="Trebuchet MS" pitchFamily="34" charset="0"/>
                <a:cs typeface="Trebuchet MS" pitchFamily="34" charset="0"/>
              </a:rPr>
              <a:t> Infections are common, leading to 73% of women missing work for on average six days a month </a:t>
            </a:r>
          </a:p>
          <a:p>
            <a:pPr>
              <a:buFont typeface="Arial" charset="0"/>
              <a:buChar char="•"/>
            </a:pPr>
            <a:r>
              <a:rPr lang="en-GB" sz="1600" i="1" dirty="0" smtClean="0">
                <a:latin typeface="Trebuchet MS" pitchFamily="34" charset="0"/>
                <a:cs typeface="Trebuchet MS" pitchFamily="34" charset="0"/>
              </a:rPr>
              <a:t> Women had no safe place either to purchase cloth or pads or to change/dispose of them</a:t>
            </a:r>
          </a:p>
          <a:p>
            <a:pPr>
              <a:buFont typeface="Arial" charset="0"/>
              <a:buChar char="•"/>
            </a:pPr>
            <a:r>
              <a:rPr lang="en-GB" sz="1600" i="1" dirty="0" smtClean="0">
                <a:latin typeface="Trebuchet MS" pitchFamily="34" charset="0"/>
                <a:cs typeface="Trebuchet MS" pitchFamily="34" charset="0"/>
              </a:rPr>
              <a:t> When women are paid by piece, those six days away present a huge economic damage to them but also to the business supply chain</a:t>
            </a:r>
          </a:p>
          <a:p>
            <a:endParaRPr lang="en-GB" sz="1800" dirty="0" smtClean="0">
              <a:latin typeface="Trebuchet MS" pitchFamily="34" charset="0"/>
              <a:cs typeface="Trebuchet MS" pitchFamily="34" charset="0"/>
            </a:endParaRP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3C22FD-7F03-4D15-8223-B0E91C483311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107950" y="476250"/>
            <a:ext cx="77041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 i="1">
                <a:solidFill>
                  <a:srgbClr val="808080"/>
                </a:solidFill>
              </a:rPr>
              <a:t>4. Health Risks of Poor Menstrual Hygiene Management</a:t>
            </a:r>
          </a:p>
        </p:txBody>
      </p:sp>
    </p:spTree>
    <p:extLst>
      <p:ext uri="{BB962C8B-B14F-4D97-AF65-F5344CB8AC3E}">
        <p14:creationId xmlns:p14="http://schemas.microsoft.com/office/powerpoint/2010/main" val="42639335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914400" y="1066800"/>
            <a:ext cx="8001000" cy="838200"/>
          </a:xfrm>
        </p:spPr>
        <p:txBody>
          <a:bodyPr/>
          <a:lstStyle/>
          <a:p>
            <a:r>
              <a:rPr lang="en-GB" dirty="0" smtClean="0">
                <a:latin typeface="Trebuchet MS" pitchFamily="34" charset="0"/>
                <a:cs typeface="Trebuchet MS" pitchFamily="34" charset="0"/>
              </a:rPr>
              <a:t>Inappropriate hygiene practices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F522F4F-B43D-476C-9360-6CB909E8A918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07950" y="476250"/>
            <a:ext cx="77041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 i="1">
                <a:solidFill>
                  <a:srgbClr val="808080"/>
                </a:solidFill>
              </a:rPr>
              <a:t>4. Health Risks of Poor Menstrual Hygiene Management</a:t>
            </a: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6156325" y="6216650"/>
            <a:ext cx="1943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 i="1"/>
              <a:t>Source: HOUSE ET AL. (2012)</a:t>
            </a:r>
            <a:endParaRPr lang="en-US" sz="800" i="1"/>
          </a:p>
        </p:txBody>
      </p:sp>
      <p:sp>
        <p:nvSpPr>
          <p:cNvPr id="16390" name="Rectangle 3"/>
          <p:cNvSpPr txBox="1">
            <a:spLocks/>
          </p:cNvSpPr>
          <p:nvPr/>
        </p:nvSpPr>
        <p:spPr bwMode="auto">
          <a:xfrm>
            <a:off x="360363" y="2514600"/>
            <a:ext cx="838835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9625" lvl="2" indent="-185738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400" dirty="0"/>
              <a:t>Unclean sanitary pad materials (local infections/bacteria can travel up the vagina and enter uterine cavity)</a:t>
            </a:r>
          </a:p>
          <a:p>
            <a:pPr marL="809625" lvl="2" indent="-185738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400" dirty="0"/>
              <a:t>Changing pads infrequently (skin irritation by wet pads)</a:t>
            </a:r>
          </a:p>
          <a:p>
            <a:pPr marL="809625" lvl="2" indent="-185738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400" dirty="0"/>
              <a:t>Insertion of unclean material into vagina (easier infection , also of uterine cavity)</a:t>
            </a:r>
          </a:p>
          <a:p>
            <a:pPr marL="809625" lvl="2" indent="-185738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400" dirty="0"/>
              <a:t>Using highly absorbent tampons during light blood loss</a:t>
            </a:r>
            <a:r>
              <a:rPr lang="en-US" sz="2400" dirty="0"/>
              <a:t> or no menstruation (toxic shock syndrome, vaginal irritation)</a:t>
            </a:r>
          </a:p>
        </p:txBody>
      </p:sp>
    </p:spTree>
    <p:extLst>
      <p:ext uri="{BB962C8B-B14F-4D97-AF65-F5344CB8AC3E}">
        <p14:creationId xmlns:p14="http://schemas.microsoft.com/office/powerpoint/2010/main" val="21847314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914400" y="1066800"/>
            <a:ext cx="8001000" cy="838200"/>
          </a:xfrm>
        </p:spPr>
        <p:txBody>
          <a:bodyPr/>
          <a:lstStyle/>
          <a:p>
            <a:r>
              <a:rPr lang="en-GB" dirty="0" smtClean="0">
                <a:latin typeface="Trebuchet MS" pitchFamily="34" charset="0"/>
                <a:cs typeface="Trebuchet MS" pitchFamily="34" charset="0"/>
              </a:rPr>
              <a:t>Inappropriate hygiene practices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8AA3274-E6C8-46F1-AF11-252802B8AAB8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07950" y="476250"/>
            <a:ext cx="77041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 i="1">
                <a:solidFill>
                  <a:srgbClr val="808080"/>
                </a:solidFill>
              </a:rPr>
              <a:t>4. Health Risks of Poor Menstrual Hygiene Management</a:t>
            </a: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6156325" y="6216650"/>
            <a:ext cx="1943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800" i="1"/>
              <a:t>Source: HOUSE ET AL. (2012)</a:t>
            </a:r>
            <a:endParaRPr lang="en-US" sz="800" i="1"/>
          </a:p>
        </p:txBody>
      </p:sp>
      <p:sp>
        <p:nvSpPr>
          <p:cNvPr id="17414" name="Rectangle 3"/>
          <p:cNvSpPr txBox="1">
            <a:spLocks/>
          </p:cNvSpPr>
          <p:nvPr/>
        </p:nvSpPr>
        <p:spPr bwMode="auto">
          <a:xfrm>
            <a:off x="360363" y="2438400"/>
            <a:ext cx="838835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9625" lvl="2" indent="-185738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000" dirty="0"/>
              <a:t>Wiping from back to front following urination or defecation (bacteria can travel easier into vagina)</a:t>
            </a:r>
          </a:p>
          <a:p>
            <a:pPr marL="809625" lvl="2" indent="-185738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000" dirty="0"/>
              <a:t>Unprotected sex (increased risk of sexually transmitted diseases)</a:t>
            </a:r>
          </a:p>
          <a:p>
            <a:pPr marL="809625" lvl="2" indent="-185738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000" dirty="0"/>
              <a:t>Unsafe disposal of used sanitary materials or blood (risk of infecting others with diseases)</a:t>
            </a:r>
          </a:p>
          <a:p>
            <a:pPr marL="809625" lvl="2" indent="-185738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000" dirty="0"/>
              <a:t>Frequent douching (forcing liquid into vagina can introduce bacteria into uterine cavity)</a:t>
            </a:r>
          </a:p>
          <a:p>
            <a:pPr marL="809625" lvl="2" indent="-185738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GB" sz="2000" dirty="0"/>
              <a:t>Lack of hand-washing after changing a sanitary towel (can spread infections)</a:t>
            </a:r>
          </a:p>
        </p:txBody>
      </p:sp>
    </p:spTree>
    <p:extLst>
      <p:ext uri="{BB962C8B-B14F-4D97-AF65-F5344CB8AC3E}">
        <p14:creationId xmlns:p14="http://schemas.microsoft.com/office/powerpoint/2010/main" val="13324795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914400" y="762000"/>
            <a:ext cx="7010400" cy="1143000"/>
          </a:xfrm>
        </p:spPr>
        <p:txBody>
          <a:bodyPr/>
          <a:lstStyle/>
          <a:p>
            <a:r>
              <a:rPr lang="en-GB" dirty="0" smtClean="0">
                <a:latin typeface="Trebuchet MS" pitchFamily="34" charset="0"/>
                <a:cs typeface="Trebuchet MS" pitchFamily="34" charset="0"/>
              </a:rPr>
              <a:t>Sanitary protection materials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algn="ctr">
              <a:buFont typeface="Arial" charset="0"/>
              <a:buNone/>
            </a:pPr>
            <a:r>
              <a:rPr lang="en-GB" dirty="0" smtClean="0">
                <a:latin typeface="Trebuchet MS" pitchFamily="34" charset="0"/>
                <a:cs typeface="Trebuchet MS" pitchFamily="34" charset="0"/>
              </a:rPr>
              <a:t>It is critical that any programme aiming to support women or girls with sanitary protection materials involves them in the planning discussions and decisions about the options to be supported.</a:t>
            </a:r>
            <a:endParaRPr lang="en-US" dirty="0" smtClean="0">
              <a:latin typeface="Trebuchet MS" pitchFamily="34" charset="0"/>
              <a:cs typeface="Trebuchet MS" pitchFamily="34" charset="0"/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44D642-9F30-4899-AF3A-FB153C259F42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107950" y="476250"/>
            <a:ext cx="77041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 i="1">
                <a:solidFill>
                  <a:srgbClr val="808080"/>
                </a:solidFill>
              </a:rPr>
              <a:t>5. Menstrual Hygiene Management: Hardware</a:t>
            </a: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733800"/>
            <a:ext cx="50863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5842000" y="5319713"/>
            <a:ext cx="32400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1400"/>
              <a:t>Schoolgirls participating in a menstrual cup project.</a:t>
            </a:r>
          </a:p>
          <a:p>
            <a:pPr defTabSz="914400">
              <a:spcBef>
                <a:spcPct val="50000"/>
              </a:spcBef>
            </a:pPr>
            <a:r>
              <a:rPr lang="en-GB" sz="800" i="1"/>
              <a:t>Source: APHRC (2010)</a:t>
            </a:r>
          </a:p>
        </p:txBody>
      </p:sp>
    </p:spTree>
    <p:extLst>
      <p:ext uri="{BB962C8B-B14F-4D97-AF65-F5344CB8AC3E}">
        <p14:creationId xmlns:p14="http://schemas.microsoft.com/office/powerpoint/2010/main" val="13630962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/>
              <a:t>PROBLEM ASSOCIATED WITH MENSTURATION</a:t>
            </a:r>
          </a:p>
        </p:txBody>
      </p:sp>
      <p:pic>
        <p:nvPicPr>
          <p:cNvPr id="12291" name="Picture 2" descr="C:\Documents and Settings\house\My Documents\project\300_8227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2514600"/>
            <a:ext cx="2678113" cy="3311525"/>
          </a:xfrm>
        </p:spPr>
      </p:pic>
      <p:pic>
        <p:nvPicPr>
          <p:cNvPr id="12292" name="Picture 3" descr="C:\Documents and Settings\house\My Documents\project\ailmentMenstruationProblem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1663" y="2667000"/>
            <a:ext cx="2667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C:\Documents and Settings\house\My Documents\project\Image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7588" y="2667000"/>
            <a:ext cx="20685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65575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terms and definitions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latin typeface="News Gothic MT" charset="0"/>
                <a:cs typeface="Times New Roman" pitchFamily="18" charset="0"/>
              </a:rPr>
              <a:t>Threatened abortion:</a:t>
            </a:r>
            <a:r>
              <a:rPr lang="en-US" sz="2400" dirty="0" smtClean="0">
                <a:latin typeface="News Gothic MT" charset="0"/>
                <a:cs typeface="Times New Roman" pitchFamily="18" charset="0"/>
              </a:rPr>
              <a:t> Vaginal bleeding within first 12 weeks of pregnancy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latin typeface="News Gothic MT" charset="0"/>
                <a:cs typeface="Times New Roman" pitchFamily="18" charset="0"/>
              </a:rPr>
              <a:t>Inevitable abortion:</a:t>
            </a:r>
            <a:r>
              <a:rPr lang="en-US" sz="2400" dirty="0" smtClean="0">
                <a:latin typeface="News Gothic MT" charset="0"/>
                <a:cs typeface="Times New Roman" pitchFamily="18" charset="0"/>
              </a:rPr>
              <a:t>  Dilation of cervix, vaginal bleeding, products visible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latin typeface="News Gothic MT" charset="0"/>
                <a:cs typeface="Times New Roman" pitchFamily="18" charset="0"/>
              </a:rPr>
              <a:t>Incomplete abortion:</a:t>
            </a:r>
            <a:r>
              <a:rPr lang="en-US" sz="2400" dirty="0" smtClean="0">
                <a:latin typeface="News Gothic MT" charset="0"/>
                <a:cs typeface="Times New Roman" pitchFamily="18" charset="0"/>
              </a:rPr>
              <a:t>  Some products of conception expelled but not all, +bleeding, cervical dilation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latin typeface="News Gothic MT" charset="0"/>
                <a:cs typeface="Times New Roman" pitchFamily="18" charset="0"/>
              </a:rPr>
              <a:t>Complete abortion:</a:t>
            </a:r>
            <a:r>
              <a:rPr lang="en-US" sz="2400" dirty="0" smtClean="0">
                <a:latin typeface="News Gothic MT" charset="0"/>
                <a:cs typeface="Times New Roman" pitchFamily="18" charset="0"/>
              </a:rPr>
              <a:t>  Products of conception expelled, cervical </a:t>
            </a:r>
            <a:r>
              <a:rPr lang="en-US" sz="2400" dirty="0" err="1" smtClean="0">
                <a:latin typeface="News Gothic MT" charset="0"/>
                <a:cs typeface="Times New Roman" pitchFamily="18" charset="0"/>
              </a:rPr>
              <a:t>os</a:t>
            </a:r>
            <a:r>
              <a:rPr lang="en-US" sz="2400" dirty="0" smtClean="0">
                <a:latin typeface="News Gothic MT" charset="0"/>
                <a:cs typeface="Times New Roman" pitchFamily="18" charset="0"/>
              </a:rPr>
              <a:t> closed, minimal bleeding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latin typeface="News Gothic MT" charset="0"/>
                <a:cs typeface="Times New Roman" pitchFamily="18" charset="0"/>
              </a:rPr>
              <a:t>Missed abortion:</a:t>
            </a:r>
            <a:r>
              <a:rPr lang="en-US" sz="2400" dirty="0" smtClean="0">
                <a:latin typeface="News Gothic MT" charset="0"/>
                <a:cs typeface="Times New Roman" pitchFamily="18" charset="0"/>
              </a:rPr>
              <a:t>  Embryonic </a:t>
            </a:r>
            <a:r>
              <a:rPr lang="en-US" sz="2400" b="1" u="sng" dirty="0" smtClean="0">
                <a:solidFill>
                  <a:srgbClr val="C00000"/>
                </a:solidFill>
                <a:latin typeface="News Gothic MT" charset="0"/>
                <a:cs typeface="Times New Roman" pitchFamily="18" charset="0"/>
              </a:rPr>
              <a:t>demise</a:t>
            </a:r>
            <a:r>
              <a:rPr lang="en-US" sz="2400" dirty="0" smtClean="0">
                <a:latin typeface="News Gothic MT" charset="0"/>
                <a:cs typeface="Times New Roman" pitchFamily="18" charset="0"/>
              </a:rPr>
              <a:t>, no products of conception passed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BB06-211E-4A3F-BA09-3F8BF5C3655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BC5D30-4F9B-4ACD-BF31-E73EAC985393}" type="datetime1">
              <a:rPr lang="en-US" smtClean="0"/>
              <a:pPr>
                <a:defRPr/>
              </a:pPr>
              <a:t>5/15/2023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Abortion/Miscarriage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Threatened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Incomplete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Complete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Bleeding in first trimester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Bleeding, cx dilitation, some products expelled</a:t>
            </a:r>
          </a:p>
          <a:p>
            <a:pPr eaLnBrk="1" hangingPunct="1"/>
            <a:r>
              <a:rPr lang="en-US" sz="2400" smtClean="0"/>
              <a:t>Min. bleeding, cx closed, products expelled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720C-F5C0-4202-99AC-039ED10832C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5462B8-C24B-4AAE-92F3-22845B94E125}" type="datetime1">
              <a:rPr lang="en-US" smtClean="0"/>
              <a:pPr>
                <a:defRPr/>
              </a:pPr>
              <a:t>5/15/2023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Ectopic Pregnancy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Implantation of pregnancy outside of uterus</a:t>
            </a:r>
          </a:p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Risk factors</a:t>
            </a:r>
          </a:p>
          <a:p>
            <a:pPr lvl="1" eaLnBrk="1" hangingPunct="1"/>
            <a:r>
              <a:rPr lang="en-US" b="1" u="sng" dirty="0" smtClean="0">
                <a:solidFill>
                  <a:srgbClr val="FF0000"/>
                </a:solidFill>
              </a:rPr>
              <a:t>STDs, PID, cervical dysplasia</a:t>
            </a:r>
          </a:p>
          <a:p>
            <a:pPr eaLnBrk="1" hangingPunct="1"/>
            <a:r>
              <a:rPr lang="en-US" dirty="0" smtClean="0"/>
              <a:t>Abdominal pain, amenorrhea, vaginal bleeding</a:t>
            </a:r>
          </a:p>
          <a:p>
            <a:pPr eaLnBrk="1" hangingPunct="1"/>
            <a:r>
              <a:rPr lang="en-US" dirty="0" smtClean="0"/>
              <a:t>Physical exam findings: ruptured/</a:t>
            </a:r>
            <a:r>
              <a:rPr lang="en-US" dirty="0" err="1" smtClean="0"/>
              <a:t>unruptured</a:t>
            </a:r>
            <a:endParaRPr lang="en-US" dirty="0" smtClean="0"/>
          </a:p>
          <a:p>
            <a:pPr eaLnBrk="1" hangingPunct="1"/>
            <a:r>
              <a:rPr lang="en-US" dirty="0" smtClean="0"/>
              <a:t>Quantitative </a:t>
            </a:r>
            <a:r>
              <a:rPr lang="en-US" dirty="0" err="1" smtClean="0"/>
              <a:t>hCG</a:t>
            </a:r>
            <a:endParaRPr lang="en-US" dirty="0" smtClean="0"/>
          </a:p>
          <a:p>
            <a:pPr eaLnBrk="1" hangingPunct="1"/>
            <a:r>
              <a:rPr lang="en-US" dirty="0" smtClean="0"/>
              <a:t>Medical vs. surgical management</a:t>
            </a:r>
          </a:p>
          <a:p>
            <a:pPr eaLnBrk="1" hangingPunct="1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BB06-211E-4A3F-BA09-3F8BF5C3655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A994FB-54B4-42E6-A098-0650CBF4E7F8}" type="datetime1">
              <a:rPr lang="en-US" smtClean="0"/>
              <a:pPr>
                <a:defRPr/>
              </a:pPr>
              <a:t>5/15/2023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Ectopic-9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438400"/>
            <a:ext cx="51054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Unruptured</a:t>
            </a:r>
            <a:r>
              <a:rPr lang="en-US" dirty="0" smtClean="0"/>
              <a:t> Ectopic Pregnancy</a:t>
            </a:r>
          </a:p>
        </p:txBody>
      </p:sp>
      <p:grpSp>
        <p:nvGrpSpPr>
          <p:cNvPr id="49155" name="Group 5"/>
          <p:cNvGrpSpPr>
            <a:grpSpLocks/>
          </p:cNvGrpSpPr>
          <p:nvPr/>
        </p:nvGrpSpPr>
        <p:grpSpPr bwMode="auto">
          <a:xfrm>
            <a:off x="1998663" y="6121400"/>
            <a:ext cx="1400175" cy="246063"/>
            <a:chOff x="1998663" y="6121400"/>
            <a:chExt cx="1400855" cy="246221"/>
          </a:xfrm>
        </p:grpSpPr>
        <p:sp>
          <p:nvSpPr>
            <p:cNvPr id="49156" name="Text Box 8"/>
            <p:cNvSpPr txBox="1">
              <a:spLocks noChangeArrowheads="1"/>
            </p:cNvSpPr>
            <p:nvPr/>
          </p:nvSpPr>
          <p:spPr bwMode="auto">
            <a:xfrm>
              <a:off x="2573338" y="6121400"/>
              <a:ext cx="826180" cy="246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C. Stalburg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9157" name="Picture 2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8663" y="6189663"/>
              <a:ext cx="657225" cy="1381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88AB4-767D-4A53-9320-912A09158F3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AAD42-6E2A-4A0A-84CB-4489F8F2B8A8}" type="datetime1">
              <a:rPr lang="en-US" smtClean="0"/>
              <a:pPr>
                <a:defRPr/>
              </a:pPr>
              <a:t>5/15/2023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dirty="0" smtClean="0">
                <a:solidFill>
                  <a:srgbClr val="FF0000"/>
                </a:solidFill>
              </a:rPr>
              <a:t>Molar Pregnancy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Gestational </a:t>
            </a:r>
            <a:r>
              <a:rPr lang="en-US" sz="2400" dirty="0" err="1" smtClean="0"/>
              <a:t>trophoblastic</a:t>
            </a:r>
            <a:r>
              <a:rPr lang="en-US" sz="2400" dirty="0" smtClean="0"/>
              <a:t> </a:t>
            </a:r>
            <a:r>
              <a:rPr lang="en-US" sz="2400" dirty="0" err="1" smtClean="0"/>
              <a:t>neoplasia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>
                <a:solidFill>
                  <a:srgbClr val="FF0000"/>
                </a:solidFill>
              </a:rPr>
              <a:t>Hydatidiform</a:t>
            </a:r>
            <a:r>
              <a:rPr lang="en-US" sz="2400" dirty="0" smtClean="0">
                <a:solidFill>
                  <a:srgbClr val="FF0000"/>
                </a:solidFill>
              </a:rPr>
              <a:t> mole</a:t>
            </a:r>
          </a:p>
        </p:txBody>
      </p:sp>
      <p:sp>
        <p:nvSpPr>
          <p:cNvPr id="5017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COMPLETE</a:t>
            </a:r>
          </a:p>
          <a:p>
            <a:pPr lvl="1" eaLnBrk="1" hangingPunct="1"/>
            <a:r>
              <a:rPr lang="en-US" sz="1800" b="1" i="1" dirty="0" smtClean="0">
                <a:solidFill>
                  <a:srgbClr val="00B050"/>
                </a:solidFill>
              </a:rPr>
              <a:t>Diploid</a:t>
            </a:r>
          </a:p>
          <a:p>
            <a:pPr lvl="1" eaLnBrk="1" hangingPunct="1"/>
            <a:r>
              <a:rPr lang="en-US" sz="1800" b="1" i="1" dirty="0" smtClean="0">
                <a:solidFill>
                  <a:srgbClr val="00B050"/>
                </a:solidFill>
              </a:rPr>
              <a:t>46 XX</a:t>
            </a:r>
          </a:p>
          <a:p>
            <a:pPr lvl="1" eaLnBrk="1" hangingPunct="1"/>
            <a:r>
              <a:rPr lang="en-US" sz="1800" b="1" i="1" dirty="0" smtClean="0">
                <a:solidFill>
                  <a:srgbClr val="00B050"/>
                </a:solidFill>
              </a:rPr>
              <a:t>Paternal only</a:t>
            </a:r>
          </a:p>
          <a:p>
            <a:pPr lvl="1" eaLnBrk="1" hangingPunct="1"/>
            <a:r>
              <a:rPr lang="ja-JP" altLang="en-US" sz="1800" b="1" i="1" smtClean="0">
                <a:solidFill>
                  <a:srgbClr val="00B050"/>
                </a:solidFill>
              </a:rPr>
              <a:t>“</a:t>
            </a:r>
            <a:r>
              <a:rPr lang="en-US" altLang="ja-JP" sz="1800" b="1" i="1" dirty="0" smtClean="0">
                <a:solidFill>
                  <a:srgbClr val="00B050"/>
                </a:solidFill>
              </a:rPr>
              <a:t>Empty egg</a:t>
            </a:r>
            <a:r>
              <a:rPr lang="ja-JP" altLang="en-US" sz="1800" b="1" i="1" smtClean="0">
                <a:solidFill>
                  <a:srgbClr val="00B050"/>
                </a:solidFill>
              </a:rPr>
              <a:t>”</a:t>
            </a:r>
            <a:endParaRPr lang="en-US" altLang="ja-JP" sz="1800" b="1" i="1" dirty="0" smtClean="0">
              <a:solidFill>
                <a:srgbClr val="00B050"/>
              </a:solidFill>
            </a:endParaRPr>
          </a:p>
          <a:p>
            <a:pPr lvl="1" eaLnBrk="1" hangingPunct="1"/>
            <a:r>
              <a:rPr lang="en-US" sz="1800" b="1" i="1" dirty="0" smtClean="0">
                <a:solidFill>
                  <a:srgbClr val="00B050"/>
                </a:solidFill>
              </a:rPr>
              <a:t>Rarely a fetus</a:t>
            </a:r>
          </a:p>
          <a:p>
            <a:pPr lvl="1" eaLnBrk="1" hangingPunct="1"/>
            <a:endParaRPr lang="en-US" sz="2000" b="1" dirty="0" smtClean="0"/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362200"/>
            <a:ext cx="4343400" cy="3733800"/>
          </a:xfrm>
        </p:spPr>
        <p:txBody>
          <a:bodyPr/>
          <a:lstStyle/>
          <a:p>
            <a:pPr eaLnBrk="1" hangingPunct="1"/>
            <a:endParaRPr lang="en-US" sz="2400" b="1" dirty="0" smtClean="0"/>
          </a:p>
          <a:p>
            <a:pPr eaLnBrk="1" hangingPunct="1"/>
            <a:r>
              <a:rPr lang="en-US" sz="2400" b="1" dirty="0" smtClean="0"/>
              <a:t>PARTIAL/INCOMPLETE</a:t>
            </a:r>
          </a:p>
          <a:p>
            <a:pPr lvl="1" eaLnBrk="1" hangingPunct="1"/>
            <a:r>
              <a:rPr lang="en-US" sz="1800" b="1" i="1" dirty="0" smtClean="0">
                <a:solidFill>
                  <a:srgbClr val="00B050"/>
                </a:solidFill>
              </a:rPr>
              <a:t>Triploid</a:t>
            </a:r>
          </a:p>
          <a:p>
            <a:pPr lvl="1" eaLnBrk="1" hangingPunct="1"/>
            <a:r>
              <a:rPr lang="en-US" sz="1800" b="1" i="1" dirty="0" smtClean="0">
                <a:solidFill>
                  <a:srgbClr val="00B050"/>
                </a:solidFill>
              </a:rPr>
              <a:t>69XXY (80%)</a:t>
            </a:r>
          </a:p>
          <a:p>
            <a:pPr lvl="1" eaLnBrk="1" hangingPunct="1"/>
            <a:r>
              <a:rPr lang="en-US" sz="1800" b="1" i="1" dirty="0" err="1" smtClean="0">
                <a:solidFill>
                  <a:srgbClr val="00B050"/>
                </a:solidFill>
              </a:rPr>
              <a:t>Dispermy</a:t>
            </a:r>
            <a:endParaRPr lang="en-US" sz="1800" b="1" i="1" dirty="0" smtClean="0">
              <a:solidFill>
                <a:srgbClr val="00B050"/>
              </a:solidFill>
            </a:endParaRPr>
          </a:p>
          <a:p>
            <a:pPr lvl="1" eaLnBrk="1" hangingPunct="1"/>
            <a:r>
              <a:rPr lang="en-US" sz="1800" b="1" i="1" dirty="0" smtClean="0">
                <a:solidFill>
                  <a:srgbClr val="00B050"/>
                </a:solidFill>
              </a:rPr>
              <a:t>Fetus often present</a:t>
            </a:r>
          </a:p>
          <a:p>
            <a:pPr lvl="1" eaLnBrk="1" hangingPunct="1"/>
            <a:endParaRPr lang="en-US" sz="20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D720C-F5C0-4202-99AC-039ED10832C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72042-5D21-4834-BC34-8E77B2C9CEA6}" type="datetime1">
              <a:rPr lang="en-US" smtClean="0"/>
              <a:pPr>
                <a:defRPr/>
              </a:pPr>
              <a:t>5/15/2023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Differential diagnosis of</a:t>
            </a:r>
            <a:br>
              <a:rPr lang="en-US" smtClean="0"/>
            </a:br>
            <a:r>
              <a:rPr lang="en-US" smtClean="0"/>
              <a:t>Abnormal Uterine Bleeding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u="sng" dirty="0" smtClean="0"/>
          </a:p>
          <a:p>
            <a:pPr eaLnBrk="1" hangingPunct="1"/>
            <a:r>
              <a:rPr lang="en-US" dirty="0" smtClean="0"/>
              <a:t>AUB due to pregnancy</a:t>
            </a:r>
          </a:p>
          <a:p>
            <a:pPr eaLnBrk="1" hangingPunct="1"/>
            <a:r>
              <a:rPr lang="en-US" dirty="0" smtClean="0"/>
              <a:t>Dysfunctional uterine bleeding/anovulation</a:t>
            </a:r>
          </a:p>
          <a:p>
            <a:pPr eaLnBrk="1" hangingPunct="1"/>
            <a:r>
              <a:rPr lang="en-US" dirty="0" smtClean="0"/>
              <a:t>Anatomical causes</a:t>
            </a:r>
          </a:p>
          <a:p>
            <a:pPr eaLnBrk="1" hangingPunct="1"/>
            <a:r>
              <a:rPr lang="en-US" dirty="0" smtClean="0"/>
              <a:t>Systemic causes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0BB06-211E-4A3F-BA09-3F8BF5C3655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C412E3-F412-4F4C-86DB-1FC3B44A4730}" type="datetime1">
              <a:rPr lang="en-US" smtClean="0"/>
              <a:pPr>
                <a:defRPr/>
              </a:pPr>
              <a:t>5/15/2023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4">
      <a:dk1>
        <a:srgbClr val="000000"/>
      </a:dk1>
      <a:lt1>
        <a:srgbClr val="FFFFFF"/>
      </a:lt1>
      <a:dk2>
        <a:srgbClr val="9900CC"/>
      </a:dk2>
      <a:lt2>
        <a:srgbClr val="0033CC"/>
      </a:lt2>
      <a:accent1>
        <a:srgbClr val="FFCC66"/>
      </a:accent1>
      <a:accent2>
        <a:srgbClr val="33CC33"/>
      </a:accent2>
      <a:accent3>
        <a:srgbClr val="FFFFFF"/>
      </a:accent3>
      <a:accent4>
        <a:srgbClr val="000000"/>
      </a:accent4>
      <a:accent5>
        <a:srgbClr val="FFE2B8"/>
      </a:accent5>
      <a:accent6>
        <a:srgbClr val="2DB92D"/>
      </a:accent6>
      <a:hlink>
        <a:srgbClr val="9900CC"/>
      </a:hlink>
      <a:folHlink>
        <a:srgbClr val="9900CC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2D"/>
        </a:lt1>
        <a:dk2>
          <a:srgbClr val="336699"/>
        </a:dk2>
        <a:lt2>
          <a:srgbClr val="FEF800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25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Settings\Caren\Application Data\Microsoft\Templates\UMHSTemplate.pot</Template>
  <TotalTime>1343</TotalTime>
  <Words>1359</Words>
  <Application>Microsoft Office PowerPoint</Application>
  <PresentationFormat>Letter Paper (8.5x11 in)</PresentationFormat>
  <Paragraphs>213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MS PGothic</vt:lpstr>
      <vt:lpstr>MS PGothic</vt:lpstr>
      <vt:lpstr>Arial</vt:lpstr>
      <vt:lpstr>Arial Rounded MT Bold</vt:lpstr>
      <vt:lpstr>News Gothic MT</vt:lpstr>
      <vt:lpstr>Times New Roman</vt:lpstr>
      <vt:lpstr>Trebuchet MS</vt:lpstr>
      <vt:lpstr>Wingdings</vt:lpstr>
      <vt:lpstr>Capsules</vt:lpstr>
      <vt:lpstr>Menses Key terms and definitions</vt:lpstr>
      <vt:lpstr>Key terms and definitions</vt:lpstr>
      <vt:lpstr>PROBLEM ASSOCIATED WITH MENSTURATION</vt:lpstr>
      <vt:lpstr>Key terms and definitions</vt:lpstr>
      <vt:lpstr>Abortion/Miscarriage</vt:lpstr>
      <vt:lpstr>Ectopic Pregnancy </vt:lpstr>
      <vt:lpstr>Unruptured Ectopic Pregnancy</vt:lpstr>
      <vt:lpstr>Molar Pregnancy Gestational trophoblastic neoplasia Hydatidiform mole</vt:lpstr>
      <vt:lpstr>Differential diagnosis of Abnormal Uterine Bleeding</vt:lpstr>
      <vt:lpstr>Polycystic Ovarian Syndrome: PCOS A special case of DUB</vt:lpstr>
      <vt:lpstr>Amenorrhea</vt:lpstr>
      <vt:lpstr>Outflow Obstruction Leading to Amenorrhea </vt:lpstr>
      <vt:lpstr>Menstrual Hygiene Management</vt:lpstr>
      <vt:lpstr>Menstruation</vt:lpstr>
      <vt:lpstr>Harmful restrictions</vt:lpstr>
      <vt:lpstr>Other restrictions</vt:lpstr>
      <vt:lpstr>Relieving restrictions</vt:lpstr>
      <vt:lpstr>Parental Education</vt:lpstr>
      <vt:lpstr>Lack of facilities and sanitary products</vt:lpstr>
      <vt:lpstr>Lack of facilities and sanitary products</vt:lpstr>
      <vt:lpstr>Health risks</vt:lpstr>
      <vt:lpstr>Inappropriate hygiene practices</vt:lpstr>
      <vt:lpstr>Inappropriate hygiene practices</vt:lpstr>
      <vt:lpstr>Inappropriate hygiene practices</vt:lpstr>
      <vt:lpstr>Sanitary protection materials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Aspects of the Menstrual Cycle</dc:title>
  <dc:creator>Caren M. Stalburg M.D.</dc:creator>
  <cp:lastModifiedBy>Windows User</cp:lastModifiedBy>
  <cp:revision>100</cp:revision>
  <cp:lastPrinted>2009-04-22T19:24:48Z</cp:lastPrinted>
  <dcterms:created xsi:type="dcterms:W3CDTF">2010-10-20T16:35:15Z</dcterms:created>
  <dcterms:modified xsi:type="dcterms:W3CDTF">2023-05-15T11:00:50Z</dcterms:modified>
</cp:coreProperties>
</file>