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16" r:id="rId3"/>
    <p:sldId id="334" r:id="rId4"/>
    <p:sldId id="317" r:id="rId5"/>
    <p:sldId id="318" r:id="rId6"/>
    <p:sldId id="335" r:id="rId7"/>
    <p:sldId id="337" r:id="rId8"/>
    <p:sldId id="320" r:id="rId9"/>
    <p:sldId id="308" r:id="rId10"/>
    <p:sldId id="322" r:id="rId11"/>
    <p:sldId id="330" r:id="rId12"/>
    <p:sldId id="326" r:id="rId13"/>
    <p:sldId id="327" r:id="rId14"/>
    <p:sldId id="328" r:id="rId15"/>
    <p:sldId id="329" r:id="rId16"/>
    <p:sldId id="324" r:id="rId17"/>
    <p:sldId id="333" r:id="rId18"/>
    <p:sldId id="325" r:id="rId19"/>
    <p:sldId id="331" r:id="rId20"/>
    <p:sldId id="336" r:id="rId21"/>
    <p:sldId id="31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CC04B4"/>
    <a:srgbClr val="CC99FF"/>
    <a:srgbClr val="CC6600"/>
    <a:srgbClr val="F3F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336362-0EDB-4066-BF9A-C060FAC1D27B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91BD6FD8-825F-4752-80FA-07CC62F67DE5}">
      <dgm:prSet phldrT="[Text]"/>
      <dgm:spPr/>
      <dgm:t>
        <a:bodyPr/>
        <a:lstStyle/>
        <a:p>
          <a:r>
            <a:rPr lang="en-GB" dirty="0" smtClean="0"/>
            <a:t>Antenatal care services</a:t>
          </a:r>
        </a:p>
        <a:p>
          <a:r>
            <a:rPr lang="en-GB" dirty="0" smtClean="0"/>
            <a:t>(ANC)</a:t>
          </a:r>
          <a:endParaRPr lang="en-GB" dirty="0"/>
        </a:p>
      </dgm:t>
    </dgm:pt>
    <dgm:pt modelId="{D6EF4911-46CC-4E5F-995A-608BA4856047}" type="parTrans" cxnId="{075C0D09-D814-4BB0-9E13-9D2889B5263D}">
      <dgm:prSet/>
      <dgm:spPr/>
      <dgm:t>
        <a:bodyPr/>
        <a:lstStyle/>
        <a:p>
          <a:endParaRPr lang="en-GB"/>
        </a:p>
      </dgm:t>
    </dgm:pt>
    <dgm:pt modelId="{7D203E70-CCBD-444A-927A-0B723E266166}" type="sibTrans" cxnId="{075C0D09-D814-4BB0-9E13-9D2889B5263D}">
      <dgm:prSet/>
      <dgm:spPr/>
      <dgm:t>
        <a:bodyPr/>
        <a:lstStyle/>
        <a:p>
          <a:endParaRPr lang="en-GB"/>
        </a:p>
      </dgm:t>
    </dgm:pt>
    <dgm:pt modelId="{BFBF2E28-433F-46B7-8DBF-D0D6433C001A}">
      <dgm:prSet phldrT="[Text]"/>
      <dgm:spPr/>
      <dgm:t>
        <a:bodyPr/>
        <a:lstStyle/>
        <a:p>
          <a:r>
            <a:rPr lang="en-GB" dirty="0" smtClean="0"/>
            <a:t>Delivery care services </a:t>
          </a:r>
          <a:endParaRPr lang="en-GB" dirty="0"/>
        </a:p>
      </dgm:t>
    </dgm:pt>
    <dgm:pt modelId="{9790C5A6-C20A-4902-90B3-8EBA5AB38C5F}" type="parTrans" cxnId="{B51AA564-588F-47D7-AE93-46619C43E6B1}">
      <dgm:prSet/>
      <dgm:spPr/>
      <dgm:t>
        <a:bodyPr/>
        <a:lstStyle/>
        <a:p>
          <a:endParaRPr lang="en-GB"/>
        </a:p>
      </dgm:t>
    </dgm:pt>
    <dgm:pt modelId="{CF1834F1-95B9-4EBE-AC82-E6F40F9D6F0C}" type="sibTrans" cxnId="{B51AA564-588F-47D7-AE93-46619C43E6B1}">
      <dgm:prSet/>
      <dgm:spPr/>
      <dgm:t>
        <a:bodyPr/>
        <a:lstStyle/>
        <a:p>
          <a:endParaRPr lang="en-GB"/>
        </a:p>
      </dgm:t>
    </dgm:pt>
    <dgm:pt modelId="{E6AD2BFF-B216-45EF-9DAE-B2AE500CBC11}">
      <dgm:prSet phldrT="[Text]"/>
      <dgm:spPr/>
      <dgm:t>
        <a:bodyPr/>
        <a:lstStyle/>
        <a:p>
          <a:r>
            <a:rPr lang="en-GB" dirty="0" smtClean="0"/>
            <a:t>Postnatal care services</a:t>
          </a:r>
        </a:p>
        <a:p>
          <a:r>
            <a:rPr lang="en-GB" dirty="0" smtClean="0"/>
            <a:t>(PNC)</a:t>
          </a:r>
          <a:endParaRPr lang="en-GB" dirty="0"/>
        </a:p>
      </dgm:t>
    </dgm:pt>
    <dgm:pt modelId="{11F9AFEB-2191-4A2F-813D-45807BF9ECA7}" type="parTrans" cxnId="{74BC3256-41FA-413F-8B6A-9AD552BBBEDA}">
      <dgm:prSet/>
      <dgm:spPr/>
      <dgm:t>
        <a:bodyPr/>
        <a:lstStyle/>
        <a:p>
          <a:endParaRPr lang="en-GB"/>
        </a:p>
      </dgm:t>
    </dgm:pt>
    <dgm:pt modelId="{4C80B9CC-3826-4A43-9006-8F0E73E2BBA7}" type="sibTrans" cxnId="{74BC3256-41FA-413F-8B6A-9AD552BBBEDA}">
      <dgm:prSet/>
      <dgm:spPr/>
      <dgm:t>
        <a:bodyPr/>
        <a:lstStyle/>
        <a:p>
          <a:endParaRPr lang="en-GB"/>
        </a:p>
      </dgm:t>
    </dgm:pt>
    <dgm:pt modelId="{92B44673-5FE7-4700-B343-4210ABE1FCF6}" type="pres">
      <dgm:prSet presAssocID="{A5336362-0EDB-4066-BF9A-C060FAC1D27B}" presName="Name0" presStyleCnt="0">
        <dgm:presLayoutVars>
          <dgm:dir/>
          <dgm:resizeHandles val="exact"/>
        </dgm:presLayoutVars>
      </dgm:prSet>
      <dgm:spPr/>
    </dgm:pt>
    <dgm:pt modelId="{17CE0192-2A66-40F6-A071-A3F52074A8AB}" type="pres">
      <dgm:prSet presAssocID="{91BD6FD8-825F-4752-80FA-07CC62F67DE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02DD0A1-2593-4231-BA16-14968999ACB9}" type="pres">
      <dgm:prSet presAssocID="{7D203E70-CCBD-444A-927A-0B723E266166}" presName="sibTrans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423838CF-F39A-4CC0-97AF-6A5057BF7E9B}" type="pres">
      <dgm:prSet presAssocID="{7D203E70-CCBD-444A-927A-0B723E266166}" presName="connectorText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89C28818-05DF-4AF7-9E4F-4455B2F1BD51}" type="pres">
      <dgm:prSet presAssocID="{BFBF2E28-433F-46B7-8DBF-D0D6433C001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5A7D5AA-424A-40D6-8A2F-BD2C4158A76D}" type="pres">
      <dgm:prSet presAssocID="{CF1834F1-95B9-4EBE-AC82-E6F40F9D6F0C}" presName="sibTrans" presStyleLbl="sibTrans2D1" presStyleIdx="1" presStyleCnt="2"/>
      <dgm:spPr/>
      <dgm:t>
        <a:bodyPr/>
        <a:lstStyle/>
        <a:p>
          <a:pPr rtl="1"/>
          <a:endParaRPr lang="ar-SA"/>
        </a:p>
      </dgm:t>
    </dgm:pt>
    <dgm:pt modelId="{CF561FAF-7B06-43CE-98E2-2C612BFC5866}" type="pres">
      <dgm:prSet presAssocID="{CF1834F1-95B9-4EBE-AC82-E6F40F9D6F0C}" presName="connectorText" presStyleLbl="sibTrans2D1" presStyleIdx="1" presStyleCnt="2"/>
      <dgm:spPr/>
      <dgm:t>
        <a:bodyPr/>
        <a:lstStyle/>
        <a:p>
          <a:pPr rtl="1"/>
          <a:endParaRPr lang="ar-SA"/>
        </a:p>
      </dgm:t>
    </dgm:pt>
    <dgm:pt modelId="{C3278963-44CC-4853-945C-4B74258EEB1C}" type="pres">
      <dgm:prSet presAssocID="{E6AD2BFF-B216-45EF-9DAE-B2AE500CBC1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8D59C82-A641-43A0-8130-0EA48BE9451C}" type="presOf" srcId="{91BD6FD8-825F-4752-80FA-07CC62F67DE5}" destId="{17CE0192-2A66-40F6-A071-A3F52074A8AB}" srcOrd="0" destOrd="0" presId="urn:microsoft.com/office/officeart/2005/8/layout/process1"/>
    <dgm:cxn modelId="{F6DAC9B5-3D14-4E69-B364-31B4A26919E3}" type="presOf" srcId="{A5336362-0EDB-4066-BF9A-C060FAC1D27B}" destId="{92B44673-5FE7-4700-B343-4210ABE1FCF6}" srcOrd="0" destOrd="0" presId="urn:microsoft.com/office/officeart/2005/8/layout/process1"/>
    <dgm:cxn modelId="{B51AA564-588F-47D7-AE93-46619C43E6B1}" srcId="{A5336362-0EDB-4066-BF9A-C060FAC1D27B}" destId="{BFBF2E28-433F-46B7-8DBF-D0D6433C001A}" srcOrd="1" destOrd="0" parTransId="{9790C5A6-C20A-4902-90B3-8EBA5AB38C5F}" sibTransId="{CF1834F1-95B9-4EBE-AC82-E6F40F9D6F0C}"/>
    <dgm:cxn modelId="{4EAAFB4E-9DF4-4ED0-9A5D-70A6B725430C}" type="presOf" srcId="{CF1834F1-95B9-4EBE-AC82-E6F40F9D6F0C}" destId="{CF561FAF-7B06-43CE-98E2-2C612BFC5866}" srcOrd="1" destOrd="0" presId="urn:microsoft.com/office/officeart/2005/8/layout/process1"/>
    <dgm:cxn modelId="{E1F13EA8-F191-4F33-A45F-91608E21263E}" type="presOf" srcId="{E6AD2BFF-B216-45EF-9DAE-B2AE500CBC11}" destId="{C3278963-44CC-4853-945C-4B74258EEB1C}" srcOrd="0" destOrd="0" presId="urn:microsoft.com/office/officeart/2005/8/layout/process1"/>
    <dgm:cxn modelId="{74BC3256-41FA-413F-8B6A-9AD552BBBEDA}" srcId="{A5336362-0EDB-4066-BF9A-C060FAC1D27B}" destId="{E6AD2BFF-B216-45EF-9DAE-B2AE500CBC11}" srcOrd="2" destOrd="0" parTransId="{11F9AFEB-2191-4A2F-813D-45807BF9ECA7}" sibTransId="{4C80B9CC-3826-4A43-9006-8F0E73E2BBA7}"/>
    <dgm:cxn modelId="{5896649D-A47F-4688-9368-F1EDDB891D5D}" type="presOf" srcId="{7D203E70-CCBD-444A-927A-0B723E266166}" destId="{423838CF-F39A-4CC0-97AF-6A5057BF7E9B}" srcOrd="1" destOrd="0" presId="urn:microsoft.com/office/officeart/2005/8/layout/process1"/>
    <dgm:cxn modelId="{98E039CF-1185-4C53-9543-B92201A50EAD}" type="presOf" srcId="{BFBF2E28-433F-46B7-8DBF-D0D6433C001A}" destId="{89C28818-05DF-4AF7-9E4F-4455B2F1BD51}" srcOrd="0" destOrd="0" presId="urn:microsoft.com/office/officeart/2005/8/layout/process1"/>
    <dgm:cxn modelId="{B5E34619-B884-455C-878D-81A35A05C54A}" type="presOf" srcId="{CF1834F1-95B9-4EBE-AC82-E6F40F9D6F0C}" destId="{D5A7D5AA-424A-40D6-8A2F-BD2C4158A76D}" srcOrd="0" destOrd="0" presId="urn:microsoft.com/office/officeart/2005/8/layout/process1"/>
    <dgm:cxn modelId="{1EA3D609-ED9E-472E-90B5-116FD444151A}" type="presOf" srcId="{7D203E70-CCBD-444A-927A-0B723E266166}" destId="{302DD0A1-2593-4231-BA16-14968999ACB9}" srcOrd="0" destOrd="0" presId="urn:microsoft.com/office/officeart/2005/8/layout/process1"/>
    <dgm:cxn modelId="{075C0D09-D814-4BB0-9E13-9D2889B5263D}" srcId="{A5336362-0EDB-4066-BF9A-C060FAC1D27B}" destId="{91BD6FD8-825F-4752-80FA-07CC62F67DE5}" srcOrd="0" destOrd="0" parTransId="{D6EF4911-46CC-4E5F-995A-608BA4856047}" sibTransId="{7D203E70-CCBD-444A-927A-0B723E266166}"/>
    <dgm:cxn modelId="{0326BB03-F31F-4A99-B04E-01C0B66DB158}" type="presParOf" srcId="{92B44673-5FE7-4700-B343-4210ABE1FCF6}" destId="{17CE0192-2A66-40F6-A071-A3F52074A8AB}" srcOrd="0" destOrd="0" presId="urn:microsoft.com/office/officeart/2005/8/layout/process1"/>
    <dgm:cxn modelId="{6A1CE1A4-06EB-4292-975B-05017732FEB7}" type="presParOf" srcId="{92B44673-5FE7-4700-B343-4210ABE1FCF6}" destId="{302DD0A1-2593-4231-BA16-14968999ACB9}" srcOrd="1" destOrd="0" presId="urn:microsoft.com/office/officeart/2005/8/layout/process1"/>
    <dgm:cxn modelId="{CC3C83AE-6DA0-4DD5-A07F-CAFEE229ED95}" type="presParOf" srcId="{302DD0A1-2593-4231-BA16-14968999ACB9}" destId="{423838CF-F39A-4CC0-97AF-6A5057BF7E9B}" srcOrd="0" destOrd="0" presId="urn:microsoft.com/office/officeart/2005/8/layout/process1"/>
    <dgm:cxn modelId="{9E1D75D5-504B-4F6A-B870-6F3AD034AFC1}" type="presParOf" srcId="{92B44673-5FE7-4700-B343-4210ABE1FCF6}" destId="{89C28818-05DF-4AF7-9E4F-4455B2F1BD51}" srcOrd="2" destOrd="0" presId="urn:microsoft.com/office/officeart/2005/8/layout/process1"/>
    <dgm:cxn modelId="{B7D63F26-D66D-43C0-AA8B-4E8329874F32}" type="presParOf" srcId="{92B44673-5FE7-4700-B343-4210ABE1FCF6}" destId="{D5A7D5AA-424A-40D6-8A2F-BD2C4158A76D}" srcOrd="3" destOrd="0" presId="urn:microsoft.com/office/officeart/2005/8/layout/process1"/>
    <dgm:cxn modelId="{ADA68D5F-0B90-453C-A58C-2178E600A397}" type="presParOf" srcId="{D5A7D5AA-424A-40D6-8A2F-BD2C4158A76D}" destId="{CF561FAF-7B06-43CE-98E2-2C612BFC5866}" srcOrd="0" destOrd="0" presId="urn:microsoft.com/office/officeart/2005/8/layout/process1"/>
    <dgm:cxn modelId="{3829042D-271B-4450-B0BA-EF5A3DA8B568}" type="presParOf" srcId="{92B44673-5FE7-4700-B343-4210ABE1FCF6}" destId="{C3278963-44CC-4853-945C-4B74258EEB1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E0192-2A66-40F6-A071-A3F52074A8AB}">
      <dsp:nvSpPr>
        <dsp:cNvPr id="0" name=""/>
        <dsp:cNvSpPr/>
      </dsp:nvSpPr>
      <dsp:spPr>
        <a:xfrm>
          <a:off x="10200" y="1261028"/>
          <a:ext cx="3048801" cy="18292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Antenatal care services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(ANC)</a:t>
          </a:r>
          <a:endParaRPr lang="en-GB" sz="3100" kern="1200" dirty="0"/>
        </a:p>
      </dsp:txBody>
      <dsp:txXfrm>
        <a:off x="63778" y="1314606"/>
        <a:ext cx="2941645" cy="1722124"/>
      </dsp:txXfrm>
    </dsp:sp>
    <dsp:sp modelId="{302DD0A1-2593-4231-BA16-14968999ACB9}">
      <dsp:nvSpPr>
        <dsp:cNvPr id="0" name=""/>
        <dsp:cNvSpPr/>
      </dsp:nvSpPr>
      <dsp:spPr>
        <a:xfrm>
          <a:off x="3363881" y="1797617"/>
          <a:ext cx="646345" cy="756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/>
        </a:p>
      </dsp:txBody>
      <dsp:txXfrm>
        <a:off x="3363881" y="1948837"/>
        <a:ext cx="452442" cy="453662"/>
      </dsp:txXfrm>
    </dsp:sp>
    <dsp:sp modelId="{89C28818-05DF-4AF7-9E4F-4455B2F1BD51}">
      <dsp:nvSpPr>
        <dsp:cNvPr id="0" name=""/>
        <dsp:cNvSpPr/>
      </dsp:nvSpPr>
      <dsp:spPr>
        <a:xfrm>
          <a:off x="4278522" y="1261028"/>
          <a:ext cx="3048801" cy="1829280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Delivery care services </a:t>
          </a:r>
          <a:endParaRPr lang="en-GB" sz="3100" kern="1200" dirty="0"/>
        </a:p>
      </dsp:txBody>
      <dsp:txXfrm>
        <a:off x="4332100" y="1314606"/>
        <a:ext cx="2941645" cy="1722124"/>
      </dsp:txXfrm>
    </dsp:sp>
    <dsp:sp modelId="{D5A7D5AA-424A-40D6-8A2F-BD2C4158A76D}">
      <dsp:nvSpPr>
        <dsp:cNvPr id="0" name=""/>
        <dsp:cNvSpPr/>
      </dsp:nvSpPr>
      <dsp:spPr>
        <a:xfrm>
          <a:off x="7632203" y="1797617"/>
          <a:ext cx="646345" cy="756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/>
        </a:p>
      </dsp:txBody>
      <dsp:txXfrm>
        <a:off x="7632203" y="1948837"/>
        <a:ext cx="452442" cy="453662"/>
      </dsp:txXfrm>
    </dsp:sp>
    <dsp:sp modelId="{C3278963-44CC-4853-945C-4B74258EEB1C}">
      <dsp:nvSpPr>
        <dsp:cNvPr id="0" name=""/>
        <dsp:cNvSpPr/>
      </dsp:nvSpPr>
      <dsp:spPr>
        <a:xfrm>
          <a:off x="8546844" y="1261028"/>
          <a:ext cx="3048801" cy="1829280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Postnatal care services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(PNC)</a:t>
          </a:r>
          <a:endParaRPr lang="en-GB" sz="3100" kern="1200" dirty="0"/>
        </a:p>
      </dsp:txBody>
      <dsp:txXfrm>
        <a:off x="8600422" y="1314606"/>
        <a:ext cx="2941645" cy="1722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2BD53-2DD2-49D7-951E-0047F7AA884E}" type="datetimeFigureOut">
              <a:rPr lang="en-GB" smtClean="0"/>
              <a:t>06/11/2021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8075D-AEDE-44F1-AD7B-39F1A264F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09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72A4D7-4398-47A1-BA14-3706EA070116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194425" cy="3484563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1475"/>
          </a:xfrm>
        </p:spPr>
        <p:txBody>
          <a:bodyPr/>
          <a:lstStyle/>
          <a:p>
            <a:r>
              <a:rPr lang="en-US" altLang="en-US"/>
              <a:t>Multiple factors affect WHY a woman dies during pregnancy. The “three delays” model” identifies three groups of factors: (a) Delay in decision to see care: lack of information about problems/warning signs, social factors; (b) Delay in reaching care: having transportation, road conditions; (c) Delay in receiving care: lack of equipment or personnel at facility, lack of funding, poor attitude of personnel.</a:t>
            </a:r>
          </a:p>
          <a:p>
            <a:endParaRPr lang="en-US" altLang="en-US"/>
          </a:p>
          <a:p>
            <a:r>
              <a:rPr lang="en-US" altLang="en-US" b="1" u="sng"/>
              <a:t>Class Activity</a:t>
            </a:r>
            <a:r>
              <a:rPr lang="en-US" altLang="en-US" b="1"/>
              <a:t>: </a:t>
            </a:r>
          </a:p>
          <a:p>
            <a:r>
              <a:rPr lang="en-US" altLang="en-US" b="1"/>
              <a:t>What are the major factors contributing to maternal death in your respective countries?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59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C333-C1EC-4DA6-815E-F9A3D8134E55}" type="datetimeFigureOut">
              <a:rPr lang="en-GB" smtClean="0"/>
              <a:t>06/11/2021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662E-C6BE-4FDF-9998-9BC02C2E8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61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C333-C1EC-4DA6-815E-F9A3D8134E55}" type="datetimeFigureOut">
              <a:rPr lang="en-GB" smtClean="0"/>
              <a:t>06/11/2021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662E-C6BE-4FDF-9998-9BC02C2E8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33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C333-C1EC-4DA6-815E-F9A3D8134E55}" type="datetimeFigureOut">
              <a:rPr lang="en-GB" smtClean="0"/>
              <a:t>06/11/2021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662E-C6BE-4FDF-9998-9BC02C2E8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7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C333-C1EC-4DA6-815E-F9A3D8134E55}" type="datetimeFigureOut">
              <a:rPr lang="en-GB" smtClean="0"/>
              <a:t>06/11/2021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662E-C6BE-4FDF-9998-9BC02C2E8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782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C333-C1EC-4DA6-815E-F9A3D8134E55}" type="datetimeFigureOut">
              <a:rPr lang="en-GB" smtClean="0"/>
              <a:t>06/11/2021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662E-C6BE-4FDF-9998-9BC02C2E8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786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C333-C1EC-4DA6-815E-F9A3D8134E55}" type="datetimeFigureOut">
              <a:rPr lang="en-GB" smtClean="0"/>
              <a:t>06/11/2021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662E-C6BE-4FDF-9998-9BC02C2E8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3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C333-C1EC-4DA6-815E-F9A3D8134E55}" type="datetimeFigureOut">
              <a:rPr lang="en-GB" smtClean="0"/>
              <a:t>06/11/2021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662E-C6BE-4FDF-9998-9BC02C2E8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22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C333-C1EC-4DA6-815E-F9A3D8134E55}" type="datetimeFigureOut">
              <a:rPr lang="en-GB" smtClean="0"/>
              <a:t>06/11/2021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662E-C6BE-4FDF-9998-9BC02C2E8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14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C333-C1EC-4DA6-815E-F9A3D8134E55}" type="datetimeFigureOut">
              <a:rPr lang="en-GB" smtClean="0"/>
              <a:t>06/11/2021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662E-C6BE-4FDF-9998-9BC02C2E8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161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C333-C1EC-4DA6-815E-F9A3D8134E55}" type="datetimeFigureOut">
              <a:rPr lang="en-GB" smtClean="0"/>
              <a:t>06/11/2021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662E-C6BE-4FDF-9998-9BC02C2E8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39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C333-C1EC-4DA6-815E-F9A3D8134E55}" type="datetimeFigureOut">
              <a:rPr lang="en-GB" smtClean="0"/>
              <a:t>06/11/2021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662E-C6BE-4FDF-9998-9BC02C2E8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24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DC333-C1EC-4DA6-815E-F9A3D8134E55}" type="datetimeFigureOut">
              <a:rPr lang="en-GB" smtClean="0"/>
              <a:t>06/11/2021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3662E-C6BE-4FDF-9998-9BC02C2E8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74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cyclopedia.com/medicine/divisions-diagnostics-and-procedures/medicine/public-health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9000" t="4000" r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84738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CC04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Maternal and child </a:t>
            </a:r>
            <a:r>
              <a:rPr lang="en-GB" b="1" dirty="0" smtClean="0">
                <a:solidFill>
                  <a:srgbClr val="CC04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health(MCH</a:t>
            </a:r>
            <a:r>
              <a:rPr lang="en-GB" b="1" dirty="0" smtClean="0">
                <a:solidFill>
                  <a:srgbClr val="CC04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GB" b="1" dirty="0">
              <a:solidFill>
                <a:srgbClr val="CC04B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84980" y="5608806"/>
            <a:ext cx="5307020" cy="1249194"/>
          </a:xfrm>
          <a:noFill/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Dr. Israa Al-Rawashdeh </a:t>
            </a:r>
            <a:r>
              <a:rPr lang="en-US" b="1" dirty="0" err="1" smtClean="0">
                <a:solidFill>
                  <a:schemeClr val="tx1"/>
                </a:solidFill>
              </a:rPr>
              <a:t>MD,MPH,PhD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Faculty of Medicine</a:t>
            </a:r>
          </a:p>
          <a:p>
            <a:r>
              <a:rPr lang="en-US" b="1" dirty="0" err="1" smtClean="0">
                <a:solidFill>
                  <a:schemeClr val="tx1"/>
                </a:solidFill>
              </a:rPr>
              <a:t>Mutah</a:t>
            </a:r>
            <a:r>
              <a:rPr lang="en-US" b="1" dirty="0" smtClean="0">
                <a:solidFill>
                  <a:schemeClr val="tx1"/>
                </a:solidFill>
              </a:rPr>
              <a:t> University</a:t>
            </a:r>
          </a:p>
          <a:p>
            <a:r>
              <a:rPr lang="en-GB" b="1" dirty="0" smtClean="0"/>
              <a:t>2021</a:t>
            </a:r>
            <a:endParaRPr lang="en-GB" b="1" dirty="0" smtClean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74773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5373"/>
          </a:xfrm>
          <a:pattFill prst="pct90">
            <a:fgClr>
              <a:srgbClr val="FFC000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n-GB" sz="4000" b="1" dirty="0" smtClean="0">
                <a:latin typeface="Algerian" panose="04020705040A02060702" pitchFamily="82" charset="0"/>
              </a:rPr>
              <a:t> </a:t>
            </a:r>
            <a:r>
              <a:rPr lang="en-GB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Indirect obstetric deaths: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102" y="1645920"/>
            <a:ext cx="10515600" cy="2250831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/>
              <a:t>R</a:t>
            </a:r>
            <a:r>
              <a:rPr lang="en-GB" dirty="0" smtClean="0"/>
              <a:t>esult </a:t>
            </a:r>
            <a:r>
              <a:rPr lang="en-GB" dirty="0"/>
              <a:t>from previously existing diseases or from diseases arising during pregnancy (but without direct obstetric causes), which were aggravated by the physiological effects of pregnancy; examples of such diseases include malaria, anaemia, HIV/AIDS and cardiovascular disease.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280" t="47846" r="6323" b="6615"/>
          <a:stretch/>
        </p:blipFill>
        <p:spPr>
          <a:xfrm>
            <a:off x="3052689" y="4037428"/>
            <a:ext cx="6344530" cy="260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95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ttp://muettergesundheit.org/images/causes_maternal-mortality_6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867" y="199363"/>
            <a:ext cx="8932985" cy="66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99363"/>
            <a:ext cx="10515600" cy="1325563"/>
          </a:xfrm>
          <a:solidFill>
            <a:schemeClr val="accent1"/>
          </a:solidFill>
        </p:spPr>
        <p:txBody>
          <a:bodyPr/>
          <a:lstStyle/>
          <a:p>
            <a:r>
              <a:rPr lang="en-GB" dirty="0" smtClean="0"/>
              <a:t>Main causes </a:t>
            </a:r>
            <a:r>
              <a:rPr lang="en-GB" dirty="0"/>
              <a:t>of maternal deaths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537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10951"/>
            <a:ext cx="8459788" cy="986025"/>
          </a:xfr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 rtl="0" eaLnBrk="1" hangingPunct="1">
              <a:defRPr/>
            </a:pPr>
            <a:r>
              <a:rPr lang="en-US" b="1" dirty="0"/>
              <a:t>Measurement of Maternal Mortality </a:t>
            </a:r>
            <a:endParaRPr lang="ar-EG" b="1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05307" y="1268415"/>
            <a:ext cx="10509161" cy="5042234"/>
          </a:xfr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114300" indent="0">
              <a:buNone/>
              <a:defRPr/>
            </a:pPr>
            <a:r>
              <a:rPr lang="en-US" sz="3200" b="1" dirty="0">
                <a:solidFill>
                  <a:srgbClr val="7030A0"/>
                </a:solidFill>
              </a:rPr>
              <a:t>1) Maternal mortality ratio:</a:t>
            </a:r>
          </a:p>
          <a:p>
            <a:pPr marL="114300" indent="0">
              <a:buNone/>
              <a:defRPr/>
            </a:pPr>
            <a:r>
              <a:rPr lang="en-US" sz="2400" dirty="0"/>
              <a:t>The annual number of deaths to women due to pregnancy </a:t>
            </a:r>
            <a:r>
              <a:rPr lang="en-US" sz="2400" dirty="0" smtClean="0"/>
              <a:t>and</a:t>
            </a:r>
          </a:p>
          <a:p>
            <a:pPr marL="114300" indent="0">
              <a:buNone/>
              <a:defRPr/>
            </a:pPr>
            <a:r>
              <a:rPr lang="en-US" sz="2400" dirty="0" smtClean="0"/>
              <a:t> </a:t>
            </a:r>
            <a:r>
              <a:rPr lang="en-US" sz="2400" dirty="0"/>
              <a:t>childbirth related complications per 100 000 live births =</a:t>
            </a:r>
          </a:p>
          <a:p>
            <a:pPr marL="114300" indent="0">
              <a:buNone/>
              <a:defRPr/>
            </a:pPr>
            <a:r>
              <a:rPr lang="en-US" sz="2400" b="1" u="sng" dirty="0"/>
              <a:t>Total maternal deaths occurring in one year     </a:t>
            </a:r>
            <a:r>
              <a:rPr lang="en-US" sz="2400" b="1" dirty="0"/>
              <a:t>x 100 000</a:t>
            </a:r>
          </a:p>
          <a:p>
            <a:pPr marL="114300" indent="0">
              <a:buNone/>
              <a:defRPr/>
            </a:pPr>
            <a:r>
              <a:rPr lang="en-US" sz="2400" b="1" dirty="0"/>
              <a:t>Number of live births occurring in same </a:t>
            </a:r>
            <a:r>
              <a:rPr lang="en-US" sz="2400" b="1" dirty="0" smtClean="0"/>
              <a:t>year</a:t>
            </a:r>
          </a:p>
          <a:p>
            <a:pPr marL="114300" indent="0">
              <a:buNone/>
              <a:defRPr/>
            </a:pPr>
            <a:endParaRPr lang="en-US" sz="2400" b="1" dirty="0"/>
          </a:p>
          <a:p>
            <a:pPr marL="114300" indent="0">
              <a:buNone/>
              <a:defRPr/>
            </a:pPr>
            <a:r>
              <a:rPr lang="en-US" sz="3200" b="1" dirty="0">
                <a:solidFill>
                  <a:srgbClr val="7030A0"/>
                </a:solidFill>
              </a:rPr>
              <a:t>2) Maternal mortality rate: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</a:p>
          <a:p>
            <a:pPr marL="114300" indent="0">
              <a:buNone/>
              <a:defRPr/>
            </a:pPr>
            <a:r>
              <a:rPr lang="en-US" sz="2400" dirty="0"/>
              <a:t>The number of maternal deaths per 100,000 women of the reproductive age (15- 49 years) </a:t>
            </a:r>
            <a:endParaRPr lang="ar-JO" sz="2400" dirty="0" smtClean="0"/>
          </a:p>
          <a:p>
            <a:pPr marL="114300" indent="0">
              <a:buNone/>
              <a:defRPr/>
            </a:pPr>
            <a:r>
              <a:rPr lang="en-US" sz="2400" b="1" u="sng" dirty="0" smtClean="0"/>
              <a:t>Total </a:t>
            </a:r>
            <a:r>
              <a:rPr lang="en-US" sz="2400" b="1" u="sng" dirty="0"/>
              <a:t>maternal deaths occurring in one year   </a:t>
            </a:r>
            <a:r>
              <a:rPr lang="en-US" sz="2400" b="1" dirty="0"/>
              <a:t>x 100 000</a:t>
            </a:r>
          </a:p>
          <a:p>
            <a:pPr marL="114300" indent="0">
              <a:buNone/>
              <a:defRPr/>
            </a:pPr>
            <a:r>
              <a:rPr lang="en-US" sz="2400" b="1" dirty="0"/>
              <a:t> Number of women 15-49 y in same year</a:t>
            </a:r>
          </a:p>
          <a:p>
            <a:pPr marL="114300" indent="0">
              <a:buNone/>
              <a:defRPr/>
            </a:pPr>
            <a:r>
              <a:rPr lang="en-US" sz="2400" dirty="0"/>
              <a:t>High fertility rates increase the risk that a woman will die from maternal causes</a:t>
            </a:r>
          </a:p>
          <a:p>
            <a:pPr algn="l" rtl="0" eaLnBrk="1" hangingPunct="1">
              <a:defRPr/>
            </a:pPr>
            <a:endParaRPr lang="ar-EG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2861" t="38606" r="2062" b="3364"/>
          <a:stretch/>
        </p:blipFill>
        <p:spPr>
          <a:xfrm>
            <a:off x="9983788" y="1268415"/>
            <a:ext cx="1860280" cy="22812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9192" t="36030" b="2432"/>
          <a:stretch/>
        </p:blipFill>
        <p:spPr>
          <a:xfrm>
            <a:off x="9983788" y="4607169"/>
            <a:ext cx="1985139" cy="225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2192000" cy="6742113"/>
          </a:xfrm>
        </p:spPr>
        <p:txBody>
          <a:bodyPr>
            <a:normAutofit/>
          </a:bodyPr>
          <a:lstStyle/>
          <a:p>
            <a:pPr marL="114300" indent="0">
              <a:buNone/>
              <a:defRPr/>
            </a:pPr>
            <a:r>
              <a:rPr lang="en-US" sz="3200" b="1" dirty="0">
                <a:solidFill>
                  <a:srgbClr val="7030A0"/>
                </a:solidFill>
              </a:rPr>
              <a:t>3)Proportionate mortality rate:</a:t>
            </a:r>
          </a:p>
          <a:p>
            <a:pPr marL="114300" indent="0"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maternal deaths as a proportion of all deaths among women of reproductive age =</a:t>
            </a:r>
          </a:p>
          <a:p>
            <a:pPr marL="114300" indent="0">
              <a:buNone/>
              <a:defRPr/>
            </a:pPr>
            <a:r>
              <a:rPr lang="en-US" sz="2400" b="1" u="sng" dirty="0"/>
              <a:t>              Maternal  deaths  in  a period                      </a:t>
            </a:r>
            <a:r>
              <a:rPr lang="en-US" sz="2400" b="1" dirty="0"/>
              <a:t>         X 100</a:t>
            </a:r>
          </a:p>
          <a:p>
            <a:pPr marL="114300" indent="0">
              <a:buNone/>
              <a:defRPr/>
            </a:pPr>
            <a:r>
              <a:rPr lang="en-US" sz="2400" b="1" dirty="0"/>
              <a:t> Deaths to reproductive age in the same period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554" t="30678" r="2615" b="39478"/>
          <a:stretch/>
        </p:blipFill>
        <p:spPr>
          <a:xfrm>
            <a:off x="6443003" y="2363373"/>
            <a:ext cx="3263706" cy="1645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031" t="34347" r="16831" b="41924"/>
          <a:stretch/>
        </p:blipFill>
        <p:spPr>
          <a:xfrm>
            <a:off x="6443003" y="4009293"/>
            <a:ext cx="1153550" cy="13645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8031" t="34347" r="16831" b="41924"/>
          <a:stretch/>
        </p:blipFill>
        <p:spPr>
          <a:xfrm>
            <a:off x="7498081" y="4009293"/>
            <a:ext cx="1153550" cy="13645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8031" t="34347" r="16831" b="41924"/>
          <a:stretch/>
        </p:blipFill>
        <p:spPr>
          <a:xfrm>
            <a:off x="8553159" y="4011137"/>
            <a:ext cx="1153550" cy="136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1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06062" y="188914"/>
            <a:ext cx="11745531" cy="6669087"/>
          </a:xfrm>
        </p:spPr>
        <p:txBody>
          <a:bodyPr>
            <a:normAutofit/>
          </a:bodyPr>
          <a:lstStyle/>
          <a:p>
            <a:pPr marL="114300" indent="0">
              <a:buNone/>
              <a:defRPr/>
            </a:pPr>
            <a:r>
              <a:rPr lang="en-US" sz="3200" b="1" dirty="0">
                <a:solidFill>
                  <a:srgbClr val="7030A0"/>
                </a:solidFill>
              </a:rPr>
              <a:t>4)</a:t>
            </a:r>
            <a:r>
              <a:rPr lang="en-US" sz="3200" b="1" dirty="0" err="1">
                <a:solidFill>
                  <a:srgbClr val="7030A0"/>
                </a:solidFill>
              </a:rPr>
              <a:t>Peri</a:t>
            </a:r>
            <a:r>
              <a:rPr lang="en-US" sz="3200" b="1" dirty="0">
                <a:solidFill>
                  <a:srgbClr val="7030A0"/>
                </a:solidFill>
              </a:rPr>
              <a:t>-natal mortality rate</a:t>
            </a:r>
          </a:p>
          <a:p>
            <a:pPr marL="114300" indent="0">
              <a:buNone/>
              <a:defRPr/>
            </a:pPr>
            <a:r>
              <a:rPr lang="en-US" sz="3200" dirty="0"/>
              <a:t>•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expressed as the sum number of still births and early neonatal deaths (less than 7 days of life) per 1000 births.</a:t>
            </a:r>
          </a:p>
          <a:p>
            <a:pPr marL="114300" indent="0">
              <a:buNone/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 birth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complete expulsion of a product of conception after the age of fetal viability (20-28 weeks gestation) which do not show any sign of life (breathing or pulsation of the umbilical cord, heart beats, movement of voluntary muscles.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</a:p>
          <a:p>
            <a:pPr marL="114300" indent="0">
              <a:buNone/>
              <a:defRPr/>
            </a:pPr>
            <a:r>
              <a:rPr lang="en-US" sz="3200" b="1" dirty="0" err="1" smtClean="0">
                <a:solidFill>
                  <a:srgbClr val="7030A0"/>
                </a:solidFill>
              </a:rPr>
              <a:t>Peri</a:t>
            </a:r>
            <a:r>
              <a:rPr lang="en-US" sz="3200" b="1" dirty="0" smtClean="0">
                <a:solidFill>
                  <a:srgbClr val="7030A0"/>
                </a:solidFill>
              </a:rPr>
              <a:t>-natal </a:t>
            </a:r>
            <a:r>
              <a:rPr lang="en-US" sz="3200" b="1" dirty="0">
                <a:solidFill>
                  <a:srgbClr val="7030A0"/>
                </a:solidFill>
              </a:rPr>
              <a:t>mortality rate =</a:t>
            </a:r>
          </a:p>
          <a:p>
            <a:pPr marL="114300" indent="0">
              <a:buNone/>
              <a:defRPr/>
            </a:pP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No of (still births + early neonatal deaths) in certain year and locality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x1000</a:t>
            </a:r>
          </a:p>
          <a:p>
            <a:pPr marL="114300" indent="0"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Total births(still and live births) in same year and locality</a:t>
            </a:r>
          </a:p>
          <a:p>
            <a:pPr marL="114300" indent="0"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14300" indent="0">
              <a:buNone/>
              <a:defRPr/>
            </a:pPr>
            <a:endParaRPr lang="ar-EG" dirty="0" smtClean="0"/>
          </a:p>
        </p:txBody>
      </p:sp>
    </p:spTree>
    <p:extLst>
      <p:ext uri="{BB962C8B-B14F-4D97-AF65-F5344CB8AC3E}">
        <p14:creationId xmlns:p14="http://schemas.microsoft.com/office/powerpoint/2010/main" val="336692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C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5" y="520505"/>
            <a:ext cx="11704319" cy="4332849"/>
          </a:xfrm>
        </p:spPr>
        <p:txBody>
          <a:bodyPr>
            <a:normAutofit lnSpcReduction="10000"/>
          </a:bodyPr>
          <a:lstStyle/>
          <a:p>
            <a:r>
              <a:rPr lang="en-GB" sz="3000" b="1" dirty="0">
                <a:solidFill>
                  <a:srgbClr val="7030A0"/>
                </a:solidFill>
              </a:rPr>
              <a:t>5. Lifetime risk of maternal death</a:t>
            </a:r>
          </a:p>
          <a:p>
            <a:r>
              <a:rPr lang="en-GB" dirty="0" smtClean="0"/>
              <a:t>Takes </a:t>
            </a:r>
            <a:r>
              <a:rPr lang="en-GB" dirty="0"/>
              <a:t>into account both the probability of becoming pregnant and the probability of dying as a result of the pregnancy cumulated across a woman’s reproductive </a:t>
            </a:r>
            <a:r>
              <a:rPr lang="en-GB" dirty="0" smtClean="0"/>
              <a:t>years</a:t>
            </a:r>
          </a:p>
          <a:p>
            <a:r>
              <a:rPr lang="en-GB" b="1" dirty="0" smtClean="0"/>
              <a:t>1 in X. </a:t>
            </a:r>
            <a:r>
              <a:rPr lang="en-GB" b="1" dirty="0"/>
              <a:t>E</a:t>
            </a:r>
            <a:r>
              <a:rPr lang="en-GB" b="1" dirty="0" smtClean="0"/>
              <a:t>xample: The </a:t>
            </a:r>
            <a:r>
              <a:rPr lang="en-GB" b="1" dirty="0"/>
              <a:t>lifetime risk of maternal death ranges from 1 in 5,400 in high income countries to 1 in 45 in low income </a:t>
            </a:r>
            <a:r>
              <a:rPr lang="en-GB" b="1" dirty="0" smtClean="0"/>
              <a:t>countries</a:t>
            </a:r>
            <a:endParaRPr lang="en-GB" dirty="0" smtClean="0"/>
          </a:p>
          <a:p>
            <a:r>
              <a:rPr lang="en-GB" dirty="0" smtClean="0"/>
              <a:t> It </a:t>
            </a:r>
            <a:r>
              <a:rPr lang="en-GB" dirty="0"/>
              <a:t>takes into account both the maternal mortality ratio and the total fertility rate (average number of births per woman during her reproductive years under current age-specific fertility rates</a:t>
            </a:r>
            <a:r>
              <a:rPr lang="en-GB" dirty="0" smtClean="0"/>
              <a:t>). </a:t>
            </a:r>
            <a:r>
              <a:rPr lang="en-GB" dirty="0"/>
              <a:t>I</a:t>
            </a:r>
            <a:r>
              <a:rPr lang="en-GB" dirty="0" smtClean="0"/>
              <a:t>n </a:t>
            </a:r>
            <a:r>
              <a:rPr lang="en-GB" dirty="0"/>
              <a:t>a high-fertility setting, a woman faces the risk of maternal death multiple times, and her lifetime risk of death will be higher than in a low-fertility setting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8585" b="10308"/>
          <a:stretch/>
        </p:blipFill>
        <p:spPr>
          <a:xfrm>
            <a:off x="3233298" y="4853354"/>
            <a:ext cx="6374936" cy="196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02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580" y="3289361"/>
            <a:ext cx="10515600" cy="1325563"/>
          </a:xfrm>
        </p:spPr>
        <p:txBody>
          <a:bodyPr/>
          <a:lstStyle/>
          <a:p>
            <a:r>
              <a:rPr lang="en-GB" dirty="0" smtClean="0"/>
              <a:t>                                         </a:t>
            </a:r>
            <a:r>
              <a:rPr lang="en-GB" b="1" dirty="0" smtClean="0">
                <a:latin typeface="Arial Black" panose="020B0A04020102020204" pitchFamily="34" charset="0"/>
              </a:rPr>
              <a:t>MDGs</a:t>
            </a:r>
            <a:br>
              <a:rPr lang="en-GB" b="1" dirty="0" smtClean="0">
                <a:latin typeface="Arial Black" panose="020B0A04020102020204" pitchFamily="34" charset="0"/>
              </a:rPr>
            </a:br>
            <a:r>
              <a:rPr lang="en-GB" b="1" dirty="0">
                <a:latin typeface="Arial Black" panose="020B0A04020102020204" pitchFamily="34" charset="0"/>
              </a:rPr>
              <a:t> </a:t>
            </a:r>
            <a:r>
              <a:rPr lang="en-GB" b="1" dirty="0" smtClean="0">
                <a:latin typeface="Arial Black" panose="020B0A04020102020204" pitchFamily="34" charset="0"/>
              </a:rPr>
              <a:t>                           </a:t>
            </a:r>
            <a:r>
              <a:rPr lang="en-GB" sz="1600" b="1" dirty="0" smtClean="0">
                <a:latin typeface="Arial Black" panose="020B0A04020102020204" pitchFamily="34" charset="0"/>
              </a:rPr>
              <a:t>2000-2015</a:t>
            </a:r>
            <a:endParaRPr lang="en-GB" sz="16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090" y="2436591"/>
            <a:ext cx="2568395" cy="2568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12" y="1939821"/>
            <a:ext cx="6035040" cy="298131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839260" y="2455654"/>
            <a:ext cx="8167219" cy="141327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36655" y="3921989"/>
            <a:ext cx="8164269" cy="115224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99467" y="5465604"/>
            <a:ext cx="9035708" cy="923330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en-GB" b="1" dirty="0"/>
              <a:t>Target 5.A. Reduce by three quarters, between 1990 and 2015, the maternal mortality ratio</a:t>
            </a:r>
          </a:p>
          <a:p>
            <a:pPr fontAlgn="base"/>
            <a:r>
              <a:rPr lang="en-GB" b="1" dirty="0"/>
              <a:t>Target 5.B. Achieve, by 2015, universal access to reproductive health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0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527" t="49278" r="23871" b="12837"/>
          <a:stretch/>
        </p:blipFill>
        <p:spPr>
          <a:xfrm>
            <a:off x="0" y="365125"/>
            <a:ext cx="12192000" cy="38686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745" y="4376457"/>
            <a:ext cx="11929403" cy="120032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rgbClr val="FF0000"/>
                </a:solidFill>
              </a:rPr>
              <a:t>3.1 By 2030, reduce the global maternal mortality ratio to less than 70 per 100 000 live births.</a:t>
            </a:r>
          </a:p>
          <a:p>
            <a:endParaRPr lang="en-GB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82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808" y="-14068"/>
            <a:ext cx="7365788" cy="846312"/>
          </a:xfrm>
          <a:solidFill>
            <a:schemeClr val="tx1"/>
          </a:solidFill>
        </p:spPr>
        <p:txBody>
          <a:bodyPr/>
          <a:lstStyle/>
          <a:p>
            <a:pPr algn="ctr" defTabSz="800431"/>
            <a:r>
              <a:rPr lang="en-US" altLang="en-US" sz="3885" b="1" dirty="0" smtClean="0">
                <a:solidFill>
                  <a:schemeClr val="bg1"/>
                </a:solidFill>
              </a:rPr>
              <a:t>How </a:t>
            </a:r>
            <a:r>
              <a:rPr lang="en-US" altLang="en-US" sz="3885" b="1" dirty="0">
                <a:solidFill>
                  <a:schemeClr val="bg1"/>
                </a:solidFill>
              </a:rPr>
              <a:t>Do These Women Die?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546" y="1286216"/>
            <a:ext cx="9495891" cy="5571784"/>
          </a:xfrm>
        </p:spPr>
        <p:txBody>
          <a:bodyPr>
            <a:normAutofit fontScale="6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alt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Delay in decision to seek care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The low status of women</a:t>
            </a:r>
            <a:endParaRPr lang="en-GB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Poor understanding of complications and risk factors in pregnancy and when to seek medical help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Previous poor experience of health care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Acceptance of maternal death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Financial implications</a:t>
            </a:r>
          </a:p>
          <a:p>
            <a:pPr marL="299804" indent="-299804" defTabSz="800431"/>
            <a:r>
              <a:rPr lang="en-US" altLang="en-US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Delay </a:t>
            </a:r>
            <a:r>
              <a:rPr lang="en-US" alt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reaching </a:t>
            </a:r>
            <a:r>
              <a:rPr lang="en-US" altLang="en-US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 </a:t>
            </a:r>
            <a:r>
              <a:rPr lang="en-GB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</a:t>
            </a:r>
            <a:r>
              <a:rPr lang="en-GB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n-GB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GB" dirty="0"/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Distance to health centres and hospitals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Availability of and cost of transportation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Poor roads and infrastructure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Geography e.g. </a:t>
            </a:r>
            <a:r>
              <a:rPr lang="en-GB" dirty="0" smtClean="0"/>
              <a:t>mountainous, </a:t>
            </a:r>
            <a:r>
              <a:rPr lang="en-GB" dirty="0"/>
              <a:t>rivers</a:t>
            </a:r>
          </a:p>
          <a:p>
            <a:pPr marL="299804" indent="-299804" defTabSz="800431"/>
            <a:r>
              <a:rPr lang="en-US" alt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Delay in receiving care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Poor facilities and lack of medical supplies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Inadequately trained and poorly motivated medical staff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Inadequate referral systems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2265585" y="855812"/>
            <a:ext cx="4357792" cy="43040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lIns="91596" tIns="45798" rIns="91596" bIns="45798">
            <a:spAutoFit/>
          </a:bodyPr>
          <a:lstStyle>
            <a:lvl1pPr defTabSz="10144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6413" defTabSz="10144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14413" defTabSz="10144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 defTabSz="10144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7238" defTabSz="10144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4438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1638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8838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6038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  <a:spcAft>
                <a:spcPct val="40000"/>
              </a:spcAft>
              <a:buClr>
                <a:srgbClr val="CF0E30"/>
              </a:buClr>
              <a:buFont typeface="WP TypographicSymbols" pitchFamily="2" charset="2"/>
              <a:buNone/>
            </a:pPr>
            <a:r>
              <a:rPr lang="en-US" altLang="en-US" sz="2440" b="1" dirty="0">
                <a:solidFill>
                  <a:srgbClr val="FF0000"/>
                </a:solidFill>
              </a:rPr>
              <a:t>Three Delays Model</a:t>
            </a:r>
            <a:endParaRPr lang="en-US" altLang="en-US" sz="2440" dirty="0">
              <a:solidFill>
                <a:srgbClr val="FF0000"/>
              </a:solidFill>
            </a:endParaRPr>
          </a:p>
        </p:txBody>
      </p:sp>
      <p:pic>
        <p:nvPicPr>
          <p:cNvPr id="2052" name="Picture 4" descr="Before It's Too Late - Home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551" y="3108959"/>
            <a:ext cx="4183925" cy="342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oo late: Ley de Herodes (07:30 h) ‹ ADN – Agencia Digital de Noticias  Sures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64" y="-14068"/>
            <a:ext cx="2965112" cy="163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98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095" y="449532"/>
            <a:ext cx="9417148" cy="88690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 of Maternal care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882686"/>
              </p:ext>
            </p:extLst>
          </p:nvPr>
        </p:nvGraphicFramePr>
        <p:xfrm>
          <a:off x="196948" y="1690688"/>
          <a:ext cx="1160584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225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345615" cy="8869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en-GB" b="1" dirty="0" smtClean="0">
                <a:latin typeface="Algerian" panose="04020705040A02060702" pitchFamily="82" charset="0"/>
              </a:rPr>
              <a:t>Introduction</a:t>
            </a:r>
            <a:endParaRPr lang="en-GB" b="1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97" y="1420836"/>
            <a:ext cx="11394831" cy="5148775"/>
          </a:xfr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r>
              <a:rPr lang="en-GB" dirty="0" smtClean="0"/>
              <a:t>Family health </a:t>
            </a:r>
            <a:r>
              <a:rPr lang="en-GB" dirty="0"/>
              <a:t>services usually include three components: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dirty="0" smtClean="0"/>
              <a:t>Maternal </a:t>
            </a:r>
            <a:r>
              <a:rPr lang="en-GB" dirty="0"/>
              <a:t>health;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dirty="0" smtClean="0"/>
              <a:t>Child </a:t>
            </a:r>
            <a:r>
              <a:rPr lang="en-GB" dirty="0"/>
              <a:t>health;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dirty="0" smtClean="0"/>
              <a:t>Family </a:t>
            </a:r>
            <a:r>
              <a:rPr lang="en-GB" dirty="0"/>
              <a:t>planning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621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OBJECTIVES OF </a:t>
            </a:r>
            <a:r>
              <a:rPr lang="en-GB" b="1" dirty="0" smtClean="0"/>
              <a:t>MATERNAL HEALTH </a:t>
            </a:r>
            <a:r>
              <a:rPr lang="en-GB" b="1" dirty="0"/>
              <a:t>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02" y="1516136"/>
            <a:ext cx="6119446" cy="373111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objectives of the maternal services are to </a:t>
            </a:r>
            <a:r>
              <a:rPr lang="en-GB" dirty="0" smtClean="0"/>
              <a:t>ensure that pregnant </a:t>
            </a:r>
            <a:r>
              <a:rPr lang="en-GB" dirty="0"/>
              <a:t>women should: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dirty="0" smtClean="0"/>
              <a:t>Remain </a:t>
            </a:r>
            <a:r>
              <a:rPr lang="en-GB" dirty="0"/>
              <a:t>healthy throughout pregnancy;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dirty="0" smtClean="0"/>
              <a:t>Have </a:t>
            </a:r>
            <a:r>
              <a:rPr lang="en-GB" dirty="0"/>
              <a:t>healthy babies;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dirty="0" smtClean="0"/>
              <a:t>Recover </a:t>
            </a:r>
            <a:r>
              <a:rPr lang="en-GB" dirty="0"/>
              <a:t>fully from the physiological </a:t>
            </a:r>
            <a:r>
              <a:rPr lang="en-GB" dirty="0" smtClean="0"/>
              <a:t>changes that </a:t>
            </a:r>
            <a:r>
              <a:rPr lang="en-GB" dirty="0"/>
              <a:t>take place during pregnancy and delivery.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671" y="1516136"/>
            <a:ext cx="5058329" cy="28502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24645" y="4129713"/>
            <a:ext cx="3727939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Pregnancy is a normal life event</a:t>
            </a:r>
          </a:p>
          <a:p>
            <a:endParaRPr lang="en-GB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376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Thank you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1496"/>
            <a:ext cx="10488501" cy="669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85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Maternal </a:t>
            </a:r>
            <a:r>
              <a:rPr lang="en-GB" b="1" dirty="0"/>
              <a:t>and child health (MCH) 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r>
              <a:rPr lang="en-GB" dirty="0" smtClean="0"/>
              <a:t>a </a:t>
            </a:r>
            <a:r>
              <a:rPr lang="en-GB" dirty="0"/>
              <a:t>package of comprehensive health care services which are developed to meet promotive, preventive, curative, rehabilitative needs of </a:t>
            </a:r>
            <a:r>
              <a:rPr lang="en-GB" dirty="0" smtClean="0"/>
              <a:t>women before (pregnancy), </a:t>
            </a:r>
            <a:r>
              <a:rPr lang="en-GB" dirty="0"/>
              <a:t>during and after delivery and of infants and pre-school children from birth to five years.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One </a:t>
            </a:r>
            <a:r>
              <a:rPr lang="en-GB" dirty="0"/>
              <a:t>of the greatest achievements of </a:t>
            </a:r>
            <a:r>
              <a:rPr lang="en-GB" dirty="0">
                <a:hlinkClick r:id="rId2"/>
              </a:rPr>
              <a:t>public health</a:t>
            </a:r>
            <a:r>
              <a:rPr lang="en-GB" dirty="0"/>
              <a:t> in the twentieth century  was the dramatic improvement in the health of mothers and </a:t>
            </a:r>
            <a:r>
              <a:rPr lang="en-GB" dirty="0" smtClean="0"/>
              <a:t>children.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126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249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Why </a:t>
            </a:r>
            <a:r>
              <a:rPr lang="en-GB" dirty="0"/>
              <a:t>special services for women and </a:t>
            </a:r>
            <a:r>
              <a:rPr lang="en-GB" dirty="0" smtClean="0"/>
              <a:t>children?1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7618"/>
            <a:ext cx="6195646" cy="50093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■ </a:t>
            </a:r>
            <a:r>
              <a:rPr lang="en-GB" dirty="0"/>
              <a:t>Mothers and children make up over 2/3 of the whole population worldwide.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i="1" dirty="0" smtClean="0"/>
              <a:t>High-risk </a:t>
            </a:r>
            <a:r>
              <a:rPr lang="en-GB" i="1" dirty="0"/>
              <a:t>groups </a:t>
            </a:r>
            <a:r>
              <a:rPr lang="en-GB" dirty="0"/>
              <a:t>– maternal and perinatal </a:t>
            </a:r>
            <a:r>
              <a:rPr lang="en-GB" dirty="0" smtClean="0"/>
              <a:t>conditions </a:t>
            </a:r>
            <a:r>
              <a:rPr lang="en-GB" dirty="0" smtClean="0"/>
              <a:t>+ childhood </a:t>
            </a:r>
            <a:r>
              <a:rPr lang="en-GB" dirty="0"/>
              <a:t>diseases make </a:t>
            </a:r>
            <a:r>
              <a:rPr lang="en-GB" dirty="0" smtClean="0"/>
              <a:t>a substantial </a:t>
            </a:r>
            <a:r>
              <a:rPr lang="en-GB" dirty="0"/>
              <a:t>contribution to burden of disease.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i="1" dirty="0"/>
              <a:t>Interrelated problems </a:t>
            </a:r>
            <a:r>
              <a:rPr lang="en-GB" dirty="0"/>
              <a:t>– the health of the </a:t>
            </a:r>
            <a:r>
              <a:rPr lang="en-GB" dirty="0" smtClean="0"/>
              <a:t>mother and </a:t>
            </a:r>
            <a:r>
              <a:rPr lang="en-GB" dirty="0" smtClean="0"/>
              <a:t>their children are </a:t>
            </a:r>
            <a:r>
              <a:rPr lang="en-GB" dirty="0" smtClean="0"/>
              <a:t>closely </a:t>
            </a:r>
            <a:r>
              <a:rPr lang="en-GB" dirty="0"/>
              <a:t>related.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i="1" dirty="0"/>
              <a:t>Opportunities for prophylaxis </a:t>
            </a:r>
            <a:r>
              <a:rPr lang="en-GB" dirty="0"/>
              <a:t>– some specific </a:t>
            </a:r>
            <a:r>
              <a:rPr lang="en-GB" dirty="0" smtClean="0"/>
              <a:t>health interventions </a:t>
            </a:r>
            <a:r>
              <a:rPr lang="en-GB" dirty="0"/>
              <a:t>jointly protect pregnant women </a:t>
            </a:r>
            <a:r>
              <a:rPr lang="en-GB" dirty="0" smtClean="0"/>
              <a:t>and their </a:t>
            </a:r>
            <a:r>
              <a:rPr lang="en-GB" dirty="0" smtClean="0"/>
              <a:t>children, </a:t>
            </a:r>
            <a:r>
              <a:rPr lang="en-GB" dirty="0"/>
              <a:t>e.g. nutritional supplement </a:t>
            </a:r>
            <a:r>
              <a:rPr lang="en-GB" dirty="0" smtClean="0"/>
              <a:t>during pregnancy</a:t>
            </a:r>
            <a:r>
              <a:rPr lang="en-GB" dirty="0"/>
              <a:t>, tetanus toxoid immunization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606" y="1059912"/>
            <a:ext cx="4418240" cy="547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1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305120"/>
            <a:ext cx="7068673" cy="54473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■ </a:t>
            </a:r>
            <a:r>
              <a:rPr lang="en-GB" i="1" dirty="0"/>
              <a:t>Early diagnosis </a:t>
            </a:r>
            <a:r>
              <a:rPr lang="en-GB" dirty="0"/>
              <a:t>– for both mother and child, early</a:t>
            </a:r>
          </a:p>
          <a:p>
            <a:pPr marL="0" indent="0">
              <a:buNone/>
            </a:pPr>
            <a:r>
              <a:rPr lang="en-GB" dirty="0"/>
              <a:t>detection and treatment of complications is an</a:t>
            </a:r>
          </a:p>
          <a:p>
            <a:pPr marL="0" indent="0">
              <a:buNone/>
            </a:pPr>
            <a:r>
              <a:rPr lang="en-GB" dirty="0"/>
              <a:t>important approach for preventing serious </a:t>
            </a:r>
            <a:r>
              <a:rPr lang="en-GB" dirty="0" smtClean="0"/>
              <a:t>complications and </a:t>
            </a:r>
            <a:r>
              <a:rPr lang="en-GB" dirty="0"/>
              <a:t>death.</a:t>
            </a:r>
          </a:p>
          <a:p>
            <a:pPr marL="0" indent="0">
              <a:buNone/>
            </a:pPr>
            <a:r>
              <a:rPr lang="en-GB" dirty="0"/>
              <a:t>■ C</a:t>
            </a:r>
            <a:r>
              <a:rPr lang="en-GB" i="1" dirty="0"/>
              <a:t>ritical care at delivery </a:t>
            </a:r>
            <a:r>
              <a:rPr lang="en-GB" dirty="0"/>
              <a:t>– because both the </a:t>
            </a:r>
            <a:r>
              <a:rPr lang="en-GB" dirty="0" smtClean="0"/>
              <a:t>mother and </a:t>
            </a:r>
            <a:r>
              <a:rPr lang="en-GB" dirty="0"/>
              <a:t>the baby are at high risk during childbirth, </a:t>
            </a:r>
            <a:r>
              <a:rPr lang="en-GB" dirty="0" smtClean="0"/>
              <a:t>it is </a:t>
            </a:r>
            <a:r>
              <a:rPr lang="en-GB" dirty="0"/>
              <a:t>essential for the delivery to be managed by </a:t>
            </a:r>
            <a:r>
              <a:rPr lang="en-GB" dirty="0" smtClean="0"/>
              <a:t>a skilled </a:t>
            </a:r>
            <a:r>
              <a:rPr lang="en-GB" dirty="0"/>
              <a:t>person.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i="1" dirty="0"/>
              <a:t>Operational convenience </a:t>
            </a:r>
            <a:r>
              <a:rPr lang="en-GB" dirty="0"/>
              <a:t>– family health services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can provide continuity of care of the child from</a:t>
            </a:r>
          </a:p>
          <a:p>
            <a:pPr marL="0" indent="0">
              <a:buNone/>
            </a:pPr>
            <a:r>
              <a:rPr lang="en-GB" dirty="0"/>
              <a:t>the womb, jointly with the care of the mother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dirty="0" smtClean="0"/>
              <a:t>MCH </a:t>
            </a:r>
            <a:r>
              <a:rPr lang="en-GB" dirty="0"/>
              <a:t>services are necessary for solving the immediate problems for mothers and children as well as the welfare of the family, the community and the country as a whole.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249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Why </a:t>
            </a:r>
            <a:r>
              <a:rPr lang="en-GB" dirty="0"/>
              <a:t>special services for women and </a:t>
            </a:r>
            <a:r>
              <a:rPr lang="en-GB" dirty="0" smtClean="0"/>
              <a:t>children?2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2050" name="Picture 2" descr="MCH Logo - Wyoming Department of H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298" y="1646150"/>
            <a:ext cx="4212932" cy="3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001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025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Improving maternal, reproductive and child health </a:t>
            </a:r>
            <a:r>
              <a:rPr lang="en-GB" dirty="0" smtClean="0"/>
              <a:t>is part of “the </a:t>
            </a:r>
            <a:r>
              <a:rPr lang="en-GB" dirty="0"/>
              <a:t>right to </a:t>
            </a:r>
            <a:r>
              <a:rPr lang="en-GB" dirty="0" smtClean="0"/>
              <a:t>health”.</a:t>
            </a:r>
          </a:p>
          <a:p>
            <a:r>
              <a:rPr lang="en-GB" dirty="0" smtClean="0"/>
              <a:t>Level and Progress </a:t>
            </a:r>
            <a:r>
              <a:rPr lang="en-GB" dirty="0"/>
              <a:t>in </a:t>
            </a:r>
            <a:r>
              <a:rPr lang="en-GB" dirty="0" smtClean="0"/>
              <a:t>MCH depends </a:t>
            </a:r>
            <a:r>
              <a:rPr lang="en-GB" dirty="0"/>
              <a:t>on a country’s capacity to achieve improvements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(inside and outside the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sector).</a:t>
            </a:r>
          </a:p>
          <a:p>
            <a:r>
              <a:rPr lang="en-GB" dirty="0" smtClean="0"/>
              <a:t> </a:t>
            </a:r>
            <a:r>
              <a:rPr lang="en-GB" u="sng" dirty="0"/>
              <a:t>Health sector improvements </a:t>
            </a:r>
            <a:r>
              <a:rPr lang="en-GB" u="sng" dirty="0" smtClean="0"/>
              <a:t>include</a:t>
            </a:r>
            <a:r>
              <a:rPr lang="en-GB" dirty="0" smtClean="0"/>
              <a:t>: </a:t>
            </a:r>
            <a:r>
              <a:rPr lang="en-GB" dirty="0"/>
              <a:t>immunization, family planning, skilled birth attendance and the provision of </a:t>
            </a:r>
            <a:r>
              <a:rPr lang="en-GB" dirty="0" smtClean="0"/>
              <a:t>antenatal, delivery </a:t>
            </a:r>
            <a:r>
              <a:rPr lang="en-GB" dirty="0"/>
              <a:t>and postnatal </a:t>
            </a:r>
            <a:r>
              <a:rPr lang="en-GB" dirty="0" smtClean="0"/>
              <a:t>care, improved maternal and child nutrition, </a:t>
            </a:r>
            <a:r>
              <a:rPr lang="en-GB" dirty="0"/>
              <a:t>decrease </a:t>
            </a:r>
            <a:r>
              <a:rPr lang="en-GB" dirty="0" smtClean="0"/>
              <a:t>discrimination in access to healthcare. </a:t>
            </a:r>
          </a:p>
          <a:p>
            <a:r>
              <a:rPr lang="en-GB" u="sng" dirty="0" smtClean="0"/>
              <a:t>Improvements </a:t>
            </a:r>
            <a:r>
              <a:rPr lang="en-GB" u="sng" dirty="0"/>
              <a:t>outside the health sector </a:t>
            </a:r>
            <a:r>
              <a:rPr lang="en-GB" u="sng" dirty="0" smtClean="0"/>
              <a:t>include: </a:t>
            </a:r>
            <a:r>
              <a:rPr lang="en-GB" dirty="0"/>
              <a:t>reductions in the total fertility rate, economic </a:t>
            </a:r>
            <a:r>
              <a:rPr lang="en-GB" dirty="0" smtClean="0"/>
              <a:t>development, </a:t>
            </a:r>
            <a:r>
              <a:rPr lang="en-GB" dirty="0"/>
              <a:t>the participation of women in politics and in the workforce, Maternity </a:t>
            </a:r>
            <a:r>
              <a:rPr lang="en-GB" dirty="0" smtClean="0"/>
              <a:t>leave, poverty </a:t>
            </a:r>
            <a:r>
              <a:rPr lang="en-GB" dirty="0"/>
              <a:t>reduction, female </a:t>
            </a:r>
            <a:r>
              <a:rPr lang="en-GB" dirty="0" smtClean="0"/>
              <a:t>education, reduce violence against women and children </a:t>
            </a:r>
            <a:r>
              <a:rPr lang="en-GB" dirty="0"/>
              <a:t>and good environmental management</a:t>
            </a:r>
          </a:p>
        </p:txBody>
      </p:sp>
    </p:spTree>
    <p:extLst>
      <p:ext uri="{BB962C8B-B14F-4D97-AF65-F5344CB8AC3E}">
        <p14:creationId xmlns:p14="http://schemas.microsoft.com/office/powerpoint/2010/main" val="2650342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b="1" dirty="0"/>
              <a:t>In many developing countries, complications of pregnancy and childbirth are the leading causes </a:t>
            </a:r>
            <a:r>
              <a:rPr lang="en-GB" b="1" dirty="0" smtClean="0"/>
              <a:t>of death </a:t>
            </a:r>
            <a:r>
              <a:rPr lang="en-GB" b="1" dirty="0"/>
              <a:t>among women of reproductive age.</a:t>
            </a:r>
          </a:p>
          <a:p>
            <a:r>
              <a:rPr lang="en-GB" b="1" dirty="0"/>
              <a:t> Over 40% of the pregnancies in developing countries result in complications, illnesses, or permanent disability for the mother or child. </a:t>
            </a:r>
          </a:p>
          <a:p>
            <a:r>
              <a:rPr lang="en-GB" b="1" dirty="0"/>
              <a:t>About 80% of maternal deaths are directed obstetric deaths.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0744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7238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/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What </a:t>
            </a:r>
            <a:r>
              <a:rPr lang="en-GB" b="1" dirty="0">
                <a:solidFill>
                  <a:schemeClr val="bg1"/>
                </a:solidFill>
              </a:rPr>
              <a:t>is a maternal death?</a:t>
            </a:r>
            <a:br>
              <a:rPr lang="en-GB" b="1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8123"/>
            <a:ext cx="10515600" cy="448884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maternal death is the death of a woman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pregnant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within 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 days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termination of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pregnancy, regardless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site or duration of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pregnancy, from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cause related to or aggravated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pregnancy or its management. </a:t>
            </a:r>
            <a:endParaRPr lang="en-GB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/>
              <a:t>Globally, an estimated 500,000 women die as a result of pregnancy each year. </a:t>
            </a:r>
            <a:endParaRPr lang="en-GB" dirty="0" smtClean="0"/>
          </a:p>
          <a:p>
            <a:r>
              <a:rPr lang="en-GB" dirty="0" smtClean="0"/>
              <a:t>Maternal deaths are </a:t>
            </a:r>
            <a:r>
              <a:rPr lang="en-GB" dirty="0"/>
              <a:t>subdivided into </a:t>
            </a:r>
            <a:r>
              <a:rPr lang="en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</a:t>
            </a:r>
            <a:r>
              <a:rPr lang="en-GB" dirty="0"/>
              <a:t> and </a:t>
            </a:r>
            <a:r>
              <a:rPr lang="en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indirect</a:t>
            </a:r>
            <a:r>
              <a:rPr lang="en-GB" dirty="0"/>
              <a:t> </a:t>
            </a:r>
            <a:r>
              <a:rPr lang="en-GB" dirty="0" smtClean="0"/>
              <a:t>obstetric deaths.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070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dirty="0" smtClean="0"/>
              <a:t>There </a:t>
            </a:r>
            <a:r>
              <a:rPr lang="en-GB" i="1" dirty="0" smtClean="0">
                <a:solidFill>
                  <a:srgbClr val="FF0000"/>
                </a:solidFill>
              </a:rPr>
              <a:t>are five major causes </a:t>
            </a:r>
            <a:r>
              <a:rPr lang="en-GB" dirty="0" smtClean="0"/>
              <a:t>of maternal mortality, especially in the developing countries. These are 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• Haemorrhage </a:t>
            </a:r>
            <a:r>
              <a:rPr lang="en-GB" dirty="0"/>
              <a:t> (usually occurring postpartum)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• Infection </a:t>
            </a:r>
            <a:r>
              <a:rPr lang="en-GB" dirty="0"/>
              <a:t>(</a:t>
            </a:r>
            <a:r>
              <a:rPr lang="en-GB" dirty="0" smtClean="0"/>
              <a:t>sepsis)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• Hypertensive disorders of </a:t>
            </a:r>
            <a:r>
              <a:rPr lang="en-GB" dirty="0"/>
              <a:t>pregnancy (</a:t>
            </a:r>
            <a:r>
              <a:rPr lang="en-GB" dirty="0" err="1" smtClean="0"/>
              <a:t>eclampsia</a:t>
            </a:r>
            <a:r>
              <a:rPr lang="en-GB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• Obstructed labour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• Abortion (unsafe)</a:t>
            </a:r>
          </a:p>
          <a:p>
            <a:pPr marL="0" indent="0">
              <a:buNone/>
            </a:pPr>
            <a:r>
              <a:rPr lang="en-GB" dirty="0"/>
              <a:t>as well as interventions, omissions, incorrect treatment, or events resulting from any of these.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5906" y="407964"/>
            <a:ext cx="10880188" cy="1125416"/>
          </a:xfrm>
          <a:pattFill prst="pct90">
            <a:fgClr>
              <a:srgbClr val="FFC000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en-GB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Direct </a:t>
            </a:r>
            <a:r>
              <a:rPr lang="en-GB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obstetric deaths:  </a:t>
            </a:r>
            <a:r>
              <a:rPr lang="en-GB" sz="3600" dirty="0"/>
              <a:t>result from obstetric complications of pregnancy, labour, or the postpartum period.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400" t="53026" r="31416" b="4741"/>
          <a:stretch/>
        </p:blipFill>
        <p:spPr>
          <a:xfrm>
            <a:off x="9232696" y="3136131"/>
            <a:ext cx="2641023" cy="17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45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B133B219526F49BABD9C54EBFC1C3D" ma:contentTypeVersion="2" ma:contentTypeDescription="Create a new document." ma:contentTypeScope="" ma:versionID="420b5d65ae7fcfba82992110487ff6e3">
  <xsd:schema xmlns:xsd="http://www.w3.org/2001/XMLSchema" xmlns:xs="http://www.w3.org/2001/XMLSchema" xmlns:p="http://schemas.microsoft.com/office/2006/metadata/properties" xmlns:ns2="9e4f8779-92df-4b35-9ad8-0e71378097d4" targetNamespace="http://schemas.microsoft.com/office/2006/metadata/properties" ma:root="true" ma:fieldsID="951916107fb5d08d8f593905bad1b05e" ns2:_="">
    <xsd:import namespace="9e4f8779-92df-4b35-9ad8-0e71378097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f8779-92df-4b35-9ad8-0e71378097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7F12B2-8723-4725-8FFA-CD79488150F9}"/>
</file>

<file path=customXml/itemProps2.xml><?xml version="1.0" encoding="utf-8"?>
<ds:datastoreItem xmlns:ds="http://schemas.openxmlformats.org/officeDocument/2006/customXml" ds:itemID="{01FB34A2-6EAC-4D59-A931-3182CF6197D5}"/>
</file>

<file path=customXml/itemProps3.xml><?xml version="1.0" encoding="utf-8"?>
<ds:datastoreItem xmlns:ds="http://schemas.openxmlformats.org/officeDocument/2006/customXml" ds:itemID="{5B75580B-538D-4DD6-83B0-87AFD48E7EDA}"/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1334</Words>
  <Application>Microsoft Office PowerPoint</Application>
  <PresentationFormat>Widescreen</PresentationFormat>
  <Paragraphs>116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Algerian</vt:lpstr>
      <vt:lpstr>Arial</vt:lpstr>
      <vt:lpstr>Arial Black</vt:lpstr>
      <vt:lpstr>Calibri</vt:lpstr>
      <vt:lpstr>Calibri Light</vt:lpstr>
      <vt:lpstr>Courier New</vt:lpstr>
      <vt:lpstr>Times New Roman</vt:lpstr>
      <vt:lpstr>WP TypographicSymbols</vt:lpstr>
      <vt:lpstr>Office Theme</vt:lpstr>
      <vt:lpstr>Maternal and child health(MCH) </vt:lpstr>
      <vt:lpstr>Introduction</vt:lpstr>
      <vt:lpstr>Definition:</vt:lpstr>
      <vt:lpstr> Why special services for women and children?1 </vt:lpstr>
      <vt:lpstr> Why special services for women and children?2 </vt:lpstr>
      <vt:lpstr>PowerPoint Presentation</vt:lpstr>
      <vt:lpstr>PowerPoint Presentation</vt:lpstr>
      <vt:lpstr> What is a maternal death? </vt:lpstr>
      <vt:lpstr> Direct obstetric deaths:  result from obstetric complications of pregnancy, labour, or the postpartum period.  </vt:lpstr>
      <vt:lpstr> Indirect obstetric deaths:</vt:lpstr>
      <vt:lpstr>Main causes of maternal deaths</vt:lpstr>
      <vt:lpstr>Measurement of Maternal Mortality </vt:lpstr>
      <vt:lpstr>PowerPoint Presentation</vt:lpstr>
      <vt:lpstr>PowerPoint Presentation</vt:lpstr>
      <vt:lpstr>PowerPoint Presentation</vt:lpstr>
      <vt:lpstr>                                         MDGs                             2000-2015</vt:lpstr>
      <vt:lpstr>PowerPoint Presentation</vt:lpstr>
      <vt:lpstr>How Do These Women Die?</vt:lpstr>
      <vt:lpstr>Components of Maternal care</vt:lpstr>
      <vt:lpstr>OBJECTIVES OF MATERNAL HEALTH SERVICES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israa rawashdeh</dc:creator>
  <cp:lastModifiedBy>israa rawashdeh</cp:lastModifiedBy>
  <cp:revision>142</cp:revision>
  <dcterms:created xsi:type="dcterms:W3CDTF">2019-10-14T17:41:46Z</dcterms:created>
  <dcterms:modified xsi:type="dcterms:W3CDTF">2021-11-06T16:57:33Z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0x0101006DB133B219526F49BABD9C54EBFC1C3D</vt:lpwstr>
  </property>
</Properties>
</file>