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28"/>
  </p:notesMasterIdLst>
  <p:sldIdLst>
    <p:sldId id="598" r:id="rId5"/>
    <p:sldId id="608" r:id="rId6"/>
    <p:sldId id="606" r:id="rId7"/>
    <p:sldId id="607" r:id="rId8"/>
    <p:sldId id="604" r:id="rId9"/>
    <p:sldId id="602" r:id="rId10"/>
    <p:sldId id="603" r:id="rId11"/>
    <p:sldId id="586" r:id="rId12"/>
    <p:sldId id="596" r:id="rId13"/>
    <p:sldId id="597" r:id="rId14"/>
    <p:sldId id="600" r:id="rId15"/>
    <p:sldId id="274" r:id="rId16"/>
    <p:sldId id="585" r:id="rId17"/>
    <p:sldId id="599" r:id="rId18"/>
    <p:sldId id="275" r:id="rId19"/>
    <p:sldId id="276" r:id="rId20"/>
    <p:sldId id="270" r:id="rId21"/>
    <p:sldId id="587" r:id="rId22"/>
    <p:sldId id="272" r:id="rId23"/>
    <p:sldId id="588" r:id="rId24"/>
    <p:sldId id="265" r:id="rId25"/>
    <p:sldId id="264" r:id="rId26"/>
    <p:sldId id="56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ASJe72sXb7ksuydCIyA1eQ==" hashData="1gwSyFGmg6hbe6Z0FlM/lpvcILg="/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349E3-F5D2-43D9-9617-B308566022C7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D73FA-C7EE-42DC-AF92-07DDA3A14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072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24345-A60F-4C92-AE14-5A09246F47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3843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24345-A60F-4C92-AE14-5A09246F47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3843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24345-A60F-4C92-AE14-5A09246F47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3843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24345-A60F-4C92-AE14-5A09246F47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9761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="" xmlns:a16="http://schemas.microsoft.com/office/drawing/2014/main" id="{B2D0F51F-40DA-4834-A420-52BB64C66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="" xmlns:a16="http://schemas.microsoft.com/office/drawing/2014/main" id="{793CF396-4D6F-4686-A40A-A2E5D8DA2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="" xmlns:a16="http://schemas.microsoft.com/office/drawing/2014/main" id="{B902BF6A-B212-4D3A-9DF0-2B5E248F3F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8A9427-2DE7-4CB3-8F7D-53B19D96F6A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681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930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2191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B536A0A-18A0-4828-AEA8-90073E6F1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E950102-D3DB-4569-8B28-9EF9BDD8C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D244F28-F285-4B5A-AE7F-6B526429A5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EE86E-7081-42AA-B18C-72F6B74D33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79843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B5888F1-7556-43E2-913F-734AB07BAC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9F6DA60-A3C0-4230-9876-C148C859BE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CEF0BF0-4796-41FA-93B9-B5058EEA70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BB78-4871-43E2-9E8B-F06A73A340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010951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A8034B1-798B-4E1B-A44B-A5A324815D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3377350-7294-4630-B076-271CD4717A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D89939F-5365-4D75-AC7D-73CF6A02B6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3BEAD-A61A-4ADE-881C-0FABC8879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25995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051C518-37C5-4680-9C17-4E72F03F32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C042A8B-885D-4014-A112-B7A3D07B6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FB9F25D-8B05-4816-89C1-52C6CEB034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EE888-6867-4E8A-A71C-8ABADB36E5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708888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7256F40F-6128-4D29-A2C1-AC18487F57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AEEB84B0-6130-4C2E-9B50-470E56CE48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F399F9A1-AEDB-449D-A8ED-19BE4D514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0F0C2-9141-435F-9CFE-0CEC93F1F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236625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AC869F6A-0D21-4B79-8259-E2AA9F4E60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C1414CE0-AE60-45EE-B4D3-ECB27A6AF8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4084DC1B-DFDB-4C14-A782-8F7E7032ED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7A52B-5871-44C1-A028-646C59A1E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862280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3180491F-1757-41D1-812D-3F65072067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8B8F2659-7129-4A63-A36F-BE6A323A0A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F6FA67A0-8CBF-4804-B620-37A1663A0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15A82-3C15-4305-95B7-E69A0716B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72812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2E66A93-A48C-4BB6-A581-C051BD5D1B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534ADA1-C5E8-4A6A-99AF-1AB1B76659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9F9859F-09D7-4AF2-8066-7153446CD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A0EB9-9103-4584-8F8C-4704BAAF2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5594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7401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2236668-E13F-4E6E-AA9A-7177F27C2E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E034B8-D12F-4E94-AC68-B039AA4A2F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D870080-1F5F-41A6-BF78-0286953BAC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E5CD3-91B6-4710-A573-FF7ACF5B8F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808004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D83013A-B70C-4857-A469-4722DC8716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6A2416E-E1CA-4818-8FD5-AE0AED1900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BD16096-55B1-4FAE-80BE-F9ABE3DDB9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2DF59-91AB-40A5-9297-795C1D596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506898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95382D9-56DF-4FAF-B9F8-08A27706C4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7E17637-9D96-44A2-A21C-4C64521D1C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E956FFC-4D25-41B8-8A0E-9519659AA7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D36AD-3D9C-470B-860F-251D196C08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039891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133B22-39A8-440A-904F-C905522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CEEA-D158-4A07-9ECD-4027BF3621F7}" type="datetimeFigureOut">
              <a:rPr lang="en-US"/>
              <a:pPr>
                <a:defRPr/>
              </a:pPr>
              <a:t>3/7/2020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1156A5-4C42-4A91-96D0-64163868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0EE827-C3A4-4226-A381-7CF2C532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7804-DECC-4997-85FF-E51A98D4A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724748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30B81B-8F5F-4E5F-A255-67DB80EC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6BEB-9D88-4331-B4FC-02D5EB8868FB}" type="datetimeFigureOut">
              <a:rPr lang="en-US"/>
              <a:pPr>
                <a:defRPr/>
              </a:pPr>
              <a:t>3/7/2020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B55AD0-5067-4D3F-B6A9-CC44C193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29A8E9-EF61-49E7-98EC-A2B2B62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8D10-66C5-4BCC-A98C-49CBE40E4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17098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C46F68-4A76-4B6B-946C-A1E04664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A42-9DEA-4BA1-A829-38D631599B3B}" type="datetimeFigureOut">
              <a:rPr lang="en-US"/>
              <a:pPr>
                <a:defRPr/>
              </a:pPr>
              <a:t>3/7/2020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8F0F68-E20C-4388-B691-E72259F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D405D1-E8FB-4299-8CAA-9E85CB4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B314-E7D7-44B0-8B70-4A50CF1F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809479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10DE1D3-146E-4EDE-9A35-0C49E87D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1B9-2211-4D21-B910-052AB959B746}" type="datetimeFigureOut">
              <a:rPr lang="en-US"/>
              <a:pPr>
                <a:defRPr/>
              </a:pPr>
              <a:t>3/7/2020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FA09DB9-DF67-4695-8575-2CE9B73A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C0B44727-5C68-4921-99C3-214A5F3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3F93-444C-41DC-BCF8-80CD5C80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096965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A79DDCCC-79AB-420B-AEAD-4749BDFE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3757-A1F6-4A93-9A04-2DEE87355C63}" type="datetimeFigureOut">
              <a:rPr lang="en-US"/>
              <a:pPr>
                <a:defRPr/>
              </a:pPr>
              <a:t>3/7/2020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8F1A1892-B9E8-4931-9C4F-DA0BEECC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E71FEEC7-9116-4FDD-B151-B51CBA0A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933-774B-4710-B15C-F0447779F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713292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DEABC937-8A6E-4446-977E-BFC27456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166C-4A3F-452C-8FC1-F9909F86FDAB}" type="datetimeFigureOut">
              <a:rPr lang="en-US"/>
              <a:pPr>
                <a:defRPr/>
              </a:pPr>
              <a:t>3/7/2020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B2A06E1F-CDFD-4CF1-89FD-7776C1F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937C28EE-2EF8-4A7A-8210-0EC2EA8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467-2C2A-4383-B7DA-042E3DB46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63754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444AE85C-129A-4E08-A347-6C08431A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5A2-83E3-4A40-B5CD-A856C85BC707}" type="datetimeFigureOut">
              <a:rPr lang="en-US"/>
              <a:pPr>
                <a:defRPr/>
              </a:pPr>
              <a:t>3/7/2020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B413ECAE-111C-40AE-B8FC-F979FAE6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247FFC76-9B8A-4B34-82A0-74B35BAB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4F81-4EFB-4C9D-91D6-2DDDE47D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98511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6262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79C1B487-8AD3-48E4-8C83-7B98139A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256-E141-4AE5-BC96-26D9CAC873B2}" type="datetimeFigureOut">
              <a:rPr lang="en-US"/>
              <a:pPr>
                <a:defRPr/>
              </a:pPr>
              <a:t>3/7/2020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06CB4EA3-5FB1-49F4-AFC0-7520A587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CD677E0E-75BF-4B2B-86BB-63A2BE66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07B-8A04-4E1E-A0CF-06AEC6C9C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289854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CE2F4712-D4DD-492F-A4C2-3BA07205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91B-7592-4753-B6C5-7EB00076269B}" type="datetimeFigureOut">
              <a:rPr lang="en-US"/>
              <a:pPr>
                <a:defRPr/>
              </a:pPr>
              <a:t>3/7/2020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03A320AE-015F-4612-9F1F-0B322D4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2D437F1-A98F-4CFD-9C42-4AAA57FB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BA0C-96A5-4C38-94AD-5098DD61C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607975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53A069-3E9F-4B50-A78C-D65275CB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911F-AE6F-43B0-87E5-712FE41AFF70}" type="datetimeFigureOut">
              <a:rPr lang="en-US"/>
              <a:pPr>
                <a:defRPr/>
              </a:pPr>
              <a:t>3/7/2020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446F90-5CAA-47FA-98B7-30009941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58A7B1-7C99-4DFF-A1EC-A0B6884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79FF-B106-4944-B980-9FE355C16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24895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D4C535A-3DF4-4D06-B146-87548D04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65C-D1FD-48B2-8BE9-B603139D547E}" type="datetimeFigureOut">
              <a:rPr lang="en-US"/>
              <a:pPr>
                <a:defRPr/>
              </a:pPr>
              <a:t>3/7/2020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6FC7CA-0624-4D8A-B5E0-76B7C04C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5FBE9C-D4EB-4ED7-AC0A-A1CCBB83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504-87EC-4A94-B81A-871134CA6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965069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38785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3623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7866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08008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7612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694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7309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70151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8826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72322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11030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385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935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03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982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42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494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ABED3-F4ED-4744-A61D-DBC93BB63C0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44E26-5065-4329-8957-66C365C7A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173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6E6F4889-5064-4CCF-8000-691B8BA12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093D6B10-4E02-43E3-B5CA-43E3F372F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57CF010D-7C0F-4CD3-B5F3-6DA3EA9959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F1E11A23-1138-485F-B476-B9B84662DE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9EF5C8C2-B871-48C6-B0AF-249D56FA7C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400"/>
            </a:lvl1pPr>
          </a:lstStyle>
          <a:p>
            <a:pPr>
              <a:defRPr/>
            </a:pPr>
            <a:fld id="{B7F7C597-F154-40BE-97C2-E03FB9C62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8939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="" xmlns:a16="http://schemas.microsoft.com/office/drawing/2014/main" id="{C4B93593-474B-4721-9A4E-BD031C982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="" xmlns:a16="http://schemas.microsoft.com/office/drawing/2014/main" id="{B8F46945-06B4-4406-A1C1-E069B658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BF817-23B9-43FC-8E06-0BD19F6F8EA4}" type="datetimeFigureOut">
              <a:rPr lang="en-US"/>
              <a:pPr>
                <a:defRPr/>
              </a:pPr>
              <a:t>3/7/2020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E8F1FC-B040-4E90-A5C9-A4F8C4327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80221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2536D-A129-4C3B-9879-554C5B6177E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97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="" xmlns:a16="http://schemas.microsoft.com/office/drawing/2014/main" id="{41E5EAB7-D5E3-4FA8-AB4D-247FA0F6DF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-30163"/>
            <a:ext cx="80676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426" y="3098247"/>
            <a:ext cx="9487730" cy="34591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1"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1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الأستاذ </a:t>
            </a:r>
            <a:r>
              <a:rPr kumimoji="0" lang="ar-SA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يوسف حسين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5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أستاذ</a:t>
            </a: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التشريح وعلم الأجنة</a:t>
            </a:r>
            <a:r>
              <a:rPr kumimoji="0" lang="ar-EG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1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كلية الطب – </a:t>
            </a:r>
            <a:r>
              <a:rPr kumimoji="0" lang="ar-EG" sz="11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الزقازيق- مصر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رئيس قسم التشريح والأنسجة - كلية الطب - جامعة مؤتة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دكتوراة</a:t>
            </a:r>
            <a:r>
              <a:rPr kumimoji="0" lang="ar-EG" sz="1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جامعة كولونيا المانيا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جروب الفيس 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="" xmlns:a16="http://schemas.microsoft.com/office/drawing/2014/main" id="{2C31ED69-C1D2-404C-9D9A-1D3848A3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1"/>
            <a:ext cx="208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3" name="TextBox 3">
            <a:extLst>
              <a:ext uri="{FF2B5EF4-FFF2-40B4-BE49-F238E27FC236}">
                <a16:creationId xmlns="" xmlns:a16="http://schemas.microsoft.com/office/drawing/2014/main" id="{3BAB2CA8-2E1B-4DD1-9915-6A356C80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A72B809-1A4F-476B-AC90-6D9CAEF3ED09}"/>
              </a:ext>
            </a:extLst>
          </p:cNvPr>
          <p:cNvSpPr/>
          <p:nvPr/>
        </p:nvSpPr>
        <p:spPr>
          <a:xfrm>
            <a:off x="112889" y="158043"/>
            <a:ext cx="12079111" cy="674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Stages of development of the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intestine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(I)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Preherniation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Stage: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midgut and hindgut tubes form a C- shaped intestinal loop convex anteriorly. 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summit of intestinal loop is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connected to definitive yolk sac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the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vitello-intestinal duct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through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umbilical ring.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VID divides the intestinal loop into cranial limb and caudal limb.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intestinal loop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rotates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90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° in an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anti­clockwise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direction around an axis formed by the superior mesenteric artery.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Result of the rotation;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brings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anial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limb to the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ight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side and caudal limb to the left side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DD8DE09-349D-4954-AF88-C47FD13B085B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2" cstate="print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893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754" y="209006"/>
            <a:ext cx="11808824" cy="5591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algn="ctr">
              <a:lnSpc>
                <a:spcPct val="150000"/>
              </a:lnSpc>
              <a:spcAft>
                <a:spcPts val="1000"/>
              </a:spcAft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(II) Stage of Umbilical Hernia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114300" lvl="0" algn="justLow">
              <a:lnSpc>
                <a:spcPct val="150000"/>
              </a:lnSpc>
              <a:spcAft>
                <a:spcPts val="100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 The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midgut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loop passes through umbilical ring and forming the umbilical hernia.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** Causes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herniation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		 1- Small of the abdominal and pelvic cavity.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		 2- Rapid growth of the liver.</a:t>
            </a:r>
          </a:p>
          <a:p>
            <a:pPr marL="114300" lvl="0" indent="114300" algn="justLow">
              <a:lnSpc>
                <a:spcPct val="150000"/>
              </a:lnSpc>
              <a:spcAft>
                <a:spcPts val="100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 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The right limb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elongates rapidly and becomes coiled to form 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small intestine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</a:p>
          <a:p>
            <a:pPr marL="114300" lvl="0" algn="justLow">
              <a:lnSpc>
                <a:spcPct val="150000"/>
              </a:lnSpc>
              <a:spcAft>
                <a:spcPts val="1000"/>
              </a:spcAft>
              <a:buFontTx/>
              <a:buChar char="-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The left limb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grows slow and remains relatively straight to form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large intestine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 The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caecum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develops as a conical pouch from the left limb near its apex.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- The 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appendix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develops as 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diverticulum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from the apex of the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caecum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DD8DE09-349D-4954-AF88-C47FD13B085B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2" cstate="print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985"/>
          <a:stretch/>
        </p:blipFill>
        <p:spPr>
          <a:xfrm>
            <a:off x="367388" y="978854"/>
            <a:ext cx="11824612" cy="49002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9527" y="152400"/>
            <a:ext cx="439189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Development of intestine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DD8DE09-349D-4954-AF88-C47FD13B085B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3" cstate="print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359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A72B809-1A4F-476B-AC90-6D9CAEF3ED09}"/>
              </a:ext>
            </a:extLst>
          </p:cNvPr>
          <p:cNvSpPr/>
          <p:nvPr/>
        </p:nvSpPr>
        <p:spPr>
          <a:xfrm>
            <a:off x="112889" y="158043"/>
            <a:ext cx="12000089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ctr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(III) Stage of Reduction of the Umbilical Hernia: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algn="justLow">
              <a:lnSpc>
                <a:spcPct val="125000"/>
              </a:lnSpc>
              <a:spcAft>
                <a:spcPts val="1000"/>
              </a:spcAf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During reduction of the herniated loop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rotates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180° in the anti-clockwise direction.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The 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small intestine (right limb)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enters the abdomen firstly and occupies the 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left side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 abdominal cavity.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The 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large intestine (left limb)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enters to the 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right side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 abdominal cavity.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The caecum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lies at first below right lobe of liver and later descends downward to the right iliac fossa and forms the ascending colon.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The transverse colon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passes in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front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2</a:t>
            </a:r>
            <a:r>
              <a:rPr lang="en-US" sz="28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 of duodenum.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 Superior mesenteric vessels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lie in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front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3rd part of duodenum.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DD8DE09-349D-4954-AF88-C47FD13B085B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2" cstate="print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0" y="186209"/>
            <a:ext cx="12192000" cy="647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6163" algn="l"/>
                <a:tab pos="1257300" algn="r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(VI) Fixation of the Intestine: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6163" algn="l"/>
                <a:tab pos="1257300" algn="r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The mesentery of the intestine shows different ways of changes: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46163" algn="l"/>
                <a:tab pos="1257300" algn="r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ventral mesentery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 absorbed and degenerated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46163" algn="l"/>
                <a:tab pos="1257300" algn="r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dorsal mesentery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persists in the following parts;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046163" algn="l"/>
                <a:tab pos="1257300" algn="r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Jejunum and ileum forms the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mesentery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046163" algn="l"/>
                <a:tab pos="1257300" algn="r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Transverse colon form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transverse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mesocolon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046163" algn="l"/>
                <a:tab pos="1257300" algn="r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Appendix forms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mesoappendix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6163" algn="l"/>
                <a:tab pos="1257300" algn="r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The dorsal mesentery of the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ascending and descending colons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absorbed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thus they are fixed to the posterior abdominal wall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(retroperitoneal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DD8DE09-349D-4954-AF88-C47FD13B085B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2" cstate="print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59" y="449502"/>
            <a:ext cx="11678882" cy="22437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96757" y="0"/>
            <a:ext cx="6877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Anomalies of the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vitello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-intestinal duct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31C77A7-39B1-4D9E-BF1D-2AE904AE5300}"/>
              </a:ext>
            </a:extLst>
          </p:cNvPr>
          <p:cNvSpPr txBox="1"/>
          <p:nvPr/>
        </p:nvSpPr>
        <p:spPr>
          <a:xfrm>
            <a:off x="151909" y="2527840"/>
            <a:ext cx="11888182" cy="437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 algn="ctr">
              <a:lnSpc>
                <a:spcPct val="12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Anomalies of the vitello-intestinal duct (V.I.D)</a:t>
            </a:r>
            <a:endParaRPr lang="en-US" sz="2400" dirty="0">
              <a:solidFill>
                <a:srgbClr val="0000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25000"/>
              </a:lnSpc>
              <a:buClr>
                <a:srgbClr val="000000"/>
              </a:buClr>
              <a:buFont typeface="+mj-lt"/>
              <a:buAutoNum type="romanLcParenR"/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Vitelline fistula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(patent VID):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persistence of the duct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This will lead to discharge of the intestinal contents through the umbilicus.</a:t>
            </a:r>
          </a:p>
          <a:p>
            <a:pPr marL="342900" lvl="0" indent="-342900" algn="justLow">
              <a:lnSpc>
                <a:spcPct val="125000"/>
              </a:lnSpc>
              <a:buClr>
                <a:srgbClr val="000000"/>
              </a:buClr>
              <a:buFont typeface="+mj-lt"/>
              <a:buAutoNum type="romanLcParenR"/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Meckel's diverticulum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persistence of the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proximal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end of the duct in 2% of the people at the terminal part of the ileum. Its inflammation resembles the appendicitis</a:t>
            </a:r>
          </a:p>
          <a:p>
            <a:pPr marL="342900" indent="-342900" algn="justLow">
              <a:lnSpc>
                <a:spcPct val="125000"/>
              </a:lnSpc>
              <a:buClr>
                <a:srgbClr val="000000"/>
              </a:buClr>
              <a:buFont typeface="+mj-lt"/>
              <a:buAutoNum type="romanLcParenR"/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Vitelline sinus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persistence of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distal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end of the duct leading to discharge mucus.</a:t>
            </a:r>
          </a:p>
          <a:p>
            <a:pPr marL="342900" lvl="0" indent="-342900" algn="justLow">
              <a:lnSpc>
                <a:spcPct val="125000"/>
              </a:lnSpc>
              <a:buClr>
                <a:srgbClr val="000000"/>
              </a:buClr>
              <a:buFont typeface="+mj-lt"/>
              <a:buAutoNum type="romanLcParenR"/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Vitelline cyst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persistence of the middle part of the duct.</a:t>
            </a:r>
          </a:p>
          <a:p>
            <a:pPr marL="342900" lvl="0" indent="-342900" algn="justLow">
              <a:lnSpc>
                <a:spcPct val="125000"/>
              </a:lnSpc>
              <a:buClr>
                <a:srgbClr val="000000"/>
              </a:buClr>
              <a:buFont typeface="+mj-lt"/>
              <a:buAutoNum type="romanLcParenR"/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Fibrous band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duct completely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fibrosed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persistence leading to Volvulus and intestinal obstruction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DD8DE09-349D-4954-AF88-C47FD13B085B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3" cstate="print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885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54" t="8458" r="5107" b="5160"/>
          <a:stretch/>
        </p:blipFill>
        <p:spPr>
          <a:xfrm>
            <a:off x="6175022" y="114121"/>
            <a:ext cx="5878433" cy="43473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2F37BCF-0E6A-400C-A3C9-8EB2965D2FCD}"/>
              </a:ext>
            </a:extLst>
          </p:cNvPr>
          <p:cNvSpPr txBox="1"/>
          <p:nvPr/>
        </p:nvSpPr>
        <p:spPr>
          <a:xfrm>
            <a:off x="6096000" y="4741333"/>
            <a:ext cx="6096000" cy="1815882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Congenital umbilical hernia (omphalocele):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due to failure of normal reduction of the intestinal loop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48A2AA6-ED6C-41AC-AE28-34CCC902BE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" y="114122"/>
            <a:ext cx="5780229" cy="424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32F7E23-A08F-498D-BA1D-4FB7DFFF43C6}"/>
              </a:ext>
            </a:extLst>
          </p:cNvPr>
          <p:cNvSpPr txBox="1"/>
          <p:nvPr/>
        </p:nvSpPr>
        <p:spPr>
          <a:xfrm>
            <a:off x="56125" y="4741333"/>
            <a:ext cx="5655561" cy="1815882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Gastroschisis: 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intestines are found outside of the body through defect in the abdominal wall</a:t>
            </a:r>
            <a:endParaRPr lang="en-US" sz="2800" b="1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DD8DE09-349D-4954-AF88-C47FD13B085B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4" cstate="print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48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812" t="31387" r="4231" b="10878"/>
          <a:stretch/>
        </p:blipFill>
        <p:spPr>
          <a:xfrm>
            <a:off x="7168444" y="146756"/>
            <a:ext cx="3724843" cy="39379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2C53F71-552D-40D8-BDAA-C9D7A13419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09" t="31387" r="54868" b="10878"/>
          <a:stretch/>
        </p:blipFill>
        <p:spPr>
          <a:xfrm>
            <a:off x="951249" y="146756"/>
            <a:ext cx="3580994" cy="39633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61B12A3-5D99-4045-B9C4-709FFF765D31}"/>
              </a:ext>
            </a:extLst>
          </p:cNvPr>
          <p:cNvSpPr txBox="1"/>
          <p:nvPr/>
        </p:nvSpPr>
        <p:spPr>
          <a:xfrm>
            <a:off x="0" y="4347135"/>
            <a:ext cx="12191999" cy="2364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Low">
              <a:lnSpc>
                <a:spcPct val="125000"/>
              </a:lnSpc>
              <a:buFont typeface="Arial" panose="020B0604020202020204" pitchFamily="34" charset="0"/>
              <a:buAutoNum type="alphaLcPeriod"/>
              <a:tabLst>
                <a:tab pos="342900" algn="l"/>
                <a:tab pos="800100" algn="r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Rotation only for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90° instead of 270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°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caecum and appendix will lie in the left side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25000"/>
              </a:lnSpc>
              <a:buFont typeface="Arial" panose="020B0604020202020204" pitchFamily="34" charset="0"/>
              <a:buAutoNum type="alphaLcPeriod"/>
              <a:tabLst>
                <a:tab pos="342900" algn="l"/>
                <a:tab pos="800100" algn="r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Reversed rotation for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90° in clockwise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direction,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transverse colon will pass behind the duodenum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This could result in Intestinal obstruction.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25000"/>
              </a:lnSpc>
              <a:buFont typeface="Arial" panose="020B0604020202020204" pitchFamily="34" charset="0"/>
              <a:buAutoNum type="alphaLcPeriod"/>
              <a:tabLst>
                <a:tab pos="342900" algn="l"/>
                <a:tab pos="800100" algn="r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Congenital volvulus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due to excessive rotation of the intestine.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algn="justLow">
              <a:lnSpc>
                <a:spcPct val="125000"/>
              </a:lnSpc>
              <a:spcAft>
                <a:spcPts val="1000"/>
              </a:spcAf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Subhepatic caecum and appendix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due to failure of descent of the caecum.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35E3306-1013-4849-AFE8-2D47C3433820}"/>
              </a:ext>
            </a:extLst>
          </p:cNvPr>
          <p:cNvSpPr/>
          <p:nvPr/>
        </p:nvSpPr>
        <p:spPr>
          <a:xfrm>
            <a:off x="203201" y="1162757"/>
            <a:ext cx="24007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Abnormal rotation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1FCB1BA-6402-4DE8-A5BB-E6453E43D33F}"/>
              </a:ext>
            </a:extLst>
          </p:cNvPr>
          <p:cNvSpPr/>
          <p:nvPr/>
        </p:nvSpPr>
        <p:spPr>
          <a:xfrm>
            <a:off x="5777948" y="2083979"/>
            <a:ext cx="24831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Subhepatic caecum and appendix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DD8DE09-349D-4954-AF88-C47FD13B085B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3" cstate="print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589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1702578" y="1485900"/>
            <a:ext cx="8786843" cy="3886200"/>
          </a:xfrm>
          <a:prstGeom prst="star24">
            <a:avLst>
              <a:gd name="adj" fmla="val 35224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Development of Rectum &amp; anal canal</a:t>
            </a:r>
          </a:p>
        </p:txBody>
      </p:sp>
    </p:spTree>
    <p:extLst>
      <p:ext uri="{BB962C8B-B14F-4D97-AF65-F5344CB8AC3E}">
        <p14:creationId xmlns="" xmlns:p14="http://schemas.microsoft.com/office/powerpoint/2010/main" val="157968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659" y="37058"/>
            <a:ext cx="6596764" cy="6403499"/>
          </a:xfrm>
        </p:spPr>
      </p:pic>
      <p:sp>
        <p:nvSpPr>
          <p:cNvPr id="3" name="TextBox 2"/>
          <p:cNvSpPr txBox="1"/>
          <p:nvPr/>
        </p:nvSpPr>
        <p:spPr>
          <a:xfrm>
            <a:off x="136921" y="37058"/>
            <a:ext cx="5186738" cy="5758499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Derivatives of the cloaca</a:t>
            </a:r>
          </a:p>
          <a:p>
            <a:pPr marL="114300" marR="0" lvl="0" indent="0" algn="justLow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cloaca is caudal dilated part of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hindgut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which is closed by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cloacal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membrane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connected to umbilicus by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allantois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lvl="0" indent="-342900" algn="justLow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rorectal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septum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extends caudally dividing cloaca into 2 parts: </a:t>
            </a:r>
          </a:p>
          <a:p>
            <a:pPr marL="114300" marR="0" lvl="0" algn="justLow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Ventral part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called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urogenital sinus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losed by urogenital membrane. 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algn="justLow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Dorsal part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called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anorectal sinus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closed by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 membrane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08E5E2C-6165-46C2-8F55-03C9718C32BB}"/>
              </a:ext>
            </a:extLst>
          </p:cNvPr>
          <p:cNvSpPr/>
          <p:nvPr/>
        </p:nvSpPr>
        <p:spPr>
          <a:xfrm>
            <a:off x="59542" y="5989945"/>
            <a:ext cx="7918267" cy="830997"/>
          </a:xfrm>
          <a:prstGeom prst="rect">
            <a:avLst/>
          </a:prstGeom>
          <a:ln w="3810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site of fusion of the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urorectal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septum with cloacal membrane corresponds to the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perineal body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DD8DE09-349D-4954-AF88-C47FD13B085B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3" cstate="print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989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1045030" y="457199"/>
            <a:ext cx="11146970" cy="5904411"/>
          </a:xfrm>
          <a:prstGeom prst="star24">
            <a:avLst>
              <a:gd name="adj" fmla="val 35224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Derivatives of </a:t>
            </a:r>
            <a:r>
              <a:rPr lang="en-US" sz="5400" b="1" dirty="0" smtClean="0">
                <a:solidFill>
                  <a:prstClr val="white"/>
                </a:solidFill>
                <a:latin typeface="Calibri"/>
              </a:rPr>
              <a:t>M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esogastrium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366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E534AC-62AE-4273-A88B-F619355D3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78" y="0"/>
            <a:ext cx="11943644" cy="6750756"/>
          </a:xfrm>
        </p:spPr>
        <p:txBody>
          <a:bodyPr>
            <a:normAutofit fontScale="92500"/>
          </a:bodyPr>
          <a:lstStyle/>
          <a:p>
            <a:pPr marL="114300" algn="justLow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Development of the rectum and anal canal: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25000"/>
              </a:lnSpc>
              <a:spcBef>
                <a:spcPts val="0"/>
              </a:spcBef>
              <a:buFont typeface="Times New Roman" panose="02020603050405020304" pitchFamily="18" charset="0"/>
              <a:buChar char="٭"/>
              <a:tabLst>
                <a:tab pos="2286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mucosa of the rectum and the upper 1/2 of the anal canal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developed from the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cloaca (</a:t>
            </a: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endoderm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25000"/>
              </a:lnSpc>
              <a:spcBef>
                <a:spcPts val="0"/>
              </a:spcBef>
              <a:buFont typeface="Times New Roman" panose="02020603050405020304" pitchFamily="18" charset="0"/>
              <a:buChar char="٭"/>
              <a:tabLst>
                <a:tab pos="228600" algn="l"/>
              </a:tabLst>
            </a:pP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lower 1/2 of the anal canal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developed from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ectodermal depression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outside the cloacal membrane called the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proctodeum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25000"/>
              </a:lnSpc>
              <a:spcBef>
                <a:spcPts val="0"/>
              </a:spcBef>
              <a:buFont typeface="Times New Roman" panose="02020603050405020304" pitchFamily="18" charset="0"/>
              <a:buChar char="٭"/>
              <a:tabLst>
                <a:tab pos="2286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upper and lower parts of the anal canal are separated by the anal membrane that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ruptures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at about the </a:t>
            </a: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9th week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25000"/>
              </a:lnSpc>
              <a:spcBef>
                <a:spcPts val="0"/>
              </a:spcBef>
              <a:buFont typeface="Times New Roman" panose="02020603050405020304" pitchFamily="18" charset="0"/>
              <a:buChar char="٭"/>
              <a:tabLst>
                <a:tab pos="2286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site of anal membrane is represented by the </a:t>
            </a: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pectinate (dentate) line</a:t>
            </a:r>
            <a:r>
              <a:rPr lang="en-US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00CC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25000"/>
              </a:lnSpc>
              <a:spcBef>
                <a:spcPts val="0"/>
              </a:spcBef>
              <a:buFont typeface="Times New Roman" panose="02020603050405020304" pitchFamily="18" charset="0"/>
              <a:buChar char="٭"/>
              <a:tabLst>
                <a:tab pos="2286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dorsal mesentery of the rectum disappears and the rectum becomes a </a:t>
            </a: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retroperitoneal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organ. 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25000"/>
              </a:lnSpc>
              <a:spcBef>
                <a:spcPts val="0"/>
              </a:spcBef>
              <a:buFont typeface="Times New Roman" panose="02020603050405020304" pitchFamily="18" charset="0"/>
              <a:buChar char="٭"/>
              <a:tabLst>
                <a:tab pos="2286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mesoderm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around the anorectal sinus form;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57300" lvl="2" indent="-342900" algn="justLow">
              <a:lnSpc>
                <a:spcPct val="125000"/>
              </a:lnSpc>
              <a:spcBef>
                <a:spcPts val="0"/>
              </a:spcBef>
              <a:buFont typeface="+mj-lt"/>
              <a:buAutoNum type="alphaLcPeriod"/>
              <a:tabLst>
                <a:tab pos="1028700" algn="l"/>
              </a:tabLst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Muscles of the rectum and anal canal.</a:t>
            </a:r>
            <a:endParaRPr lang="en-US" sz="26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57300" lvl="2" indent="-342900" algn="justLow">
              <a:lnSpc>
                <a:spcPct val="125000"/>
              </a:lnSpc>
              <a:spcBef>
                <a:spcPts val="0"/>
              </a:spcBef>
              <a:buFont typeface="+mj-lt"/>
              <a:buAutoNum type="alphaLcPeriod"/>
              <a:tabLst>
                <a:tab pos="1028700" algn="l"/>
              </a:tabLst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External anal sphincter.</a:t>
            </a:r>
            <a:endParaRPr lang="en-US" sz="26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DD8DE09-349D-4954-AF88-C47FD13B085B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2" cstate="print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812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91" t="14142" r="4544" b="11919"/>
          <a:stretch/>
        </p:blipFill>
        <p:spPr>
          <a:xfrm>
            <a:off x="4317053" y="71068"/>
            <a:ext cx="7874947" cy="41622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80467BA-2FE2-4802-B6C0-B0AC7E3AACCC}"/>
              </a:ext>
            </a:extLst>
          </p:cNvPr>
          <p:cNvSpPr txBox="1"/>
          <p:nvPr/>
        </p:nvSpPr>
        <p:spPr>
          <a:xfrm>
            <a:off x="79022" y="4459111"/>
            <a:ext cx="12112978" cy="2158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Low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Rectal fistulae: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due to incomplete descends of the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urorectal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septum leading to,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justLow">
              <a:lnSpc>
                <a:spcPct val="12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Female,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Rectovaginal fistula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communication between the rectum and vagina.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457200" algn="justLow">
              <a:lnSpc>
                <a:spcPct val="12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Male,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Rectourethral fistula: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communication between rectum and urethra</a:t>
            </a:r>
          </a:p>
          <a:p>
            <a:pPr marL="457200" algn="justLow">
              <a:lnSpc>
                <a:spcPct val="125000"/>
              </a:lnSpc>
              <a:spcAft>
                <a:spcPts val="1000"/>
              </a:spcAf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Rectovesical fistula: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communication between rectum and urinary bladder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8018664-B753-4F82-85AF-35FD2E4EEA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045"/>
            <a:ext cx="4402995" cy="40752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DD8DE09-349D-4954-AF88-C47FD13B085B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4" cstate="print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190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68" t="1414" r="16146" b="10283"/>
          <a:stretch/>
        </p:blipFill>
        <p:spPr>
          <a:xfrm>
            <a:off x="5027612" y="261610"/>
            <a:ext cx="6657975" cy="65628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61708" y="0"/>
            <a:ext cx="798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Congenital megacolon (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Hirshsprung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disease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):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6773FF3-7556-4C94-8BB5-0DD105AD497A}"/>
              </a:ext>
            </a:extLst>
          </p:cNvPr>
          <p:cNvSpPr txBox="1"/>
          <p:nvPr/>
        </p:nvSpPr>
        <p:spPr>
          <a:xfrm>
            <a:off x="198783" y="1162756"/>
            <a:ext cx="48957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Congenital megacolon (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Hirshsprung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disease):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abnormal dilatation of the colon due to congenital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absence of its nerve plexus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6186B7-8094-407F-ACD5-1F117784502A}"/>
              </a:ext>
            </a:extLst>
          </p:cNvPr>
          <p:cNvSpPr/>
          <p:nvPr/>
        </p:nvSpPr>
        <p:spPr>
          <a:xfrm>
            <a:off x="47293" y="3543040"/>
            <a:ext cx="482882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Low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Rectal stenosis: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abnormal narrowing of the rectum and anal canal. 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0000CC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Imperforate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anus: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due to failure of rupture of the anal membrane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DD8DE09-349D-4954-AF88-C47FD13B085B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3" cstate="print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05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>
            <a:extLst>
              <a:ext uri="{FF2B5EF4-FFF2-40B4-BE49-F238E27FC236}">
                <a16:creationId xmlns="" xmlns:a16="http://schemas.microsoft.com/office/drawing/2014/main" id="{203CC967-C799-471E-92C9-1A14F34795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2450" y="920750"/>
          <a:ext cx="3467100" cy="5018088"/>
        </p:xfrm>
        <a:graphic>
          <a:graphicData uri="http://schemas.openxmlformats.org/presentationml/2006/ole">
            <p:oleObj spid="_x0000_s1110" name="Clip" r:id="rId4" imgW="3467100" imgH="5018088" progId="">
              <p:embed/>
            </p:oleObj>
          </a:graphicData>
        </a:graphic>
      </p:graphicFrame>
      <p:graphicFrame>
        <p:nvGraphicFramePr>
          <p:cNvPr id="37891" name="Object 3">
            <a:extLst>
              <a:ext uri="{FF2B5EF4-FFF2-40B4-BE49-F238E27FC236}">
                <a16:creationId xmlns="" xmlns:a16="http://schemas.microsoft.com/office/drawing/2014/main" id="{B6821C9A-71A3-4F9F-ABAA-B410AAD2E7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1073150"/>
          <a:ext cx="3467100" cy="5018088"/>
        </p:xfrm>
        <a:graphic>
          <a:graphicData uri="http://schemas.openxmlformats.org/presentationml/2006/ole">
            <p:oleObj spid="_x0000_s1111" name="Clip" r:id="rId5" imgW="3467100" imgH="5018088" progId="">
              <p:embed/>
            </p:oleObj>
          </a:graphicData>
        </a:graphic>
      </p:graphicFrame>
      <p:graphicFrame>
        <p:nvGraphicFramePr>
          <p:cNvPr id="37892" name="Object 4">
            <a:extLst>
              <a:ext uri="{FF2B5EF4-FFF2-40B4-BE49-F238E27FC236}">
                <a16:creationId xmlns="" xmlns:a16="http://schemas.microsoft.com/office/drawing/2014/main" id="{A57A48E6-F66D-4D57-AA26-B2E3A02415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0" y="1225550"/>
          <a:ext cx="3467100" cy="5018088"/>
        </p:xfrm>
        <a:graphic>
          <a:graphicData uri="http://schemas.openxmlformats.org/presentationml/2006/ole">
            <p:oleObj spid="_x0000_s1112" name="Clip" r:id="rId6" imgW="3467100" imgH="5018088" progId="">
              <p:embed/>
            </p:oleObj>
          </a:graphicData>
        </a:graphic>
      </p:graphicFrame>
      <p:graphicFrame>
        <p:nvGraphicFramePr>
          <p:cNvPr id="37893" name="Object 5">
            <a:extLst>
              <a:ext uri="{FF2B5EF4-FFF2-40B4-BE49-F238E27FC236}">
                <a16:creationId xmlns="" xmlns:a16="http://schemas.microsoft.com/office/drawing/2014/main" id="{FB98B071-B0B7-4121-946B-C5BCF702DF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838200"/>
          <a:ext cx="3467100" cy="5018088"/>
        </p:xfrm>
        <a:graphic>
          <a:graphicData uri="http://schemas.openxmlformats.org/presentationml/2006/ole">
            <p:oleObj spid="_x0000_s1113" name="Clip" r:id="rId7" imgW="3467100" imgH="5018088" progId="">
              <p:embed/>
            </p:oleObj>
          </a:graphicData>
        </a:graphic>
      </p:graphicFrame>
      <p:graphicFrame>
        <p:nvGraphicFramePr>
          <p:cNvPr id="37894" name="Object 6">
            <a:extLst>
              <a:ext uri="{FF2B5EF4-FFF2-40B4-BE49-F238E27FC236}">
                <a16:creationId xmlns="" xmlns:a16="http://schemas.microsoft.com/office/drawing/2014/main" id="{664AA1F4-D033-4F01-9447-8D9DE11A34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228600"/>
          <a:ext cx="3467100" cy="5018088"/>
        </p:xfrm>
        <a:graphic>
          <a:graphicData uri="http://schemas.openxmlformats.org/presentationml/2006/ole">
            <p:oleObj spid="_x0000_s1114" name="Clip" r:id="rId8" imgW="3467100" imgH="5018088" progId="">
              <p:embed/>
            </p:oleObj>
          </a:graphicData>
        </a:graphic>
      </p:graphicFrame>
      <p:graphicFrame>
        <p:nvGraphicFramePr>
          <p:cNvPr id="37895" name="Object 7">
            <a:extLst>
              <a:ext uri="{FF2B5EF4-FFF2-40B4-BE49-F238E27FC236}">
                <a16:creationId xmlns="" xmlns:a16="http://schemas.microsoft.com/office/drawing/2014/main" id="{89CC84B1-3F1E-4EA7-9936-3EC08E9B1A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838200"/>
          <a:ext cx="3467100" cy="5018088"/>
        </p:xfrm>
        <a:graphic>
          <a:graphicData uri="http://schemas.openxmlformats.org/presentationml/2006/ole">
            <p:oleObj spid="_x0000_s1115" name="Clip" r:id="rId9" imgW="3467100" imgH="5018088" progId="">
              <p:embed/>
            </p:oleObj>
          </a:graphicData>
        </a:graphic>
      </p:graphicFrame>
      <p:sp>
        <p:nvSpPr>
          <p:cNvPr id="370697" name="Text Box 9">
            <a:extLst>
              <a:ext uri="{FF2B5EF4-FFF2-40B4-BE49-F238E27FC236}">
                <a16:creationId xmlns="" xmlns:a16="http://schemas.microsoft.com/office/drawing/2014/main" id="{8C6D3219-1A04-48B4-91A8-994343391F8B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5084763" y="2833689"/>
            <a:ext cx="5181600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="" xmlns:a16="http://schemas.microsoft.com/office/drawing/2014/main" id="{3B243046-948E-4793-95D5-3B909D04DDF7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125913" y="4357688"/>
            <a:ext cx="51816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32" descr="D:\جامعة مؤتة\Integrated Modules\G I T\Images\15- development\2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828" y="248194"/>
            <a:ext cx="7032171" cy="544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10">
            <a:extLst>
              <a:ext uri="{FF2B5EF4-FFF2-40B4-BE49-F238E27FC236}">
                <a16:creationId xmlns="" xmlns:a16="http://schemas.microsoft.com/office/drawing/2014/main" id="{51E6EDAB-897A-4118-87C5-D6B3DA9FF37B}"/>
              </a:ext>
            </a:extLst>
          </p:cNvPr>
          <p:cNvSpPr>
            <a:spLocks/>
          </p:cNvSpPr>
          <p:nvPr/>
        </p:nvSpPr>
        <p:spPr bwMode="auto">
          <a:xfrm>
            <a:off x="9085879" y="1060286"/>
            <a:ext cx="2161239" cy="833829"/>
          </a:xfrm>
          <a:prstGeom prst="callout2">
            <a:avLst>
              <a:gd name="adj1" fmla="val 18620"/>
              <a:gd name="adj2" fmla="val 1717"/>
              <a:gd name="adj3" fmla="val 14361"/>
              <a:gd name="adj4" fmla="val -66736"/>
              <a:gd name="adj5" fmla="val 148873"/>
              <a:gd name="adj6" fmla="val -81126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Gastrophrenic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ligament</a:t>
            </a: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2068" y="352697"/>
            <a:ext cx="4833256" cy="6001643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** Derivatives of dorsal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meso-gastrium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 Cranial part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forms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gastro-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phrenic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ligament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between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fundus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stomach and diaphragm.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2- Middle part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 divided by the growth of the spleen into: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A- Ventral part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between the stomach and spleen called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gastro-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splenic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ligament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B- 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orsal part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between the spleen and front of the left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kidney forming the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lieno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-renal ligament.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3- 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audal part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gives rise to the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greater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omentum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DD8DE09-349D-4954-AF88-C47FD13B085B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3" cstate="print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33" descr="D:\جامعة مؤتة\Integrated Modules\G I T\Images\15- development\2a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0663" y="209006"/>
            <a:ext cx="8360228" cy="604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6754" y="245288"/>
            <a:ext cx="3513909" cy="6001643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** Derivatives of  ventral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meso-gastrium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It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shows growth of the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liver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between its 2 layers dividing it into: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A- V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entral part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connecting the liver to the anterior body wall forming the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falciform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ligament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B- 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orsal part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connects the liver and the lesser curvature of the stomach forming the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lesser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omentum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DD8DE09-349D-4954-AF88-C47FD13B085B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3" cstate="print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1045030" y="457199"/>
            <a:ext cx="11146970" cy="5904411"/>
          </a:xfrm>
          <a:prstGeom prst="star24">
            <a:avLst>
              <a:gd name="adj" fmla="val 35224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Development of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duodenum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366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0" y="120205"/>
            <a:ext cx="11830595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a- The upper part: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from the caudal part of the foregut.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b- The lower part: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from proximal part of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midgut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The 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C-shaped duodenal loop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rotates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90 degrees (clockwise) with the rotation of the stomach leading to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his  concavity of duodenum directed to the left side.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The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meso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-duodenum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degenerated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This will make the duodenum a retroperitoneal and fixed organ.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The wall of the duodenum shows appearance of the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hepatopancreatic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bud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that give rise to the development of the liver, gall bladder and pancreas.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DD8DE09-349D-4954-AF88-C47FD13B085B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2" cstate="print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378823" y="1378526"/>
            <a:ext cx="113385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572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** Congenital anomalies of duodenum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572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 Congenital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atresia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572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2- Congenital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stenosis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572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3- Reversed rotation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 duodenum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leading to transverse colon passing posterior to the duodenum leading to obstruction.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572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4-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Mobile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duodenum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due to persistence of its mesentery.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DD8DE09-349D-4954-AF88-C47FD13B085B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2" cstate="print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1045030" y="457199"/>
            <a:ext cx="11146970" cy="5904411"/>
          </a:xfrm>
          <a:prstGeom prst="star24">
            <a:avLst>
              <a:gd name="adj" fmla="val 35224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Development of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Mid &amp; hindgut (Intestine)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366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5" b="52862"/>
          <a:stretch/>
        </p:blipFill>
        <p:spPr>
          <a:xfrm>
            <a:off x="80241" y="249381"/>
            <a:ext cx="11435898" cy="5077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9527" y="152400"/>
            <a:ext cx="439189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 of intestine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DD8DE09-349D-4954-AF88-C47FD13B085B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3" cstate="print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257" y="1946366"/>
            <a:ext cx="130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Cranial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537" y="4306389"/>
            <a:ext cx="130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Caudal</a:t>
            </a:r>
            <a:endParaRPr lang="en-US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61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1185</Words>
  <Application>Microsoft Office PowerPoint</Application>
  <PresentationFormat>Custom</PresentationFormat>
  <Paragraphs>118</Paragraphs>
  <Slides>23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Office Theme</vt:lpstr>
      <vt:lpstr>1_Default Design</vt:lpstr>
      <vt:lpstr>2_Office Theme</vt:lpstr>
      <vt:lpstr>1_Office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mutah</cp:lastModifiedBy>
  <cp:revision>49</cp:revision>
  <dcterms:created xsi:type="dcterms:W3CDTF">2018-09-12T11:16:26Z</dcterms:created>
  <dcterms:modified xsi:type="dcterms:W3CDTF">2020-03-07T08:58:15Z</dcterms:modified>
</cp:coreProperties>
</file>