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331" r:id="rId4"/>
    <p:sldId id="259" r:id="rId5"/>
    <p:sldId id="260" r:id="rId6"/>
    <p:sldId id="342" r:id="rId7"/>
    <p:sldId id="262" r:id="rId8"/>
    <p:sldId id="332" r:id="rId9"/>
    <p:sldId id="261" r:id="rId10"/>
    <p:sldId id="339" r:id="rId11"/>
    <p:sldId id="333" r:id="rId12"/>
    <p:sldId id="263" r:id="rId13"/>
    <p:sldId id="264" r:id="rId14"/>
    <p:sldId id="267" r:id="rId15"/>
    <p:sldId id="268" r:id="rId16"/>
    <p:sldId id="269" r:id="rId17"/>
    <p:sldId id="271" r:id="rId18"/>
    <p:sldId id="340" r:id="rId19"/>
    <p:sldId id="288" r:id="rId20"/>
    <p:sldId id="270" r:id="rId21"/>
    <p:sldId id="334" r:id="rId22"/>
    <p:sldId id="335" r:id="rId23"/>
    <p:sldId id="343" r:id="rId24"/>
    <p:sldId id="290" r:id="rId25"/>
    <p:sldId id="291" r:id="rId26"/>
    <p:sldId id="272" r:id="rId27"/>
    <p:sldId id="346" r:id="rId28"/>
    <p:sldId id="328" r:id="rId29"/>
    <p:sldId id="329" r:id="rId30"/>
    <p:sldId id="330" r:id="rId31"/>
    <p:sldId id="336" r:id="rId32"/>
    <p:sldId id="337" r:id="rId33"/>
    <p:sldId id="338" r:id="rId34"/>
    <p:sldId id="341" r:id="rId35"/>
    <p:sldId id="274" r:id="rId36"/>
    <p:sldId id="344" r:id="rId37"/>
    <p:sldId id="315" r:id="rId38"/>
    <p:sldId id="275" r:id="rId39"/>
    <p:sldId id="325" r:id="rId40"/>
    <p:sldId id="327" r:id="rId41"/>
    <p:sldId id="276" r:id="rId42"/>
    <p:sldId id="324" r:id="rId43"/>
    <p:sldId id="323" r:id="rId44"/>
    <p:sldId id="277" r:id="rId45"/>
    <p:sldId id="320" r:id="rId46"/>
    <p:sldId id="321" r:id="rId47"/>
    <p:sldId id="322" r:id="rId48"/>
    <p:sldId id="278" r:id="rId49"/>
    <p:sldId id="279" r:id="rId50"/>
    <p:sldId id="317" r:id="rId51"/>
    <p:sldId id="318" r:id="rId52"/>
    <p:sldId id="319" r:id="rId53"/>
    <p:sldId id="280" r:id="rId54"/>
    <p:sldId id="316" r:id="rId55"/>
    <p:sldId id="281" r:id="rId56"/>
    <p:sldId id="289" r:id="rId57"/>
    <p:sldId id="311" r:id="rId58"/>
    <p:sldId id="282" r:id="rId59"/>
    <p:sldId id="292" r:id="rId60"/>
    <p:sldId id="283" r:id="rId61"/>
    <p:sldId id="309" r:id="rId62"/>
    <p:sldId id="345" r:id="rId63"/>
    <p:sldId id="310" r:id="rId64"/>
    <p:sldId id="284" r:id="rId65"/>
    <p:sldId id="314" r:id="rId66"/>
    <p:sldId id="313" r:id="rId67"/>
    <p:sldId id="305" r:id="rId68"/>
    <p:sldId id="306" r:id="rId69"/>
    <p:sldId id="302" r:id="rId70"/>
    <p:sldId id="303" r:id="rId71"/>
    <p:sldId id="304" r:id="rId72"/>
    <p:sldId id="285" r:id="rId73"/>
    <p:sldId id="308" r:id="rId74"/>
    <p:sldId id="307" r:id="rId75"/>
    <p:sldId id="287" r:id="rId76"/>
    <p:sldId id="294" r:id="rId77"/>
    <p:sldId id="300" r:id="rId78"/>
    <p:sldId id="301" r:id="rId79"/>
    <p:sldId id="295" r:id="rId80"/>
    <p:sldId id="296" r:id="rId81"/>
    <p:sldId id="297" r:id="rId82"/>
    <p:sldId id="298" r:id="rId83"/>
    <p:sldId id="299" r:id="rId84"/>
    <p:sldId id="312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712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157BFF-B2A3-47C4-9B28-C52307599663}" type="datetimeFigureOut">
              <a:rPr lang="ar-JO" smtClean="0"/>
              <a:pPr/>
              <a:t>15/10/1440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FA82A7-5ACB-4B82-B109-24FDC2639A58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0858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64</a:t>
            </a:fld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66</a:t>
            </a:fld>
            <a:endParaRPr 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A.  External genitalia  </a:t>
            </a:r>
          </a:p>
          <a:p>
            <a:pPr marL="514350" indent="-514350">
              <a:buAutoNum type="alphaUcPeriod" startAt="2"/>
            </a:pPr>
            <a:r>
              <a:rPr lang="en-US" dirty="0" smtClean="0"/>
              <a:t>Hernias and </a:t>
            </a:r>
            <a:r>
              <a:rPr lang="en-US" dirty="0" err="1" smtClean="0"/>
              <a:t>Hydrocoeles</a:t>
            </a:r>
            <a:r>
              <a:rPr lang="en-US" dirty="0" smtClean="0"/>
              <a:t>   1.  Almost all hernias are indirect   2.  Can gently palpate; do not poke finger into the inguinal canal  </a:t>
            </a:r>
          </a:p>
          <a:p>
            <a:pPr marL="514350" indent="-514350">
              <a:buAutoNum type="alphaUcPeriod" startAt="2"/>
            </a:pPr>
            <a:r>
              <a:rPr lang="en-US" dirty="0" err="1" smtClean="0"/>
              <a:t>Cryptorchidism</a:t>
            </a:r>
            <a:r>
              <a:rPr lang="en-US" dirty="0" smtClean="0"/>
              <a:t>   1.  Distinguish from hyper-retractile testis   2.  Most will spontaneously descend by several months of life   </a:t>
            </a:r>
          </a:p>
          <a:p>
            <a:pPr marL="514350" indent="-514350">
              <a:buAutoNum type="alphaUcPeriod" startAt="2"/>
            </a:pPr>
            <a:r>
              <a:rPr lang="en-US" dirty="0" smtClean="0"/>
              <a:t>Tanner staging in adolescents - See Tanner Staging handout</a:t>
            </a:r>
          </a:p>
          <a:p>
            <a:pPr marL="514350" indent="-514350">
              <a:buAutoNum type="alphaUcPeriod" startAt="2"/>
            </a:pPr>
            <a:r>
              <a:rPr lang="en-US" dirty="0" smtClean="0"/>
              <a:t>Rectal and pelvic exam not done routinely - special indications may exist </a:t>
            </a:r>
            <a:endParaRPr lang="ar-JO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75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17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Occipitofrontal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26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38</a:t>
            </a:fld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</a:t>
            </a:r>
          </a:p>
          <a:p>
            <a:r>
              <a:rPr lang="en-US" dirty="0" smtClean="0"/>
              <a:t>red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41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Skin tag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44</a:t>
            </a:fld>
            <a:endParaRPr lang="ar-J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salute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48</a:t>
            </a:fld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Downinfectiom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49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53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3787-E93E-4525-A573-6498D68F2676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AC50-B194-4555-B2FC-914545CEAA46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72F-4C88-4C12-AA9B-80A6DE3A64C0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71FF-589D-4580-8429-7D5960EE3641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617F-2229-40DE-9712-49D231A051AA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D20E-4D76-49BA-B075-89931793D23A}" type="datetime1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4D4-0D64-49F3-A6F8-49AD375729F7}" type="datetime1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F0B8-6A0E-41F6-BF52-A7AD6BA4D4D0}" type="datetime1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8BC2-3862-4F25-9256-698592265122}" type="datetime1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A66-18E5-4BF9-B9B6-4A2503E70E17}" type="datetime1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6CB6-F39E-4730-9780-C987C052226F}" type="datetime1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FA97-207F-4A07-B986-DCC16B268038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s://www.google.jo/url?sa=i&amp;rct=j&amp;q=&amp;esrc=s&amp;source=images&amp;cd=&amp;cad=rja&amp;uact=8&amp;ved=0ahUKEwjv26WD8sDOAhVTlxQKHe1PAfEQjRwIBw&amp;url=http://mynotes4usmle.tumblr.com/post/55004184045/tuberous-sclerosis&amp;psig=AFQjCNGHLd1ucE7kwraqto-snyazM-UboQ&amp;ust=1471263558843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Pediatric History and Examination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Abedulrhman Abdelfattah, MD</a:t>
            </a:r>
          </a:p>
          <a:p>
            <a:r>
              <a:rPr lang="en-US" dirty="0" smtClean="0"/>
              <a:t>Pediatrician at </a:t>
            </a:r>
            <a:r>
              <a:rPr lang="en-US" dirty="0" err="1" smtClean="0"/>
              <a:t>Mutah</a:t>
            </a:r>
            <a:r>
              <a:rPr lang="en-US" dirty="0" smtClean="0"/>
              <a:t> University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Drug allergies and other allergies.</a:t>
            </a:r>
          </a:p>
          <a:p>
            <a:endParaRPr lang="en-US" dirty="0"/>
          </a:p>
          <a:p>
            <a:r>
              <a:rPr lang="en-US" dirty="0" smtClean="0"/>
              <a:t>Drug: Scientific name, dose, frequency, indication and duration.</a:t>
            </a:r>
          </a:p>
          <a:p>
            <a:endParaRPr lang="en-US" dirty="0"/>
          </a:p>
          <a:p>
            <a:r>
              <a:rPr lang="en-US" dirty="0" smtClean="0"/>
              <a:t>Compliance.</a:t>
            </a:r>
          </a:p>
          <a:p>
            <a:endParaRPr lang="en-US" dirty="0"/>
          </a:p>
          <a:p>
            <a:r>
              <a:rPr lang="en-US" dirty="0" smtClean="0"/>
              <a:t>Herbs and OTCs.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Vaccines given.</a:t>
            </a:r>
          </a:p>
          <a:p>
            <a:endParaRPr lang="en-US" dirty="0" smtClean="0"/>
          </a:p>
          <a:p>
            <a:r>
              <a:rPr lang="en-US" dirty="0" smtClean="0"/>
              <a:t>Side effects and allergy.</a:t>
            </a:r>
          </a:p>
          <a:p>
            <a:endParaRPr lang="en-US" dirty="0" smtClean="0"/>
          </a:p>
          <a:p>
            <a:r>
              <a:rPr lang="en-US" dirty="0" smtClean="0"/>
              <a:t>Extra vaccines.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Gross</a:t>
            </a:r>
          </a:p>
          <a:p>
            <a:r>
              <a:rPr lang="en-US" dirty="0" smtClean="0"/>
              <a:t>Fine motor and vision</a:t>
            </a:r>
          </a:p>
          <a:p>
            <a:r>
              <a:rPr lang="en-US" dirty="0" smtClean="0"/>
              <a:t>Language and hearing</a:t>
            </a:r>
          </a:p>
          <a:p>
            <a:r>
              <a:rPr lang="en-US" dirty="0" smtClean="0"/>
              <a:t>Social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Breast or bottle fed, types of formula and indication.</a:t>
            </a:r>
          </a:p>
          <a:p>
            <a:endParaRPr lang="en-US" dirty="0" smtClean="0"/>
          </a:p>
          <a:p>
            <a:r>
              <a:rPr lang="en-US" dirty="0" smtClean="0"/>
              <a:t>Adequate feeding.</a:t>
            </a:r>
          </a:p>
          <a:p>
            <a:endParaRPr lang="en-US" dirty="0" smtClean="0"/>
          </a:p>
          <a:p>
            <a:r>
              <a:rPr lang="en-US" dirty="0" smtClean="0"/>
              <a:t>Frequency and amount, reasons for any changes in formula.  </a:t>
            </a:r>
          </a:p>
          <a:p>
            <a:endParaRPr lang="en-US" dirty="0" smtClean="0"/>
          </a:p>
          <a:p>
            <a:r>
              <a:rPr lang="en-US" dirty="0" smtClean="0"/>
              <a:t>Weaning: when solid food introduced.</a:t>
            </a:r>
          </a:p>
          <a:p>
            <a:endParaRPr lang="en-US" dirty="0" smtClean="0"/>
          </a:p>
          <a:p>
            <a:r>
              <a:rPr lang="en-US" dirty="0" smtClean="0"/>
              <a:t>Supplements.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54" y="1600200"/>
            <a:ext cx="4038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48000" y="2571466"/>
            <a:ext cx="14478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Consanguinity</a:t>
            </a:r>
          </a:p>
          <a:p>
            <a:r>
              <a:rPr lang="en-US" dirty="0" smtClean="0"/>
              <a:t>Pedigree 2 generations and 3 if there is inherited disease. </a:t>
            </a:r>
          </a:p>
          <a:p>
            <a:r>
              <a:rPr lang="en-US" dirty="0" smtClean="0"/>
              <a:t>Include any abortions.</a:t>
            </a:r>
          </a:p>
          <a:p>
            <a:r>
              <a:rPr lang="en-US" dirty="0" smtClean="0"/>
              <a:t>Same conditions in family.</a:t>
            </a:r>
          </a:p>
          <a:p>
            <a:r>
              <a:rPr lang="en-US" dirty="0" smtClean="0"/>
              <a:t>Any genetic disease, chronic illnesses or developmental delay.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situation and conditions - daycare, safety issues </a:t>
            </a:r>
          </a:p>
          <a:p>
            <a:r>
              <a:rPr lang="en-US" dirty="0" smtClean="0"/>
              <a:t>Occupation of parents </a:t>
            </a:r>
          </a:p>
          <a:p>
            <a:r>
              <a:rPr lang="en-US" dirty="0" smtClean="0"/>
              <a:t>Exposure to smoking.</a:t>
            </a:r>
          </a:p>
          <a:p>
            <a:r>
              <a:rPr lang="en-US" dirty="0" smtClean="0"/>
              <a:t>Travel </a:t>
            </a:r>
            <a:r>
              <a:rPr lang="en-US" dirty="0" err="1" smtClean="0"/>
              <a:t>hx</a:t>
            </a:r>
            <a:r>
              <a:rPr lang="en-US" dirty="0" smtClean="0"/>
              <a:t>.</a:t>
            </a:r>
          </a:p>
          <a:p>
            <a:r>
              <a:rPr lang="en-US" dirty="0"/>
              <a:t>P</a:t>
            </a:r>
            <a:r>
              <a:rPr lang="en-US" dirty="0" smtClean="0"/>
              <a:t>ets </a:t>
            </a:r>
            <a:r>
              <a:rPr lang="en-US" dirty="0"/>
              <a:t>a</a:t>
            </a:r>
            <a:r>
              <a:rPr lang="en-US" dirty="0" smtClean="0"/>
              <a:t>nd trees.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inspection</a:t>
            </a:r>
          </a:p>
          <a:p>
            <a:r>
              <a:rPr lang="en-US" dirty="0" smtClean="0"/>
              <a:t>Vital signs</a:t>
            </a:r>
          </a:p>
          <a:p>
            <a:r>
              <a:rPr lang="en-US" dirty="0" smtClean="0"/>
              <a:t>Growth parameters</a:t>
            </a:r>
          </a:p>
          <a:p>
            <a:r>
              <a:rPr lang="en-US" dirty="0" smtClean="0"/>
              <a:t>General and systemic exam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 much information by observation</a:t>
            </a:r>
          </a:p>
          <a:p>
            <a:endParaRPr lang="en-US" dirty="0" smtClean="0"/>
          </a:p>
          <a:p>
            <a:r>
              <a:rPr lang="en-US" dirty="0" smtClean="0"/>
              <a:t>Stay at the child level</a:t>
            </a:r>
          </a:p>
          <a:p>
            <a:endParaRPr lang="en-US" dirty="0" smtClean="0"/>
          </a:p>
          <a:p>
            <a:r>
              <a:rPr lang="en-US" dirty="0" smtClean="0"/>
              <a:t>Least distressing to most distressing 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</a:t>
            </a:r>
            <a:r>
              <a:rPr lang="en-US" dirty="0" smtClean="0"/>
              <a:t>examination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 and permission.</a:t>
            </a:r>
          </a:p>
          <a:p>
            <a:r>
              <a:rPr lang="en-US" dirty="0" smtClean="0"/>
              <a:t>Privacy.</a:t>
            </a:r>
          </a:p>
          <a:p>
            <a:r>
              <a:rPr lang="en-US" dirty="0" smtClean="0"/>
              <a:t>Chaperone.</a:t>
            </a:r>
          </a:p>
          <a:p>
            <a:r>
              <a:rPr lang="en-US" dirty="0" smtClean="0"/>
              <a:t>Examination equipment.</a:t>
            </a:r>
          </a:p>
          <a:p>
            <a:r>
              <a:rPr lang="en-US" dirty="0" smtClean="0"/>
              <a:t>Suitable couch.</a:t>
            </a:r>
          </a:p>
          <a:p>
            <a:r>
              <a:rPr lang="en-US" dirty="0" smtClean="0"/>
              <a:t>Hand hygiene.</a:t>
            </a:r>
          </a:p>
          <a:p>
            <a:r>
              <a:rPr lang="en-US" dirty="0" smtClean="0"/>
              <a:t>Warm and well lit room.</a:t>
            </a:r>
          </a:p>
          <a:p>
            <a:r>
              <a:rPr lang="en-US" dirty="0" smtClean="0"/>
              <a:t>Exposure.</a:t>
            </a:r>
          </a:p>
          <a:p>
            <a:r>
              <a:rPr lang="en-US" dirty="0" smtClean="0"/>
              <a:t>Position of the patient.</a:t>
            </a:r>
          </a:p>
          <a:p>
            <a:r>
              <a:rPr lang="en-US" dirty="0" smtClean="0"/>
              <a:t>Position of the doctor.</a:t>
            </a:r>
          </a:p>
          <a:p>
            <a:endParaRPr lang="en-US" dirty="0" smtClean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66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Inspection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Does the child looks well or ill?</a:t>
            </a:r>
          </a:p>
          <a:p>
            <a:r>
              <a:rPr lang="en-US" dirty="0" smtClean="0"/>
              <a:t>Level of consciousness</a:t>
            </a:r>
          </a:p>
          <a:p>
            <a:r>
              <a:rPr lang="en-US" dirty="0" smtClean="0"/>
              <a:t>Signs of dehydration</a:t>
            </a:r>
          </a:p>
          <a:p>
            <a:r>
              <a:rPr lang="en-US" dirty="0" smtClean="0"/>
              <a:t>Dysmorphic features</a:t>
            </a:r>
          </a:p>
          <a:p>
            <a:r>
              <a:rPr lang="en-US" dirty="0" smtClean="0"/>
              <a:t>Signs of respiratory distress</a:t>
            </a:r>
          </a:p>
          <a:p>
            <a:pPr marL="1347788" indent="0"/>
            <a:r>
              <a:rPr lang="en-US" dirty="0" smtClean="0"/>
              <a:t> </a:t>
            </a:r>
            <a:r>
              <a:rPr lang="en-US" dirty="0" err="1" smtClean="0"/>
              <a:t>Suprasternl</a:t>
            </a:r>
            <a:r>
              <a:rPr lang="en-US" dirty="0" smtClean="0"/>
              <a:t> retraction</a:t>
            </a:r>
          </a:p>
          <a:p>
            <a:pPr marL="1347788" indent="0"/>
            <a:r>
              <a:rPr lang="en-US" dirty="0" smtClean="0"/>
              <a:t> </a:t>
            </a:r>
            <a:r>
              <a:rPr lang="en-US" dirty="0" err="1" smtClean="0"/>
              <a:t>Intercostal</a:t>
            </a:r>
            <a:r>
              <a:rPr lang="en-US" dirty="0" smtClean="0"/>
              <a:t> retraction</a:t>
            </a:r>
          </a:p>
          <a:p>
            <a:pPr marL="1347788" indent="0"/>
            <a:r>
              <a:rPr lang="en-US" dirty="0" smtClean="0"/>
              <a:t> </a:t>
            </a:r>
            <a:r>
              <a:rPr lang="en-US" dirty="0" err="1" smtClean="0"/>
              <a:t>Subcostal</a:t>
            </a:r>
            <a:r>
              <a:rPr lang="en-US" dirty="0" smtClean="0"/>
              <a:t> retraction</a:t>
            </a:r>
          </a:p>
          <a:p>
            <a:pPr marL="1347788" indent="0"/>
            <a:r>
              <a:rPr lang="en-US" dirty="0" smtClean="0"/>
              <a:t> Nasal flaring</a:t>
            </a:r>
          </a:p>
          <a:p>
            <a:pPr marL="1347788" indent="0"/>
            <a:r>
              <a:rPr lang="en-US" dirty="0" smtClean="0"/>
              <a:t>Use of accessory muscles</a:t>
            </a:r>
          </a:p>
          <a:p>
            <a:pPr marL="1347788" indent="0"/>
            <a:r>
              <a:rPr lang="en-US" dirty="0" smtClean="0"/>
              <a:t>Any O2 support.</a:t>
            </a:r>
          </a:p>
          <a:p>
            <a:r>
              <a:rPr lang="en-US" dirty="0" smtClean="0"/>
              <a:t>Behavior.</a:t>
            </a:r>
          </a:p>
          <a:p>
            <a:r>
              <a:rPr lang="en-US" dirty="0" smtClean="0"/>
              <a:t>Odor.</a:t>
            </a:r>
          </a:p>
          <a:p>
            <a:r>
              <a:rPr lang="en-US" dirty="0" smtClean="0"/>
              <a:t>Sounds.</a:t>
            </a:r>
          </a:p>
          <a:p>
            <a:r>
              <a:rPr lang="en-US" dirty="0" smtClean="0"/>
              <a:t>Color &gt;&gt; Pallor or Cyanosis:</a:t>
            </a:r>
          </a:p>
          <a:p>
            <a:pPr indent="203200"/>
            <a:r>
              <a:rPr lang="en-US" dirty="0" smtClean="0"/>
              <a:t>Normal sat 95% or above</a:t>
            </a:r>
          </a:p>
          <a:p>
            <a:pPr indent="203200"/>
            <a:r>
              <a:rPr lang="en-US" dirty="0" smtClean="0"/>
              <a:t>Appear if sat les 85%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of a Pediatric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Prenatal and birth history  </a:t>
            </a:r>
          </a:p>
          <a:p>
            <a:r>
              <a:rPr lang="en-US" dirty="0" smtClean="0"/>
              <a:t>Developmental history</a:t>
            </a:r>
          </a:p>
          <a:p>
            <a:r>
              <a:rPr lang="en-US" dirty="0" smtClean="0"/>
              <a:t>Vaccination</a:t>
            </a:r>
          </a:p>
          <a:p>
            <a:r>
              <a:rPr lang="en-US" dirty="0" smtClean="0"/>
              <a:t>Feeding History</a:t>
            </a:r>
          </a:p>
          <a:p>
            <a:endParaRPr lang="en-US" dirty="0" smtClean="0"/>
          </a:p>
          <a:p>
            <a:r>
              <a:rPr lang="en-US" dirty="0" smtClean="0"/>
              <a:t>Parents are historians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Temperature</a:t>
            </a:r>
          </a:p>
          <a:p>
            <a:pPr marL="722313" indent="0"/>
            <a:r>
              <a:rPr lang="en-US" dirty="0" smtClean="0"/>
              <a:t> Oral, rectal, axillary, </a:t>
            </a:r>
            <a:r>
              <a:rPr lang="en-US" dirty="0" err="1" smtClean="0"/>
              <a:t>otic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/>
            <a:r>
              <a:rPr lang="en-US" dirty="0" smtClean="0"/>
              <a:t>HR</a:t>
            </a:r>
          </a:p>
          <a:p>
            <a:pPr marL="722313" indent="0"/>
            <a:r>
              <a:rPr lang="en-US" dirty="0" smtClean="0"/>
              <a:t> Apical or femoral for infants</a:t>
            </a:r>
          </a:p>
          <a:p>
            <a:pPr marL="722313" indent="0"/>
            <a:r>
              <a:rPr lang="en-US" dirty="0" smtClean="0"/>
              <a:t> </a:t>
            </a:r>
            <a:r>
              <a:rPr lang="en-US" dirty="0" err="1" smtClean="0"/>
              <a:t>Antecupital</a:t>
            </a:r>
            <a:r>
              <a:rPr lang="en-US" dirty="0" smtClean="0"/>
              <a:t> or radial pulse for older children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Respiratory rate </a:t>
            </a:r>
          </a:p>
          <a:p>
            <a:pPr marL="722313" indent="0"/>
            <a:r>
              <a:rPr lang="en-US" dirty="0" smtClean="0"/>
              <a:t> Observe for a minute.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Blood pressure   </a:t>
            </a:r>
          </a:p>
          <a:p>
            <a:pPr marL="722313" indent="0"/>
            <a:r>
              <a:rPr lang="en-US" dirty="0" smtClean="0"/>
              <a:t> Appropriate size cuff - 2/3 width of upper arm </a:t>
            </a:r>
          </a:p>
          <a:p>
            <a:pPr marL="0" indent="0"/>
            <a:endParaRPr lang="en-US" dirty="0" smtClean="0"/>
          </a:p>
          <a:p>
            <a:pPr marL="722313" indent="0"/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Capture B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 descr="Image result for blood pressure classification in pediatr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454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8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800" cy="6019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017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20000" cy="49339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parameters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growth charts</a:t>
            </a:r>
          </a:p>
          <a:p>
            <a:pPr marL="722313" indent="0"/>
            <a:r>
              <a:rPr lang="en-US" sz="2800" dirty="0" smtClean="0"/>
              <a:t> Weight</a:t>
            </a:r>
          </a:p>
          <a:p>
            <a:pPr marL="722313" indent="0"/>
            <a:r>
              <a:rPr lang="en-US" sz="2800" dirty="0" smtClean="0"/>
              <a:t> Length/Height</a:t>
            </a:r>
          </a:p>
          <a:p>
            <a:pPr marL="722313" indent="0"/>
            <a:r>
              <a:rPr lang="en-US" sz="2800" dirty="0" smtClean="0"/>
              <a:t> Head circumference</a:t>
            </a:r>
          </a:p>
          <a:p>
            <a:pPr marL="722313" indent="0"/>
            <a:r>
              <a:rPr lang="en-US" sz="2800" dirty="0" smtClean="0"/>
              <a:t>BMI</a:t>
            </a:r>
          </a:p>
          <a:p>
            <a:pPr marL="722313" indent="0">
              <a:buNone/>
            </a:pPr>
            <a:endParaRPr lang="en-US" sz="2800" dirty="0" smtClean="0"/>
          </a:p>
          <a:p>
            <a:pPr marL="722313" indent="0">
              <a:buNone/>
            </a:pPr>
            <a:r>
              <a:rPr lang="en-US" sz="2800" dirty="0" smtClean="0"/>
              <a:t>***Standard </a:t>
            </a:r>
            <a:r>
              <a:rPr lang="en-US" sz="2800" dirty="0" err="1"/>
              <a:t>V</a:t>
            </a:r>
            <a:r>
              <a:rPr lang="en-US" sz="2800" dirty="0" err="1" smtClean="0"/>
              <a:t>s</a:t>
            </a:r>
            <a:r>
              <a:rPr lang="en-US" sz="2800" dirty="0" smtClean="0"/>
              <a:t> special charts.</a:t>
            </a:r>
            <a:endParaRPr lang="ar-JO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733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267200"/>
            <a:ext cx="34385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10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003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98306" name="AutoShape 2" descr="نتيجة بحث الصور عن ‪growth char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2895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8308" name="Picture 4" descr="نتيجة بحث الصور عن ‪growth char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9330" name="Picture 2" descr="نتيجة بحث الصور عن ‪growth char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Name, age, sex and residence</a:t>
            </a:r>
          </a:p>
          <a:p>
            <a:r>
              <a:rPr lang="en-US" dirty="0" smtClean="0"/>
              <a:t>When admitted if inpatient by date and time and through what department was admitted.</a:t>
            </a:r>
          </a:p>
          <a:p>
            <a:r>
              <a:rPr lang="en-US" dirty="0" smtClean="0"/>
              <a:t>Historian relation to patient</a:t>
            </a:r>
          </a:p>
          <a:p>
            <a:r>
              <a:rPr lang="en-US" dirty="0" smtClean="0"/>
              <a:t>Who took history.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0354" name="Picture 2" descr="نتيجة بحث الصور عن ‪growth chart head circumferenc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FFT:</a:t>
            </a:r>
          </a:p>
          <a:p>
            <a:pPr marL="895350" indent="0">
              <a:buAutoNum type="arabicParenBoth"/>
            </a:pPr>
            <a:r>
              <a:rPr lang="en-US" dirty="0" smtClean="0"/>
              <a:t>fall over 2 or more percentile</a:t>
            </a:r>
          </a:p>
          <a:p>
            <a:pPr marL="895350" indent="0">
              <a:buAutoNum type="arabicParenBoth"/>
            </a:pPr>
            <a:r>
              <a:rPr lang="en-US" dirty="0" smtClean="0"/>
              <a:t>are persistently below the third or fifth percentiles</a:t>
            </a:r>
          </a:p>
          <a:p>
            <a:pPr marL="895350" indent="0">
              <a:buAutoNum type="arabicParenBoth"/>
            </a:pPr>
            <a:r>
              <a:rPr lang="en-US" dirty="0" smtClean="0"/>
              <a:t>are less than the 80th percentile of median weight for height measurement.</a:t>
            </a:r>
          </a:p>
          <a:p>
            <a:endParaRPr lang="en-US" dirty="0" smtClean="0"/>
          </a:p>
          <a:p>
            <a:r>
              <a:rPr lang="en-US" dirty="0" smtClean="0"/>
              <a:t>Stunting: Low height for age</a:t>
            </a:r>
          </a:p>
          <a:p>
            <a:endParaRPr lang="en-US" dirty="0" smtClean="0"/>
          </a:p>
          <a:p>
            <a:r>
              <a:rPr lang="en-US" dirty="0" smtClean="0"/>
              <a:t>Wasting: Low weight for height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stature: less than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 for age and sex</a:t>
            </a:r>
          </a:p>
          <a:p>
            <a:endParaRPr lang="en-US" dirty="0" smtClean="0"/>
          </a:p>
          <a:p>
            <a:r>
              <a:rPr lang="en-US" dirty="0" smtClean="0"/>
              <a:t>Microcephaly: less than 3</a:t>
            </a:r>
            <a:r>
              <a:rPr lang="en-US" baseline="30000" dirty="0" smtClean="0"/>
              <a:t>rd</a:t>
            </a:r>
            <a:r>
              <a:rPr lang="en-US" dirty="0" smtClean="0"/>
              <a:t> centile for age and sex</a:t>
            </a:r>
          </a:p>
          <a:p>
            <a:endParaRPr lang="en-US" dirty="0" smtClean="0"/>
          </a:p>
          <a:p>
            <a:r>
              <a:rPr lang="en-US" dirty="0" smtClean="0"/>
              <a:t>Macrocephaly: more than 97</a:t>
            </a:r>
            <a:r>
              <a:rPr lang="en-US" baseline="30000" dirty="0" smtClean="0"/>
              <a:t>th</a:t>
            </a:r>
            <a:r>
              <a:rPr lang="en-US" dirty="0" smtClean="0"/>
              <a:t> centile for age and sex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02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3820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BMI</a:t>
            </a:r>
            <a:endParaRPr lang="ar-JO" b="1" dirty="0"/>
          </a:p>
        </p:txBody>
      </p:sp>
      <p:sp>
        <p:nvSpPr>
          <p:cNvPr id="4" name="AutoShape 2" descr="Image result for definition of obesity in pediatrics by centile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20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8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 and </a:t>
            </a:r>
            <a:r>
              <a:rPr lang="en-US" dirty="0" err="1" smtClean="0"/>
              <a:t>Lymphatics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A.  Birth marks - nevi, </a:t>
            </a:r>
            <a:r>
              <a:rPr lang="en-US" dirty="0" err="1" smtClean="0"/>
              <a:t>hemangiomas</a:t>
            </a:r>
            <a:r>
              <a:rPr lang="en-US" dirty="0" smtClean="0"/>
              <a:t>, </a:t>
            </a:r>
            <a:r>
              <a:rPr lang="en-US" dirty="0" err="1" smtClean="0"/>
              <a:t>mongolian</a:t>
            </a:r>
            <a:r>
              <a:rPr lang="en-US" dirty="0" smtClean="0"/>
              <a:t> spots etc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 Rashes, </a:t>
            </a:r>
            <a:r>
              <a:rPr lang="en-US" dirty="0" err="1" smtClean="0"/>
              <a:t>petechiae</a:t>
            </a:r>
            <a:r>
              <a:rPr lang="en-US" dirty="0" smtClean="0"/>
              <a:t>, desquamation, pigmentation, jaundice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C.  </a:t>
            </a:r>
            <a:r>
              <a:rPr lang="en-US" dirty="0" smtClean="0">
                <a:solidFill>
                  <a:srgbClr val="FF0000"/>
                </a:solidFill>
              </a:rPr>
              <a:t>Lymph</a:t>
            </a:r>
            <a:r>
              <a:rPr lang="en-US" dirty="0" smtClean="0"/>
              <a:t> node enlargement, location, mobility, consistency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 Scars or injuries, especially in patterns suggestive of abuse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Lymphatics</a:t>
            </a:r>
            <a:endParaRPr lang="ar-JO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37" y="1981200"/>
            <a:ext cx="411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83970" name="Picture 2" descr="نتيجة بحث الصور عن ‪mongolian spo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524250" cy="2924176"/>
          </a:xfrm>
          <a:prstGeom prst="rect">
            <a:avLst/>
          </a:prstGeom>
          <a:noFill/>
        </p:spPr>
      </p:pic>
      <p:sp>
        <p:nvSpPr>
          <p:cNvPr id="83972" name="AutoShape 4" descr="نتيجة بحث الصور عن ‪erythema toxicum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3974" name="Picture 6" descr="نتيجة بحث الصور عن ‪erythema toxicum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304800"/>
            <a:ext cx="4991100" cy="3743325"/>
          </a:xfrm>
          <a:prstGeom prst="rect">
            <a:avLst/>
          </a:prstGeom>
          <a:noFill/>
        </p:spPr>
      </p:pic>
      <p:pic>
        <p:nvPicPr>
          <p:cNvPr id="83976" name="Picture 8" descr="نتيجة بحث الصور عن ‪benign pustular melanosis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495800"/>
            <a:ext cx="4267200" cy="2362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3390899"/>
            <a:ext cx="1219200" cy="657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Mongolian spot</a:t>
            </a:r>
            <a:endParaRPr lang="ar-JO" dirty="0"/>
          </a:p>
        </p:txBody>
      </p:sp>
      <p:sp>
        <p:nvSpPr>
          <p:cNvPr id="5" name="Rectangle 4"/>
          <p:cNvSpPr/>
          <p:nvPr/>
        </p:nvSpPr>
        <p:spPr>
          <a:xfrm>
            <a:off x="4495800" y="3048000"/>
            <a:ext cx="215265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Erythema </a:t>
            </a:r>
            <a:r>
              <a:rPr lang="en-US" dirty="0" err="1" smtClean="0"/>
              <a:t>toxicum</a:t>
            </a:r>
            <a:endParaRPr lang="ar-JO" dirty="0"/>
          </a:p>
        </p:txBody>
      </p:sp>
      <p:sp>
        <p:nvSpPr>
          <p:cNvPr id="6" name="Rectangle 5"/>
          <p:cNvSpPr/>
          <p:nvPr/>
        </p:nvSpPr>
        <p:spPr>
          <a:xfrm>
            <a:off x="6477000" y="61722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Pustular</a:t>
            </a:r>
            <a:r>
              <a:rPr lang="en-US" dirty="0" smtClean="0"/>
              <a:t> </a:t>
            </a:r>
            <a:r>
              <a:rPr lang="en-US" dirty="0" err="1" smtClean="0"/>
              <a:t>melanosis</a:t>
            </a:r>
            <a:endParaRPr lang="ar-J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dirty="0" smtClean="0"/>
              <a:t>Size and shape  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err="1" smtClean="0"/>
              <a:t>Fontanelle</a:t>
            </a:r>
            <a:r>
              <a:rPr lang="en-US" dirty="0" smtClean="0"/>
              <a:t>(s)   </a:t>
            </a:r>
          </a:p>
          <a:p>
            <a:pPr marL="514350" indent="287338"/>
            <a:r>
              <a:rPr lang="en-US" dirty="0" smtClean="0"/>
              <a:t>Size   </a:t>
            </a:r>
          </a:p>
          <a:p>
            <a:pPr marL="514350" indent="287338"/>
            <a:r>
              <a:rPr lang="en-US" dirty="0" smtClean="0"/>
              <a:t>Tension - calm and in the sitting up position  </a:t>
            </a:r>
          </a:p>
          <a:p>
            <a:pPr marL="514350" indent="287338"/>
            <a:endParaRPr lang="en-US" dirty="0" smtClean="0"/>
          </a:p>
          <a:p>
            <a:pPr marL="514350" indent="287338"/>
            <a:r>
              <a:rPr lang="en-US" dirty="0" smtClean="0"/>
              <a:t>Sutures - overriding  </a:t>
            </a:r>
          </a:p>
        </p:txBody>
      </p:sp>
      <p:pic>
        <p:nvPicPr>
          <p:cNvPr id="8194" name="Picture 2" descr="Image result for fontanelle abnorma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597"/>
            <a:ext cx="4343400" cy="51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5234" name="Picture 2" descr="https://www.aafp.org/afp/2014/0901/afp20140901p289-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806" y="152400"/>
            <a:ext cx="8382000" cy="6629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own wards</a:t>
            </a:r>
          </a:p>
          <a:p>
            <a:r>
              <a:rPr lang="en-US" dirty="0" smtClean="0"/>
              <a:t>Duration prior to admission to each complaint.</a:t>
            </a:r>
          </a:p>
          <a:p>
            <a:r>
              <a:rPr lang="en-US" dirty="0" smtClean="0"/>
              <a:t>Maximum 3.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7282" name="Picture 2" descr="نتيجة بحث الصور عن ‪brachycephal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8" y="1008797"/>
            <a:ext cx="9144000" cy="4953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Slant of </a:t>
            </a:r>
            <a:r>
              <a:rPr lang="en-US" dirty="0" err="1" smtClean="0"/>
              <a:t>palpebral</a:t>
            </a:r>
            <a:r>
              <a:rPr lang="en-US" dirty="0" smtClean="0"/>
              <a:t> fissures   </a:t>
            </a:r>
          </a:p>
          <a:p>
            <a:r>
              <a:rPr lang="en-US" dirty="0" err="1" smtClean="0"/>
              <a:t>Hypertelorism</a:t>
            </a:r>
            <a:r>
              <a:rPr lang="en-US" dirty="0" smtClean="0"/>
              <a:t> </a:t>
            </a:r>
          </a:p>
          <a:p>
            <a:r>
              <a:rPr lang="en-US" dirty="0" smtClean="0"/>
              <a:t>Pupils  </a:t>
            </a:r>
          </a:p>
          <a:p>
            <a:r>
              <a:rPr lang="en-US" dirty="0" smtClean="0"/>
              <a:t>Conjunctiva, sclera, cornea </a:t>
            </a:r>
          </a:p>
          <a:p>
            <a:r>
              <a:rPr lang="en-US" dirty="0" smtClean="0"/>
              <a:t>Red reflex </a:t>
            </a:r>
          </a:p>
          <a:p>
            <a:r>
              <a:rPr lang="en-US" dirty="0" smtClean="0"/>
              <a:t>Visual fields - gross exam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Leukorea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4210" name="AutoShape 2" descr="نتيجة بحث الصور عن ‪leukocoria‬‏"/>
          <p:cNvSpPr>
            <a:spLocks noChangeAspect="1" noChangeArrowheads="1"/>
          </p:cNvSpPr>
          <p:nvPr/>
        </p:nvSpPr>
        <p:spPr bwMode="auto">
          <a:xfrm>
            <a:off x="8701088" y="-623888"/>
            <a:ext cx="28575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94212" name="AutoShape 4" descr="نتيجة بحث الصور عن ‪leukocoria‬‏"/>
          <p:cNvSpPr>
            <a:spLocks noChangeAspect="1" noChangeArrowheads="1"/>
          </p:cNvSpPr>
          <p:nvPr/>
        </p:nvSpPr>
        <p:spPr bwMode="auto">
          <a:xfrm>
            <a:off x="8701088" y="-623888"/>
            <a:ext cx="28575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4214" name="Picture 6" descr="نتيجة بحث الصور عن ‪leukocor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6400800" cy="3505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3186" name="Picture 2" descr="face: hypertelor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762500" cy="2019301"/>
          </a:xfrm>
          <a:prstGeom prst="rect">
            <a:avLst/>
          </a:prstGeom>
          <a:noFill/>
        </p:spPr>
      </p:pic>
      <p:pic>
        <p:nvPicPr>
          <p:cNvPr id="93188" name="Picture 4" descr="face: palpebral slant, downslan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4762500" cy="1981201"/>
          </a:xfrm>
          <a:prstGeom prst="rect">
            <a:avLst/>
          </a:prstGeom>
          <a:noFill/>
        </p:spPr>
      </p:pic>
      <p:pic>
        <p:nvPicPr>
          <p:cNvPr id="93190" name="Picture 6" descr="نتيجة بحث الصور عن ‪down syndrome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00223"/>
            <a:ext cx="3276600" cy="337185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Ears  Position of ears   </a:t>
            </a:r>
          </a:p>
          <a:p>
            <a:endParaRPr lang="en-US" dirty="0" smtClean="0"/>
          </a:p>
          <a:p>
            <a:r>
              <a:rPr lang="en-US" dirty="0" smtClean="0"/>
              <a:t>Tympanic membranes</a:t>
            </a:r>
          </a:p>
          <a:p>
            <a:pPr marL="801688" indent="0"/>
            <a:r>
              <a:rPr lang="en-US" dirty="0" smtClean="0"/>
              <a:t> In infants pull pinna downward, in older children pull it back and up</a:t>
            </a:r>
          </a:p>
          <a:p>
            <a:pPr marL="801688" indent="0"/>
            <a:r>
              <a:rPr lang="en-US" dirty="0" smtClean="0"/>
              <a:t> look for swelling, perforation, redness and dullness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8066" name="Picture 2" descr="https://www.peds.ufl.edu/divisions/genetics/_style/images/ear-face-diagram-with-ba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524625" cy="5257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0114" name="AutoShape 2" descr="نتيجة بحث الصور عن ‪preauricular skin tags‬‏"/>
          <p:cNvSpPr>
            <a:spLocks noChangeAspect="1" noChangeArrowheads="1"/>
          </p:cNvSpPr>
          <p:nvPr/>
        </p:nvSpPr>
        <p:spPr bwMode="auto">
          <a:xfrm>
            <a:off x="8609013" y="-822325"/>
            <a:ext cx="3048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0116" name="Picture 4" descr="نتيجة بحث الصور عن ‪preauricular skin tag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019800" cy="39243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1138" name="Picture 2" descr="نتيجة بحث الصور عن ‪otitis med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619500" cy="4791076"/>
          </a:xfrm>
          <a:prstGeom prst="rect">
            <a:avLst/>
          </a:prstGeom>
          <a:noFill/>
        </p:spPr>
      </p:pic>
      <p:pic>
        <p:nvPicPr>
          <p:cNvPr id="5" name="Picture 6" descr="normal ear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400" y="1447800"/>
            <a:ext cx="4346575" cy="4648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Nasal septum &gt;&gt; </a:t>
            </a:r>
            <a:r>
              <a:rPr lang="en-US" dirty="0" err="1" smtClean="0"/>
              <a:t>choanal</a:t>
            </a:r>
            <a:r>
              <a:rPr lang="en-US" dirty="0" smtClean="0"/>
              <a:t> atresia.  </a:t>
            </a:r>
          </a:p>
          <a:p>
            <a:endParaRPr lang="en-US" dirty="0" smtClean="0"/>
          </a:p>
          <a:p>
            <a:r>
              <a:rPr lang="en-US" dirty="0" smtClean="0"/>
              <a:t>Nasal bridge.</a:t>
            </a:r>
          </a:p>
          <a:p>
            <a:endParaRPr lang="en-US" dirty="0" smtClean="0"/>
          </a:p>
          <a:p>
            <a:r>
              <a:rPr lang="en-US" dirty="0" smtClean="0"/>
              <a:t>Mucosa (color, polyps) </a:t>
            </a:r>
          </a:p>
          <a:p>
            <a:endParaRPr lang="en-US" dirty="0" smtClean="0"/>
          </a:p>
          <a:p>
            <a:r>
              <a:rPr lang="en-US" dirty="0" smtClean="0"/>
              <a:t>Sinus tenderness </a:t>
            </a:r>
          </a:p>
          <a:p>
            <a:endParaRPr lang="en-US" dirty="0" smtClean="0"/>
          </a:p>
          <a:p>
            <a:r>
              <a:rPr lang="en-US" dirty="0" smtClean="0"/>
              <a:t>Discharge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Mouth and Throat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Lips  and </a:t>
            </a:r>
            <a:r>
              <a:rPr lang="en-US" dirty="0" err="1" smtClean="0"/>
              <a:t>buccal</a:t>
            </a:r>
            <a:endParaRPr lang="en-US" dirty="0" smtClean="0"/>
          </a:p>
          <a:p>
            <a:r>
              <a:rPr lang="en-US" dirty="0" smtClean="0"/>
              <a:t>Tongue</a:t>
            </a:r>
          </a:p>
          <a:p>
            <a:r>
              <a:rPr lang="en-US" dirty="0" smtClean="0"/>
              <a:t>Teeth and gums</a:t>
            </a:r>
          </a:p>
          <a:p>
            <a:r>
              <a:rPr lang="en-US" dirty="0" smtClean="0"/>
              <a:t>Palate (intact, arch) </a:t>
            </a:r>
          </a:p>
          <a:p>
            <a:r>
              <a:rPr lang="en-US" dirty="0" smtClean="0"/>
              <a:t>Tonsils (size, color, exudates)  </a:t>
            </a:r>
          </a:p>
          <a:p>
            <a:r>
              <a:rPr lang="en-US" dirty="0" smtClean="0"/>
              <a:t>Posterior pharyngeal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Analyze the chief complaint &gt;&gt; SOCRATES.</a:t>
            </a:r>
          </a:p>
          <a:p>
            <a:endParaRPr lang="en-US" dirty="0" smtClean="0"/>
          </a:p>
          <a:p>
            <a:r>
              <a:rPr lang="en-US" dirty="0" smtClean="0"/>
              <a:t>Concise chronological account of the illness, including any previous treatment  with full description of symptoms pertinent positives and pertinent negatives.</a:t>
            </a:r>
          </a:p>
          <a:p>
            <a:endParaRPr lang="en-US" dirty="0" smtClean="0"/>
          </a:p>
          <a:p>
            <a:r>
              <a:rPr lang="en-US" dirty="0" smtClean="0"/>
              <a:t>Patients own words.</a:t>
            </a:r>
          </a:p>
          <a:p>
            <a:endParaRPr lang="en-US" dirty="0" smtClean="0"/>
          </a:p>
          <a:p>
            <a:r>
              <a:rPr lang="en-US" dirty="0" smtClean="0"/>
              <a:t>Any relative symptoms, past </a:t>
            </a:r>
            <a:r>
              <a:rPr lang="en-US" dirty="0" err="1" smtClean="0"/>
              <a:t>hx</a:t>
            </a:r>
            <a:r>
              <a:rPr lang="en-US" dirty="0" smtClean="0"/>
              <a:t>, family </a:t>
            </a:r>
            <a:r>
              <a:rPr lang="en-US" dirty="0" err="1" smtClean="0"/>
              <a:t>hx</a:t>
            </a:r>
            <a:r>
              <a:rPr lang="en-US" dirty="0" smtClean="0"/>
              <a:t>, vaccination </a:t>
            </a:r>
            <a:r>
              <a:rPr lang="en-US" dirty="0" err="1" smtClean="0"/>
              <a:t>hx</a:t>
            </a:r>
            <a:r>
              <a:rPr lang="en-US" dirty="0" smtClean="0"/>
              <a:t>, developmental </a:t>
            </a:r>
            <a:r>
              <a:rPr lang="en-US" dirty="0" err="1" smtClean="0"/>
              <a:t>hx</a:t>
            </a:r>
            <a:r>
              <a:rPr lang="en-US" dirty="0" smtClean="0"/>
              <a:t>, natal </a:t>
            </a:r>
            <a:r>
              <a:rPr lang="en-US" dirty="0" err="1" smtClean="0"/>
              <a:t>hx</a:t>
            </a:r>
            <a:r>
              <a:rPr lang="en-US" dirty="0" smtClean="0"/>
              <a:t> and social </a:t>
            </a:r>
            <a:r>
              <a:rPr lang="en-US" dirty="0" err="1" smtClean="0"/>
              <a:t>hx</a:t>
            </a:r>
            <a:r>
              <a:rPr lang="en-US" dirty="0"/>
              <a:t>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8601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3962400" cy="4800600"/>
          </a:xfrm>
          <a:prstGeom prst="rect">
            <a:avLst/>
          </a:prstGeom>
          <a:noFill/>
        </p:spPr>
      </p:pic>
      <p:sp>
        <p:nvSpPr>
          <p:cNvPr id="86020" name="AutoShape 4" descr="نتيجة بحث الصور عن ‪ankyloglossia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218" name="Picture 2" descr="Cleft p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41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7042" name="Picture 2" descr="نتيجة بحث الصور عن ‪ankylogloss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076950" cy="4648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4572000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Ankyloglosia</a:t>
            </a:r>
            <a:r>
              <a:rPr lang="en-US" dirty="0" smtClean="0"/>
              <a:t> (tongue tie)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8" descr="herpang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4191000" cy="5029200"/>
          </a:xfrm>
          <a:prstGeom prst="rect">
            <a:avLst/>
          </a:prstGeom>
          <a:noFill/>
        </p:spPr>
      </p:pic>
      <p:pic>
        <p:nvPicPr>
          <p:cNvPr id="5" name="Picture 3" descr="tonsilliti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81000"/>
            <a:ext cx="452952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 </a:t>
            </a:r>
          </a:p>
          <a:p>
            <a:endParaRPr lang="en-US" dirty="0" smtClean="0"/>
          </a:p>
          <a:p>
            <a:r>
              <a:rPr lang="en-US" dirty="0" smtClean="0"/>
              <a:t>Trachea position  </a:t>
            </a:r>
          </a:p>
          <a:p>
            <a:endParaRPr lang="en-US" dirty="0" smtClean="0"/>
          </a:p>
          <a:p>
            <a:r>
              <a:rPr lang="en-US" dirty="0" smtClean="0"/>
              <a:t>Masses (cysts, nodes)   </a:t>
            </a:r>
          </a:p>
          <a:p>
            <a:endParaRPr lang="en-US" dirty="0" smtClean="0"/>
          </a:p>
          <a:p>
            <a:r>
              <a:rPr lang="en-US" dirty="0" smtClean="0"/>
              <a:t>Presence or absence of nuchal rigidity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4994" name="Picture 2" descr="نتيجة بحث الصور عن ‪webbing of neck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419600" cy="3657600"/>
          </a:xfrm>
          <a:prstGeom prst="rect">
            <a:avLst/>
          </a:prstGeom>
          <a:noFill/>
        </p:spPr>
      </p:pic>
      <p:pic>
        <p:nvPicPr>
          <p:cNvPr id="84996" name="Picture 4" descr="نتيجة بحث الصور عن ‪torticolli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962400" cy="3810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Inspection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Pattern of breathing    </a:t>
            </a:r>
          </a:p>
          <a:p>
            <a:pPr marL="546100" indent="0">
              <a:buAutoNum type="alphaLcPeriod"/>
            </a:pPr>
            <a:r>
              <a:rPr lang="en-US" dirty="0" smtClean="0"/>
              <a:t> Abdominal breathing is normal in infants    </a:t>
            </a:r>
          </a:p>
          <a:p>
            <a:pPr marL="546100" indent="0">
              <a:buAutoNum type="alphaLcPeriod"/>
            </a:pPr>
            <a:r>
              <a:rPr lang="en-US" dirty="0" smtClean="0"/>
              <a:t> Periodic  breathing is normal in infants (pause &lt; 15 seconds) 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Respiratory distress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Chest wall configuration</a:t>
            </a:r>
          </a:p>
          <a:p>
            <a:pPr marL="514350" indent="31750">
              <a:buAutoNum type="alphaLcPeriod"/>
            </a:pPr>
            <a:r>
              <a:rPr lang="en-US" dirty="0" err="1" smtClean="0"/>
              <a:t>Kyphosis</a:t>
            </a:r>
            <a:endParaRPr lang="en-US" dirty="0" smtClean="0"/>
          </a:p>
          <a:p>
            <a:pPr marL="514350" indent="3175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Scolisis</a:t>
            </a:r>
            <a:endParaRPr lang="en-US" dirty="0" smtClean="0"/>
          </a:p>
          <a:p>
            <a:pPr marL="514350" indent="31750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excavatum</a:t>
            </a:r>
            <a:r>
              <a:rPr lang="en-US" dirty="0" smtClean="0"/>
              <a:t> or </a:t>
            </a:r>
            <a:r>
              <a:rPr lang="en-US" dirty="0" err="1" smtClean="0"/>
              <a:t>carniatum</a:t>
            </a:r>
            <a:r>
              <a:rPr lang="en-US" dirty="0" smtClean="0"/>
              <a:t> </a:t>
            </a:r>
          </a:p>
          <a:p>
            <a:pPr marL="514350" indent="3175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Hyperinflated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     Scars. Skin lesions, dilated veins, masses, visible pulses.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     Stridor or audible wheezes.</a:t>
            </a:r>
          </a:p>
          <a:p>
            <a:pPr marL="514350" indent="-514350">
              <a:buAutoNum type="arabicPeriod" startAt="2"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Palpation and percussion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Tracheal deviation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Apex beat</a:t>
            </a:r>
          </a:p>
          <a:p>
            <a:pPr marL="514350" indent="-514350">
              <a:buAutoNum type="arabicPeriod"/>
            </a:pPr>
            <a:r>
              <a:rPr lang="en-US" dirty="0" smtClean="0"/>
              <a:t>Chest expansion in older children</a:t>
            </a:r>
          </a:p>
          <a:p>
            <a:pPr marL="514350" indent="-514350">
              <a:buAutoNum type="arabicPeriod"/>
            </a:pPr>
            <a:r>
              <a:rPr lang="en-US" dirty="0" smtClean="0"/>
              <a:t>Palpation for tenderness, masses and crepitation.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Auscultation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Equality of breath sounds  </a:t>
            </a:r>
          </a:p>
          <a:p>
            <a:pPr marL="514350" indent="-514350">
              <a:buAutoNum type="arabicPeriod"/>
            </a:pPr>
            <a:r>
              <a:rPr lang="en-US" dirty="0" smtClean="0"/>
              <a:t>Type of breath sounds ( vesicular or bronchial)</a:t>
            </a:r>
          </a:p>
          <a:p>
            <a:pPr marL="514350" indent="-514350">
              <a:buAutoNum type="arabicPeriod"/>
            </a:pPr>
            <a:r>
              <a:rPr lang="en-US" dirty="0" smtClean="0"/>
              <a:t>Expiratory phase prolongation.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wheezes, crackles</a:t>
            </a:r>
          </a:p>
          <a:p>
            <a:pPr marL="514350" indent="-514350">
              <a:buAutoNum type="arabicPeriod"/>
            </a:pPr>
            <a:r>
              <a:rPr lang="en-US" dirty="0" smtClean="0"/>
              <a:t>Upper airway noise 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r>
              <a:rPr lang="en-US" sz="3800" b="1" dirty="0" smtClean="0"/>
              <a:t>Do not forget to examine the axilla and the posterior wall. </a:t>
            </a:r>
          </a:p>
          <a:p>
            <a:r>
              <a:rPr lang="en-US" sz="3800" b="1" dirty="0" smtClean="0"/>
              <a:t>Tactile vocal fremitus not done in pediatrics unless adolescents. 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8850" name="Picture 2" descr="نتيجة بحث الصور عن ‪wide spaced nipple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5105400" cy="4114800"/>
          </a:xfrm>
          <a:prstGeom prst="rect">
            <a:avLst/>
          </a:prstGeom>
          <a:noFill/>
        </p:spPr>
      </p:pic>
      <p:pic>
        <p:nvPicPr>
          <p:cNvPr id="78852" name="Picture 4" descr="نتيجة بحث الصور عن ‪Supernumerary nipple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09800"/>
            <a:ext cx="3886200" cy="32861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Vital signs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General Exam</a:t>
            </a:r>
          </a:p>
          <a:p>
            <a:pPr marL="1543050" indent="-457200"/>
            <a:r>
              <a:rPr lang="en-US" dirty="0" smtClean="0"/>
              <a:t> Central cyanosis + pallor</a:t>
            </a:r>
          </a:p>
          <a:p>
            <a:pPr marL="1543050" indent="-457200"/>
            <a:r>
              <a:rPr lang="en-US" dirty="0" smtClean="0"/>
              <a:t> Hands</a:t>
            </a:r>
          </a:p>
          <a:p>
            <a:pPr marL="1543050" indent="-457200"/>
            <a:r>
              <a:rPr lang="en-US" dirty="0" smtClean="0"/>
              <a:t> Respiratory distress</a:t>
            </a:r>
          </a:p>
          <a:p>
            <a:pPr marL="1543050" indent="-457200"/>
            <a:r>
              <a:rPr lang="en-US" b="1" dirty="0" smtClean="0"/>
              <a:t> JVP for age &gt; 8 years</a:t>
            </a:r>
          </a:p>
          <a:p>
            <a:pPr marL="1543050" indent="-457200"/>
            <a:r>
              <a:rPr lang="en-US" dirty="0" smtClean="0"/>
              <a:t> Pulses</a:t>
            </a:r>
          </a:p>
          <a:p>
            <a:pPr marL="1543050" indent="-457200"/>
            <a:r>
              <a:rPr lang="en-US" dirty="0" smtClean="0"/>
              <a:t> Radio </a:t>
            </a:r>
            <a:r>
              <a:rPr lang="en-US" dirty="0" smtClean="0">
                <a:solidFill>
                  <a:srgbClr val="FF0000"/>
                </a:solidFill>
              </a:rPr>
              <a:t>femoral</a:t>
            </a:r>
            <a:r>
              <a:rPr lang="en-US" dirty="0" smtClean="0"/>
              <a:t> delay in older children, or brachial femoral in infants.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C. Inspect the chest and palpate for heaves or thrills and Apex beat.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Heart auscultation ( comment on heart sounds, extra sounds and murmur).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 Liver and lung</a:t>
            </a:r>
          </a:p>
          <a:p>
            <a:pPr marL="1085850" indent="0">
              <a:buFont typeface="Wingdings" pitchFamily="2" charset="2"/>
              <a:buChar char="Ø"/>
            </a:pPr>
            <a:endParaRPr lang="en-US" dirty="0" smtClean="0"/>
          </a:p>
          <a:p>
            <a:pPr marL="1085850" indent="0">
              <a:buFont typeface="Wingdings" pitchFamily="2" charset="2"/>
              <a:buChar char="Ø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Innocent murmur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1-3 </a:t>
            </a:r>
          </a:p>
          <a:p>
            <a:r>
              <a:rPr lang="en-US" dirty="0" smtClean="0"/>
              <a:t>Systolic</a:t>
            </a:r>
          </a:p>
          <a:p>
            <a:r>
              <a:rPr lang="en-US" dirty="0" smtClean="0"/>
              <a:t>Not conducted posteriorly</a:t>
            </a:r>
          </a:p>
          <a:p>
            <a:r>
              <a:rPr lang="en-US" dirty="0" smtClean="0"/>
              <a:t>Variable with position and respiration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69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Abdomen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Inspection   </a:t>
            </a:r>
          </a:p>
          <a:p>
            <a:pPr marL="514350" indent="-514350">
              <a:buAutoNum type="arabicPeriod"/>
            </a:pPr>
            <a:r>
              <a:rPr lang="en-US" dirty="0" smtClean="0"/>
              <a:t>Shape (Infants usually have </a:t>
            </a:r>
            <a:r>
              <a:rPr lang="en-US" dirty="0" smtClean="0">
                <a:solidFill>
                  <a:srgbClr val="FF0000"/>
                </a:solidFill>
              </a:rPr>
              <a:t>protuberant</a:t>
            </a:r>
            <a:r>
              <a:rPr lang="en-US" dirty="0" smtClean="0"/>
              <a:t> abdomens , Becomes more scaphoid as child matures), moves with respiration, symmetry, umbilicus, rash, dilated veins, scars, stomas, masses.</a:t>
            </a:r>
          </a:p>
          <a:p>
            <a:pPr marL="514350" indent="-514350">
              <a:buAutoNum type="arabicPeriod" startAt="2"/>
            </a:pPr>
            <a:r>
              <a:rPr lang="en-US" dirty="0" err="1" smtClean="0"/>
              <a:t>Hernial</a:t>
            </a:r>
            <a:r>
              <a:rPr lang="en-US" dirty="0" smtClean="0"/>
              <a:t> orifices (ask to cough).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Pull to sit ( diastasis recti or masses)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Palpation (superficial then deep)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Tenderness - avoid tender area until end of exam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Masses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Liver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spleen</a:t>
            </a:r>
            <a:r>
              <a:rPr lang="en-US" dirty="0" smtClean="0"/>
              <a:t>, kidneys, bladder:     May be palpable in normal setting</a:t>
            </a:r>
          </a:p>
          <a:p>
            <a:endParaRPr lang="en-US" dirty="0" smtClean="0"/>
          </a:p>
          <a:p>
            <a:r>
              <a:rPr lang="en-US" dirty="0" smtClean="0"/>
              <a:t>Percussion</a:t>
            </a:r>
          </a:p>
          <a:p>
            <a:pPr marL="0" indent="0">
              <a:buNone/>
            </a:pPr>
            <a:r>
              <a:rPr lang="en-US" dirty="0" smtClean="0"/>
              <a:t>Percuss for shifting dullness and ascites , fluid thrill for moderate ascites.</a:t>
            </a:r>
          </a:p>
          <a:p>
            <a:pPr marL="0" indent="0">
              <a:buNone/>
            </a:pPr>
            <a:r>
              <a:rPr lang="en-US" dirty="0" smtClean="0"/>
              <a:t>Renal angle tenderness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Auscultation</a:t>
            </a:r>
          </a:p>
          <a:p>
            <a:pPr marL="0" indent="0">
              <a:buNone/>
            </a:pPr>
            <a:r>
              <a:rPr lang="en-US" dirty="0" smtClean="0"/>
              <a:t>For bowel sounds ( normal every 5-10 sec) and bruit.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Digital Rectal exam is not routine</a:t>
            </a:r>
          </a:p>
          <a:p>
            <a:r>
              <a:rPr lang="en-US" dirty="0" smtClean="0"/>
              <a:t>Genital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6802" name="Picture 2" descr="نتيجة بحث الصور عن ‪gastroschis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Image result for gastroschisis vs omphal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831154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7826" name="AutoShape 2" descr="نتيجة بحث الصور عن ‪gastroschisis‬‏"/>
          <p:cNvSpPr>
            <a:spLocks noChangeAspect="1" noChangeArrowheads="1"/>
          </p:cNvSpPr>
          <p:nvPr/>
        </p:nvSpPr>
        <p:spPr bwMode="auto">
          <a:xfrm>
            <a:off x="8294688" y="-1500188"/>
            <a:ext cx="5057775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7828" name="AutoShape 4" descr="نتيجة بحث الصور عن ‪umbilical hernia‬‏"/>
          <p:cNvSpPr>
            <a:spLocks noChangeAspect="1" noChangeArrowheads="1"/>
          </p:cNvSpPr>
          <p:nvPr/>
        </p:nvSpPr>
        <p:spPr bwMode="auto">
          <a:xfrm>
            <a:off x="8288338" y="-1516063"/>
            <a:ext cx="5619750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7830" name="Picture 6" descr="نتيجة بحث الصور عن ‪umbilical hern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63555"/>
            <a:ext cx="7010400" cy="430530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Sacral</a:t>
            </a:r>
            <a:r>
              <a:rPr lang="en-US" dirty="0" smtClean="0"/>
              <a:t> dimple  </a:t>
            </a:r>
          </a:p>
          <a:p>
            <a:endParaRPr lang="en-US" dirty="0" smtClean="0"/>
          </a:p>
          <a:p>
            <a:r>
              <a:rPr lang="en-US" dirty="0" smtClean="0"/>
              <a:t>Kyphosis, </a:t>
            </a:r>
            <a:r>
              <a:rPr lang="en-US" dirty="0" err="1" smtClean="0"/>
              <a:t>lordosis</a:t>
            </a:r>
            <a:r>
              <a:rPr lang="en-US" dirty="0" smtClean="0"/>
              <a:t> or scoliosis </a:t>
            </a:r>
          </a:p>
          <a:p>
            <a:endParaRPr lang="en-US" dirty="0" smtClean="0"/>
          </a:p>
          <a:p>
            <a:r>
              <a:rPr lang="en-US" dirty="0" smtClean="0"/>
              <a:t>Joints and muscles</a:t>
            </a:r>
          </a:p>
          <a:p>
            <a:endParaRPr lang="en-US" dirty="0" smtClean="0"/>
          </a:p>
          <a:p>
            <a:r>
              <a:rPr lang="en-US" dirty="0" smtClean="0"/>
              <a:t>Extremities</a:t>
            </a:r>
          </a:p>
          <a:p>
            <a:pPr>
              <a:buNone/>
            </a:pPr>
            <a:r>
              <a:rPr lang="en-US" dirty="0" smtClean="0"/>
              <a:t>         1.  Deformity  </a:t>
            </a:r>
          </a:p>
          <a:p>
            <a:pPr>
              <a:buNone/>
            </a:pPr>
            <a:r>
              <a:rPr lang="en-US" dirty="0" smtClean="0"/>
              <a:t>         2.  Fingers</a:t>
            </a:r>
          </a:p>
          <a:p>
            <a:pPr>
              <a:buNone/>
            </a:pPr>
            <a:r>
              <a:rPr lang="en-US" dirty="0" smtClean="0"/>
              <a:t>         3.  Edema   </a:t>
            </a:r>
          </a:p>
          <a:p>
            <a:pPr>
              <a:buNone/>
            </a:pPr>
            <a:r>
              <a:rPr lang="en-US" dirty="0" smtClean="0"/>
              <a:t>         4.  Clubbing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1922" name="AutoShape 2" descr="نتيجة بحث الصور عن ‪sacral dimple‬‏"/>
          <p:cNvSpPr>
            <a:spLocks noChangeAspect="1" noChangeArrowheads="1"/>
          </p:cNvSpPr>
          <p:nvPr/>
        </p:nvSpPr>
        <p:spPr bwMode="auto">
          <a:xfrm>
            <a:off x="8220075" y="-1660525"/>
            <a:ext cx="5619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1924" name="Picture 4" descr="نتيجة بحث الصور عن ‪sacral di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28911"/>
            <a:ext cx="4191000" cy="3009901"/>
          </a:xfrm>
          <a:prstGeom prst="rect">
            <a:avLst/>
          </a:prstGeom>
          <a:noFill/>
        </p:spPr>
      </p:pic>
      <p:pic>
        <p:nvPicPr>
          <p:cNvPr id="81926" name="Picture 6" descr="نتيجة بحث الصور عن ‪sacral dimpl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3743325" cy="37433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9874" name="Picture 2" descr="نتيجة بحث الصور عن ‪bowing of leg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223994" cy="4419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foot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1682" name="AutoShape 2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1684" name="AutoShape 4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1686" name="Picture 6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5162550" cy="37433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DDH</a:t>
            </a:r>
            <a:endParaRPr lang="ar-JO" dirty="0"/>
          </a:p>
        </p:txBody>
      </p:sp>
      <p:pic>
        <p:nvPicPr>
          <p:cNvPr id="72706" name="Picture 2" descr="https://www.aafp.org/afp/2014/0901/afp20140901p297-f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581400" cy="4419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5148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Postaxial (</a:t>
            </a:r>
            <a:r>
              <a:rPr lang="en-US" dirty="0" err="1" smtClean="0"/>
              <a:t>ulnar</a:t>
            </a:r>
            <a:r>
              <a:rPr lang="en-US" dirty="0" smtClean="0"/>
              <a:t>)                                     </a:t>
            </a:r>
            <a:r>
              <a:rPr lang="en-US" dirty="0" err="1" smtClean="0"/>
              <a:t>Preaxial</a:t>
            </a:r>
            <a:r>
              <a:rPr lang="en-US" dirty="0" smtClean="0"/>
              <a:t> (radial) : more associated with syndrome   </a:t>
            </a:r>
          </a:p>
          <a:p>
            <a:pPr>
              <a:buNone/>
            </a:pPr>
            <a:r>
              <a:rPr lang="en-US" dirty="0" smtClean="0"/>
              <a:t>Common       </a:t>
            </a:r>
            <a:endParaRPr lang="ar-JO" dirty="0"/>
          </a:p>
        </p:txBody>
      </p:sp>
      <p:pic>
        <p:nvPicPr>
          <p:cNvPr id="1026" name="Picture 2" descr="نتيجة بحث الصور عن ‪preaxial and postaxial polydactyl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71600"/>
            <a:ext cx="5010150" cy="3743325"/>
          </a:xfrm>
          <a:prstGeom prst="rect">
            <a:avLst/>
          </a:prstGeom>
          <a:noFill/>
        </p:spPr>
      </p:pic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895600" cy="37433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Maternal health during pregnancy: bleeding, trauma, hypertension,    fevers, infectious illnesses, medications, drugs, alcohol, smoking,    rupture of membranes</a:t>
            </a:r>
          </a:p>
          <a:p>
            <a:endParaRPr lang="en-US" dirty="0" smtClean="0"/>
          </a:p>
          <a:p>
            <a:r>
              <a:rPr lang="en-US" dirty="0" smtClean="0"/>
              <a:t>Antenatal visits and findings</a:t>
            </a:r>
          </a:p>
          <a:p>
            <a:endParaRPr lang="en-US" dirty="0" smtClean="0"/>
          </a:p>
          <a:p>
            <a:r>
              <a:rPr lang="en-US" dirty="0" smtClean="0"/>
              <a:t>Supplements and drugs</a:t>
            </a:r>
          </a:p>
          <a:p>
            <a:endParaRPr lang="en-US" dirty="0" smtClean="0"/>
          </a:p>
          <a:p>
            <a:r>
              <a:rPr lang="en-US" dirty="0" smtClean="0"/>
              <a:t>Investigations and blood group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705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Rocker bottom feet                       Overriding fingers</a:t>
            </a:r>
            <a:endParaRPr lang="ar-JO" dirty="0"/>
          </a:p>
        </p:txBody>
      </p:sp>
      <p:sp>
        <p:nvSpPr>
          <p:cNvPr id="69634" name="AutoShape 2" descr="نتيجة بحث الصور عن ‪rocker bottom foot‬‏"/>
          <p:cNvSpPr>
            <a:spLocks noChangeAspect="1" noChangeArrowheads="1"/>
          </p:cNvSpPr>
          <p:nvPr/>
        </p:nvSpPr>
        <p:spPr bwMode="auto">
          <a:xfrm>
            <a:off x="8570913" y="-906463"/>
            <a:ext cx="24955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36" name="Picture 4" descr="نتيجة بحث الصور عن ‪rocker bottom foo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886200" cy="3352800"/>
          </a:xfrm>
          <a:prstGeom prst="rect">
            <a:avLst/>
          </a:prstGeom>
          <a:noFill/>
        </p:spPr>
      </p:pic>
      <p:sp>
        <p:nvSpPr>
          <p:cNvPr id="69638" name="AutoShape 6" descr="نتيجة بحث الصور عن ‪overriding fingers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200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40" name="Picture 8" descr="نتيجة بحث الصور عن ‪overriding finger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800"/>
            <a:ext cx="3200400" cy="33623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4191000" cy="1249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3-10% of normal population</a:t>
            </a:r>
          </a:p>
          <a:p>
            <a:r>
              <a:rPr lang="en-US" dirty="0" smtClean="0"/>
              <a:t>May be associated with Down</a:t>
            </a:r>
            <a:endParaRPr lang="ar-JO" dirty="0"/>
          </a:p>
        </p:txBody>
      </p:sp>
      <p:pic>
        <p:nvPicPr>
          <p:cNvPr id="70658" name="Picture 2" descr="نتيجة بحث الصور عن ‪simian creas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810000" cy="3048001"/>
          </a:xfrm>
          <a:prstGeom prst="rect">
            <a:avLst/>
          </a:prstGeom>
          <a:noFill/>
        </p:spPr>
      </p:pic>
      <p:sp>
        <p:nvSpPr>
          <p:cNvPr id="70660" name="AutoShape 4" descr="نتيجة بحث الصور عن ‪Clinodactyly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6480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0662" name="Picture 6" descr="نتيجة بحث الصور عن ‪Clinodactyly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648075" cy="3362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5334000"/>
            <a:ext cx="2895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Clinodactly</a:t>
            </a:r>
            <a:r>
              <a:rPr lang="en-US" dirty="0" smtClean="0"/>
              <a:t>: may be associated with Turner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accomplished through observation alone</a:t>
            </a:r>
          </a:p>
          <a:p>
            <a:r>
              <a:rPr lang="en-US" dirty="0" smtClean="0"/>
              <a:t>Skin exam</a:t>
            </a:r>
          </a:p>
          <a:p>
            <a:r>
              <a:rPr lang="en-US" dirty="0" smtClean="0"/>
              <a:t>Meningeal signs</a:t>
            </a:r>
          </a:p>
          <a:p>
            <a:r>
              <a:rPr lang="en-US" dirty="0" smtClean="0"/>
              <a:t>Tone, Power, DTR</a:t>
            </a:r>
          </a:p>
          <a:p>
            <a:r>
              <a:rPr lang="en-US" dirty="0" smtClean="0"/>
              <a:t>Sensory</a:t>
            </a:r>
          </a:p>
          <a:p>
            <a:r>
              <a:rPr lang="en-US" dirty="0" smtClean="0"/>
              <a:t>Cerebellum</a:t>
            </a:r>
          </a:p>
          <a:p>
            <a:r>
              <a:rPr lang="en-US" dirty="0" smtClean="0"/>
              <a:t>Cranial nerves</a:t>
            </a:r>
          </a:p>
          <a:p>
            <a:r>
              <a:rPr lang="en-US" dirty="0" smtClean="0"/>
              <a:t>Primitive reflexes</a:t>
            </a:r>
          </a:p>
          <a:p>
            <a:r>
              <a:rPr lang="en-US" dirty="0" smtClean="0"/>
              <a:t>Developmental evaluation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0"/>
          <a:ext cx="4572000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Reflex</a:t>
                      </a:r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Moro reflex</a:t>
                      </a:r>
                      <a:endParaRPr lang="ar-JO" b="1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Stepping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Rooting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Sucking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Asymmetrical tonic neck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grasp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Planter</a:t>
                      </a:r>
                      <a:r>
                        <a:rPr lang="en-US" b="1" baseline="0" dirty="0" smtClean="0"/>
                        <a:t> reflex</a:t>
                      </a:r>
                      <a:endParaRPr lang="ar-JO" b="1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Galant</a:t>
                      </a:r>
                      <a:r>
                        <a:rPr lang="en-US" b="1" dirty="0" smtClean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Babkin</a:t>
                      </a:r>
                      <a:r>
                        <a:rPr lang="en-US" b="1" dirty="0" smtClean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7" descr="http://media.tumblr.com/tumblr_m6oegv2f4P1qb907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24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39" descr="show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812" y="1524000"/>
            <a:ext cx="4040188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 descr="Dscn5979"/>
          <p:cNvSpPr>
            <a:spLocks noGrp="1" noChangeAspect="1" noChangeArrowheads="1"/>
          </p:cNvSpPr>
          <p:nvPr isPhoto="1"/>
        </p:nvSpPr>
        <p:spPr bwMode="auto">
          <a:xfrm>
            <a:off x="5029201" y="4267200"/>
            <a:ext cx="4114800" cy="2590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Size of penis</a:t>
            </a:r>
          </a:p>
          <a:p>
            <a:r>
              <a:rPr lang="en-US" dirty="0" smtClean="0"/>
              <a:t>Urethral opening</a:t>
            </a:r>
          </a:p>
          <a:p>
            <a:r>
              <a:rPr lang="en-US" dirty="0" smtClean="0"/>
              <a:t>Scrotum and testicles </a:t>
            </a:r>
          </a:p>
          <a:p>
            <a:r>
              <a:rPr lang="en-US" dirty="0" smtClean="0"/>
              <a:t>Testicular volume </a:t>
            </a:r>
          </a:p>
          <a:p>
            <a:endParaRPr lang="en-US" dirty="0" smtClean="0"/>
          </a:p>
          <a:p>
            <a:r>
              <a:rPr lang="en-US" dirty="0" smtClean="0"/>
              <a:t>Term female newborns have prominent labia </a:t>
            </a:r>
            <a:r>
              <a:rPr lang="en-US" dirty="0" err="1" smtClean="0"/>
              <a:t>majora</a:t>
            </a:r>
            <a:r>
              <a:rPr lang="en-US" dirty="0" smtClean="0"/>
              <a:t>, whereas preterm female newborns have prominent labia </a:t>
            </a:r>
            <a:r>
              <a:rPr lang="en-US" dirty="0" err="1" smtClean="0"/>
              <a:t>minora</a:t>
            </a:r>
            <a:r>
              <a:rPr lang="en-US" dirty="0" smtClean="0"/>
              <a:t> and clitoris.</a:t>
            </a:r>
          </a:p>
          <a:p>
            <a:endParaRPr lang="en-US" dirty="0" smtClean="0"/>
          </a:p>
          <a:p>
            <a:r>
              <a:rPr lang="en-US" b="1" dirty="0" smtClean="0"/>
              <a:t>Vaginal discharge with/out blood is normal after birth.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genitalia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Phallus length &lt; 1.9 cm</a:t>
            </a:r>
          </a:p>
          <a:p>
            <a:r>
              <a:rPr lang="en-US" dirty="0" err="1" smtClean="0"/>
              <a:t>Clitoromegaly</a:t>
            </a:r>
            <a:r>
              <a:rPr lang="en-US" dirty="0" smtClean="0"/>
              <a:t> ( length &gt; 1cm)</a:t>
            </a:r>
          </a:p>
          <a:p>
            <a:r>
              <a:rPr lang="en-US" dirty="0" smtClean="0"/>
              <a:t>Non palpable gonads in male</a:t>
            </a:r>
          </a:p>
          <a:p>
            <a:r>
              <a:rPr lang="en-US" dirty="0" smtClean="0"/>
              <a:t>Hypospadias associated with undescended testis or separation of scrotal sac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Tanner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42" name="Picture 2" descr="Image result for tanner 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Orchidometer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Pubertal testicle:</a:t>
            </a:r>
          </a:p>
          <a:p>
            <a:pPr indent="-69850"/>
            <a:r>
              <a:rPr lang="en-US" dirty="0" smtClean="0"/>
              <a:t> 4 ml </a:t>
            </a:r>
          </a:p>
          <a:p>
            <a:pPr indent="-69850"/>
            <a:r>
              <a:rPr lang="en-US" dirty="0" smtClean="0"/>
              <a:t>2.5 cm </a:t>
            </a:r>
            <a:r>
              <a:rPr lang="en-US" dirty="0" err="1" smtClean="0"/>
              <a:t>cm</a:t>
            </a:r>
            <a:r>
              <a:rPr lang="en-US" dirty="0" smtClean="0"/>
              <a:t> long axis</a:t>
            </a:r>
            <a:endParaRPr lang="ar-JO" dirty="0"/>
          </a:p>
        </p:txBody>
      </p:sp>
      <p:sp>
        <p:nvSpPr>
          <p:cNvPr id="67586" name="AutoShape 2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88" name="AutoShape 4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90" name="AutoShape 6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280400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7592" name="Picture 8" descr="نتيجة بحث الصور عن ‪orchidometer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90800"/>
            <a:ext cx="3476625" cy="319087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Stretched penile length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133600"/>
            <a:ext cx="3429000" cy="3992563"/>
          </a:xfrm>
        </p:spPr>
        <p:txBody>
          <a:bodyPr/>
          <a:lstStyle/>
          <a:p>
            <a:r>
              <a:rPr lang="en-US" dirty="0" smtClean="0"/>
              <a:t>Normally 2.5 cm or more in term newborn</a:t>
            </a:r>
            <a:endParaRPr lang="ar-JO" dirty="0"/>
          </a:p>
        </p:txBody>
      </p:sp>
      <p:pic>
        <p:nvPicPr>
          <p:cNvPr id="51202" name="Picture 2" descr="نتيجة بحث الصور عن ‪micropenis in newbor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572000" cy="4114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Natal and postnatal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Gestation age at delivery</a:t>
            </a:r>
          </a:p>
          <a:p>
            <a:r>
              <a:rPr lang="en-US" dirty="0" smtClean="0"/>
              <a:t>Birth weight</a:t>
            </a:r>
          </a:p>
          <a:p>
            <a:r>
              <a:rPr lang="en-US" dirty="0" smtClean="0"/>
              <a:t>Mode of delivery</a:t>
            </a:r>
          </a:p>
          <a:p>
            <a:r>
              <a:rPr lang="en-US" dirty="0" smtClean="0"/>
              <a:t>A/S</a:t>
            </a:r>
          </a:p>
          <a:p>
            <a:r>
              <a:rPr lang="en-US" dirty="0" smtClean="0"/>
              <a:t>NICU admission and coarse</a:t>
            </a:r>
          </a:p>
          <a:p>
            <a:r>
              <a:rPr lang="en-US" dirty="0" smtClean="0"/>
              <a:t>Jaundice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7909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Hypospadius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3490" name="Picture 2" descr="نتيجة بحث الصور عن ‪hypospadia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14182"/>
            <a:ext cx="4619625" cy="39433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4514" name="Picture 2" descr="نتيجة بحث الصور عن ‪hydrocele neonat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543800" cy="53911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Inguinal hernia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More in prematures</a:t>
            </a:r>
          </a:p>
          <a:p>
            <a:r>
              <a:rPr lang="en-US" dirty="0" smtClean="0"/>
              <a:t>More at right side</a:t>
            </a:r>
          </a:p>
          <a:p>
            <a:r>
              <a:rPr lang="en-US" dirty="0" smtClean="0"/>
              <a:t>More in males </a:t>
            </a:r>
          </a:p>
          <a:p>
            <a:endParaRPr lang="ar-JO" dirty="0"/>
          </a:p>
        </p:txBody>
      </p:sp>
      <p:pic>
        <p:nvPicPr>
          <p:cNvPr id="65538" name="Picture 2" descr="نتيجة بحث الصور عن ‪inguinal hernia newbor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3286125" cy="281940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Undescended</a:t>
            </a:r>
            <a:r>
              <a:rPr lang="en-US" dirty="0" smtClean="0"/>
              <a:t> testicles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More in </a:t>
            </a:r>
            <a:r>
              <a:rPr lang="en-US" dirty="0" err="1" smtClean="0"/>
              <a:t>prematures</a:t>
            </a:r>
            <a:endParaRPr lang="en-US" dirty="0" smtClean="0"/>
          </a:p>
          <a:p>
            <a:r>
              <a:rPr lang="en-US" dirty="0" smtClean="0"/>
              <a:t>Most descended by age of 1 year except 0.3%</a:t>
            </a:r>
          </a:p>
          <a:p>
            <a:endParaRPr lang="en-US" dirty="0" smtClean="0"/>
          </a:p>
          <a:p>
            <a:r>
              <a:rPr lang="en-US" dirty="0" smtClean="0"/>
              <a:t>Check if retractile testicles</a:t>
            </a:r>
          </a:p>
          <a:p>
            <a:endParaRPr lang="ar-JO" dirty="0"/>
          </a:p>
        </p:txBody>
      </p:sp>
      <p:sp>
        <p:nvSpPr>
          <p:cNvPr id="2050" name="AutoShape 2" descr="نتيجة بحث الصور عن ‪undescended testis‬‏"/>
          <p:cNvSpPr>
            <a:spLocks noChangeAspect="1" noChangeArrowheads="1"/>
          </p:cNvSpPr>
          <p:nvPr/>
        </p:nvSpPr>
        <p:spPr bwMode="auto">
          <a:xfrm>
            <a:off x="8583613" y="-876300"/>
            <a:ext cx="33337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2052" name="Picture 4" descr="نتيجة بحث الصور عن ‪undescended tes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2438400"/>
            <a:ext cx="4400550" cy="2514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en-US" sz="9600" dirty="0" smtClean="0"/>
              <a:t>Thank you</a:t>
            </a:r>
            <a:endParaRPr lang="ar-JO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medical illnesses  </a:t>
            </a:r>
          </a:p>
          <a:p>
            <a:r>
              <a:rPr lang="en-US" dirty="0" smtClean="0"/>
              <a:t>Major surgical illnesses-list operations and dates  </a:t>
            </a:r>
          </a:p>
          <a:p>
            <a:r>
              <a:rPr lang="en-US" dirty="0" smtClean="0"/>
              <a:t>Previous hospital admissions with dates and diagnoses  </a:t>
            </a:r>
          </a:p>
          <a:p>
            <a:r>
              <a:rPr lang="en-US" dirty="0" smtClean="0"/>
              <a:t>Blood transfusions.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10016</TotalTime>
  <Words>1575</Words>
  <Application>Microsoft Office PowerPoint</Application>
  <PresentationFormat>On-screen Show (4:3)</PresentationFormat>
  <Paragraphs>481</Paragraphs>
  <Slides>84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Pediatric History and Examination</vt:lpstr>
      <vt:lpstr>Differences of a Pediatric History</vt:lpstr>
      <vt:lpstr>Profile</vt:lpstr>
      <vt:lpstr>Chief complaint</vt:lpstr>
      <vt:lpstr>History of present illness</vt:lpstr>
      <vt:lpstr>PowerPoint Presentation</vt:lpstr>
      <vt:lpstr>Prenatal </vt:lpstr>
      <vt:lpstr>Natal and postnatal</vt:lpstr>
      <vt:lpstr>Past Medical History</vt:lpstr>
      <vt:lpstr>Drug History</vt:lpstr>
      <vt:lpstr>Immunization</vt:lpstr>
      <vt:lpstr>Developmental History</vt:lpstr>
      <vt:lpstr>Feeding History</vt:lpstr>
      <vt:lpstr>Family History</vt:lpstr>
      <vt:lpstr>Social</vt:lpstr>
      <vt:lpstr>Physical exam</vt:lpstr>
      <vt:lpstr>Differences</vt:lpstr>
      <vt:lpstr>General examination</vt:lpstr>
      <vt:lpstr>General Inspection</vt:lpstr>
      <vt:lpstr>Vital 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parameters</vt:lpstr>
      <vt:lpstr>PowerPoint Presentation</vt:lpstr>
      <vt:lpstr>PowerPoint Presentation</vt:lpstr>
      <vt:lpstr>PowerPoint Presentation</vt:lpstr>
      <vt:lpstr>PowerPoint Presentation</vt:lpstr>
      <vt:lpstr>Terms</vt:lpstr>
      <vt:lpstr>Terms</vt:lpstr>
      <vt:lpstr>PowerPoint Presentation</vt:lpstr>
      <vt:lpstr>BMI</vt:lpstr>
      <vt:lpstr>Skin and Lymphatics  </vt:lpstr>
      <vt:lpstr>Lymphatics</vt:lpstr>
      <vt:lpstr>PowerPoint Presentation</vt:lpstr>
      <vt:lpstr>Head</vt:lpstr>
      <vt:lpstr>PowerPoint Presentation</vt:lpstr>
      <vt:lpstr>PowerPoint Presentation</vt:lpstr>
      <vt:lpstr>Eyes</vt:lpstr>
      <vt:lpstr>Leukorea </vt:lpstr>
      <vt:lpstr>PowerPoint Presentation</vt:lpstr>
      <vt:lpstr>Ears</vt:lpstr>
      <vt:lpstr>PowerPoint Presentation</vt:lpstr>
      <vt:lpstr>PowerPoint Presentation</vt:lpstr>
      <vt:lpstr>PowerPoint Presentation</vt:lpstr>
      <vt:lpstr>Nose</vt:lpstr>
      <vt:lpstr> Mouth and Throat </vt:lpstr>
      <vt:lpstr>PowerPoint Presentation</vt:lpstr>
      <vt:lpstr>PowerPoint Presentation</vt:lpstr>
      <vt:lpstr>PowerPoint Presentation</vt:lpstr>
      <vt:lpstr>Neck</vt:lpstr>
      <vt:lpstr>PowerPoint Presentation</vt:lpstr>
      <vt:lpstr> Lungs/Thorax </vt:lpstr>
      <vt:lpstr> Lungs/Thorax </vt:lpstr>
      <vt:lpstr>PowerPoint Presentation</vt:lpstr>
      <vt:lpstr>Cardiovascular</vt:lpstr>
      <vt:lpstr>Innocent murmur</vt:lpstr>
      <vt:lpstr>Abdomen</vt:lpstr>
      <vt:lpstr>PowerPoint Presentation</vt:lpstr>
      <vt:lpstr>PowerPoint Presentation</vt:lpstr>
      <vt:lpstr>PowerPoint Presentation</vt:lpstr>
      <vt:lpstr>Musculoskeletal</vt:lpstr>
      <vt:lpstr>PowerPoint Presentation</vt:lpstr>
      <vt:lpstr>PowerPoint Presentation</vt:lpstr>
      <vt:lpstr>Club foot</vt:lpstr>
      <vt:lpstr>DDH</vt:lpstr>
      <vt:lpstr>PowerPoint Presentation</vt:lpstr>
      <vt:lpstr>PowerPoint Presentation</vt:lpstr>
      <vt:lpstr>PowerPoint Presentation</vt:lpstr>
      <vt:lpstr>Neurologic</vt:lpstr>
      <vt:lpstr>PowerPoint Presentation</vt:lpstr>
      <vt:lpstr>PowerPoint Presentation</vt:lpstr>
      <vt:lpstr>GU</vt:lpstr>
      <vt:lpstr>Ambiguous genitalia</vt:lpstr>
      <vt:lpstr>Tanner stage</vt:lpstr>
      <vt:lpstr>Orchidometer</vt:lpstr>
      <vt:lpstr>Stretched penile length </vt:lpstr>
      <vt:lpstr>Hypospadius</vt:lpstr>
      <vt:lpstr>PowerPoint Presentation</vt:lpstr>
      <vt:lpstr>Inguinal hernia</vt:lpstr>
      <vt:lpstr>Undescended testicles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haitham dmour</dc:creator>
  <cp:lastModifiedBy>people</cp:lastModifiedBy>
  <cp:revision>111</cp:revision>
  <dcterms:created xsi:type="dcterms:W3CDTF">2006-08-16T00:00:00Z</dcterms:created>
  <dcterms:modified xsi:type="dcterms:W3CDTF">2019-06-18T18:06:10Z</dcterms:modified>
</cp:coreProperties>
</file>