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2"/>
  </p:notesMasterIdLst>
  <p:sldIdLst>
    <p:sldId id="256" r:id="rId2"/>
    <p:sldId id="260" r:id="rId3"/>
    <p:sldId id="259" r:id="rId4"/>
    <p:sldId id="283" r:id="rId5"/>
    <p:sldId id="303" r:id="rId6"/>
    <p:sldId id="304" r:id="rId7"/>
    <p:sldId id="318" r:id="rId8"/>
    <p:sldId id="308" r:id="rId9"/>
    <p:sldId id="305" r:id="rId10"/>
    <p:sldId id="306" r:id="rId11"/>
    <p:sldId id="257" r:id="rId12"/>
    <p:sldId id="319" r:id="rId13"/>
    <p:sldId id="309" r:id="rId14"/>
    <p:sldId id="310" r:id="rId15"/>
    <p:sldId id="315" r:id="rId16"/>
    <p:sldId id="317" r:id="rId17"/>
    <p:sldId id="316" r:id="rId18"/>
    <p:sldId id="314" r:id="rId19"/>
    <p:sldId id="312" r:id="rId20"/>
    <p:sldId id="290" r:id="rId21"/>
  </p:sldIdLst>
  <p:sldSz cx="9144000" cy="5143500" type="screen16x9"/>
  <p:notesSz cx="6858000" cy="9144000"/>
  <p:embeddedFontLst>
    <p:embeddedFont>
      <p:font typeface="Comic Sans MS" pitchFamily="66" charset="0"/>
      <p:regular r:id="rId23"/>
      <p:bold r:id="rId24"/>
    </p:embeddedFont>
    <p:embeddedFont>
      <p:font typeface="Franklin Gothic Book" pitchFamily="34" charset="0"/>
      <p:regular r:id="rId25"/>
      <p:italic r:id="rId26"/>
    </p:embeddedFont>
    <p:embeddedFont>
      <p:font typeface="Palanquin Dark" charset="0"/>
      <p:regular r:id="rId27"/>
      <p:bold r:id="rId28"/>
    </p:embeddedFont>
    <p:embeddedFont>
      <p:font typeface="Rage Italic" pitchFamily="66" charset="0"/>
      <p:regular r:id="rId29"/>
    </p:embeddedFont>
    <p:embeddedFont>
      <p:font typeface="Delius Unicase" charset="0"/>
      <p:regular r:id="rId30"/>
      <p:bold r:id="rId31"/>
    </p:embeddedFont>
    <p:embeddedFont>
      <p:font typeface="Constantia" pitchFamily="18" charset="0"/>
      <p:regular r:id="rId32"/>
      <p:bold r:id="rId33"/>
      <p:italic r:id="rId34"/>
      <p:boldItalic r:id="rId35"/>
    </p:embeddedFont>
    <p:embeddedFont>
      <p:font typeface="Fredoka One" charset="0"/>
      <p:regular r:id="rId36"/>
    </p:embeddedFont>
    <p:embeddedFont>
      <p:font typeface="Brush Script MT" pitchFamily="66" charset="0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22CC5A5-B03A-4164-A998-6D8D13B2366A}">
  <a:tblStyle styleId="{122CC5A5-B03A-4164-A998-6D8D13B236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9571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52202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877b642f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877b642f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757238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526552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4018194"/>
            <a:ext cx="5034845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94268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829735"/>
            <a:ext cx="5178779" cy="330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1949400" y="3195937"/>
            <a:ext cx="5245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1949400" y="1542094"/>
            <a:ext cx="5245200" cy="14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subTitle" idx="1"/>
          </p:nvPr>
        </p:nvSpPr>
        <p:spPr>
          <a:xfrm flipH="1">
            <a:off x="828296" y="2051200"/>
            <a:ext cx="3633300" cy="16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 flipH="1">
            <a:off x="828185" y="1525025"/>
            <a:ext cx="36333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body" idx="1"/>
          </p:nvPr>
        </p:nvSpPr>
        <p:spPr>
          <a:xfrm>
            <a:off x="4748375" y="1056125"/>
            <a:ext cx="3675600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body" idx="2"/>
          </p:nvPr>
        </p:nvSpPr>
        <p:spPr>
          <a:xfrm>
            <a:off x="720000" y="1056125"/>
            <a:ext cx="3675600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212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body" idx="1"/>
          </p:nvPr>
        </p:nvSpPr>
        <p:spPr>
          <a:xfrm>
            <a:off x="720000" y="1169485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3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1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2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5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4414254"/>
            <a:ext cx="1213821" cy="273844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6"/>
            <a:ext cx="3522607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4422721"/>
            <a:ext cx="554023" cy="273844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905454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4416553"/>
            <a:ext cx="1213821" cy="273844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4373278"/>
            <a:ext cx="331904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0"/>
            <a:ext cx="554023" cy="273844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31483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7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435684">
            <a:off x="543742" y="204818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613187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3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6000" b="1" dirty="0" smtClean="0">
                <a:latin typeface="Comic Sans MS" pitchFamily="66" charset="0"/>
              </a:rPr>
              <a:t>Intracranial pressure </a:t>
            </a:r>
            <a:r>
              <a:rPr lang="en" sz="3600" b="1" dirty="0" smtClean="0">
                <a:solidFill>
                  <a:schemeClr val="dk1"/>
                </a:solidFill>
              </a:rPr>
              <a:t>(icp)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478" name="Google Shape;478;p3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Zaid</a:t>
            </a:r>
            <a:r>
              <a:rPr lang="en-US" dirty="0" smtClean="0"/>
              <a:t> </a:t>
            </a:r>
            <a:r>
              <a:rPr lang="en-US" dirty="0" err="1" smtClean="0"/>
              <a:t>Muqbel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627500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000" dirty="0" smtClean="0"/>
              <a:t>Moderate elevation &gt; 20 mmHg</a:t>
            </a:r>
          </a:p>
          <a:p>
            <a:pPr algn="l">
              <a:buNone/>
            </a:pPr>
            <a:r>
              <a:rPr lang="en-GB" sz="2000" dirty="0" smtClean="0"/>
              <a:t> </a:t>
            </a:r>
          </a:p>
          <a:p>
            <a:pPr algn="l"/>
            <a:r>
              <a:rPr lang="en-GB" sz="2000" dirty="0" smtClean="0"/>
              <a:t>Severe elevation &gt; 40 mmHg</a:t>
            </a:r>
          </a:p>
          <a:p>
            <a:pPr algn="l"/>
            <a:r>
              <a:rPr lang="ar" sz="2000" dirty="0" smtClean="0"/>
              <a:t>Elevated</a:t>
            </a:r>
            <a:r>
              <a:rPr lang="ar" sz="3200" dirty="0" smtClean="0"/>
              <a:t> </a:t>
            </a:r>
            <a:r>
              <a:rPr lang="ar" sz="2400" b="1" dirty="0" smtClean="0"/>
              <a:t>ICP</a:t>
            </a:r>
            <a:r>
              <a:rPr lang="en-GB" sz="3200" dirty="0" smtClean="0"/>
              <a:t> : </a:t>
            </a:r>
            <a:r>
              <a:rPr lang="ar" sz="2000" dirty="0" smtClean="0"/>
              <a:t>Sustained intracranial hypertension is defined as an ICP greater than </a:t>
            </a:r>
            <a:r>
              <a:rPr lang="en-US" sz="2000" dirty="0" smtClean="0"/>
              <a:t>20 </a:t>
            </a:r>
            <a:r>
              <a:rPr lang="ar" sz="2000" dirty="0" smtClean="0"/>
              <a:t>mmhg </a:t>
            </a:r>
            <a:r>
              <a:rPr lang="ar" sz="2000" dirty="0" smtClean="0"/>
              <a:t>that persists for </a:t>
            </a:r>
            <a:r>
              <a:rPr lang="en-US" sz="2000" dirty="0" smtClean="0"/>
              <a:t>5 </a:t>
            </a:r>
            <a:r>
              <a:rPr lang="ar" sz="2000" dirty="0" smtClean="0"/>
              <a:t>min </a:t>
            </a:r>
            <a:r>
              <a:rPr lang="ar" sz="2000" dirty="0" smtClean="0"/>
              <a:t>or longer</a:t>
            </a:r>
            <a:endParaRPr lang="en-GB" sz="20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>
                <a:latin typeface="Comic Sans MS" pitchFamily="66" charset="0"/>
              </a:rPr>
              <a:t>CSF </a:t>
            </a:r>
            <a:r>
              <a:rPr lang="en-GB" dirty="0" smtClean="0">
                <a:latin typeface="Comic Sans MS" pitchFamily="66" charset="0"/>
              </a:rPr>
              <a:t>Elevation 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"/>
          <p:cNvSpPr txBox="1">
            <a:spLocks noGrp="1"/>
          </p:cNvSpPr>
          <p:nvPr>
            <p:ph type="body" idx="1"/>
          </p:nvPr>
        </p:nvSpPr>
        <p:spPr>
          <a:xfrm>
            <a:off x="755576" y="1491630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b="1" dirty="0" smtClean="0"/>
              <a:t>CPP = mean arterial </a:t>
            </a:r>
            <a:r>
              <a:rPr lang="en-GB" sz="2400" b="1" dirty="0" smtClean="0"/>
              <a:t>pressure(MAP) </a:t>
            </a:r>
            <a:r>
              <a:rPr lang="en-GB" sz="2400" b="1" dirty="0" smtClean="0"/>
              <a:t>– ICP </a:t>
            </a:r>
            <a:endParaRPr lang="en-GB" sz="2400" b="1" dirty="0" smtClean="0"/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00" b="1" dirty="0" smtClean="0"/>
              <a:t>CPP: </a:t>
            </a:r>
            <a:r>
              <a:rPr lang="en-GB" sz="1800" b="1" dirty="0" err="1" smtClean="0"/>
              <a:t>amout</a:t>
            </a:r>
            <a:r>
              <a:rPr lang="en-GB" sz="1800" b="1" dirty="0" smtClean="0"/>
              <a:t> of pressure needed to maintain blood flow to the brain </a:t>
            </a:r>
            <a:endParaRPr lang="en-GB" sz="1800" b="1" dirty="0" smtClean="0"/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normal CPP = </a:t>
            </a:r>
            <a:r>
              <a:rPr lang="en-GB" sz="2000" dirty="0" smtClean="0"/>
              <a:t>50-80 </a:t>
            </a:r>
            <a:r>
              <a:rPr lang="en-GB" sz="2000" dirty="0" smtClean="0"/>
              <a:t>mmHg </a:t>
            </a:r>
            <a:endParaRPr lang="en-GB" sz="2000" dirty="0" smtClean="0"/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/>
              <a:t>n</a:t>
            </a:r>
            <a:r>
              <a:rPr lang="en-GB" sz="2000" dirty="0" smtClean="0"/>
              <a:t>ormal MAP = 70 - 100 </a:t>
            </a:r>
            <a:r>
              <a:rPr lang="en-US" sz="2000" dirty="0" smtClean="0"/>
              <a:t>mmHg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Normal </a:t>
            </a:r>
            <a:r>
              <a:rPr lang="en-US" sz="2000" dirty="0" err="1" smtClean="0"/>
              <a:t>icp</a:t>
            </a:r>
            <a:r>
              <a:rPr lang="en-US" sz="2000" dirty="0" smtClean="0"/>
              <a:t> </a:t>
            </a:r>
            <a:r>
              <a:rPr lang="ar-JO" sz="2000" dirty="0" smtClean="0"/>
              <a:t>&gt;</a:t>
            </a:r>
            <a:r>
              <a:rPr lang="en-US" sz="2000" dirty="0" smtClean="0"/>
              <a:t> 20 mmHg</a:t>
            </a:r>
            <a:endParaRPr lang="en-GB" sz="2000" dirty="0" smtClean="0"/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ar" sz="2000" dirty="0" smtClean="0"/>
              <a:t>One of the main dangers of increased ICP is that it can cause ischemia by decreasing CPP</a:t>
            </a:r>
            <a:endParaRPr lang="en-GB" sz="2000" dirty="0" smtClean="0"/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Normal blood flow is 50-65 ml per 100 g brain tissue per min. </a:t>
            </a:r>
          </a:p>
          <a:p>
            <a:pPr algn="l" rtl="0">
              <a:buFont typeface="Arial" pitchFamily="34" charset="0"/>
              <a:buChar char="•"/>
            </a:pPr>
            <a:endParaRPr lang="en-GB" sz="2000" dirty="0" smtClean="0"/>
          </a:p>
          <a:p>
            <a:pPr algn="l" rtl="0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smtClean="0">
                <a:latin typeface="Comic Sans MS" pitchFamily="66" charset="0"/>
              </a:rPr>
              <a:t>Cerebral perfusion pressure (</a:t>
            </a:r>
            <a:r>
              <a:rPr lang="en-GB" dirty="0" smtClean="0">
                <a:latin typeface="Comic Sans MS" pitchFamily="66" charset="0"/>
              </a:rPr>
              <a:t>CPP</a:t>
            </a:r>
            <a:r>
              <a:rPr lang="en-GB" dirty="0">
                <a:latin typeface="Comic Sans MS" pitchFamily="66" charset="0"/>
              </a:rPr>
              <a:t>)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5576" y="1059582"/>
            <a:ext cx="7956456" cy="2266361"/>
          </a:xfrm>
        </p:spPr>
        <p:txBody>
          <a:bodyPr/>
          <a:lstStyle/>
          <a:p>
            <a:pPr marL="152400" indent="0" algn="l" rtl="0">
              <a:buNone/>
            </a:pPr>
            <a:r>
              <a:rPr lang="en-US" sz="2400" dirty="0" smtClean="0"/>
              <a:t>MAP = 2(diastole) + systole             CCP= MAP - ICP</a:t>
            </a:r>
          </a:p>
          <a:p>
            <a:pPr marL="15240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3</a:t>
            </a:r>
          </a:p>
          <a:p>
            <a:pPr marL="152400" indent="0" algn="l" rtl="0">
              <a:buNone/>
            </a:pPr>
            <a:endParaRPr lang="en-US" sz="2400" dirty="0"/>
          </a:p>
          <a:p>
            <a:pPr marL="152400" indent="0" algn="l" rtl="0">
              <a:buNone/>
            </a:pPr>
            <a:r>
              <a:rPr lang="en-US" sz="2400" dirty="0" smtClean="0"/>
              <a:t>Q: if the BP of a Pt. is 100</a:t>
            </a:r>
            <a:r>
              <a:rPr lang="ar-JO" sz="2400" dirty="0" smtClean="0"/>
              <a:t>/</a:t>
            </a:r>
            <a:r>
              <a:rPr lang="en-US" sz="2400" dirty="0" smtClean="0"/>
              <a:t>70 and his ICP is 45 </a:t>
            </a:r>
          </a:p>
          <a:p>
            <a:pPr marL="152400" indent="0" algn="l" rtl="0">
              <a:buNone/>
            </a:pPr>
            <a:r>
              <a:rPr lang="en-US" sz="2400" dirty="0" smtClean="0"/>
              <a:t>(1)calculate the CCP (2)is it severe or moderate elevation of </a:t>
            </a:r>
            <a:r>
              <a:rPr lang="en-US" sz="2400" dirty="0" err="1" smtClean="0"/>
              <a:t>icp</a:t>
            </a:r>
            <a:r>
              <a:rPr lang="en-US" sz="2400" dirty="0" smtClean="0"/>
              <a:t> and (3) what is the manifestation predicted upon this elevation  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00" y="267494"/>
            <a:ext cx="7704000" cy="592200"/>
          </a:xfrm>
        </p:spPr>
        <p:txBody>
          <a:bodyPr/>
          <a:lstStyle/>
          <a:p>
            <a:r>
              <a:rPr lang="en-US" dirty="0" smtClean="0"/>
              <a:t>How to calculate the MAP :</a:t>
            </a:r>
            <a:endParaRPr lang="ar-J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35696" y="132362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3608" y="3600194"/>
            <a:ext cx="187220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((70*2)+100)/3 = 80  </a:t>
            </a:r>
          </a:p>
          <a:p>
            <a:endParaRPr lang="en-US" dirty="0"/>
          </a:p>
          <a:p>
            <a:r>
              <a:rPr lang="en-US" dirty="0" smtClean="0"/>
              <a:t>80-45 = 35 </a:t>
            </a:r>
            <a:r>
              <a:rPr lang="en-US" dirty="0" err="1" smtClean="0"/>
              <a:t>mmgh</a:t>
            </a:r>
            <a:r>
              <a:rPr lang="en-US" dirty="0" smtClean="0"/>
              <a:t>             </a:t>
            </a:r>
            <a:endParaRPr lang="ar-JO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3661749"/>
            <a:ext cx="15000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Severe </a:t>
            </a:r>
            <a:r>
              <a:rPr lang="ar-JO" dirty="0" smtClean="0"/>
              <a:t>&lt; </a:t>
            </a:r>
            <a:r>
              <a:rPr lang="en-US" dirty="0" smtClean="0"/>
              <a:t>40</a:t>
            </a:r>
            <a:endParaRPr lang="ar-JO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593928"/>
            <a:ext cx="244827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ischemia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4802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683568" y="987574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2000" dirty="0" smtClean="0"/>
              <a:t>Decreased </a:t>
            </a:r>
            <a:r>
              <a:rPr lang="en-GB" sz="2000" dirty="0" err="1" smtClean="0"/>
              <a:t>Glascow</a:t>
            </a:r>
            <a:r>
              <a:rPr lang="en-GB" sz="2000" dirty="0" smtClean="0"/>
              <a:t> coma scale ( </a:t>
            </a:r>
            <a:r>
              <a:rPr lang="en-GB" sz="2000" dirty="0" smtClean="0"/>
              <a:t>GCS</a:t>
            </a:r>
            <a:r>
              <a:rPr lang="ar-JO" sz="2000" dirty="0" smtClean="0"/>
              <a:t>&gt; </a:t>
            </a:r>
            <a:r>
              <a:rPr lang="en-US" sz="2000" dirty="0" smtClean="0"/>
              <a:t>8</a:t>
            </a:r>
            <a:r>
              <a:rPr lang="en-GB" sz="2000" dirty="0" smtClean="0"/>
              <a:t> )</a:t>
            </a:r>
            <a:endParaRPr lang="en-GB" sz="2000" dirty="0" smtClean="0"/>
          </a:p>
          <a:p>
            <a:pPr algn="l">
              <a:lnSpc>
                <a:spcPct val="150000"/>
              </a:lnSpc>
            </a:pPr>
            <a:r>
              <a:rPr lang="en-GB" sz="2000" dirty="0" smtClean="0"/>
              <a:t>Headache</a:t>
            </a:r>
          </a:p>
          <a:p>
            <a:pPr algn="l">
              <a:lnSpc>
                <a:spcPct val="150000"/>
              </a:lnSpc>
            </a:pPr>
            <a:r>
              <a:rPr lang="en-GB" sz="2000" dirty="0" smtClean="0"/>
              <a:t>Worsen with coughing and bending forward</a:t>
            </a:r>
            <a:r>
              <a:rPr lang="en-GB" sz="2000" dirty="0" smtClean="0"/>
              <a:t>  </a:t>
            </a:r>
          </a:p>
          <a:p>
            <a:pPr algn="l">
              <a:lnSpc>
                <a:spcPct val="150000"/>
              </a:lnSpc>
            </a:pPr>
            <a:r>
              <a:rPr lang="en-GB" sz="2000" dirty="0" err="1" smtClean="0"/>
              <a:t>Blured</a:t>
            </a:r>
            <a:r>
              <a:rPr lang="en-GB" sz="2000" dirty="0" smtClean="0"/>
              <a:t> or Double vision </a:t>
            </a:r>
            <a:endParaRPr lang="en-GB" sz="2000" dirty="0" smtClean="0"/>
          </a:p>
          <a:p>
            <a:pPr algn="l">
              <a:lnSpc>
                <a:spcPct val="150000"/>
              </a:lnSpc>
            </a:pPr>
            <a:r>
              <a:rPr lang="en-GB" sz="2000" dirty="0" err="1" smtClean="0"/>
              <a:t>Nuchal</a:t>
            </a:r>
            <a:r>
              <a:rPr lang="en-GB" sz="2000" dirty="0" smtClean="0"/>
              <a:t> rigidity </a:t>
            </a:r>
          </a:p>
          <a:p>
            <a:pPr algn="l">
              <a:lnSpc>
                <a:spcPct val="150000"/>
              </a:lnSpc>
            </a:pPr>
            <a:r>
              <a:rPr lang="en-GB" sz="2000" dirty="0" smtClean="0"/>
              <a:t>Vomiting</a:t>
            </a:r>
          </a:p>
          <a:p>
            <a:pPr algn="l">
              <a:lnSpc>
                <a:spcPct val="150000"/>
              </a:lnSpc>
            </a:pPr>
            <a:r>
              <a:rPr lang="en-GB" sz="2000" dirty="0" smtClean="0"/>
              <a:t>Papilledema : optic disc swelling secondary to raised </a:t>
            </a:r>
            <a:r>
              <a:rPr lang="en-GB" sz="2000" dirty="0" err="1" smtClean="0"/>
              <a:t>icp</a:t>
            </a:r>
            <a:endParaRPr lang="en-GB" sz="2000" dirty="0" smtClean="0"/>
          </a:p>
          <a:p>
            <a:pPr algn="l">
              <a:lnSpc>
                <a:spcPct val="150000"/>
              </a:lnSpc>
            </a:pPr>
            <a:r>
              <a:rPr lang="en-GB" sz="2000" dirty="0" smtClean="0"/>
              <a:t>Finally (Cushing triad) </a:t>
            </a:r>
            <a:endParaRPr lang="en-GB" sz="20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>
                <a:latin typeface="Comic Sans MS" pitchFamily="66" charset="0"/>
              </a:rPr>
              <a:t>Clinical manifestation 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500180"/>
            <a:ext cx="7072362" cy="3087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000" dirty="0" smtClean="0"/>
              <a:t>Increase blood pressure </a:t>
            </a:r>
          </a:p>
          <a:p>
            <a:pPr algn="l"/>
            <a:r>
              <a:rPr lang="en-GB" sz="2000" dirty="0" smtClean="0"/>
              <a:t>Decrease respiratory rate </a:t>
            </a:r>
          </a:p>
          <a:p>
            <a:pPr algn="l"/>
            <a:r>
              <a:rPr lang="en-GB" sz="2000" dirty="0" smtClean="0"/>
              <a:t>Decrease Heart rate  </a:t>
            </a:r>
          </a:p>
          <a:p>
            <a:pPr algn="l"/>
            <a:endParaRPr lang="en-GB" sz="24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>
                <a:latin typeface="Comic Sans MS" pitchFamily="66" charset="0"/>
              </a:rPr>
              <a:t>Cushing triad</a:t>
            </a:r>
            <a:endParaRPr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5"/>
          <a:stretch>
            <a:fillRect/>
          </a:stretch>
        </p:blipFill>
        <p:spPr bwMode="auto">
          <a:xfrm>
            <a:off x="857224" y="2786064"/>
            <a:ext cx="4217170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8"/>
          <a:stretch>
            <a:fillRect/>
          </a:stretch>
        </p:blipFill>
        <p:spPr bwMode="auto">
          <a:xfrm>
            <a:off x="5072066" y="2786065"/>
            <a:ext cx="4274127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1- Enlarged size head </a:t>
            </a:r>
          </a:p>
          <a:p>
            <a:pPr algn="l"/>
            <a:endParaRPr lang="en-GB" sz="1800" dirty="0" smtClean="0">
              <a:solidFill>
                <a:srgbClr val="FF0000"/>
              </a:solidFill>
            </a:endParaRP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2- Sun setting eyes ( due to midbrain compression- </a:t>
            </a:r>
            <a:r>
              <a:rPr lang="en-GB" sz="1800" dirty="0" err="1" smtClean="0">
                <a:solidFill>
                  <a:srgbClr val="FF0000"/>
                </a:solidFill>
              </a:rPr>
              <a:t>pretectal</a:t>
            </a:r>
            <a:r>
              <a:rPr lang="en-GB" sz="1800" dirty="0" smtClean="0">
                <a:solidFill>
                  <a:srgbClr val="FF0000"/>
                </a:solidFill>
              </a:rPr>
              <a:t> n.- by enlarged 3</a:t>
            </a:r>
            <a:r>
              <a:rPr lang="en-GB" sz="1800" baseline="30000" dirty="0" smtClean="0">
                <a:solidFill>
                  <a:srgbClr val="FF0000"/>
                </a:solidFill>
              </a:rPr>
              <a:t>rd</a:t>
            </a:r>
            <a:r>
              <a:rPr lang="en-GB" sz="1800" dirty="0" smtClean="0">
                <a:solidFill>
                  <a:srgbClr val="FF0000"/>
                </a:solidFill>
              </a:rPr>
              <a:t> ventricle ) it is called also </a:t>
            </a:r>
            <a:r>
              <a:rPr lang="en-GB" sz="1800" dirty="0" err="1" smtClean="0">
                <a:solidFill>
                  <a:srgbClr val="FF0000"/>
                </a:solidFill>
              </a:rPr>
              <a:t>Parinaud’s</a:t>
            </a:r>
            <a:r>
              <a:rPr lang="en-GB" sz="1800" dirty="0" smtClean="0">
                <a:solidFill>
                  <a:srgbClr val="FF0000"/>
                </a:solidFill>
              </a:rPr>
              <a:t> Syndrome </a:t>
            </a:r>
          </a:p>
          <a:p>
            <a:pPr marL="127000" indent="0" algn="l">
              <a:buNone/>
            </a:pPr>
            <a:endParaRPr lang="en-GB" sz="1800" dirty="0" smtClean="0">
              <a:solidFill>
                <a:srgbClr val="FF0000"/>
              </a:solidFill>
            </a:endParaRP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3- </a:t>
            </a:r>
            <a:r>
              <a:rPr lang="en-GB" sz="1800" dirty="0" err="1" smtClean="0">
                <a:solidFill>
                  <a:srgbClr val="FF0000"/>
                </a:solidFill>
              </a:rPr>
              <a:t>macewen</a:t>
            </a:r>
            <a:r>
              <a:rPr lang="en-GB" sz="1800" dirty="0" smtClean="0">
                <a:solidFill>
                  <a:srgbClr val="FF0000"/>
                </a:solidFill>
              </a:rPr>
              <a:t> sign ( percussion on the skull reveals cracked pot sound 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ICP in children </a:t>
            </a:r>
            <a:endParaRPr lang="en-GB" dirty="0"/>
          </a:p>
        </p:txBody>
      </p:sp>
      <p:pic>
        <p:nvPicPr>
          <p:cNvPr id="1026" name="Picture 2" descr="C:\Users\Dr.Mutayam Abuqdeiri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52745"/>
            <a:ext cx="4012704" cy="299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76" y="1096556"/>
            <a:ext cx="3675600" cy="3516000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1- </a:t>
            </a:r>
            <a:r>
              <a:rPr lang="en-GB" sz="2000" dirty="0" err="1" smtClean="0">
                <a:solidFill>
                  <a:srgbClr val="FF0000"/>
                </a:solidFill>
              </a:rPr>
              <a:t>uncal</a:t>
            </a:r>
            <a:r>
              <a:rPr lang="en-GB" sz="2000" dirty="0" smtClean="0">
                <a:solidFill>
                  <a:srgbClr val="FF0000"/>
                </a:solidFill>
              </a:rPr>
              <a:t> :inferior medial of temporal lobe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127000" indent="0" algn="l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2- central (</a:t>
            </a:r>
            <a:r>
              <a:rPr lang="en-GB" sz="2000" dirty="0" err="1" smtClean="0">
                <a:solidFill>
                  <a:srgbClr val="FF0000"/>
                </a:solidFill>
              </a:rPr>
              <a:t>Transtentorial</a:t>
            </a:r>
            <a:r>
              <a:rPr lang="en-GB" sz="2000" dirty="0" smtClean="0">
                <a:solidFill>
                  <a:srgbClr val="FF0000"/>
                </a:solidFill>
              </a:rPr>
              <a:t>) 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127000" indent="0" algn="l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3- </a:t>
            </a:r>
            <a:r>
              <a:rPr lang="en-GB" sz="2000" dirty="0" err="1">
                <a:solidFill>
                  <a:srgbClr val="FF0000"/>
                </a:solidFill>
              </a:rPr>
              <a:t>Subfalcine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Herniation</a:t>
            </a:r>
          </a:p>
          <a:p>
            <a:pPr algn="l"/>
            <a:endParaRPr lang="en-GB" sz="2000" dirty="0">
              <a:solidFill>
                <a:srgbClr val="FF0000"/>
              </a:solidFill>
            </a:endParaRPr>
          </a:p>
          <a:p>
            <a:pPr marL="127000" indent="0" algn="l">
              <a:buNone/>
            </a:pPr>
            <a:endParaRPr lang="en-GB" dirty="0" smtClean="0"/>
          </a:p>
          <a:p>
            <a:pPr algn="l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0" y="387600"/>
            <a:ext cx="9684648" cy="592200"/>
          </a:xfrm>
        </p:spPr>
        <p:txBody>
          <a:bodyPr/>
          <a:lstStyle/>
          <a:p>
            <a:pPr algn="l"/>
            <a:r>
              <a:rPr lang="en-GB" sz="2000" dirty="0" smtClean="0"/>
              <a:t>The brain can herniate at the weakest points 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44972"/>
            <a:ext cx="4075891" cy="37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4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56125"/>
            <a:ext cx="6732320" cy="35160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Find out the cause </a:t>
            </a:r>
          </a:p>
          <a:p>
            <a:pPr marL="127000" indent="0" algn="l"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Elevate the head</a:t>
            </a:r>
          </a:p>
          <a:p>
            <a:pPr marL="127000" indent="0" algn="l"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Raise blood pressure </a:t>
            </a:r>
          </a:p>
          <a:p>
            <a:pPr marL="127000" indent="0" algn="l"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pPr algn="l"/>
            <a:r>
              <a:rPr lang="en-GB" sz="2800" dirty="0" smtClean="0">
                <a:solidFill>
                  <a:srgbClr val="FF0000"/>
                </a:solidFill>
              </a:rPr>
              <a:t>Give </a:t>
            </a:r>
            <a:r>
              <a:rPr lang="en-GB" sz="2800" dirty="0" smtClean="0">
                <a:solidFill>
                  <a:srgbClr val="FF0000"/>
                </a:solidFill>
              </a:rPr>
              <a:t>Acetazolamide(</a:t>
            </a:r>
            <a:r>
              <a:rPr lang="en-GB" sz="2800" dirty="0" err="1" smtClean="0">
                <a:solidFill>
                  <a:srgbClr val="FF0000"/>
                </a:solidFill>
              </a:rPr>
              <a:t>diamox</a:t>
            </a:r>
            <a:r>
              <a:rPr lang="en-GB" sz="2800" dirty="0" smtClean="0">
                <a:solidFill>
                  <a:srgbClr val="FF0000"/>
                </a:solidFill>
              </a:rPr>
              <a:t>)  </a:t>
            </a:r>
            <a:endParaRPr lang="en-GB" sz="2800" dirty="0" smtClean="0">
              <a:solidFill>
                <a:srgbClr val="FF0000"/>
              </a:solidFill>
            </a:endParaRPr>
          </a:p>
          <a:p>
            <a:pPr algn="l"/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1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611560" y="987574"/>
            <a:ext cx="7858180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None/>
            </a:pPr>
            <a:r>
              <a:rPr lang="en-GB" sz="2000" b="1" dirty="0" smtClean="0"/>
              <a:t>1.</a:t>
            </a:r>
            <a:r>
              <a:rPr lang="en-GB" sz="2000" dirty="0" smtClean="0"/>
              <a:t> Vital signs should be stabilized </a:t>
            </a:r>
          </a:p>
          <a:p>
            <a:pPr algn="l">
              <a:buNone/>
            </a:pPr>
            <a:r>
              <a:rPr lang="en-GB" sz="2000" b="1" dirty="0" smtClean="0"/>
              <a:t>2.</a:t>
            </a:r>
            <a:r>
              <a:rPr lang="en-GB" sz="2000" dirty="0" smtClean="0"/>
              <a:t> CT , MRI (to know the cause) </a:t>
            </a:r>
          </a:p>
          <a:p>
            <a:pPr algn="l">
              <a:buNone/>
            </a:pPr>
            <a:r>
              <a:rPr lang="en-GB" sz="2000" b="1" dirty="0" smtClean="0"/>
              <a:t>3.</a:t>
            </a:r>
            <a:r>
              <a:rPr lang="en-GB" sz="2000" dirty="0" smtClean="0"/>
              <a:t> Treat the primary cause </a:t>
            </a:r>
          </a:p>
          <a:p>
            <a:pPr algn="l">
              <a:buNone/>
            </a:pPr>
            <a:r>
              <a:rPr lang="en-GB" sz="2000" b="1" dirty="0" smtClean="0"/>
              <a:t>4.</a:t>
            </a:r>
            <a:r>
              <a:rPr lang="en-GB" sz="2000" dirty="0" smtClean="0"/>
              <a:t> </a:t>
            </a:r>
            <a:r>
              <a:rPr lang="en-GB" sz="2000" b="1" dirty="0" smtClean="0"/>
              <a:t>ICP HEAD </a:t>
            </a:r>
            <a:r>
              <a:rPr lang="en-GB" sz="2000" dirty="0" smtClean="0"/>
              <a:t>(conservative )</a:t>
            </a:r>
          </a:p>
          <a:p>
            <a:pPr algn="l">
              <a:buNone/>
            </a:pPr>
            <a:r>
              <a:rPr lang="en-GB" sz="2000" b="1" dirty="0" smtClean="0"/>
              <a:t>    I</a:t>
            </a:r>
            <a:r>
              <a:rPr lang="en-GB" sz="2000" dirty="0" smtClean="0"/>
              <a:t>ntubate </a:t>
            </a:r>
          </a:p>
          <a:p>
            <a:pPr algn="l">
              <a:buNone/>
            </a:pPr>
            <a:r>
              <a:rPr lang="en-GB" sz="2000" b="1" dirty="0" smtClean="0"/>
              <a:t>    C</a:t>
            </a:r>
            <a:r>
              <a:rPr lang="en-GB" sz="2000" dirty="0" smtClean="0"/>
              <a:t>alm (sedation) </a:t>
            </a:r>
          </a:p>
          <a:p>
            <a:pPr algn="l">
              <a:buNone/>
            </a:pPr>
            <a:r>
              <a:rPr lang="en-GB" sz="2000" b="1" dirty="0" smtClean="0"/>
              <a:t>    P</a:t>
            </a:r>
            <a:r>
              <a:rPr lang="en-GB" sz="2000" dirty="0" smtClean="0"/>
              <a:t>lace drain / paralysis (</a:t>
            </a:r>
            <a:r>
              <a:rPr lang="en-GB" sz="2000" dirty="0" err="1" smtClean="0"/>
              <a:t>vecuronium</a:t>
            </a:r>
            <a:r>
              <a:rPr lang="en-GB" sz="2000" dirty="0" smtClean="0"/>
              <a:t>) </a:t>
            </a:r>
          </a:p>
          <a:p>
            <a:pPr algn="l">
              <a:buNone/>
            </a:pPr>
            <a:r>
              <a:rPr lang="en-GB" sz="2000" b="1" dirty="0" smtClean="0"/>
              <a:t>    H</a:t>
            </a:r>
            <a:r>
              <a:rPr lang="en-GB" sz="2000" dirty="0" smtClean="0"/>
              <a:t>yperventilate (PCO2 not less than 30) </a:t>
            </a:r>
          </a:p>
          <a:p>
            <a:pPr algn="l">
              <a:buNone/>
            </a:pPr>
            <a:r>
              <a:rPr lang="en-GB" sz="2000" b="1" dirty="0" smtClean="0"/>
              <a:t>    E</a:t>
            </a:r>
            <a:r>
              <a:rPr lang="en-GB" sz="2000" dirty="0" smtClean="0"/>
              <a:t>levate head (30 degree ) </a:t>
            </a:r>
          </a:p>
          <a:p>
            <a:pPr algn="l">
              <a:buNone/>
            </a:pPr>
            <a:r>
              <a:rPr lang="en-GB" sz="2000" b="1" dirty="0" smtClean="0"/>
              <a:t>    A</a:t>
            </a:r>
            <a:r>
              <a:rPr lang="en-GB" sz="2000" dirty="0" smtClean="0"/>
              <a:t>dequate blood pressure (vasopressor to avoid hypotension) </a:t>
            </a:r>
          </a:p>
          <a:p>
            <a:pPr algn="l">
              <a:buNone/>
            </a:pPr>
            <a:r>
              <a:rPr lang="en-GB" sz="2000" b="1" dirty="0" smtClean="0"/>
              <a:t>    D</a:t>
            </a:r>
            <a:r>
              <a:rPr lang="en-GB" sz="2000" dirty="0" smtClean="0"/>
              <a:t>iuretic (</a:t>
            </a:r>
            <a:r>
              <a:rPr lang="en-GB" sz="2000" dirty="0" err="1" smtClean="0"/>
              <a:t>mannitol</a:t>
            </a:r>
            <a:r>
              <a:rPr lang="en-GB" sz="2000" dirty="0" smtClean="0"/>
              <a:t> , </a:t>
            </a:r>
            <a:r>
              <a:rPr lang="en-GB" sz="2000" dirty="0" err="1" smtClean="0"/>
              <a:t>acetazolamide</a:t>
            </a:r>
            <a:r>
              <a:rPr lang="en-GB" sz="2000" dirty="0" smtClean="0"/>
              <a:t> ) </a:t>
            </a:r>
          </a:p>
          <a:p>
            <a:pPr algn="l">
              <a:buNone/>
            </a:pPr>
            <a:r>
              <a:rPr lang="en-GB" sz="2000" b="1" dirty="0" smtClean="0"/>
              <a:t>5.</a:t>
            </a:r>
            <a:r>
              <a:rPr lang="en-GB" sz="2000" dirty="0" smtClean="0"/>
              <a:t> Steroids &gt;&gt; decrease </a:t>
            </a:r>
            <a:r>
              <a:rPr lang="en-GB" sz="2000" dirty="0" err="1" smtClean="0"/>
              <a:t>edema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>
                <a:latin typeface="Comic Sans MS" pitchFamily="66" charset="0"/>
              </a:rPr>
              <a:t>Treatment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627518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000" dirty="0" smtClean="0"/>
              <a:t>Resection of space occupying lesion  </a:t>
            </a:r>
          </a:p>
          <a:p>
            <a:pPr algn="l"/>
            <a:r>
              <a:rPr lang="en-GB" sz="2000" dirty="0" smtClean="0"/>
              <a:t>CSF shunt in case of hydrocephaly  </a:t>
            </a:r>
          </a:p>
          <a:p>
            <a:pPr algn="l"/>
            <a:r>
              <a:rPr lang="en-GB" sz="2000" b="1" dirty="0" err="1" smtClean="0"/>
              <a:t>Craniectomies</a:t>
            </a:r>
            <a:r>
              <a:rPr lang="en-GB" sz="2000" dirty="0" smtClean="0"/>
              <a:t>:</a:t>
            </a:r>
            <a:br>
              <a:rPr lang="en-GB" sz="2000" dirty="0" smtClean="0"/>
            </a:br>
            <a:r>
              <a:rPr lang="en-GB" sz="2000" dirty="0" smtClean="0"/>
              <a:t>  Bone flap is removed and kept in a</a:t>
            </a:r>
            <a:br>
              <a:rPr lang="en-GB" sz="2000" dirty="0" smtClean="0"/>
            </a:br>
            <a:r>
              <a:rPr lang="en-GB" sz="2000" dirty="0" smtClean="0"/>
              <a:t>  freezer or the patient`s abdomen </a:t>
            </a:r>
            <a:br>
              <a:rPr lang="en-GB" sz="2000" dirty="0" smtClean="0"/>
            </a:br>
            <a:r>
              <a:rPr lang="en-GB" sz="2000" dirty="0" smtClean="0"/>
              <a:t>  until  the ICP is normal </a:t>
            </a:r>
          </a:p>
          <a:p>
            <a:pPr algn="l"/>
            <a:r>
              <a:rPr lang="en-GB" sz="2000" b="1" dirty="0" err="1" smtClean="0"/>
              <a:t>Decompressive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craniectomy</a:t>
            </a:r>
            <a:r>
              <a:rPr lang="en-GB" sz="2000" dirty="0" smtClean="0"/>
              <a:t> </a:t>
            </a:r>
            <a:r>
              <a:rPr lang="en-GB" sz="2000" dirty="0" smtClean="0"/>
              <a:t>:part of</a:t>
            </a:r>
            <a:br>
              <a:rPr lang="en-GB" sz="2000" dirty="0" smtClean="0"/>
            </a:br>
            <a:r>
              <a:rPr lang="en-GB" sz="2000" dirty="0" smtClean="0"/>
              <a:t>  skull is removed and the </a:t>
            </a:r>
            <a:r>
              <a:rPr lang="en-GB" sz="2000" dirty="0" err="1" smtClean="0"/>
              <a:t>dura</a:t>
            </a:r>
            <a:r>
              <a:rPr lang="en-GB" sz="2000" dirty="0" smtClean="0"/>
              <a:t> is </a:t>
            </a:r>
            <a:br>
              <a:rPr lang="en-GB" sz="2000" dirty="0" smtClean="0"/>
            </a:br>
            <a:r>
              <a:rPr lang="en-GB" sz="2000" dirty="0" smtClean="0"/>
              <a:t>  expanded (Indicated in traumatic brain injury ) </a:t>
            </a:r>
            <a:endParaRPr lang="en-GB" sz="20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>
                <a:latin typeface="Comic Sans MS" pitchFamily="66" charset="0"/>
              </a:rPr>
              <a:t>Surgery</a:t>
            </a:r>
            <a:endParaRPr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14" y="411511"/>
            <a:ext cx="1928859" cy="259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01813"/>
            <a:ext cx="2635994" cy="1523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85" y="411510"/>
            <a:ext cx="1706029" cy="115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7"/>
          <p:cNvSpPr txBox="1">
            <a:spLocks noGrp="1"/>
          </p:cNvSpPr>
          <p:nvPr>
            <p:ph type="title"/>
          </p:nvPr>
        </p:nvSpPr>
        <p:spPr>
          <a:xfrm>
            <a:off x="-214346" y="1071552"/>
            <a:ext cx="3887878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Definition</a:t>
            </a:r>
            <a:endParaRPr dirty="0"/>
          </a:p>
        </p:txBody>
      </p:sp>
      <p:sp>
        <p:nvSpPr>
          <p:cNvPr id="520" name="Google Shape;520;p37"/>
          <p:cNvSpPr txBox="1">
            <a:spLocks noGrp="1"/>
          </p:cNvSpPr>
          <p:nvPr>
            <p:ph type="subTitle" idx="1"/>
          </p:nvPr>
        </p:nvSpPr>
        <p:spPr>
          <a:xfrm>
            <a:off x="714348" y="1571618"/>
            <a:ext cx="7715304" cy="214314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GB" dirty="0" smtClean="0"/>
              <a:t>    </a:t>
            </a:r>
            <a:r>
              <a:rPr lang="en-GB" sz="2800" b="1" dirty="0" smtClean="0"/>
              <a:t>Intracranial pressure (ICP) </a:t>
            </a:r>
            <a:r>
              <a:rPr lang="en-GB" sz="2800" dirty="0" smtClean="0"/>
              <a:t>is the pressure inside the skull which depend on the relative volume of intracranial components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>
          <a:xfrm>
            <a:off x="1996050" y="1588620"/>
            <a:ext cx="5151900" cy="20547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6"/>
          <p:cNvSpPr/>
          <p:nvPr/>
        </p:nvSpPr>
        <p:spPr>
          <a:xfrm rot="5400000" flipH="1">
            <a:off x="5916129" y="1912067"/>
            <a:ext cx="1574798" cy="3448668"/>
          </a:xfrm>
          <a:custGeom>
            <a:avLst/>
            <a:gdLst/>
            <a:ahLst/>
            <a:cxnLst/>
            <a:rect l="l" t="t" r="r" b="b"/>
            <a:pathLst>
              <a:path w="19040" h="44126" extrusionOk="0">
                <a:moveTo>
                  <a:pt x="12491" y="571"/>
                </a:moveTo>
                <a:lnTo>
                  <a:pt x="12491" y="571"/>
                </a:lnTo>
                <a:cubicBezTo>
                  <a:pt x="12499" y="571"/>
                  <a:pt x="12502" y="576"/>
                  <a:pt x="12504" y="582"/>
                </a:cubicBezTo>
                <a:lnTo>
                  <a:pt x="12504" y="582"/>
                </a:lnTo>
                <a:cubicBezTo>
                  <a:pt x="12500" y="579"/>
                  <a:pt x="12496" y="576"/>
                  <a:pt x="12491" y="571"/>
                </a:cubicBezTo>
                <a:close/>
                <a:moveTo>
                  <a:pt x="12519" y="740"/>
                </a:moveTo>
                <a:lnTo>
                  <a:pt x="12519" y="754"/>
                </a:lnTo>
                <a:lnTo>
                  <a:pt x="12491" y="754"/>
                </a:lnTo>
                <a:cubicBezTo>
                  <a:pt x="12491" y="754"/>
                  <a:pt x="12505" y="740"/>
                  <a:pt x="12519" y="740"/>
                </a:cubicBezTo>
                <a:close/>
                <a:moveTo>
                  <a:pt x="15265" y="1388"/>
                </a:moveTo>
                <a:cubicBezTo>
                  <a:pt x="15265" y="1388"/>
                  <a:pt x="15293" y="1388"/>
                  <a:pt x="15279" y="1416"/>
                </a:cubicBezTo>
                <a:cubicBezTo>
                  <a:pt x="15279" y="1402"/>
                  <a:pt x="15265" y="1388"/>
                  <a:pt x="15265" y="1388"/>
                </a:cubicBezTo>
                <a:close/>
                <a:moveTo>
                  <a:pt x="17079" y="2072"/>
                </a:moveTo>
                <a:cubicBezTo>
                  <a:pt x="17082" y="2072"/>
                  <a:pt x="17091" y="2078"/>
                  <a:pt x="17082" y="2078"/>
                </a:cubicBezTo>
                <a:cubicBezTo>
                  <a:pt x="17077" y="2073"/>
                  <a:pt x="17077" y="2072"/>
                  <a:pt x="17079" y="2072"/>
                </a:cubicBezTo>
                <a:close/>
                <a:moveTo>
                  <a:pt x="10217" y="2821"/>
                </a:moveTo>
                <a:cubicBezTo>
                  <a:pt x="10224" y="2821"/>
                  <a:pt x="10224" y="2824"/>
                  <a:pt x="10210" y="2839"/>
                </a:cubicBezTo>
                <a:lnTo>
                  <a:pt x="10182" y="2824"/>
                </a:lnTo>
                <a:cubicBezTo>
                  <a:pt x="10196" y="2824"/>
                  <a:pt x="10210" y="2821"/>
                  <a:pt x="10217" y="2821"/>
                </a:cubicBezTo>
                <a:close/>
                <a:moveTo>
                  <a:pt x="15716" y="3275"/>
                </a:moveTo>
                <a:lnTo>
                  <a:pt x="15730" y="3289"/>
                </a:lnTo>
                <a:cubicBezTo>
                  <a:pt x="15730" y="3303"/>
                  <a:pt x="15730" y="3303"/>
                  <a:pt x="15730" y="3317"/>
                </a:cubicBezTo>
                <a:cubicBezTo>
                  <a:pt x="15716" y="3303"/>
                  <a:pt x="15730" y="3289"/>
                  <a:pt x="15716" y="3275"/>
                </a:cubicBezTo>
                <a:close/>
                <a:moveTo>
                  <a:pt x="12181" y="3430"/>
                </a:moveTo>
                <a:cubicBezTo>
                  <a:pt x="12177" y="3435"/>
                  <a:pt x="12174" y="3436"/>
                  <a:pt x="12171" y="3436"/>
                </a:cubicBezTo>
                <a:cubicBezTo>
                  <a:pt x="12166" y="3436"/>
                  <a:pt x="12163" y="3430"/>
                  <a:pt x="12153" y="3430"/>
                </a:cubicBezTo>
                <a:close/>
                <a:moveTo>
                  <a:pt x="15631" y="4359"/>
                </a:moveTo>
                <a:cubicBezTo>
                  <a:pt x="15631" y="4371"/>
                  <a:pt x="15629" y="4376"/>
                  <a:pt x="15625" y="4376"/>
                </a:cubicBezTo>
                <a:cubicBezTo>
                  <a:pt x="15620" y="4376"/>
                  <a:pt x="15611" y="4367"/>
                  <a:pt x="15603" y="4359"/>
                </a:cubicBezTo>
                <a:close/>
                <a:moveTo>
                  <a:pt x="14575" y="4683"/>
                </a:moveTo>
                <a:lnTo>
                  <a:pt x="14575" y="4683"/>
                </a:lnTo>
                <a:cubicBezTo>
                  <a:pt x="14592" y="4691"/>
                  <a:pt x="14589" y="4699"/>
                  <a:pt x="14584" y="4699"/>
                </a:cubicBezTo>
                <a:cubicBezTo>
                  <a:pt x="14580" y="4699"/>
                  <a:pt x="14575" y="4695"/>
                  <a:pt x="14575" y="4683"/>
                </a:cubicBezTo>
                <a:close/>
                <a:moveTo>
                  <a:pt x="15631" y="6458"/>
                </a:moveTo>
                <a:cubicBezTo>
                  <a:pt x="15631" y="6458"/>
                  <a:pt x="15674" y="6458"/>
                  <a:pt x="15674" y="6472"/>
                </a:cubicBezTo>
                <a:lnTo>
                  <a:pt x="15660" y="6472"/>
                </a:lnTo>
                <a:lnTo>
                  <a:pt x="15631" y="6458"/>
                </a:lnTo>
                <a:close/>
                <a:moveTo>
                  <a:pt x="13566" y="6860"/>
                </a:moveTo>
                <a:cubicBezTo>
                  <a:pt x="13584" y="6860"/>
                  <a:pt x="13644" y="6922"/>
                  <a:pt x="13632" y="6922"/>
                </a:cubicBezTo>
                <a:cubicBezTo>
                  <a:pt x="13618" y="6894"/>
                  <a:pt x="13590" y="6880"/>
                  <a:pt x="13561" y="6866"/>
                </a:cubicBezTo>
                <a:cubicBezTo>
                  <a:pt x="13561" y="6862"/>
                  <a:pt x="13563" y="6860"/>
                  <a:pt x="13566" y="6860"/>
                </a:cubicBezTo>
                <a:close/>
                <a:moveTo>
                  <a:pt x="12900" y="6936"/>
                </a:moveTo>
                <a:cubicBezTo>
                  <a:pt x="12900" y="6936"/>
                  <a:pt x="12914" y="6950"/>
                  <a:pt x="12900" y="6950"/>
                </a:cubicBezTo>
                <a:lnTo>
                  <a:pt x="12900" y="6936"/>
                </a:lnTo>
                <a:close/>
                <a:moveTo>
                  <a:pt x="7478" y="7091"/>
                </a:moveTo>
                <a:lnTo>
                  <a:pt x="7492" y="7105"/>
                </a:lnTo>
                <a:cubicBezTo>
                  <a:pt x="7478" y="7105"/>
                  <a:pt x="7478" y="7105"/>
                  <a:pt x="7478" y="7091"/>
                </a:cubicBezTo>
                <a:close/>
                <a:moveTo>
                  <a:pt x="15660" y="7063"/>
                </a:moveTo>
                <a:cubicBezTo>
                  <a:pt x="15702" y="7063"/>
                  <a:pt x="15730" y="7077"/>
                  <a:pt x="15758" y="7105"/>
                </a:cubicBezTo>
                <a:cubicBezTo>
                  <a:pt x="15730" y="7091"/>
                  <a:pt x="15688" y="7077"/>
                  <a:pt x="15660" y="7063"/>
                </a:cubicBezTo>
                <a:close/>
                <a:moveTo>
                  <a:pt x="8013" y="7936"/>
                </a:moveTo>
                <a:lnTo>
                  <a:pt x="8041" y="7950"/>
                </a:lnTo>
                <a:cubicBezTo>
                  <a:pt x="8041" y="7954"/>
                  <a:pt x="8040" y="7956"/>
                  <a:pt x="8038" y="7956"/>
                </a:cubicBezTo>
                <a:cubicBezTo>
                  <a:pt x="8033" y="7956"/>
                  <a:pt x="8023" y="7946"/>
                  <a:pt x="8013" y="7936"/>
                </a:cubicBezTo>
                <a:close/>
                <a:moveTo>
                  <a:pt x="3845" y="9992"/>
                </a:moveTo>
                <a:cubicBezTo>
                  <a:pt x="3845" y="9997"/>
                  <a:pt x="3843" y="9998"/>
                  <a:pt x="3842" y="9998"/>
                </a:cubicBezTo>
                <a:cubicBezTo>
                  <a:pt x="3839" y="9998"/>
                  <a:pt x="3836" y="9992"/>
                  <a:pt x="3845" y="9992"/>
                </a:cubicBezTo>
                <a:close/>
                <a:moveTo>
                  <a:pt x="4535" y="11555"/>
                </a:moveTo>
                <a:cubicBezTo>
                  <a:pt x="4549" y="11569"/>
                  <a:pt x="4577" y="11583"/>
                  <a:pt x="4591" y="11597"/>
                </a:cubicBezTo>
                <a:cubicBezTo>
                  <a:pt x="4563" y="11583"/>
                  <a:pt x="4549" y="11569"/>
                  <a:pt x="4535" y="11555"/>
                </a:cubicBezTo>
                <a:close/>
                <a:moveTo>
                  <a:pt x="6464" y="11921"/>
                </a:moveTo>
                <a:cubicBezTo>
                  <a:pt x="6464" y="11921"/>
                  <a:pt x="6458" y="11927"/>
                  <a:pt x="6454" y="11927"/>
                </a:cubicBezTo>
                <a:cubicBezTo>
                  <a:pt x="6452" y="11927"/>
                  <a:pt x="6450" y="11926"/>
                  <a:pt x="6450" y="11921"/>
                </a:cubicBezTo>
                <a:close/>
                <a:moveTo>
                  <a:pt x="13942" y="11949"/>
                </a:moveTo>
                <a:lnTo>
                  <a:pt x="13984" y="11963"/>
                </a:lnTo>
                <a:lnTo>
                  <a:pt x="13970" y="11963"/>
                </a:lnTo>
                <a:lnTo>
                  <a:pt x="13942" y="11949"/>
                </a:lnTo>
                <a:close/>
                <a:moveTo>
                  <a:pt x="6070" y="12090"/>
                </a:moveTo>
                <a:lnTo>
                  <a:pt x="6070" y="12090"/>
                </a:lnTo>
                <a:cubicBezTo>
                  <a:pt x="6084" y="12090"/>
                  <a:pt x="6112" y="12104"/>
                  <a:pt x="6098" y="12104"/>
                </a:cubicBezTo>
                <a:lnTo>
                  <a:pt x="6070" y="12090"/>
                </a:lnTo>
                <a:close/>
                <a:moveTo>
                  <a:pt x="2564" y="12766"/>
                </a:moveTo>
                <a:cubicBezTo>
                  <a:pt x="2564" y="12771"/>
                  <a:pt x="2564" y="12772"/>
                  <a:pt x="2563" y="12772"/>
                </a:cubicBezTo>
                <a:cubicBezTo>
                  <a:pt x="2560" y="12772"/>
                  <a:pt x="2554" y="12766"/>
                  <a:pt x="2535" y="12766"/>
                </a:cubicBezTo>
                <a:close/>
                <a:moveTo>
                  <a:pt x="11351" y="13935"/>
                </a:moveTo>
                <a:lnTo>
                  <a:pt x="11379" y="13949"/>
                </a:lnTo>
                <a:cubicBezTo>
                  <a:pt x="11365" y="13949"/>
                  <a:pt x="11351" y="13949"/>
                  <a:pt x="11336" y="13935"/>
                </a:cubicBezTo>
                <a:close/>
                <a:moveTo>
                  <a:pt x="7798" y="14199"/>
                </a:moveTo>
                <a:cubicBezTo>
                  <a:pt x="7806" y="14199"/>
                  <a:pt x="7809" y="14202"/>
                  <a:pt x="7802" y="14217"/>
                </a:cubicBezTo>
                <a:lnTo>
                  <a:pt x="7774" y="14202"/>
                </a:lnTo>
                <a:cubicBezTo>
                  <a:pt x="7781" y="14202"/>
                  <a:pt x="7791" y="14199"/>
                  <a:pt x="7798" y="14199"/>
                </a:cubicBezTo>
                <a:close/>
                <a:moveTo>
                  <a:pt x="9902" y="15052"/>
                </a:moveTo>
                <a:cubicBezTo>
                  <a:pt x="9905" y="15052"/>
                  <a:pt x="9909" y="15064"/>
                  <a:pt x="9905" y="15064"/>
                </a:cubicBezTo>
                <a:cubicBezTo>
                  <a:pt x="9904" y="15064"/>
                  <a:pt x="9902" y="15064"/>
                  <a:pt x="9900" y="15061"/>
                </a:cubicBezTo>
                <a:cubicBezTo>
                  <a:pt x="9900" y="15054"/>
                  <a:pt x="9901" y="15052"/>
                  <a:pt x="9902" y="15052"/>
                </a:cubicBezTo>
                <a:close/>
                <a:moveTo>
                  <a:pt x="4130" y="15084"/>
                </a:moveTo>
                <a:cubicBezTo>
                  <a:pt x="4138" y="15084"/>
                  <a:pt x="4147" y="15085"/>
                  <a:pt x="4155" y="15090"/>
                </a:cubicBezTo>
                <a:cubicBezTo>
                  <a:pt x="4127" y="15090"/>
                  <a:pt x="4113" y="15104"/>
                  <a:pt x="4098" y="15104"/>
                </a:cubicBezTo>
                <a:lnTo>
                  <a:pt x="4084" y="15104"/>
                </a:lnTo>
                <a:cubicBezTo>
                  <a:pt x="4094" y="15094"/>
                  <a:pt x="4111" y="15084"/>
                  <a:pt x="4130" y="15084"/>
                </a:cubicBezTo>
                <a:close/>
                <a:moveTo>
                  <a:pt x="10125" y="15188"/>
                </a:moveTo>
                <a:cubicBezTo>
                  <a:pt x="10125" y="15202"/>
                  <a:pt x="10097" y="15202"/>
                  <a:pt x="10083" y="15202"/>
                </a:cubicBezTo>
                <a:cubicBezTo>
                  <a:pt x="10083" y="15202"/>
                  <a:pt x="10111" y="15188"/>
                  <a:pt x="10125" y="15188"/>
                </a:cubicBezTo>
                <a:close/>
                <a:moveTo>
                  <a:pt x="11520" y="15245"/>
                </a:moveTo>
                <a:cubicBezTo>
                  <a:pt x="11520" y="15252"/>
                  <a:pt x="11520" y="15252"/>
                  <a:pt x="11518" y="15252"/>
                </a:cubicBezTo>
                <a:cubicBezTo>
                  <a:pt x="11516" y="15252"/>
                  <a:pt x="11513" y="15252"/>
                  <a:pt x="11505" y="15259"/>
                </a:cubicBezTo>
                <a:lnTo>
                  <a:pt x="11520" y="15245"/>
                </a:lnTo>
                <a:close/>
                <a:moveTo>
                  <a:pt x="7633" y="15582"/>
                </a:moveTo>
                <a:lnTo>
                  <a:pt x="7633" y="15582"/>
                </a:lnTo>
                <a:cubicBezTo>
                  <a:pt x="7647" y="15597"/>
                  <a:pt x="7675" y="15582"/>
                  <a:pt x="7647" y="15611"/>
                </a:cubicBezTo>
                <a:cubicBezTo>
                  <a:pt x="7647" y="15597"/>
                  <a:pt x="7633" y="15597"/>
                  <a:pt x="7633" y="15582"/>
                </a:cubicBezTo>
                <a:close/>
                <a:moveTo>
                  <a:pt x="1691" y="15667"/>
                </a:moveTo>
                <a:cubicBezTo>
                  <a:pt x="1698" y="15674"/>
                  <a:pt x="1698" y="15674"/>
                  <a:pt x="1694" y="15674"/>
                </a:cubicBezTo>
                <a:cubicBezTo>
                  <a:pt x="1691" y="15674"/>
                  <a:pt x="1683" y="15674"/>
                  <a:pt x="1676" y="15681"/>
                </a:cubicBezTo>
                <a:lnTo>
                  <a:pt x="1691" y="15667"/>
                </a:lnTo>
                <a:close/>
                <a:moveTo>
                  <a:pt x="11129" y="15703"/>
                </a:moveTo>
                <a:cubicBezTo>
                  <a:pt x="11135" y="15703"/>
                  <a:pt x="11144" y="15709"/>
                  <a:pt x="11153" y="15709"/>
                </a:cubicBezTo>
                <a:lnTo>
                  <a:pt x="11125" y="15709"/>
                </a:lnTo>
                <a:cubicBezTo>
                  <a:pt x="11125" y="15705"/>
                  <a:pt x="11127" y="15703"/>
                  <a:pt x="11129" y="15703"/>
                </a:cubicBezTo>
                <a:close/>
                <a:moveTo>
                  <a:pt x="10097" y="16118"/>
                </a:moveTo>
                <a:cubicBezTo>
                  <a:pt x="10088" y="16118"/>
                  <a:pt x="10085" y="16124"/>
                  <a:pt x="10080" y="16124"/>
                </a:cubicBezTo>
                <a:cubicBezTo>
                  <a:pt x="10077" y="16124"/>
                  <a:pt x="10074" y="16122"/>
                  <a:pt x="10069" y="16118"/>
                </a:cubicBezTo>
                <a:close/>
                <a:moveTo>
                  <a:pt x="2606" y="16146"/>
                </a:moveTo>
                <a:cubicBezTo>
                  <a:pt x="2606" y="16160"/>
                  <a:pt x="2606" y="16160"/>
                  <a:pt x="2592" y="16174"/>
                </a:cubicBezTo>
                <a:lnTo>
                  <a:pt x="2606" y="16146"/>
                </a:lnTo>
                <a:close/>
                <a:moveTo>
                  <a:pt x="4845" y="16392"/>
                </a:moveTo>
                <a:cubicBezTo>
                  <a:pt x="4852" y="16392"/>
                  <a:pt x="4852" y="16399"/>
                  <a:pt x="4845" y="16427"/>
                </a:cubicBezTo>
                <a:cubicBezTo>
                  <a:pt x="4831" y="16427"/>
                  <a:pt x="4760" y="16413"/>
                  <a:pt x="4803" y="16399"/>
                </a:cubicBezTo>
                <a:cubicBezTo>
                  <a:pt x="4824" y="16399"/>
                  <a:pt x="4838" y="16392"/>
                  <a:pt x="4845" y="16392"/>
                </a:cubicBezTo>
                <a:close/>
                <a:moveTo>
                  <a:pt x="10858" y="18342"/>
                </a:moveTo>
                <a:lnTo>
                  <a:pt x="10858" y="18371"/>
                </a:lnTo>
                <a:cubicBezTo>
                  <a:pt x="10844" y="18371"/>
                  <a:pt x="10858" y="18357"/>
                  <a:pt x="10858" y="18342"/>
                </a:cubicBezTo>
                <a:close/>
                <a:moveTo>
                  <a:pt x="5450" y="18441"/>
                </a:moveTo>
                <a:cubicBezTo>
                  <a:pt x="5450" y="18455"/>
                  <a:pt x="5436" y="18483"/>
                  <a:pt x="5436" y="18511"/>
                </a:cubicBezTo>
                <a:cubicBezTo>
                  <a:pt x="5394" y="18497"/>
                  <a:pt x="5366" y="18483"/>
                  <a:pt x="5450" y="18441"/>
                </a:cubicBezTo>
                <a:close/>
                <a:moveTo>
                  <a:pt x="9464" y="18511"/>
                </a:moveTo>
                <a:cubicBezTo>
                  <a:pt x="9454" y="18511"/>
                  <a:pt x="9445" y="18524"/>
                  <a:pt x="9444" y="18524"/>
                </a:cubicBezTo>
                <a:cubicBezTo>
                  <a:pt x="9443" y="18524"/>
                  <a:pt x="9445" y="18521"/>
                  <a:pt x="9450" y="18511"/>
                </a:cubicBezTo>
                <a:close/>
                <a:moveTo>
                  <a:pt x="3934" y="18576"/>
                </a:moveTo>
                <a:cubicBezTo>
                  <a:pt x="3939" y="18576"/>
                  <a:pt x="3948" y="18582"/>
                  <a:pt x="3958" y="18582"/>
                </a:cubicBezTo>
                <a:lnTo>
                  <a:pt x="3930" y="18582"/>
                </a:lnTo>
                <a:cubicBezTo>
                  <a:pt x="3930" y="18577"/>
                  <a:pt x="3931" y="18576"/>
                  <a:pt x="3934" y="18576"/>
                </a:cubicBezTo>
                <a:close/>
                <a:moveTo>
                  <a:pt x="1930" y="18737"/>
                </a:moveTo>
                <a:lnTo>
                  <a:pt x="1930" y="18737"/>
                </a:lnTo>
                <a:cubicBezTo>
                  <a:pt x="1958" y="18751"/>
                  <a:pt x="1972" y="18751"/>
                  <a:pt x="2000" y="18765"/>
                </a:cubicBezTo>
                <a:cubicBezTo>
                  <a:pt x="1983" y="18777"/>
                  <a:pt x="1965" y="18783"/>
                  <a:pt x="1952" y="18783"/>
                </a:cubicBezTo>
                <a:cubicBezTo>
                  <a:pt x="1933" y="18783"/>
                  <a:pt x="1922" y="18770"/>
                  <a:pt x="1930" y="18737"/>
                </a:cubicBezTo>
                <a:close/>
                <a:moveTo>
                  <a:pt x="9802" y="18709"/>
                </a:moveTo>
                <a:cubicBezTo>
                  <a:pt x="9802" y="18761"/>
                  <a:pt x="9794" y="18790"/>
                  <a:pt x="9767" y="18790"/>
                </a:cubicBezTo>
                <a:cubicBezTo>
                  <a:pt x="9757" y="18790"/>
                  <a:pt x="9746" y="18786"/>
                  <a:pt x="9731" y="18779"/>
                </a:cubicBezTo>
                <a:cubicBezTo>
                  <a:pt x="9745" y="18751"/>
                  <a:pt x="9773" y="18737"/>
                  <a:pt x="9802" y="18709"/>
                </a:cubicBezTo>
                <a:close/>
                <a:moveTo>
                  <a:pt x="8365" y="19948"/>
                </a:moveTo>
                <a:cubicBezTo>
                  <a:pt x="8365" y="19962"/>
                  <a:pt x="8351" y="19962"/>
                  <a:pt x="8351" y="19962"/>
                </a:cubicBezTo>
                <a:cubicBezTo>
                  <a:pt x="8351" y="19962"/>
                  <a:pt x="8351" y="19962"/>
                  <a:pt x="8365" y="19948"/>
                </a:cubicBezTo>
                <a:close/>
                <a:moveTo>
                  <a:pt x="3898" y="19998"/>
                </a:moveTo>
                <a:cubicBezTo>
                  <a:pt x="3900" y="19998"/>
                  <a:pt x="3901" y="19999"/>
                  <a:pt x="3901" y="20004"/>
                </a:cubicBezTo>
                <a:lnTo>
                  <a:pt x="3887" y="20004"/>
                </a:lnTo>
                <a:cubicBezTo>
                  <a:pt x="3887" y="20004"/>
                  <a:pt x="3894" y="19998"/>
                  <a:pt x="3898" y="19998"/>
                </a:cubicBezTo>
                <a:close/>
                <a:moveTo>
                  <a:pt x="7471" y="21086"/>
                </a:moveTo>
                <a:cubicBezTo>
                  <a:pt x="7476" y="21086"/>
                  <a:pt x="7484" y="21094"/>
                  <a:pt x="7492" y="21103"/>
                </a:cubicBezTo>
                <a:lnTo>
                  <a:pt x="7464" y="21103"/>
                </a:lnTo>
                <a:cubicBezTo>
                  <a:pt x="7464" y="21091"/>
                  <a:pt x="7467" y="21086"/>
                  <a:pt x="7471" y="21086"/>
                </a:cubicBezTo>
                <a:close/>
                <a:moveTo>
                  <a:pt x="1029" y="22102"/>
                </a:moveTo>
                <a:lnTo>
                  <a:pt x="1029" y="22116"/>
                </a:lnTo>
                <a:cubicBezTo>
                  <a:pt x="1029" y="22116"/>
                  <a:pt x="1035" y="22104"/>
                  <a:pt x="1039" y="22104"/>
                </a:cubicBezTo>
                <a:cubicBezTo>
                  <a:pt x="1041" y="22104"/>
                  <a:pt x="1043" y="22107"/>
                  <a:pt x="1043" y="22116"/>
                </a:cubicBezTo>
                <a:cubicBezTo>
                  <a:pt x="1043" y="22121"/>
                  <a:pt x="1040" y="22122"/>
                  <a:pt x="1037" y="22122"/>
                </a:cubicBezTo>
                <a:cubicBezTo>
                  <a:pt x="1030" y="22122"/>
                  <a:pt x="1019" y="22112"/>
                  <a:pt x="1029" y="22102"/>
                </a:cubicBezTo>
                <a:close/>
                <a:moveTo>
                  <a:pt x="7323" y="22102"/>
                </a:moveTo>
                <a:cubicBezTo>
                  <a:pt x="7365" y="22145"/>
                  <a:pt x="7408" y="22187"/>
                  <a:pt x="7450" y="22229"/>
                </a:cubicBezTo>
                <a:cubicBezTo>
                  <a:pt x="7323" y="22229"/>
                  <a:pt x="7281" y="22187"/>
                  <a:pt x="7323" y="22102"/>
                </a:cubicBezTo>
                <a:close/>
                <a:moveTo>
                  <a:pt x="8812" y="22645"/>
                </a:moveTo>
                <a:cubicBezTo>
                  <a:pt x="8814" y="22645"/>
                  <a:pt x="8816" y="22647"/>
                  <a:pt x="8816" y="22651"/>
                </a:cubicBezTo>
                <a:lnTo>
                  <a:pt x="8802" y="22651"/>
                </a:lnTo>
                <a:cubicBezTo>
                  <a:pt x="8802" y="22651"/>
                  <a:pt x="8808" y="22645"/>
                  <a:pt x="8812" y="22645"/>
                </a:cubicBezTo>
                <a:close/>
                <a:moveTo>
                  <a:pt x="2662" y="23989"/>
                </a:moveTo>
                <a:cubicBezTo>
                  <a:pt x="2733" y="24003"/>
                  <a:pt x="2662" y="24017"/>
                  <a:pt x="2634" y="24031"/>
                </a:cubicBezTo>
                <a:cubicBezTo>
                  <a:pt x="2634" y="24017"/>
                  <a:pt x="2648" y="24003"/>
                  <a:pt x="2648" y="23989"/>
                </a:cubicBezTo>
                <a:close/>
                <a:moveTo>
                  <a:pt x="6154" y="24609"/>
                </a:moveTo>
                <a:lnTo>
                  <a:pt x="6098" y="24665"/>
                </a:lnTo>
                <a:cubicBezTo>
                  <a:pt x="6070" y="24623"/>
                  <a:pt x="6098" y="24609"/>
                  <a:pt x="6154" y="24609"/>
                </a:cubicBezTo>
                <a:close/>
                <a:moveTo>
                  <a:pt x="8219" y="25360"/>
                </a:moveTo>
                <a:cubicBezTo>
                  <a:pt x="8229" y="25360"/>
                  <a:pt x="8241" y="25363"/>
                  <a:pt x="8253" y="25369"/>
                </a:cubicBezTo>
                <a:lnTo>
                  <a:pt x="8182" y="25383"/>
                </a:lnTo>
                <a:cubicBezTo>
                  <a:pt x="8190" y="25367"/>
                  <a:pt x="8204" y="25360"/>
                  <a:pt x="8219" y="25360"/>
                </a:cubicBezTo>
                <a:close/>
                <a:moveTo>
                  <a:pt x="4253" y="26102"/>
                </a:moveTo>
                <a:lnTo>
                  <a:pt x="4253" y="26102"/>
                </a:lnTo>
                <a:cubicBezTo>
                  <a:pt x="4267" y="26200"/>
                  <a:pt x="4183" y="26214"/>
                  <a:pt x="4127" y="26214"/>
                </a:cubicBezTo>
                <a:cubicBezTo>
                  <a:pt x="4169" y="26186"/>
                  <a:pt x="4211" y="26144"/>
                  <a:pt x="4253" y="26116"/>
                </a:cubicBezTo>
                <a:lnTo>
                  <a:pt x="4253" y="26102"/>
                </a:lnTo>
                <a:close/>
                <a:moveTo>
                  <a:pt x="7634" y="26405"/>
                </a:moveTo>
                <a:cubicBezTo>
                  <a:pt x="7635" y="26405"/>
                  <a:pt x="7638" y="26411"/>
                  <a:pt x="7647" y="26411"/>
                </a:cubicBezTo>
                <a:lnTo>
                  <a:pt x="7633" y="26411"/>
                </a:lnTo>
                <a:cubicBezTo>
                  <a:pt x="7633" y="26407"/>
                  <a:pt x="7633" y="26405"/>
                  <a:pt x="7634" y="26405"/>
                </a:cubicBezTo>
                <a:close/>
                <a:moveTo>
                  <a:pt x="5137" y="26673"/>
                </a:moveTo>
                <a:cubicBezTo>
                  <a:pt x="5139" y="26673"/>
                  <a:pt x="5141" y="26674"/>
                  <a:pt x="5141" y="26679"/>
                </a:cubicBezTo>
                <a:lnTo>
                  <a:pt x="5126" y="26679"/>
                </a:lnTo>
                <a:cubicBezTo>
                  <a:pt x="5126" y="26679"/>
                  <a:pt x="5133" y="26673"/>
                  <a:pt x="5137" y="26673"/>
                </a:cubicBezTo>
                <a:close/>
                <a:moveTo>
                  <a:pt x="6830" y="26820"/>
                </a:moveTo>
                <a:cubicBezTo>
                  <a:pt x="6844" y="26820"/>
                  <a:pt x="6816" y="26834"/>
                  <a:pt x="6802" y="26834"/>
                </a:cubicBezTo>
                <a:cubicBezTo>
                  <a:pt x="6802" y="26834"/>
                  <a:pt x="6816" y="26820"/>
                  <a:pt x="6830" y="26820"/>
                </a:cubicBezTo>
                <a:close/>
                <a:moveTo>
                  <a:pt x="2648" y="26834"/>
                </a:moveTo>
                <a:cubicBezTo>
                  <a:pt x="2648" y="26834"/>
                  <a:pt x="2662" y="26834"/>
                  <a:pt x="2662" y="26848"/>
                </a:cubicBezTo>
                <a:lnTo>
                  <a:pt x="2648" y="26834"/>
                </a:lnTo>
                <a:close/>
                <a:moveTo>
                  <a:pt x="2493" y="27270"/>
                </a:moveTo>
                <a:cubicBezTo>
                  <a:pt x="2493" y="27270"/>
                  <a:pt x="2493" y="27284"/>
                  <a:pt x="2493" y="27284"/>
                </a:cubicBezTo>
                <a:cubicBezTo>
                  <a:pt x="2493" y="27277"/>
                  <a:pt x="2492" y="27274"/>
                  <a:pt x="2491" y="27272"/>
                </a:cubicBezTo>
                <a:lnTo>
                  <a:pt x="2491" y="27272"/>
                </a:lnTo>
                <a:cubicBezTo>
                  <a:pt x="2492" y="27272"/>
                  <a:pt x="2492" y="27271"/>
                  <a:pt x="2493" y="27270"/>
                </a:cubicBezTo>
                <a:close/>
                <a:moveTo>
                  <a:pt x="10534" y="27791"/>
                </a:moveTo>
                <a:cubicBezTo>
                  <a:pt x="10534" y="27812"/>
                  <a:pt x="10549" y="27825"/>
                  <a:pt x="10546" y="27825"/>
                </a:cubicBezTo>
                <a:cubicBezTo>
                  <a:pt x="10545" y="27825"/>
                  <a:pt x="10541" y="27823"/>
                  <a:pt x="10534" y="27819"/>
                </a:cubicBezTo>
                <a:lnTo>
                  <a:pt x="10534" y="27834"/>
                </a:lnTo>
                <a:cubicBezTo>
                  <a:pt x="10492" y="27834"/>
                  <a:pt x="10534" y="27819"/>
                  <a:pt x="10534" y="27791"/>
                </a:cubicBezTo>
                <a:close/>
                <a:moveTo>
                  <a:pt x="3563" y="28045"/>
                </a:moveTo>
                <a:cubicBezTo>
                  <a:pt x="3563" y="28059"/>
                  <a:pt x="3577" y="28073"/>
                  <a:pt x="3577" y="28087"/>
                </a:cubicBezTo>
                <a:cubicBezTo>
                  <a:pt x="3563" y="28073"/>
                  <a:pt x="3549" y="28059"/>
                  <a:pt x="3563" y="28045"/>
                </a:cubicBezTo>
                <a:close/>
                <a:moveTo>
                  <a:pt x="12070" y="29097"/>
                </a:moveTo>
                <a:cubicBezTo>
                  <a:pt x="12074" y="29097"/>
                  <a:pt x="12083" y="29115"/>
                  <a:pt x="12083" y="29115"/>
                </a:cubicBezTo>
                <a:cubicBezTo>
                  <a:pt x="12086" y="29118"/>
                  <a:pt x="12086" y="29119"/>
                  <a:pt x="12085" y="29119"/>
                </a:cubicBezTo>
                <a:cubicBezTo>
                  <a:pt x="12082" y="29119"/>
                  <a:pt x="12055" y="29101"/>
                  <a:pt x="12055" y="29101"/>
                </a:cubicBezTo>
                <a:lnTo>
                  <a:pt x="12069" y="29101"/>
                </a:lnTo>
                <a:cubicBezTo>
                  <a:pt x="12069" y="29098"/>
                  <a:pt x="12069" y="29097"/>
                  <a:pt x="12070" y="29097"/>
                </a:cubicBezTo>
                <a:close/>
                <a:moveTo>
                  <a:pt x="8121" y="29505"/>
                </a:moveTo>
                <a:cubicBezTo>
                  <a:pt x="8134" y="29505"/>
                  <a:pt x="8146" y="29523"/>
                  <a:pt x="8112" y="29523"/>
                </a:cubicBezTo>
                <a:cubicBezTo>
                  <a:pt x="8098" y="29523"/>
                  <a:pt x="8098" y="29509"/>
                  <a:pt x="8112" y="29509"/>
                </a:cubicBezTo>
                <a:cubicBezTo>
                  <a:pt x="8115" y="29506"/>
                  <a:pt x="8118" y="29505"/>
                  <a:pt x="8121" y="29505"/>
                </a:cubicBezTo>
                <a:close/>
                <a:moveTo>
                  <a:pt x="4451" y="30030"/>
                </a:moveTo>
                <a:cubicBezTo>
                  <a:pt x="4458" y="30044"/>
                  <a:pt x="4458" y="30048"/>
                  <a:pt x="4454" y="30048"/>
                </a:cubicBezTo>
                <a:cubicBezTo>
                  <a:pt x="4451" y="30048"/>
                  <a:pt x="4443" y="30044"/>
                  <a:pt x="4436" y="30044"/>
                </a:cubicBezTo>
                <a:cubicBezTo>
                  <a:pt x="4436" y="30030"/>
                  <a:pt x="4451" y="30030"/>
                  <a:pt x="4451" y="30030"/>
                </a:cubicBezTo>
                <a:close/>
                <a:moveTo>
                  <a:pt x="2986" y="30425"/>
                </a:moveTo>
                <a:lnTo>
                  <a:pt x="2986" y="30439"/>
                </a:lnTo>
                <a:lnTo>
                  <a:pt x="2944" y="30425"/>
                </a:lnTo>
                <a:close/>
                <a:moveTo>
                  <a:pt x="13209" y="30509"/>
                </a:moveTo>
                <a:cubicBezTo>
                  <a:pt x="13209" y="30537"/>
                  <a:pt x="13195" y="30537"/>
                  <a:pt x="13181" y="30551"/>
                </a:cubicBezTo>
                <a:cubicBezTo>
                  <a:pt x="13181" y="30537"/>
                  <a:pt x="13195" y="30523"/>
                  <a:pt x="13209" y="30509"/>
                </a:cubicBezTo>
                <a:close/>
                <a:moveTo>
                  <a:pt x="3015" y="30625"/>
                </a:moveTo>
                <a:cubicBezTo>
                  <a:pt x="3015" y="30627"/>
                  <a:pt x="3014" y="30631"/>
                  <a:pt x="3014" y="30636"/>
                </a:cubicBezTo>
                <a:cubicBezTo>
                  <a:pt x="3014" y="30641"/>
                  <a:pt x="3010" y="30642"/>
                  <a:pt x="3004" y="30642"/>
                </a:cubicBezTo>
                <a:cubicBezTo>
                  <a:pt x="2994" y="30642"/>
                  <a:pt x="2981" y="30636"/>
                  <a:pt x="3000" y="30636"/>
                </a:cubicBezTo>
                <a:cubicBezTo>
                  <a:pt x="3008" y="30632"/>
                  <a:pt x="3013" y="30628"/>
                  <a:pt x="3015" y="30625"/>
                </a:cubicBezTo>
                <a:close/>
                <a:moveTo>
                  <a:pt x="3803" y="31185"/>
                </a:moveTo>
                <a:lnTo>
                  <a:pt x="3817" y="31199"/>
                </a:lnTo>
                <a:cubicBezTo>
                  <a:pt x="3817" y="31199"/>
                  <a:pt x="3803" y="31199"/>
                  <a:pt x="3803" y="31185"/>
                </a:cubicBezTo>
                <a:close/>
                <a:moveTo>
                  <a:pt x="12347" y="32376"/>
                </a:moveTo>
                <a:cubicBezTo>
                  <a:pt x="12349" y="32376"/>
                  <a:pt x="12350" y="32377"/>
                  <a:pt x="12350" y="32382"/>
                </a:cubicBezTo>
                <a:lnTo>
                  <a:pt x="12336" y="32382"/>
                </a:lnTo>
                <a:cubicBezTo>
                  <a:pt x="12336" y="32382"/>
                  <a:pt x="12343" y="32376"/>
                  <a:pt x="12347" y="32376"/>
                </a:cubicBezTo>
                <a:close/>
                <a:moveTo>
                  <a:pt x="6070" y="33002"/>
                </a:moveTo>
                <a:cubicBezTo>
                  <a:pt x="6056" y="33009"/>
                  <a:pt x="6049" y="33012"/>
                  <a:pt x="6045" y="33012"/>
                </a:cubicBezTo>
                <a:cubicBezTo>
                  <a:pt x="6042" y="33012"/>
                  <a:pt x="6042" y="33009"/>
                  <a:pt x="6042" y="33002"/>
                </a:cubicBezTo>
                <a:close/>
                <a:moveTo>
                  <a:pt x="12048" y="33319"/>
                </a:moveTo>
                <a:cubicBezTo>
                  <a:pt x="12058" y="33319"/>
                  <a:pt x="12073" y="33325"/>
                  <a:pt x="12083" y="33325"/>
                </a:cubicBezTo>
                <a:cubicBezTo>
                  <a:pt x="12069" y="33325"/>
                  <a:pt x="12055" y="33325"/>
                  <a:pt x="12041" y="33340"/>
                </a:cubicBezTo>
                <a:lnTo>
                  <a:pt x="12041" y="33325"/>
                </a:lnTo>
                <a:cubicBezTo>
                  <a:pt x="12041" y="33321"/>
                  <a:pt x="12044" y="33319"/>
                  <a:pt x="12048" y="33319"/>
                </a:cubicBezTo>
                <a:close/>
                <a:moveTo>
                  <a:pt x="14434" y="33354"/>
                </a:moveTo>
                <a:lnTo>
                  <a:pt x="14406" y="33368"/>
                </a:lnTo>
                <a:lnTo>
                  <a:pt x="14406" y="33354"/>
                </a:lnTo>
                <a:close/>
                <a:moveTo>
                  <a:pt x="15110" y="33621"/>
                </a:moveTo>
                <a:lnTo>
                  <a:pt x="15096" y="33635"/>
                </a:lnTo>
                <a:cubicBezTo>
                  <a:pt x="15096" y="33621"/>
                  <a:pt x="15110" y="33621"/>
                  <a:pt x="15110" y="33621"/>
                </a:cubicBezTo>
                <a:close/>
                <a:moveTo>
                  <a:pt x="11900" y="34934"/>
                </a:moveTo>
                <a:cubicBezTo>
                  <a:pt x="11903" y="34934"/>
                  <a:pt x="11907" y="34938"/>
                  <a:pt x="11914" y="34945"/>
                </a:cubicBezTo>
                <a:lnTo>
                  <a:pt x="11886" y="34945"/>
                </a:lnTo>
                <a:cubicBezTo>
                  <a:pt x="11893" y="34938"/>
                  <a:pt x="11896" y="34934"/>
                  <a:pt x="11900" y="34934"/>
                </a:cubicBezTo>
                <a:close/>
                <a:moveTo>
                  <a:pt x="14111" y="35579"/>
                </a:moveTo>
                <a:cubicBezTo>
                  <a:pt x="14111" y="35588"/>
                  <a:pt x="14104" y="35605"/>
                  <a:pt x="14100" y="35605"/>
                </a:cubicBezTo>
                <a:cubicBezTo>
                  <a:pt x="14098" y="35605"/>
                  <a:pt x="14097" y="35601"/>
                  <a:pt x="14097" y="35593"/>
                </a:cubicBezTo>
                <a:lnTo>
                  <a:pt x="14111" y="35579"/>
                </a:lnTo>
                <a:close/>
                <a:moveTo>
                  <a:pt x="7802" y="35635"/>
                </a:moveTo>
                <a:cubicBezTo>
                  <a:pt x="7816" y="35649"/>
                  <a:pt x="7802" y="35649"/>
                  <a:pt x="7788" y="35663"/>
                </a:cubicBezTo>
                <a:cubicBezTo>
                  <a:pt x="7788" y="35649"/>
                  <a:pt x="7802" y="35649"/>
                  <a:pt x="7802" y="35649"/>
                </a:cubicBezTo>
                <a:lnTo>
                  <a:pt x="7802" y="35635"/>
                </a:lnTo>
                <a:close/>
                <a:moveTo>
                  <a:pt x="9569" y="35769"/>
                </a:moveTo>
                <a:lnTo>
                  <a:pt x="9569" y="35769"/>
                </a:lnTo>
                <a:cubicBezTo>
                  <a:pt x="9551" y="35783"/>
                  <a:pt x="9545" y="35810"/>
                  <a:pt x="9532" y="35810"/>
                </a:cubicBezTo>
                <a:cubicBezTo>
                  <a:pt x="9529" y="35810"/>
                  <a:pt x="9525" y="35809"/>
                  <a:pt x="9520" y="35804"/>
                </a:cubicBezTo>
                <a:cubicBezTo>
                  <a:pt x="9509" y="35782"/>
                  <a:pt x="9541" y="35777"/>
                  <a:pt x="9569" y="35769"/>
                </a:cubicBezTo>
                <a:close/>
                <a:moveTo>
                  <a:pt x="16420" y="35818"/>
                </a:moveTo>
                <a:cubicBezTo>
                  <a:pt x="16420" y="35832"/>
                  <a:pt x="16420" y="35846"/>
                  <a:pt x="16406" y="35846"/>
                </a:cubicBezTo>
                <a:lnTo>
                  <a:pt x="16406" y="35846"/>
                </a:lnTo>
                <a:cubicBezTo>
                  <a:pt x="16407" y="35837"/>
                  <a:pt x="16411" y="35827"/>
                  <a:pt x="16420" y="35818"/>
                </a:cubicBezTo>
                <a:close/>
                <a:moveTo>
                  <a:pt x="10759" y="36621"/>
                </a:moveTo>
                <a:cubicBezTo>
                  <a:pt x="10759" y="36621"/>
                  <a:pt x="10759" y="36635"/>
                  <a:pt x="10759" y="36635"/>
                </a:cubicBezTo>
                <a:cubicBezTo>
                  <a:pt x="10759" y="36635"/>
                  <a:pt x="10745" y="36635"/>
                  <a:pt x="10759" y="36621"/>
                </a:cubicBezTo>
                <a:close/>
                <a:moveTo>
                  <a:pt x="13113" y="36863"/>
                </a:moveTo>
                <a:cubicBezTo>
                  <a:pt x="13114" y="36863"/>
                  <a:pt x="13118" y="36867"/>
                  <a:pt x="13125" y="36874"/>
                </a:cubicBezTo>
                <a:lnTo>
                  <a:pt x="13111" y="36874"/>
                </a:lnTo>
                <a:cubicBezTo>
                  <a:pt x="13111" y="36867"/>
                  <a:pt x="13111" y="36863"/>
                  <a:pt x="13113" y="36863"/>
                </a:cubicBezTo>
                <a:close/>
                <a:moveTo>
                  <a:pt x="11773" y="37564"/>
                </a:moveTo>
                <a:cubicBezTo>
                  <a:pt x="11773" y="37564"/>
                  <a:pt x="11787" y="37578"/>
                  <a:pt x="11787" y="37578"/>
                </a:cubicBezTo>
                <a:cubicBezTo>
                  <a:pt x="11773" y="37578"/>
                  <a:pt x="11773" y="37564"/>
                  <a:pt x="11773" y="37564"/>
                </a:cubicBezTo>
                <a:close/>
                <a:moveTo>
                  <a:pt x="8957" y="37578"/>
                </a:moveTo>
                <a:lnTo>
                  <a:pt x="8957" y="37578"/>
                </a:lnTo>
                <a:cubicBezTo>
                  <a:pt x="8966" y="37578"/>
                  <a:pt x="8969" y="37584"/>
                  <a:pt x="8966" y="37584"/>
                </a:cubicBezTo>
                <a:cubicBezTo>
                  <a:pt x="8965" y="37584"/>
                  <a:pt x="8961" y="37583"/>
                  <a:pt x="8957" y="37578"/>
                </a:cubicBezTo>
                <a:close/>
                <a:moveTo>
                  <a:pt x="13111" y="38184"/>
                </a:moveTo>
                <a:cubicBezTo>
                  <a:pt x="13111" y="38184"/>
                  <a:pt x="13111" y="38198"/>
                  <a:pt x="13111" y="38198"/>
                </a:cubicBezTo>
                <a:lnTo>
                  <a:pt x="13111" y="38212"/>
                </a:lnTo>
                <a:cubicBezTo>
                  <a:pt x="13097" y="38198"/>
                  <a:pt x="13097" y="38198"/>
                  <a:pt x="13111" y="38184"/>
                </a:cubicBezTo>
                <a:close/>
                <a:moveTo>
                  <a:pt x="10910" y="38262"/>
                </a:moveTo>
                <a:cubicBezTo>
                  <a:pt x="10912" y="38262"/>
                  <a:pt x="10914" y="38263"/>
                  <a:pt x="10914" y="38268"/>
                </a:cubicBezTo>
                <a:lnTo>
                  <a:pt x="10900" y="38268"/>
                </a:lnTo>
                <a:cubicBezTo>
                  <a:pt x="10900" y="38268"/>
                  <a:pt x="10906" y="38262"/>
                  <a:pt x="10910" y="38262"/>
                </a:cubicBezTo>
                <a:close/>
                <a:moveTo>
                  <a:pt x="11892" y="38426"/>
                </a:moveTo>
                <a:lnTo>
                  <a:pt x="11892" y="38426"/>
                </a:lnTo>
                <a:cubicBezTo>
                  <a:pt x="11893" y="38430"/>
                  <a:pt x="11886" y="38437"/>
                  <a:pt x="11886" y="38437"/>
                </a:cubicBezTo>
                <a:cubicBezTo>
                  <a:pt x="11883" y="38440"/>
                  <a:pt x="11881" y="38441"/>
                  <a:pt x="11880" y="38441"/>
                </a:cubicBezTo>
                <a:cubicBezTo>
                  <a:pt x="11878" y="38441"/>
                  <a:pt x="11884" y="38431"/>
                  <a:pt x="11892" y="38426"/>
                </a:cubicBezTo>
                <a:close/>
                <a:moveTo>
                  <a:pt x="8788" y="38803"/>
                </a:moveTo>
                <a:cubicBezTo>
                  <a:pt x="8796" y="38820"/>
                  <a:pt x="8799" y="38827"/>
                  <a:pt x="8795" y="38827"/>
                </a:cubicBezTo>
                <a:cubicBezTo>
                  <a:pt x="8792" y="38827"/>
                  <a:pt x="8785" y="38823"/>
                  <a:pt x="8774" y="38817"/>
                </a:cubicBezTo>
                <a:lnTo>
                  <a:pt x="8788" y="38803"/>
                </a:lnTo>
                <a:close/>
                <a:moveTo>
                  <a:pt x="10111" y="39845"/>
                </a:moveTo>
                <a:cubicBezTo>
                  <a:pt x="10125" y="39845"/>
                  <a:pt x="10140" y="39845"/>
                  <a:pt x="10154" y="39859"/>
                </a:cubicBezTo>
                <a:lnTo>
                  <a:pt x="10140" y="39859"/>
                </a:lnTo>
                <a:cubicBezTo>
                  <a:pt x="10140" y="39859"/>
                  <a:pt x="10111" y="39859"/>
                  <a:pt x="10111" y="39845"/>
                </a:cubicBezTo>
                <a:close/>
                <a:moveTo>
                  <a:pt x="10942" y="40338"/>
                </a:moveTo>
                <a:cubicBezTo>
                  <a:pt x="10949" y="40352"/>
                  <a:pt x="10949" y="40356"/>
                  <a:pt x="10944" y="40356"/>
                </a:cubicBezTo>
                <a:cubicBezTo>
                  <a:pt x="10939" y="40356"/>
                  <a:pt x="10928" y="40352"/>
                  <a:pt x="10914" y="40352"/>
                </a:cubicBezTo>
                <a:lnTo>
                  <a:pt x="10942" y="40338"/>
                </a:lnTo>
                <a:close/>
                <a:moveTo>
                  <a:pt x="11431" y="40368"/>
                </a:moveTo>
                <a:cubicBezTo>
                  <a:pt x="11433" y="40368"/>
                  <a:pt x="11435" y="40371"/>
                  <a:pt x="11435" y="40380"/>
                </a:cubicBezTo>
                <a:lnTo>
                  <a:pt x="11421" y="40380"/>
                </a:lnTo>
                <a:cubicBezTo>
                  <a:pt x="11421" y="40380"/>
                  <a:pt x="11427" y="40368"/>
                  <a:pt x="11431" y="40368"/>
                </a:cubicBezTo>
                <a:close/>
                <a:moveTo>
                  <a:pt x="13153" y="41845"/>
                </a:moveTo>
                <a:cubicBezTo>
                  <a:pt x="13167" y="41859"/>
                  <a:pt x="13153" y="41859"/>
                  <a:pt x="13153" y="41859"/>
                </a:cubicBezTo>
                <a:cubicBezTo>
                  <a:pt x="13153" y="41859"/>
                  <a:pt x="13153" y="41845"/>
                  <a:pt x="13153" y="41845"/>
                </a:cubicBezTo>
                <a:close/>
                <a:moveTo>
                  <a:pt x="12041" y="42971"/>
                </a:moveTo>
                <a:cubicBezTo>
                  <a:pt x="12041" y="42984"/>
                  <a:pt x="12030" y="43016"/>
                  <a:pt x="12018" y="43016"/>
                </a:cubicBezTo>
                <a:cubicBezTo>
                  <a:pt x="12016" y="43016"/>
                  <a:pt x="12014" y="43016"/>
                  <a:pt x="12012" y="43014"/>
                </a:cubicBezTo>
                <a:cubicBezTo>
                  <a:pt x="12026" y="43000"/>
                  <a:pt x="12026" y="42985"/>
                  <a:pt x="12041" y="42971"/>
                </a:cubicBezTo>
                <a:close/>
                <a:moveTo>
                  <a:pt x="12962" y="0"/>
                </a:moveTo>
                <a:cubicBezTo>
                  <a:pt x="12908" y="0"/>
                  <a:pt x="12899" y="107"/>
                  <a:pt x="12837" y="107"/>
                </a:cubicBezTo>
                <a:cubicBezTo>
                  <a:pt x="12835" y="107"/>
                  <a:pt x="12832" y="107"/>
                  <a:pt x="12829" y="107"/>
                </a:cubicBezTo>
                <a:cubicBezTo>
                  <a:pt x="12688" y="107"/>
                  <a:pt x="11646" y="135"/>
                  <a:pt x="11801" y="290"/>
                </a:cubicBezTo>
                <a:cubicBezTo>
                  <a:pt x="11168" y="473"/>
                  <a:pt x="10576" y="740"/>
                  <a:pt x="10041" y="1106"/>
                </a:cubicBezTo>
                <a:cubicBezTo>
                  <a:pt x="9661" y="1290"/>
                  <a:pt x="9112" y="1430"/>
                  <a:pt x="8957" y="1867"/>
                </a:cubicBezTo>
                <a:cubicBezTo>
                  <a:pt x="8950" y="1832"/>
                  <a:pt x="8923" y="1817"/>
                  <a:pt x="8881" y="1817"/>
                </a:cubicBezTo>
                <a:cubicBezTo>
                  <a:pt x="8586" y="1817"/>
                  <a:pt x="7561" y="2587"/>
                  <a:pt x="7746" y="2698"/>
                </a:cubicBezTo>
                <a:lnTo>
                  <a:pt x="7788" y="2726"/>
                </a:lnTo>
                <a:cubicBezTo>
                  <a:pt x="7802" y="2740"/>
                  <a:pt x="7816" y="2754"/>
                  <a:pt x="7830" y="2768"/>
                </a:cubicBezTo>
                <a:cubicBezTo>
                  <a:pt x="7703" y="3078"/>
                  <a:pt x="7281" y="3050"/>
                  <a:pt x="7140" y="3374"/>
                </a:cubicBezTo>
                <a:cubicBezTo>
                  <a:pt x="7323" y="3458"/>
                  <a:pt x="7013" y="3698"/>
                  <a:pt x="7042" y="3866"/>
                </a:cubicBezTo>
                <a:cubicBezTo>
                  <a:pt x="7024" y="3908"/>
                  <a:pt x="7005" y="3922"/>
                  <a:pt x="6985" y="3922"/>
                </a:cubicBezTo>
                <a:cubicBezTo>
                  <a:pt x="6938" y="3922"/>
                  <a:pt x="6884" y="3847"/>
                  <a:pt x="6824" y="3847"/>
                </a:cubicBezTo>
                <a:cubicBezTo>
                  <a:pt x="6803" y="3847"/>
                  <a:pt x="6782" y="3856"/>
                  <a:pt x="6760" y="3881"/>
                </a:cubicBezTo>
                <a:cubicBezTo>
                  <a:pt x="6323" y="4838"/>
                  <a:pt x="5436" y="5753"/>
                  <a:pt x="4732" y="6626"/>
                </a:cubicBezTo>
                <a:cubicBezTo>
                  <a:pt x="4662" y="6739"/>
                  <a:pt x="4310" y="6894"/>
                  <a:pt x="4648" y="6950"/>
                </a:cubicBezTo>
                <a:cubicBezTo>
                  <a:pt x="4563" y="7091"/>
                  <a:pt x="4436" y="7148"/>
                  <a:pt x="4451" y="7317"/>
                </a:cubicBezTo>
                <a:cubicBezTo>
                  <a:pt x="4366" y="7429"/>
                  <a:pt x="4197" y="7528"/>
                  <a:pt x="4267" y="7697"/>
                </a:cubicBezTo>
                <a:cubicBezTo>
                  <a:pt x="4042" y="8063"/>
                  <a:pt x="3817" y="8570"/>
                  <a:pt x="3394" y="8936"/>
                </a:cubicBezTo>
                <a:cubicBezTo>
                  <a:pt x="3384" y="8937"/>
                  <a:pt x="3374" y="8937"/>
                  <a:pt x="3364" y="8937"/>
                </a:cubicBezTo>
                <a:cubicBezTo>
                  <a:pt x="3304" y="8937"/>
                  <a:pt x="3246" y="8922"/>
                  <a:pt x="3197" y="8922"/>
                </a:cubicBezTo>
                <a:cubicBezTo>
                  <a:pt x="3141" y="8922"/>
                  <a:pt x="3099" y="8943"/>
                  <a:pt x="3085" y="9034"/>
                </a:cubicBezTo>
                <a:cubicBezTo>
                  <a:pt x="3634" y="9260"/>
                  <a:pt x="2944" y="10034"/>
                  <a:pt x="2803" y="10316"/>
                </a:cubicBezTo>
                <a:cubicBezTo>
                  <a:pt x="2662" y="10696"/>
                  <a:pt x="2620" y="10992"/>
                  <a:pt x="2395" y="11316"/>
                </a:cubicBezTo>
                <a:cubicBezTo>
                  <a:pt x="2061" y="11623"/>
                  <a:pt x="2113" y="12584"/>
                  <a:pt x="1690" y="12584"/>
                </a:cubicBezTo>
                <a:cubicBezTo>
                  <a:pt x="1648" y="12584"/>
                  <a:pt x="1601" y="12575"/>
                  <a:pt x="1550" y="12555"/>
                </a:cubicBezTo>
                <a:cubicBezTo>
                  <a:pt x="1507" y="12738"/>
                  <a:pt x="1324" y="13160"/>
                  <a:pt x="1550" y="13259"/>
                </a:cubicBezTo>
                <a:cubicBezTo>
                  <a:pt x="1606" y="13414"/>
                  <a:pt x="1437" y="13597"/>
                  <a:pt x="1479" y="13696"/>
                </a:cubicBezTo>
                <a:cubicBezTo>
                  <a:pt x="1240" y="14667"/>
                  <a:pt x="1057" y="15653"/>
                  <a:pt x="930" y="16639"/>
                </a:cubicBezTo>
                <a:cubicBezTo>
                  <a:pt x="775" y="17230"/>
                  <a:pt x="888" y="18047"/>
                  <a:pt x="395" y="18427"/>
                </a:cubicBezTo>
                <a:cubicBezTo>
                  <a:pt x="508" y="18793"/>
                  <a:pt x="832" y="19131"/>
                  <a:pt x="353" y="19525"/>
                </a:cubicBezTo>
                <a:cubicBezTo>
                  <a:pt x="226" y="20046"/>
                  <a:pt x="888" y="20398"/>
                  <a:pt x="592" y="21159"/>
                </a:cubicBezTo>
                <a:cubicBezTo>
                  <a:pt x="282" y="21412"/>
                  <a:pt x="282" y="21539"/>
                  <a:pt x="578" y="21708"/>
                </a:cubicBezTo>
                <a:cubicBezTo>
                  <a:pt x="634" y="21835"/>
                  <a:pt x="691" y="22201"/>
                  <a:pt x="550" y="22342"/>
                </a:cubicBezTo>
                <a:cubicBezTo>
                  <a:pt x="1" y="22750"/>
                  <a:pt x="620" y="23299"/>
                  <a:pt x="663" y="23750"/>
                </a:cubicBezTo>
                <a:cubicBezTo>
                  <a:pt x="578" y="24553"/>
                  <a:pt x="311" y="23806"/>
                  <a:pt x="606" y="24820"/>
                </a:cubicBezTo>
                <a:cubicBezTo>
                  <a:pt x="648" y="25285"/>
                  <a:pt x="508" y="25989"/>
                  <a:pt x="916" y="26397"/>
                </a:cubicBezTo>
                <a:lnTo>
                  <a:pt x="972" y="26679"/>
                </a:lnTo>
                <a:cubicBezTo>
                  <a:pt x="888" y="27608"/>
                  <a:pt x="1423" y="27200"/>
                  <a:pt x="1550" y="27918"/>
                </a:cubicBezTo>
                <a:cubicBezTo>
                  <a:pt x="1564" y="28270"/>
                  <a:pt x="536" y="28298"/>
                  <a:pt x="1043" y="28833"/>
                </a:cubicBezTo>
                <a:cubicBezTo>
                  <a:pt x="1487" y="28951"/>
                  <a:pt x="1301" y="30367"/>
                  <a:pt x="1474" y="30367"/>
                </a:cubicBezTo>
                <a:cubicBezTo>
                  <a:pt x="1488" y="30367"/>
                  <a:pt x="1503" y="30358"/>
                  <a:pt x="1522" y="30340"/>
                </a:cubicBezTo>
                <a:cubicBezTo>
                  <a:pt x="2057" y="30650"/>
                  <a:pt x="1719" y="32114"/>
                  <a:pt x="2324" y="32734"/>
                </a:cubicBezTo>
                <a:cubicBezTo>
                  <a:pt x="2127" y="32804"/>
                  <a:pt x="2606" y="32833"/>
                  <a:pt x="2578" y="33086"/>
                </a:cubicBezTo>
                <a:cubicBezTo>
                  <a:pt x="2517" y="33411"/>
                  <a:pt x="2416" y="34046"/>
                  <a:pt x="2785" y="34046"/>
                </a:cubicBezTo>
                <a:cubicBezTo>
                  <a:pt x="2847" y="34046"/>
                  <a:pt x="2923" y="34028"/>
                  <a:pt x="3014" y="33987"/>
                </a:cubicBezTo>
                <a:cubicBezTo>
                  <a:pt x="3045" y="33976"/>
                  <a:pt x="3074" y="33970"/>
                  <a:pt x="3101" y="33970"/>
                </a:cubicBezTo>
                <a:cubicBezTo>
                  <a:pt x="3267" y="33970"/>
                  <a:pt x="3354" y="34172"/>
                  <a:pt x="3451" y="34269"/>
                </a:cubicBezTo>
                <a:cubicBezTo>
                  <a:pt x="3455" y="34268"/>
                  <a:pt x="3460" y="34267"/>
                  <a:pt x="3464" y="34267"/>
                </a:cubicBezTo>
                <a:cubicBezTo>
                  <a:pt x="3556" y="34267"/>
                  <a:pt x="3477" y="34566"/>
                  <a:pt x="3423" y="34593"/>
                </a:cubicBezTo>
                <a:cubicBezTo>
                  <a:pt x="3408" y="35241"/>
                  <a:pt x="3915" y="35747"/>
                  <a:pt x="4014" y="36353"/>
                </a:cubicBezTo>
                <a:cubicBezTo>
                  <a:pt x="4074" y="36329"/>
                  <a:pt x="4136" y="36318"/>
                  <a:pt x="4196" y="36318"/>
                </a:cubicBezTo>
                <a:cubicBezTo>
                  <a:pt x="4417" y="36318"/>
                  <a:pt x="4620" y="36470"/>
                  <a:pt x="4676" y="36691"/>
                </a:cubicBezTo>
                <a:cubicBezTo>
                  <a:pt x="4634" y="37240"/>
                  <a:pt x="5098" y="37381"/>
                  <a:pt x="5493" y="37578"/>
                </a:cubicBezTo>
                <a:cubicBezTo>
                  <a:pt x="5577" y="38155"/>
                  <a:pt x="5957" y="38662"/>
                  <a:pt x="6506" y="38888"/>
                </a:cubicBezTo>
                <a:cubicBezTo>
                  <a:pt x="6675" y="39183"/>
                  <a:pt x="6971" y="39451"/>
                  <a:pt x="7112" y="39775"/>
                </a:cubicBezTo>
                <a:lnTo>
                  <a:pt x="7154" y="39873"/>
                </a:lnTo>
                <a:cubicBezTo>
                  <a:pt x="7534" y="40296"/>
                  <a:pt x="7929" y="40268"/>
                  <a:pt x="8140" y="40859"/>
                </a:cubicBezTo>
                <a:cubicBezTo>
                  <a:pt x="8196" y="41113"/>
                  <a:pt x="8506" y="41225"/>
                  <a:pt x="8661" y="41324"/>
                </a:cubicBezTo>
                <a:cubicBezTo>
                  <a:pt x="8872" y="41451"/>
                  <a:pt x="8914" y="41901"/>
                  <a:pt x="9112" y="41929"/>
                </a:cubicBezTo>
                <a:cubicBezTo>
                  <a:pt x="10055" y="42591"/>
                  <a:pt x="11069" y="43267"/>
                  <a:pt x="11998" y="43690"/>
                </a:cubicBezTo>
                <a:cubicBezTo>
                  <a:pt x="12202" y="43797"/>
                  <a:pt x="12464" y="44125"/>
                  <a:pt x="12689" y="44125"/>
                </a:cubicBezTo>
                <a:cubicBezTo>
                  <a:pt x="12759" y="44125"/>
                  <a:pt x="12825" y="44094"/>
                  <a:pt x="12885" y="44013"/>
                </a:cubicBezTo>
                <a:cubicBezTo>
                  <a:pt x="13139" y="43760"/>
                  <a:pt x="13435" y="44112"/>
                  <a:pt x="13308" y="43605"/>
                </a:cubicBezTo>
                <a:cubicBezTo>
                  <a:pt x="13401" y="43480"/>
                  <a:pt x="13507" y="43447"/>
                  <a:pt x="13619" y="43447"/>
                </a:cubicBezTo>
                <a:cubicBezTo>
                  <a:pt x="13746" y="43447"/>
                  <a:pt x="13879" y="43490"/>
                  <a:pt x="14008" y="43490"/>
                </a:cubicBezTo>
                <a:cubicBezTo>
                  <a:pt x="14124" y="43490"/>
                  <a:pt x="14236" y="43456"/>
                  <a:pt x="14336" y="43323"/>
                </a:cubicBezTo>
                <a:lnTo>
                  <a:pt x="14336" y="43323"/>
                </a:lnTo>
                <a:lnTo>
                  <a:pt x="14322" y="43352"/>
                </a:lnTo>
                <a:cubicBezTo>
                  <a:pt x="14758" y="43239"/>
                  <a:pt x="14899" y="42802"/>
                  <a:pt x="15364" y="42521"/>
                </a:cubicBezTo>
                <a:cubicBezTo>
                  <a:pt x="15871" y="42197"/>
                  <a:pt x="16068" y="41746"/>
                  <a:pt x="16392" y="41324"/>
                </a:cubicBezTo>
                <a:lnTo>
                  <a:pt x="16392" y="41324"/>
                </a:lnTo>
                <a:lnTo>
                  <a:pt x="16350" y="41338"/>
                </a:lnTo>
                <a:cubicBezTo>
                  <a:pt x="16524" y="41054"/>
                  <a:pt x="16601" y="40968"/>
                  <a:pt x="16641" y="40968"/>
                </a:cubicBezTo>
                <a:cubicBezTo>
                  <a:pt x="16704" y="40968"/>
                  <a:pt x="16675" y="41182"/>
                  <a:pt x="16784" y="41182"/>
                </a:cubicBezTo>
                <a:cubicBezTo>
                  <a:pt x="16846" y="41182"/>
                  <a:pt x="16954" y="41111"/>
                  <a:pt x="17152" y="40887"/>
                </a:cubicBezTo>
                <a:cubicBezTo>
                  <a:pt x="17175" y="40911"/>
                  <a:pt x="17198" y="40922"/>
                  <a:pt x="17221" y="40922"/>
                </a:cubicBezTo>
                <a:cubicBezTo>
                  <a:pt x="17406" y="40922"/>
                  <a:pt x="17609" y="40264"/>
                  <a:pt x="17547" y="40127"/>
                </a:cubicBezTo>
                <a:cubicBezTo>
                  <a:pt x="17520" y="40111"/>
                  <a:pt x="17494" y="40104"/>
                  <a:pt x="17468" y="40104"/>
                </a:cubicBezTo>
                <a:cubicBezTo>
                  <a:pt x="17267" y="40104"/>
                  <a:pt x="17108" y="40553"/>
                  <a:pt x="16983" y="40690"/>
                </a:cubicBezTo>
                <a:cubicBezTo>
                  <a:pt x="16997" y="40338"/>
                  <a:pt x="16533" y="40690"/>
                  <a:pt x="16462" y="40268"/>
                </a:cubicBezTo>
                <a:cubicBezTo>
                  <a:pt x="16702" y="39831"/>
                  <a:pt x="16927" y="39564"/>
                  <a:pt x="17645" y="39240"/>
                </a:cubicBezTo>
                <a:cubicBezTo>
                  <a:pt x="17680" y="39263"/>
                  <a:pt x="17714" y="39273"/>
                  <a:pt x="17747" y="39273"/>
                </a:cubicBezTo>
                <a:cubicBezTo>
                  <a:pt x="17977" y="39273"/>
                  <a:pt x="18154" y="38775"/>
                  <a:pt x="18363" y="38676"/>
                </a:cubicBezTo>
                <a:cubicBezTo>
                  <a:pt x="18504" y="38676"/>
                  <a:pt x="19039" y="38268"/>
                  <a:pt x="18927" y="38071"/>
                </a:cubicBezTo>
                <a:cubicBezTo>
                  <a:pt x="18743" y="38029"/>
                  <a:pt x="18758" y="37705"/>
                  <a:pt x="18800" y="37536"/>
                </a:cubicBezTo>
                <a:cubicBezTo>
                  <a:pt x="18758" y="37325"/>
                  <a:pt x="18870" y="37029"/>
                  <a:pt x="18715" y="36846"/>
                </a:cubicBezTo>
                <a:cubicBezTo>
                  <a:pt x="18662" y="36352"/>
                  <a:pt x="18406" y="35529"/>
                  <a:pt x="17731" y="35529"/>
                </a:cubicBezTo>
                <a:cubicBezTo>
                  <a:pt x="17694" y="35529"/>
                  <a:pt x="17656" y="35531"/>
                  <a:pt x="17617" y="35536"/>
                </a:cubicBezTo>
                <a:cubicBezTo>
                  <a:pt x="17603" y="35423"/>
                  <a:pt x="17560" y="35381"/>
                  <a:pt x="17507" y="35381"/>
                </a:cubicBezTo>
                <a:cubicBezTo>
                  <a:pt x="17402" y="35381"/>
                  <a:pt x="17255" y="35546"/>
                  <a:pt x="17209" y="35649"/>
                </a:cubicBezTo>
                <a:cubicBezTo>
                  <a:pt x="17026" y="35255"/>
                  <a:pt x="16307" y="35198"/>
                  <a:pt x="16237" y="34748"/>
                </a:cubicBezTo>
                <a:cubicBezTo>
                  <a:pt x="16156" y="34600"/>
                  <a:pt x="16076" y="34323"/>
                  <a:pt x="15884" y="34323"/>
                </a:cubicBezTo>
                <a:cubicBezTo>
                  <a:pt x="15875" y="34323"/>
                  <a:pt x="15866" y="34324"/>
                  <a:pt x="15857" y="34325"/>
                </a:cubicBezTo>
                <a:cubicBezTo>
                  <a:pt x="15744" y="34072"/>
                  <a:pt x="15702" y="33579"/>
                  <a:pt x="15406" y="33551"/>
                </a:cubicBezTo>
                <a:cubicBezTo>
                  <a:pt x="15029" y="33133"/>
                  <a:pt x="14987" y="32264"/>
                  <a:pt x="14379" y="32264"/>
                </a:cubicBezTo>
                <a:cubicBezTo>
                  <a:pt x="14352" y="32264"/>
                  <a:pt x="14323" y="32266"/>
                  <a:pt x="14294" y="32269"/>
                </a:cubicBezTo>
                <a:cubicBezTo>
                  <a:pt x="14251" y="32213"/>
                  <a:pt x="14153" y="32213"/>
                  <a:pt x="14209" y="32114"/>
                </a:cubicBezTo>
                <a:cubicBezTo>
                  <a:pt x="14336" y="31805"/>
                  <a:pt x="13871" y="31805"/>
                  <a:pt x="13857" y="31537"/>
                </a:cubicBezTo>
                <a:cubicBezTo>
                  <a:pt x="13787" y="31270"/>
                  <a:pt x="13674" y="31016"/>
                  <a:pt x="13547" y="30763"/>
                </a:cubicBezTo>
                <a:cubicBezTo>
                  <a:pt x="13575" y="30594"/>
                  <a:pt x="13407" y="30692"/>
                  <a:pt x="13294" y="30594"/>
                </a:cubicBezTo>
                <a:cubicBezTo>
                  <a:pt x="13252" y="30354"/>
                  <a:pt x="13153" y="30199"/>
                  <a:pt x="13223" y="30002"/>
                </a:cubicBezTo>
                <a:cubicBezTo>
                  <a:pt x="13040" y="29340"/>
                  <a:pt x="12646" y="29368"/>
                  <a:pt x="12674" y="28678"/>
                </a:cubicBezTo>
                <a:cubicBezTo>
                  <a:pt x="12660" y="28172"/>
                  <a:pt x="12167" y="27932"/>
                  <a:pt x="12280" y="27439"/>
                </a:cubicBezTo>
                <a:cubicBezTo>
                  <a:pt x="12238" y="27101"/>
                  <a:pt x="11787" y="26862"/>
                  <a:pt x="11956" y="26524"/>
                </a:cubicBezTo>
                <a:cubicBezTo>
                  <a:pt x="12083" y="26102"/>
                  <a:pt x="11491" y="25651"/>
                  <a:pt x="11632" y="25130"/>
                </a:cubicBezTo>
                <a:cubicBezTo>
                  <a:pt x="11576" y="24933"/>
                  <a:pt x="11351" y="24764"/>
                  <a:pt x="11435" y="24510"/>
                </a:cubicBezTo>
                <a:cubicBezTo>
                  <a:pt x="11294" y="24468"/>
                  <a:pt x="11139" y="24313"/>
                  <a:pt x="11168" y="24172"/>
                </a:cubicBezTo>
                <a:cubicBezTo>
                  <a:pt x="11252" y="24102"/>
                  <a:pt x="11252" y="23877"/>
                  <a:pt x="11266" y="23764"/>
                </a:cubicBezTo>
                <a:cubicBezTo>
                  <a:pt x="11196" y="23651"/>
                  <a:pt x="11618" y="23426"/>
                  <a:pt x="11449" y="23229"/>
                </a:cubicBezTo>
                <a:cubicBezTo>
                  <a:pt x="11224" y="23060"/>
                  <a:pt x="11942" y="22595"/>
                  <a:pt x="11435" y="22159"/>
                </a:cubicBezTo>
                <a:lnTo>
                  <a:pt x="11449" y="22102"/>
                </a:lnTo>
                <a:cubicBezTo>
                  <a:pt x="11407" y="21793"/>
                  <a:pt x="11815" y="21609"/>
                  <a:pt x="11590" y="21356"/>
                </a:cubicBezTo>
                <a:cubicBezTo>
                  <a:pt x="11562" y="20990"/>
                  <a:pt x="11717" y="20553"/>
                  <a:pt x="11393" y="20159"/>
                </a:cubicBezTo>
                <a:cubicBezTo>
                  <a:pt x="11407" y="19370"/>
                  <a:pt x="11632" y="18638"/>
                  <a:pt x="11632" y="17850"/>
                </a:cubicBezTo>
                <a:cubicBezTo>
                  <a:pt x="11618" y="17807"/>
                  <a:pt x="11787" y="17723"/>
                  <a:pt x="11815" y="17709"/>
                </a:cubicBezTo>
                <a:cubicBezTo>
                  <a:pt x="11970" y="17652"/>
                  <a:pt x="12026" y="17469"/>
                  <a:pt x="11928" y="17385"/>
                </a:cubicBezTo>
                <a:cubicBezTo>
                  <a:pt x="11970" y="17329"/>
                  <a:pt x="12026" y="17188"/>
                  <a:pt x="11900" y="17160"/>
                </a:cubicBezTo>
                <a:cubicBezTo>
                  <a:pt x="11970" y="17047"/>
                  <a:pt x="12097" y="16991"/>
                  <a:pt x="12026" y="16850"/>
                </a:cubicBezTo>
                <a:cubicBezTo>
                  <a:pt x="12181" y="16737"/>
                  <a:pt x="12322" y="16399"/>
                  <a:pt x="12195" y="16287"/>
                </a:cubicBezTo>
                <a:cubicBezTo>
                  <a:pt x="12280" y="16174"/>
                  <a:pt x="12294" y="16019"/>
                  <a:pt x="12252" y="15878"/>
                </a:cubicBezTo>
                <a:cubicBezTo>
                  <a:pt x="12336" y="15808"/>
                  <a:pt x="12393" y="15751"/>
                  <a:pt x="12294" y="15639"/>
                </a:cubicBezTo>
                <a:cubicBezTo>
                  <a:pt x="12041" y="15399"/>
                  <a:pt x="12562" y="15343"/>
                  <a:pt x="12393" y="15174"/>
                </a:cubicBezTo>
                <a:cubicBezTo>
                  <a:pt x="12491" y="15019"/>
                  <a:pt x="12731" y="14907"/>
                  <a:pt x="12716" y="14709"/>
                </a:cubicBezTo>
                <a:cubicBezTo>
                  <a:pt x="12759" y="14653"/>
                  <a:pt x="12970" y="14343"/>
                  <a:pt x="12900" y="14174"/>
                </a:cubicBezTo>
                <a:cubicBezTo>
                  <a:pt x="13083" y="14090"/>
                  <a:pt x="13238" y="13935"/>
                  <a:pt x="13322" y="13752"/>
                </a:cubicBezTo>
                <a:cubicBezTo>
                  <a:pt x="13604" y="13442"/>
                  <a:pt x="13871" y="13034"/>
                  <a:pt x="14139" y="12696"/>
                </a:cubicBezTo>
                <a:cubicBezTo>
                  <a:pt x="14195" y="12499"/>
                  <a:pt x="14434" y="12696"/>
                  <a:pt x="14237" y="12442"/>
                </a:cubicBezTo>
                <a:cubicBezTo>
                  <a:pt x="14308" y="12231"/>
                  <a:pt x="14787" y="12104"/>
                  <a:pt x="14674" y="11865"/>
                </a:cubicBezTo>
                <a:cubicBezTo>
                  <a:pt x="15110" y="11119"/>
                  <a:pt x="15491" y="11724"/>
                  <a:pt x="15068" y="10992"/>
                </a:cubicBezTo>
                <a:cubicBezTo>
                  <a:pt x="15068" y="10978"/>
                  <a:pt x="15068" y="10964"/>
                  <a:pt x="15068" y="10964"/>
                </a:cubicBezTo>
                <a:cubicBezTo>
                  <a:pt x="15533" y="10865"/>
                  <a:pt x="15364" y="10555"/>
                  <a:pt x="15195" y="10302"/>
                </a:cubicBezTo>
                <a:cubicBezTo>
                  <a:pt x="15308" y="10048"/>
                  <a:pt x="15519" y="9710"/>
                  <a:pt x="15336" y="9401"/>
                </a:cubicBezTo>
                <a:cubicBezTo>
                  <a:pt x="15617" y="9119"/>
                  <a:pt x="15660" y="8570"/>
                  <a:pt x="15829" y="8246"/>
                </a:cubicBezTo>
                <a:cubicBezTo>
                  <a:pt x="16110" y="8091"/>
                  <a:pt x="15800" y="7317"/>
                  <a:pt x="15800" y="6950"/>
                </a:cubicBezTo>
                <a:cubicBezTo>
                  <a:pt x="15843" y="6303"/>
                  <a:pt x="15660" y="5838"/>
                  <a:pt x="15223" y="5275"/>
                </a:cubicBezTo>
                <a:cubicBezTo>
                  <a:pt x="15096" y="4894"/>
                  <a:pt x="15786" y="5063"/>
                  <a:pt x="15913" y="4740"/>
                </a:cubicBezTo>
                <a:cubicBezTo>
                  <a:pt x="15899" y="4556"/>
                  <a:pt x="16293" y="4500"/>
                  <a:pt x="16420" y="4388"/>
                </a:cubicBezTo>
                <a:cubicBezTo>
                  <a:pt x="16476" y="4261"/>
                  <a:pt x="16842" y="4148"/>
                  <a:pt x="16814" y="4021"/>
                </a:cubicBezTo>
                <a:cubicBezTo>
                  <a:pt x="16772" y="3810"/>
                  <a:pt x="17096" y="3881"/>
                  <a:pt x="17068" y="3712"/>
                </a:cubicBezTo>
                <a:cubicBezTo>
                  <a:pt x="17828" y="3064"/>
                  <a:pt x="17223" y="1444"/>
                  <a:pt x="16350" y="937"/>
                </a:cubicBezTo>
                <a:cubicBezTo>
                  <a:pt x="15913" y="585"/>
                  <a:pt x="15195" y="473"/>
                  <a:pt x="14730" y="290"/>
                </a:cubicBezTo>
                <a:cubicBezTo>
                  <a:pt x="14717" y="290"/>
                  <a:pt x="14705" y="290"/>
                  <a:pt x="14692" y="290"/>
                </a:cubicBezTo>
                <a:cubicBezTo>
                  <a:pt x="14211" y="290"/>
                  <a:pt x="13670" y="68"/>
                  <a:pt x="13227" y="68"/>
                </a:cubicBezTo>
                <a:cubicBezTo>
                  <a:pt x="13172" y="68"/>
                  <a:pt x="13120" y="71"/>
                  <a:pt x="13069" y="79"/>
                </a:cubicBezTo>
                <a:cubicBezTo>
                  <a:pt x="13019" y="20"/>
                  <a:pt x="12986" y="0"/>
                  <a:pt x="12962" y="0"/>
                </a:cubicBezTo>
                <a:close/>
              </a:path>
            </a:pathLst>
          </a:custGeom>
          <a:solidFill>
            <a:srgbClr val="9DB0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1" name="Google Shape;511;p36"/>
          <p:cNvSpPr txBox="1">
            <a:spLocks noGrp="1"/>
          </p:cNvSpPr>
          <p:nvPr>
            <p:ph type="subTitle" idx="1"/>
          </p:nvPr>
        </p:nvSpPr>
        <p:spPr>
          <a:xfrm flipH="1">
            <a:off x="827584" y="1740062"/>
            <a:ext cx="6480720" cy="33706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b="1" dirty="0" smtClean="0"/>
              <a:t>Brain tissue ~78% 1,400g</a:t>
            </a:r>
          </a:p>
          <a:p>
            <a:pPr lvl="0" algn="l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b="1" dirty="0" smtClean="0"/>
              <a:t>CSF 10% </a:t>
            </a:r>
            <a:r>
              <a:rPr lang="en-GB" sz="2000" b="1" dirty="0" smtClean="0"/>
              <a:t> 125 ml within ventricles (150 ml in total)</a:t>
            </a:r>
          </a:p>
          <a:p>
            <a:pPr lvl="0" algn="l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b="1" dirty="0" smtClean="0"/>
              <a:t>Intracranial Venus and arteries volume 12%  </a:t>
            </a:r>
          </a:p>
          <a:p>
            <a:pPr lvl="0" algn="l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intracranial pressure =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4-14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</a:p>
          <a:p>
            <a:pPr algn="l">
              <a:spcBef>
                <a:spcPts val="1600"/>
              </a:spcBef>
              <a:spcAft>
                <a:spcPts val="1600"/>
              </a:spcAft>
            </a:pPr>
            <a:r>
              <a:rPr lang="en-GB" sz="2000" b="1" dirty="0" smtClean="0">
                <a:solidFill>
                  <a:srgbClr val="FF0000"/>
                </a:solidFill>
              </a:rPr>
              <a:t>In </a:t>
            </a:r>
            <a:r>
              <a:rPr lang="en-GB" sz="2000" b="1" dirty="0">
                <a:solidFill>
                  <a:srgbClr val="FF0000"/>
                </a:solidFill>
              </a:rPr>
              <a:t>children = 3-7 </a:t>
            </a:r>
            <a:r>
              <a:rPr lang="en-GB" sz="2000" b="1" dirty="0" smtClean="0">
                <a:solidFill>
                  <a:srgbClr val="FF0000"/>
                </a:solidFill>
              </a:rPr>
              <a:t>mmHg</a:t>
            </a:r>
          </a:p>
          <a:p>
            <a:pPr algn="l">
              <a:spcBef>
                <a:spcPts val="1600"/>
              </a:spcBef>
              <a:spcAft>
                <a:spcPts val="1600"/>
              </a:spcAft>
            </a:pP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" name="Google Shape;512;p36"/>
          <p:cNvSpPr txBox="1">
            <a:spLocks noGrp="1"/>
          </p:cNvSpPr>
          <p:nvPr>
            <p:ph type="title"/>
          </p:nvPr>
        </p:nvSpPr>
        <p:spPr>
          <a:xfrm flipH="1">
            <a:off x="714348" y="1027980"/>
            <a:ext cx="4743947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 smtClean="0">
                <a:latin typeface="Comic Sans MS" pitchFamily="66" charset="0"/>
              </a:rPr>
              <a:t>Main </a:t>
            </a:r>
            <a:r>
              <a:rPr lang="en-GB" dirty="0" smtClean="0">
                <a:latin typeface="Comic Sans MS" pitchFamily="66" charset="0"/>
              </a:rPr>
              <a:t>components of IC:</a:t>
            </a:r>
            <a:r>
              <a:rPr lang="en-GB" dirty="0" smtClean="0"/>
              <a:t/>
            </a:r>
            <a:br>
              <a:rPr lang="en-GB" dirty="0" smtClean="0"/>
            </a:b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r="13885"/>
          <a:stretch/>
        </p:blipFill>
        <p:spPr>
          <a:xfrm>
            <a:off x="6705884" y="171128"/>
            <a:ext cx="2440472" cy="2926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142990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accent3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algn="l"/>
            <a:r>
              <a:rPr lang="en-GB" sz="2000" dirty="0" smtClean="0"/>
              <a:t>CSF is produced mainly by choroid plexus (50-70%) , </a:t>
            </a:r>
            <a:br>
              <a:rPr lang="en-GB" sz="2000" dirty="0" smtClean="0"/>
            </a:br>
            <a:r>
              <a:rPr lang="en-GB" sz="2000" dirty="0" smtClean="0"/>
              <a:t>the rest is formed around blood vessels and along </a:t>
            </a:r>
            <a:br>
              <a:rPr lang="en-GB" sz="2000" dirty="0" smtClean="0"/>
            </a:br>
            <a:r>
              <a:rPr lang="en-GB" sz="2000" dirty="0" smtClean="0"/>
              <a:t>ventricular walls (ependymal cells) .</a:t>
            </a:r>
          </a:p>
          <a:p>
            <a:pPr algn="l">
              <a:buNone/>
            </a:pPr>
            <a:endParaRPr lang="en-GB" sz="2000" dirty="0" smtClean="0"/>
          </a:p>
          <a:p>
            <a:pPr algn="l"/>
            <a:r>
              <a:rPr lang="en-GB" sz="2000" dirty="0" smtClean="0"/>
              <a:t> Rate of production </a:t>
            </a:r>
            <a:r>
              <a:rPr lang="en-GB" sz="2000" dirty="0" smtClean="0"/>
              <a:t>400-600 </a:t>
            </a:r>
            <a:r>
              <a:rPr lang="en-GB" sz="2000" dirty="0" smtClean="0"/>
              <a:t>cc /day </a:t>
            </a:r>
            <a:r>
              <a:rPr lang="en-GB" sz="2000" dirty="0" smtClean="0"/>
              <a:t> or 20 ml </a:t>
            </a:r>
            <a:r>
              <a:rPr lang="ar-JO" sz="2000" dirty="0" smtClean="0"/>
              <a:t>/</a:t>
            </a:r>
            <a:r>
              <a:rPr lang="en-US" sz="2000" dirty="0" smtClean="0"/>
              <a:t>h</a:t>
            </a:r>
            <a:endParaRPr lang="en-GB" sz="2000" dirty="0" smtClean="0"/>
          </a:p>
          <a:p>
            <a:pPr algn="l">
              <a:buNone/>
            </a:pPr>
            <a:endParaRPr lang="en-GB" sz="2000" dirty="0" smtClean="0"/>
          </a:p>
          <a:p>
            <a:pPr algn="l"/>
            <a:r>
              <a:rPr lang="en-GB" sz="2000" dirty="0" smtClean="0"/>
              <a:t> CSF volume is 150 ml .</a:t>
            </a:r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mic Sans MS" pitchFamily="66" charset="0"/>
              </a:rPr>
              <a:t>CSF Production</a:t>
            </a:r>
            <a:endParaRPr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142990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accent3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algn="l"/>
            <a:r>
              <a:rPr lang="en-GB" sz="2000" dirty="0" smtClean="0"/>
              <a:t>Lateral ventricles &gt; foramen of </a:t>
            </a:r>
            <a:r>
              <a:rPr lang="en-GB" sz="2000" dirty="0" err="1" smtClean="0"/>
              <a:t>monro</a:t>
            </a:r>
            <a:r>
              <a:rPr lang="en-GB" sz="2000" dirty="0" smtClean="0"/>
              <a:t> &gt; 3rd ventricle &gt; aqueduct of </a:t>
            </a:r>
            <a:r>
              <a:rPr lang="en-GB" sz="2000" dirty="0" err="1" smtClean="0"/>
              <a:t>sylvius</a:t>
            </a:r>
            <a:r>
              <a:rPr lang="en-GB" sz="2000" dirty="0" smtClean="0"/>
              <a:t> &gt; 4th ventricle &gt; foramen of </a:t>
            </a:r>
            <a:r>
              <a:rPr lang="en-GB" sz="2000" dirty="0" err="1" smtClean="0"/>
              <a:t>magendie</a:t>
            </a:r>
            <a:r>
              <a:rPr lang="en-GB" sz="2000" dirty="0" smtClean="0"/>
              <a:t>(midline) </a:t>
            </a:r>
            <a:r>
              <a:rPr lang="en-GB" sz="2000" dirty="0" smtClean="0"/>
              <a:t>and </a:t>
            </a:r>
            <a:r>
              <a:rPr lang="en-GB" sz="2000" dirty="0" err="1" smtClean="0"/>
              <a:t>luschka</a:t>
            </a:r>
            <a:r>
              <a:rPr lang="en-GB" sz="2000" dirty="0" smtClean="0"/>
              <a:t>(laterally) </a:t>
            </a:r>
            <a:r>
              <a:rPr lang="en-GB" sz="2000" dirty="0" smtClean="0"/>
              <a:t>&gt; subarachnoid space over the brain and spinal cord</a:t>
            </a:r>
          </a:p>
          <a:p>
            <a:pPr algn="l">
              <a:buNone/>
            </a:pPr>
            <a:r>
              <a:rPr lang="en-GB" sz="2000" dirty="0" smtClean="0"/>
              <a:t> </a:t>
            </a:r>
          </a:p>
          <a:p>
            <a:pPr algn="l"/>
            <a:r>
              <a:rPr lang="en-GB" sz="2000" dirty="0" smtClean="0"/>
              <a:t>CSF is reabsorbed by arachnoids </a:t>
            </a:r>
            <a:r>
              <a:rPr lang="en-GB" sz="2000" dirty="0" err="1" smtClean="0"/>
              <a:t>villi</a:t>
            </a:r>
            <a:r>
              <a:rPr lang="en-GB" sz="2000" dirty="0" smtClean="0"/>
              <a:t> into the superior </a:t>
            </a:r>
            <a:r>
              <a:rPr lang="en-GB" sz="2000" dirty="0" err="1" smtClean="0"/>
              <a:t>sagittal</a:t>
            </a:r>
            <a:r>
              <a:rPr lang="en-GB" sz="2000" dirty="0" smtClean="0"/>
              <a:t> sinus .</a:t>
            </a:r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mic Sans MS" pitchFamily="66" charset="0"/>
              </a:rPr>
              <a:t>CSF Circulation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xfrm>
            <a:off x="755576" y="251358"/>
            <a:ext cx="621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>
                <a:latin typeface="Comic Sans MS" pitchFamily="66" charset="0"/>
              </a:rPr>
              <a:t>CSF Circulation</a:t>
            </a:r>
            <a:endParaRPr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5486"/>
            <a:ext cx="4829849" cy="456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7494"/>
            <a:ext cx="6115904" cy="45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39552" y="1131590"/>
            <a:ext cx="8429684" cy="3471000"/>
          </a:xfrm>
        </p:spPr>
        <p:txBody>
          <a:bodyPr/>
          <a:lstStyle/>
          <a:p>
            <a:pPr marL="0" lvl="0" indent="0" algn="l" rtl="0">
              <a:buFont typeface="Arial" pitchFamily="34" charset="0"/>
              <a:buChar char="•"/>
            </a:pPr>
            <a:r>
              <a:rPr lang="en-GB" sz="2000" dirty="0" smtClean="0"/>
              <a:t>  Mass effect such as brain </a:t>
            </a:r>
            <a:r>
              <a:rPr lang="en-GB" sz="2000" dirty="0" err="1" smtClean="0"/>
              <a:t>tumor</a:t>
            </a:r>
            <a:endParaRPr lang="en-GB" sz="2000" dirty="0" smtClean="0"/>
          </a:p>
          <a:p>
            <a:pPr marL="0" lvl="0" indent="0" algn="l" rtl="0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dirty="0" smtClean="0"/>
              <a:t>  Generalized brain swelling </a:t>
            </a:r>
            <a:r>
              <a:rPr lang="en-GB" sz="2000" dirty="0" smtClean="0"/>
              <a:t>( </a:t>
            </a:r>
            <a:r>
              <a:rPr lang="en-GB" sz="2000" dirty="0" smtClean="0">
                <a:solidFill>
                  <a:srgbClr val="FF0000"/>
                </a:solidFill>
              </a:rPr>
              <a:t>trauma and strokes </a:t>
            </a:r>
            <a:r>
              <a:rPr lang="en-GB" sz="2000" dirty="0" smtClean="0"/>
              <a:t>) </a:t>
            </a:r>
          </a:p>
          <a:p>
            <a:pPr marL="0" lvl="0" indent="0" algn="l" rtl="0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dirty="0" smtClean="0"/>
              <a:t>  Obstruction to CSF flow </a:t>
            </a:r>
          </a:p>
          <a:p>
            <a:pPr marL="0" lvl="0" indent="0" algn="l" rtl="0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dirty="0" smtClean="0"/>
              <a:t>  Increase in venous pressure can be due to venous sinus thrombosis,</a:t>
            </a:r>
            <a:br>
              <a:rPr lang="en-GB" sz="2000" dirty="0" smtClean="0"/>
            </a:br>
            <a:r>
              <a:rPr lang="en-GB" sz="2000" dirty="0" smtClean="0"/>
              <a:t>    heart failure</a:t>
            </a:r>
          </a:p>
          <a:p>
            <a:pPr marL="0" lvl="0" indent="0" algn="l" rtl="0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dirty="0" smtClean="0"/>
              <a:t>  Increased CSF production can occur in meningitis, subarachnoid </a:t>
            </a:r>
            <a:br>
              <a:rPr lang="en-GB" sz="2000" dirty="0" smtClean="0"/>
            </a:br>
            <a:r>
              <a:rPr lang="en-GB" sz="2000" dirty="0" smtClean="0"/>
              <a:t>    </a:t>
            </a:r>
            <a:r>
              <a:rPr lang="en-GB" sz="2000" dirty="0" err="1" smtClean="0"/>
              <a:t>hemorrhage</a:t>
            </a:r>
            <a:r>
              <a:rPr lang="en-GB" sz="2000" dirty="0" smtClean="0"/>
              <a:t>, or choroid plexus </a:t>
            </a:r>
            <a:r>
              <a:rPr lang="en-GB" sz="2000" dirty="0" err="1" smtClean="0"/>
              <a:t>tumor</a:t>
            </a:r>
            <a:r>
              <a:rPr lang="en-GB" sz="2000" dirty="0" smtClean="0"/>
              <a:t>.</a:t>
            </a:r>
          </a:p>
          <a:p>
            <a:pPr marL="0" lvl="0" indent="0" algn="l" rtl="0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dirty="0" smtClean="0"/>
              <a:t>  Idiopathic or unknown cause</a:t>
            </a:r>
          </a:p>
          <a:p>
            <a:pPr algn="l" rtl="0">
              <a:buNone/>
            </a:pPr>
            <a:endParaRPr lang="en-US" sz="2000" dirty="0"/>
          </a:p>
        </p:txBody>
      </p:sp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err="1" smtClean="0"/>
              <a:t>Etiology</a:t>
            </a:r>
            <a:r>
              <a:rPr lang="en-GB" dirty="0" smtClean="0"/>
              <a:t> of high ICP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142990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sz="2000" dirty="0" smtClean="0"/>
              <a:t>Initial rise in the ICP is maintained within normal range due to compensatory mechanism (</a:t>
            </a:r>
            <a:r>
              <a:rPr lang="en-GB" sz="2000" dirty="0" err="1" smtClean="0"/>
              <a:t>autoregulation</a:t>
            </a:r>
            <a:r>
              <a:rPr lang="en-GB" sz="2000" dirty="0" smtClean="0"/>
              <a:t> ) , until a certain point , at this point the </a:t>
            </a:r>
            <a:r>
              <a:rPr lang="en-GB" sz="2000" dirty="0" err="1" smtClean="0"/>
              <a:t>herniation</a:t>
            </a:r>
            <a:r>
              <a:rPr lang="en-GB" sz="2000" dirty="0" smtClean="0"/>
              <a:t> of brain occurs , after that the ICP rises exponentially</a:t>
            </a:r>
          </a:p>
          <a:p>
            <a:pPr algn="l">
              <a:buNone/>
            </a:pPr>
            <a:r>
              <a:rPr lang="en-GB" sz="2400" dirty="0" smtClean="0"/>
              <a:t> </a:t>
            </a:r>
          </a:p>
          <a:p>
            <a:pPr algn="l"/>
            <a:r>
              <a:rPr lang="en-GB" sz="2000" b="1" dirty="0" smtClean="0"/>
              <a:t>Compensatory mechanism </a:t>
            </a:r>
            <a:r>
              <a:rPr lang="en-GB" sz="2000" dirty="0" smtClean="0"/>
              <a:t>: </a:t>
            </a:r>
            <a:br>
              <a:rPr lang="en-GB" sz="2000" dirty="0" smtClean="0"/>
            </a:br>
            <a:r>
              <a:rPr lang="en-GB" sz="2000" dirty="0" smtClean="0"/>
              <a:t>1. Limit blood flow </a:t>
            </a:r>
            <a:br>
              <a:rPr lang="en-GB" sz="2000" dirty="0" smtClean="0"/>
            </a:br>
            <a:r>
              <a:rPr lang="en-GB" sz="2000" dirty="0" smtClean="0"/>
              <a:t>2. Move CSF to spinal canal </a:t>
            </a:r>
            <a:br>
              <a:rPr lang="en-GB" sz="2000" dirty="0" smtClean="0"/>
            </a:br>
            <a:r>
              <a:rPr lang="en-GB" sz="2000" dirty="0" smtClean="0"/>
              <a:t>3. Increase absorption of CSF </a:t>
            </a:r>
            <a:br>
              <a:rPr lang="en-GB" sz="2000" dirty="0" smtClean="0"/>
            </a:br>
            <a:r>
              <a:rPr lang="en-GB" sz="2000" dirty="0" smtClean="0"/>
              <a:t>4. Decrease production of CSF</a:t>
            </a:r>
            <a:endParaRPr lang="en-GB" sz="20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>
                <a:latin typeface="Comic Sans MS" pitchFamily="66" charset="0"/>
              </a:rPr>
              <a:t>CSF </a:t>
            </a:r>
            <a:r>
              <a:rPr lang="en-GB" dirty="0" err="1" smtClean="0">
                <a:latin typeface="Comic Sans MS" pitchFamily="66" charset="0"/>
              </a:rPr>
              <a:t>Autoregulation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6823</TotalTime>
  <Words>639</Words>
  <Application>Microsoft Office PowerPoint</Application>
  <PresentationFormat>On-screen Show (16:9)</PresentationFormat>
  <Paragraphs>113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Comic Sans MS</vt:lpstr>
      <vt:lpstr>Majalla UI</vt:lpstr>
      <vt:lpstr>Franklin Gothic Book</vt:lpstr>
      <vt:lpstr>Roboto Condensed Light</vt:lpstr>
      <vt:lpstr>Palanquin Dark</vt:lpstr>
      <vt:lpstr>Rage Italic</vt:lpstr>
      <vt:lpstr>Delius Unicase</vt:lpstr>
      <vt:lpstr>Constantia</vt:lpstr>
      <vt:lpstr>Fredoka One</vt:lpstr>
      <vt:lpstr>Brush Script MT</vt:lpstr>
      <vt:lpstr>Pushpin</vt:lpstr>
      <vt:lpstr>Intracranial pressure (icp)</vt:lpstr>
      <vt:lpstr>Definition</vt:lpstr>
      <vt:lpstr>Main components of IC: </vt:lpstr>
      <vt:lpstr>CSF Production</vt:lpstr>
      <vt:lpstr>CSF Circulation</vt:lpstr>
      <vt:lpstr>CSF Circulation</vt:lpstr>
      <vt:lpstr>PowerPoint Presentation</vt:lpstr>
      <vt:lpstr>Etiology of high ICP </vt:lpstr>
      <vt:lpstr>CSF Autoregulation</vt:lpstr>
      <vt:lpstr>CSF Elevation </vt:lpstr>
      <vt:lpstr>Cerebral perfusion pressure (CPP) </vt:lpstr>
      <vt:lpstr>How to calculate the MAP :</vt:lpstr>
      <vt:lpstr>Clinical manifestation </vt:lpstr>
      <vt:lpstr>Cushing triad</vt:lpstr>
      <vt:lpstr>High ICP in children </vt:lpstr>
      <vt:lpstr>The brain can herniate at the weakest points </vt:lpstr>
      <vt:lpstr>Treatment </vt:lpstr>
      <vt:lpstr>Treatment</vt:lpstr>
      <vt:lpstr>Surgery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Intracranial pressure (icp)</dc:title>
  <dc:creator>User</dc:creator>
  <cp:lastModifiedBy>Admin</cp:lastModifiedBy>
  <cp:revision>31</cp:revision>
  <dcterms:modified xsi:type="dcterms:W3CDTF">2022-07-19T00:00:46Z</dcterms:modified>
</cp:coreProperties>
</file>