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33.xml" ContentType="application/vnd.openxmlformats-officedocument.presentationml.slide+xml"/>
  <Override PartName="/ppt/slides/slide1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356" r:id="rId3"/>
    <p:sldId id="257" r:id="rId4"/>
    <p:sldId id="258" r:id="rId5"/>
    <p:sldId id="298" r:id="rId6"/>
    <p:sldId id="299" r:id="rId7"/>
    <p:sldId id="300" r:id="rId8"/>
    <p:sldId id="301" r:id="rId9"/>
    <p:sldId id="328" r:id="rId10"/>
    <p:sldId id="336" r:id="rId11"/>
    <p:sldId id="337" r:id="rId12"/>
    <p:sldId id="344" r:id="rId13"/>
    <p:sldId id="319" r:id="rId14"/>
    <p:sldId id="351" r:id="rId15"/>
    <p:sldId id="320" r:id="rId16"/>
    <p:sldId id="350" r:id="rId17"/>
    <p:sldId id="322" r:id="rId18"/>
    <p:sldId id="323" r:id="rId19"/>
    <p:sldId id="324" r:id="rId20"/>
    <p:sldId id="352" r:id="rId21"/>
    <p:sldId id="325" r:id="rId22"/>
    <p:sldId id="353" r:id="rId23"/>
    <p:sldId id="357" r:id="rId24"/>
    <p:sldId id="358" r:id="rId25"/>
    <p:sldId id="359" r:id="rId26"/>
    <p:sldId id="360" r:id="rId27"/>
    <p:sldId id="361" r:id="rId28"/>
    <p:sldId id="362" r:id="rId29"/>
    <p:sldId id="363" r:id="rId30"/>
    <p:sldId id="364" r:id="rId31"/>
    <p:sldId id="365" r:id="rId32"/>
    <p:sldId id="367" r:id="rId33"/>
    <p:sldId id="368" r:id="rId34"/>
    <p:sldId id="35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FC24"/>
    <a:srgbClr val="0033CC"/>
    <a:srgbClr val="28F841"/>
    <a:srgbClr val="63D848"/>
    <a:srgbClr val="008000"/>
    <a:srgbClr val="C05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24" autoAdjust="0"/>
  </p:normalViewPr>
  <p:slideViewPr>
    <p:cSldViewPr>
      <p:cViewPr varScale="1">
        <p:scale>
          <a:sx n="83" d="100"/>
          <a:sy n="83" d="100"/>
        </p:scale>
        <p:origin x="-144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ustomXml" Target="../customXml/item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F048A0D-1855-4BDE-8AE5-E6B5C64FA607}" type="datetimeFigureOut">
              <a:rPr lang="ar-IQ" smtClean="0"/>
              <a:pPr/>
              <a:t>08/09/1442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C2EC33C-59DA-4DF1-9076-8CDC42CD07A9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185283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3706-9411-4591-909E-D666CA1D9EB9}" type="slidenum">
              <a:rPr lang="ar-IQ" smtClean="0"/>
              <a:pPr/>
              <a:t>1</a:t>
            </a:fld>
            <a:endParaRPr lang="ar-IQ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EC33C-59DA-4DF1-9076-8CDC42CD07A9}" type="slidenum">
              <a:rPr lang="ar-IQ" smtClean="0"/>
              <a:pPr/>
              <a:t>2</a:t>
            </a:fld>
            <a:endParaRPr lang="ar-IQ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20 April.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20 April.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20 April.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Tuesday 20 April.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08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Tuesday 20 April.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5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Tuesday 20 April.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94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Tuesday 20 April.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48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Tuesday 20 April.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7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Tuesday 20 April.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633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Tuesday 20 April.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1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Tuesday 20 April.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87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20 April.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Tuesday 20 April.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36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Tuesday 20 April.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46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Tuesday 20 April.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2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20 April.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20 April. 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20 April. 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20 April.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20 April. 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20 April. 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20 April. 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Tuesday 20 April.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Dr. Aiman Qais Afar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Tuesday 20 April.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0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058882"/>
            <a:ext cx="815340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UROGENITAL SYSTEM</a:t>
            </a:r>
          </a:p>
          <a:p>
            <a:pPr algn="ctr"/>
            <a:endParaRPr lang="en-US" sz="3200" b="1" i="1" dirty="0" smtClean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 rtl="0"/>
            <a:r>
              <a:rPr lang="en-US" sz="3200" b="1" i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THE PERINEUM</a:t>
            </a:r>
          </a:p>
          <a:p>
            <a:pPr algn="ctr"/>
            <a:endParaRPr lang="en-US" sz="32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Q. Afar</a:t>
            </a:r>
          </a:p>
          <a:p>
            <a:pPr algn="ctr"/>
            <a:r>
              <a:rPr lang="en-US" sz="3200" b="1" i="1" dirty="0" smtClean="0">
                <a:solidFill>
                  <a:srgbClr val="00FF00"/>
                </a:solidFill>
                <a:latin typeface="Candara" panose="020E0502030303020204" pitchFamily="34" charset="0"/>
              </a:rPr>
              <a:t>Surgical Anatomist</a:t>
            </a:r>
          </a:p>
          <a:p>
            <a:pPr algn="ctr"/>
            <a:endParaRPr lang="en-US" sz="3200" b="1" i="1" dirty="0" smtClean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lvl="0" algn="ctr"/>
            <a:r>
              <a:rPr lang="en-US" sz="2800" b="1" i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College </a:t>
            </a:r>
            <a:r>
              <a:rPr lang="en-US" sz="2800" b="1" i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of Medicine </a:t>
            </a:r>
            <a:r>
              <a:rPr lang="en-US" sz="2800" b="1" i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/</a:t>
            </a:r>
            <a:r>
              <a:rPr lang="en-US" sz="2800" b="1" i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University </a:t>
            </a:r>
            <a:r>
              <a:rPr lang="en-US" sz="2800" b="1" i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Of  Mutah</a:t>
            </a:r>
            <a:endParaRPr lang="ar-IQ" sz="2800" b="1" i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14600" y="5502275"/>
            <a:ext cx="4419600" cy="365125"/>
          </a:xfrm>
        </p:spPr>
        <p:txBody>
          <a:bodyPr/>
          <a:lstStyle/>
          <a:p>
            <a:r>
              <a:rPr lang="en-US" sz="3200" b="1" i="1" smtClean="0">
                <a:solidFill>
                  <a:srgbClr val="3EFC24"/>
                </a:solidFill>
                <a:latin typeface="Candara" panose="020E0502030303020204" pitchFamily="34" charset="0"/>
              </a:rPr>
              <a:t>Tuesday 20 April. 2021</a:t>
            </a:r>
            <a:endParaRPr lang="en-US" sz="3200" b="1" i="1" dirty="0">
              <a:solidFill>
                <a:srgbClr val="3EFC24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0"/>
            <a:ext cx="5257800" cy="341632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Anteriorly</a:t>
            </a:r>
            <a:r>
              <a:rPr lang="en-US" sz="2400" dirty="0" smtClean="0">
                <a:latin typeface="Candara" panose="020E0502030303020204" pitchFamily="34" charset="0"/>
              </a:rPr>
              <a:t>: the two layers of fascia fuse, leaving a small gap beneath the symphysis pubis.</a:t>
            </a:r>
          </a:p>
          <a:p>
            <a:pPr algn="l"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Posteriorly: </a:t>
            </a:r>
            <a:r>
              <a:rPr lang="en-US" sz="2400" dirty="0" smtClean="0">
                <a:latin typeface="Candara" panose="020E0502030303020204" pitchFamily="34" charset="0"/>
              </a:rPr>
              <a:t>the two layers of fascia fuse with the </a:t>
            </a:r>
            <a:r>
              <a:rPr lang="en-US" sz="2400" b="1" dirty="0" smtClean="0">
                <a:latin typeface="Candara" panose="020E0502030303020204" pitchFamily="34" charset="0"/>
              </a:rPr>
              <a:t>membranous layer of the superficial fascia and the perineal body</a:t>
            </a:r>
          </a:p>
          <a:p>
            <a:pPr algn="l"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Laterally,</a:t>
            </a:r>
            <a:r>
              <a:rPr lang="en-US" sz="2400" dirty="0" smtClean="0">
                <a:latin typeface="Candara" panose="020E0502030303020204" pitchFamily="34" charset="0"/>
              </a:rPr>
              <a:t> the layers of fascia are attached to the pubic arch.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8437" r="22070" b="22187"/>
          <a:stretch>
            <a:fillRect/>
          </a:stretch>
        </p:blipFill>
        <p:spPr bwMode="auto">
          <a:xfrm>
            <a:off x="5676871" y="3675244"/>
            <a:ext cx="3314729" cy="3066124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1055" t="8437" r="22070" b="12812"/>
          <a:stretch>
            <a:fillRect/>
          </a:stretch>
        </p:blipFill>
        <p:spPr bwMode="auto">
          <a:xfrm>
            <a:off x="5683798" y="228600"/>
            <a:ext cx="3063900" cy="3217095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152400" y="76200"/>
            <a:ext cx="3932423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3EFC24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Urogenital Diaphragm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4648200"/>
            <a:ext cx="5486400" cy="156966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Candara" panose="020E0502030303020204" pitchFamily="34" charset="0"/>
              </a:rPr>
              <a:t>The closed space that is contained between </a:t>
            </a:r>
            <a:r>
              <a:rPr lang="en-US" sz="2400" b="1" dirty="0" smtClean="0">
                <a:latin typeface="Candara" panose="020E0502030303020204" pitchFamily="34" charset="0"/>
              </a:rPr>
              <a:t>the superficial </a:t>
            </a:r>
            <a:r>
              <a:rPr lang="en-US" sz="2400" dirty="0" smtClean="0">
                <a:latin typeface="Candara" panose="020E0502030303020204" pitchFamily="34" charset="0"/>
              </a:rPr>
              <a:t>and </a:t>
            </a:r>
            <a:r>
              <a:rPr lang="en-US" sz="2400" b="1" dirty="0" smtClean="0">
                <a:latin typeface="Candara" panose="020E0502030303020204" pitchFamily="34" charset="0"/>
              </a:rPr>
              <a:t>deep layers of fascia </a:t>
            </a:r>
            <a:r>
              <a:rPr lang="en-US" sz="2400" dirty="0" smtClean="0">
                <a:latin typeface="Candara" panose="020E0502030303020204" pitchFamily="34" charset="0"/>
              </a:rPr>
              <a:t>is known as</a:t>
            </a:r>
            <a:r>
              <a:rPr lang="en-US" sz="2400" b="1" dirty="0" smtClean="0">
                <a:latin typeface="Candara" panose="020E0502030303020204" pitchFamily="34" charset="0"/>
              </a:rPr>
              <a:t>: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 The deep perineal pouch.</a:t>
            </a:r>
            <a:r>
              <a:rPr lang="en-US" sz="2400" dirty="0" smtClean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endParaRPr lang="ar-IQ" sz="24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-152400" y="630872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20 April.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419600" y="63246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10</a:t>
            </a:fld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860048"/>
            <a:ext cx="714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latin typeface="Candara" panose="020E0502030303020204" pitchFamily="34" charset="0"/>
              </a:rPr>
              <a:t>In the male, the triangle contains </a:t>
            </a:r>
            <a:r>
              <a:rPr lang="en-US" sz="20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the penis </a:t>
            </a:r>
            <a:r>
              <a:rPr lang="en-US" sz="2000" dirty="0" smtClean="0">
                <a:latin typeface="Candara" panose="020E0502030303020204" pitchFamily="34" charset="0"/>
              </a:rPr>
              <a:t>and </a:t>
            </a:r>
            <a:r>
              <a:rPr lang="en-US" sz="20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scrotum</a:t>
            </a:r>
            <a:r>
              <a:rPr lang="en-US" sz="2000" dirty="0" smtClean="0">
                <a:solidFill>
                  <a:srgbClr val="0033CC"/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1803261"/>
            <a:ext cx="4038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Root of the Penis</a:t>
            </a:r>
          </a:p>
          <a:p>
            <a:pPr algn="l"/>
            <a:r>
              <a:rPr lang="en-US" sz="2000" dirty="0" smtClean="0">
                <a:latin typeface="Candara" panose="020E0502030303020204" pitchFamily="34" charset="0"/>
              </a:rPr>
              <a:t>Is made up of </a:t>
            </a:r>
            <a:r>
              <a:rPr lang="en-US" sz="2000" b="1" dirty="0" smtClean="0">
                <a:latin typeface="Candara" panose="020E0502030303020204" pitchFamily="34" charset="0"/>
              </a:rPr>
              <a:t>three masses </a:t>
            </a:r>
            <a:r>
              <a:rPr lang="en-US" sz="2000" dirty="0" smtClean="0">
                <a:latin typeface="Candara" panose="020E0502030303020204" pitchFamily="34" charset="0"/>
              </a:rPr>
              <a:t>of erectile tissue called </a:t>
            </a:r>
            <a:r>
              <a:rPr lang="en-US" sz="20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the bulb of the penis and the right and left crura of the penis </a:t>
            </a:r>
          </a:p>
          <a:p>
            <a:pPr algn="l"/>
            <a:endParaRPr lang="en-US" sz="2000" dirty="0" smtClean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sz="2000" dirty="0" smtClean="0">
                <a:latin typeface="Candara" panose="020E0502030303020204" pitchFamily="34" charset="0"/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The bulb </a:t>
            </a:r>
            <a:r>
              <a:rPr lang="en-US" sz="2000" dirty="0" smtClean="0">
                <a:latin typeface="Candara" panose="020E0502030303020204" pitchFamily="34" charset="0"/>
              </a:rPr>
              <a:t>is situated in the midline and is attached to the undersurface of the </a:t>
            </a:r>
            <a:r>
              <a:rPr lang="en-US" sz="20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urogenital diaphragm</a:t>
            </a:r>
            <a:r>
              <a:rPr lang="en-US" sz="2000" dirty="0" smtClean="0">
                <a:latin typeface="Candara" panose="020E0502030303020204" pitchFamily="34" charset="0"/>
              </a:rPr>
              <a:t> </a:t>
            </a:r>
          </a:p>
          <a:p>
            <a:pPr algn="l">
              <a:buFont typeface="Wingdings" pitchFamily="2" charset="2"/>
              <a:buChar char="q"/>
            </a:pPr>
            <a:endParaRPr lang="en-US" sz="2000" dirty="0" smtClean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sz="2000" dirty="0" smtClean="0">
                <a:latin typeface="Candara" panose="020E0502030303020204" pitchFamily="34" charset="0"/>
              </a:rPr>
              <a:t>It is traversed by </a:t>
            </a:r>
            <a:r>
              <a:rPr lang="en-US" sz="2000" b="1" dirty="0" smtClean="0">
                <a:latin typeface="Candara" panose="020E0502030303020204" pitchFamily="34" charset="0"/>
              </a:rPr>
              <a:t>the urethra </a:t>
            </a:r>
            <a:r>
              <a:rPr lang="en-US" sz="2000" dirty="0" smtClean="0">
                <a:latin typeface="Candara" panose="020E0502030303020204" pitchFamily="34" charset="0"/>
              </a:rPr>
              <a:t>and is covered on its outer surface by the </a:t>
            </a:r>
            <a:r>
              <a:rPr lang="en-US" sz="20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bulbospongiosus muscles</a:t>
            </a:r>
            <a:endParaRPr lang="en-US" sz="2000" b="1" dirty="0">
              <a:latin typeface="Candara" panose="020E0502030303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5937" r="23828" b="21250"/>
          <a:stretch>
            <a:fillRect/>
          </a:stretch>
        </p:blipFill>
        <p:spPr bwMode="auto">
          <a:xfrm>
            <a:off x="4343400" y="1752600"/>
            <a:ext cx="4682638" cy="4074503"/>
          </a:xfrm>
          <a:prstGeom prst="rect">
            <a:avLst/>
          </a:prstGeom>
          <a:noFill/>
          <a:ln w="57150">
            <a:solidFill>
              <a:srgbClr val="3EFC24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52400" y="177225"/>
            <a:ext cx="7101046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Contents of the Male Urogenital Triangle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20 April.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11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219200"/>
            <a:ext cx="1086964" cy="584775"/>
          </a:xfrm>
          <a:prstGeom prst="rect">
            <a:avLst/>
          </a:prstGeom>
          <a:ln w="57150">
            <a:solidFill>
              <a:srgbClr val="3EFC24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Penis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5077" y="762000"/>
            <a:ext cx="4343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The bulbospongiosus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muscles </a:t>
            </a:r>
            <a:r>
              <a:rPr lang="en-US" sz="2400" dirty="0" smtClean="0">
                <a:latin typeface="Candara" panose="020E0502030303020204" pitchFamily="34" charset="0"/>
              </a:rPr>
              <a:t>situated one on each side of the midline. It compress </a:t>
            </a:r>
            <a:r>
              <a:rPr lang="en-US" sz="2400" b="1" dirty="0" smtClean="0">
                <a:latin typeface="Candara" panose="020E0502030303020204" pitchFamily="34" charset="0"/>
              </a:rPr>
              <a:t>the penile urethra </a:t>
            </a:r>
            <a:r>
              <a:rPr lang="en-US" sz="2400" dirty="0" smtClean="0">
                <a:latin typeface="Candara" panose="020E0502030303020204" pitchFamily="34" charset="0"/>
              </a:rPr>
              <a:t>and empty it of residual urine or semen.</a:t>
            </a:r>
          </a:p>
          <a:p>
            <a:endParaRPr lang="en-US" sz="2400" dirty="0" smtClean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Ischiocavernosus muscles</a:t>
            </a:r>
          </a:p>
          <a:p>
            <a:pPr algn="l"/>
            <a:r>
              <a:rPr lang="en-US" sz="2400" dirty="0" smtClean="0">
                <a:latin typeface="Candara" panose="020E0502030303020204" pitchFamily="34" charset="0"/>
              </a:rPr>
              <a:t>cover the </a:t>
            </a:r>
            <a:r>
              <a:rPr lang="en-US" sz="2400" b="1" dirty="0" smtClean="0">
                <a:latin typeface="Candara" panose="020E0502030303020204" pitchFamily="34" charset="0"/>
              </a:rPr>
              <a:t>crus penis </a:t>
            </a:r>
            <a:r>
              <a:rPr lang="en-US" sz="2400" dirty="0" smtClean="0">
                <a:latin typeface="Candara" panose="020E0502030303020204" pitchFamily="34" charset="0"/>
              </a:rPr>
              <a:t>on each side </a:t>
            </a:r>
          </a:p>
          <a:p>
            <a:pPr algn="l"/>
            <a:endParaRPr lang="en-US" sz="2400" dirty="0" smtClean="0">
              <a:latin typeface="Candara" panose="020E0502030303020204" pitchFamily="34" charset="0"/>
            </a:endParaRPr>
          </a:p>
          <a:p>
            <a:pPr algn="l"/>
            <a:r>
              <a:rPr lang="en-US" sz="2400" dirty="0" smtClean="0">
                <a:latin typeface="Candara" panose="020E0502030303020204" pitchFamily="34" charset="0"/>
              </a:rPr>
              <a:t>The action of each muscle is to compress the crus penis and </a:t>
            </a:r>
            <a:r>
              <a:rPr lang="en-US" sz="2400" b="1" dirty="0" smtClean="0">
                <a:latin typeface="Candara" panose="020E0502030303020204" pitchFamily="34" charset="0"/>
              </a:rPr>
              <a:t>assist in the process of erection of the penis</a:t>
            </a:r>
            <a:r>
              <a:rPr lang="en-US" sz="2400" dirty="0" smtClean="0">
                <a:latin typeface="Candara" panose="020E0502030303020204" pitchFamily="34" charset="0"/>
              </a:rPr>
              <a:t>.</a:t>
            </a:r>
          </a:p>
          <a:p>
            <a:pPr algn="l"/>
            <a:endParaRPr lang="ar-IQ" sz="2400" dirty="0"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5937" r="23828" b="21250"/>
          <a:stretch>
            <a:fillRect/>
          </a:stretch>
        </p:blipFill>
        <p:spPr bwMode="auto">
          <a:xfrm>
            <a:off x="4495800" y="914400"/>
            <a:ext cx="4452566" cy="4191000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86200" y="6356350"/>
            <a:ext cx="19050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141982"/>
            <a:ext cx="8458200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Contents of </a:t>
            </a:r>
            <a:r>
              <a:rPr lang="en-US" sz="2800" b="1" dirty="0" smtClean="0">
                <a:solidFill>
                  <a:srgbClr val="0033CC"/>
                </a:solidFill>
              </a:rPr>
              <a:t>the Superficial Perineal Pouch </a:t>
            </a:r>
            <a:r>
              <a:rPr lang="en-US" sz="2800" b="1" dirty="0" smtClean="0">
                <a:solidFill>
                  <a:srgbClr val="FF0000"/>
                </a:solidFill>
              </a:rPr>
              <a:t>in the Male</a:t>
            </a:r>
            <a:endParaRPr lang="ar-IQ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20 April.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13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962085"/>
            <a:ext cx="4114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Superficial Transverse Perineal Muscles</a:t>
            </a:r>
            <a:endParaRPr lang="en-US" sz="2800" b="1" dirty="0" smtClean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r>
              <a:rPr lang="en-US" sz="2400" dirty="0" smtClean="0">
                <a:latin typeface="Candara" panose="020E0502030303020204" pitchFamily="34" charset="0"/>
              </a:rPr>
              <a:t>Lie in the posterior part of the superficial perineal pouch </a:t>
            </a:r>
          </a:p>
          <a:p>
            <a:endParaRPr lang="en-US" sz="2400" dirty="0" smtClean="0">
              <a:latin typeface="Candara" panose="020E0502030303020204" pitchFamily="34" charset="0"/>
            </a:endParaRPr>
          </a:p>
          <a:p>
            <a:r>
              <a:rPr lang="en-US" sz="2400" dirty="0" smtClean="0">
                <a:latin typeface="Candara" panose="020E0502030303020204" pitchFamily="34" charset="0"/>
              </a:rPr>
              <a:t>Each muscle arises from </a:t>
            </a: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the ischial ramus</a:t>
            </a:r>
            <a:r>
              <a:rPr lang="en-US" sz="2400" b="1" dirty="0" smtClean="0">
                <a:latin typeface="Candara" panose="020E0502030303020204" pitchFamily="34" charset="0"/>
              </a:rPr>
              <a:t> </a:t>
            </a:r>
            <a:r>
              <a:rPr lang="en-US" sz="2400" dirty="0" smtClean="0">
                <a:latin typeface="Candara" panose="020E0502030303020204" pitchFamily="34" charset="0"/>
              </a:rPr>
              <a:t>and is inserted into </a:t>
            </a: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the perineal body. </a:t>
            </a:r>
          </a:p>
          <a:p>
            <a:endParaRPr lang="en-US" sz="2400" b="1" dirty="0" smtClean="0">
              <a:latin typeface="Candara" panose="020E0502030303020204" pitchFamily="34" charset="0"/>
            </a:endParaRPr>
          </a:p>
          <a:p>
            <a:r>
              <a:rPr lang="en-US" sz="2400" dirty="0" smtClean="0">
                <a:latin typeface="Candara" panose="020E0502030303020204" pitchFamily="34" charset="0"/>
              </a:rPr>
              <a:t>The function of these muscles is to </a:t>
            </a:r>
            <a:r>
              <a:rPr lang="en-US" sz="2400" b="1" dirty="0" smtClean="0">
                <a:solidFill>
                  <a:srgbClr val="008000"/>
                </a:solidFill>
                <a:latin typeface="Candara" panose="020E0502030303020204" pitchFamily="34" charset="0"/>
              </a:rPr>
              <a:t>fix the perineal body in the center</a:t>
            </a:r>
            <a:r>
              <a:rPr lang="en-US" sz="2400" dirty="0" smtClean="0">
                <a:solidFill>
                  <a:srgbClr val="008000"/>
                </a:solidFill>
                <a:latin typeface="Candara" panose="020E0502030303020204" pitchFamily="34" charset="0"/>
              </a:rPr>
              <a:t> </a:t>
            </a:r>
            <a:r>
              <a:rPr lang="en-US" sz="2400" dirty="0" smtClean="0">
                <a:latin typeface="Candara" panose="020E0502030303020204" pitchFamily="34" charset="0"/>
              </a:rPr>
              <a:t>of the perineum.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76200"/>
            <a:ext cx="8458200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Contents of </a:t>
            </a:r>
            <a:r>
              <a:rPr lang="en-US" sz="2800" b="1" dirty="0" smtClean="0">
                <a:solidFill>
                  <a:srgbClr val="0033CC"/>
                </a:solidFill>
              </a:rPr>
              <a:t>the Superficial Perineal Pouch </a:t>
            </a:r>
            <a:r>
              <a:rPr lang="en-US" sz="2800" b="1" dirty="0" smtClean="0">
                <a:solidFill>
                  <a:srgbClr val="FF0000"/>
                </a:solidFill>
              </a:rPr>
              <a:t>in the Male</a:t>
            </a:r>
            <a:endParaRPr lang="ar-IQ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912" t="26042" r="35578" b="18750"/>
          <a:stretch>
            <a:fillRect/>
          </a:stretch>
        </p:blipFill>
        <p:spPr bwMode="auto">
          <a:xfrm>
            <a:off x="4267200" y="1369631"/>
            <a:ext cx="4701396" cy="327860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833021"/>
            <a:ext cx="5562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Perineal Body</a:t>
            </a:r>
          </a:p>
          <a:p>
            <a:pPr algn="l"/>
            <a:r>
              <a:rPr lang="en-US" sz="2400" dirty="0" smtClean="0">
                <a:latin typeface="Candara" panose="020E0502030303020204" pitchFamily="34" charset="0"/>
              </a:rPr>
              <a:t>This small </a:t>
            </a: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mass of fibrous tissue </a:t>
            </a:r>
            <a:r>
              <a:rPr lang="en-US" sz="2400" dirty="0" smtClean="0">
                <a:latin typeface="Candara" panose="020E0502030303020204" pitchFamily="34" charset="0"/>
              </a:rPr>
              <a:t>is attached to the center of the </a:t>
            </a:r>
            <a:r>
              <a:rPr lang="en-US" sz="24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posterior margin of the Urogenital Diaphragm</a:t>
            </a:r>
            <a:endParaRPr lang="en-US" sz="2400" dirty="0" smtClean="0">
              <a:latin typeface="Candara" panose="020E0502030303020204" pitchFamily="34" charset="0"/>
            </a:endParaRPr>
          </a:p>
          <a:p>
            <a:pPr algn="l"/>
            <a:r>
              <a:rPr lang="en-US" sz="2400" dirty="0" smtClean="0">
                <a:latin typeface="Candara" panose="020E0502030303020204" pitchFamily="34" charset="0"/>
              </a:rPr>
              <a:t> It serves as a point of attachment for the following muscles: </a:t>
            </a: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External anal sphincter, bulbospongiosus muscle, and superficial transverse </a:t>
            </a:r>
            <a:r>
              <a:rPr lang="en-US" sz="2400" b="1" dirty="0" err="1" smtClean="0">
                <a:solidFill>
                  <a:srgbClr val="C00000"/>
                </a:solidFill>
                <a:latin typeface="Candara" panose="020E0502030303020204" pitchFamily="34" charset="0"/>
              </a:rPr>
              <a:t>perineal</a:t>
            </a: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 muscles</a:t>
            </a:r>
          </a:p>
          <a:p>
            <a:pPr algn="l"/>
            <a:endParaRPr lang="en-US" sz="2400" b="1" dirty="0">
              <a:solidFill>
                <a:srgbClr val="C00000"/>
              </a:solidFill>
              <a:latin typeface="Candara" panose="020E0502030303020204" pitchFamily="34" charset="0"/>
            </a:endParaRPr>
          </a:p>
          <a:p>
            <a:pPr algn="l"/>
            <a:endParaRPr lang="en-US" sz="2400" dirty="0" smtClean="0">
              <a:solidFill>
                <a:srgbClr val="C00000"/>
              </a:solidFill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Perineal Branch of the Pudendal Nerve</a:t>
            </a:r>
          </a:p>
          <a:p>
            <a:pPr algn="l"/>
            <a:r>
              <a:rPr lang="en-US" sz="2400" dirty="0" smtClean="0">
                <a:latin typeface="Candara" panose="020E0502030303020204" pitchFamily="34" charset="0"/>
              </a:rPr>
              <a:t>On each side it terminates in the </a:t>
            </a:r>
            <a:r>
              <a:rPr lang="en-US" sz="2400" b="1" dirty="0" smtClean="0">
                <a:latin typeface="Candara" panose="020E0502030303020204" pitchFamily="34" charset="0"/>
              </a:rPr>
              <a:t>superficial perineal pouch </a:t>
            </a:r>
            <a:r>
              <a:rPr lang="en-US" sz="2400" dirty="0" smtClean="0">
                <a:latin typeface="Candara" panose="020E0502030303020204" pitchFamily="34" charset="0"/>
              </a:rPr>
              <a:t>by supplying the muscles and skin.</a:t>
            </a:r>
            <a:endParaRPr lang="en-US" sz="2400" dirty="0">
              <a:latin typeface="Candara" panose="020E0502030303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31641" t="9375" r="26171" b="10000"/>
          <a:stretch>
            <a:fillRect/>
          </a:stretch>
        </p:blipFill>
        <p:spPr bwMode="auto">
          <a:xfrm>
            <a:off x="6286500" y="3886200"/>
            <a:ext cx="2362200" cy="2821506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1055" t="8437" r="22070" b="12812"/>
          <a:stretch>
            <a:fillRect/>
          </a:stretch>
        </p:blipFill>
        <p:spPr bwMode="auto">
          <a:xfrm>
            <a:off x="6019800" y="693421"/>
            <a:ext cx="2895600" cy="304038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20 April.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990600" y="65532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14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76200"/>
            <a:ext cx="8458200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Contents of </a:t>
            </a:r>
            <a:r>
              <a:rPr lang="en-US" sz="2800" b="1" dirty="0" smtClean="0">
                <a:solidFill>
                  <a:srgbClr val="0033CC"/>
                </a:solidFill>
              </a:rPr>
              <a:t>the Superficial Perineal Pouch </a:t>
            </a:r>
            <a:r>
              <a:rPr lang="en-US" sz="2800" b="1" dirty="0" smtClean="0">
                <a:solidFill>
                  <a:srgbClr val="FF0000"/>
                </a:solidFill>
              </a:rPr>
              <a:t>in the Male</a:t>
            </a:r>
            <a:endParaRPr lang="ar-IQ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935772"/>
            <a:ext cx="4724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u="sng" dirty="0" smtClean="0">
                <a:latin typeface="Candara" panose="020E0502030303020204" pitchFamily="34" charset="0"/>
              </a:rPr>
              <a:t>Membranous part of the urethra</a:t>
            </a:r>
            <a:endParaRPr lang="en-US" sz="2400" dirty="0" smtClean="0">
              <a:latin typeface="Candara" panose="020E0502030303020204" pitchFamily="34" charset="0"/>
            </a:endParaRPr>
          </a:p>
          <a:p>
            <a:pPr algn="l"/>
            <a:r>
              <a:rPr lang="en-US" sz="2400" dirty="0" smtClean="0">
                <a:latin typeface="Candara" panose="020E0502030303020204" pitchFamily="34" charset="0"/>
              </a:rPr>
              <a:t> 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u="sng" dirty="0" smtClean="0">
                <a:latin typeface="Candara" panose="020E0502030303020204" pitchFamily="34" charset="0"/>
              </a:rPr>
              <a:t>The sphincter urethrae</a:t>
            </a:r>
            <a:endParaRPr lang="en-US" sz="2400" u="sng" dirty="0" smtClean="0">
              <a:latin typeface="Candara" panose="020E0502030303020204" pitchFamily="34" charset="0"/>
            </a:endParaRPr>
          </a:p>
          <a:p>
            <a:pPr algn="l"/>
            <a:endParaRPr lang="en-US" sz="2400" dirty="0" smtClean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latin typeface="Candara" panose="020E0502030303020204" pitchFamily="34" charset="0"/>
              </a:rPr>
              <a:t>T</a:t>
            </a:r>
            <a:r>
              <a:rPr lang="en-US" sz="2400" b="1" u="sng" dirty="0" smtClean="0">
                <a:latin typeface="Candara" panose="020E0502030303020204" pitchFamily="34" charset="0"/>
              </a:rPr>
              <a:t>he bulbourethral glands</a:t>
            </a:r>
            <a:endParaRPr lang="en-US" sz="2400" u="sng" dirty="0" smtClean="0">
              <a:latin typeface="Candara" panose="020E0502030303020204" pitchFamily="34" charset="0"/>
            </a:endParaRPr>
          </a:p>
          <a:p>
            <a:pPr algn="l"/>
            <a:endParaRPr lang="en-US" sz="2400" u="sng" dirty="0" smtClean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u="sng" dirty="0" smtClean="0">
                <a:latin typeface="Candara" panose="020E0502030303020204" pitchFamily="34" charset="0"/>
              </a:rPr>
              <a:t>The</a:t>
            </a:r>
            <a:r>
              <a:rPr lang="en-US" sz="2400" u="sng" dirty="0" smtClean="0">
                <a:latin typeface="Candara" panose="020E0502030303020204" pitchFamily="34" charset="0"/>
              </a:rPr>
              <a:t> </a:t>
            </a:r>
            <a:r>
              <a:rPr lang="en-US" sz="2400" b="1" u="sng" dirty="0" smtClean="0">
                <a:latin typeface="Candara" panose="020E0502030303020204" pitchFamily="34" charset="0"/>
              </a:rPr>
              <a:t>deep transverse perineal muscles</a:t>
            </a:r>
            <a:endParaRPr lang="en-US" sz="2400" dirty="0" smtClean="0">
              <a:latin typeface="Candara" panose="020E0502030303020204" pitchFamily="34" charset="0"/>
            </a:endParaRPr>
          </a:p>
          <a:p>
            <a:pPr algn="l"/>
            <a:r>
              <a:rPr lang="en-US" sz="2400" dirty="0" smtClean="0">
                <a:latin typeface="Candara" panose="020E0502030303020204" pitchFamily="34" charset="0"/>
              </a:rPr>
              <a:t> 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u="sng" dirty="0" smtClean="0">
                <a:latin typeface="Candara" panose="020E0502030303020204" pitchFamily="34" charset="0"/>
              </a:rPr>
              <a:t>The internal pudendal vessels </a:t>
            </a:r>
            <a:r>
              <a:rPr lang="en-US" sz="2400" dirty="0" smtClean="0">
                <a:latin typeface="Candara" panose="020E0502030303020204" pitchFamily="34" charset="0"/>
              </a:rPr>
              <a:t>and their branches </a:t>
            </a:r>
          </a:p>
          <a:p>
            <a:pPr algn="l"/>
            <a:endParaRPr lang="en-US" sz="2400" dirty="0" smtClean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u="sng" dirty="0" smtClean="0">
                <a:latin typeface="Candara" panose="020E0502030303020204" pitchFamily="34" charset="0"/>
              </a:rPr>
              <a:t>The dorsal nerves of the penis</a:t>
            </a:r>
            <a:endParaRPr lang="en-US" sz="2400" u="sng" dirty="0"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8437" r="22070" b="22187"/>
          <a:stretch>
            <a:fillRect/>
          </a:stretch>
        </p:blipFill>
        <p:spPr bwMode="auto">
          <a:xfrm>
            <a:off x="5486400" y="914400"/>
            <a:ext cx="3429000" cy="2869747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52400" y="228600"/>
            <a:ext cx="8839200" cy="584775"/>
          </a:xfrm>
          <a:prstGeom prst="rect">
            <a:avLst/>
          </a:prstGeom>
          <a:ln w="57150">
            <a:solidFill>
              <a:srgbClr val="C058C8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Contents of </a:t>
            </a:r>
            <a:r>
              <a:rPr lang="en-US" sz="3200" b="1" dirty="0" smtClean="0">
                <a:solidFill>
                  <a:srgbClr val="0033CC"/>
                </a:solidFill>
              </a:rPr>
              <a:t>the Deep Perineal Pouch </a:t>
            </a:r>
            <a:r>
              <a:rPr lang="en-US" sz="3200" b="1" dirty="0" smtClean="0">
                <a:solidFill>
                  <a:srgbClr val="FF0000"/>
                </a:solidFill>
              </a:rPr>
              <a:t>in the Male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356350"/>
            <a:ext cx="18288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" y="58991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15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28600" y="6172200"/>
            <a:ext cx="15240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1669" t="38542" r="34993" b="11458"/>
          <a:stretch>
            <a:fillRect/>
          </a:stretch>
        </p:blipFill>
        <p:spPr bwMode="auto">
          <a:xfrm>
            <a:off x="4800600" y="3962400"/>
            <a:ext cx="4197350" cy="2722606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990600"/>
            <a:ext cx="4191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Membranous Part of the Urethra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dirty="0" smtClean="0">
                <a:latin typeface="Candara" panose="020E0502030303020204" pitchFamily="34" charset="0"/>
              </a:rPr>
              <a:t>It is about </a:t>
            </a: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0.5 in. (1.3 cm) </a:t>
            </a:r>
            <a:r>
              <a:rPr lang="en-US" sz="2400" dirty="0" smtClean="0">
                <a:latin typeface="Candara" panose="020E0502030303020204" pitchFamily="34" charset="0"/>
              </a:rPr>
              <a:t>long and lies </a:t>
            </a: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within the urogenital diaphragm</a:t>
            </a:r>
            <a:r>
              <a:rPr lang="en-US" sz="2400" dirty="0" smtClean="0">
                <a:solidFill>
                  <a:srgbClr val="FF0000"/>
                </a:solidFill>
                <a:latin typeface="Candara" panose="020E0502030303020204" pitchFamily="34" charset="0"/>
              </a:rPr>
              <a:t>, </a:t>
            </a:r>
            <a:r>
              <a:rPr lang="en-US" sz="2400" dirty="0" smtClean="0">
                <a:latin typeface="Candara" panose="020E0502030303020204" pitchFamily="34" charset="0"/>
              </a:rPr>
              <a:t>surrounded by the </a:t>
            </a:r>
            <a:r>
              <a:rPr lang="en-US" sz="2400" b="1" dirty="0" smtClean="0">
                <a:latin typeface="Candara" panose="020E0502030303020204" pitchFamily="34" charset="0"/>
              </a:rPr>
              <a:t>sphincter urethrae muscle</a:t>
            </a:r>
          </a:p>
          <a:p>
            <a:pPr algn="l"/>
            <a:endParaRPr lang="en-US" sz="2400" dirty="0" smtClean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dirty="0" smtClean="0">
                <a:latin typeface="Candara" panose="020E0502030303020204" pitchFamily="34" charset="0"/>
              </a:rPr>
              <a:t> it is continuous above with </a:t>
            </a:r>
            <a:r>
              <a:rPr lang="en-US" sz="2400" b="1" dirty="0" smtClean="0">
                <a:latin typeface="Candara" panose="020E0502030303020204" pitchFamily="34" charset="0"/>
              </a:rPr>
              <a:t>the prostatic urethra </a:t>
            </a:r>
            <a:r>
              <a:rPr lang="en-US" sz="2400" dirty="0" smtClean="0">
                <a:latin typeface="Candara" panose="020E0502030303020204" pitchFamily="34" charset="0"/>
              </a:rPr>
              <a:t>and below with </a:t>
            </a:r>
            <a:r>
              <a:rPr lang="en-US" sz="2400" b="1" dirty="0" smtClean="0">
                <a:latin typeface="Candara" panose="020E0502030303020204" pitchFamily="34" charset="0"/>
              </a:rPr>
              <a:t>the penile urethra</a:t>
            </a:r>
            <a:r>
              <a:rPr lang="en-US" sz="2400" dirty="0" smtClean="0">
                <a:latin typeface="Candara" panose="020E0502030303020204" pitchFamily="34" charset="0"/>
              </a:rPr>
              <a:t>.</a:t>
            </a:r>
          </a:p>
          <a:p>
            <a:pPr algn="l"/>
            <a:endParaRPr lang="en-US" sz="2400" dirty="0" smtClean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dirty="0" smtClean="0">
                <a:latin typeface="Candara" panose="020E0502030303020204" pitchFamily="34" charset="0"/>
              </a:rPr>
              <a:t> It is the </a:t>
            </a:r>
            <a:r>
              <a:rPr lang="en-US" sz="2400" b="1" dirty="0" smtClean="0">
                <a:latin typeface="Candara" panose="020E0502030303020204" pitchFamily="34" charset="0"/>
              </a:rPr>
              <a:t>shortest and least dilatable part of the urethra </a:t>
            </a:r>
            <a:endParaRPr lang="en-US" sz="2400" dirty="0"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8437" r="22070" b="22187"/>
          <a:stretch>
            <a:fillRect/>
          </a:stretch>
        </p:blipFill>
        <p:spPr bwMode="auto">
          <a:xfrm>
            <a:off x="4242160" y="1295400"/>
            <a:ext cx="4825640" cy="4038600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16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228600"/>
            <a:ext cx="8839200" cy="584775"/>
          </a:xfrm>
          <a:prstGeom prst="rect">
            <a:avLst/>
          </a:prstGeom>
          <a:ln w="57150">
            <a:solidFill>
              <a:srgbClr val="C058C8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Contents of </a:t>
            </a:r>
            <a:r>
              <a:rPr lang="en-US" sz="3200" b="1" dirty="0" smtClean="0">
                <a:solidFill>
                  <a:srgbClr val="0033CC"/>
                </a:solidFill>
              </a:rPr>
              <a:t>the Deep Perineal Pouch </a:t>
            </a:r>
            <a:r>
              <a:rPr lang="en-US" sz="3200" b="1" dirty="0" smtClean="0">
                <a:solidFill>
                  <a:srgbClr val="FF0000"/>
                </a:solidFill>
              </a:rPr>
              <a:t>in the Male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914400"/>
            <a:ext cx="883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Sphincter Urethrae Muscle</a:t>
            </a:r>
          </a:p>
          <a:p>
            <a:pPr algn="l"/>
            <a:r>
              <a:rPr lang="en-US" sz="2400" dirty="0" smtClean="0">
                <a:latin typeface="Candara" panose="020E0502030303020204" pitchFamily="34" charset="0"/>
              </a:rPr>
              <a:t>Surrounds the </a:t>
            </a:r>
            <a:r>
              <a:rPr lang="en-US" sz="2400" b="1" dirty="0" smtClean="0">
                <a:latin typeface="Candara" panose="020E0502030303020204" pitchFamily="34" charset="0"/>
              </a:rPr>
              <a:t>urethra in the deep perineal pouch</a:t>
            </a:r>
            <a:r>
              <a:rPr lang="en-US" sz="2400" dirty="0" smtClean="0">
                <a:latin typeface="Candara" panose="020E0502030303020204" pitchFamily="34" charset="0"/>
              </a:rPr>
              <a:t>. It arises from the pubic arch on the two sides and passes medially to encircle the urethra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19812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20 April.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  <a:ln>
            <a:noFill/>
          </a:ln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033CC"/>
                </a:solidFill>
              </a:rPr>
              <a:pPr/>
              <a:t>17</a:t>
            </a:fld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-533400" y="61722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228600"/>
            <a:ext cx="8839200" cy="584775"/>
          </a:xfrm>
          <a:prstGeom prst="rect">
            <a:avLst/>
          </a:prstGeom>
          <a:ln w="57150">
            <a:solidFill>
              <a:srgbClr val="C058C8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Contents of </a:t>
            </a:r>
            <a:r>
              <a:rPr lang="en-US" sz="3200" b="1" dirty="0" smtClean="0">
                <a:solidFill>
                  <a:srgbClr val="0033CC"/>
                </a:solidFill>
              </a:rPr>
              <a:t>the Deep Perineal Pouch </a:t>
            </a:r>
            <a:r>
              <a:rPr lang="en-US" sz="3200" b="1" dirty="0" smtClean="0">
                <a:solidFill>
                  <a:srgbClr val="FF0000"/>
                </a:solidFill>
              </a:rPr>
              <a:t>in the Male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1669" t="38542" r="34993" b="11458"/>
          <a:stretch>
            <a:fillRect/>
          </a:stretch>
        </p:blipFill>
        <p:spPr bwMode="auto">
          <a:xfrm>
            <a:off x="3401084" y="2819400"/>
            <a:ext cx="5590516" cy="3626281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04116" y="2590800"/>
            <a:ext cx="33248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Action</a:t>
            </a:r>
          </a:p>
          <a:p>
            <a:pPr lvl="0"/>
            <a:r>
              <a:rPr lang="en-US" sz="2400" dirty="0">
                <a:solidFill>
                  <a:prstClr val="black"/>
                </a:solidFill>
                <a:latin typeface="Candara" panose="020E0502030303020204" pitchFamily="34" charset="0"/>
              </a:rPr>
              <a:t>The muscle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compresses the membranous part of the urethra and relaxes </a:t>
            </a:r>
            <a:r>
              <a:rPr lang="en-US" sz="2400" dirty="0">
                <a:solidFill>
                  <a:prstClr val="black"/>
                </a:solidFill>
                <a:latin typeface="Candara" panose="020E0502030303020204" pitchFamily="34" charset="0"/>
              </a:rPr>
              <a:t>during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micturition</a:t>
            </a:r>
            <a:r>
              <a:rPr lang="en-US" sz="2400" dirty="0">
                <a:solidFill>
                  <a:prstClr val="black"/>
                </a:solidFill>
                <a:latin typeface="Candara" panose="020E0502030303020204" pitchFamily="34" charset="0"/>
              </a:rPr>
              <a:t>. It is the means by which micturition can be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voluntarily stopped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0"/>
            <a:ext cx="8839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33CC"/>
                </a:solidFill>
              </a:rPr>
              <a:t>Bulbourethral Glands</a:t>
            </a:r>
          </a:p>
          <a:p>
            <a:pPr algn="l"/>
            <a:r>
              <a:rPr lang="en-US" sz="2400" dirty="0" smtClean="0"/>
              <a:t>Are </a:t>
            </a:r>
            <a:r>
              <a:rPr lang="en-US" sz="2400" b="1" dirty="0" smtClean="0">
                <a:solidFill>
                  <a:srgbClr val="FF0000"/>
                </a:solidFill>
              </a:rPr>
              <a:t>two small glands </a:t>
            </a:r>
            <a:r>
              <a:rPr lang="en-US" sz="2400" dirty="0" smtClean="0"/>
              <a:t>that lie beneath the sphincter urethrae muscle . Their ducts pierce the </a:t>
            </a:r>
            <a:r>
              <a:rPr lang="en-US" sz="2400" b="1" dirty="0" smtClean="0">
                <a:solidFill>
                  <a:srgbClr val="0033CC"/>
                </a:solidFill>
              </a:rPr>
              <a:t>perineal membrane </a:t>
            </a:r>
            <a:r>
              <a:rPr lang="en-US" sz="2400" b="1" dirty="0" smtClean="0">
                <a:solidFill>
                  <a:srgbClr val="7030A0"/>
                </a:solidFill>
              </a:rPr>
              <a:t>(inferior fascial layer of the Urogenital diaphragm) </a:t>
            </a:r>
            <a:r>
              <a:rPr lang="en-US" sz="2400" dirty="0" smtClean="0"/>
              <a:t>and enter the </a:t>
            </a:r>
            <a:r>
              <a:rPr lang="en-US" sz="2400" b="1" dirty="0" smtClean="0"/>
              <a:t>penile portion of the urethra</a:t>
            </a:r>
            <a:r>
              <a:rPr lang="en-US" sz="2400" dirty="0" smtClean="0"/>
              <a:t>. </a:t>
            </a:r>
          </a:p>
          <a:p>
            <a:pPr algn="l"/>
            <a:r>
              <a:rPr lang="en-US" sz="2400" dirty="0" smtClean="0"/>
              <a:t>The </a:t>
            </a:r>
            <a:r>
              <a:rPr lang="en-US" sz="2400" b="1" dirty="0" smtClean="0"/>
              <a:t>secretion is poured </a:t>
            </a:r>
            <a:r>
              <a:rPr lang="en-US" sz="2400" dirty="0" smtClean="0"/>
              <a:t>into the urethra as a result of </a:t>
            </a:r>
            <a:r>
              <a:rPr lang="en-US" sz="2400" b="1" dirty="0" smtClean="0">
                <a:solidFill>
                  <a:srgbClr val="7030A0"/>
                </a:solidFill>
              </a:rPr>
              <a:t>erotic stimulation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26953" t="33750" r="25000" b="20312"/>
          <a:stretch>
            <a:fillRect/>
          </a:stretch>
        </p:blipFill>
        <p:spPr bwMode="auto">
          <a:xfrm>
            <a:off x="2362200" y="3439656"/>
            <a:ext cx="5531885" cy="3305656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20 April.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18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-685800" y="61880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101025"/>
            <a:ext cx="8839200" cy="584775"/>
          </a:xfrm>
          <a:prstGeom prst="rect">
            <a:avLst/>
          </a:prstGeom>
          <a:ln w="57150">
            <a:solidFill>
              <a:srgbClr val="C058C8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Contents of </a:t>
            </a:r>
            <a:r>
              <a:rPr lang="en-US" sz="3200" b="1" dirty="0" smtClean="0">
                <a:solidFill>
                  <a:srgbClr val="0033CC"/>
                </a:solidFill>
              </a:rPr>
              <a:t>the Deep Perineal Pouch </a:t>
            </a:r>
            <a:r>
              <a:rPr lang="en-US" sz="3200" b="1" dirty="0" smtClean="0">
                <a:solidFill>
                  <a:srgbClr val="FF0000"/>
                </a:solidFill>
              </a:rPr>
              <a:t>in the Male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2642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533400" y="6111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" y="6553200"/>
            <a:ext cx="381000" cy="24447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19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609600"/>
            <a:ext cx="838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Deep Transverse Perineal Muscles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Lie</a:t>
            </a:r>
            <a:r>
              <a:rPr lang="en-US" sz="2400" dirty="0" smtClean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posterior to the sphincter urethrae muscle</a:t>
            </a:r>
            <a:r>
              <a:rPr lang="en-US" sz="2400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n-US" sz="2400" dirty="0" smtClean="0">
                <a:latin typeface="Candara" panose="020E0502030303020204" pitchFamily="34" charset="0"/>
              </a:rPr>
              <a:t>Each muscle arises from the ischial ramus and passes medially to be inserted into the </a:t>
            </a:r>
            <a:r>
              <a:rPr lang="en-US" sz="2400" b="1" dirty="0" smtClean="0">
                <a:latin typeface="Candara" panose="020E0502030303020204" pitchFamily="34" charset="0"/>
              </a:rPr>
              <a:t>perineal body</a:t>
            </a:r>
            <a:r>
              <a:rPr lang="en-US" sz="2400" dirty="0" smtClean="0">
                <a:latin typeface="Candara" panose="020E0502030303020204" pitchFamily="34" charset="0"/>
              </a:rPr>
              <a:t>. These muscles are clinically unimportant</a:t>
            </a:r>
            <a:endParaRPr lang="ar-IQ" sz="2400" dirty="0"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76200"/>
            <a:ext cx="8839200" cy="584775"/>
          </a:xfrm>
          <a:prstGeom prst="rect">
            <a:avLst/>
          </a:prstGeom>
          <a:ln w="57150">
            <a:solidFill>
              <a:srgbClr val="C058C8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Contents of </a:t>
            </a:r>
            <a:r>
              <a:rPr lang="en-US" sz="3200" b="1" dirty="0" smtClean="0">
                <a:solidFill>
                  <a:srgbClr val="0033CC"/>
                </a:solidFill>
              </a:rPr>
              <a:t>the Deep Perineal Pouch </a:t>
            </a:r>
            <a:r>
              <a:rPr lang="en-US" sz="3200" b="1" dirty="0" smtClean="0">
                <a:solidFill>
                  <a:srgbClr val="FF0000"/>
                </a:solidFill>
              </a:rPr>
              <a:t>in the Male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1669" t="38542" r="34993" b="11458"/>
          <a:stretch>
            <a:fillRect/>
          </a:stretch>
        </p:blipFill>
        <p:spPr bwMode="auto">
          <a:xfrm>
            <a:off x="2354280" y="2548592"/>
            <a:ext cx="6408720" cy="4157008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654784"/>
            <a:ext cx="419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dirty="0" smtClean="0">
                <a:latin typeface="Candara" panose="020E0502030303020204" pitchFamily="34" charset="0"/>
              </a:rPr>
              <a:t>The cavity of the pelvis is divided by </a:t>
            </a:r>
            <a:r>
              <a:rPr lang="en-US" sz="20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the pelvic diaphragm </a:t>
            </a:r>
            <a:r>
              <a:rPr lang="en-US" sz="2000" dirty="0" smtClean="0">
                <a:latin typeface="Candara" panose="020E0502030303020204" pitchFamily="34" charset="0"/>
              </a:rPr>
              <a:t>into </a:t>
            </a:r>
            <a:r>
              <a:rPr lang="en-US" sz="20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the main pelvic cavity </a:t>
            </a:r>
            <a:r>
              <a:rPr lang="en-US" sz="2000" dirty="0" smtClean="0">
                <a:latin typeface="Candara" panose="020E0502030303020204" pitchFamily="34" charset="0"/>
              </a:rPr>
              <a:t>above and </a:t>
            </a:r>
            <a:r>
              <a:rPr lang="en-US" sz="20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the perineum</a:t>
            </a:r>
            <a:r>
              <a:rPr lang="en-US" sz="2000" dirty="0" smtClean="0">
                <a:latin typeface="Candara" panose="020E0502030303020204" pitchFamily="34" charset="0"/>
              </a:rPr>
              <a:t> below .</a:t>
            </a:r>
            <a:endParaRPr lang="ar-IQ" sz="2000" dirty="0">
              <a:latin typeface="Candara" panose="020E0502030303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5095" t="43750" r="25037" b="9375"/>
          <a:stretch>
            <a:fillRect/>
          </a:stretch>
        </p:blipFill>
        <p:spPr bwMode="auto">
          <a:xfrm>
            <a:off x="395649" y="4639985"/>
            <a:ext cx="2331720" cy="205740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2400" y="76200"/>
            <a:ext cx="2552109" cy="584775"/>
          </a:xfrm>
          <a:prstGeom prst="rect">
            <a:avLst/>
          </a:prstGeom>
          <a:ln w="57150">
            <a:solidFill>
              <a:srgbClr val="3EFC24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Perineum</a:t>
            </a:r>
            <a:endParaRPr lang="ar-IQ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2209800"/>
            <a:ext cx="4191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8000"/>
                </a:solidFill>
                <a:latin typeface="Candara" panose="020E0502030303020204" pitchFamily="34" charset="0"/>
              </a:rPr>
              <a:t>The perineum is diamond shaped</a:t>
            </a:r>
            <a:r>
              <a:rPr lang="en-US" sz="2000" dirty="0" smtClean="0">
                <a:solidFill>
                  <a:srgbClr val="008000"/>
                </a:solidFill>
                <a:latin typeface="Candara" panose="020E0502030303020204" pitchFamily="34" charset="0"/>
              </a:rPr>
              <a:t> </a:t>
            </a:r>
            <a:r>
              <a:rPr lang="en-US" sz="2000" dirty="0" smtClean="0">
                <a:latin typeface="Candara" panose="020E0502030303020204" pitchFamily="34" charset="0"/>
              </a:rPr>
              <a:t>and is bounded:</a:t>
            </a:r>
          </a:p>
          <a:p>
            <a:pPr>
              <a:buFont typeface="Wingdings" pitchFamily="2" charset="2"/>
              <a:buChar char="v"/>
            </a:pPr>
            <a:endParaRPr lang="en-US" sz="2000" dirty="0" smtClean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000" dirty="0" smtClean="0">
                <a:latin typeface="Candara" panose="020E0502030303020204" pitchFamily="34" charset="0"/>
              </a:rPr>
              <a:t> </a:t>
            </a:r>
            <a:r>
              <a:rPr lang="en-US" sz="2000" b="1" dirty="0" smtClean="0">
                <a:latin typeface="Candara" panose="020E0502030303020204" pitchFamily="34" charset="0"/>
              </a:rPr>
              <a:t>Anteriorly by</a:t>
            </a:r>
            <a:r>
              <a:rPr lang="en-US" sz="2000" dirty="0" smtClean="0">
                <a:latin typeface="Candara" panose="020E0502030303020204" pitchFamily="34" charset="0"/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the symphysis pubis</a:t>
            </a:r>
            <a:r>
              <a:rPr lang="en-US" sz="2000" dirty="0" smtClean="0">
                <a:latin typeface="Candara" panose="020E0502030303020204" pitchFamily="34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US" sz="2000" b="1" dirty="0" smtClean="0">
                <a:latin typeface="Candara" panose="020E0502030303020204" pitchFamily="34" charset="0"/>
              </a:rPr>
              <a:t>Posteriorly by </a:t>
            </a:r>
            <a:r>
              <a:rPr lang="en-US" sz="2000" dirty="0" smtClean="0">
                <a:latin typeface="Candara" panose="020E0502030303020204" pitchFamily="34" charset="0"/>
              </a:rPr>
              <a:t>the </a:t>
            </a:r>
            <a:r>
              <a:rPr lang="en-US" sz="20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tip of the coccyx</a:t>
            </a:r>
            <a:r>
              <a:rPr lang="en-US" sz="2000" dirty="0" smtClean="0">
                <a:latin typeface="Candara" panose="020E0502030303020204" pitchFamily="34" charset="0"/>
              </a:rPr>
              <a:t> and </a:t>
            </a:r>
          </a:p>
          <a:p>
            <a:pPr>
              <a:buFont typeface="Wingdings" pitchFamily="2" charset="2"/>
              <a:buChar char="ü"/>
            </a:pPr>
            <a:r>
              <a:rPr lang="en-US" sz="2000" b="1" dirty="0" smtClean="0">
                <a:latin typeface="Candara" panose="020E0502030303020204" pitchFamily="34" charset="0"/>
              </a:rPr>
              <a:t>Laterally by </a:t>
            </a:r>
            <a:r>
              <a:rPr lang="en-US" sz="20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the ischial tuberosities</a:t>
            </a:r>
            <a:endParaRPr lang="ar-IQ" sz="2000" b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715000" y="633226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5344"/>
            <a:ext cx="4468813" cy="545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0"/>
            <a:ext cx="84296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Internal Pudendal Artery</a:t>
            </a:r>
          </a:p>
          <a:p>
            <a:pPr algn="l"/>
            <a:r>
              <a:rPr lang="en-US" sz="2400" dirty="0" smtClean="0">
                <a:latin typeface="Candara" panose="020E0502030303020204" pitchFamily="34" charset="0"/>
              </a:rPr>
              <a:t>On each side enters the deep perineal pouch and passes forward, giving rise to </a:t>
            </a: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u="sng" dirty="0" smtClean="0">
                <a:solidFill>
                  <a:srgbClr val="FF0000"/>
                </a:solidFill>
                <a:latin typeface="Candara" panose="020E0502030303020204" pitchFamily="34" charset="0"/>
              </a:rPr>
              <a:t>artery to the bulb </a:t>
            </a:r>
            <a:r>
              <a:rPr lang="en-US" sz="2400" dirty="0" smtClean="0">
                <a:latin typeface="Candara" panose="020E0502030303020204" pitchFamily="34" charset="0"/>
              </a:rPr>
              <a:t>of the penis; the arteries to the crura of the penis </a:t>
            </a:r>
            <a:r>
              <a:rPr lang="en-US" sz="2400" b="1" u="sng" dirty="0" smtClean="0">
                <a:solidFill>
                  <a:srgbClr val="FF0000"/>
                </a:solidFill>
                <a:latin typeface="Candara" panose="020E0502030303020204" pitchFamily="34" charset="0"/>
              </a:rPr>
              <a:t>(deep artery of penis);</a:t>
            </a:r>
            <a:r>
              <a:rPr lang="en-US" sz="2400" b="1" u="sng" dirty="0" smtClean="0">
                <a:latin typeface="Candara" panose="020E0502030303020204" pitchFamily="34" charset="0"/>
              </a:rPr>
              <a:t> </a:t>
            </a:r>
            <a:r>
              <a:rPr lang="en-US" sz="2400" dirty="0" smtClean="0">
                <a:latin typeface="Candara" panose="020E0502030303020204" pitchFamily="34" charset="0"/>
              </a:rPr>
              <a:t>and </a:t>
            </a: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u="sng" dirty="0" smtClean="0">
                <a:solidFill>
                  <a:srgbClr val="FF0000"/>
                </a:solidFill>
                <a:latin typeface="Candara" panose="020E0502030303020204" pitchFamily="34" charset="0"/>
              </a:rPr>
              <a:t>dorsal artery of the penis</a:t>
            </a:r>
            <a:r>
              <a:rPr lang="en-US" sz="2400" dirty="0" smtClean="0">
                <a:latin typeface="Candara" panose="020E0502030303020204" pitchFamily="34" charset="0"/>
              </a:rPr>
              <a:t>, which supplies the skin and fascia of the penis.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6250" r="50195" b="39062"/>
          <a:stretch>
            <a:fillRect/>
          </a:stretch>
        </p:blipFill>
        <p:spPr bwMode="auto">
          <a:xfrm>
            <a:off x="4905218" y="2786203"/>
            <a:ext cx="4010182" cy="3904651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20 April.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623455" y="6494437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20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172200" y="76402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76200"/>
            <a:ext cx="8839200" cy="584775"/>
          </a:xfrm>
          <a:prstGeom prst="rect">
            <a:avLst/>
          </a:prstGeom>
          <a:ln w="57150">
            <a:solidFill>
              <a:srgbClr val="C058C8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Contents of </a:t>
            </a:r>
            <a:r>
              <a:rPr lang="en-US" sz="3200" b="1" dirty="0" smtClean="0">
                <a:solidFill>
                  <a:srgbClr val="0033CC"/>
                </a:solidFill>
              </a:rPr>
              <a:t>the Deep Perineal Pouch </a:t>
            </a:r>
            <a:r>
              <a:rPr lang="en-US" sz="3200" b="1" dirty="0" smtClean="0">
                <a:solidFill>
                  <a:srgbClr val="FF0000"/>
                </a:solidFill>
              </a:rPr>
              <a:t>in the Male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4597" t="20833" r="35578" b="27083"/>
          <a:stretch>
            <a:fillRect/>
          </a:stretch>
        </p:blipFill>
        <p:spPr bwMode="auto">
          <a:xfrm>
            <a:off x="381000" y="3124200"/>
            <a:ext cx="4267200" cy="3137647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21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28600"/>
            <a:ext cx="8839200" cy="584775"/>
          </a:xfrm>
          <a:prstGeom prst="rect">
            <a:avLst/>
          </a:prstGeom>
          <a:ln w="57150">
            <a:solidFill>
              <a:srgbClr val="C058C8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Contents of </a:t>
            </a:r>
            <a:r>
              <a:rPr lang="en-US" sz="3200" b="1" dirty="0" smtClean="0">
                <a:solidFill>
                  <a:srgbClr val="0033CC"/>
                </a:solidFill>
              </a:rPr>
              <a:t>the Deep Perineal Pouch </a:t>
            </a:r>
            <a:r>
              <a:rPr lang="en-US" sz="3200" b="1" dirty="0" smtClean="0">
                <a:solidFill>
                  <a:srgbClr val="FF0000"/>
                </a:solidFill>
              </a:rPr>
              <a:t>in the Male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990600"/>
            <a:ext cx="3733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Dorsal Nerve of the Penis</a:t>
            </a: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The dorsal nerve of the penis </a:t>
            </a:r>
            <a:r>
              <a:rPr lang="en-US" sz="2400" dirty="0" smtClean="0">
                <a:latin typeface="Candara" panose="020E0502030303020204" pitchFamily="34" charset="0"/>
              </a:rPr>
              <a:t>on each side passes forward through </a:t>
            </a:r>
            <a:r>
              <a:rPr lang="en-US" sz="2400" b="1" dirty="0" smtClean="0">
                <a:latin typeface="Candara" panose="020E0502030303020204" pitchFamily="34" charset="0"/>
              </a:rPr>
              <a:t>the deep perineal pouch and supplies the skin of the penis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endParaRPr lang="ar-IQ" sz="2400" dirty="0">
              <a:latin typeface="Candara" panose="020E0502030303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1250" r="25000" b="10000"/>
          <a:stretch>
            <a:fillRect/>
          </a:stretch>
        </p:blipFill>
        <p:spPr bwMode="auto">
          <a:xfrm>
            <a:off x="4142021" y="990600"/>
            <a:ext cx="4849579" cy="5029200"/>
          </a:xfrm>
          <a:prstGeom prst="rect">
            <a:avLst/>
          </a:prstGeom>
          <a:noFill/>
          <a:ln w="76200">
            <a:solidFill>
              <a:srgbClr val="3EFC24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2209800"/>
            <a:ext cx="278608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Clitoris</a:t>
            </a:r>
            <a:endParaRPr lang="en-US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The clitoris, which corresponds to the penis in the male, is situated </a:t>
            </a:r>
            <a:r>
              <a:rPr lang="en-US" sz="20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at the apex of </a:t>
            </a:r>
            <a:r>
              <a:rPr lang="en-US" sz="20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the vestibule</a:t>
            </a:r>
            <a:r>
              <a:rPr lang="en-US" sz="20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 anteriorly.</a:t>
            </a:r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endParaRPr lang="en-US" sz="2000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It has a structure similar to the penis.</a:t>
            </a:r>
          </a:p>
          <a:p>
            <a:pPr>
              <a:buFont typeface="Wingdings" pitchFamily="2" charset="2"/>
              <a:buChar char="ü"/>
            </a:pPr>
            <a:endParaRPr lang="en-US" sz="2000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 The </a:t>
            </a:r>
            <a:r>
              <a:rPr lang="en-US" sz="20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glans of the clitoris</a:t>
            </a:r>
            <a:r>
              <a:rPr lang="en-US" sz="20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 is partly hidden by the prepuce</a:t>
            </a:r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79512" y="1600200"/>
            <a:ext cx="7465313" cy="5847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Contents of the Female Urogenital Triangle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512" y="762000"/>
            <a:ext cx="8496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In the female</a:t>
            </a:r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, the triangle contains </a:t>
            </a:r>
            <a:r>
              <a:rPr lang="en-US" sz="20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the</a:t>
            </a:r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external genitalia </a:t>
            </a:r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and the </a:t>
            </a:r>
            <a:r>
              <a:rPr lang="en-US" sz="20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orifices of the urethra </a:t>
            </a:r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and </a:t>
            </a:r>
            <a:r>
              <a:rPr lang="en-US" sz="20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the vagina</a:t>
            </a:r>
            <a:endParaRPr lang="ar-IQ" sz="200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152400"/>
            <a:ext cx="4744760" cy="5847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Female Urogenital Triangle</a:t>
            </a:r>
            <a:endParaRPr lang="ar-IQ" sz="3200" dirty="0">
              <a:solidFill>
                <a:prstClr val="black"/>
              </a:solidFill>
            </a:endParaRPr>
          </a:p>
        </p:txBody>
      </p:sp>
      <p:sp>
        <p:nvSpPr>
          <p:cNvPr id="22530" name="AutoShape 2" descr="Image result for clitoris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IQ">
              <a:solidFill>
                <a:prstClr val="black"/>
              </a:solidFill>
            </a:endParaRPr>
          </a:p>
        </p:txBody>
      </p:sp>
      <p:sp>
        <p:nvSpPr>
          <p:cNvPr id="22532" name="AutoShape 4" descr="Image result for clitoris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IQ">
              <a:solidFill>
                <a:prstClr val="black"/>
              </a:solidFill>
            </a:endParaRPr>
          </a:p>
        </p:txBody>
      </p:sp>
      <p:sp>
        <p:nvSpPr>
          <p:cNvPr id="22534" name="AutoShape 6" descr="Image result for clitoris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IQ">
              <a:solidFill>
                <a:prstClr val="black"/>
              </a:solidFill>
            </a:endParaRPr>
          </a:p>
        </p:txBody>
      </p:sp>
      <p:sp>
        <p:nvSpPr>
          <p:cNvPr id="22536" name="AutoShape 8" descr="Image result for clitoris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IQ">
              <a:solidFill>
                <a:prstClr val="black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28111" t="25000" r="12152" b="19792"/>
          <a:stretch>
            <a:fillRect/>
          </a:stretch>
        </p:blipFill>
        <p:spPr bwMode="auto">
          <a:xfrm>
            <a:off x="3048000" y="2971800"/>
            <a:ext cx="5865962" cy="304800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953155"/>
            <a:ext cx="407196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Root of the Clitoris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is made up of three masses of erectile tissue called: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The bulb of the vestibule </a:t>
            </a:r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and 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The right </a:t>
            </a:r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and </a:t>
            </a:r>
            <a:r>
              <a:rPr lang="en-US" sz="20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left crura of the clitoris</a:t>
            </a:r>
          </a:p>
          <a:p>
            <a:endParaRPr lang="en-US" sz="2000" b="1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The bulb of the vestibule </a:t>
            </a:r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corresponds to the </a:t>
            </a:r>
            <a:r>
              <a:rPr lang="en-US" sz="20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bulb of the penis</a:t>
            </a:r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, but because of the presence of the vagina, it is divided into two halves</a:t>
            </a:r>
          </a:p>
          <a:p>
            <a:endParaRPr lang="en-US" sz="2000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 It is attached to the undersurface of </a:t>
            </a:r>
            <a:r>
              <a:rPr lang="en-US" sz="2000" b="1" dirty="0" smtClean="0">
                <a:solidFill>
                  <a:srgbClr val="00FF00"/>
                </a:solidFill>
                <a:latin typeface="Candara" panose="020E0502030303020204" pitchFamily="34" charset="0"/>
              </a:rPr>
              <a:t>the Urogenital diaphragm </a:t>
            </a:r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and is covered by </a:t>
            </a:r>
            <a:r>
              <a:rPr lang="en-US" sz="20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the bulbospongiosus muscles.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228600" y="238780"/>
            <a:ext cx="7465313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Contents of the Female Urogenital Triangle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8437" r="23242" b="22187"/>
          <a:stretch>
            <a:fillRect/>
          </a:stretch>
        </p:blipFill>
        <p:spPr bwMode="auto">
          <a:xfrm>
            <a:off x="4419600" y="1600200"/>
            <a:ext cx="4436879" cy="4209347"/>
          </a:xfrm>
          <a:prstGeom prst="rect">
            <a:avLst/>
          </a:prstGeom>
          <a:noFill/>
          <a:ln w="57150">
            <a:solidFill>
              <a:srgbClr val="2313F9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23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7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200" y="635635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762000"/>
            <a:ext cx="90678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The crura of the clitoris :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correspond to the crura of the penis and become </a:t>
            </a: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the corpora cavernosa </a:t>
            </a:r>
            <a:r>
              <a:rPr lang="en-US" sz="24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anteriorly</a:t>
            </a: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. 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Each remains separate and is covered by </a:t>
            </a:r>
            <a:r>
              <a:rPr lang="en-US" sz="2400" b="1" dirty="0" smtClean="0">
                <a:solidFill>
                  <a:srgbClr val="00FF00"/>
                </a:solidFill>
                <a:latin typeface="Candara" panose="020E0502030303020204" pitchFamily="34" charset="0"/>
              </a:rPr>
              <a:t>an ischiocavernosus muscle .</a:t>
            </a:r>
            <a:endParaRPr lang="en-US" sz="2400" b="1" dirty="0">
              <a:solidFill>
                <a:srgbClr val="00FF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مستطيل 2"/>
          <p:cNvSpPr/>
          <p:nvPr/>
        </p:nvSpPr>
        <p:spPr>
          <a:xfrm>
            <a:off x="152400" y="152400"/>
            <a:ext cx="7465313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Contents of the Female </a:t>
            </a:r>
            <a:r>
              <a:rPr lang="en-US" sz="3200" b="1" dirty="0" err="1" smtClean="0">
                <a:solidFill>
                  <a:srgbClr val="FF0000"/>
                </a:solidFill>
              </a:rPr>
              <a:t>Urogenital</a:t>
            </a:r>
            <a:r>
              <a:rPr lang="en-US" sz="3200" b="1" dirty="0" smtClean="0">
                <a:solidFill>
                  <a:srgbClr val="FF0000"/>
                </a:solidFill>
              </a:rPr>
              <a:t> Triangle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36896" t="28125" r="22108" b="26042"/>
          <a:stretch>
            <a:fillRect/>
          </a:stretch>
        </p:blipFill>
        <p:spPr bwMode="auto">
          <a:xfrm>
            <a:off x="1905000" y="2514600"/>
            <a:ext cx="6553200" cy="4119154"/>
          </a:xfrm>
          <a:prstGeom prst="rect">
            <a:avLst/>
          </a:prstGeom>
          <a:noFill/>
          <a:ln w="7620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44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24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77000" y="7620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4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914400"/>
            <a:ext cx="39624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Body of the Clitoris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Consists of the </a:t>
            </a:r>
            <a:r>
              <a:rPr lang="en-US" sz="20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two corpora cavernosa </a:t>
            </a:r>
          </a:p>
          <a:p>
            <a:r>
              <a:rPr lang="en-US" sz="20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The corpus spongiosum </a:t>
            </a:r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contain of the small amount of </a:t>
            </a:r>
            <a:r>
              <a:rPr lang="en-US" sz="20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erectile tissue</a:t>
            </a:r>
          </a:p>
          <a:p>
            <a:endParaRPr lang="en-US" sz="2000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endParaRPr lang="en-US" sz="2000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Glans of the Clitoris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Is a small mass of erectile tissue that </a:t>
            </a:r>
            <a:r>
              <a:rPr lang="en-US" sz="20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caps the body of the clitoris. </a:t>
            </a:r>
          </a:p>
          <a:p>
            <a:endParaRPr lang="en-US" sz="2000" b="1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It is provided </a:t>
            </a:r>
            <a:r>
              <a:rPr lang="en-US" sz="20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with numerous sensory endings. </a:t>
            </a:r>
          </a:p>
          <a:p>
            <a:endParaRPr lang="en-US" sz="2000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The glans </a:t>
            </a:r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is partly hidden by </a:t>
            </a:r>
            <a:r>
              <a:rPr lang="en-US" sz="20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the prepuce</a:t>
            </a:r>
            <a:endParaRPr lang="en-US" sz="20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152400"/>
            <a:ext cx="7465313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Contents of the Female Urogenital Triangle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https://classconnection.s3.amazonaws.com/744/flashcards/4744/jpg/vulva21335366355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112" y="1752600"/>
            <a:ext cx="4807488" cy="3955429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25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8260" y="762000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Contains structures forming :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The </a:t>
            </a:r>
            <a:r>
              <a:rPr lang="en-US" sz="20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root of the clitoris </a:t>
            </a:r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and the muscles that cover them, namely, the </a:t>
            </a:r>
            <a:r>
              <a:rPr lang="en-US" sz="20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bulbospongiosus muscles </a:t>
            </a:r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and </a:t>
            </a:r>
            <a:r>
              <a:rPr lang="en-US" sz="20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the ischiocavernosus muscles </a:t>
            </a:r>
            <a:r>
              <a:rPr lang="en-US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141982"/>
            <a:ext cx="8839200" cy="523220"/>
          </a:xfrm>
          <a:prstGeom prst="rect">
            <a:avLst/>
          </a:prstGeom>
          <a:solidFill>
            <a:srgbClr val="FFFF00"/>
          </a:solidFill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Contents of the </a:t>
            </a:r>
            <a:r>
              <a:rPr lang="en-US" sz="2800" b="1" dirty="0" smtClean="0">
                <a:solidFill>
                  <a:srgbClr val="0033CC"/>
                </a:solidFill>
              </a:rPr>
              <a:t>Superficial Perineal Pouch </a:t>
            </a:r>
            <a:r>
              <a:rPr lang="en-US" sz="2800" b="1" dirty="0" smtClean="0">
                <a:solidFill>
                  <a:srgbClr val="FF0000"/>
                </a:solidFill>
              </a:rPr>
              <a:t>in the Female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8437" r="23242" b="22187"/>
          <a:stretch>
            <a:fillRect/>
          </a:stretch>
        </p:blipFill>
        <p:spPr bwMode="auto">
          <a:xfrm>
            <a:off x="4343400" y="1828800"/>
            <a:ext cx="4497860" cy="42672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-762000" y="611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26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-304800" y="58832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42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920889"/>
            <a:ext cx="4267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Surrounds </a:t>
            </a:r>
            <a:r>
              <a:rPr lang="en-US" sz="24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the orifice of the vagina </a:t>
            </a: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and covers the </a:t>
            </a:r>
            <a:r>
              <a:rPr lang="en-US" sz="24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vestibular bulbs</a:t>
            </a: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. </a:t>
            </a:r>
          </a:p>
          <a:p>
            <a:pPr>
              <a:buFont typeface="Wingdings" pitchFamily="2" charset="2"/>
              <a:buChar char="ü"/>
            </a:pPr>
            <a:endParaRPr lang="en-US" sz="2400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Its fibers extend forward to gain attachment to </a:t>
            </a: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the corpora cavernosa</a:t>
            </a: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 of </a:t>
            </a: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the clitoris</a:t>
            </a: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.</a:t>
            </a:r>
          </a:p>
          <a:p>
            <a:endParaRPr lang="en-US" sz="2400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It reduces the size of the vaginal orifice </a:t>
            </a: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and…..</a:t>
            </a:r>
          </a:p>
          <a:p>
            <a:pPr>
              <a:buFont typeface="Wingdings" pitchFamily="2" charset="2"/>
              <a:buChar char="ü"/>
            </a:pPr>
            <a:endParaRPr lang="en-US" sz="2400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Compresses the deep dorsal vein of the clitoris</a:t>
            </a: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, thereby assisting in the mechanism of </a:t>
            </a:r>
            <a:r>
              <a:rPr lang="en-US" sz="24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erection in the clitoris</a:t>
            </a:r>
            <a:endParaRPr lang="en-US" sz="24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67186" y="3206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152400"/>
            <a:ext cx="4743606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200" b="1" dirty="0" smtClean="0">
                <a:solidFill>
                  <a:srgbClr val="FF0000"/>
                </a:solidFill>
              </a:rPr>
              <a:t>Bulbospongiosus Muscle</a:t>
            </a:r>
          </a:p>
        </p:txBody>
      </p:sp>
      <p:pic>
        <p:nvPicPr>
          <p:cNvPr id="18434" name="Picture 2" descr="https://web.duke.edu/web/anatomy/Lab08/images/lab8-female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66800"/>
            <a:ext cx="4457386" cy="326607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629400" y="63246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27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96000" y="1524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0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40475"/>
            <a:ext cx="19050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152400" y="762000"/>
            <a:ext cx="3688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The ischiocavernosus muscle on </a:t>
            </a:r>
            <a:r>
              <a:rPr lang="en-US" sz="24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each side covers the crus </a:t>
            </a: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of the clitoris. </a:t>
            </a:r>
            <a:endParaRPr lang="en-US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4745979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200" b="1" dirty="0" smtClean="0">
                <a:solidFill>
                  <a:srgbClr val="FF0000"/>
                </a:solidFill>
              </a:rPr>
              <a:t>Ischiocavernosus Muscle</a:t>
            </a:r>
          </a:p>
        </p:txBody>
      </p:sp>
      <p:sp>
        <p:nvSpPr>
          <p:cNvPr id="8" name="Rectangle 7"/>
          <p:cNvSpPr/>
          <p:nvPr/>
        </p:nvSpPr>
        <p:spPr>
          <a:xfrm>
            <a:off x="4038600" y="892314"/>
            <a:ext cx="502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Contraction of this muscle assists in causing the </a:t>
            </a:r>
            <a:r>
              <a:rPr lang="en-US" sz="24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erection of the clitoris</a:t>
            </a:r>
            <a:endParaRPr lang="ar-IQ" sz="240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8331" t="23958" r="11347" b="9375"/>
          <a:stretch>
            <a:fillRect/>
          </a:stretch>
        </p:blipFill>
        <p:spPr bwMode="auto">
          <a:xfrm>
            <a:off x="1447800" y="2129161"/>
            <a:ext cx="6629400" cy="4119239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28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9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6200" y="762000"/>
            <a:ext cx="868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The perineal body is </a:t>
            </a:r>
            <a:r>
              <a:rPr lang="en-US" sz="24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larger than that of the male </a:t>
            </a: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and is clinically important. 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It is a wedge-shaped mass of fibrous tissue situated </a:t>
            </a: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between the lower end of the vagina </a:t>
            </a:r>
            <a:r>
              <a:rPr lang="en-US" sz="24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and the </a:t>
            </a: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anal canal</a:t>
            </a:r>
            <a:endParaRPr lang="en-US" sz="2400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781800" y="152399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152400"/>
            <a:ext cx="2903167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200" b="1" dirty="0" smtClean="0">
                <a:solidFill>
                  <a:srgbClr val="FF0000"/>
                </a:solidFill>
              </a:rPr>
              <a:t>Perineal Body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 l="14641" t="34375" r="48463" b="13542"/>
          <a:stretch>
            <a:fillRect/>
          </a:stretch>
        </p:blipFill>
        <p:spPr bwMode="auto">
          <a:xfrm>
            <a:off x="3846576" y="2362200"/>
            <a:ext cx="5088636" cy="40386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29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6074248" y="-30163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2590800"/>
            <a:ext cx="3581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andara" panose="020E0502030303020204" pitchFamily="34" charset="0"/>
              </a:rPr>
              <a:t>It is the point of attachment of many perineal muscles including the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levatores ani muscles</a:t>
            </a:r>
            <a:r>
              <a:rPr lang="en-US" sz="2400" dirty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endParaRPr lang="en-US" sz="2400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b="1" i="1" dirty="0">
                <a:solidFill>
                  <a:srgbClr val="7030A0"/>
                </a:solidFill>
                <a:latin typeface="Candara" pitchFamily="34" charset="0"/>
              </a:rPr>
              <a:t>the latter assist the perineal body in supporting the posterior wall of the vagina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54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3382" t="14583" r="42502" b="44240"/>
          <a:stretch>
            <a:fillRect/>
          </a:stretch>
        </p:blipFill>
        <p:spPr bwMode="auto">
          <a:xfrm>
            <a:off x="4800600" y="164592"/>
            <a:ext cx="4191000" cy="402336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" y="886361"/>
            <a:ext cx="434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Diamond-shaped perineum </a:t>
            </a:r>
            <a:r>
              <a:rPr lang="en-US" sz="2400" dirty="0" smtClean="0">
                <a:latin typeface="Candara" panose="020E0502030303020204" pitchFamily="34" charset="0"/>
              </a:rPr>
              <a:t>divided by a broken line into the: 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Urogenital triangle 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Anal triangle.</a:t>
            </a:r>
            <a:endParaRPr lang="ar-IQ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76200"/>
            <a:ext cx="2552109" cy="584775"/>
          </a:xfrm>
          <a:prstGeom prst="rect">
            <a:avLst/>
          </a:prstGeom>
          <a:ln w="57150">
            <a:solidFill>
              <a:srgbClr val="3EFC24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Perineum</a:t>
            </a:r>
            <a:endParaRPr lang="ar-IQ" sz="3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103418" y="89189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47210" y="-42861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4876800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Urogenital triangle is bounded in front by the pubic arch and laterally by the </a:t>
            </a:r>
            <a:r>
              <a:rPr lang="en-US" sz="2400" dirty="0" err="1"/>
              <a:t>ischial</a:t>
            </a:r>
            <a:r>
              <a:rPr lang="en-US" sz="2400" dirty="0"/>
              <a:t> </a:t>
            </a:r>
            <a:r>
              <a:rPr lang="en-US" sz="2400" dirty="0" err="1"/>
              <a:t>tuberosities</a:t>
            </a:r>
            <a:r>
              <a:rPr lang="en-US" sz="2400" dirty="0"/>
              <a:t>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" y="4172712"/>
            <a:ext cx="37004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0"/>
            <a:ext cx="50197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Contains: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</a:rPr>
              <a:t>Part of the urethra</a:t>
            </a:r>
            <a:endParaRPr lang="en-US" sz="2400" dirty="0" smtClean="0">
              <a:solidFill>
                <a:prstClr val="black"/>
              </a:solidFill>
            </a:endParaRPr>
          </a:p>
          <a:p>
            <a:endParaRPr lang="en-US" sz="24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</a:rPr>
              <a:t>Part of the vagina</a:t>
            </a:r>
          </a:p>
          <a:p>
            <a:pPr>
              <a:buFont typeface="Wingdings" pitchFamily="2" charset="2"/>
              <a:buChar char="v"/>
            </a:pPr>
            <a:endParaRPr lang="en-US" sz="24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prstClr val="black"/>
                </a:solidFill>
              </a:rPr>
              <a:t>The </a:t>
            </a:r>
            <a:r>
              <a:rPr lang="en-US" sz="2400" b="1" dirty="0" smtClean="0">
                <a:solidFill>
                  <a:prstClr val="black"/>
                </a:solidFill>
              </a:rPr>
              <a:t>sphincter urethrae</a:t>
            </a:r>
            <a:r>
              <a:rPr lang="en-US" sz="2400" dirty="0" smtClean="0">
                <a:solidFill>
                  <a:prstClr val="black"/>
                </a:solidFill>
              </a:rPr>
              <a:t> which is pierced by the urethra and the vagina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prstClr val="black"/>
                </a:solidFill>
              </a:rPr>
              <a:t>The deep transverse perineal muscles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prstClr val="black"/>
                </a:solidFill>
              </a:rPr>
              <a:t>The internal pudendal vessels </a:t>
            </a:r>
            <a:r>
              <a:rPr lang="en-US" sz="2400" dirty="0" smtClean="0">
                <a:solidFill>
                  <a:prstClr val="black"/>
                </a:solidFill>
              </a:rPr>
              <a:t>and their branches; and</a:t>
            </a:r>
          </a:p>
          <a:p>
            <a:endParaRPr lang="en-US" sz="24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prstClr val="black"/>
                </a:solidFill>
              </a:rPr>
              <a:t>The dorsal nerves of the clitoris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0625" r="22070" b="12812"/>
          <a:stretch>
            <a:fillRect/>
          </a:stretch>
        </p:blipFill>
        <p:spPr bwMode="auto">
          <a:xfrm>
            <a:off x="6324600" y="914400"/>
            <a:ext cx="2369722" cy="2103128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177225"/>
            <a:ext cx="8915400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Contents of the </a:t>
            </a:r>
            <a:r>
              <a:rPr lang="en-US" sz="3200" b="1" dirty="0" smtClean="0">
                <a:solidFill>
                  <a:srgbClr val="0000FF"/>
                </a:solidFill>
              </a:rPr>
              <a:t>Deep Perineal Pouch </a:t>
            </a:r>
            <a:r>
              <a:rPr lang="en-US" sz="3200" b="1" dirty="0" smtClean="0">
                <a:solidFill>
                  <a:srgbClr val="FF0000"/>
                </a:solidFill>
              </a:rPr>
              <a:t>in the Female</a:t>
            </a: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 l="41581" t="23958" r="25037" b="28125"/>
          <a:stretch>
            <a:fillRect/>
          </a:stretch>
        </p:blipFill>
        <p:spPr bwMode="auto">
          <a:xfrm>
            <a:off x="4931464" y="3352800"/>
            <a:ext cx="4060135" cy="327660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133600" y="63404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30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362200" y="63404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4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914400"/>
            <a:ext cx="4648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The paraurethral glands, which correspond to </a:t>
            </a: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the prostate </a:t>
            </a: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in the male </a:t>
            </a:r>
          </a:p>
          <a:p>
            <a:pPr>
              <a:buFont typeface="Wingdings" pitchFamily="2" charset="2"/>
              <a:buChar char="ü"/>
            </a:pPr>
            <a:endParaRPr lang="en-US" sz="2400" b="1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Open into the vestibule </a:t>
            </a: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by small ducts on either side of the urethral orifice</a:t>
            </a:r>
            <a:endParaRPr lang="en-US" sz="240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228600"/>
            <a:ext cx="3927807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200" b="1" dirty="0" smtClean="0">
                <a:solidFill>
                  <a:srgbClr val="FF0000"/>
                </a:solidFill>
              </a:rPr>
              <a:t>Paraurethral Glands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5000" r="22070" b="25937"/>
          <a:stretch>
            <a:fillRect/>
          </a:stretch>
        </p:blipFill>
        <p:spPr bwMode="auto">
          <a:xfrm>
            <a:off x="4962016" y="381000"/>
            <a:ext cx="3773714" cy="29718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 l="36310" t="46875" r="20937" b="20833"/>
          <a:stretch>
            <a:fillRect/>
          </a:stretch>
        </p:blipFill>
        <p:spPr bwMode="auto">
          <a:xfrm>
            <a:off x="2172930" y="3733800"/>
            <a:ext cx="6818670" cy="28956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31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-304800" y="6111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0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838200"/>
            <a:ext cx="467203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Are a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pair of small mucus-secreting glands </a:t>
            </a: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that lie under cover of the posterior parts of the </a:t>
            </a:r>
            <a:r>
              <a:rPr lang="en-US" sz="24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bulb of the vestibule and the labia </a:t>
            </a:r>
            <a:r>
              <a:rPr lang="en-US" sz="2400" b="1" dirty="0" err="1" smtClean="0">
                <a:solidFill>
                  <a:prstClr val="black"/>
                </a:solidFill>
                <a:latin typeface="Candara" panose="020E0502030303020204" pitchFamily="34" charset="0"/>
              </a:rPr>
              <a:t>majora</a:t>
            </a:r>
            <a:r>
              <a:rPr lang="en-US" sz="24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  <a:endParaRPr lang="en-US" sz="2400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endParaRPr lang="en-US" sz="2400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Each drains its secretion into the vestibule by a </a:t>
            </a:r>
            <a:r>
              <a:rPr lang="en-US" sz="24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small duct</a:t>
            </a: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, which opens into the </a:t>
            </a: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groove between the hymen and the posterior part of the labium minus </a:t>
            </a:r>
            <a:endParaRPr lang="en-US" sz="2400" b="1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sz="2400" b="1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These</a:t>
            </a:r>
            <a:r>
              <a:rPr lang="en-US" sz="2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glands secrete a lubricating mucus during sexual intercourse</a:t>
            </a:r>
            <a:endParaRPr lang="en-US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177225"/>
            <a:ext cx="491936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b="1" dirty="0" smtClean="0">
                <a:solidFill>
                  <a:srgbClr val="FF0000"/>
                </a:solidFill>
              </a:rPr>
              <a:t>Greater Vestibular Glands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0625" r="22070" b="12812"/>
          <a:stretch>
            <a:fillRect/>
          </a:stretch>
        </p:blipFill>
        <p:spPr bwMode="auto">
          <a:xfrm>
            <a:off x="5195552" y="3733800"/>
            <a:ext cx="3262648" cy="28956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1055" t="8437" r="23242" b="22187"/>
          <a:stretch>
            <a:fillRect/>
          </a:stretch>
        </p:blipFill>
        <p:spPr bwMode="auto">
          <a:xfrm>
            <a:off x="5257800" y="145783"/>
            <a:ext cx="3541008" cy="3359417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04800" y="64928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818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32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981200" y="64770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9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20 April. 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098" name="Picture 2" descr="C:\Users\DELL\Desktop\New folder (2)\DSC02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Footer Placeholder 6"/>
          <p:cNvSpPr txBox="1">
            <a:spLocks/>
          </p:cNvSpPr>
          <p:nvPr/>
        </p:nvSpPr>
        <p:spPr>
          <a:xfrm>
            <a:off x="76200" y="5349875"/>
            <a:ext cx="624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</a:rPr>
              <a:t>Dr. Aiman Q Afar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itchFamily="34" charset="0"/>
            </a:endParaRPr>
          </a:p>
        </p:txBody>
      </p:sp>
      <p:sp>
        <p:nvSpPr>
          <p:cNvPr id="9" name="Date Placeholder 5"/>
          <p:cNvSpPr txBox="1">
            <a:spLocks/>
          </p:cNvSpPr>
          <p:nvPr/>
        </p:nvSpPr>
        <p:spPr>
          <a:xfrm>
            <a:off x="457200" y="5943600"/>
            <a:ext cx="655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i="1" dirty="0" smtClean="0">
                <a:solidFill>
                  <a:srgbClr val="FFFF00"/>
                </a:solidFill>
                <a:latin typeface="Candara" pitchFamily="34" charset="0"/>
              </a:rPr>
              <a:t>Tuesday 20 April. 2021</a:t>
            </a:r>
            <a:endParaRPr lang="en-US" sz="4800" b="1" i="1" dirty="0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8437" r="22070" b="12812"/>
          <a:stretch>
            <a:fillRect/>
          </a:stretch>
        </p:blipFill>
        <p:spPr bwMode="auto">
          <a:xfrm>
            <a:off x="4114800" y="228600"/>
            <a:ext cx="4789714" cy="5029200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76200" y="1143000"/>
            <a:ext cx="37338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latin typeface="Candara" panose="020E0502030303020204" pitchFamily="34" charset="0"/>
              </a:rPr>
              <a:t>Can be divided into a </a:t>
            </a:r>
            <a:r>
              <a:rPr lang="en-US" sz="2000" b="1" dirty="0" smtClean="0">
                <a:latin typeface="Candara" panose="020E0502030303020204" pitchFamily="34" charset="0"/>
              </a:rPr>
              <a:t>fatty layer </a:t>
            </a:r>
            <a:r>
              <a:rPr lang="en-US" sz="2000" dirty="0" smtClean="0">
                <a:latin typeface="Candara" panose="020E0502030303020204" pitchFamily="34" charset="0"/>
              </a:rPr>
              <a:t>and a </a:t>
            </a:r>
            <a:r>
              <a:rPr lang="en-US" sz="2000" b="1" dirty="0" smtClean="0">
                <a:latin typeface="Candara" panose="020E0502030303020204" pitchFamily="34" charset="0"/>
              </a:rPr>
              <a:t>membranous layer</a:t>
            </a:r>
            <a:r>
              <a:rPr lang="en-US" sz="2000" dirty="0" smtClean="0">
                <a:latin typeface="Candara" panose="020E0502030303020204" pitchFamily="34" charset="0"/>
              </a:rPr>
              <a:t>.</a:t>
            </a:r>
          </a:p>
          <a:p>
            <a:pPr algn="l"/>
            <a:endParaRPr lang="en-US" sz="2000" dirty="0" smtClean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000" b="1" u="sng" dirty="0" smtClean="0">
                <a:solidFill>
                  <a:srgbClr val="0033CC"/>
                </a:solidFill>
                <a:latin typeface="Candara" panose="020E0502030303020204" pitchFamily="34" charset="0"/>
              </a:rPr>
              <a:t>The</a:t>
            </a:r>
            <a:r>
              <a:rPr lang="en-US" sz="2000" u="sng" dirty="0" smtClean="0">
                <a:solidFill>
                  <a:srgbClr val="0033CC"/>
                </a:solidFill>
                <a:latin typeface="Candara" panose="020E0502030303020204" pitchFamily="34" charset="0"/>
              </a:rPr>
              <a:t> </a:t>
            </a:r>
            <a:r>
              <a:rPr lang="en-US" sz="2000" b="1" u="sng" dirty="0" smtClean="0">
                <a:solidFill>
                  <a:srgbClr val="0033CC"/>
                </a:solidFill>
                <a:latin typeface="Candara" panose="020E0502030303020204" pitchFamily="34" charset="0"/>
              </a:rPr>
              <a:t>fatty layer (fascia of Camper</a:t>
            </a:r>
            <a:r>
              <a:rPr lang="en-US" sz="2000" u="sng" dirty="0" smtClean="0">
                <a:solidFill>
                  <a:srgbClr val="0033CC"/>
                </a:solidFill>
                <a:latin typeface="Candara" panose="020E0502030303020204" pitchFamily="34" charset="0"/>
              </a:rPr>
              <a:t>)</a:t>
            </a:r>
            <a:r>
              <a:rPr lang="en-US" sz="2000" dirty="0" smtClean="0">
                <a:solidFill>
                  <a:srgbClr val="0033CC"/>
                </a:solidFill>
                <a:latin typeface="Candara" panose="020E0502030303020204" pitchFamily="34" charset="0"/>
              </a:rPr>
              <a:t> </a:t>
            </a:r>
            <a:r>
              <a:rPr lang="en-US" sz="2000" dirty="0" smtClean="0">
                <a:latin typeface="Candara" panose="020E0502030303020204" pitchFamily="34" charset="0"/>
              </a:rPr>
              <a:t>is continuous with the fat of </a:t>
            </a:r>
            <a:r>
              <a:rPr lang="en-US" sz="2000" b="1" dirty="0" smtClean="0">
                <a:latin typeface="Candara" panose="020E0502030303020204" pitchFamily="34" charset="0"/>
              </a:rPr>
              <a:t>the ischiorectal fossa  </a:t>
            </a:r>
            <a:r>
              <a:rPr lang="en-US" sz="2000" dirty="0" smtClean="0">
                <a:latin typeface="Candara" panose="020E0502030303020204" pitchFamily="34" charset="0"/>
              </a:rPr>
              <a:t>and the superficial fascia of the thighs </a:t>
            </a:r>
          </a:p>
          <a:p>
            <a:pPr algn="l"/>
            <a:endParaRPr lang="en-US" sz="2000" dirty="0" smtClean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 the scrotum</a:t>
            </a:r>
            <a:r>
              <a:rPr lang="en-US" sz="2000" dirty="0" smtClean="0">
                <a:latin typeface="Candara" panose="020E0502030303020204" pitchFamily="34" charset="0"/>
              </a:rPr>
              <a:t>, the fat is replaced by smooth muscle </a:t>
            </a:r>
            <a:r>
              <a:rPr lang="en-US" sz="20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the dartos muscle</a:t>
            </a:r>
            <a:r>
              <a:rPr lang="en-US" sz="2000" dirty="0" smtClean="0">
                <a:latin typeface="Candara" panose="020E0502030303020204" pitchFamily="34" charset="0"/>
              </a:rPr>
              <a:t>. </a:t>
            </a:r>
          </a:p>
          <a:p>
            <a:pPr algn="l"/>
            <a:endParaRPr lang="en-US" sz="2000" dirty="0" smtClean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The dartos muscle </a:t>
            </a:r>
            <a:r>
              <a:rPr lang="en-US" sz="2000" dirty="0" smtClean="0">
                <a:latin typeface="Candara" panose="020E0502030303020204" pitchFamily="34" charset="0"/>
              </a:rPr>
              <a:t>contracts in response to cold and </a:t>
            </a:r>
            <a:r>
              <a:rPr lang="en-US" sz="2000" b="1" dirty="0" smtClean="0">
                <a:latin typeface="Candara" panose="020E0502030303020204" pitchFamily="34" charset="0"/>
              </a:rPr>
              <a:t>reduces the surface area of the scrotal skin </a:t>
            </a:r>
            <a:endParaRPr lang="en-US" sz="2000" b="1" dirty="0">
              <a:latin typeface="Candara" panose="020E0502030303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52400" y="772180"/>
            <a:ext cx="2456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Superficial Fascia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52400" y="76200"/>
            <a:ext cx="3418693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Urogenital Triangle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7030A0"/>
                </a:solidFill>
              </a:rPr>
              <a:t>Tuesday 20 April. 2021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7030A0"/>
                </a:solidFill>
              </a:rPr>
              <a:pPr/>
              <a:t>4</a:t>
            </a:fld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81400" y="6356350"/>
            <a:ext cx="1828800" cy="365125"/>
          </a:xfrm>
        </p:spPr>
        <p:txBody>
          <a:bodyPr/>
          <a:lstStyle/>
          <a:p>
            <a:r>
              <a:rPr lang="en-US" b="1" smtClean="0">
                <a:solidFill>
                  <a:srgbClr val="7030A0"/>
                </a:solidFill>
              </a:rPr>
              <a:t>Dr. Aiman Qais Afar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14282" y="1371600"/>
            <a:ext cx="374811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000" b="1" u="sng" dirty="0" smtClean="0">
                <a:solidFill>
                  <a:srgbClr val="0033CC"/>
                </a:solidFill>
                <a:latin typeface="Candara" panose="020E0502030303020204" pitchFamily="34" charset="0"/>
              </a:rPr>
              <a:t>The membranous layer (Colles' fascia)</a:t>
            </a:r>
            <a:r>
              <a:rPr lang="en-US" sz="2000" dirty="0" smtClean="0">
                <a:solidFill>
                  <a:srgbClr val="0033CC"/>
                </a:solidFill>
                <a:latin typeface="Candara" panose="020E0502030303020204" pitchFamily="34" charset="0"/>
              </a:rPr>
              <a:t> </a:t>
            </a:r>
            <a:r>
              <a:rPr lang="en-US" sz="2000" dirty="0" smtClean="0">
                <a:latin typeface="Candara" panose="020E0502030303020204" pitchFamily="34" charset="0"/>
              </a:rPr>
              <a:t>is attached:</a:t>
            </a:r>
          </a:p>
          <a:p>
            <a:pPr algn="l">
              <a:buFont typeface="Wingdings" pitchFamily="2" charset="2"/>
              <a:buChar char="ü"/>
            </a:pPr>
            <a:r>
              <a:rPr lang="en-US" sz="20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Posteriorly</a:t>
            </a:r>
            <a:r>
              <a:rPr lang="en-US" sz="2000" dirty="0" smtClean="0">
                <a:latin typeface="Candara" panose="020E0502030303020204" pitchFamily="34" charset="0"/>
              </a:rPr>
              <a:t> to the posterior border of the </a:t>
            </a:r>
            <a:r>
              <a:rPr lang="en-US" sz="2000" b="1" dirty="0" smtClean="0">
                <a:latin typeface="Candara" panose="020E0502030303020204" pitchFamily="34" charset="0"/>
              </a:rPr>
              <a:t>urogenital diaphragm</a:t>
            </a:r>
            <a:endParaRPr lang="en-US" sz="2000" dirty="0" smtClean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Laterally</a:t>
            </a:r>
            <a:r>
              <a:rPr lang="en-US" sz="2000" dirty="0" smtClean="0">
                <a:latin typeface="Candara" panose="020E0502030303020204" pitchFamily="34" charset="0"/>
              </a:rPr>
              <a:t> to the margins of the </a:t>
            </a:r>
            <a:r>
              <a:rPr lang="en-US" sz="2000" b="1" dirty="0" smtClean="0">
                <a:latin typeface="Candara" panose="020E0502030303020204" pitchFamily="34" charset="0"/>
              </a:rPr>
              <a:t>pubic arch</a:t>
            </a:r>
            <a:endParaRPr lang="en-US" sz="2000" dirty="0" smtClean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Anteriorly</a:t>
            </a:r>
            <a:r>
              <a:rPr lang="en-US" sz="2000" dirty="0" smtClean="0">
                <a:latin typeface="Candara" panose="020E0502030303020204" pitchFamily="34" charset="0"/>
              </a:rPr>
              <a:t> it is continuous with the membranous layer of </a:t>
            </a:r>
            <a:r>
              <a:rPr lang="en-US" sz="2000" b="1" dirty="0" smtClean="0">
                <a:latin typeface="Candara" panose="020E0502030303020204" pitchFamily="34" charset="0"/>
              </a:rPr>
              <a:t>superficial fascia of the anterior abdominal wall </a:t>
            </a:r>
            <a:r>
              <a:rPr lang="en-US" sz="20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(Scarpa's fascia). </a:t>
            </a:r>
          </a:p>
          <a:p>
            <a:pPr algn="l">
              <a:buFont typeface="Wingdings" pitchFamily="2" charset="2"/>
              <a:buChar char="ü"/>
            </a:pPr>
            <a:endParaRPr lang="en-US" sz="2000" b="1" dirty="0" smtClean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latin typeface="Candara" panose="020E0502030303020204" pitchFamily="34" charset="0"/>
              </a:rPr>
              <a:t>The fascia is continued over the </a:t>
            </a:r>
            <a:r>
              <a:rPr lang="en-US" sz="2000" b="1" dirty="0" smtClean="0">
                <a:latin typeface="Candara" panose="020E0502030303020204" pitchFamily="34" charset="0"/>
              </a:rPr>
              <a:t>penis</a:t>
            </a:r>
            <a:r>
              <a:rPr lang="en-US" sz="2000" dirty="0" smtClean="0">
                <a:latin typeface="Candara" panose="020E0502030303020204" pitchFamily="34" charset="0"/>
              </a:rPr>
              <a:t> (or </a:t>
            </a:r>
            <a:r>
              <a:rPr lang="en-US" sz="2000" b="1" dirty="0" smtClean="0">
                <a:latin typeface="Candara" panose="020E0502030303020204" pitchFamily="34" charset="0"/>
              </a:rPr>
              <a:t>clitoris</a:t>
            </a:r>
            <a:r>
              <a:rPr lang="en-US" sz="2000" dirty="0" smtClean="0">
                <a:latin typeface="Candara" panose="020E0502030303020204" pitchFamily="34" charset="0"/>
              </a:rPr>
              <a:t>) as a tubular sheath </a:t>
            </a:r>
            <a:endParaRPr lang="en-US" sz="2000" dirty="0"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8437" r="22070" b="12812"/>
          <a:stretch>
            <a:fillRect/>
          </a:stretch>
        </p:blipFill>
        <p:spPr bwMode="auto">
          <a:xfrm>
            <a:off x="4251960" y="207135"/>
            <a:ext cx="4626461" cy="4857784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152400" y="772180"/>
            <a:ext cx="2456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Superficial Fascia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52400" y="76200"/>
            <a:ext cx="3418693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Urogenital Triangle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20 April.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356350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5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2133600"/>
            <a:ext cx="4724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latin typeface="Candara" panose="020E0502030303020204" pitchFamily="34" charset="0"/>
              </a:rPr>
              <a:t>It is closed behind by the fusion of its upper and lower walls.</a:t>
            </a:r>
          </a:p>
          <a:p>
            <a:pPr algn="l"/>
            <a:endParaRPr lang="en-US" sz="2000" dirty="0" smtClean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Laterally,</a:t>
            </a:r>
            <a:r>
              <a:rPr lang="en-US" sz="2000" dirty="0" smtClean="0">
                <a:latin typeface="Candara" panose="020E0502030303020204" pitchFamily="34" charset="0"/>
              </a:rPr>
              <a:t> it is closed by the attachment of the </a:t>
            </a:r>
            <a:r>
              <a:rPr lang="en-US" sz="2000" b="1" dirty="0" smtClean="0">
                <a:latin typeface="Candara" panose="020E0502030303020204" pitchFamily="34" charset="0"/>
              </a:rPr>
              <a:t>membranous layer of superficial fascia and the urogenital diaphragm to the margins of the pubic arch </a:t>
            </a:r>
            <a:r>
              <a:rPr lang="en-US" sz="2000" dirty="0" smtClean="0">
                <a:latin typeface="Candara" panose="020E0502030303020204" pitchFamily="34" charset="0"/>
              </a:rPr>
              <a:t>.</a:t>
            </a:r>
            <a:endParaRPr lang="en-US" sz="2000" dirty="0">
              <a:latin typeface="Candara" panose="020E0502030303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228600"/>
            <a:ext cx="477246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Superficial Perineal Pouch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228600" y="4572000"/>
            <a:ext cx="43672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0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Anteriorly, </a:t>
            </a:r>
            <a:r>
              <a:rPr lang="en-US" sz="2000" dirty="0" smtClean="0">
                <a:latin typeface="Candara" panose="020E0502030303020204" pitchFamily="34" charset="0"/>
              </a:rPr>
              <a:t>the space communicates freely with the potential space lying between the </a:t>
            </a:r>
            <a:r>
              <a:rPr lang="en-US" sz="2000" b="1" dirty="0" smtClean="0">
                <a:latin typeface="Candara" panose="020E0502030303020204" pitchFamily="34" charset="0"/>
              </a:rPr>
              <a:t>superficial fascia of the anterior abdominal wall and the anterior abdominal muscles</a:t>
            </a:r>
            <a:endParaRPr lang="ar-IQ" sz="2000" b="1" dirty="0">
              <a:latin typeface="Candara" panose="020E0502030303020204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l="31055" t="8437" r="22070" b="12812"/>
          <a:stretch>
            <a:fillRect/>
          </a:stretch>
        </p:blipFill>
        <p:spPr bwMode="auto">
          <a:xfrm>
            <a:off x="5486400" y="264248"/>
            <a:ext cx="3276600" cy="3164752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20 April.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flipH="1">
            <a:off x="944881" y="6537325"/>
            <a:ext cx="45719" cy="24447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6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041737"/>
            <a:ext cx="4953000" cy="1015663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ndara" panose="020E0502030303020204" pitchFamily="34" charset="0"/>
              </a:rPr>
              <a:t>Is bounded </a:t>
            </a:r>
            <a:r>
              <a:rPr lang="en-US" sz="20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below</a:t>
            </a:r>
            <a:r>
              <a:rPr lang="en-US" sz="2000" dirty="0" smtClean="0">
                <a:latin typeface="Candara" panose="020E0502030303020204" pitchFamily="34" charset="0"/>
              </a:rPr>
              <a:t> by the </a:t>
            </a:r>
            <a:r>
              <a:rPr lang="en-US" sz="2000" b="1" dirty="0" smtClean="0">
                <a:latin typeface="Candara" panose="020E0502030303020204" pitchFamily="34" charset="0"/>
              </a:rPr>
              <a:t>membranous layer of superficial fascia</a:t>
            </a:r>
            <a:r>
              <a:rPr lang="en-US" sz="2000" dirty="0" smtClean="0">
                <a:latin typeface="Candara" panose="020E0502030303020204" pitchFamily="34" charset="0"/>
              </a:rPr>
              <a:t> and </a:t>
            </a:r>
            <a:r>
              <a:rPr lang="en-US" sz="20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above </a:t>
            </a:r>
            <a:r>
              <a:rPr lang="en-US" sz="2000" dirty="0" smtClean="0">
                <a:latin typeface="Candara" panose="020E0502030303020204" pitchFamily="34" charset="0"/>
              </a:rPr>
              <a:t>by the </a:t>
            </a:r>
            <a:r>
              <a:rPr lang="en-US" sz="2000" b="1" dirty="0" smtClean="0">
                <a:latin typeface="Candara" panose="020E0502030303020204" pitchFamily="34" charset="0"/>
              </a:rPr>
              <a:t>urogenital diaphragm </a:t>
            </a:r>
            <a:r>
              <a:rPr lang="en-US" sz="2000" dirty="0" smtClean="0">
                <a:latin typeface="Candara" panose="020E0502030303020204" pitchFamily="34" charset="0"/>
              </a:rPr>
              <a:t>.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31055" t="15937" r="22070" b="21250"/>
          <a:stretch>
            <a:fillRect/>
          </a:stretch>
        </p:blipFill>
        <p:spPr bwMode="auto">
          <a:xfrm>
            <a:off x="5334000" y="3581400"/>
            <a:ext cx="3646182" cy="3053677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85720" y="142852"/>
            <a:ext cx="741048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Contents of the Superficial Perineal Pouch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5937" r="23828" b="22187"/>
          <a:stretch>
            <a:fillRect/>
          </a:stretch>
        </p:blipFill>
        <p:spPr bwMode="auto">
          <a:xfrm>
            <a:off x="4491833" y="1447800"/>
            <a:ext cx="4445000" cy="381000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152399" y="685800"/>
            <a:ext cx="433943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In males</a:t>
            </a:r>
            <a:r>
              <a:rPr lang="en-US" sz="2400" dirty="0" smtClean="0">
                <a:latin typeface="Candara" panose="020E0502030303020204" pitchFamily="34" charset="0"/>
              </a:rPr>
              <a:t>, the superficial perineal pouch contains the: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Root (bulb and crura) of the penis </a:t>
            </a:r>
            <a:r>
              <a:rPr lang="en-US" sz="2400" dirty="0" smtClean="0">
                <a:latin typeface="Candara" panose="020E0502030303020204" pitchFamily="34" charset="0"/>
              </a:rPr>
              <a:t>and associated muscles (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ischiocavernosus </a:t>
            </a:r>
            <a:r>
              <a:rPr lang="en-US" sz="2400" dirty="0" smtClean="0">
                <a:latin typeface="Candara" panose="020E0502030303020204" pitchFamily="34" charset="0"/>
              </a:rPr>
              <a:t>and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bulbospongiosus</a:t>
            </a:r>
            <a:r>
              <a:rPr lang="en-US" sz="2400" dirty="0" smtClean="0">
                <a:latin typeface="Candara" panose="020E0502030303020204" pitchFamily="34" charset="0"/>
              </a:rPr>
              <a:t>).</a:t>
            </a:r>
          </a:p>
          <a:p>
            <a:pPr algn="l" rtl="0"/>
            <a:endParaRPr lang="en-US" sz="2400" dirty="0" smtClean="0">
              <a:latin typeface="Candara" panose="020E0502030303020204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Proximal (bulbous) part of the spongy urethra.</a:t>
            </a:r>
          </a:p>
          <a:p>
            <a:pPr algn="l" rtl="0"/>
            <a:endParaRPr lang="en-US" sz="2400" b="1" dirty="0" smtClean="0">
              <a:solidFill>
                <a:srgbClr val="0033CC"/>
              </a:solidFill>
              <a:latin typeface="Candara" panose="020E0502030303020204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Superficial transverse perineal muscles.</a:t>
            </a:r>
          </a:p>
          <a:p>
            <a:pPr algn="l" rtl="0"/>
            <a:endParaRPr lang="en-US" sz="2400" b="1" dirty="0" smtClean="0">
              <a:solidFill>
                <a:srgbClr val="0033CC"/>
              </a:solidFill>
              <a:latin typeface="Candara" panose="020E0502030303020204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Deep perineal branches of the internal pudendal vessels and pudendal nerves</a:t>
            </a:r>
            <a:endParaRPr lang="en-US" sz="2400" b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791200" y="6339334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356350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7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62580"/>
            <a:ext cx="3932423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3EFC24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Urogenital Diaphragm</a:t>
            </a:r>
            <a:endParaRPr lang="ar-IQ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5937" r="22070" b="21250"/>
          <a:stretch>
            <a:fillRect/>
          </a:stretch>
        </p:blipFill>
        <p:spPr bwMode="auto">
          <a:xfrm>
            <a:off x="2819400" y="2234566"/>
            <a:ext cx="5262349" cy="4407216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18288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62000" y="6492875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8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-533400" y="61880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مستطيل 1"/>
          <p:cNvSpPr/>
          <p:nvPr/>
        </p:nvSpPr>
        <p:spPr>
          <a:xfrm>
            <a:off x="228600" y="838200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dirty="0" smtClean="0">
                <a:latin typeface="Candara" panose="020E0502030303020204" pitchFamily="34" charset="0"/>
              </a:rPr>
              <a:t>Is a </a:t>
            </a:r>
            <a:r>
              <a:rPr lang="en-US" sz="2400" b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triangular musculofascial diaphragm</a:t>
            </a:r>
            <a:r>
              <a:rPr lang="en-US" sz="2400" dirty="0" smtClean="0">
                <a:solidFill>
                  <a:srgbClr val="0033CC"/>
                </a:solidFill>
                <a:latin typeface="Candara" panose="020E0502030303020204" pitchFamily="34" charset="0"/>
              </a:rPr>
              <a:t> </a:t>
            </a:r>
            <a:r>
              <a:rPr lang="en-US" sz="2400" dirty="0" smtClean="0">
                <a:latin typeface="Candara" panose="020E0502030303020204" pitchFamily="34" charset="0"/>
              </a:rPr>
              <a:t>situated in the </a:t>
            </a:r>
            <a:r>
              <a:rPr lang="en-US" sz="2400" b="1" dirty="0" smtClean="0">
                <a:latin typeface="Candara" panose="020E0502030303020204" pitchFamily="34" charset="0"/>
              </a:rPr>
              <a:t>anterior part of the perineum</a:t>
            </a:r>
            <a:endParaRPr lang="en-US" sz="2400" dirty="0" smtClean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sz="2400" dirty="0" smtClean="0">
                <a:latin typeface="Candara" panose="020E0502030303020204" pitchFamily="34" charset="0"/>
              </a:rPr>
              <a:t>filling in the gap </a:t>
            </a:r>
            <a:r>
              <a:rPr lang="en-US" sz="2400" b="1" dirty="0" smtClean="0">
                <a:latin typeface="Candara" panose="020E0502030303020204" pitchFamily="34" charset="0"/>
              </a:rPr>
              <a:t>of the pubic arch</a:t>
            </a:r>
          </a:p>
          <a:p>
            <a:pPr algn="l">
              <a:buFont typeface="Wingdings" pitchFamily="2" charset="2"/>
              <a:buChar char="q"/>
            </a:pPr>
            <a:endParaRPr lang="en-US" sz="2400" dirty="0" smtClean="0"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20 April.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9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52400"/>
            <a:ext cx="3468835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3EFC24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Urogenital Diaphragm</a:t>
            </a:r>
            <a:endParaRPr lang="ar-IQ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1084" t="38542" r="35578" b="11458"/>
          <a:stretch>
            <a:fillRect/>
          </a:stretch>
        </p:blipFill>
        <p:spPr bwMode="auto">
          <a:xfrm>
            <a:off x="88900" y="2971800"/>
            <a:ext cx="5168900" cy="335280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l="31055" t="8437" r="22070" b="22187"/>
          <a:stretch>
            <a:fillRect/>
          </a:stretch>
        </p:blipFill>
        <p:spPr bwMode="auto">
          <a:xfrm>
            <a:off x="5410200" y="2971800"/>
            <a:ext cx="3624649" cy="335280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6200" y="609600"/>
            <a:ext cx="891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/>
              <a:t>It is formed by </a:t>
            </a:r>
            <a:r>
              <a:rPr lang="en-US" sz="2400" b="1" dirty="0" smtClean="0">
                <a:solidFill>
                  <a:srgbClr val="7030A0"/>
                </a:solidFill>
              </a:rPr>
              <a:t>the </a:t>
            </a:r>
            <a:r>
              <a:rPr lang="en-US" sz="2400" b="1" u="sng" dirty="0" smtClean="0">
                <a:solidFill>
                  <a:srgbClr val="7030A0"/>
                </a:solidFill>
              </a:rPr>
              <a:t>sphincter urethrae</a:t>
            </a:r>
            <a:r>
              <a:rPr lang="en-US" sz="2400" b="1" u="sng" dirty="0" smtClean="0"/>
              <a:t> </a:t>
            </a:r>
            <a:r>
              <a:rPr lang="en-US" sz="2400" dirty="0" smtClean="0"/>
              <a:t>and </a:t>
            </a:r>
            <a:r>
              <a:rPr lang="en-US" sz="2400" b="1" dirty="0" smtClean="0">
                <a:solidFill>
                  <a:srgbClr val="7030A0"/>
                </a:solidFill>
              </a:rPr>
              <a:t>the </a:t>
            </a:r>
            <a:r>
              <a:rPr lang="en-US" sz="2400" b="1" u="sng" dirty="0" smtClean="0">
                <a:solidFill>
                  <a:srgbClr val="7030A0"/>
                </a:solidFill>
              </a:rPr>
              <a:t>deep transverse perineal muscle</a:t>
            </a:r>
            <a:r>
              <a:rPr lang="en-US" sz="2400" b="1" dirty="0" smtClean="0">
                <a:solidFill>
                  <a:srgbClr val="7030A0"/>
                </a:solidFill>
              </a:rPr>
              <a:t>s</a:t>
            </a:r>
            <a:r>
              <a:rPr lang="en-US" sz="2400" dirty="0" smtClean="0"/>
              <a:t>, which are enclosed between a </a:t>
            </a:r>
            <a:r>
              <a:rPr lang="en-US" sz="2400" b="1" dirty="0" smtClean="0"/>
              <a:t>superior</a:t>
            </a:r>
            <a:r>
              <a:rPr lang="en-US" sz="2400" dirty="0" smtClean="0"/>
              <a:t> and an </a:t>
            </a:r>
            <a:r>
              <a:rPr lang="en-US" sz="2400" b="1" dirty="0" smtClean="0"/>
              <a:t>inferior layer </a:t>
            </a:r>
            <a:r>
              <a:rPr lang="en-US" sz="2400" dirty="0" smtClean="0"/>
              <a:t>of fascia of the </a:t>
            </a:r>
            <a:r>
              <a:rPr lang="en-US" sz="2400" b="1" dirty="0" smtClean="0"/>
              <a:t>Urogenital diaphragm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The inferior layer of fascia is often referred to as </a:t>
            </a:r>
            <a:r>
              <a:rPr lang="en-US" sz="2400" b="1" dirty="0" smtClean="0">
                <a:solidFill>
                  <a:srgbClr val="FF0000"/>
                </a:solidFill>
              </a:rPr>
              <a:t>the perineal membrane</a:t>
            </a:r>
            <a:r>
              <a:rPr lang="en-US" sz="2400" b="1" dirty="0" smtClean="0">
                <a:solidFill>
                  <a:srgbClr val="008000"/>
                </a:solidFill>
              </a:rPr>
              <a:t>.</a:t>
            </a:r>
            <a:endParaRPr lang="ar-IQ" sz="2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27F43C3424F14B9B09E11064185262" ma:contentTypeVersion="2" ma:contentTypeDescription="Create a new document." ma:contentTypeScope="" ma:versionID="8778982535be8039c0c0b016c741dd98">
  <xsd:schema xmlns:xsd="http://www.w3.org/2001/XMLSchema" xmlns:xs="http://www.w3.org/2001/XMLSchema" xmlns:p="http://schemas.microsoft.com/office/2006/metadata/properties" xmlns:ns2="cfb739ad-8775-4f5f-a2cf-07c24ded535e" targetNamespace="http://schemas.microsoft.com/office/2006/metadata/properties" ma:root="true" ma:fieldsID="38f23c1e3c74877df0cf7dbc76035582" ns2:_="">
    <xsd:import namespace="cfb739ad-8775-4f5f-a2cf-07c24ded53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b739ad-8775-4f5f-a2cf-07c24ded53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4897A5B-1824-4213-B708-E904CFAC7C56}"/>
</file>

<file path=customXml/itemProps2.xml><?xml version="1.0" encoding="utf-8"?>
<ds:datastoreItem xmlns:ds="http://schemas.openxmlformats.org/officeDocument/2006/customXml" ds:itemID="{9BB92AD0-689C-4A3D-B206-571B40AC9F96}"/>
</file>

<file path=customXml/itemProps3.xml><?xml version="1.0" encoding="utf-8"?>
<ds:datastoreItem xmlns:ds="http://schemas.openxmlformats.org/officeDocument/2006/customXml" ds:itemID="{E77E44B4-ACEE-4A28-860C-F130F54FF75C}"/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2158</Words>
  <Application>Microsoft Office PowerPoint</Application>
  <PresentationFormat>On-screen Show (4:3)</PresentationFormat>
  <Paragraphs>314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Maher</cp:lastModifiedBy>
  <cp:revision>83</cp:revision>
  <dcterms:created xsi:type="dcterms:W3CDTF">2006-08-16T00:00:00Z</dcterms:created>
  <dcterms:modified xsi:type="dcterms:W3CDTF">2021-04-19T13:35:29Z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0x0101007B27F43C3424F14B9B09E11064185262</vt:lpwstr>
  </property>
</Properties>
</file>