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4"/>
  </p:sldMasterIdLst>
  <p:notesMasterIdLst>
    <p:notesMasterId r:id="rId29"/>
  </p:notesMasterIdLst>
  <p:sldIdLst>
    <p:sldId id="286" r:id="rId5"/>
    <p:sldId id="275" r:id="rId6"/>
    <p:sldId id="306" r:id="rId7"/>
    <p:sldId id="276" r:id="rId8"/>
    <p:sldId id="277" r:id="rId9"/>
    <p:sldId id="307" r:id="rId10"/>
    <p:sldId id="304" r:id="rId11"/>
    <p:sldId id="305" r:id="rId12"/>
    <p:sldId id="282" r:id="rId13"/>
    <p:sldId id="317" r:id="rId14"/>
    <p:sldId id="283" r:id="rId15"/>
    <p:sldId id="284" r:id="rId16"/>
    <p:sldId id="292" r:id="rId17"/>
    <p:sldId id="293" r:id="rId18"/>
    <p:sldId id="294" r:id="rId19"/>
    <p:sldId id="309" r:id="rId20"/>
    <p:sldId id="311" r:id="rId21"/>
    <p:sldId id="314" r:id="rId22"/>
    <p:sldId id="315" r:id="rId23"/>
    <p:sldId id="316" r:id="rId24"/>
    <p:sldId id="295" r:id="rId25"/>
    <p:sldId id="297" r:id="rId26"/>
    <p:sldId id="296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presProps" Target="pres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2F0A9-53BF-4BBC-A0C9-E81C4CB02E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63BD06-3797-4CFA-B9B8-6DFC94BB2202}">
      <dgm:prSet/>
      <dgm:spPr/>
      <dgm:t>
        <a:bodyPr/>
        <a:lstStyle/>
        <a:p>
          <a:r>
            <a:rPr lang="en-US"/>
            <a:t>Benign Nephrosclerosis</a:t>
          </a:r>
        </a:p>
      </dgm:t>
    </dgm:pt>
    <dgm:pt modelId="{0C5DE81E-9F83-4C1D-A4F3-452E737FC4C2}" type="parTrans" cxnId="{BB6ACF02-420E-434F-9536-C92C4FAE6DAE}">
      <dgm:prSet/>
      <dgm:spPr/>
      <dgm:t>
        <a:bodyPr/>
        <a:lstStyle/>
        <a:p>
          <a:endParaRPr lang="en-US"/>
        </a:p>
      </dgm:t>
    </dgm:pt>
    <dgm:pt modelId="{E645DDF6-CAF2-4102-BA31-C08F01327AE2}" type="sibTrans" cxnId="{BB6ACF02-420E-434F-9536-C92C4FAE6DAE}">
      <dgm:prSet/>
      <dgm:spPr/>
      <dgm:t>
        <a:bodyPr/>
        <a:lstStyle/>
        <a:p>
          <a:endParaRPr lang="en-US"/>
        </a:p>
      </dgm:t>
    </dgm:pt>
    <dgm:pt modelId="{C8DF0AFF-69F6-4577-B53A-925B9A9327B8}">
      <dgm:prSet/>
      <dgm:spPr/>
      <dgm:t>
        <a:bodyPr/>
        <a:lstStyle/>
        <a:p>
          <a:r>
            <a:rPr lang="en-US"/>
            <a:t>Malignant Nephrosclerosis</a:t>
          </a:r>
        </a:p>
      </dgm:t>
    </dgm:pt>
    <dgm:pt modelId="{F0B1511A-BE0B-4F2F-9390-7B6739301678}" type="parTrans" cxnId="{507309BE-A1B3-46D8-85D6-1FEC1337C05B}">
      <dgm:prSet/>
      <dgm:spPr/>
      <dgm:t>
        <a:bodyPr/>
        <a:lstStyle/>
        <a:p>
          <a:endParaRPr lang="en-US"/>
        </a:p>
      </dgm:t>
    </dgm:pt>
    <dgm:pt modelId="{BD51701C-E604-4BDC-A2DE-EDB7E8FF9406}" type="sibTrans" cxnId="{507309BE-A1B3-46D8-85D6-1FEC1337C05B}">
      <dgm:prSet/>
      <dgm:spPr/>
      <dgm:t>
        <a:bodyPr/>
        <a:lstStyle/>
        <a:p>
          <a:endParaRPr lang="en-US"/>
        </a:p>
      </dgm:t>
    </dgm:pt>
    <dgm:pt modelId="{BD211AC5-EE87-4629-89C0-CE793C129748}">
      <dgm:prSet/>
      <dgm:spPr/>
      <dgm:t>
        <a:bodyPr/>
        <a:lstStyle/>
        <a:p>
          <a:r>
            <a:rPr lang="en-US"/>
            <a:t>Thrombotic Microangiopathies</a:t>
          </a:r>
        </a:p>
      </dgm:t>
    </dgm:pt>
    <dgm:pt modelId="{8BDF1A05-36CF-40C1-AE22-AB18AAC98A05}" type="parTrans" cxnId="{E36B31F9-C13C-49AA-8644-1D9FF8B70AC0}">
      <dgm:prSet/>
      <dgm:spPr/>
      <dgm:t>
        <a:bodyPr/>
        <a:lstStyle/>
        <a:p>
          <a:endParaRPr lang="en-US"/>
        </a:p>
      </dgm:t>
    </dgm:pt>
    <dgm:pt modelId="{949F3C7A-C788-487D-9FFE-7CAB4B4067E4}" type="sibTrans" cxnId="{E36B31F9-C13C-49AA-8644-1D9FF8B70AC0}">
      <dgm:prSet/>
      <dgm:spPr/>
      <dgm:t>
        <a:bodyPr/>
        <a:lstStyle/>
        <a:p>
          <a:endParaRPr lang="en-US"/>
        </a:p>
      </dgm:t>
    </dgm:pt>
    <dgm:pt modelId="{F93CC75F-1490-46B0-A731-6A913059EEA3}">
      <dgm:prSet/>
      <dgm:spPr/>
      <dgm:t>
        <a:bodyPr/>
        <a:lstStyle/>
        <a:p>
          <a:r>
            <a:rPr lang="en-US"/>
            <a:t>Renal artery stenosis.</a:t>
          </a:r>
        </a:p>
      </dgm:t>
    </dgm:pt>
    <dgm:pt modelId="{EA40A484-A08F-4655-82FA-4BFBABD293D1}" type="parTrans" cxnId="{FDD6262E-0577-4AF1-906F-47869E84D3F9}">
      <dgm:prSet/>
      <dgm:spPr/>
      <dgm:t>
        <a:bodyPr/>
        <a:lstStyle/>
        <a:p>
          <a:endParaRPr lang="en-US"/>
        </a:p>
      </dgm:t>
    </dgm:pt>
    <dgm:pt modelId="{BEFD0581-B038-4F4E-BDEC-7601BFB4C0D8}" type="sibTrans" cxnId="{FDD6262E-0577-4AF1-906F-47869E84D3F9}">
      <dgm:prSet/>
      <dgm:spPr/>
      <dgm:t>
        <a:bodyPr/>
        <a:lstStyle/>
        <a:p>
          <a:endParaRPr lang="en-US"/>
        </a:p>
      </dgm:t>
    </dgm:pt>
    <dgm:pt modelId="{EC401EBD-07C2-47F0-8004-B8A472C6142D}">
      <dgm:prSet/>
      <dgm:spPr/>
      <dgm:t>
        <a:bodyPr/>
        <a:lstStyle/>
        <a:p>
          <a:r>
            <a:rPr lang="en-US"/>
            <a:t>Diffuse cortical necrosis.</a:t>
          </a:r>
        </a:p>
      </dgm:t>
    </dgm:pt>
    <dgm:pt modelId="{8346EEE4-ECF2-469C-9420-02908B333505}" type="parTrans" cxnId="{2ADCD1A8-D0D7-4776-AB5B-2FD235BA1AED}">
      <dgm:prSet/>
      <dgm:spPr/>
      <dgm:t>
        <a:bodyPr/>
        <a:lstStyle/>
        <a:p>
          <a:endParaRPr lang="en-US"/>
        </a:p>
      </dgm:t>
    </dgm:pt>
    <dgm:pt modelId="{05DA89EA-3F42-4B45-BE76-4981159AD049}" type="sibTrans" cxnId="{2ADCD1A8-D0D7-4776-AB5B-2FD235BA1AED}">
      <dgm:prSet/>
      <dgm:spPr/>
      <dgm:t>
        <a:bodyPr/>
        <a:lstStyle/>
        <a:p>
          <a:endParaRPr lang="en-US"/>
        </a:p>
      </dgm:t>
    </dgm:pt>
    <dgm:pt modelId="{0DA50DF6-B9A8-4C7D-9673-D744A9816B30}">
      <dgm:prSet/>
      <dgm:spPr/>
      <dgm:t>
        <a:bodyPr/>
        <a:lstStyle/>
        <a:p>
          <a:r>
            <a:rPr lang="en-US"/>
            <a:t>Renal infarction.</a:t>
          </a:r>
        </a:p>
      </dgm:t>
    </dgm:pt>
    <dgm:pt modelId="{DDE4BB04-9F66-42EC-A5C9-A82886F7EF78}" type="parTrans" cxnId="{4FABA7A0-9466-4E99-B8A4-DACDCB1C9388}">
      <dgm:prSet/>
      <dgm:spPr/>
      <dgm:t>
        <a:bodyPr/>
        <a:lstStyle/>
        <a:p>
          <a:endParaRPr lang="en-US"/>
        </a:p>
      </dgm:t>
    </dgm:pt>
    <dgm:pt modelId="{6FD8F372-03FB-4172-892A-D4ED20D62789}" type="sibTrans" cxnId="{4FABA7A0-9466-4E99-B8A4-DACDCB1C9388}">
      <dgm:prSet/>
      <dgm:spPr/>
      <dgm:t>
        <a:bodyPr/>
        <a:lstStyle/>
        <a:p>
          <a:endParaRPr lang="en-US"/>
        </a:p>
      </dgm:t>
    </dgm:pt>
    <dgm:pt modelId="{D4A4EE70-9A5E-41D1-B916-EE8D558EBC22}">
      <dgm:prSet/>
      <dgm:spPr/>
      <dgm:t>
        <a:bodyPr/>
        <a:lstStyle/>
        <a:p>
          <a:r>
            <a:rPr lang="en-US"/>
            <a:t>Sickle cell disease nephropathy.</a:t>
          </a:r>
        </a:p>
      </dgm:t>
    </dgm:pt>
    <dgm:pt modelId="{2D6978D2-1409-4EF4-B635-0BD8DE256C5B}" type="parTrans" cxnId="{E64A5474-C190-4E2E-BB96-B57A3F8A8755}">
      <dgm:prSet/>
      <dgm:spPr/>
      <dgm:t>
        <a:bodyPr/>
        <a:lstStyle/>
        <a:p>
          <a:endParaRPr lang="en-US"/>
        </a:p>
      </dgm:t>
    </dgm:pt>
    <dgm:pt modelId="{2B14505C-11AD-434B-867F-6A7B04989063}" type="sibTrans" cxnId="{E64A5474-C190-4E2E-BB96-B57A3F8A8755}">
      <dgm:prSet/>
      <dgm:spPr/>
      <dgm:t>
        <a:bodyPr/>
        <a:lstStyle/>
        <a:p>
          <a:endParaRPr lang="en-US"/>
        </a:p>
      </dgm:t>
    </dgm:pt>
    <dgm:pt modelId="{512AB196-5053-4D25-BD18-19CF3797F1B1}" type="pres">
      <dgm:prSet presAssocID="{DBF2F0A9-53BF-4BBC-A0C9-E81C4CB02EAA}" presName="linear" presStyleCnt="0">
        <dgm:presLayoutVars>
          <dgm:animLvl val="lvl"/>
          <dgm:resizeHandles val="exact"/>
        </dgm:presLayoutVars>
      </dgm:prSet>
      <dgm:spPr/>
    </dgm:pt>
    <dgm:pt modelId="{D022C9CE-EBE0-4D8C-BCD2-F5C6A6B3E8EA}" type="pres">
      <dgm:prSet presAssocID="{9F63BD06-3797-4CFA-B9B8-6DFC94BB2202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7A7E412-B1B2-41E7-A3A1-E62FD7A3FCEC}" type="pres">
      <dgm:prSet presAssocID="{E645DDF6-CAF2-4102-BA31-C08F01327AE2}" presName="spacer" presStyleCnt="0"/>
      <dgm:spPr/>
    </dgm:pt>
    <dgm:pt modelId="{B7CCB765-4662-4121-8F23-50489B551646}" type="pres">
      <dgm:prSet presAssocID="{C8DF0AFF-69F6-4577-B53A-925B9A9327B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7817254-2C3C-4ABD-9301-B7B252DE7377}" type="pres">
      <dgm:prSet presAssocID="{BD51701C-E604-4BDC-A2DE-EDB7E8FF9406}" presName="spacer" presStyleCnt="0"/>
      <dgm:spPr/>
    </dgm:pt>
    <dgm:pt modelId="{CFAE1B41-E957-4491-9F28-2BFA4447CCB9}" type="pres">
      <dgm:prSet presAssocID="{BD211AC5-EE87-4629-89C0-CE793C12974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4C6766C-AE97-4D8B-A643-49FB79F56AAB}" type="pres">
      <dgm:prSet presAssocID="{949F3C7A-C788-487D-9FFE-7CAB4B4067E4}" presName="spacer" presStyleCnt="0"/>
      <dgm:spPr/>
    </dgm:pt>
    <dgm:pt modelId="{07435391-E5EA-4630-8E1C-F27141317470}" type="pres">
      <dgm:prSet presAssocID="{F93CC75F-1490-46B0-A731-6A913059EEA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2646186-9ECF-47B1-AD4C-C3B0FBFE82FF}" type="pres">
      <dgm:prSet presAssocID="{BEFD0581-B038-4F4E-BDEC-7601BFB4C0D8}" presName="spacer" presStyleCnt="0"/>
      <dgm:spPr/>
    </dgm:pt>
    <dgm:pt modelId="{A53E4530-40F7-4572-A474-249BBAF8AAA5}" type="pres">
      <dgm:prSet presAssocID="{EC401EBD-07C2-47F0-8004-B8A472C6142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76E8587-B189-44C6-AB06-FF3CFBE086EC}" type="pres">
      <dgm:prSet presAssocID="{05DA89EA-3F42-4B45-BE76-4981159AD049}" presName="spacer" presStyleCnt="0"/>
      <dgm:spPr/>
    </dgm:pt>
    <dgm:pt modelId="{B7BCEC8E-CE6C-4835-B87E-3449304E2E7C}" type="pres">
      <dgm:prSet presAssocID="{0DA50DF6-B9A8-4C7D-9673-D744A9816B3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EF7D245-91AF-4727-B7A8-9E34037DF1DE}" type="pres">
      <dgm:prSet presAssocID="{6FD8F372-03FB-4172-892A-D4ED20D62789}" presName="spacer" presStyleCnt="0"/>
      <dgm:spPr/>
    </dgm:pt>
    <dgm:pt modelId="{9FF5EC04-133E-469A-AF3B-0541BD7832D6}" type="pres">
      <dgm:prSet presAssocID="{D4A4EE70-9A5E-41D1-B916-EE8D558EBC2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B6ACF02-420E-434F-9536-C92C4FAE6DAE}" srcId="{DBF2F0A9-53BF-4BBC-A0C9-E81C4CB02EAA}" destId="{9F63BD06-3797-4CFA-B9B8-6DFC94BB2202}" srcOrd="0" destOrd="0" parTransId="{0C5DE81E-9F83-4C1D-A4F3-452E737FC4C2}" sibTransId="{E645DDF6-CAF2-4102-BA31-C08F01327AE2}"/>
    <dgm:cxn modelId="{E6B5811F-48AC-40DF-8586-93EBA20DE136}" type="presOf" srcId="{C8DF0AFF-69F6-4577-B53A-925B9A9327B8}" destId="{B7CCB765-4662-4121-8F23-50489B551646}" srcOrd="0" destOrd="0" presId="urn:microsoft.com/office/officeart/2005/8/layout/vList2"/>
    <dgm:cxn modelId="{FDD6262E-0577-4AF1-906F-47869E84D3F9}" srcId="{DBF2F0A9-53BF-4BBC-A0C9-E81C4CB02EAA}" destId="{F93CC75F-1490-46B0-A731-6A913059EEA3}" srcOrd="3" destOrd="0" parTransId="{EA40A484-A08F-4655-82FA-4BFBABD293D1}" sibTransId="{BEFD0581-B038-4F4E-BDEC-7601BFB4C0D8}"/>
    <dgm:cxn modelId="{10B34462-7E38-44B5-8EEB-976E2E653271}" type="presOf" srcId="{DBF2F0A9-53BF-4BBC-A0C9-E81C4CB02EAA}" destId="{512AB196-5053-4D25-BD18-19CF3797F1B1}" srcOrd="0" destOrd="0" presId="urn:microsoft.com/office/officeart/2005/8/layout/vList2"/>
    <dgm:cxn modelId="{12A8B062-E877-4B86-8EFA-E3FD49454224}" type="presOf" srcId="{9F63BD06-3797-4CFA-B9B8-6DFC94BB2202}" destId="{D022C9CE-EBE0-4D8C-BCD2-F5C6A6B3E8EA}" srcOrd="0" destOrd="0" presId="urn:microsoft.com/office/officeart/2005/8/layout/vList2"/>
    <dgm:cxn modelId="{61F4436D-66F7-471B-BCFA-34808E09B888}" type="presOf" srcId="{D4A4EE70-9A5E-41D1-B916-EE8D558EBC22}" destId="{9FF5EC04-133E-469A-AF3B-0541BD7832D6}" srcOrd="0" destOrd="0" presId="urn:microsoft.com/office/officeart/2005/8/layout/vList2"/>
    <dgm:cxn modelId="{0297FB71-33C2-431A-9982-E6799A86412A}" type="presOf" srcId="{F93CC75F-1490-46B0-A731-6A913059EEA3}" destId="{07435391-E5EA-4630-8E1C-F27141317470}" srcOrd="0" destOrd="0" presId="urn:microsoft.com/office/officeart/2005/8/layout/vList2"/>
    <dgm:cxn modelId="{E64A5474-C190-4E2E-BB96-B57A3F8A8755}" srcId="{DBF2F0A9-53BF-4BBC-A0C9-E81C4CB02EAA}" destId="{D4A4EE70-9A5E-41D1-B916-EE8D558EBC22}" srcOrd="6" destOrd="0" parTransId="{2D6978D2-1409-4EF4-B635-0BD8DE256C5B}" sibTransId="{2B14505C-11AD-434B-867F-6A7B04989063}"/>
    <dgm:cxn modelId="{227E1A81-62A7-41C0-BFF1-7A18AD1793BC}" type="presOf" srcId="{0DA50DF6-B9A8-4C7D-9673-D744A9816B30}" destId="{B7BCEC8E-CE6C-4835-B87E-3449304E2E7C}" srcOrd="0" destOrd="0" presId="urn:microsoft.com/office/officeart/2005/8/layout/vList2"/>
    <dgm:cxn modelId="{125A0690-4C5F-4340-8598-E87B137A0AB4}" type="presOf" srcId="{BD211AC5-EE87-4629-89C0-CE793C129748}" destId="{CFAE1B41-E957-4491-9F28-2BFA4447CCB9}" srcOrd="0" destOrd="0" presId="urn:microsoft.com/office/officeart/2005/8/layout/vList2"/>
    <dgm:cxn modelId="{4FABA7A0-9466-4E99-B8A4-DACDCB1C9388}" srcId="{DBF2F0A9-53BF-4BBC-A0C9-E81C4CB02EAA}" destId="{0DA50DF6-B9A8-4C7D-9673-D744A9816B30}" srcOrd="5" destOrd="0" parTransId="{DDE4BB04-9F66-42EC-A5C9-A82886F7EF78}" sibTransId="{6FD8F372-03FB-4172-892A-D4ED20D62789}"/>
    <dgm:cxn modelId="{2ADCD1A8-D0D7-4776-AB5B-2FD235BA1AED}" srcId="{DBF2F0A9-53BF-4BBC-A0C9-E81C4CB02EAA}" destId="{EC401EBD-07C2-47F0-8004-B8A472C6142D}" srcOrd="4" destOrd="0" parTransId="{8346EEE4-ECF2-469C-9420-02908B333505}" sibTransId="{05DA89EA-3F42-4B45-BE76-4981159AD049}"/>
    <dgm:cxn modelId="{507309BE-A1B3-46D8-85D6-1FEC1337C05B}" srcId="{DBF2F0A9-53BF-4BBC-A0C9-E81C4CB02EAA}" destId="{C8DF0AFF-69F6-4577-B53A-925B9A9327B8}" srcOrd="1" destOrd="0" parTransId="{F0B1511A-BE0B-4F2F-9390-7B6739301678}" sibTransId="{BD51701C-E604-4BDC-A2DE-EDB7E8FF9406}"/>
    <dgm:cxn modelId="{2F5040D4-FF58-49EC-8EAD-1A13AFF1D399}" type="presOf" srcId="{EC401EBD-07C2-47F0-8004-B8A472C6142D}" destId="{A53E4530-40F7-4572-A474-249BBAF8AAA5}" srcOrd="0" destOrd="0" presId="urn:microsoft.com/office/officeart/2005/8/layout/vList2"/>
    <dgm:cxn modelId="{E36B31F9-C13C-49AA-8644-1D9FF8B70AC0}" srcId="{DBF2F0A9-53BF-4BBC-A0C9-E81C4CB02EAA}" destId="{BD211AC5-EE87-4629-89C0-CE793C129748}" srcOrd="2" destOrd="0" parTransId="{8BDF1A05-36CF-40C1-AE22-AB18AAC98A05}" sibTransId="{949F3C7A-C788-487D-9FFE-7CAB4B4067E4}"/>
    <dgm:cxn modelId="{74A994A1-D2B3-4A94-A177-8878355C7856}" type="presParOf" srcId="{512AB196-5053-4D25-BD18-19CF3797F1B1}" destId="{D022C9CE-EBE0-4D8C-BCD2-F5C6A6B3E8EA}" srcOrd="0" destOrd="0" presId="urn:microsoft.com/office/officeart/2005/8/layout/vList2"/>
    <dgm:cxn modelId="{168BC045-E242-4A0D-B9FF-DC59BEAA7090}" type="presParOf" srcId="{512AB196-5053-4D25-BD18-19CF3797F1B1}" destId="{17A7E412-B1B2-41E7-A3A1-E62FD7A3FCEC}" srcOrd="1" destOrd="0" presId="urn:microsoft.com/office/officeart/2005/8/layout/vList2"/>
    <dgm:cxn modelId="{58E636CE-2676-46C6-9933-3F467612F7BB}" type="presParOf" srcId="{512AB196-5053-4D25-BD18-19CF3797F1B1}" destId="{B7CCB765-4662-4121-8F23-50489B551646}" srcOrd="2" destOrd="0" presId="urn:microsoft.com/office/officeart/2005/8/layout/vList2"/>
    <dgm:cxn modelId="{8606338E-FB39-4557-BA24-D6781CFBDC43}" type="presParOf" srcId="{512AB196-5053-4D25-BD18-19CF3797F1B1}" destId="{B7817254-2C3C-4ABD-9301-B7B252DE7377}" srcOrd="3" destOrd="0" presId="urn:microsoft.com/office/officeart/2005/8/layout/vList2"/>
    <dgm:cxn modelId="{68BD0426-AB18-4127-A2E8-07F731811BFA}" type="presParOf" srcId="{512AB196-5053-4D25-BD18-19CF3797F1B1}" destId="{CFAE1B41-E957-4491-9F28-2BFA4447CCB9}" srcOrd="4" destOrd="0" presId="urn:microsoft.com/office/officeart/2005/8/layout/vList2"/>
    <dgm:cxn modelId="{9C356DBA-8534-44BA-AEF9-7FFC756D439D}" type="presParOf" srcId="{512AB196-5053-4D25-BD18-19CF3797F1B1}" destId="{04C6766C-AE97-4D8B-A643-49FB79F56AAB}" srcOrd="5" destOrd="0" presId="urn:microsoft.com/office/officeart/2005/8/layout/vList2"/>
    <dgm:cxn modelId="{C6A6D63B-FDF6-47B2-9872-D4A1770F3CF0}" type="presParOf" srcId="{512AB196-5053-4D25-BD18-19CF3797F1B1}" destId="{07435391-E5EA-4630-8E1C-F27141317470}" srcOrd="6" destOrd="0" presId="urn:microsoft.com/office/officeart/2005/8/layout/vList2"/>
    <dgm:cxn modelId="{04FCD2C0-0926-4B6A-8C99-FD7AE436FEED}" type="presParOf" srcId="{512AB196-5053-4D25-BD18-19CF3797F1B1}" destId="{82646186-9ECF-47B1-AD4C-C3B0FBFE82FF}" srcOrd="7" destOrd="0" presId="urn:microsoft.com/office/officeart/2005/8/layout/vList2"/>
    <dgm:cxn modelId="{D442305C-7015-4A6B-9B96-978FCDE8CE46}" type="presParOf" srcId="{512AB196-5053-4D25-BD18-19CF3797F1B1}" destId="{A53E4530-40F7-4572-A474-249BBAF8AAA5}" srcOrd="8" destOrd="0" presId="urn:microsoft.com/office/officeart/2005/8/layout/vList2"/>
    <dgm:cxn modelId="{31CCAD1E-B6A9-40AD-94DA-349B4D76D2F0}" type="presParOf" srcId="{512AB196-5053-4D25-BD18-19CF3797F1B1}" destId="{A76E8587-B189-44C6-AB06-FF3CFBE086EC}" srcOrd="9" destOrd="0" presId="urn:microsoft.com/office/officeart/2005/8/layout/vList2"/>
    <dgm:cxn modelId="{592D9A40-9E48-4378-8B87-20078CD1AFFB}" type="presParOf" srcId="{512AB196-5053-4D25-BD18-19CF3797F1B1}" destId="{B7BCEC8E-CE6C-4835-B87E-3449304E2E7C}" srcOrd="10" destOrd="0" presId="urn:microsoft.com/office/officeart/2005/8/layout/vList2"/>
    <dgm:cxn modelId="{BAF92D07-021C-4640-944F-95278CF61ABB}" type="presParOf" srcId="{512AB196-5053-4D25-BD18-19CF3797F1B1}" destId="{FEF7D245-91AF-4727-B7A8-9E34037DF1DE}" srcOrd="11" destOrd="0" presId="urn:microsoft.com/office/officeart/2005/8/layout/vList2"/>
    <dgm:cxn modelId="{39751CC1-9C30-4715-85D7-608D6E89DAD1}" type="presParOf" srcId="{512AB196-5053-4D25-BD18-19CF3797F1B1}" destId="{9FF5EC04-133E-469A-AF3B-0541BD7832D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22C9CE-EBE0-4D8C-BCD2-F5C6A6B3E8EA}">
      <dsp:nvSpPr>
        <dsp:cNvPr id="0" name=""/>
        <dsp:cNvSpPr/>
      </dsp:nvSpPr>
      <dsp:spPr>
        <a:xfrm>
          <a:off x="0" y="1184"/>
          <a:ext cx="87630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Benign Nephrosclerosis</a:t>
          </a:r>
        </a:p>
      </dsp:txBody>
      <dsp:txXfrm>
        <a:off x="31984" y="33168"/>
        <a:ext cx="8699032" cy="591232"/>
      </dsp:txXfrm>
    </dsp:sp>
    <dsp:sp modelId="{B7CCB765-4662-4121-8F23-50489B551646}">
      <dsp:nvSpPr>
        <dsp:cNvPr id="0" name=""/>
        <dsp:cNvSpPr/>
      </dsp:nvSpPr>
      <dsp:spPr>
        <a:xfrm>
          <a:off x="0" y="737024"/>
          <a:ext cx="87630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Malignant Nephrosclerosis</a:t>
          </a:r>
        </a:p>
      </dsp:txBody>
      <dsp:txXfrm>
        <a:off x="31984" y="769008"/>
        <a:ext cx="8699032" cy="591232"/>
      </dsp:txXfrm>
    </dsp:sp>
    <dsp:sp modelId="{CFAE1B41-E957-4491-9F28-2BFA4447CCB9}">
      <dsp:nvSpPr>
        <dsp:cNvPr id="0" name=""/>
        <dsp:cNvSpPr/>
      </dsp:nvSpPr>
      <dsp:spPr>
        <a:xfrm>
          <a:off x="0" y="1472864"/>
          <a:ext cx="87630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Thrombotic Microangiopathies</a:t>
          </a:r>
        </a:p>
      </dsp:txBody>
      <dsp:txXfrm>
        <a:off x="31984" y="1504848"/>
        <a:ext cx="8699032" cy="591232"/>
      </dsp:txXfrm>
    </dsp:sp>
    <dsp:sp modelId="{07435391-E5EA-4630-8E1C-F27141317470}">
      <dsp:nvSpPr>
        <dsp:cNvPr id="0" name=""/>
        <dsp:cNvSpPr/>
      </dsp:nvSpPr>
      <dsp:spPr>
        <a:xfrm>
          <a:off x="0" y="2208704"/>
          <a:ext cx="87630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Renal artery stenosis.</a:t>
          </a:r>
        </a:p>
      </dsp:txBody>
      <dsp:txXfrm>
        <a:off x="31984" y="2240688"/>
        <a:ext cx="8699032" cy="591232"/>
      </dsp:txXfrm>
    </dsp:sp>
    <dsp:sp modelId="{A53E4530-40F7-4572-A474-249BBAF8AAA5}">
      <dsp:nvSpPr>
        <dsp:cNvPr id="0" name=""/>
        <dsp:cNvSpPr/>
      </dsp:nvSpPr>
      <dsp:spPr>
        <a:xfrm>
          <a:off x="0" y="2944544"/>
          <a:ext cx="87630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Diffuse cortical necrosis.</a:t>
          </a:r>
        </a:p>
      </dsp:txBody>
      <dsp:txXfrm>
        <a:off x="31984" y="2976528"/>
        <a:ext cx="8699032" cy="591232"/>
      </dsp:txXfrm>
    </dsp:sp>
    <dsp:sp modelId="{B7BCEC8E-CE6C-4835-B87E-3449304E2E7C}">
      <dsp:nvSpPr>
        <dsp:cNvPr id="0" name=""/>
        <dsp:cNvSpPr/>
      </dsp:nvSpPr>
      <dsp:spPr>
        <a:xfrm>
          <a:off x="0" y="3680384"/>
          <a:ext cx="87630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Renal infarction.</a:t>
          </a:r>
        </a:p>
      </dsp:txBody>
      <dsp:txXfrm>
        <a:off x="31984" y="3712368"/>
        <a:ext cx="8699032" cy="591232"/>
      </dsp:txXfrm>
    </dsp:sp>
    <dsp:sp modelId="{9FF5EC04-133E-469A-AF3B-0541BD7832D6}">
      <dsp:nvSpPr>
        <dsp:cNvPr id="0" name=""/>
        <dsp:cNvSpPr/>
      </dsp:nvSpPr>
      <dsp:spPr>
        <a:xfrm>
          <a:off x="0" y="4416224"/>
          <a:ext cx="87630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Sickle cell disease nephropathy.</a:t>
          </a:r>
        </a:p>
      </dsp:txBody>
      <dsp:txXfrm>
        <a:off x="31984" y="4448208"/>
        <a:ext cx="8699032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5D24E-1B01-4008-9E26-EB44C519F2B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B435F-75B5-4468-B265-7EA27DCDC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84822-BF62-4673-AB6C-77173DE0B3DB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FAE3CAD-2472-45EA-818F-38A85452416F}" type="slidenum">
              <a:rPr lang="ar-SA" sz="1200">
                <a:solidFill>
                  <a:prstClr val="black"/>
                </a:solidFill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60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90E56CA-6467-4E7E-A0CB-54ADB4BD2FEA}" type="slidenum">
              <a:rPr lang="ar-SA" sz="1200">
                <a:solidFill>
                  <a:prstClr val="black"/>
                </a:solidFill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4B63085-85B2-461F-B69F-727794DFF267}" type="slidenum">
              <a:rPr lang="ar-SA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4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3F08451-4BF6-437B-ADDF-841E935A74F8}" type="slidenum">
              <a:rPr lang="ar-SA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4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51A21F5-6097-46E0-97FE-C4F9A2020E31}" type="slidenum">
              <a:rPr lang="ar-SA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96C8F77-2A00-4C45-8F9C-C31CA6082507}" type="slidenum">
              <a:rPr lang="ar-SA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25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85CDBD3-DFC1-43EC-B16B-2F22D659289F}" type="slidenum">
              <a:rPr lang="ar-SA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1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190B686-6742-4847-A03C-CC1628CBCC98}" type="slidenum">
              <a:rPr lang="ar-SA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27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393541B-326F-4462-92D9-55810568821F}" type="slidenum">
              <a:rPr lang="ar-SA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6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39CD01D-05F0-4DCA-8040-B09BB776DD45}" type="slidenum">
              <a:rPr lang="ar-SA" sz="1200">
                <a:solidFill>
                  <a:prstClr val="black"/>
                </a:solidFill>
              </a:rPr>
              <a:pPr eaLnBrk="1" hangingPunct="1"/>
              <a:t>21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4537" cy="3416300"/>
          </a:xfrm>
          <a:ln w="12700" cap="flat">
            <a:solidFill>
              <a:schemeClr val="tx1"/>
            </a:solidFill>
          </a:ln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07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C95CF-2756-4E68-BF8F-EF0AAB943732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0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7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778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4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220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78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D5E46-E563-4316-9D5A-1F250C257959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65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E5CC43-40BF-4DEF-84F4-11A121E212E6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A9A68-C8DB-4792-A9CB-5299E5B70F90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0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91F73-6CCA-43AF-B350-1EBCBAC7934D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67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6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43366-587B-4BF6-B897-9907A8524335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9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8B67D-72CC-4CA5-A50B-4AD1F90BE82B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08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74D62-2A36-4B7B-A348-FE117D61A5C8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3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7A4A3-1793-4B6D-B821-D5974AB96DD7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4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F29680-8E94-43C7-B845-0FF007E7358C}" type="slidenum">
              <a:rPr lang="ar-SA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1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3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153400" cy="1826581"/>
          </a:xfrm>
        </p:spPr>
        <p:txBody>
          <a:bodyPr>
            <a:noAutofit/>
          </a:bodyPr>
          <a:lstStyle/>
          <a:p>
            <a:pPr marL="63500" lvl="0" algn="l">
              <a:spcBef>
                <a:spcPts val="600"/>
              </a:spcBef>
            </a:pPr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</a:rPr>
              <a:t>Renal pathology 4</a:t>
            </a:r>
            <a:br>
              <a:rPr lang="en-US" sz="3600" b="1" dirty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</a:rPr>
              <a:t>Vascular and chronic kidney diseases</a:t>
            </a:r>
            <a:br>
              <a:rPr lang="en-US" sz="3600" b="1" dirty="0">
                <a:solidFill>
                  <a:srgbClr val="464653"/>
                </a:solidFill>
                <a:latin typeface="Arial Rounded MT Bold" pitchFamily="34" charset="0"/>
              </a:rPr>
            </a:br>
            <a:endParaRPr lang="en-US" sz="3600" b="1" dirty="0">
              <a:latin typeface="Arial Rounded MT Bold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/>
              <a:t>Sura</a:t>
            </a:r>
            <a:r>
              <a:rPr lang="en-US" sz="2400" b="1" dirty="0"/>
              <a:t> Al </a:t>
            </a:r>
            <a:r>
              <a:rPr lang="en-US" sz="2400" b="1" dirty="0" err="1"/>
              <a:t>Rawabdeh</a:t>
            </a:r>
            <a:r>
              <a:rPr lang="en-US" sz="2400" b="1" dirty="0"/>
              <a:t>, MD</a:t>
            </a:r>
          </a:p>
          <a:p>
            <a:r>
              <a:rPr lang="en-US" sz="2400" b="1" dirty="0"/>
              <a:t>May 18 2022</a:t>
            </a:r>
          </a:p>
        </p:txBody>
      </p:sp>
    </p:spTree>
    <p:extLst>
      <p:ext uri="{BB962C8B-B14F-4D97-AF65-F5344CB8AC3E}">
        <p14:creationId xmlns:p14="http://schemas.microsoft.com/office/powerpoint/2010/main" val="76154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0319"/>
            <a:ext cx="9144000" cy="6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229600" cy="6096000"/>
          </a:xfrm>
        </p:spPr>
        <p:txBody>
          <a:bodyPr/>
          <a:lstStyle/>
          <a:p>
            <a:pPr eaLnBrk="1" hangingPunct="1"/>
            <a:r>
              <a:rPr lang="en-US" sz="2000" b="1" dirty="0">
                <a:latin typeface="Arial Rounded MT Bold" panose="020F0704030504030204" pitchFamily="34" charset="0"/>
              </a:rPr>
              <a:t>Pathogenesis</a:t>
            </a:r>
            <a:r>
              <a:rPr lang="en-US" sz="2000" dirty="0">
                <a:latin typeface="Arial Rounded MT Bold" panose="020F0704030504030204" pitchFamily="34" charset="0"/>
              </a:rPr>
              <a:t>                (unclear); following</a:t>
            </a:r>
          </a:p>
          <a:p>
            <a:pPr algn="ctr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      long standing BH  is suggested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en-CA" sz="2000" dirty="0">
                <a:latin typeface="Arial Rounded MT Bold" panose="020F0704030504030204" pitchFamily="34" charset="0"/>
              </a:rPr>
              <a:t>                                        </a:t>
            </a:r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injury to arteriolar walls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   increased permeability to fibrinogen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  &amp; other plasma protein, endothelial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  injury, platelet deposition.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>
              <a:buFont typeface="Georgia" pitchFamily="18" charset="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  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fibrinoid necrosis of arterioles and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   small arteries and intravascular</a:t>
            </a:r>
          </a:p>
          <a:p>
            <a:pPr algn="ctr" eaLnBrk="1" hangingPunct="1">
              <a:buFont typeface="Georgia" pitchFamily="18" charset="0"/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                      thrombosis.</a:t>
            </a:r>
          </a:p>
          <a:p>
            <a:pPr eaLnBrk="1" hangingPunct="1">
              <a:buFont typeface="Georgia" pitchFamily="18" charset="0"/>
              <a:buNone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82274" y="1600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4572000" y="2819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43434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AF377B4-7472-4AB0-B0DD-DA181E2BC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06" r="57995"/>
          <a:stretch/>
        </p:blipFill>
        <p:spPr>
          <a:xfrm>
            <a:off x="263236" y="2133600"/>
            <a:ext cx="2402070" cy="37827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62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3716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Malignant hypertension and malignant Nephrosclerosis</a:t>
            </a:r>
          </a:p>
        </p:txBody>
      </p:sp>
      <p:sp>
        <p:nvSpPr>
          <p:cNvPr id="134147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1752600"/>
            <a:ext cx="54864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Mitogenic factors from platelets (PDGF) &amp; plasma cause intimal smooth hyperplasia of vessels (</a:t>
            </a:r>
            <a:r>
              <a:rPr lang="en-US" sz="2000" b="1" dirty="0">
                <a:latin typeface="Arial Rounded MT Bold" panose="020F0704030504030204" pitchFamily="34" charset="0"/>
              </a:rPr>
              <a:t>Hyperplastic Arteriolosclerosis)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 Rounded MT Bold" panose="020F0704030504030204" pitchFamily="34" charset="0"/>
              </a:rPr>
              <a:t>Marked ischemia of kidney ---- stimulation of renin-angiotensin system------high levels of plasma Renin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93A0E-D362-4F53-BE45-11E14B00E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5659582" y="1219200"/>
            <a:ext cx="3484418" cy="51337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8629AEA-FFFF-46AA-A080-E7CA3299D9E1}"/>
              </a:ext>
            </a:extLst>
          </p:cNvPr>
          <p:cNvCxnSpPr/>
          <p:nvPr/>
        </p:nvCxnSpPr>
        <p:spPr>
          <a:xfrm>
            <a:off x="3200400" y="32766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6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Line 2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ACUTE RENAL FAILURE (ARF)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486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Arial Rounded MT Bold" pitchFamily="34" charset="0"/>
              </a:rPr>
              <a:t>ARF</a:t>
            </a:r>
            <a:r>
              <a:rPr lang="en-US" dirty="0">
                <a:solidFill>
                  <a:schemeClr val="accent1"/>
                </a:solidFill>
                <a:latin typeface="Arial Rounded MT Bold" pitchFamily="34" charset="0"/>
              </a:rPr>
              <a:t>:</a:t>
            </a:r>
            <a:r>
              <a:rPr lang="en-US" dirty="0">
                <a:latin typeface="Arial Rounded MT Bold" pitchFamily="34" charset="0"/>
              </a:rPr>
              <a:t> </a:t>
            </a:r>
            <a:r>
              <a:rPr lang="en-US" sz="2400" dirty="0"/>
              <a:t>Sudden (usually reversible) RF that develops over days or weeks</a:t>
            </a:r>
          </a:p>
          <a:p>
            <a:pPr eaLnBrk="1" hangingPunct="1"/>
            <a:r>
              <a:rPr lang="en-US" sz="2400" dirty="0"/>
              <a:t>Manifested by  increased blood urea &amp; creatinine and decreased urine output.</a:t>
            </a:r>
          </a:p>
          <a:p>
            <a:pPr eaLnBrk="1" hangingPunct="1"/>
            <a:r>
              <a:rPr lang="en-US" sz="2400" dirty="0"/>
              <a:t>Causes:</a:t>
            </a:r>
          </a:p>
          <a:p>
            <a:pPr lvl="1" eaLnBrk="1" hangingPunct="1"/>
            <a:r>
              <a:rPr lang="en-US" sz="2400" dirty="0" err="1"/>
              <a:t>Prerenal</a:t>
            </a:r>
            <a:r>
              <a:rPr lang="en-US" sz="2400" dirty="0"/>
              <a:t>: Due to decreased blood flow to kidney.</a:t>
            </a:r>
          </a:p>
          <a:p>
            <a:pPr lvl="1" eaLnBrk="1" hangingPunct="1"/>
            <a:r>
              <a:rPr lang="en-US" sz="2400" dirty="0"/>
              <a:t>Renal: GN (5%), ATN (85%), other TID (10%)</a:t>
            </a:r>
          </a:p>
          <a:p>
            <a:pPr lvl="1" eaLnBrk="1" hangingPunct="1"/>
            <a:r>
              <a:rPr lang="en-US" sz="2400" dirty="0" err="1"/>
              <a:t>Postrenal</a:t>
            </a:r>
            <a:r>
              <a:rPr lang="en-US" sz="2400" dirty="0"/>
              <a:t>: Obstruction</a:t>
            </a:r>
          </a:p>
          <a:p>
            <a:pPr eaLnBrk="1" hangingPunct="1"/>
            <a:r>
              <a:rPr lang="en-US" sz="2400" dirty="0"/>
              <a:t>Most important aspect of ARF is fluid &amp; electrolyte imbalance &amp; acid-base disturbances</a:t>
            </a:r>
          </a:p>
        </p:txBody>
      </p:sp>
    </p:spTree>
    <p:extLst>
      <p:ext uri="{BB962C8B-B14F-4D97-AF65-F5344CB8AC3E}">
        <p14:creationId xmlns:p14="http://schemas.microsoft.com/office/powerpoint/2010/main" val="409615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Other causes of acute renal failure</a:t>
            </a:r>
          </a:p>
        </p:txBody>
      </p:sp>
      <p:sp>
        <p:nvSpPr>
          <p:cNvPr id="142339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 Rounded MT Bold" panose="020F0704030504030204" pitchFamily="34" charset="0"/>
              </a:rPr>
              <a:t>Severe glomerular disease (RPGN)</a:t>
            </a:r>
          </a:p>
          <a:p>
            <a:pPr eaLnBrk="1" hangingPunct="1"/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000" dirty="0">
                <a:latin typeface="Arial Rounded MT Bold" panose="020F0704030504030204" pitchFamily="34" charset="0"/>
              </a:rPr>
              <a:t>Diffuse renal vascular disease (PAN, WD)</a:t>
            </a:r>
          </a:p>
          <a:p>
            <a:pPr eaLnBrk="1" hangingPunct="1"/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000" dirty="0">
                <a:latin typeface="Arial Rounded MT Bold" panose="020F0704030504030204" pitchFamily="34" charset="0"/>
              </a:rPr>
              <a:t>Acute papillary necrosis</a:t>
            </a:r>
          </a:p>
          <a:p>
            <a:pPr eaLnBrk="1" hangingPunct="1"/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000" dirty="0">
                <a:latin typeface="Arial Rounded MT Bold" panose="020F0704030504030204" pitchFamily="34" charset="0"/>
              </a:rPr>
              <a:t>Acute drug induced interstitial nephritis</a:t>
            </a:r>
          </a:p>
          <a:p>
            <a:pPr eaLnBrk="1" hangingPunct="1"/>
            <a:endParaRPr lang="en-US" sz="20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000" dirty="0">
                <a:latin typeface="Arial Rounded MT Bold" panose="020F0704030504030204" pitchFamily="34" charset="0"/>
              </a:rPr>
              <a:t>Diffuse cortical necrosis</a:t>
            </a:r>
          </a:p>
        </p:txBody>
      </p:sp>
    </p:spTree>
    <p:extLst>
      <p:ext uri="{BB962C8B-B14F-4D97-AF65-F5344CB8AC3E}">
        <p14:creationId xmlns:p14="http://schemas.microsoft.com/office/powerpoint/2010/main" val="391084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rgbClr val="FF0000"/>
                </a:solidFill>
              </a:rPr>
              <a:t>CHRONIC RENAL FAILURE (CRF)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CRF (Uremia):</a:t>
            </a:r>
            <a:r>
              <a:rPr lang="en-US" sz="2400" dirty="0">
                <a:latin typeface="Arial Rounded MT Bold" panose="020F0704030504030204" pitchFamily="34" charset="0"/>
              </a:rPr>
              <a:t> </a:t>
            </a:r>
            <a:r>
              <a:rPr lang="en-US" dirty="0">
                <a:latin typeface="Arial Rounded MT Bold" panose="020F0704030504030204" pitchFamily="34" charset="0"/>
              </a:rPr>
              <a:t>Progressive irreversible deterioration of renal function that develops over years, that causes multisystem derangement.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Increase  blood urea &amp; creatinine but usually polyuria</a:t>
            </a:r>
          </a:p>
          <a:p>
            <a:pPr marL="0" indent="0" eaLnBrk="1" hangingPunct="1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Stages:</a:t>
            </a:r>
          </a:p>
          <a:p>
            <a:pPr lvl="1" eaLnBrk="1" hangingPunct="1"/>
            <a:r>
              <a:rPr lang="en-US" sz="2400" dirty="0">
                <a:latin typeface="Arial Rounded MT Bold" panose="020F0704030504030204" pitchFamily="34" charset="0"/>
              </a:rPr>
              <a:t>Diminished renal reserve: GFR 50% of normal, asymptomatic, no azotemia</a:t>
            </a:r>
          </a:p>
          <a:p>
            <a:pPr lvl="1" eaLnBrk="1" hangingPunct="1"/>
            <a:r>
              <a:rPr lang="en-US" sz="2400" dirty="0">
                <a:latin typeface="Arial Rounded MT Bold" panose="020F0704030504030204" pitchFamily="34" charset="0"/>
              </a:rPr>
              <a:t>Renal insufficiency:(GFR 25-50% of normal) symptoms appear (azotemia, anemia, hypertension, polyuria, nocturia )</a:t>
            </a:r>
          </a:p>
          <a:p>
            <a:pPr lvl="1" eaLnBrk="1" hangingPunct="1"/>
            <a:r>
              <a:rPr lang="en-US" sz="2400" dirty="0">
                <a:latin typeface="Arial Rounded MT Bold" panose="020F0704030504030204" pitchFamily="34" charset="0"/>
              </a:rPr>
              <a:t>Renal failure: (GFR &lt; 20% of normal) full-blown picture</a:t>
            </a:r>
          </a:p>
          <a:p>
            <a:pPr lvl="1" eaLnBrk="1" hangingPunct="1"/>
            <a:r>
              <a:rPr lang="en-US" sz="2400" dirty="0">
                <a:latin typeface="Arial Rounded MT Bold" panose="020F0704030504030204" pitchFamily="34" charset="0"/>
              </a:rPr>
              <a:t>End-stage renal disease: (GFR &lt; 5% of normal)</a:t>
            </a:r>
          </a:p>
        </p:txBody>
      </p:sp>
    </p:spTree>
    <p:extLst>
      <p:ext uri="{BB962C8B-B14F-4D97-AF65-F5344CB8AC3E}">
        <p14:creationId xmlns:p14="http://schemas.microsoft.com/office/powerpoint/2010/main" val="3026095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0"/>
            <a:ext cx="93726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Chronic kidney disease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Result from </a:t>
            </a:r>
            <a:r>
              <a:rPr 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progressive scarring </a:t>
            </a: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that is caused by </a:t>
            </a:r>
          </a:p>
          <a:p>
            <a:pPr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    any type of kidney disease.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800" dirty="0">
              <a:latin typeface="Arial Rounded MT Bold" panose="020F0704030504030204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Alterations in function of the remaining intact </a:t>
            </a:r>
            <a:r>
              <a:rPr lang="en-US" sz="2800" dirty="0" err="1">
                <a:latin typeface="Arial Rounded MT Bold" panose="020F0704030504030204" pitchFamily="34" charset="0"/>
                <a:cs typeface="Times New Roman" pitchFamily="18" charset="0"/>
              </a:rPr>
              <a:t>nephrons</a:t>
            </a: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 are maladaptive &amp; cause further scarring.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800" dirty="0">
              <a:latin typeface="Arial Rounded MT Bold" panose="020F0704030504030204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Results in </a:t>
            </a:r>
            <a:r>
              <a:rPr 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end-stage kidney: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Glomeruli, tubules, </a:t>
            </a:r>
            <a:r>
              <a:rPr lang="en-US" sz="2800" dirty="0" err="1">
                <a:latin typeface="Arial Rounded MT Bold" panose="020F0704030504030204" pitchFamily="34" charset="0"/>
                <a:cs typeface="Times New Roman" pitchFamily="18" charset="0"/>
              </a:rPr>
              <a:t>interstitium</a:t>
            </a: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 &amp; vessels, all are </a:t>
            </a:r>
            <a:r>
              <a:rPr lang="en-US" sz="2800" dirty="0" err="1">
                <a:latin typeface="Arial Rounded MT Bold" panose="020F0704030504030204" pitchFamily="34" charset="0"/>
                <a:cs typeface="Times New Roman" pitchFamily="18" charset="0"/>
              </a:rPr>
              <a:t>sclerosed</a:t>
            </a: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2800" dirty="0">
              <a:latin typeface="Arial Rounded MT Bold" panose="020F0704030504030204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Unless disorder is treated with dialysis or </a:t>
            </a:r>
          </a:p>
          <a:p>
            <a:pPr>
              <a:defRPr/>
            </a:pPr>
            <a:r>
              <a:rPr lang="en-US" sz="2800" dirty="0">
                <a:latin typeface="Arial Rounded MT Bold" panose="020F0704030504030204" pitchFamily="34" charset="0"/>
                <a:cs typeface="Times New Roman" pitchFamily="18" charset="0"/>
              </a:rPr>
              <a:t>    transplantation, death results from </a:t>
            </a:r>
            <a:r>
              <a:rPr lang="en-US" sz="2800" u="sng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8" charset="0"/>
              </a:rPr>
              <a:t>uremia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r-JO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5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0"/>
            <a:ext cx="9525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Morphology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Gross: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Kidneys are 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symmetrically contracted.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Surfaces: Red-brown &amp; diffusely granular when   </a:t>
            </a:r>
          </a:p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disorder affects blood vessels or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Kidneys damaged by chronic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pyelonephritis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are  </a:t>
            </a:r>
          </a:p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unevenly involved &amp; have deep scars. </a:t>
            </a:r>
          </a:p>
          <a:p>
            <a:pPr>
              <a:defRPr/>
            </a:pPr>
            <a:endParaRPr lang="en-US" sz="32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Microscopically: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Advanced scarring of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Sometimes complete sclerosis obliterate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Interstitial fibrosis.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Atrophy of tubules in cortex.</a:t>
            </a:r>
          </a:p>
        </p:txBody>
      </p:sp>
    </p:spTree>
    <p:extLst>
      <p:ext uri="{BB962C8B-B14F-4D97-AF65-F5344CB8AC3E}">
        <p14:creationId xmlns:p14="http://schemas.microsoft.com/office/powerpoint/2010/main" val="114119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0"/>
            <a:ext cx="96012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Diminution &amp; loss of portions of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peritubular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capillary network. </a:t>
            </a:r>
          </a:p>
          <a:p>
            <a:pPr>
              <a:buFont typeface="Wingdings" pitchFamily="2" charset="2"/>
              <a:buChar char="v"/>
              <a:defRPr/>
            </a:pPr>
            <a:endParaRPr lang="ar-JO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Thick-walled with narrowed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lumina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of small &amp; medium-sized arteries secondary to </a:t>
            </a:r>
            <a:r>
              <a:rPr lang="en-US" sz="32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hypertension.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Lymphocytic infiltrates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 fibrotic interstitial tissue. </a:t>
            </a:r>
          </a:p>
          <a:p>
            <a:pPr>
              <a:buFont typeface="Wingdings" pitchFamily="2" charset="2"/>
              <a:buChar char="v"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Damage to all kidney structures:</a:t>
            </a:r>
          </a:p>
          <a:p>
            <a:pPr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End stage kidneys.</a:t>
            </a:r>
            <a:endParaRPr lang="ar-JO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048000" y="4876800"/>
            <a:ext cx="484188" cy="609600"/>
          </a:xfrm>
          <a:prstGeom prst="down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18067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>
              <a:cs typeface="Trebuchet MS" panose="020B0603020202020204" pitchFamily="34" charset="0"/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988" y="0"/>
            <a:ext cx="9170988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1808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8458200" cy="1447800"/>
          </a:xfrm>
          <a:noFill/>
        </p:spPr>
        <p:txBody>
          <a:bodyPr anchor="b"/>
          <a:lstStyle/>
          <a:p>
            <a:r>
              <a:rPr lang="en-US" sz="3200" dirty="0">
                <a:solidFill>
                  <a:schemeClr val="tx1"/>
                </a:solidFill>
              </a:rPr>
              <a:t>DISEASES OF BLOOD VESSELS of the kidney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124934" name="Rectangle 3">
            <a:extLst>
              <a:ext uri="{FF2B5EF4-FFF2-40B4-BE49-F238E27FC236}">
                <a16:creationId xmlns:a16="http://schemas.microsoft.com/office/drawing/2014/main" id="{7453681F-19AE-47DA-B857-6EBA2F16195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1556792"/>
          <a:ext cx="8763000" cy="50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8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8" y="20781"/>
            <a:ext cx="9116291" cy="68372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3424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Causes of CRF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81534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Glomerulonephritis</a:t>
            </a:r>
          </a:p>
          <a:p>
            <a:pPr eaLnBrk="1" hangingPunct="1"/>
            <a:r>
              <a:rPr lang="en-US" altLang="ar-SA" dirty="0">
                <a:latin typeface="Arial Rounded MT Bold" panose="020F0704030504030204" pitchFamily="34" charset="0"/>
              </a:rPr>
              <a:t>            poststreptococcal GN ----------- 1 - 2%</a:t>
            </a:r>
          </a:p>
          <a:p>
            <a:pPr eaLnBrk="1" hangingPunct="1"/>
            <a:r>
              <a:rPr lang="en-US" altLang="ar-SA" dirty="0">
                <a:latin typeface="Arial Rounded MT Bold" panose="020F0704030504030204" pitchFamily="34" charset="0"/>
              </a:rPr>
              <a:t>             </a:t>
            </a:r>
            <a:r>
              <a:rPr lang="en-US" altLang="ar-SA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RPGN -------------------------------- 90%</a:t>
            </a:r>
          </a:p>
          <a:p>
            <a:pPr eaLnBrk="1" hangingPunct="1"/>
            <a:r>
              <a:rPr lang="en-US" altLang="ar-SA" dirty="0">
                <a:latin typeface="Arial Rounded MT Bold" panose="020F0704030504030204" pitchFamily="34" charset="0"/>
              </a:rPr>
              <a:t>             MGN ---------------------------------- 50%</a:t>
            </a:r>
          </a:p>
          <a:p>
            <a:pPr eaLnBrk="1" hangingPunct="1"/>
            <a:r>
              <a:rPr lang="en-US" altLang="ar-SA" dirty="0">
                <a:latin typeface="Arial Rounded MT Bold" panose="020F0704030504030204" pitchFamily="34" charset="0"/>
              </a:rPr>
              <a:t>              </a:t>
            </a:r>
            <a:r>
              <a:rPr lang="en-US" altLang="ar-SA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FSGS --------------------------------- 50 - 80%</a:t>
            </a:r>
          </a:p>
          <a:p>
            <a:pPr eaLnBrk="1" hangingPunct="1"/>
            <a:r>
              <a:rPr lang="en-US" altLang="ar-SA" dirty="0">
                <a:latin typeface="Arial Rounded MT Bold" panose="020F0704030504030204" pitchFamily="34" charset="0"/>
              </a:rPr>
              <a:t>               MPGN -------------------------------- 50%</a:t>
            </a:r>
          </a:p>
          <a:p>
            <a:pPr eaLnBrk="1" hangingPunct="1"/>
            <a:r>
              <a:rPr lang="en-US" altLang="ar-SA" dirty="0">
                <a:latin typeface="Arial Rounded MT Bold" panose="020F0704030504030204" pitchFamily="34" charset="0"/>
              </a:rPr>
              <a:t>               IgA ------------------------------------ 30 -50%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Diabetic </a:t>
            </a:r>
            <a:r>
              <a:rPr lang="en-US" dirty="0" err="1">
                <a:latin typeface="Arial Rounded MT Bold" panose="020F0704030504030204" pitchFamily="34" charset="0"/>
              </a:rPr>
              <a:t>glomerulosclerosis</a:t>
            </a:r>
            <a:r>
              <a:rPr lang="en-US" dirty="0">
                <a:latin typeface="Arial Rounded MT Bold" panose="020F0704030504030204" pitchFamily="34" charset="0"/>
              </a:rPr>
              <a:t>( Most common cause of chronic kidney failure)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Chronic pyelonephritis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Obstructive uropathy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Hypertensive nephrosclerosis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Polycystic kidneys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Drugs &amp; toxins</a:t>
            </a:r>
          </a:p>
        </p:txBody>
      </p:sp>
      <p:sp>
        <p:nvSpPr>
          <p:cNvPr id="144389" name="AutoShape 5"/>
          <p:cNvSpPr>
            <a:spLocks noChangeArrowheads="1"/>
          </p:cNvSpPr>
          <p:nvPr/>
        </p:nvSpPr>
        <p:spPr bwMode="auto">
          <a:xfrm>
            <a:off x="533400" y="1752600"/>
            <a:ext cx="457200" cy="3886200"/>
          </a:xfrm>
          <a:prstGeom prst="downArrow">
            <a:avLst>
              <a:gd name="adj1" fmla="val 50000"/>
              <a:gd name="adj2" fmla="val 212500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 type="none" w="sm" len="sm"/>
            <a:tailEnd/>
          </a:ln>
        </p:spPr>
        <p:txBody>
          <a:bodyPr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74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32656"/>
            <a:ext cx="8731696" cy="8382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Systemic manifestations of CRF </a:t>
            </a:r>
            <a:r>
              <a:rPr lang="en-US" sz="3600" dirty="0"/>
              <a:t>(</a:t>
            </a:r>
            <a:r>
              <a:rPr lang="en-US" sz="3600" dirty="0" err="1"/>
              <a:t>cont</a:t>
            </a:r>
            <a:r>
              <a:rPr lang="en-US" sz="3600" dirty="0">
                <a:latin typeface="Times New Roman" pitchFamily="18" charset="0"/>
              </a:rPr>
              <a:t>)</a:t>
            </a:r>
            <a:endParaRPr lang="en-US" sz="3200" dirty="0"/>
          </a:p>
        </p:txBody>
      </p:sp>
      <p:sp>
        <p:nvSpPr>
          <p:cNvPr id="14643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51816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en-US" dirty="0"/>
              <a:t> </a:t>
            </a:r>
          </a:p>
          <a:p>
            <a:pPr eaLnBrk="1" hangingPunct="1"/>
            <a:r>
              <a:rPr lang="en-US" sz="3200" dirty="0"/>
              <a:t>Gastrointestinal</a:t>
            </a:r>
          </a:p>
          <a:p>
            <a:pPr lvl="1" eaLnBrk="1" hangingPunct="1"/>
            <a:r>
              <a:rPr lang="en-US" sz="2000" dirty="0"/>
              <a:t>Nausea &amp; vomiting, bleeding, gastritis, colitis</a:t>
            </a:r>
          </a:p>
          <a:p>
            <a:pPr eaLnBrk="1" hangingPunct="1"/>
            <a:r>
              <a:rPr lang="en-US" sz="3200" dirty="0"/>
              <a:t>Neuromuscular</a:t>
            </a:r>
          </a:p>
          <a:p>
            <a:pPr lvl="1" eaLnBrk="1" hangingPunct="1"/>
            <a:r>
              <a:rPr lang="en-US" sz="2000" dirty="0"/>
              <a:t>Myopathy, peripheral neuropathy, encephalopathy</a:t>
            </a:r>
          </a:p>
          <a:p>
            <a:pPr eaLnBrk="1" hangingPunct="1"/>
            <a:r>
              <a:rPr lang="en-US" sz="3200" dirty="0"/>
              <a:t>Dermatologic</a:t>
            </a:r>
          </a:p>
          <a:p>
            <a:pPr lvl="1" eaLnBrk="1" hangingPunct="1"/>
            <a:r>
              <a:rPr lang="en-US" sz="2000" dirty="0"/>
              <a:t>Yellow-brown skin, </a:t>
            </a:r>
            <a:r>
              <a:rPr lang="en-US" sz="2000" dirty="0" err="1"/>
              <a:t>pruritis</a:t>
            </a:r>
            <a:r>
              <a:rPr lang="en-US" sz="2000" dirty="0"/>
              <a:t>, dermatitis</a:t>
            </a:r>
          </a:p>
        </p:txBody>
      </p:sp>
    </p:spTree>
    <p:extLst>
      <p:ext uri="{BB962C8B-B14F-4D97-AF65-F5344CB8AC3E}">
        <p14:creationId xmlns:p14="http://schemas.microsoft.com/office/powerpoint/2010/main" val="1053343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Line 2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3600" tIns="46800" rIns="93600" bIns="4680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</a:rPr>
              <a:t>Systemic manifestations of CRF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Fluid &amp; electrolyte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Edema, metabolic acidosis ,hyperkalemia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err="1"/>
              <a:t>Ca</a:t>
            </a:r>
            <a:r>
              <a:rPr lang="en-US" sz="3200" dirty="0"/>
              <a:t>, PO</a:t>
            </a:r>
            <a:r>
              <a:rPr lang="en-US" sz="3200" baseline="-25000" dirty="0"/>
              <a:t>4</a:t>
            </a:r>
            <a:r>
              <a:rPr lang="en-US" sz="3200" dirty="0"/>
              <a:t> &amp; bone: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  hypo </a:t>
            </a:r>
            <a:r>
              <a:rPr lang="en-US" sz="2000" dirty="0" err="1"/>
              <a:t>Ca</a:t>
            </a:r>
            <a:r>
              <a:rPr lang="en-US" sz="2000" dirty="0"/>
              <a:t>,   hyperPO</a:t>
            </a:r>
            <a:r>
              <a:rPr lang="en-US" sz="2000" baseline="-25000" dirty="0"/>
              <a:t>4</a:t>
            </a:r>
            <a:r>
              <a:rPr lang="en-US" sz="2000" dirty="0"/>
              <a:t>, 2</a:t>
            </a:r>
            <a:r>
              <a:rPr lang="en-US" sz="2000" baseline="30000" dirty="0"/>
              <a:t>o</a:t>
            </a:r>
            <a:r>
              <a:rPr lang="en-US" sz="2000" dirty="0"/>
              <a:t> hyperparathyroidism, renal </a:t>
            </a:r>
            <a:r>
              <a:rPr lang="en-US" sz="2000" dirty="0" err="1"/>
              <a:t>osteodystrophy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Hematologic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Anemia, bleeding diathesis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Immunologic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Decreased cellular &amp; </a:t>
            </a:r>
            <a:r>
              <a:rPr lang="en-US" sz="2000" dirty="0" err="1"/>
              <a:t>humoral</a:t>
            </a:r>
            <a:r>
              <a:rPr lang="en-US" sz="2000" dirty="0"/>
              <a:t> immunity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/>
              <a:t>Cardiopulmonary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Hypertension, CHF &amp; pulmonary edema, pericarditis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120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6E004-CF6C-469C-988F-C4CA34C2A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1447800"/>
            <a:ext cx="6347715" cy="1826581"/>
          </a:xfrm>
        </p:spPr>
        <p:txBody>
          <a:bodyPr/>
          <a:lstStyle/>
          <a:p>
            <a:r>
              <a:rPr lang="en-US" dirty="0"/>
              <a:t>         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Good luck</a:t>
            </a:r>
          </a:p>
        </p:txBody>
      </p:sp>
    </p:spTree>
    <p:extLst>
      <p:ext uri="{BB962C8B-B14F-4D97-AF65-F5344CB8AC3E}">
        <p14:creationId xmlns:p14="http://schemas.microsoft.com/office/powerpoint/2010/main" val="42233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OF BLOOD VESSELS of the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305801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Nearly all diseases of the kidney affect the renal blood  vessels secondarily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Systemic vascular diseases, such as various forms of vasculitis, also involve renal blood vessels, and often produce clinically important effects on renal  function. </a:t>
            </a:r>
          </a:p>
          <a:p>
            <a:pPr marL="0" indent="0">
              <a:buNone/>
            </a:pPr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Conversely, the kidney is intimately  involved in the pathogenesis of both essential and secondary hypertension.</a:t>
            </a:r>
          </a:p>
          <a:p>
            <a:pPr marL="0" indent="0">
              <a:buNone/>
            </a:pPr>
            <a:r>
              <a:rPr lang="en-US" sz="2000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This lecture covers the renal lesions associated with hypertension.</a:t>
            </a:r>
          </a:p>
        </p:txBody>
      </p:sp>
    </p:spTree>
    <p:extLst>
      <p:ext uri="{BB962C8B-B14F-4D97-AF65-F5344CB8AC3E}">
        <p14:creationId xmlns:p14="http://schemas.microsoft.com/office/powerpoint/2010/main" val="54443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93" y="0"/>
            <a:ext cx="4939868" cy="128616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Benign Nephrosclerosis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483621" y="1300015"/>
            <a:ext cx="5431779" cy="3785419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Renal changes in benign hypertension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Many renal diseases cause hypertension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This renal lesion is often seen superimposed on other primary kidney diseases.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Lesion alone rarely cause sever damage; some functional impairment, mild proteinuria is a constant finding</a:t>
            </a:r>
          </a:p>
          <a:p>
            <a:pPr eaLnBrk="1" hangingPunct="1"/>
            <a:r>
              <a:rPr lang="en-US" dirty="0">
                <a:latin typeface="Arial Rounded MT Bold" panose="020F0704030504030204" pitchFamily="34" charset="0"/>
              </a:rPr>
              <a:t>Kidneys are symmetrically atrophic (110-130gm ) with diffuse fine granular surface</a:t>
            </a:r>
            <a:r>
              <a:rPr lang="en-US" sz="1700" dirty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1700" dirty="0"/>
          </a:p>
          <a:p>
            <a:pPr eaLnBrk="1" hangingPunct="1"/>
            <a:endParaRPr lang="en-US" sz="1700" b="1" dirty="0"/>
          </a:p>
        </p:txBody>
      </p:sp>
      <p:pic>
        <p:nvPicPr>
          <p:cNvPr id="4" name="Picture 1028" descr="S01871-020-f048">
            <a:extLst>
              <a:ext uri="{FF2B5EF4-FFF2-40B4-BE49-F238E27FC236}">
                <a16:creationId xmlns:a16="http://schemas.microsoft.com/office/drawing/2014/main" id="{437982D8-9BD6-4A0C-AB0F-CF97C69546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r="7579" b="2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37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567700" cy="162232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Benign Nephrosclerosis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34666"/>
            <a:ext cx="3581400" cy="501853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900" dirty="0">
                <a:latin typeface="Arial Rounded MT Bold" panose="020F0704030504030204" pitchFamily="34" charset="0"/>
              </a:rPr>
              <a:t>Microscopically there is hyaline thickening of the walls of small arteries and arterioles (</a:t>
            </a:r>
            <a:r>
              <a:rPr lang="en-US" sz="1900" b="1" dirty="0">
                <a:latin typeface="Arial Rounded MT Bold" panose="020F0704030504030204" pitchFamily="34" charset="0"/>
              </a:rPr>
              <a:t>hyaline arteriolosclerosis) </a:t>
            </a:r>
          </a:p>
          <a:p>
            <a:pPr eaLnBrk="1" hangingPunct="1"/>
            <a:r>
              <a:rPr lang="en-US" sz="1900" dirty="0">
                <a:latin typeface="Arial Rounded MT Bold" panose="020F0704030504030204" pitchFamily="34" charset="0"/>
              </a:rPr>
              <a:t>causing lumina</a:t>
            </a:r>
            <a:r>
              <a:rPr lang="en-US" sz="1900" b="1" dirty="0">
                <a:latin typeface="Arial Rounded MT Bold" panose="020F0704030504030204" pitchFamily="34" charset="0"/>
              </a:rPr>
              <a:t>l narrowing </a:t>
            </a:r>
            <a:r>
              <a:rPr lang="en-US" sz="1900" dirty="0">
                <a:latin typeface="Arial Rounded MT Bold" panose="020F0704030504030204" pitchFamily="34" charset="0"/>
              </a:rPr>
              <a:t>leading to</a:t>
            </a:r>
            <a:r>
              <a:rPr lang="en-US" sz="1900" b="1" dirty="0">
                <a:latin typeface="Arial Rounded MT Bold" panose="020F0704030504030204" pitchFamily="34" charset="0"/>
              </a:rPr>
              <a:t> </a:t>
            </a:r>
            <a:r>
              <a:rPr lang="en-US" sz="1900" dirty="0">
                <a:latin typeface="Arial Rounded MT Bold" panose="020F0704030504030204" pitchFamily="34" charset="0"/>
              </a:rPr>
              <a:t>ischemia and atrophy.</a:t>
            </a:r>
          </a:p>
          <a:p>
            <a:pPr eaLnBrk="1" hangingPunct="1"/>
            <a:r>
              <a:rPr lang="en-US" sz="1900" dirty="0">
                <a:latin typeface="Arial Rounded MT Bold" panose="020F0704030504030204" pitchFamily="34" charset="0"/>
              </a:rPr>
              <a:t>Sclerosis of Glom., tubular atrophy, and interstitial fibrosis in advanced cases</a:t>
            </a:r>
          </a:p>
          <a:p>
            <a:pPr eaLnBrk="1" hangingPunct="1"/>
            <a:endParaRPr lang="en-US" sz="1700" dirty="0"/>
          </a:p>
          <a:p>
            <a:pPr eaLnBrk="1" hangingPunct="1"/>
            <a:endParaRPr lang="en-US" sz="1700" dirty="0"/>
          </a:p>
        </p:txBody>
      </p:sp>
      <p:pic>
        <p:nvPicPr>
          <p:cNvPr id="4" name="Picture 4" descr="S01871-020-f049">
            <a:extLst>
              <a:ext uri="{FF2B5EF4-FFF2-40B4-BE49-F238E27FC236}">
                <a16:creationId xmlns:a16="http://schemas.microsoft.com/office/drawing/2014/main" id="{3AD6A9D6-678C-4BA4-85D8-3455179F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4396" y="1411749"/>
            <a:ext cx="4514498" cy="403125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Benign </a:t>
            </a:r>
            <a:r>
              <a:rPr lang="en-US" dirty="0" err="1"/>
              <a:t>Nephrosclerosis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534402" cy="388077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The frequency and severity of the lesions are increased at any age when hypertension or diabetes are present. 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Of note, many renal diseases cause hypertension, which in turn is associated with </a:t>
            </a:r>
            <a:r>
              <a:rPr lang="en-US" dirty="0" err="1">
                <a:latin typeface="Arial Rounded MT Bold" panose="020F0704030504030204" pitchFamily="34" charset="0"/>
              </a:rPr>
              <a:t>nephrosclerosis</a:t>
            </a:r>
            <a:r>
              <a:rPr lang="en-US" dirty="0"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Thus, this renal lesion often is superimposed on other primary kidney </a:t>
            </a:r>
          </a:p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diseases.</a:t>
            </a:r>
          </a:p>
        </p:txBody>
      </p:sp>
    </p:spTree>
    <p:extLst>
      <p:ext uri="{BB962C8B-B14F-4D97-AF65-F5344CB8AC3E}">
        <p14:creationId xmlns:p14="http://schemas.microsoft.com/office/powerpoint/2010/main" val="42355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Malignant hypertension and </a:t>
            </a:r>
            <a:r>
              <a:rPr lang="fr-FR" dirty="0" err="1"/>
              <a:t>malignant</a:t>
            </a:r>
            <a:r>
              <a:rPr lang="fr-FR" dirty="0"/>
              <a:t> </a:t>
            </a:r>
            <a:r>
              <a:rPr lang="fr-FR" dirty="0" err="1"/>
              <a:t>nephrosclerosis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8077201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Malignant hypertension syndrome is a true medical emergency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About 50% survive at least 5 years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90% of deaths are caused by uremia and other 10% by cerebral hemorrhage or cardiac failure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MH is far less common than BH.</a:t>
            </a:r>
          </a:p>
          <a:p>
            <a:endParaRPr lang="en-US" sz="2000" dirty="0">
              <a:latin typeface="Arial Rounded MT Bold" panose="020F0704030504030204" pitchFamily="34" charset="0"/>
            </a:endParaRPr>
          </a:p>
          <a:p>
            <a:r>
              <a:rPr lang="en-US" sz="2000" dirty="0">
                <a:latin typeface="Arial Rounded MT Bold" panose="020F0704030504030204" pitchFamily="34" charset="0"/>
              </a:rPr>
              <a:t>It might arise de novo without preexisting hypertension.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6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347713" cy="1320800"/>
          </a:xfrm>
        </p:spPr>
        <p:txBody>
          <a:bodyPr/>
          <a:lstStyle/>
          <a:p>
            <a:r>
              <a:rPr lang="fr-FR" dirty="0"/>
              <a:t>Malignant hypertension and </a:t>
            </a:r>
            <a:r>
              <a:rPr lang="fr-FR" dirty="0" err="1"/>
              <a:t>malignant</a:t>
            </a:r>
            <a:r>
              <a:rPr lang="fr-FR" dirty="0"/>
              <a:t> </a:t>
            </a:r>
            <a:r>
              <a:rPr lang="fr-FR" dirty="0" err="1"/>
              <a:t>nephrosclerosis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924801" cy="3880773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Clinical course: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*Blood  pressure greater than  200/120 mm Hg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*Papilledema , encephalopathy, cardiovascular, abnormalities, renal failure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* Headache, nausea, vomiting, visual impairments</a:t>
            </a: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At onset : marked proteinuria and micro or macroscopic hematuria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8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rgbClr val="FF0000"/>
                </a:solidFill>
              </a:rPr>
              <a:t>Malignant hypertension and malignant </a:t>
            </a:r>
            <a:r>
              <a:rPr lang="en-US" sz="3100" dirty="0" err="1">
                <a:solidFill>
                  <a:srgbClr val="FF0000"/>
                </a:solidFill>
              </a:rPr>
              <a:t>nephrosclerosis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152400" y="1782981"/>
            <a:ext cx="3336489" cy="4393982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300" b="1" dirty="0">
                <a:latin typeface="Arial Rounded MT Bold" panose="020F0704030504030204" pitchFamily="34" charset="0"/>
              </a:rPr>
              <a:t>MORPHOLOGY</a:t>
            </a:r>
          </a:p>
          <a:p>
            <a:pPr eaLnBrk="1" hangingPunct="1"/>
            <a:r>
              <a:rPr lang="en-US" sz="2300" dirty="0">
                <a:latin typeface="Arial Rounded MT Bold" panose="020F0704030504030204" pitchFamily="34" charset="0"/>
              </a:rPr>
              <a:t>Normal size or slightly shrunken. </a:t>
            </a:r>
          </a:p>
          <a:p>
            <a:pPr eaLnBrk="1" hangingPunct="1"/>
            <a:r>
              <a:rPr lang="en-US" sz="2300" dirty="0">
                <a:latin typeface="Arial Rounded MT Bold" panose="020F0704030504030204" pitchFamily="34" charset="0"/>
              </a:rPr>
              <a:t>Pinpoint cortical petechial hemorrhage (Flea –bitten appearance )</a:t>
            </a:r>
          </a:p>
          <a:p>
            <a:pPr eaLnBrk="1" hangingPunct="1"/>
            <a:r>
              <a:rPr lang="en-US" sz="2300" dirty="0">
                <a:latin typeface="Arial Rounded MT Bold" panose="020F0704030504030204" pitchFamily="34" charset="0"/>
              </a:rPr>
              <a:t>Fibrinoid necrosis</a:t>
            </a:r>
          </a:p>
          <a:p>
            <a:pPr eaLnBrk="1" hangingPunct="1"/>
            <a:r>
              <a:rPr lang="en-US" sz="2300" dirty="0">
                <a:latin typeface="Arial Rounded MT Bold" panose="020F0704030504030204" pitchFamily="34" charset="0"/>
              </a:rPr>
              <a:t>Necrotizing </a:t>
            </a:r>
            <a:r>
              <a:rPr lang="en-US" sz="2300" dirty="0" err="1">
                <a:latin typeface="Arial Rounded MT Bold" panose="020F0704030504030204" pitchFamily="34" charset="0"/>
              </a:rPr>
              <a:t>arteriolitis</a:t>
            </a:r>
            <a:endParaRPr lang="en-US" sz="2300" dirty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300" dirty="0">
                <a:latin typeface="Arial Rounded MT Bold" panose="020F0704030504030204" pitchFamily="34" charset="0"/>
              </a:rPr>
              <a:t>Hyperplastic arteriolosclerosis (onion skin appearance)</a:t>
            </a:r>
          </a:p>
          <a:p>
            <a:pPr eaLnBrk="1" hangingPunct="1"/>
            <a:r>
              <a:rPr lang="en-US" sz="2300" dirty="0">
                <a:latin typeface="Arial Rounded MT Bold" panose="020F0704030504030204" pitchFamily="34" charset="0"/>
              </a:rPr>
              <a:t>Necrotizing glomerulitis</a:t>
            </a:r>
          </a:p>
          <a:p>
            <a:pPr eaLnBrk="1" hangingPunct="1"/>
            <a:r>
              <a:rPr lang="en-US" sz="2300" dirty="0">
                <a:latin typeface="Arial Rounded MT Bold" panose="020F0704030504030204" pitchFamily="34" charset="0"/>
              </a:rPr>
              <a:t>Microthrombi in glomeruli and necrotic arterioles </a:t>
            </a:r>
          </a:p>
          <a:p>
            <a:endParaRPr lang="en-US" sz="1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209800"/>
            <a:ext cx="4619625" cy="38100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7150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B8838-4BD3-4320-AC78-ED2AAC922910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C8DBBA6F-F08F-48D2-9DFE-F914B318D2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16701-A072-47C2-A2AE-8A77EA05D6E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3626</TotalTime>
  <Words>1030</Words>
  <Application>Microsoft Office PowerPoint</Application>
  <PresentationFormat>On-screen Show (4:3)</PresentationFormat>
  <Paragraphs>197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Renal pathology 4 Vascular and chronic kidney diseases </vt:lpstr>
      <vt:lpstr>DISEASES OF BLOOD VESSELS of the kidney</vt:lpstr>
      <vt:lpstr>DISEASES OF BLOOD VESSELS of the kidney</vt:lpstr>
      <vt:lpstr>Benign Nephrosclerosis</vt:lpstr>
      <vt:lpstr>Benign Nephrosclerosis</vt:lpstr>
      <vt:lpstr>Benign Nephrosclerosis</vt:lpstr>
      <vt:lpstr>Malignant hypertension and malignant nephrosclerosis</vt:lpstr>
      <vt:lpstr>Malignant hypertension and malignant nephrosclerosis</vt:lpstr>
      <vt:lpstr>Malignant hypertension and malignant nephrosclerosis</vt:lpstr>
      <vt:lpstr>PowerPoint Presentation</vt:lpstr>
      <vt:lpstr>PowerPoint Presentation</vt:lpstr>
      <vt:lpstr>Malignant hypertension and malignant Nephrosclerosis</vt:lpstr>
      <vt:lpstr>ACUTE RENAL FAILURE (ARF)</vt:lpstr>
      <vt:lpstr>Other causes of acute renal failure</vt:lpstr>
      <vt:lpstr>CHRONIC RENAL FAILURE (CRF)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Causes of CRF</vt:lpstr>
      <vt:lpstr>Systemic manifestations of CRF (cont)</vt:lpstr>
      <vt:lpstr>Systemic manifestations of CRF</vt:lpstr>
      <vt:lpstr>       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pathology Dr. Najla Aldaoud, FRCPath</dc:title>
  <dc:creator>Najla</dc:creator>
  <cp:lastModifiedBy>Sanabil Hassanat</cp:lastModifiedBy>
  <cp:revision>42</cp:revision>
  <dcterms:created xsi:type="dcterms:W3CDTF">2017-04-06T12:18:54Z</dcterms:created>
  <dcterms:modified xsi:type="dcterms:W3CDTF">2022-05-18T07:26:16Z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