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8" r:id="rId2"/>
    <p:sldId id="257" r:id="rId3"/>
    <p:sldId id="258" r:id="rId4"/>
    <p:sldId id="344" r:id="rId5"/>
    <p:sldId id="348" r:id="rId6"/>
    <p:sldId id="345" r:id="rId7"/>
    <p:sldId id="331" r:id="rId8"/>
    <p:sldId id="309" r:id="rId9"/>
    <p:sldId id="346" r:id="rId10"/>
    <p:sldId id="313" r:id="rId11"/>
    <p:sldId id="347" r:id="rId12"/>
    <p:sldId id="314" r:id="rId13"/>
    <p:sldId id="260" r:id="rId14"/>
    <p:sldId id="261" r:id="rId15"/>
    <p:sldId id="343" r:id="rId16"/>
    <p:sldId id="264" r:id="rId17"/>
    <p:sldId id="266" r:id="rId18"/>
    <p:sldId id="267" r:id="rId19"/>
    <p:sldId id="315" r:id="rId20"/>
    <p:sldId id="270" r:id="rId21"/>
    <p:sldId id="316" r:id="rId22"/>
    <p:sldId id="322" r:id="rId23"/>
    <p:sldId id="272" r:id="rId24"/>
    <p:sldId id="320" r:id="rId25"/>
    <p:sldId id="318" r:id="rId26"/>
    <p:sldId id="277" r:id="rId27"/>
    <p:sldId id="34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D96DB-9FD6-4194-B193-E3DCC92632F2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225A3-1B86-444B-ACD1-FFB24090A0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12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25A3-1B86-444B-ACD1-FFB24090A031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249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25A3-1B86-444B-ACD1-FFB24090A031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046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EEC6A36-54D2-4E0F-A5D6-801BD9201C87}" type="slidenum">
              <a:rPr lang="en-US" altLang="en-US" smtClean="0">
                <a:latin typeface="Arial" charset="0"/>
              </a:rPr>
              <a:pPr eaLnBrk="1" hangingPunct="1"/>
              <a:t>27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041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406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509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88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489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357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532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42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52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812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776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978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0A3B-1A58-450D-BB55-2B4597688F49}" type="datetimeFigureOut">
              <a:rPr lang="en-MY" smtClean="0"/>
              <a:t>27/10/2021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896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en.wikipedia.org/wiki/Occupational_diseas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spirin-induced_asthma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xiety" TargetMode="External"/><Relationship Id="rId2" Type="http://schemas.openxmlformats.org/officeDocument/2006/relationships/hyperlink" Target="https://en.wikipedia.org/wiki/Second-hand_smok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iki/Cognitive_behavioral_therapy" TargetMode="External"/><Relationship Id="rId4" Type="http://schemas.openxmlformats.org/officeDocument/2006/relationships/hyperlink" Target="https://en.wikipedia.org/wiki/Depression_(mood)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asthma.org.uk/advice/triggers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979712" y="404664"/>
            <a:ext cx="6319936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7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5025370"/>
            <a:ext cx="74243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Prof  </a:t>
            </a:r>
            <a:r>
              <a:rPr lang="nl-NL" sz="4000" b="1" i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DR. Waqar Al – Kubaisy</a:t>
            </a:r>
            <a:r>
              <a:rPr lang="nl-NL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639"/>
            <a:ext cx="1259632" cy="133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4DF8-2D77-4C73-98D0-97A3CFF3D745}" type="slidenum">
              <a:rPr lang="en-MY" smtClean="0"/>
              <a:pPr/>
              <a:t>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858797" y="5721062"/>
            <a:ext cx="5083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dirty="0"/>
              <a:t> ا. </a:t>
            </a:r>
            <a:r>
              <a:rPr lang="ar-IQ" sz="3600" dirty="0" smtClean="0"/>
              <a:t>د </a:t>
            </a:r>
            <a:r>
              <a:rPr lang="ar-IQ" sz="3600" dirty="0"/>
              <a:t>وقار عبد القهار الكبيسي </a:t>
            </a:r>
            <a:endParaRPr lang="en-MY" sz="3600" dirty="0"/>
          </a:p>
        </p:txBody>
      </p:sp>
      <p:pic>
        <p:nvPicPr>
          <p:cNvPr id="10" name="Picture 2" descr="Diverse Hands Holding The Word Asthma Stock Photo - 28897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233464"/>
            <a:ext cx="568233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95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996" y="5752293"/>
            <a:ext cx="853975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1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MY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Rates </a:t>
            </a: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vary between countries with prevalence between </a:t>
            </a:r>
            <a:endParaRPr lang="en-MY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-18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%.</a:t>
            </a:r>
            <a:endParaRPr lang="en-MY" sz="24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720" y="0"/>
            <a:ext cx="345644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sz="2000" b="1" dirty="0" smtClean="0">
                <a:solidFill>
                  <a:prstClr val="black"/>
                </a:solidFill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Cont.  ..Epidemiology</a:t>
            </a:r>
            <a:endParaRPr lang="en-MY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668344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215008" y="446276"/>
            <a:ext cx="8928992" cy="5126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</a:rPr>
              <a:t>2018 ) 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</a:rPr>
              <a:t>Asthma</a:t>
            </a:r>
            <a:r>
              <a:rPr lang="en-US" sz="2800" dirty="0">
                <a:solidFill>
                  <a:srgbClr val="FF0000"/>
                </a:solidFill>
              </a:rPr>
              <a:t> kills </a:t>
            </a:r>
            <a:r>
              <a:rPr lang="en-US" sz="2800" dirty="0">
                <a:solidFill>
                  <a:srgbClr val="000000"/>
                </a:solidFill>
              </a:rPr>
              <a:t>around</a:t>
            </a:r>
            <a:r>
              <a:rPr lang="en-US" sz="2800" dirty="0">
                <a:solidFill>
                  <a:srgbClr val="FF0000"/>
                </a:solidFill>
              </a:rPr>
              <a:t> 1000 </a:t>
            </a:r>
            <a:r>
              <a:rPr lang="en-US" sz="2800" dirty="0">
                <a:solidFill>
                  <a:srgbClr val="000000"/>
                </a:solidFill>
              </a:rPr>
              <a:t>people </a:t>
            </a:r>
            <a:r>
              <a:rPr lang="en-US" sz="2800" dirty="0">
                <a:solidFill>
                  <a:srgbClr val="FF0000"/>
                </a:solidFill>
              </a:rPr>
              <a:t>every day </a:t>
            </a:r>
            <a:r>
              <a:rPr lang="en-US" sz="2800" dirty="0">
                <a:solidFill>
                  <a:srgbClr val="000000"/>
                </a:solidFill>
              </a:rPr>
              <a:t>and </a:t>
            </a:r>
          </a:p>
          <a:p>
            <a:pPr lvl="0"/>
            <a:r>
              <a:rPr lang="en-US" sz="2800" dirty="0">
                <a:solidFill>
                  <a:srgbClr val="FF0000"/>
                </a:solidFill>
              </a:rPr>
              <a:t>affects</a:t>
            </a:r>
            <a:r>
              <a:rPr lang="en-US" sz="2800" dirty="0">
                <a:solidFill>
                  <a:srgbClr val="000000"/>
                </a:solidFill>
              </a:rPr>
              <a:t> as many as </a:t>
            </a:r>
            <a:r>
              <a:rPr lang="en-US" sz="2800" dirty="0">
                <a:solidFill>
                  <a:srgbClr val="FF0000"/>
                </a:solidFill>
              </a:rPr>
              <a:t>339 million </a:t>
            </a:r>
            <a:r>
              <a:rPr lang="en-US" sz="2800" dirty="0">
                <a:solidFill>
                  <a:srgbClr val="000000"/>
                </a:solidFill>
              </a:rPr>
              <a:t>people - and prevalence is rising. 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</a:rPr>
              <a:t>Low- and middle-income countries disproportionally suffer the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most severe cases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endParaRPr lang="ar-JO" sz="2800" dirty="0">
              <a:solidFill>
                <a:prstClr val="black"/>
              </a:solidFill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in 2019</a:t>
            </a:r>
            <a:endParaRPr lang="en-MY" sz="2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US" sz="2800" b="1" dirty="0"/>
              <a:t>Asthma </a:t>
            </a:r>
            <a:r>
              <a:rPr lang="en-US" sz="2800" b="1" dirty="0">
                <a:solidFill>
                  <a:srgbClr val="FF0000"/>
                </a:solidFill>
              </a:rPr>
              <a:t>affected</a:t>
            </a:r>
            <a:r>
              <a:rPr lang="en-US" sz="2800" b="1" dirty="0"/>
              <a:t> an estimated </a:t>
            </a:r>
            <a:r>
              <a:rPr lang="en-US" sz="2800" b="1" dirty="0">
                <a:solidFill>
                  <a:srgbClr val="FF0000"/>
                </a:solidFill>
              </a:rPr>
              <a:t>262 million </a:t>
            </a:r>
            <a:r>
              <a:rPr lang="en-US" sz="2800" b="1" dirty="0"/>
              <a:t>people and 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US" sz="2800" b="1" dirty="0"/>
              <a:t>caused </a:t>
            </a:r>
            <a:r>
              <a:rPr lang="en-US" sz="2800" b="1" dirty="0">
                <a:solidFill>
                  <a:srgbClr val="FF0000"/>
                </a:solidFill>
              </a:rPr>
              <a:t>461000 deaths</a:t>
            </a:r>
            <a:r>
              <a:rPr lang="en-US" sz="2800" b="1" dirty="0"/>
              <a:t> (2019 </a:t>
            </a:r>
            <a:r>
              <a:rPr lang="en-US" sz="2800" b="1" dirty="0" smtClean="0"/>
              <a:t>).</a:t>
            </a:r>
            <a:endParaRPr lang="en-MY" sz="2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              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most of which occurred in </a:t>
            </a:r>
            <a:r>
              <a:rPr lang="en-MY" sz="2800" b="1" dirty="0">
                <a:ea typeface="Calibri"/>
                <a:cs typeface="Times New Roman"/>
              </a:rPr>
              <a:t>the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developing</a:t>
            </a:r>
            <a:r>
              <a:rPr lang="en-MY" sz="2800" b="1" dirty="0">
                <a:ea typeface="Calibri"/>
                <a:cs typeface="Times New Roman"/>
              </a:rPr>
              <a:t> world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ea typeface="Calibri"/>
                <a:cs typeface="Times New Roman"/>
              </a:rPr>
              <a:t>It often begins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in childhood. </a:t>
            </a:r>
          </a:p>
        </p:txBody>
      </p:sp>
    </p:spTree>
    <p:extLst>
      <p:ext uri="{BB962C8B-B14F-4D97-AF65-F5344CB8AC3E}">
        <p14:creationId xmlns:p14="http://schemas.microsoft.com/office/powerpoint/2010/main" val="13738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6986" y="223138"/>
            <a:ext cx="9271078" cy="633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MY" sz="24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Rates </a:t>
            </a:r>
            <a:r>
              <a:rPr lang="en-MY" sz="24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vary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between countries with prevalence between </a:t>
            </a: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1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-18%.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more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common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in  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developed 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than 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 pitchFamily="18" charset="0"/>
              </a:rPr>
              <a:t> developing 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countries  </a:t>
            </a:r>
            <a:endParaRPr lang="en-MY" sz="2800" b="1" dirty="0" smtClean="0">
              <a:solidFill>
                <a:srgbClr val="0070C0"/>
              </a:solidFill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chemeClr val="tx2"/>
                </a:solidFill>
                <a:ea typeface="Calibri"/>
                <a:cs typeface="Times New Roman" pitchFamily="18" charset="0"/>
              </a:rPr>
              <a:t>Within </a:t>
            </a:r>
            <a:r>
              <a:rPr lang="en-MY" sz="2800" b="1" dirty="0">
                <a:solidFill>
                  <a:schemeClr val="tx2"/>
                </a:solidFill>
                <a:ea typeface="Calibri"/>
                <a:cs typeface="Times New Roman" pitchFamily="18" charset="0"/>
              </a:rPr>
              <a:t>developed countries </a:t>
            </a:r>
            <a:endParaRPr lang="en-MY" sz="2800" b="1" dirty="0" smtClean="0">
              <a:solidFill>
                <a:schemeClr val="tx2"/>
              </a:solidFill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it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more common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in those </a:t>
            </a: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who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are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economically </a:t>
            </a:r>
            <a:r>
              <a:rPr lang="en-MY" sz="2800" dirty="0">
                <a:solidFill>
                  <a:schemeClr val="accent1"/>
                </a:solidFill>
              </a:rPr>
              <a:t>deprived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while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in contrast in</a:t>
            </a:r>
            <a:r>
              <a:rPr lang="en-MY" sz="2800" b="1" dirty="0">
                <a:solidFill>
                  <a:schemeClr val="tx2"/>
                </a:solidFill>
                <a:ea typeface="Calibri"/>
                <a:cs typeface="Times New Roman" pitchFamily="18" charset="0"/>
              </a:rPr>
              <a:t> developing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countries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it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more </a:t>
            </a:r>
            <a:r>
              <a:rPr lang="en-MY" sz="2800" b="1" dirty="0">
                <a:ea typeface="Calibri"/>
                <a:cs typeface="Times New Roman" pitchFamily="18" charset="0"/>
              </a:rPr>
              <a:t>common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in 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affluent. </a:t>
            </a:r>
          </a:p>
          <a:p>
            <a:pPr marL="457200" lvl="0" indent="-4572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   The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reason for these differences is not well known</a:t>
            </a: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dirty="0" smtClean="0">
                <a:cs typeface="Times New Roman" pitchFamily="18" charset="0"/>
              </a:rPr>
              <a:t>   Asthma </a:t>
            </a:r>
            <a:r>
              <a:rPr lang="en-MY" sz="2800" dirty="0">
                <a:cs typeface="Times New Roman" pitchFamily="18" charset="0"/>
              </a:rPr>
              <a:t>is the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most common chronic disease </a:t>
            </a:r>
            <a:r>
              <a:rPr lang="en-MY" sz="2800" dirty="0">
                <a:cs typeface="Times New Roman" pitchFamily="18" charset="0"/>
              </a:rPr>
              <a:t>among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children worldwide</a:t>
            </a:r>
            <a:r>
              <a:rPr lang="en-MY" sz="2800" dirty="0">
                <a:cs typeface="Times New Roman" pitchFamily="18" charset="0"/>
              </a:rPr>
              <a:t>.  </a:t>
            </a:r>
            <a:r>
              <a:rPr lang="en-MY" sz="2800" dirty="0" smtClean="0"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prevalence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is rising</a:t>
            </a:r>
            <a:r>
              <a:rPr lang="en-MY" sz="2800" dirty="0">
                <a:cs typeface="Times New Roman" pitchFamily="18" charset="0"/>
              </a:rPr>
              <a:t>. </a:t>
            </a:r>
            <a:endParaRPr lang="en-MY" sz="2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 smtClean="0"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chemeClr val="accent1"/>
                </a:solidFill>
                <a:cs typeface="Times New Roman" pitchFamily="18" charset="0"/>
              </a:rPr>
              <a:t>Low- </a:t>
            </a:r>
            <a:r>
              <a:rPr lang="en-MY" sz="2800" b="1" dirty="0">
                <a:solidFill>
                  <a:schemeClr val="accent1"/>
                </a:solidFill>
                <a:cs typeface="Times New Roman" pitchFamily="18" charset="0"/>
              </a:rPr>
              <a:t>and middle-income </a:t>
            </a:r>
            <a:r>
              <a:rPr lang="en-MY" sz="2800" dirty="0">
                <a:cs typeface="Times New Roman" pitchFamily="18" charset="0"/>
              </a:rPr>
              <a:t>countries </a:t>
            </a:r>
            <a:r>
              <a:rPr lang="en-MY" sz="2800" dirty="0" smtClean="0">
                <a:cs typeface="Times New Roman" pitchFamily="18" charset="0"/>
              </a:rPr>
              <a:t>suffer of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most severe cases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Asthma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kills</a:t>
            </a:r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around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1000 </a:t>
            </a:r>
            <a:r>
              <a:rPr lang="en-MY" sz="2800" dirty="0">
                <a:cs typeface="Times New Roman" pitchFamily="18" charset="0"/>
              </a:rPr>
              <a:t>people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every day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500" b="1" dirty="0" smtClean="0">
                <a:solidFill>
                  <a:srgbClr val="FF0000"/>
                </a:solidFill>
                <a:cs typeface="Times New Roman" pitchFamily="18" charset="0"/>
              </a:rPr>
              <a:t>  Over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80% </a:t>
            </a:r>
            <a:r>
              <a:rPr lang="en-MY" sz="2500" dirty="0">
                <a:cs typeface="Times New Roman" pitchFamily="18" charset="0"/>
              </a:rPr>
              <a:t>of asthma-related deaths occur </a:t>
            </a:r>
            <a:r>
              <a:rPr lang="en-MY" sz="2500" b="1" dirty="0">
                <a:solidFill>
                  <a:schemeClr val="tx2"/>
                </a:solidFill>
                <a:cs typeface="Times New Roman" pitchFamily="18" charset="0"/>
              </a:rPr>
              <a:t>in low-and </a:t>
            </a:r>
            <a:endParaRPr lang="en-MY" sz="25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en-MY" sz="2500" b="1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500" b="1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500" b="1" dirty="0" smtClean="0">
                <a:solidFill>
                  <a:schemeClr val="tx2"/>
                </a:solidFill>
                <a:cs typeface="Times New Roman" pitchFamily="18" charset="0"/>
              </a:rPr>
              <a:t> lower-middle</a:t>
            </a:r>
            <a:r>
              <a:rPr lang="en-MY" sz="25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5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income countries</a:t>
            </a:r>
            <a:endParaRPr lang="en-MY" sz="2800" b="1" dirty="0" smtClean="0">
              <a:solidFill>
                <a:prstClr val="black"/>
              </a:solidFill>
              <a:ea typeface="Calibri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27720" y="0"/>
            <a:ext cx="345644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sz="2000" b="1" dirty="0" smtClean="0">
                <a:solidFill>
                  <a:prstClr val="black"/>
                </a:solidFill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Cont.  ..Epidemiology</a:t>
            </a:r>
            <a:endParaRPr lang="en-MY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5-Point Star 3"/>
          <p:cNvSpPr/>
          <p:nvPr/>
        </p:nvSpPr>
        <p:spPr>
          <a:xfrm flipH="1">
            <a:off x="3347862" y="4005064"/>
            <a:ext cx="288033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159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8951" y="692696"/>
            <a:ext cx="9144000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prstClr val="black"/>
                </a:solidFill>
                <a:latin typeface="Times New Roman"/>
                <a:ea typeface="Calibri"/>
              </a:rPr>
              <a:t>     </a:t>
            </a:r>
            <a:r>
              <a:rPr lang="en-MY" sz="2800" b="1" dirty="0" smtClean="0">
                <a:solidFill>
                  <a:prstClr val="black"/>
                </a:solidFill>
                <a:ea typeface="Calibri"/>
              </a:rPr>
              <a:t>While 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asthma is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twice a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s common in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boys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 as girls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, 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        severe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asthma 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occurs at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equal rates.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 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800" b="1" dirty="0" smtClean="0">
              <a:solidFill>
                <a:prstClr val="black"/>
              </a:solidFill>
              <a:ea typeface="Calibri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 smtClean="0">
                <a:solidFill>
                  <a:prstClr val="black"/>
                </a:solidFill>
                <a:ea typeface="Calibri"/>
              </a:rPr>
              <a:t>In 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contrast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adult women 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have a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higher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 rate 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of asthma than men 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 smtClean="0">
                <a:solidFill>
                  <a:prstClr val="black"/>
                </a:solidFill>
                <a:ea typeface="Calibri"/>
              </a:rPr>
              <a:t>     it </a:t>
            </a:r>
            <a:r>
              <a:rPr lang="en-MY" sz="2800" b="1" dirty="0">
                <a:solidFill>
                  <a:prstClr val="black"/>
                </a:solidFill>
                <a:ea typeface="Calibri"/>
              </a:rPr>
              <a:t>is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more 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common in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young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 than the old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</a:p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endParaRPr lang="en-MY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/>
              </a:rPr>
              <a:t>In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children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</a:t>
            </a:r>
            <a:r>
              <a:rPr lang="en-MY" sz="2800" b="1" dirty="0">
                <a:ea typeface="Calibri"/>
                <a:cs typeface="Times New Roman" pitchFamily="18" charset="0"/>
              </a:rPr>
              <a:t>asthma was 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most common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reason </a:t>
            </a:r>
            <a:r>
              <a:rPr lang="en-MY" sz="2800" b="1" dirty="0">
                <a:ea typeface="Calibri"/>
                <a:cs typeface="Times New Roman" pitchFamily="18" charset="0"/>
              </a:rPr>
              <a:t>for admission to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the hospital </a:t>
            </a:r>
            <a:r>
              <a:rPr lang="en-MY" sz="2800" b="1" dirty="0">
                <a:ea typeface="Calibri"/>
                <a:cs typeface="Times New Roman" pitchFamily="18" charset="0"/>
              </a:rPr>
              <a:t>following an emergency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department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visit in the US in 2011</a:t>
            </a:r>
            <a:endParaRPr lang="en-MY" sz="2800" dirty="0">
              <a:solidFill>
                <a:prstClr val="black"/>
              </a:solidFill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Child are </a:t>
            </a:r>
            <a:r>
              <a:rPr lang="en-MY" sz="2800" b="1" dirty="0">
                <a:ea typeface="Calibri"/>
                <a:cs typeface="Times New Roman"/>
              </a:rPr>
              <a:t>more likely see a physician due to asthma symptoms after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school starts in September</a:t>
            </a:r>
            <a:r>
              <a:rPr lang="en-MY" sz="2400" b="1" dirty="0">
                <a:ea typeface="Calibri"/>
                <a:cs typeface="Times New Roman"/>
              </a:rPr>
              <a:t>. </a:t>
            </a: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??????</a:t>
            </a:r>
            <a:endParaRPr lang="en-MY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7904" y="44879"/>
            <a:ext cx="231986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b="1" dirty="0">
                <a:solidFill>
                  <a:prstClr val="black"/>
                </a:solidFill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Cont.  ..Epidemiology</a:t>
            </a:r>
            <a:endParaRPr lang="en-MY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Picture 4" descr="Anxious girl using an inhaler outdoors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365104"/>
            <a:ext cx="1403648" cy="10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lose up of older Hispanic woman using asthma inhaler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36912"/>
            <a:ext cx="143914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9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6677" y="-99392"/>
            <a:ext cx="2088232" cy="689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MY" sz="36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Causes</a:t>
            </a:r>
            <a:endParaRPr lang="en-MY" sz="3600" dirty="0"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2416" y="2322795"/>
            <a:ext cx="684076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genetic     </a:t>
            </a:r>
            <a:r>
              <a:rPr lang="en-MY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and   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environmental </a:t>
            </a:r>
            <a:r>
              <a:rPr lang="en-MY" sz="2800" b="1" dirty="0">
                <a:latin typeface="Times New Roman" pitchFamily="18" charset="0"/>
                <a:ea typeface="Calibri"/>
                <a:cs typeface="Times New Roman" pitchFamily="18" charset="0"/>
              </a:rPr>
              <a:t>factors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These </a:t>
            </a:r>
            <a:r>
              <a:rPr lang="en-MY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influence both </a:t>
            </a:r>
            <a:r>
              <a:rPr lang="en-MY" sz="2800" b="1" dirty="0">
                <a:latin typeface="Times New Roman"/>
                <a:ea typeface="Calibri"/>
                <a:cs typeface="Times New Roman"/>
              </a:rPr>
              <a:t>its </a:t>
            </a:r>
            <a:endParaRPr lang="en-MY" sz="2800" b="1" dirty="0" smtClean="0">
              <a:latin typeface="Times New Roman"/>
              <a:ea typeface="Calibri"/>
              <a:cs typeface="Times New Roman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severity 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</a:t>
            </a:r>
            <a:r>
              <a:rPr lang="en-MY" sz="28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nd its    </a:t>
            </a:r>
            <a:r>
              <a:rPr lang="en-MY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responsiveness </a:t>
            </a:r>
            <a:r>
              <a:rPr lang="en-MY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 treatment</a:t>
            </a:r>
            <a:r>
              <a:rPr lang="en-MY" sz="28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800" b="1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236" y="4339830"/>
            <a:ext cx="3240360" cy="1384995"/>
          </a:xfrm>
          <a:prstGeom prst="rect">
            <a:avLst/>
          </a:prstGeom>
          <a:ln w="22225"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Onset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before age 12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is more likely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due to genetic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influence,</a:t>
            </a:r>
            <a:endParaRPr lang="en-MY" sz="2800" dirty="0">
              <a:latin typeface="Garamond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909" y="4372775"/>
            <a:ext cx="4896544" cy="1384995"/>
          </a:xfrm>
          <a:prstGeom prst="rect">
            <a:avLst/>
          </a:prstGeom>
          <a:ln w="254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while onset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after age 12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is more likely due to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environmental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  influence</a:t>
            </a:r>
            <a:r>
              <a:rPr lang="en-MY" sz="2800" b="1" dirty="0">
                <a:latin typeface="Garamond" pitchFamily="18" charset="0"/>
                <a:ea typeface="Calibri"/>
                <a:cs typeface="Times New Roman"/>
              </a:rPr>
              <a:t>.</a:t>
            </a:r>
            <a:endParaRPr lang="en-MY" sz="2800" dirty="0">
              <a:latin typeface="Garamond" pitchFamily="18" charset="0"/>
              <a:ea typeface="Calibri"/>
              <a:cs typeface="Times New Roman"/>
            </a:endParaRPr>
          </a:p>
        </p:txBody>
      </p:sp>
      <p:pic>
        <p:nvPicPr>
          <p:cNvPr id="6" name="Picture 4" descr="Anxious girl using an inhaler outdoors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48" y="5668442"/>
            <a:ext cx="1580896" cy="10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lose up of older Hispanic woman using asthma inhaler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46580"/>
            <a:ext cx="1800200" cy="10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020" y="355986"/>
            <a:ext cx="86121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800" dirty="0"/>
              <a:t>The </a:t>
            </a:r>
            <a:r>
              <a:rPr lang="en-MY" sz="2800" b="1" dirty="0">
                <a:solidFill>
                  <a:schemeClr val="tx2"/>
                </a:solidFill>
              </a:rPr>
              <a:t>strongest risk factors </a:t>
            </a:r>
            <a:r>
              <a:rPr lang="en-MY" sz="2800" dirty="0"/>
              <a:t>for developing asthma are </a:t>
            </a:r>
            <a:r>
              <a:rPr lang="en-MY" sz="2800" dirty="0" smtClean="0"/>
              <a:t>a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 smtClean="0"/>
              <a:t> </a:t>
            </a:r>
            <a:r>
              <a:rPr lang="en-MY" sz="2800" b="1" dirty="0">
                <a:solidFill>
                  <a:schemeClr val="tx2"/>
                </a:solidFill>
              </a:rPr>
              <a:t>combination </a:t>
            </a:r>
            <a:r>
              <a:rPr lang="en-MY" sz="2800" dirty="0"/>
              <a:t>of </a:t>
            </a:r>
            <a:r>
              <a:rPr lang="en-MY" sz="2800" b="1" dirty="0">
                <a:solidFill>
                  <a:srgbClr val="FF0000"/>
                </a:solidFill>
              </a:rPr>
              <a:t>genetic</a:t>
            </a:r>
            <a:r>
              <a:rPr lang="en-MY" sz="2800" dirty="0"/>
              <a:t> </a:t>
            </a:r>
            <a:r>
              <a:rPr lang="en-MY" sz="2800" b="1" dirty="0"/>
              <a:t>predisposition</a:t>
            </a:r>
            <a:r>
              <a:rPr lang="en-MY" sz="2800" dirty="0"/>
              <a:t> with </a:t>
            </a:r>
            <a:endParaRPr lang="en-MY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</a:rPr>
              <a:t>environmental </a:t>
            </a:r>
            <a:r>
              <a:rPr lang="en-MY" sz="2800" b="1" dirty="0">
                <a:solidFill>
                  <a:schemeClr val="tx2"/>
                </a:solidFill>
              </a:rPr>
              <a:t>exposure to</a:t>
            </a:r>
            <a:r>
              <a:rPr lang="en-MY" sz="2800" b="1" dirty="0"/>
              <a:t> inhaled substances and particles </a:t>
            </a:r>
            <a:r>
              <a:rPr lang="en-MY" sz="2800" dirty="0" smtClean="0"/>
              <a:t>that may </a:t>
            </a:r>
            <a:r>
              <a:rPr lang="en-MY" sz="2800" dirty="0"/>
              <a:t>provoke allergic reactions or irritate the airways</a:t>
            </a:r>
            <a:r>
              <a:rPr lang="en-MY" sz="2800" dirty="0" smtClean="0"/>
              <a:t>,</a:t>
            </a:r>
            <a:endParaRPr lang="en-MY" sz="2800" dirty="0"/>
          </a:p>
        </p:txBody>
      </p:sp>
      <p:sp>
        <p:nvSpPr>
          <p:cNvPr id="10" name="Right Arrow 9"/>
          <p:cNvSpPr/>
          <p:nvPr/>
        </p:nvSpPr>
        <p:spPr>
          <a:xfrm>
            <a:off x="5810988" y="61545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38" y="44624"/>
            <a:ext cx="9144000" cy="649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Environmental  </a:t>
            </a:r>
            <a:r>
              <a:rPr lang="en-MY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Causes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ea typeface="Calibri"/>
                <a:cs typeface="Times New Roman" pitchFamily="18" charset="0"/>
              </a:rPr>
              <a:t>Many environmental factors have been associated with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asthma's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development</a:t>
            </a:r>
            <a:r>
              <a:rPr lang="en-MY" sz="2800" b="1" dirty="0">
                <a:ea typeface="Calibri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exacerbation </a:t>
            </a:r>
            <a:r>
              <a:rPr lang="en-MY" sz="2800" b="1" dirty="0">
                <a:ea typeface="Calibri"/>
                <a:cs typeface="Times New Roman" pitchFamily="18" charset="0"/>
              </a:rPr>
              <a:t>including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chemeClr val="tx2"/>
                </a:solidFill>
              </a:rPr>
              <a:t>indoor </a:t>
            </a:r>
            <a:r>
              <a:rPr lang="en-MY" sz="2800" b="1" dirty="0" smtClean="0">
                <a:solidFill>
                  <a:schemeClr val="tx2"/>
                </a:solidFill>
              </a:rPr>
              <a:t>allergens; </a:t>
            </a:r>
            <a:r>
              <a:rPr lang="en-MY" sz="2800" b="1" u="sng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common </a:t>
            </a:r>
            <a:r>
              <a:rPr lang="en-MY" sz="2800" b="1" u="sng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indoor allergens </a:t>
            </a:r>
            <a:r>
              <a:rPr lang="en-MY" sz="2800" b="1" dirty="0" smtClean="0">
                <a:ea typeface="Calibri"/>
                <a:cs typeface="Times New Roman" pitchFamily="18" charset="0"/>
              </a:rPr>
              <a:t>include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dust mites,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cockroaches</a:t>
            </a:r>
            <a:r>
              <a:rPr lang="en-MY" sz="2800" dirty="0" smtClean="0"/>
              <a:t>, carpets </a:t>
            </a:r>
            <a:r>
              <a:rPr lang="en-MY" sz="2800" dirty="0"/>
              <a:t>and stuffed furniture, pet </a:t>
            </a:r>
            <a:r>
              <a:rPr lang="en-MY" sz="2800" dirty="0" smtClean="0"/>
              <a:t>dander,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pesticides</a:t>
            </a:r>
            <a:endParaRPr lang="en-MY" sz="28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u="sng" dirty="0">
                <a:solidFill>
                  <a:srgbClr val="FF0000"/>
                </a:solidFill>
              </a:rPr>
              <a:t>outdoor allergens</a:t>
            </a:r>
            <a:endParaRPr lang="en-MY" sz="2800" b="1" u="sng" dirty="0" smtClean="0">
              <a:solidFill>
                <a:srgbClr val="FF0000"/>
              </a:solidFill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ea typeface="Calibri"/>
                <a:cs typeface="Times New Roman" pitchFamily="18" charset="0"/>
              </a:rPr>
              <a:t>allergens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air pollution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and other environmental </a:t>
            </a:r>
            <a:r>
              <a:rPr lang="en-MY" sz="26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chemicals. </a:t>
            </a:r>
            <a:endParaRPr lang="en-MY" sz="2800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Smoking </a:t>
            </a:r>
            <a:r>
              <a:rPr lang="en-MY" sz="24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during pregnancy </a:t>
            </a:r>
            <a:r>
              <a:rPr lang="en-MY" sz="2400" b="1" dirty="0">
                <a:ea typeface="Calibri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after delivery </a:t>
            </a:r>
            <a:r>
              <a:rPr lang="en-MY" sz="2400" b="1" dirty="0">
                <a:ea typeface="Calibri"/>
                <a:cs typeface="Times New Roman" pitchFamily="18" charset="0"/>
              </a:rPr>
              <a:t>is associated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r>
              <a:rPr lang="en-MY" sz="2400" b="1" dirty="0"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         with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greater risk of asthma-like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sympto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ms</a:t>
            </a:r>
            <a:r>
              <a:rPr lang="en-MY" sz="2800" b="1" dirty="0" smtClean="0">
                <a:ea typeface="Calibri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Low air quality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such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traffic pollution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or </a:t>
            </a:r>
            <a:endParaRPr lang="en-MY" sz="24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high ozone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levels.</a:t>
            </a:r>
            <a:r>
              <a:rPr lang="en-MY" sz="2400" b="1" dirty="0">
                <a:ea typeface="Calibri"/>
                <a:cs typeface="Times New Roman" pitchFamily="18" charset="0"/>
              </a:rPr>
              <a:t> has been associated with both asthma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development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ea typeface="Calibri"/>
                <a:cs typeface="Times New Roman" pitchFamily="18" charset="0"/>
              </a:rPr>
              <a:t>and 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    increased </a:t>
            </a:r>
            <a:r>
              <a:rPr lang="en-MY" sz="2400" b="1" dirty="0">
                <a:ea typeface="Calibri"/>
                <a:cs typeface="Times New Roman" pitchFamily="18" charset="0"/>
              </a:rPr>
              <a:t>asthma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severity. </a:t>
            </a:r>
            <a:endParaRPr lang="en-MY" sz="2800" b="1" dirty="0" smtClean="0">
              <a:solidFill>
                <a:srgbClr val="FF0000"/>
              </a:solidFill>
              <a:ea typeface="Calibri"/>
              <a:cs typeface="Times New Roman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Low</a:t>
            </a:r>
            <a:r>
              <a:rPr lang="en-MY" sz="2400" b="1" dirty="0">
                <a:ea typeface="Calibri"/>
                <a:cs typeface="Times New Roman"/>
              </a:rPr>
              <a:t> air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quality </a:t>
            </a:r>
            <a:r>
              <a:rPr lang="en-MY" sz="2400" b="1" dirty="0">
                <a:ea typeface="Calibri"/>
                <a:cs typeface="Times New Roman"/>
              </a:rPr>
              <a:t>is more common in </a:t>
            </a:r>
          </a:p>
          <a:p>
            <a:pPr algn="just">
              <a:spcAft>
                <a:spcPts val="0"/>
              </a:spcAft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               low-income </a:t>
            </a:r>
            <a:r>
              <a:rPr lang="en-MY" sz="2400" b="1" dirty="0" smtClean="0">
                <a:ea typeface="Calibri"/>
                <a:cs typeface="Times New Roman"/>
              </a:rPr>
              <a:t>and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minority communities</a:t>
            </a: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.</a:t>
            </a:r>
            <a:endParaRPr lang="en-MY" sz="2400" dirty="0">
              <a:ea typeface="Calibri"/>
              <a:cs typeface="Times New Roman"/>
            </a:endParaRPr>
          </a:p>
        </p:txBody>
      </p:sp>
      <p:pic>
        <p:nvPicPr>
          <p:cNvPr id="3" name="Picture 6" descr="Teenager Smoking A Cigaret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091" y="3706276"/>
            <a:ext cx="1154807" cy="10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Dandelion Spore Float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143" y="2257240"/>
            <a:ext cx="1154806" cy="101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Billowing Smoke Sta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546" y="5485931"/>
            <a:ext cx="15868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8062533" y="64196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9" name="Picture 14" descr="Cat Cleaning His Pa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980728"/>
            <a:ext cx="86409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2915816" y="5495307"/>
            <a:ext cx="189735" cy="23794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482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1438" y="246391"/>
            <a:ext cx="923921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Certain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viral respiratory infections</a:t>
            </a:r>
            <a:r>
              <a:rPr lang="en-MY" sz="2800" b="1" dirty="0">
                <a:ea typeface="Calibri"/>
                <a:cs typeface="Times New Roman" pitchFamily="18" charset="0"/>
              </a:rPr>
              <a:t>, such as respiratory </a:t>
            </a:r>
            <a:r>
              <a:rPr lang="en-MY" sz="2800" b="1" dirty="0" smtClean="0">
                <a:ea typeface="Calibri"/>
                <a:cs typeface="Times New Roman" pitchFamily="18" charset="0"/>
              </a:rPr>
              <a:t>    syncytial </a:t>
            </a:r>
            <a:r>
              <a:rPr lang="en-MY" sz="2800" b="1" dirty="0">
                <a:ea typeface="Calibri"/>
                <a:cs typeface="Times New Roman" pitchFamily="18" charset="0"/>
              </a:rPr>
              <a:t>virus and rhinovirus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may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increase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 the risk of developing </a:t>
            </a:r>
            <a:r>
              <a:rPr lang="en-MY" sz="2800" b="1" dirty="0">
                <a:ea typeface="Calibri"/>
                <a:cs typeface="Times New Roman" pitchFamily="18" charset="0"/>
              </a:rPr>
              <a:t>asthma when acquired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as young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children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. </a:t>
            </a:r>
            <a:r>
              <a:rPr lang="en-MY" sz="2800" b="1" dirty="0">
                <a:ea typeface="Calibri"/>
                <a:cs typeface="Times New Roman" pitchFamily="18" charset="0"/>
              </a:rPr>
              <a:t>Certain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other infections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however,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may decrease </a:t>
            </a:r>
            <a:r>
              <a:rPr lang="en-MY" sz="2800" b="1" dirty="0">
                <a:ea typeface="Calibri"/>
                <a:cs typeface="Times New Roman" pitchFamily="18" charset="0"/>
              </a:rPr>
              <a:t>the risk</a:t>
            </a:r>
            <a:r>
              <a:rPr lang="en-MY" sz="2800" b="1" dirty="0" smtClean="0">
                <a:ea typeface="Calibri"/>
                <a:cs typeface="Times New Roman" pitchFamily="18" charset="0"/>
              </a:rPr>
              <a:t>.</a:t>
            </a:r>
            <a:endParaRPr lang="en-MY" sz="2800" dirty="0">
              <a:ea typeface="Calibri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8680" y="-99392"/>
            <a:ext cx="3194144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MY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Cont. ..Environmental  </a:t>
            </a:r>
            <a:r>
              <a:rPr lang="en-MY" b="1" dirty="0">
                <a:latin typeface="Times New Roman"/>
                <a:ea typeface="Calibri"/>
                <a:cs typeface="Times New Roman"/>
              </a:rPr>
              <a:t>Causes</a:t>
            </a:r>
            <a:endParaRPr lang="en-MY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851" y="2331002"/>
            <a:ext cx="8933928" cy="424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u="sng" dirty="0">
                <a:solidFill>
                  <a:srgbClr val="C00000"/>
                </a:solidFill>
                <a:ea typeface="Calibri"/>
                <a:cs typeface="Times New Roman" pitchFamily="18" charset="0"/>
              </a:rPr>
              <a:t>Hygiene hypothesis </a:t>
            </a:r>
            <a:endParaRPr lang="en-MY" sz="2800" b="1" u="sng" dirty="0" smtClean="0">
              <a:solidFill>
                <a:srgbClr val="C00000"/>
              </a:solidFill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ea typeface="Calibri"/>
                <a:cs typeface="Times New Roman"/>
              </a:rPr>
              <a:t>The </a:t>
            </a:r>
            <a:r>
              <a:rPr lang="en-MY" sz="2600" b="1" dirty="0">
                <a:ea typeface="Calibri"/>
                <a:cs typeface="Times New Roman"/>
              </a:rPr>
              <a:t>hygiene hypothesis attempts to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explain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the increased rates of asthma worldwide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>
                <a:ea typeface="Calibri"/>
                <a:cs typeface="Times New Roman"/>
              </a:rPr>
              <a:t>as a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direct</a:t>
            </a:r>
            <a:r>
              <a:rPr lang="en-MY" sz="2600" b="1" dirty="0">
                <a:ea typeface="Calibri"/>
                <a:cs typeface="Times New Roman"/>
              </a:rPr>
              <a:t> and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unintended</a:t>
            </a:r>
            <a:r>
              <a:rPr lang="en-MY" sz="2600" b="1" dirty="0">
                <a:ea typeface="Calibri"/>
                <a:cs typeface="Times New Roman"/>
              </a:rPr>
              <a:t> result of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reduced 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exposure</a:t>
            </a:r>
            <a:r>
              <a:rPr lang="en-MY" sz="2600" b="1" dirty="0" smtClean="0">
                <a:ea typeface="Calibri"/>
                <a:cs typeface="Times New Roman"/>
              </a:rPr>
              <a:t>,</a:t>
            </a:r>
            <a:endParaRPr lang="en-MY" sz="26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to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non-pathogenic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bacteria and viruses,</a:t>
            </a:r>
            <a:r>
              <a:rPr lang="en-MY" sz="2600" b="1" dirty="0"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during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childhood,.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>
                <a:ea typeface="Calibri"/>
                <a:cs typeface="Times New Roman"/>
              </a:rPr>
              <a:t>It has been proposed that the </a:t>
            </a:r>
            <a:r>
              <a:rPr lang="en-MY" sz="2600" b="1" dirty="0">
                <a:solidFill>
                  <a:srgbClr val="C00000"/>
                </a:solidFill>
                <a:ea typeface="Calibri"/>
                <a:cs typeface="Times New Roman"/>
              </a:rPr>
              <a:t>reduced exposure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to bacteria 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and  viruses</a:t>
            </a:r>
            <a:r>
              <a:rPr lang="en-MY" sz="2600" b="1" dirty="0" smtClean="0">
                <a:ea typeface="Calibri"/>
                <a:cs typeface="Times New Roman"/>
              </a:rPr>
              <a:t> </a:t>
            </a:r>
            <a:r>
              <a:rPr lang="en-MY" sz="2600" b="1" dirty="0">
                <a:ea typeface="Calibri"/>
                <a:cs typeface="Times New Roman"/>
              </a:rPr>
              <a:t>is due, in part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600" b="1" dirty="0">
                <a:ea typeface="Calibri"/>
                <a:cs typeface="Times New Roman"/>
              </a:rPr>
              <a:t>to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increased cleanliness </a:t>
            </a:r>
            <a:r>
              <a:rPr lang="en-MY" sz="2600" b="1" dirty="0">
                <a:ea typeface="Calibri"/>
                <a:cs typeface="Times New Roman"/>
              </a:rPr>
              <a:t>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decreased family size </a:t>
            </a:r>
            <a:r>
              <a:rPr lang="en-MY" sz="2600" b="1" dirty="0">
                <a:ea typeface="Calibri"/>
                <a:cs typeface="Times New Roman"/>
              </a:rPr>
              <a:t>in modern societies.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812360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5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9" y="75803"/>
            <a:ext cx="9029745" cy="649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Exposure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to bacterial endotoxin in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early childhood </a:t>
            </a:r>
            <a:r>
              <a:rPr lang="en-MY" sz="2800" b="1" dirty="0">
                <a:ea typeface="Calibri"/>
                <a:cs typeface="Times New Roman"/>
              </a:rPr>
              <a:t>may prevent the development of asthma,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but </a:t>
            </a:r>
            <a:endParaRPr lang="en-MY" sz="2800" b="1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exposure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at an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older age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may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provoke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bronchoconstriction</a:t>
            </a:r>
            <a:r>
              <a:rPr lang="en-MY" sz="2400" b="1" dirty="0">
                <a:ea typeface="Calibri"/>
                <a:cs typeface="Times New Roman"/>
              </a:rPr>
              <a:t>. </a:t>
            </a:r>
            <a:endParaRPr lang="en-MY" sz="2400" b="1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600" b="1" dirty="0" smtClean="0">
                <a:ea typeface="Calibri"/>
                <a:cs typeface="Times New Roman"/>
              </a:rPr>
              <a:t>Evidence </a:t>
            </a:r>
            <a:r>
              <a:rPr lang="en-MY" sz="2600" b="1" dirty="0">
                <a:ea typeface="Calibri"/>
                <a:cs typeface="Times New Roman"/>
              </a:rPr>
              <a:t>supporting the hygiene hypothesis includes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lower rates </a:t>
            </a:r>
            <a:r>
              <a:rPr lang="en-MY" sz="2800" b="1" dirty="0">
                <a:ea typeface="Calibri"/>
                <a:cs typeface="Times New Roman"/>
              </a:rPr>
              <a:t>of asthma on farms and in households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with pets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.</a:t>
            </a:r>
            <a:endParaRPr lang="en-MY" sz="2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Use of antibiotics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in early life has been linked to 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development of asthma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. Also,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delivery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via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caesarean section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is associated with an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increased risk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 (</a:t>
            </a:r>
            <a:r>
              <a:rPr lang="en-MY" sz="2800" b="1" dirty="0">
                <a:ea typeface="Calibri"/>
                <a:cs typeface="Times New Roman"/>
              </a:rPr>
              <a:t>estimated at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20–80%)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of </a:t>
            </a: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/>
              </a:rPr>
              <a:t>asthma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 smtClean="0">
                <a:solidFill>
                  <a:prstClr val="black"/>
                </a:solidFill>
                <a:ea typeface="Calibri"/>
                <a:cs typeface="Times New Roman"/>
              </a:rPr>
              <a:t>this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increased risk is </a:t>
            </a:r>
            <a:r>
              <a:rPr lang="en-MY" sz="2800" b="1" dirty="0">
                <a:ea typeface="Calibri"/>
                <a:cs typeface="Times New Roman"/>
              </a:rPr>
              <a:t>attributed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800" b="1" dirty="0">
                <a:ea typeface="Calibri"/>
                <a:cs typeface="Times New Roman"/>
              </a:rPr>
              <a:t>to the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 lack of healthy bacterial colonization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that the new-born would have acquired </a:t>
            </a:r>
            <a:r>
              <a:rPr lang="en-MY" sz="2800" b="1" dirty="0">
                <a:ea typeface="Calibri"/>
                <a:cs typeface="Times New Roman"/>
              </a:rPr>
              <a:t>from passage through the birth canal.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1400" b="1" dirty="0">
                <a:solidFill>
                  <a:prstClr val="black"/>
                </a:solidFill>
                <a:ea typeface="Calibri"/>
                <a:cs typeface="Times New Roman"/>
              </a:rPr>
              <a:t>There is a link between asthma and the </a:t>
            </a:r>
            <a:r>
              <a:rPr lang="en-MY" sz="1400" b="1" dirty="0">
                <a:solidFill>
                  <a:srgbClr val="FF0000"/>
                </a:solidFill>
                <a:ea typeface="Calibri"/>
                <a:cs typeface="Times New Roman"/>
              </a:rPr>
              <a:t>degree of affluence </a:t>
            </a:r>
            <a:r>
              <a:rPr lang="en-MY" sz="1400" b="1" dirty="0">
                <a:solidFill>
                  <a:prstClr val="black"/>
                </a:solidFill>
                <a:ea typeface="Calibri"/>
                <a:cs typeface="Times New Roman"/>
              </a:rPr>
              <a:t>which may be related to the hygiene </a:t>
            </a:r>
            <a:r>
              <a:rPr lang="en-MY" sz="1400" b="1" dirty="0">
                <a:solidFill>
                  <a:srgbClr val="0070C0"/>
                </a:solidFill>
                <a:ea typeface="Calibri"/>
                <a:cs typeface="Times New Roman"/>
              </a:rPr>
              <a:t>hypothesis </a:t>
            </a:r>
            <a:r>
              <a:rPr lang="en-MY" sz="1400" b="1" dirty="0" smtClean="0">
                <a:solidFill>
                  <a:srgbClr val="0070C0"/>
                </a:solidFill>
                <a:ea typeface="Calibri"/>
                <a:cs typeface="Times New Roman"/>
              </a:rPr>
              <a:t> as </a:t>
            </a:r>
            <a:r>
              <a:rPr lang="en-MY" sz="1400" b="1" dirty="0">
                <a:solidFill>
                  <a:srgbClr val="FF0000"/>
                </a:solidFill>
                <a:ea typeface="Calibri"/>
                <a:cs typeface="Times New Roman"/>
              </a:rPr>
              <a:t>less affluent individuals </a:t>
            </a:r>
            <a:r>
              <a:rPr lang="en-MY" sz="1400" b="1" dirty="0">
                <a:ea typeface="Calibri"/>
                <a:cs typeface="Times New Roman"/>
              </a:rPr>
              <a:t>often have </a:t>
            </a:r>
            <a:r>
              <a:rPr lang="en-MY" sz="1400" b="1" dirty="0">
                <a:solidFill>
                  <a:srgbClr val="0070C0"/>
                </a:solidFill>
                <a:ea typeface="Calibri"/>
                <a:cs typeface="Times New Roman"/>
              </a:rPr>
              <a:t>more exposure to bacteria and viruses</a:t>
            </a:r>
            <a:r>
              <a:rPr lang="en-MY" sz="1400" b="1" dirty="0" smtClean="0">
                <a:solidFill>
                  <a:srgbClr val="FF0000"/>
                </a:solidFill>
                <a:ea typeface="Calibri"/>
                <a:cs typeface="Times New Roman"/>
              </a:rPr>
              <a:t>.??????</a:t>
            </a:r>
            <a:endParaRPr lang="en-MY" sz="1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635896" y="6377647"/>
            <a:ext cx="5395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>
                <a:solidFill>
                  <a:schemeClr val="bg1"/>
                </a:solidFill>
                <a:ea typeface="Calibri"/>
                <a:cs typeface="Times New Roman"/>
              </a:rPr>
              <a:t>link between asthma and the degree of affluence</a:t>
            </a:r>
            <a:endParaRPr lang="en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125" y="2204864"/>
            <a:ext cx="8708875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Genetic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Family history is a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risk factor </a:t>
            </a:r>
            <a:r>
              <a:rPr lang="en-MY" sz="2800" b="1" dirty="0">
                <a:ea typeface="Calibri"/>
                <a:cs typeface="Times New Roman" pitchFamily="18" charset="0"/>
              </a:rPr>
              <a:t>for asthma,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with </a:t>
            </a:r>
            <a:r>
              <a:rPr lang="en-MY" sz="2800" b="1" dirty="0">
                <a:ea typeface="Calibri"/>
                <a:cs typeface="Times New Roman" pitchFamily="18" charset="0"/>
              </a:rPr>
              <a:t>many different genes being implicated.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If </a:t>
            </a:r>
            <a:r>
              <a:rPr lang="en-MY" sz="2800" b="1" dirty="0">
                <a:ea typeface="Calibri"/>
                <a:cs typeface="Times New Roman" pitchFamily="18" charset="0"/>
              </a:rPr>
              <a:t>one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identical twin </a:t>
            </a:r>
            <a:r>
              <a:rPr lang="en-MY" sz="2800" b="1" dirty="0">
                <a:ea typeface="Calibri"/>
                <a:cs typeface="Times New Roman" pitchFamily="18" charset="0"/>
              </a:rPr>
              <a:t>is affected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the probability </a:t>
            </a:r>
            <a:r>
              <a:rPr lang="en-MY" sz="2800" b="1" dirty="0">
                <a:ea typeface="Calibri"/>
                <a:cs typeface="Times New Roman" pitchFamily="18" charset="0"/>
              </a:rPr>
              <a:t>of the other having the disease is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approximately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25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%.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Many </a:t>
            </a:r>
            <a:r>
              <a:rPr lang="en-MY" sz="2800" b="1" dirty="0">
                <a:ea typeface="Calibri"/>
                <a:cs typeface="Times New Roman" pitchFamily="18" charset="0"/>
              </a:rPr>
              <a:t>of these genes are related to the immune system or modulating inflammation.</a:t>
            </a:r>
            <a:r>
              <a:rPr lang="en-MY" sz="2800" dirty="0">
                <a:ea typeface="Calibri"/>
                <a:cs typeface="Times New Roman" pitchFamily="18" charset="0"/>
              </a:rPr>
              <a:t> </a:t>
            </a:r>
            <a:endParaRPr lang="en-MY" sz="2800" dirty="0" smtClean="0"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By </a:t>
            </a:r>
            <a:r>
              <a:rPr lang="en-MY" sz="2800" b="1" dirty="0">
                <a:ea typeface="Calibri"/>
                <a:cs typeface="Times New Roman" pitchFamily="18" charset="0"/>
              </a:rPr>
              <a:t>the end of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2005</a:t>
            </a:r>
            <a:r>
              <a:rPr lang="en-MY" sz="2800" b="1" dirty="0">
                <a:ea typeface="Calibri"/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25 genes</a:t>
            </a:r>
            <a:r>
              <a:rPr lang="en-MY" sz="2800" b="1" dirty="0">
                <a:ea typeface="Calibri"/>
                <a:cs typeface="Times New Roman" pitchFamily="18" charset="0"/>
              </a:rPr>
              <a:t>,</a:t>
            </a:r>
            <a:r>
              <a:rPr lang="en-MY" sz="2800" dirty="0">
                <a:ea typeface="Calibri"/>
                <a:cs typeface="Times New Roman" pitchFamily="18" charset="0"/>
              </a:rPr>
              <a:t> </a:t>
            </a:r>
            <a:endParaRPr lang="en-MY" sz="2800" dirty="0" smtClean="0"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2006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over 100 genes </a:t>
            </a:r>
            <a:r>
              <a:rPr lang="en-MY" sz="2400" b="1" dirty="0">
                <a:ea typeface="Calibri"/>
                <a:cs typeface="Times New Roman" pitchFamily="18" charset="0"/>
              </a:rPr>
              <a:t>were associated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with asthma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33" y="274466"/>
            <a:ext cx="9092805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There is a link between asthma and 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degree of affluence 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which may be related to the hygiene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hypothesis  as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less affluent individuals </a:t>
            </a:r>
            <a:r>
              <a:rPr lang="en-MY" sz="2800" b="1" dirty="0">
                <a:ea typeface="Calibri"/>
                <a:cs typeface="Times New Roman"/>
              </a:rPr>
              <a:t>often have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more exposure to bacteria and viruses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.??????</a:t>
            </a:r>
            <a:endParaRPr lang="en-MY" sz="28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45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6569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Medical </a:t>
            </a:r>
            <a:r>
              <a:rPr lang="en-MY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conditions</a:t>
            </a:r>
            <a:endParaRPr lang="en-MY" sz="28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>
                <a:ea typeface="Calibri"/>
                <a:cs typeface="Times New Roman" pitchFamily="18" charset="0"/>
              </a:rPr>
              <a:t>A triad of atopic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eczema</a:t>
            </a:r>
            <a:r>
              <a:rPr lang="en-MY" sz="2600" b="1" dirty="0">
                <a:ea typeface="Calibri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allergic rhinitis </a:t>
            </a:r>
            <a:r>
              <a:rPr lang="en-MY" sz="2600" b="1" dirty="0">
                <a:ea typeface="Calibri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asthma</a:t>
            </a:r>
            <a:r>
              <a:rPr lang="en-MY" sz="2600" b="1" dirty="0">
                <a:ea typeface="Calibri"/>
                <a:cs typeface="Times New Roman" pitchFamily="18" charset="0"/>
              </a:rPr>
              <a:t> is </a:t>
            </a:r>
            <a:endParaRPr lang="en-MY" sz="2600" b="1" dirty="0" smtClean="0"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          called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atopy</a:t>
            </a:r>
            <a:r>
              <a:rPr lang="en-MY" sz="2600" b="1" dirty="0">
                <a:ea typeface="Calibri"/>
                <a:cs typeface="Times New Roman" pitchFamily="18" charset="0"/>
              </a:rPr>
              <a:t>. </a:t>
            </a:r>
            <a:endParaRPr lang="en-MY" sz="26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ea typeface="Calibri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strongest risk factor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for developing asthma is a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history of </a:t>
            </a:r>
            <a:endParaRPr lang="en-MY" sz="2600" b="1" dirty="0" smtClean="0">
              <a:solidFill>
                <a:srgbClr val="FF0000"/>
              </a:solidFill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atopic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disease</a:t>
            </a:r>
            <a:r>
              <a:rPr lang="en-MY" sz="26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;</a:t>
            </a:r>
            <a:r>
              <a:rPr lang="en-MY" sz="2600" b="1" dirty="0">
                <a:ea typeface="Calibri"/>
                <a:cs typeface="Times New Roman" pitchFamily="18" charset="0"/>
              </a:rPr>
              <a:t> with asthma occurring at a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much greater rate </a:t>
            </a:r>
            <a:r>
              <a:rPr lang="en-MY" sz="2600" b="1" dirty="0">
                <a:ea typeface="Calibri"/>
                <a:cs typeface="Times New Roman" pitchFamily="18" charset="0"/>
              </a:rPr>
              <a:t>in those who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have either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eczema or hay fever</a:t>
            </a:r>
            <a:endParaRPr lang="en-MY" sz="2600" dirty="0">
              <a:solidFill>
                <a:srgbClr val="FF0000"/>
              </a:solidFill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Individuals </a:t>
            </a:r>
            <a:r>
              <a:rPr lang="en-MY" sz="2600" b="1" dirty="0">
                <a:ea typeface="Calibri"/>
                <a:cs typeface="Times New Roman" pitchFamily="18" charset="0"/>
              </a:rPr>
              <a:t>with certain types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of </a:t>
            </a:r>
            <a:r>
              <a:rPr lang="en-MY" sz="26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urticaria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may also experience symptoms of asthma</a:t>
            </a:r>
            <a:r>
              <a:rPr lang="en-MY" sz="2600" b="1" dirty="0">
                <a:ea typeface="Calibri"/>
                <a:cs typeface="Times New Roman" pitchFamily="18" charset="0"/>
              </a:rPr>
              <a:t>.</a:t>
            </a:r>
            <a:endParaRPr lang="en-MY" sz="2600" dirty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>
                <a:ea typeface="Calibri"/>
                <a:cs typeface="Times New Roman"/>
              </a:rPr>
              <a:t>There is a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correlation </a:t>
            </a:r>
            <a:r>
              <a:rPr lang="en-MY" sz="2600" b="1" dirty="0" err="1" smtClean="0">
                <a:solidFill>
                  <a:srgbClr val="0070C0"/>
                </a:solidFill>
                <a:ea typeface="Calibri"/>
                <a:cs typeface="Times New Roman"/>
              </a:rPr>
              <a:t>between</a:t>
            </a:r>
            <a:r>
              <a:rPr lang="en-MY" sz="26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obesity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and the risk of asthma </a:t>
            </a:r>
            <a:endParaRPr lang="en-MY" sz="2600" b="1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ea typeface="Calibri"/>
                <a:cs typeface="Times New Roman"/>
              </a:rPr>
              <a:t>with </a:t>
            </a:r>
            <a:r>
              <a:rPr lang="en-MY" sz="2600" b="1" dirty="0">
                <a:ea typeface="Calibri"/>
                <a:cs typeface="Times New Roman"/>
              </a:rPr>
              <a:t>both having increased in recent years.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Several factors may </a:t>
            </a:r>
            <a:r>
              <a:rPr lang="en-MY" sz="2600" b="1" dirty="0">
                <a:ea typeface="Calibri"/>
                <a:cs typeface="Times New Roman"/>
              </a:rPr>
              <a:t>be at play including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decreased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respiratory function </a:t>
            </a:r>
            <a:r>
              <a:rPr lang="en-MY" sz="2600" b="1" dirty="0">
                <a:ea typeface="Calibri"/>
                <a:cs typeface="Times New Roman"/>
              </a:rPr>
              <a:t>due to a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600" b="1" dirty="0" smtClean="0">
                <a:ea typeface="Calibri"/>
                <a:cs typeface="Times New Roman"/>
              </a:rPr>
              <a:t>build-up of </a:t>
            </a:r>
            <a:r>
              <a:rPr lang="en-MY" sz="2600" b="1" dirty="0">
                <a:ea typeface="Calibri"/>
                <a:cs typeface="Times New Roman"/>
              </a:rPr>
              <a:t>fat and the fact that adipose tissue leads to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600" b="1" dirty="0" smtClean="0">
                <a:ea typeface="Calibri"/>
                <a:cs typeface="Times New Roman"/>
              </a:rPr>
              <a:t>a </a:t>
            </a:r>
            <a:r>
              <a:rPr lang="en-MY" sz="2600" b="1" dirty="0">
                <a:ea typeface="Calibri"/>
                <a:cs typeface="Times New Roman"/>
              </a:rPr>
              <a:t>pro-inflammatory state</a:t>
            </a:r>
            <a:r>
              <a:rPr lang="en-MY" sz="2600" b="1" dirty="0" smtClean="0">
                <a:ea typeface="Calibri"/>
                <a:cs typeface="Times New Roman"/>
              </a:rPr>
              <a:t>.</a:t>
            </a:r>
            <a:endParaRPr lang="en-MY" sz="2600" dirty="0">
              <a:ea typeface="Calibri"/>
              <a:cs typeface="Times New Roman"/>
            </a:endParaRPr>
          </a:p>
        </p:txBody>
      </p:sp>
      <p:pic>
        <p:nvPicPr>
          <p:cNvPr id="3" name="Picture 8" descr="Overweight Woman Standing On Sc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478" y="4293096"/>
            <a:ext cx="2237077" cy="146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7740352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8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423" y="332656"/>
            <a:ext cx="9011577" cy="582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ea typeface="Calibri"/>
              </a:rPr>
              <a:t>Beta blocker medications 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such </a:t>
            </a:r>
            <a:r>
              <a:rPr lang="en-MY" sz="2400" b="1" dirty="0">
                <a:ea typeface="Calibri"/>
              </a:rPr>
              <a:t>as 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propranolol can trigger </a:t>
            </a:r>
            <a:endParaRPr lang="en-MY" sz="2400" b="1" dirty="0" smtClean="0">
              <a:solidFill>
                <a:srgbClr val="0070C0"/>
              </a:solidFill>
              <a:ea typeface="Calibri"/>
            </a:endParaRPr>
          </a:p>
          <a:p>
            <a:r>
              <a:rPr lang="en-MY" sz="2400" b="1" dirty="0" smtClean="0">
                <a:solidFill>
                  <a:srgbClr val="0070C0"/>
                </a:solidFill>
                <a:ea typeface="Calibri"/>
              </a:rPr>
              <a:t>                     </a:t>
            </a:r>
            <a:r>
              <a:rPr lang="en-MY" sz="2400" b="1" dirty="0" smtClean="0">
                <a:ea typeface="Calibri"/>
              </a:rPr>
              <a:t>asthma </a:t>
            </a:r>
            <a:r>
              <a:rPr lang="en-MY" sz="2400" b="1" dirty="0">
                <a:ea typeface="Calibri"/>
              </a:rPr>
              <a:t>in those who are susceptible.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 aspirin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ea typeface="Calibri"/>
                <a:cs typeface="Times New Roman" pitchFamily="18" charset="0"/>
              </a:rPr>
              <a:t>affects up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9% </a:t>
            </a:r>
            <a:r>
              <a:rPr lang="en-MY" sz="2400" b="1" dirty="0">
                <a:cs typeface="Times New Roman" pitchFamily="18" charset="0"/>
              </a:rPr>
              <a:t>of asthmatics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and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NSAID  medications</a:t>
            </a:r>
            <a:r>
              <a:rPr lang="en-MY" sz="2400" b="1" dirty="0" smtClean="0">
                <a:ea typeface="Calibri"/>
                <a:cs typeface="Times New Roman"/>
              </a:rPr>
              <a:t>..(</a:t>
            </a:r>
            <a:r>
              <a:rPr lang="en-MY" sz="2400" b="1" i="1" dirty="0" smtClean="0">
                <a:ea typeface="Calibri"/>
                <a:cs typeface="Times New Roman"/>
              </a:rPr>
              <a:t>such as ibuprofen and naproxen</a:t>
            </a:r>
            <a:r>
              <a:rPr lang="en-MY" sz="2400" b="1" dirty="0" smtClean="0">
                <a:ea typeface="Calibri"/>
                <a:cs typeface="Times New Roman"/>
              </a:rPr>
              <a:t>).</a:t>
            </a:r>
            <a:endParaRPr lang="en-US" sz="2400" b="1" dirty="0"/>
          </a:p>
          <a:p>
            <a:endParaRPr lang="en-US" sz="1600" b="1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Alcohol may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worsen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asthmatic </a:t>
            </a:r>
            <a:r>
              <a:rPr lang="en-MY" sz="2400" b="1" dirty="0">
                <a:solidFill>
                  <a:prstClr val="black"/>
                </a:solidFill>
                <a:ea typeface="Calibri"/>
                <a:cs typeface="Times New Roman"/>
              </a:rPr>
              <a:t>symptoms in up to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a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third of people</a:t>
            </a:r>
            <a:r>
              <a:rPr lang="en-MY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.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        Exercise-induced</a:t>
            </a:r>
            <a:endParaRPr lang="en-MY" sz="2400" dirty="0">
              <a:solidFill>
                <a:srgbClr val="FF0000"/>
              </a:solidFill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/>
              </a:rPr>
              <a:t>       </a:t>
            </a:r>
            <a:r>
              <a:rPr lang="en-MY" sz="2400" b="1" dirty="0" smtClean="0">
                <a:ea typeface="Calibri"/>
                <a:cs typeface="Times New Roman"/>
              </a:rPr>
              <a:t>Exercise </a:t>
            </a:r>
            <a:r>
              <a:rPr lang="en-MY" sz="2400" b="1" dirty="0">
                <a:ea typeface="Calibri"/>
                <a:cs typeface="Times New Roman"/>
              </a:rPr>
              <a:t>can trigger bronchoconstriction both </a:t>
            </a:r>
            <a:r>
              <a:rPr lang="en-MY" sz="2400" b="1" dirty="0" smtClean="0">
                <a:ea typeface="Calibri"/>
                <a:cs typeface="Times New Roman"/>
              </a:rPr>
              <a:t>in people </a:t>
            </a:r>
            <a:r>
              <a:rPr lang="en-MY" sz="2400" b="1" dirty="0">
                <a:ea typeface="Calibri"/>
                <a:cs typeface="Times New Roman"/>
              </a:rPr>
              <a:t>with or without </a:t>
            </a:r>
            <a:r>
              <a:rPr lang="en-MY" sz="2400" b="1" dirty="0" smtClean="0">
                <a:ea typeface="Calibri"/>
                <a:cs typeface="Times New Roman"/>
              </a:rPr>
              <a:t>asthma. It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occurs in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most </a:t>
            </a:r>
            <a:r>
              <a:rPr lang="en-MY" sz="2400" b="1" dirty="0">
                <a:ea typeface="Calibri"/>
                <a:cs typeface="Times New Roman"/>
              </a:rPr>
              <a:t>people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 with asthma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and </a:t>
            </a:r>
          </a:p>
          <a:p>
            <a:r>
              <a:rPr lang="en-MY" sz="2400" b="1" dirty="0" smtClean="0">
                <a:ea typeface="Calibri"/>
                <a:cs typeface="Times New Roman"/>
              </a:rPr>
              <a:t>           up </a:t>
            </a:r>
            <a:r>
              <a:rPr lang="en-MY" sz="2400" b="1" dirty="0">
                <a:ea typeface="Calibri"/>
                <a:cs typeface="Times New Roman"/>
              </a:rPr>
              <a:t>to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20%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/>
              </a:rPr>
              <a:t> of people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/>
              </a:rPr>
              <a:t>without asthma</a:t>
            </a:r>
            <a:endParaRPr lang="en-MY" sz="24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      Occupational</a:t>
            </a:r>
            <a:endParaRPr lang="en-MY" sz="2600" i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 </a:t>
            </a:r>
            <a:r>
              <a:rPr lang="en-MY" sz="2600" b="1" u="sng" dirty="0">
                <a:solidFill>
                  <a:srgbClr val="0070C0"/>
                </a:solidFill>
                <a:ea typeface="Calibri"/>
                <a:cs typeface="Times New Roman"/>
                <a:hlinkClick r:id="rId2" tooltip="Occupational disease"/>
              </a:rPr>
              <a:t>occupational disease</a:t>
            </a:r>
            <a:r>
              <a:rPr lang="en-MY" sz="2600" b="1" dirty="0">
                <a:ea typeface="Calibri"/>
                <a:cs typeface="Times New Roman"/>
              </a:rPr>
              <a:t>. . 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It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is estimated that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5–25% </a:t>
            </a:r>
            <a:r>
              <a:rPr lang="en-MY" sz="2600" b="1" dirty="0">
                <a:ea typeface="Calibri"/>
                <a:cs typeface="Times New Roman"/>
              </a:rPr>
              <a:t>of asthma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600" b="1" dirty="0">
                <a:ea typeface="Calibri"/>
                <a:cs typeface="Times New Roman"/>
              </a:rPr>
              <a:t> </a:t>
            </a:r>
            <a:r>
              <a:rPr lang="en-MY" sz="2600" b="1" dirty="0" smtClean="0">
                <a:ea typeface="Calibri"/>
                <a:cs typeface="Times New Roman"/>
              </a:rPr>
              <a:t>cases </a:t>
            </a:r>
            <a:r>
              <a:rPr lang="en-MY" sz="2600" b="1" dirty="0">
                <a:ea typeface="Calibri"/>
                <a:cs typeface="Times New Roman"/>
              </a:rPr>
              <a:t>in </a:t>
            </a:r>
            <a:r>
              <a:rPr lang="en-MY" sz="2600" b="1" dirty="0" smtClean="0">
                <a:ea typeface="Calibri"/>
                <a:cs typeface="Times New Roman"/>
              </a:rPr>
              <a:t> 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  adults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are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work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-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related</a:t>
            </a:r>
            <a:r>
              <a:rPr lang="en-MY" sz="2600" b="1" dirty="0">
                <a:ea typeface="Calibri"/>
                <a:cs typeface="Times New Roman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A few </a:t>
            </a:r>
            <a:r>
              <a:rPr lang="en-MY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hundred different agents have been implicated, with the most common being: </a:t>
            </a:r>
            <a:r>
              <a:rPr lang="en-MY" b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grai</a:t>
            </a:r>
            <a:endParaRPr lang="en-MY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611188" y="63619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" name="Picture 4" descr="Factory Worker Wearing Safety Mas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188" y="4077072"/>
            <a:ext cx="126803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00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068" y="260648"/>
            <a:ext cx="8501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MY" sz="2800" b="1" dirty="0" smtClean="0">
                <a:solidFill>
                  <a:srgbClr val="FF0000"/>
                </a:solidFill>
                <a:effectLst/>
                <a:latin typeface="Garamond" pitchFamily="18" charset="0"/>
                <a:ea typeface="Calibri"/>
                <a:cs typeface="Times New Roman"/>
              </a:rPr>
              <a:t>   Asthma</a:t>
            </a:r>
          </a:p>
          <a:p>
            <a:pPr algn="just">
              <a:spcAft>
                <a:spcPts val="0"/>
              </a:spcAft>
            </a:pPr>
            <a:r>
              <a:rPr lang="en-MY" sz="2800" b="1" dirty="0" smtClean="0">
                <a:effectLst/>
                <a:ea typeface="Calibri"/>
                <a:cs typeface="Times New Roman"/>
              </a:rPr>
              <a:t> is a common long-term inflammatory disease of the airways of the lungs. </a:t>
            </a:r>
            <a:r>
              <a:rPr lang="en-MY" sz="28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Calibri"/>
                <a:cs typeface="Times New Roman"/>
              </a:rPr>
              <a:t>characterized 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by </a:t>
            </a:r>
          </a:p>
          <a:p>
            <a:pPr algn="just">
              <a:spcAft>
                <a:spcPts val="0"/>
              </a:spcAft>
            </a:pP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variable &amp; recurring symptoms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, reversible airflow obstruction, and easily triggered  bronchospasms.</a:t>
            </a:r>
            <a:endParaRPr lang="en-MY" sz="28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9952" y="83043"/>
            <a:ext cx="2664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Asthma</a:t>
            </a:r>
            <a:endParaRPr lang="en-MY" sz="3200" dirty="0"/>
          </a:p>
        </p:txBody>
      </p:sp>
      <p:sp>
        <p:nvSpPr>
          <p:cNvPr id="8" name="Rectangle 7"/>
          <p:cNvSpPr/>
          <p:nvPr/>
        </p:nvSpPr>
        <p:spPr>
          <a:xfrm>
            <a:off x="-108520" y="2507417"/>
            <a:ext cx="9145016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>
                <a:solidFill>
                  <a:schemeClr val="tx2"/>
                </a:solidFill>
                <a:ea typeface="Calibri"/>
                <a:cs typeface="Times New Roman"/>
              </a:rPr>
              <a:t>Although asthma is a chronic obstructive condition,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solidFill>
                  <a:schemeClr val="tx2"/>
                </a:solidFill>
                <a:ea typeface="Calibri"/>
                <a:cs typeface="Times New Roman"/>
              </a:rPr>
              <a:t>it is not considered as a part of </a:t>
            </a:r>
            <a:r>
              <a:rPr lang="en-MY" sz="2400" b="1" dirty="0">
                <a:solidFill>
                  <a:schemeClr val="tx2"/>
                </a:solidFill>
                <a:ea typeface="Calibri"/>
                <a:cs typeface="Times New Roman"/>
              </a:rPr>
              <a:t>chronic obstructive pulmonary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00B0F0"/>
                </a:solidFill>
                <a:ea typeface="Calibri"/>
                <a:cs typeface="Times New Roman"/>
              </a:rPr>
              <a:t>  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disease, as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this term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refers specifically to combinations of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disease that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are irreversible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such as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bronchiectasis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and </a:t>
            </a:r>
            <a:endParaRPr lang="en-MY" sz="2800" b="1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Emphysema</a:t>
            </a:r>
            <a:r>
              <a:rPr lang="en-MY" sz="2800" dirty="0" smtClean="0">
                <a:solidFill>
                  <a:srgbClr val="0070C0"/>
                </a:solidFill>
                <a:ea typeface="Calibri"/>
                <a:cs typeface="Times New Roman"/>
              </a:rPr>
              <a:t>. </a:t>
            </a:r>
            <a:r>
              <a:rPr lang="en-MY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Unlike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these diseases, </a:t>
            </a:r>
            <a:endParaRPr lang="en-MY" sz="2800" b="1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500" b="1" dirty="0">
                <a:solidFill>
                  <a:srgbClr val="C00000"/>
                </a:solidFill>
                <a:ea typeface="Calibri"/>
                <a:cs typeface="Times New Roman"/>
              </a:rPr>
              <a:t>in asthma, the </a:t>
            </a:r>
            <a:r>
              <a:rPr lang="en-MY" sz="2500" b="1" dirty="0">
                <a:solidFill>
                  <a:srgbClr val="FF0000"/>
                </a:solidFill>
                <a:ea typeface="Calibri"/>
                <a:cs typeface="Times New Roman"/>
              </a:rPr>
              <a:t>airway obstruction </a:t>
            </a:r>
            <a:r>
              <a:rPr lang="en-MY" sz="2500" b="1" dirty="0">
                <a:solidFill>
                  <a:srgbClr val="0070C0"/>
                </a:solidFill>
                <a:ea typeface="Calibri"/>
                <a:cs typeface="Times New Roman"/>
              </a:rPr>
              <a:t>is  usually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reversible</a:t>
            </a:r>
            <a:r>
              <a:rPr lang="en-MY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; </a:t>
            </a:r>
            <a:r>
              <a:rPr lang="en-MY" sz="2400" b="1" dirty="0" smtClean="0">
                <a:solidFill>
                  <a:srgbClr val="000000"/>
                </a:solidFill>
                <a:ea typeface="Calibri"/>
                <a:cs typeface="Times New Roman"/>
              </a:rPr>
              <a:t>however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if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left untreated, 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can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lead the lungs to become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irreversibly </a:t>
            </a:r>
            <a:r>
              <a:rPr lang="en-MY" sz="2800" b="1" dirty="0">
                <a:solidFill>
                  <a:srgbClr val="000000"/>
                </a:solidFill>
                <a:ea typeface="Calibri"/>
                <a:cs typeface="Times New Roman"/>
              </a:rPr>
              <a:t>obstructed</a:t>
            </a:r>
            <a:r>
              <a:rPr lang="en-MY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.</a:t>
            </a:r>
            <a:endParaRPr lang="en-MY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56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568952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758950" algn="l"/>
              </a:tabLst>
            </a:pPr>
            <a:r>
              <a:rPr lang="en-MY" sz="28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Nonallergic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asthma</a:t>
            </a:r>
            <a:r>
              <a:rPr lang="en-MY" sz="2800" b="1" dirty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also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known as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intrinsic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or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non atopic </a:t>
            </a:r>
            <a:r>
              <a:rPr lang="en-MY" sz="2800" b="1" dirty="0">
                <a:ea typeface="Calibri"/>
                <a:cs typeface="Times New Roman" pitchFamily="18" charset="0"/>
              </a:rPr>
              <a:t>asthma,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makes </a:t>
            </a:r>
            <a:r>
              <a:rPr lang="en-MY" sz="2800" b="1" dirty="0">
                <a:ea typeface="Calibri"/>
                <a:cs typeface="Times New Roman" pitchFamily="18" charset="0"/>
              </a:rPr>
              <a:t>up between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10 and 33% of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cases</a:t>
            </a:r>
            <a:r>
              <a:rPr lang="en-MY" sz="2800" b="1" dirty="0">
                <a:ea typeface="Calibri"/>
                <a:cs typeface="Times New Roman" pitchFamily="18" charset="0"/>
              </a:rPr>
              <a:t>.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There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negative skin test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to common </a:t>
            </a:r>
            <a:r>
              <a:rPr lang="en-MY" sz="2800" b="1" dirty="0">
                <a:ea typeface="Calibri"/>
                <a:cs typeface="Times New Roman" pitchFamily="18" charset="0"/>
              </a:rPr>
              <a:t>inhalant allergens </a:t>
            </a:r>
            <a:r>
              <a:rPr lang="en-MY" sz="2800" b="1" dirty="0" smtClean="0">
                <a:ea typeface="Calibri"/>
                <a:cs typeface="Times New Roman" pitchFamily="18" charset="0"/>
              </a:rPr>
              <a:t>and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 </a:t>
            </a:r>
            <a:r>
              <a:rPr lang="en-MY" sz="2800" b="1" dirty="0">
                <a:ea typeface="Calibri"/>
                <a:cs typeface="Times New Roman" pitchFamily="18" charset="0"/>
              </a:rPr>
              <a:t>normal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serum concentrations of </a:t>
            </a:r>
            <a:r>
              <a:rPr lang="en-MY" sz="2800" b="1" dirty="0" err="1">
                <a:solidFill>
                  <a:srgbClr val="FF0000"/>
                </a:solidFill>
                <a:ea typeface="Calibri"/>
                <a:cs typeface="Times New Roman" pitchFamily="18" charset="0"/>
              </a:rPr>
              <a:t>IgE</a:t>
            </a:r>
            <a:r>
              <a:rPr lang="en-MY" sz="2800" b="1" dirty="0">
                <a:ea typeface="Calibri"/>
                <a:cs typeface="Times New Roman" pitchFamily="18" charset="0"/>
              </a:rPr>
              <a:t>.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Often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it starts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later in life</a:t>
            </a:r>
            <a:r>
              <a:rPr lang="en-MY" sz="2800" b="1" dirty="0">
                <a:ea typeface="Calibri"/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and </a:t>
            </a:r>
            <a:endParaRPr lang="en-MY" sz="2800" b="1" dirty="0" smtClean="0">
              <a:solidFill>
                <a:srgbClr val="0070C0"/>
              </a:solidFill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women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are more </a:t>
            </a:r>
            <a:r>
              <a:rPr lang="en-MY" sz="2800" b="1" dirty="0">
                <a:ea typeface="Calibri"/>
                <a:cs typeface="Times New Roman" pitchFamily="18" charset="0"/>
              </a:rPr>
              <a:t>commonly affected than men. </a:t>
            </a:r>
            <a:endParaRPr lang="en-MY" sz="2800" b="1" dirty="0" smtClean="0"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a typeface="Calibri"/>
                <a:cs typeface="Times New Roman" pitchFamily="18" charset="0"/>
              </a:rPr>
              <a:t>Usual </a:t>
            </a:r>
            <a:r>
              <a:rPr lang="en-MY" sz="2800" b="1" dirty="0">
                <a:ea typeface="Calibri"/>
                <a:cs typeface="Times New Roman" pitchFamily="18" charset="0"/>
              </a:rPr>
              <a:t>treatments may not work as well. </a:t>
            </a:r>
            <a:endParaRPr lang="en-MY" sz="2800" dirty="0"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79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44624"/>
            <a:ext cx="8946651" cy="6569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     Asthma exacerbation</a:t>
            </a:r>
            <a:endParaRPr lang="en-MY" sz="2800" dirty="0" smtClean="0">
              <a:solidFill>
                <a:srgbClr val="FF0000"/>
              </a:solidFill>
              <a:ea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0000"/>
                </a:solidFill>
                <a:ea typeface="Calibri"/>
              </a:rPr>
              <a:t>An 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acute asthma exacerbation is commonly </a:t>
            </a:r>
            <a:r>
              <a:rPr lang="en-MY" sz="2600" b="1" dirty="0">
                <a:ea typeface="Calibri"/>
              </a:rPr>
              <a:t>referred </a:t>
            </a:r>
            <a:r>
              <a:rPr lang="en-MY" sz="2600" b="1" dirty="0">
                <a:solidFill>
                  <a:srgbClr val="0070C0"/>
                </a:solidFill>
                <a:ea typeface="Calibri"/>
              </a:rPr>
              <a:t>to as an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asthma attack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. </a:t>
            </a:r>
            <a:endParaRPr lang="en-MY" sz="2600" b="1" dirty="0" smtClean="0">
              <a:solidFill>
                <a:srgbClr val="000000"/>
              </a:solidFill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ea typeface="Calibri"/>
              </a:rPr>
              <a:t>previously </a:t>
            </a:r>
            <a:r>
              <a:rPr lang="en-MY" sz="2600" b="1" dirty="0">
                <a:ea typeface="Calibri"/>
              </a:rPr>
              <a:t>known as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status </a:t>
            </a:r>
            <a:r>
              <a:rPr lang="en-MY" sz="2600" b="1" dirty="0" err="1">
                <a:solidFill>
                  <a:srgbClr val="FF0000"/>
                </a:solidFill>
                <a:ea typeface="Calibri"/>
              </a:rPr>
              <a:t>asthmaticus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</a:rPr>
              <a:t>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ea typeface="Calibri"/>
              </a:rPr>
              <a:t>does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not respond </a:t>
            </a:r>
            <a:r>
              <a:rPr lang="en-MY" sz="2600" b="1" dirty="0">
                <a:ea typeface="Calibri"/>
              </a:rPr>
              <a:t>to standard treatments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of </a:t>
            </a:r>
            <a:r>
              <a:rPr lang="en-MY" sz="2600" b="1" dirty="0" smtClean="0">
                <a:ea typeface="Calibri"/>
              </a:rPr>
              <a:t>bronchodilators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>
                <a:ea typeface="Calibri"/>
              </a:rPr>
              <a:t> </a:t>
            </a:r>
            <a:r>
              <a:rPr lang="en-MY" sz="2600" b="1" dirty="0" smtClean="0">
                <a:ea typeface="Calibri"/>
              </a:rPr>
              <a:t>     and </a:t>
            </a:r>
            <a:r>
              <a:rPr lang="en-MY" sz="2600" b="1" dirty="0">
                <a:ea typeface="Calibri"/>
              </a:rPr>
              <a:t>corticosteroids. </a:t>
            </a:r>
            <a:endParaRPr lang="en-MY" sz="2600" b="1" dirty="0" smtClean="0"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ea typeface="Calibri"/>
              </a:rPr>
              <a:t>Half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of cases</a:t>
            </a:r>
            <a:r>
              <a:rPr lang="en-MY" sz="2600" b="1" dirty="0">
                <a:ea typeface="Calibri"/>
              </a:rPr>
              <a:t> are due to infections </a:t>
            </a:r>
            <a:endParaRPr lang="en-MY" sz="2600" b="1" dirty="0" smtClean="0"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ea typeface="Calibri"/>
              </a:rPr>
              <a:t>with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others </a:t>
            </a:r>
            <a:r>
              <a:rPr lang="en-MY" sz="2600" b="1" dirty="0">
                <a:ea typeface="Calibri"/>
              </a:rPr>
              <a:t>caused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by </a:t>
            </a:r>
            <a:r>
              <a:rPr lang="en-MY" sz="2600" b="1" dirty="0">
                <a:ea typeface="Calibri"/>
              </a:rPr>
              <a:t>allergen, air pollution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, or </a:t>
            </a:r>
            <a:endParaRPr lang="en-MY" sz="2600" b="1" dirty="0" smtClean="0">
              <a:solidFill>
                <a:srgbClr val="FF0000"/>
              </a:solidFill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ea typeface="Calibri"/>
              </a:rPr>
              <a:t>insufficient </a:t>
            </a:r>
            <a:r>
              <a:rPr lang="en-MY" sz="2600" b="1" dirty="0">
                <a:solidFill>
                  <a:schemeClr val="tx2"/>
                </a:solidFill>
                <a:ea typeface="Calibri"/>
              </a:rPr>
              <a:t>or inappropriate </a:t>
            </a:r>
            <a:r>
              <a:rPr lang="en-MY" sz="2600" b="1" dirty="0">
                <a:ea typeface="Calibri"/>
              </a:rPr>
              <a:t>medication</a:t>
            </a:r>
            <a:endParaRPr lang="en-MY" sz="2600" b="1" dirty="0" smtClean="0"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002060"/>
                </a:solidFill>
                <a:ea typeface="Calibri"/>
              </a:rPr>
              <a:t>The </a:t>
            </a:r>
            <a:r>
              <a:rPr lang="en-MY" sz="2800" b="1" u="sng" dirty="0">
                <a:solidFill>
                  <a:srgbClr val="FF0000"/>
                </a:solidFill>
                <a:ea typeface="Calibri"/>
              </a:rPr>
              <a:t>classic symptoms </a:t>
            </a:r>
            <a:r>
              <a:rPr lang="en-MY" sz="2800" b="1" dirty="0" smtClean="0">
                <a:solidFill>
                  <a:srgbClr val="002060"/>
                </a:solidFill>
                <a:ea typeface="Calibri"/>
              </a:rPr>
              <a:t>are: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solidFill>
                  <a:schemeClr val="tx2"/>
                </a:solidFill>
                <a:ea typeface="Calibri"/>
              </a:rPr>
              <a:t>shortness </a:t>
            </a:r>
            <a:r>
              <a:rPr lang="en-MY" sz="2600" b="1" dirty="0">
                <a:solidFill>
                  <a:schemeClr val="tx2"/>
                </a:solidFill>
                <a:ea typeface="Calibri"/>
              </a:rPr>
              <a:t>of breath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, </a:t>
            </a:r>
            <a:r>
              <a:rPr lang="en-MY" sz="2600" b="1" dirty="0">
                <a:solidFill>
                  <a:schemeClr val="tx2"/>
                </a:solidFill>
                <a:ea typeface="Calibri"/>
              </a:rPr>
              <a:t>wheezing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, and </a:t>
            </a:r>
            <a:r>
              <a:rPr lang="en-MY" sz="2600" b="1" dirty="0">
                <a:solidFill>
                  <a:schemeClr val="tx2"/>
                </a:solidFill>
                <a:ea typeface="Calibri"/>
              </a:rPr>
              <a:t>chest tightness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. </a:t>
            </a:r>
            <a:endParaRPr lang="en-MY" sz="2600" b="1" dirty="0" smtClean="0">
              <a:solidFill>
                <a:srgbClr val="000000"/>
              </a:solidFill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solidFill>
                  <a:srgbClr val="000000"/>
                </a:solidFill>
                <a:ea typeface="Calibri"/>
              </a:rPr>
              <a:t>The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wheezing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 is most often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when breathing out</a:t>
            </a:r>
            <a:r>
              <a:rPr lang="en-MY" sz="2600" b="1" dirty="0">
                <a:solidFill>
                  <a:schemeClr val="tx2"/>
                </a:solidFill>
                <a:ea typeface="Calibri"/>
              </a:rPr>
              <a:t>. </a:t>
            </a:r>
            <a:endParaRPr lang="en-MY" sz="2600" b="1" dirty="0" smtClean="0">
              <a:solidFill>
                <a:schemeClr val="tx2"/>
              </a:solidFill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600" b="1" dirty="0" smtClean="0">
                <a:solidFill>
                  <a:srgbClr val="000000"/>
                </a:solidFill>
                <a:ea typeface="Calibri"/>
              </a:rPr>
              <a:t>While </a:t>
            </a:r>
            <a:r>
              <a:rPr lang="en-MY" sz="2600" b="1" dirty="0">
                <a:solidFill>
                  <a:srgbClr val="000000"/>
                </a:solidFill>
                <a:ea typeface="Calibri"/>
              </a:rPr>
              <a:t>these are the primary symptoms of asthma, </a:t>
            </a:r>
            <a:endParaRPr lang="en-MY" sz="2600" b="1" dirty="0" smtClean="0">
              <a:solidFill>
                <a:srgbClr val="000000"/>
              </a:solidFill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1200" b="1" dirty="0" smtClean="0">
                <a:solidFill>
                  <a:srgbClr val="000000"/>
                </a:solidFill>
                <a:ea typeface="Calibri"/>
              </a:rPr>
              <a:t>some 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people </a:t>
            </a:r>
            <a:r>
              <a:rPr lang="en-MY" sz="1200" b="1" dirty="0">
                <a:solidFill>
                  <a:srgbClr val="0070C0"/>
                </a:solidFill>
                <a:ea typeface="Calibri"/>
              </a:rPr>
              <a:t>present primarily 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with</a:t>
            </a:r>
            <a:r>
              <a:rPr lang="en-MY" sz="1200" b="1" dirty="0">
                <a:solidFill>
                  <a:srgbClr val="FF0000"/>
                </a:solidFill>
                <a:ea typeface="Calibri"/>
              </a:rPr>
              <a:t> coughing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, and </a:t>
            </a:r>
            <a:endParaRPr lang="en-MY" sz="1200" b="1" dirty="0" smtClean="0">
              <a:solidFill>
                <a:srgbClr val="000000"/>
              </a:solidFill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1200" b="1" dirty="0" smtClean="0">
                <a:solidFill>
                  <a:srgbClr val="000000"/>
                </a:solidFill>
                <a:ea typeface="Calibri"/>
              </a:rPr>
              <a:t>in </a:t>
            </a:r>
            <a:r>
              <a:rPr lang="en-MY" sz="1200" b="1" dirty="0">
                <a:solidFill>
                  <a:srgbClr val="FF0000"/>
                </a:solidFill>
                <a:ea typeface="Calibri"/>
              </a:rPr>
              <a:t>severe cases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, air motion may be </a:t>
            </a:r>
            <a:r>
              <a:rPr lang="en-MY" sz="1200" b="1" dirty="0">
                <a:solidFill>
                  <a:srgbClr val="FF0000"/>
                </a:solidFill>
                <a:ea typeface="Calibri"/>
              </a:rPr>
              <a:t>significantly impaired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 such that </a:t>
            </a:r>
            <a:r>
              <a:rPr lang="en-MY" sz="1200" b="1" dirty="0">
                <a:solidFill>
                  <a:srgbClr val="FF0000"/>
                </a:solidFill>
                <a:ea typeface="Calibri"/>
              </a:rPr>
              <a:t>no wheezing </a:t>
            </a:r>
            <a:r>
              <a:rPr lang="en-MY" sz="1200" b="1" dirty="0">
                <a:solidFill>
                  <a:srgbClr val="000000"/>
                </a:solidFill>
                <a:ea typeface="Calibri"/>
              </a:rPr>
              <a:t>is heard. </a:t>
            </a:r>
            <a:endParaRPr lang="en-MY" sz="1200" b="1" dirty="0" smtClean="0">
              <a:solidFill>
                <a:srgbClr val="000000"/>
              </a:solidFill>
              <a:ea typeface="Calibri"/>
            </a:endParaRPr>
          </a:p>
        </p:txBody>
      </p:sp>
      <p:pic>
        <p:nvPicPr>
          <p:cNvPr id="4" name="Picture 10" descr="Boy Having Asthma At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005" y="3789040"/>
            <a:ext cx="1329858" cy="210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240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224904"/>
            <a:ext cx="914501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ea typeface="Calibri"/>
              </a:rPr>
              <a:t>In children, </a:t>
            </a:r>
            <a:endParaRPr lang="en-MY" sz="2400" b="1" dirty="0" smtClean="0">
              <a:solidFill>
                <a:srgbClr val="000000"/>
              </a:solidFill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ea typeface="Calibri"/>
              </a:rPr>
              <a:t>chest </a:t>
            </a:r>
            <a:r>
              <a:rPr lang="en-MY" sz="2400" b="1" dirty="0">
                <a:solidFill>
                  <a:srgbClr val="FF0000"/>
                </a:solidFill>
                <a:ea typeface="Calibri"/>
              </a:rPr>
              <a:t>pain 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is often present.</a:t>
            </a:r>
            <a:endParaRPr lang="en-MY" sz="2400" dirty="0">
              <a:ea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0000"/>
                </a:solidFill>
                <a:ea typeface="Calibri"/>
              </a:rPr>
              <a:t>Signs occurring during an asthma attack include the use </a:t>
            </a:r>
            <a:r>
              <a:rPr lang="en-MY" sz="2400" b="1" dirty="0" smtClean="0">
                <a:solidFill>
                  <a:srgbClr val="000000"/>
                </a:solidFill>
                <a:ea typeface="Calibri"/>
              </a:rPr>
              <a:t>of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0000"/>
                </a:solidFill>
                <a:ea typeface="Calibri"/>
              </a:rPr>
              <a:t> </a:t>
            </a:r>
            <a:r>
              <a:rPr lang="en-MY" sz="2400" b="1" dirty="0">
                <a:solidFill>
                  <a:srgbClr val="FF0000"/>
                </a:solidFill>
                <a:ea typeface="Calibri"/>
              </a:rPr>
              <a:t>accessory muscles of respiration 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(sternocleidomastoid and scalene muscles of the neck),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ea typeface="Calibri"/>
              </a:rPr>
              <a:t> there may be a </a:t>
            </a:r>
            <a:r>
              <a:rPr lang="en-MY" sz="2400" b="1" dirty="0">
                <a:solidFill>
                  <a:srgbClr val="FF0000"/>
                </a:solidFill>
                <a:ea typeface="Calibri"/>
              </a:rPr>
              <a:t>paradoxical pulse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 (</a:t>
            </a:r>
            <a:r>
              <a:rPr lang="en-MY" sz="2400" b="1" dirty="0">
                <a:ea typeface="Calibri"/>
              </a:rPr>
              <a:t>a pulse that is </a:t>
            </a:r>
            <a:r>
              <a:rPr lang="en-MY" sz="2400" b="1" dirty="0">
                <a:solidFill>
                  <a:srgbClr val="FF0000"/>
                </a:solidFill>
                <a:ea typeface="Calibri"/>
              </a:rPr>
              <a:t>weaker during inhalation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 </a:t>
            </a:r>
            <a:r>
              <a:rPr lang="en-MY" sz="2400" b="1" dirty="0">
                <a:ea typeface="Calibri"/>
              </a:rPr>
              <a:t>and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 </a:t>
            </a:r>
            <a:r>
              <a:rPr lang="en-MY" sz="2400" b="1" dirty="0">
                <a:solidFill>
                  <a:srgbClr val="FF0000"/>
                </a:solidFill>
                <a:ea typeface="Calibri"/>
              </a:rPr>
              <a:t>stronger during exhalation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), </a:t>
            </a:r>
            <a:endParaRPr lang="en-MY" sz="2400" b="1" dirty="0" smtClean="0">
              <a:solidFill>
                <a:srgbClr val="000000"/>
              </a:solidFill>
              <a:ea typeface="Calibri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0000"/>
                </a:solidFill>
                <a:ea typeface="Calibri"/>
              </a:rPr>
              <a:t>A 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blue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</a:rPr>
              <a:t>colour</a:t>
            </a:r>
            <a:r>
              <a:rPr lang="en-MY" sz="2400" b="1" dirty="0" smtClean="0">
                <a:solidFill>
                  <a:srgbClr val="000000"/>
                </a:solidFill>
                <a:ea typeface="Calibri"/>
              </a:rPr>
              <a:t> 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of the 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skin and nails 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may occur from </a:t>
            </a:r>
            <a:r>
              <a:rPr lang="en-MY" sz="2400" b="1" dirty="0">
                <a:solidFill>
                  <a:srgbClr val="0070C0"/>
                </a:solidFill>
                <a:ea typeface="Calibri"/>
              </a:rPr>
              <a:t>lack of oxygen</a:t>
            </a:r>
            <a:r>
              <a:rPr lang="en-MY" sz="2400" b="1" dirty="0">
                <a:solidFill>
                  <a:srgbClr val="000000"/>
                </a:solidFill>
                <a:ea typeface="Calibri"/>
              </a:rPr>
              <a:t>.</a:t>
            </a:r>
            <a:endParaRPr lang="en-MY" sz="2400" dirty="0"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260648"/>
            <a:ext cx="3288080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 smtClean="0">
                <a:solidFill>
                  <a:srgbClr val="FF0000"/>
                </a:solidFill>
                <a:latin typeface="Times New Roman"/>
                <a:ea typeface="Calibri"/>
              </a:rPr>
              <a:t>   Cont. …Asthma </a:t>
            </a:r>
            <a:r>
              <a:rPr lang="en-MY" b="1" dirty="0">
                <a:solidFill>
                  <a:srgbClr val="FF0000"/>
                </a:solidFill>
                <a:latin typeface="Times New Roman"/>
                <a:ea typeface="Calibri"/>
              </a:rPr>
              <a:t>exacerbation</a:t>
            </a:r>
            <a:endParaRPr lang="en-MY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4" name="Picture 10" descr="Boy Having Asthma Att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134"/>
            <a:ext cx="1043608" cy="12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504" y="646010"/>
            <a:ext cx="867268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000000"/>
                </a:solidFill>
                <a:ea typeface="Calibri"/>
              </a:rPr>
              <a:t>some people </a:t>
            </a:r>
            <a:r>
              <a:rPr lang="en-MY" sz="2800" b="1" dirty="0">
                <a:solidFill>
                  <a:srgbClr val="0070C0"/>
                </a:solidFill>
                <a:ea typeface="Calibri"/>
              </a:rPr>
              <a:t>present primarily </a:t>
            </a:r>
            <a:r>
              <a:rPr lang="en-MY" sz="2800" b="1" dirty="0">
                <a:solidFill>
                  <a:srgbClr val="000000"/>
                </a:solidFill>
                <a:ea typeface="Calibri"/>
              </a:rPr>
              <a:t>with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 coughing</a:t>
            </a:r>
            <a:r>
              <a:rPr lang="en-MY" sz="2800" b="1" dirty="0">
                <a:solidFill>
                  <a:srgbClr val="000000"/>
                </a:solidFill>
                <a:ea typeface="Calibri"/>
              </a:rPr>
              <a:t>, and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000000"/>
                </a:solidFill>
                <a:ea typeface="Calibri"/>
              </a:rPr>
              <a:t>in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severe cases</a:t>
            </a:r>
            <a:r>
              <a:rPr lang="en-MY" sz="2800" b="1" dirty="0">
                <a:solidFill>
                  <a:srgbClr val="000000"/>
                </a:solidFill>
                <a:ea typeface="Calibri"/>
              </a:rPr>
              <a:t>,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significantly breathing impaired</a:t>
            </a:r>
            <a:r>
              <a:rPr lang="en-MY" sz="2800" b="1" dirty="0" smtClean="0">
                <a:solidFill>
                  <a:srgbClr val="000000"/>
                </a:solidFill>
                <a:ea typeface="Calibri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000000"/>
                </a:solidFill>
                <a:ea typeface="Calibri"/>
              </a:rPr>
              <a:t>such </a:t>
            </a:r>
            <a:r>
              <a:rPr lang="en-MY" sz="2800" b="1" dirty="0">
                <a:solidFill>
                  <a:srgbClr val="000000"/>
                </a:solidFill>
                <a:ea typeface="Calibri"/>
              </a:rPr>
              <a:t>that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no wheezing </a:t>
            </a:r>
            <a:r>
              <a:rPr lang="en-MY" sz="2800" b="1" dirty="0">
                <a:solidFill>
                  <a:srgbClr val="000000"/>
                </a:solidFill>
                <a:ea typeface="Calibri"/>
              </a:rPr>
              <a:t>is heard. </a:t>
            </a:r>
          </a:p>
        </p:txBody>
      </p:sp>
    </p:spTree>
    <p:extLst>
      <p:ext uri="{BB962C8B-B14F-4D97-AF65-F5344CB8AC3E}">
        <p14:creationId xmlns:p14="http://schemas.microsoft.com/office/powerpoint/2010/main" val="3231986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2536" y="-66973"/>
            <a:ext cx="9536538" cy="695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Management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While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there is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no cure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 for asthma</a:t>
            </a:r>
            <a:r>
              <a:rPr lang="en-MY" sz="2400" b="1" dirty="0">
                <a:ea typeface="Calibri"/>
                <a:cs typeface="Times New Roman" pitchFamily="18" charset="0"/>
              </a:rPr>
              <a:t>,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  symptoms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can typically be improved</a:t>
            </a:r>
            <a:r>
              <a:rPr lang="en-MY" sz="2400" b="1" dirty="0">
                <a:ea typeface="Calibri"/>
                <a:cs typeface="Times New Roman" pitchFamily="18" charset="0"/>
              </a:rPr>
              <a:t>. 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 A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specific</a:t>
            </a:r>
            <a:r>
              <a:rPr lang="en-MY" sz="2400" b="1" dirty="0">
                <a:ea typeface="Calibri"/>
                <a:cs typeface="Times New Roman" pitchFamily="18" charset="0"/>
              </a:rPr>
              <a:t>, customized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plan</a:t>
            </a:r>
            <a:r>
              <a:rPr lang="en-MY" sz="2400" b="1" dirty="0">
                <a:ea typeface="Calibri"/>
                <a:cs typeface="Times New Roman" pitchFamily="18" charset="0"/>
              </a:rPr>
              <a:t> for proactively monitoring and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  managing </a:t>
            </a:r>
            <a:r>
              <a:rPr lang="en-MY" sz="2400" b="1" dirty="0">
                <a:ea typeface="Calibri"/>
                <a:cs typeface="Times New Roman" pitchFamily="18" charset="0"/>
              </a:rPr>
              <a:t>symptoms should be created.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    This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plan should include </a:t>
            </a:r>
            <a:r>
              <a:rPr lang="en-MY" sz="2400" b="1" dirty="0">
                <a:ea typeface="Calibri"/>
                <a:cs typeface="Times New Roman" pitchFamily="18" charset="0"/>
              </a:rPr>
              <a:t>the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   reduction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of exposure to allergens</a:t>
            </a:r>
            <a:r>
              <a:rPr lang="en-MY" sz="2400" b="1" dirty="0">
                <a:ea typeface="Calibri"/>
                <a:cs typeface="Times New Roman" pitchFamily="18" charset="0"/>
              </a:rPr>
              <a:t>,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   testing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to assess the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severity of symptoms</a:t>
            </a:r>
            <a:r>
              <a:rPr lang="en-MY" sz="2400" b="1" dirty="0">
                <a:ea typeface="Calibri"/>
                <a:cs typeface="Times New Roman" pitchFamily="18" charset="0"/>
              </a:rPr>
              <a:t>, 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  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   </a:t>
            </a:r>
            <a:r>
              <a:rPr lang="en-MY" sz="2400" b="1" dirty="0">
                <a:ea typeface="Calibri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usage</a:t>
            </a:r>
            <a:r>
              <a:rPr lang="en-MY" sz="2400" b="1" dirty="0">
                <a:ea typeface="Calibri"/>
                <a:cs typeface="Times New Roman" pitchFamily="18" charset="0"/>
              </a:rPr>
              <a:t> of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medications.</a:t>
            </a:r>
            <a:r>
              <a:rPr lang="en-MY" sz="2400" b="1" dirty="0">
                <a:ea typeface="Calibri"/>
                <a:cs typeface="Times New Roman" pitchFamily="18" charset="0"/>
              </a:rPr>
              <a:t>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   The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treatment plan </a:t>
            </a:r>
            <a:r>
              <a:rPr lang="en-MY" sz="2400" b="1" dirty="0">
                <a:ea typeface="Calibri"/>
                <a:cs typeface="Times New Roman" pitchFamily="18" charset="0"/>
              </a:rPr>
              <a:t>should be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written down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and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ea typeface="Calibri"/>
                <a:cs typeface="Times New Roman" pitchFamily="18" charset="0"/>
              </a:rPr>
              <a:t>advise adjustments to treatment according to changes in symptoms. </a:t>
            </a:r>
            <a:endParaRPr lang="en-MY" sz="2400" dirty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 smtClean="0">
                <a:ea typeface="Calibri"/>
                <a:cs typeface="Times New Roman" pitchFamily="18" charset="0"/>
              </a:rPr>
              <a:t>   The </a:t>
            </a:r>
            <a:r>
              <a:rPr lang="en-MY" sz="24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most effective treatment </a:t>
            </a:r>
            <a:r>
              <a:rPr lang="en-MY" sz="2400" b="1" dirty="0">
                <a:ea typeface="Calibri"/>
                <a:cs typeface="Times New Roman" pitchFamily="18" charset="0"/>
              </a:rPr>
              <a:t>for asthma is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 identifying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triggers</a:t>
            </a:r>
            <a:r>
              <a:rPr lang="en-MY" sz="2400" b="1" dirty="0">
                <a:ea typeface="Calibri"/>
                <a:cs typeface="Times New Roman" pitchFamily="18" charset="0"/>
              </a:rPr>
              <a:t>, such as </a:t>
            </a:r>
            <a:r>
              <a:rPr lang="en-MY" sz="2400" b="1" dirty="0" smtClean="0">
                <a:ea typeface="Calibri"/>
                <a:cs typeface="Times New Roman" pitchFamily="18" charset="0"/>
              </a:rPr>
              <a:t>cigarette smoking</a:t>
            </a:r>
            <a:r>
              <a:rPr lang="en-MY" sz="2400" b="1" dirty="0">
                <a:ea typeface="Calibri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 pets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ea typeface="Calibri"/>
                <a:cs typeface="Times New Roman" pitchFamily="18" charset="0"/>
              </a:rPr>
              <a:t>or </a:t>
            </a:r>
            <a:r>
              <a:rPr lang="en-MY" sz="2400" b="1" u="sng" dirty="0">
                <a:solidFill>
                  <a:srgbClr val="0000FF"/>
                </a:solidFill>
                <a:ea typeface="Calibri"/>
                <a:cs typeface="Times New Roman" pitchFamily="18" charset="0"/>
                <a:hlinkClick r:id="rId2" tooltip="Aspirin-induced asthma"/>
              </a:rPr>
              <a:t>aspirin</a:t>
            </a:r>
            <a:r>
              <a:rPr lang="en-MY" sz="2400" b="1" dirty="0"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and </a:t>
            </a:r>
            <a:endParaRPr lang="en-MY" sz="2400" b="1" dirty="0" smtClean="0">
              <a:solidFill>
                <a:srgbClr val="0070C0"/>
              </a:solidFill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 eliminating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exposure to </a:t>
            </a:r>
            <a:r>
              <a:rPr lang="en-MY" sz="2400" b="1" dirty="0">
                <a:ea typeface="Calibri"/>
                <a:cs typeface="Times New Roman" pitchFamily="18" charset="0"/>
              </a:rPr>
              <a:t>them. </a:t>
            </a:r>
            <a:endParaRPr lang="en-MY" sz="2400" b="1" dirty="0" smtClean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ea typeface="Calibri"/>
                <a:cs typeface="Times New Roman" pitchFamily="18" charset="0"/>
              </a:rPr>
              <a:t>If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trigger avoidance is insufficient</a:t>
            </a:r>
            <a:r>
              <a:rPr lang="en-MY" sz="2400" b="1" dirty="0">
                <a:ea typeface="Calibri"/>
                <a:cs typeface="Times New Roman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ea typeface="Calibri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use of medication </a:t>
            </a:r>
            <a:r>
              <a:rPr lang="en-MY" sz="2400" b="1" dirty="0">
                <a:ea typeface="Calibri"/>
                <a:cs typeface="Times New Roman" pitchFamily="18" charset="0"/>
              </a:rPr>
              <a:t>is recommended</a:t>
            </a:r>
            <a:endParaRPr lang="en-MY" sz="2400" b="1" dirty="0" smtClean="0">
              <a:ea typeface="Calibri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10039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260648"/>
            <a:ext cx="8928992" cy="5720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2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Pharmaceutical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drugs are </a:t>
            </a:r>
            <a:r>
              <a:rPr lang="en-MY" sz="2200" b="1" u="sng" dirty="0">
                <a:ea typeface="Calibri"/>
                <a:cs typeface="Times New Roman" pitchFamily="18" charset="0"/>
              </a:rPr>
              <a:t>selected based </a:t>
            </a:r>
            <a:r>
              <a:rPr lang="en-MY" sz="2200" b="1" dirty="0">
                <a:ea typeface="Calibri"/>
                <a:cs typeface="Times New Roman" pitchFamily="18" charset="0"/>
              </a:rPr>
              <a:t>on, among other things,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ea typeface="Calibri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severity o</a:t>
            </a:r>
            <a:r>
              <a:rPr lang="en-MY" sz="2200" b="1" dirty="0">
                <a:ea typeface="Calibri"/>
                <a:cs typeface="Times New Roman" pitchFamily="18" charset="0"/>
              </a:rPr>
              <a:t>f illness and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ea typeface="Calibri"/>
                <a:cs typeface="Times New Roman" pitchFamily="18" charset="0"/>
              </a:rPr>
              <a:t> the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frequency of </a:t>
            </a:r>
            <a:r>
              <a:rPr lang="en-MY" sz="2200" b="1" dirty="0" smtClean="0">
                <a:solidFill>
                  <a:srgbClr val="0070C0"/>
                </a:solidFill>
                <a:ea typeface="Calibri"/>
                <a:cs typeface="Times New Roman" pitchFamily="18" charset="0"/>
              </a:rPr>
              <a:t>symptoms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Lifestyle 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modification</a:t>
            </a:r>
            <a:endParaRPr lang="en-MY" sz="2200" b="1" dirty="0">
              <a:solidFill>
                <a:srgbClr val="0070C0"/>
              </a:solidFill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Avoidance of triggers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is a key component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of improving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control and preventing attacks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 pitchFamily="18" charset="0"/>
              </a:rPr>
              <a:t>. </a:t>
            </a:r>
            <a:endParaRPr lang="en-MY" sz="2200" b="1" dirty="0" smtClean="0">
              <a:solidFill>
                <a:srgbClr val="0070C0"/>
              </a:solidFill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Cigarette smoking and </a:t>
            </a:r>
            <a:r>
              <a:rPr lang="en-MY" sz="2200" b="1" u="sng" dirty="0">
                <a:solidFill>
                  <a:srgbClr val="0000FF"/>
                </a:solidFill>
                <a:ea typeface="Calibri"/>
                <a:cs typeface="Times New Roman" pitchFamily="18" charset="0"/>
                <a:hlinkClick r:id="rId2" tooltip="Second-hand smoke"/>
              </a:rPr>
              <a:t>second-hand smoke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 (passive smoke) </a:t>
            </a:r>
            <a:r>
              <a:rPr lang="en-MY" sz="2200" b="1" dirty="0">
                <a:solidFill>
                  <a:srgbClr val="002060"/>
                </a:solidFill>
                <a:ea typeface="Calibri"/>
                <a:cs typeface="Times New Roman" pitchFamily="18" charset="0"/>
              </a:rPr>
              <a:t>may reduce the effectiveness of medications 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 pitchFamily="18" charset="0"/>
              </a:rPr>
              <a:t>such as corticosteroids</a:t>
            </a:r>
            <a:r>
              <a:rPr lang="en-MY" sz="2200" b="1" dirty="0" smtClean="0">
                <a:solidFill>
                  <a:prstClr val="black"/>
                </a:solidFill>
                <a:ea typeface="Calibri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  <a:ea typeface="Calibri"/>
                <a:cs typeface="Times New Roman"/>
              </a:rPr>
              <a:t>Dust mite </a:t>
            </a:r>
            <a:r>
              <a:rPr lang="en-MY" sz="2000" b="1" dirty="0">
                <a:latin typeface="Garamond" pitchFamily="18" charset="0"/>
                <a:ea typeface="Calibri"/>
                <a:cs typeface="Times New Roman"/>
              </a:rPr>
              <a:t>control </a:t>
            </a:r>
            <a:r>
              <a:rPr lang="en-MY" sz="2000" b="1" dirty="0" smtClean="0">
                <a:latin typeface="Garamond" pitchFamily="18" charset="0"/>
                <a:ea typeface="Calibri"/>
                <a:cs typeface="Times New Roman"/>
              </a:rPr>
              <a:t>measures</a:t>
            </a:r>
          </a:p>
          <a:p>
            <a:pPr lvl="0">
              <a:lnSpc>
                <a:spcPct val="115000"/>
              </a:lnSpc>
            </a:pPr>
            <a:r>
              <a:rPr lang="en-MY" sz="2000" b="1" dirty="0">
                <a:latin typeface="Garamond" pitchFamily="18" charset="0"/>
                <a:ea typeface="Calibri"/>
                <a:cs typeface="Times New Roman"/>
              </a:rPr>
              <a:t>People with asthma have higher rates o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f 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3" tooltip="Anxiety"/>
              </a:rPr>
              <a:t>anxiety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u="sng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and</a:t>
            </a:r>
            <a:r>
              <a:rPr lang="en-MY" sz="2000" b="1" u="sng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4" tooltip="Depression (mood)"/>
              </a:rPr>
              <a:t>depression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. This is associated with poorer asthma control.</a:t>
            </a:r>
          </a:p>
          <a:p>
            <a:pPr lvl="0">
              <a:lnSpc>
                <a:spcPct val="115000"/>
              </a:lnSpc>
            </a:pPr>
            <a:r>
              <a:rPr lang="en-MY" sz="2000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 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5" tooltip="Cognitive behavioral therapy"/>
              </a:rPr>
              <a:t>Cognitive </a:t>
            </a:r>
            <a:r>
              <a:rPr lang="en-MY" sz="2000" b="1" u="sng" dirty="0" err="1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5" tooltip="Cognitive behavioral therapy"/>
              </a:rPr>
              <a:t>behavioral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5" tooltip="Cognitive behavioral therapy"/>
              </a:rPr>
              <a:t> therapy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may improve quality of life, asthma control, and anxiety levels in people with asthma</a:t>
            </a:r>
            <a:endParaRPr lang="en-MY" sz="2000" dirty="0">
              <a:latin typeface="Garamond" pitchFamily="18" charset="0"/>
            </a:endParaRPr>
          </a:p>
          <a:p>
            <a:pPr lvl="0">
              <a:lnSpc>
                <a:spcPct val="115000"/>
              </a:lnSpc>
            </a:pPr>
            <a:endParaRPr lang="en-MY" sz="2000" dirty="0">
              <a:latin typeface="Garamond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en-MY" sz="2200" b="1" dirty="0">
              <a:solidFill>
                <a:prstClr val="black"/>
              </a:solidFill>
              <a:ea typeface="Calibri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86928" y="-27384"/>
            <a:ext cx="2593183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MY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Cont. </a:t>
            </a:r>
            <a:r>
              <a:rPr lang="en-MY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…Management</a:t>
            </a:r>
            <a:endParaRPr lang="en-MY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28384" y="63093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2251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22676"/>
            <a:ext cx="950505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The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evidence for the effectiveness of measures to </a:t>
            </a:r>
            <a:r>
              <a:rPr lang="en-MY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prevent </a:t>
            </a:r>
            <a:r>
              <a:rPr lang="en-MY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the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development of asthma is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weak. </a:t>
            </a:r>
            <a:endParaRPr lang="en-MY" sz="24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The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en-MY" sz="24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WHO </a:t>
            </a: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recommends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decreasing risk factors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such as </a:t>
            </a:r>
            <a:endParaRPr lang="en-MY" sz="2400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tobacco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smoke,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air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pollution,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chemical irritants including Perfume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and the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number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of lower respiratory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infections.  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 Other efforts that show promise include: </a:t>
            </a:r>
            <a:endParaRPr lang="en-MY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limiting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smoke exposure 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,in-utero ,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MY" sz="24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breast feeding </a:t>
            </a:r>
            <a:r>
              <a:rPr lang="en-MY" sz="2400" b="1" u="sng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and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increased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exposure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day-care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or large families, </a:t>
            </a:r>
            <a:r>
              <a:rPr lang="en-MY" sz="1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but </a:t>
            </a:r>
            <a:endParaRPr lang="en-MY" sz="14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1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none </a:t>
            </a:r>
            <a:r>
              <a:rPr lang="en-MY" sz="1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are well supported </a:t>
            </a:r>
            <a:r>
              <a:rPr lang="en-MY" sz="1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enough </a:t>
            </a:r>
            <a:r>
              <a:rPr lang="en-MY" sz="1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 be recommended for this indication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4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Early pet exposure may be useful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4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 smtClean="0">
                <a:latin typeface="Times New Roman"/>
                <a:ea typeface="Calibri"/>
                <a:cs typeface="Times New Roman"/>
              </a:rPr>
              <a:t>Results </a:t>
            </a:r>
            <a:r>
              <a:rPr lang="en-MY" b="1" dirty="0">
                <a:latin typeface="Times New Roman"/>
                <a:ea typeface="Calibri"/>
                <a:cs typeface="Times New Roman"/>
              </a:rPr>
              <a:t>from exposure to pets at other times are inconclusive</a:t>
            </a:r>
            <a:r>
              <a:rPr lang="en-MY" dirty="0">
                <a:ea typeface="Calibri"/>
                <a:cs typeface="Times New Roman"/>
              </a:rPr>
              <a:t>, </a:t>
            </a:r>
            <a:endParaRPr lang="en-MY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and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it is only recommended that pets be removed from the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home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if a person has allergic symptoms to </a:t>
            </a:r>
            <a:r>
              <a:rPr lang="en-MY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pet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en-MY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en-MY" sz="1600" b="1" dirty="0" smtClean="0">
                <a:latin typeface="Times New Roman"/>
                <a:ea typeface="Calibri"/>
                <a:cs typeface="Times New Roman"/>
              </a:rPr>
              <a:t>. </a:t>
            </a:r>
            <a:r>
              <a:rPr lang="en-MY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MY" sz="1400" dirty="0"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6110" y="30396"/>
            <a:ext cx="3536130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Prevention</a:t>
            </a:r>
            <a:endParaRPr lang="en-MY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6474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856984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Reducing or eliminating compounds known to sensitive people from the work place may be effective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Smoking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bans are effective in decreasing exacerbations of </a:t>
            </a:r>
            <a:r>
              <a:rPr lang="en-MY" sz="2400" b="1" dirty="0" smtClean="0">
                <a:latin typeface="Times New Roman"/>
                <a:ea typeface="Calibri"/>
                <a:cs typeface="Times New Roman"/>
              </a:rPr>
              <a:t>asthma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2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82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56323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" y="765174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2636912"/>
            <a:ext cx="223192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77423E9D-676A-4423-8516-226D1EB8E176}" type="slidenum">
              <a:rPr lang="ar-SA" smtClean="0"/>
              <a:pPr eaLnBrk="1" hangingPunct="1"/>
              <a:t>27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7194002" y="3068960"/>
            <a:ext cx="1569660" cy="463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Stay home</a:t>
            </a:r>
            <a:endParaRPr lang="en-MY" sz="2400" dirty="0">
              <a:solidFill>
                <a:schemeClr val="accent1">
                  <a:lumMod val="75000"/>
                </a:schemeClr>
              </a:solidFill>
              <a:latin typeface="BatangChe" pitchFamily="49" charset="-127"/>
              <a:ea typeface="BatangChe" pitchFamily="49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27561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</a:rPr>
              <a:t>Signs and symptoms</a:t>
            </a:r>
            <a:endParaRPr lang="en-MY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27" y="1285497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effectLst/>
                <a:ea typeface="Calibri"/>
                <a:cs typeface="Times New Roman"/>
              </a:rPr>
              <a:t>Asthma is </a:t>
            </a: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characterized by </a:t>
            </a:r>
            <a:r>
              <a:rPr lang="en-MY" sz="2800" b="1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recurrent</a:t>
            </a: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 episodes of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ffectLst/>
                <a:ea typeface="Calibri"/>
                <a:cs typeface="Times New Roman"/>
              </a:rPr>
              <a:t> wheezing, shortness of breath,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ffectLst/>
                <a:ea typeface="Calibri"/>
                <a:cs typeface="Times New Roman"/>
              </a:rPr>
              <a:t> chest tightness, and coughing.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endParaRPr lang="en-MY" sz="2800" b="1" dirty="0" smtClean="0">
              <a:effectLst/>
              <a:ea typeface="Calibri"/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ea typeface="Calibri"/>
                <a:cs typeface="Times New Roman"/>
              </a:rPr>
              <a:t>These </a:t>
            </a:r>
            <a:r>
              <a:rPr lang="en-MY" sz="2800" b="1" dirty="0">
                <a:ea typeface="Calibri"/>
                <a:cs typeface="Times New Roman"/>
              </a:rPr>
              <a:t>may occur a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few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times/day             </a:t>
            </a:r>
            <a:r>
              <a:rPr lang="en-MY" sz="2800" b="1" dirty="0" smtClean="0">
                <a:ea typeface="Calibri"/>
                <a:cs typeface="Times New Roman"/>
              </a:rPr>
              <a:t>or </a:t>
            </a:r>
            <a:r>
              <a:rPr lang="en-MY" sz="2800" b="1" dirty="0">
                <a:ea typeface="Calibri"/>
                <a:cs typeface="Times New Roman"/>
              </a:rPr>
              <a:t>a </a:t>
            </a:r>
            <a:endParaRPr lang="en-MY" sz="2800" b="1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few</a:t>
            </a:r>
            <a:r>
              <a:rPr lang="en-MY" sz="2800" b="1" dirty="0" smtClean="0">
                <a:ea typeface="Calibri"/>
                <a:cs typeface="Times New Roman"/>
              </a:rPr>
              <a:t>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times/week</a:t>
            </a:r>
            <a:r>
              <a:rPr lang="en-MY" sz="2800" b="1" dirty="0">
                <a:ea typeface="Calibri"/>
                <a:cs typeface="Times New Roman"/>
              </a:rPr>
              <a:t> ..Depending on the person,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ea typeface="Calibri"/>
                <a:cs typeface="Times New Roman"/>
              </a:rPr>
              <a:t> they </a:t>
            </a:r>
            <a:r>
              <a:rPr lang="en-MY" sz="2800" b="1" dirty="0">
                <a:ea typeface="Calibri"/>
                <a:cs typeface="Times New Roman"/>
              </a:rPr>
              <a:t>may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become worse </a:t>
            </a:r>
            <a:r>
              <a:rPr lang="en-MY" sz="2800" b="1" dirty="0">
                <a:ea typeface="Calibri"/>
                <a:cs typeface="Times New Roman"/>
              </a:rPr>
              <a:t>at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night </a:t>
            </a:r>
            <a:r>
              <a:rPr lang="en-MY" sz="2800" b="1" dirty="0">
                <a:ea typeface="Calibri"/>
                <a:cs typeface="Times New Roman"/>
              </a:rPr>
              <a:t>or with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exercise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endParaRPr lang="en-MY" sz="2800" b="1" dirty="0" smtClean="0">
              <a:effectLst/>
              <a:ea typeface="Calibri"/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Sputum may be produced 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by coughing but is often </a:t>
            </a:r>
          </a:p>
          <a:p>
            <a:pPr algn="just">
              <a:spcAft>
                <a:spcPts val="0"/>
              </a:spcAft>
            </a:pP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         </a:t>
            </a: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hard to bring up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. </a:t>
            </a:r>
          </a:p>
          <a:p>
            <a:pPr marL="457200" indent="-4572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en-MY" sz="2800" b="1" dirty="0" smtClean="0">
                <a:effectLst/>
                <a:ea typeface="Calibri"/>
                <a:cs typeface="Times New Roman"/>
              </a:rPr>
              <a:t>During recovery from an attack, it </a:t>
            </a:r>
            <a:r>
              <a:rPr lang="en-MY" sz="28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Calibri"/>
                <a:cs typeface="Times New Roman"/>
              </a:rPr>
              <a:t>may appear </a:t>
            </a:r>
          </a:p>
          <a:p>
            <a:pPr algn="just"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       </a:t>
            </a:r>
            <a:r>
              <a:rPr lang="en-MY" sz="2800" b="1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pus-like 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due </a:t>
            </a:r>
            <a:r>
              <a:rPr lang="en-MY" sz="2800" b="1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to high levels </a:t>
            </a:r>
            <a:r>
              <a:rPr lang="en-MY" sz="2800" b="1" dirty="0" smtClean="0">
                <a:effectLst/>
                <a:ea typeface="Calibri"/>
                <a:cs typeface="Times New Roman"/>
              </a:rPr>
              <a:t>of </a:t>
            </a:r>
            <a:r>
              <a:rPr lang="en-MY" sz="28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white blood cells</a:t>
            </a:r>
            <a:endParaRPr lang="en-MY" sz="28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956376" y="6283028"/>
            <a:ext cx="11876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337221" y="1886730"/>
            <a:ext cx="3505510" cy="954107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7030A0"/>
                </a:solidFill>
                <a:ea typeface="Calibri"/>
                <a:cs typeface="Times New Roman"/>
              </a:rPr>
              <a:t>variable and </a:t>
            </a:r>
            <a:endParaRPr lang="en-MY" sz="28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ctr"/>
            <a:r>
              <a:rPr lang="en-MY" sz="2800" b="1" dirty="0" smtClean="0">
                <a:solidFill>
                  <a:srgbClr val="7030A0"/>
                </a:solidFill>
                <a:ea typeface="Calibri"/>
                <a:cs typeface="Times New Roman"/>
              </a:rPr>
              <a:t>recurring </a:t>
            </a:r>
            <a:r>
              <a:rPr lang="en-MY" sz="2800" b="1" dirty="0">
                <a:solidFill>
                  <a:srgbClr val="7030A0"/>
                </a:solidFill>
                <a:ea typeface="Calibri"/>
                <a:cs typeface="Times New Roman"/>
              </a:rPr>
              <a:t>symptoms</a:t>
            </a:r>
            <a:endParaRPr lang="en-MY" sz="2800" dirty="0">
              <a:solidFill>
                <a:srgbClr val="7030A0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076056" y="1886730"/>
            <a:ext cx="521445" cy="831863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9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361"/>
            <a:ext cx="230425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9332"/>
            <a:ext cx="9144000" cy="6252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effectLst/>
                <a:ea typeface="Calibri"/>
              </a:rPr>
              <a:t>Symptoms are usually worse </a:t>
            </a:r>
          </a:p>
          <a:p>
            <a:pPr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70C0"/>
                </a:solidFill>
                <a:effectLst/>
                <a:ea typeface="Calibri"/>
              </a:rPr>
              <a:t>at night   </a:t>
            </a:r>
            <a:r>
              <a:rPr lang="en-MY" sz="2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/>
              </a:rPr>
              <a:t>and</a:t>
            </a:r>
            <a:r>
              <a:rPr lang="en-MY" sz="2600" b="1" dirty="0" smtClean="0">
                <a:effectLst/>
                <a:ea typeface="Calibri"/>
              </a:rPr>
              <a:t> in the  </a:t>
            </a:r>
            <a:r>
              <a:rPr lang="en-MY" sz="2600" b="1" dirty="0" smtClean="0">
                <a:solidFill>
                  <a:srgbClr val="0070C0"/>
                </a:solidFill>
                <a:effectLst/>
                <a:ea typeface="Calibri"/>
              </a:rPr>
              <a:t>early morning     </a:t>
            </a:r>
            <a:r>
              <a:rPr lang="en-MY" sz="2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/>
              </a:rPr>
              <a:t>or </a:t>
            </a:r>
          </a:p>
          <a:p>
            <a:pPr indent="-457200">
              <a:buFont typeface="Wingdings" pitchFamily="2" charset="2"/>
              <a:buChar char="v"/>
            </a:pPr>
            <a:r>
              <a:rPr lang="en-MY" sz="2600" b="1" dirty="0" smtClean="0">
                <a:effectLst/>
                <a:ea typeface="Calibri"/>
              </a:rPr>
              <a:t>in response to </a:t>
            </a:r>
            <a:r>
              <a:rPr lang="en-MY" sz="26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Calibri"/>
              </a:rPr>
              <a:t>exercise</a:t>
            </a:r>
            <a:r>
              <a:rPr lang="en-MY" sz="2600" b="1" dirty="0" smtClean="0">
                <a:effectLst/>
                <a:ea typeface="Calibri"/>
              </a:rPr>
              <a:t>    or   </a:t>
            </a:r>
            <a:r>
              <a:rPr lang="en-MY" sz="2600" b="1" dirty="0" smtClean="0">
                <a:solidFill>
                  <a:schemeClr val="accent5">
                    <a:lumMod val="75000"/>
                  </a:schemeClr>
                </a:solidFill>
                <a:effectLst/>
                <a:ea typeface="Calibri"/>
              </a:rPr>
              <a:t>cold air</a:t>
            </a:r>
          </a:p>
          <a:p>
            <a:pPr indent="-457200" algn="ctr">
              <a:buFont typeface="Wingdings" pitchFamily="2" charset="2"/>
              <a:buChar char="q"/>
            </a:pPr>
            <a:r>
              <a:rPr lang="en-MY" sz="2600" b="1" dirty="0">
                <a:solidFill>
                  <a:srgbClr val="7030A0"/>
                </a:solidFill>
                <a:ea typeface="Calibri"/>
              </a:rPr>
              <a:t>Some people </a:t>
            </a:r>
            <a:r>
              <a:rPr lang="en-MY" sz="2600" b="1" dirty="0">
                <a:ea typeface="Calibri"/>
              </a:rPr>
              <a:t>with asthma </a:t>
            </a:r>
            <a:r>
              <a:rPr lang="en-MY" sz="2600" b="1" dirty="0">
                <a:solidFill>
                  <a:schemeClr val="accent5">
                    <a:lumMod val="75000"/>
                  </a:schemeClr>
                </a:solidFill>
                <a:ea typeface="Calibri"/>
              </a:rPr>
              <a:t>rarely experience symptoms</a:t>
            </a:r>
            <a:r>
              <a:rPr lang="en-MY" sz="2600" b="1" dirty="0">
                <a:ea typeface="Calibri"/>
              </a:rPr>
              <a:t>, </a:t>
            </a:r>
            <a:r>
              <a:rPr lang="en-MY" sz="2600" b="1" dirty="0" smtClean="0">
                <a:ea typeface="Calibri"/>
              </a:rPr>
              <a:t>usually </a:t>
            </a:r>
            <a:r>
              <a:rPr lang="en-MY" sz="2600" b="1" dirty="0">
                <a:ea typeface="Calibri"/>
              </a:rPr>
              <a:t>in response to triggers,</a:t>
            </a:r>
          </a:p>
          <a:p>
            <a:pPr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0070C0"/>
                </a:solidFill>
                <a:ea typeface="Calibri"/>
              </a:rPr>
              <a:t>whereas others may have </a:t>
            </a:r>
            <a:r>
              <a:rPr lang="en-MY" sz="2600" b="1" dirty="0">
                <a:solidFill>
                  <a:srgbClr val="FF0000"/>
                </a:solidFill>
                <a:ea typeface="Calibri"/>
              </a:rPr>
              <a:t>Associated 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</a:rPr>
              <a:t>conditions</a:t>
            </a:r>
          </a:p>
          <a:p>
            <a:pPr marL="457200" indent="-457200" algn="just">
              <a:spcAft>
                <a:spcPts val="1000"/>
              </a:spcAft>
              <a:buFont typeface="Wingdings" pitchFamily="2" charset="2"/>
              <a:buChar char="q"/>
            </a:pPr>
            <a:r>
              <a:rPr lang="en-MY" sz="2600" b="1" u="sng" dirty="0">
                <a:solidFill>
                  <a:srgbClr val="C00000"/>
                </a:solidFill>
                <a:ea typeface="Calibri"/>
              </a:rPr>
              <a:t>Associated conditions</a:t>
            </a:r>
            <a:r>
              <a:rPr lang="en-MY" sz="2600" b="1" dirty="0">
                <a:solidFill>
                  <a:srgbClr val="C00000"/>
                </a:solidFill>
                <a:ea typeface="Calibri"/>
                <a:cs typeface="Times New Roman"/>
              </a:rPr>
              <a:t>,</a:t>
            </a:r>
            <a:r>
              <a:rPr lang="en-MY" sz="2600" b="1" dirty="0">
                <a:ea typeface="Calibri"/>
                <a:cs typeface="Times New Roman"/>
              </a:rPr>
              <a:t> including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gastro-</a:t>
            </a:r>
            <a:r>
              <a:rPr lang="en-MY" sz="2600" b="1" dirty="0" err="1">
                <a:solidFill>
                  <a:srgbClr val="0070C0"/>
                </a:solidFill>
                <a:ea typeface="Calibri"/>
                <a:cs typeface="Times New Roman"/>
              </a:rPr>
              <a:t>esophageal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 reflux </a:t>
            </a:r>
            <a:r>
              <a:rPr lang="en-MY" sz="2600" b="1" dirty="0">
                <a:ea typeface="Calibri"/>
                <a:cs typeface="Times New Roman"/>
              </a:rPr>
              <a:t>disease,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Rhino sinusitis,</a:t>
            </a:r>
            <a:r>
              <a:rPr lang="en-MY" sz="2600" b="1" dirty="0">
                <a:ea typeface="Calibri"/>
                <a:cs typeface="Times New Roman"/>
              </a:rPr>
              <a:t>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Obstructive sleep </a:t>
            </a:r>
            <a:r>
              <a:rPr lang="en-MY" sz="2600" b="1" dirty="0" err="1">
                <a:solidFill>
                  <a:srgbClr val="0070C0"/>
                </a:solidFill>
                <a:ea typeface="Calibri"/>
                <a:cs typeface="Times New Roman"/>
              </a:rPr>
              <a:t>apnea</a:t>
            </a:r>
            <a:r>
              <a:rPr lang="en-MY" sz="2600" b="1" dirty="0">
                <a:ea typeface="Calibri"/>
                <a:cs typeface="Times New Roman"/>
              </a:rPr>
              <a:t>.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Psychological</a:t>
            </a:r>
            <a:r>
              <a:rPr lang="en-MY" sz="2600" b="1" dirty="0">
                <a:ea typeface="Calibri"/>
                <a:cs typeface="Times New Roman"/>
              </a:rPr>
              <a:t> disorders are also more common, </a:t>
            </a:r>
            <a:r>
              <a:rPr lang="en-MY" sz="2600" b="1" dirty="0" smtClean="0">
                <a:ea typeface="Calibri"/>
                <a:cs typeface="Times New Roman"/>
              </a:rPr>
              <a:t>with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 anxiety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disorders </a:t>
            </a:r>
            <a:r>
              <a:rPr lang="en-MY" sz="2600" b="1" dirty="0">
                <a:ea typeface="Calibri"/>
                <a:cs typeface="Times New Roman"/>
              </a:rPr>
              <a:t>occurring in between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16–52%</a:t>
            </a:r>
            <a:r>
              <a:rPr lang="en-MY" sz="2600" b="1" dirty="0">
                <a:ea typeface="Calibri"/>
                <a:cs typeface="Times New Roman"/>
              </a:rPr>
              <a:t> and </a:t>
            </a:r>
            <a:endParaRPr lang="en-MY" sz="2600" b="1" dirty="0" smtClean="0">
              <a:ea typeface="Calibri"/>
              <a:cs typeface="Times New Roman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 mood</a:t>
            </a:r>
            <a:r>
              <a:rPr lang="en-MY" sz="2600" b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rgbClr val="0070C0"/>
                </a:solidFill>
                <a:ea typeface="Calibri"/>
                <a:cs typeface="Times New Roman"/>
              </a:rPr>
              <a:t>disorders </a:t>
            </a:r>
            <a:r>
              <a:rPr lang="en-MY" sz="2600" b="1" dirty="0">
                <a:ea typeface="Calibri"/>
                <a:cs typeface="Times New Roman"/>
              </a:rPr>
              <a:t>in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14–41</a:t>
            </a:r>
            <a:r>
              <a:rPr lang="en-MY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%</a:t>
            </a:r>
            <a:r>
              <a:rPr lang="en-MY" sz="2600" b="1" dirty="0" smtClean="0">
                <a:ea typeface="Calibri"/>
                <a:cs typeface="Times New Roman"/>
              </a:rPr>
              <a:t>.</a:t>
            </a:r>
          </a:p>
          <a:p>
            <a:pPr algn="just"/>
            <a:r>
              <a:rPr lang="en-MY" sz="2600" b="1" dirty="0" smtClean="0">
                <a:ea typeface="Calibri"/>
                <a:cs typeface="Times New Roman"/>
              </a:rPr>
              <a:t>However</a:t>
            </a:r>
            <a:r>
              <a:rPr lang="en-MY" sz="2600" b="1" dirty="0">
                <a:ea typeface="Calibri"/>
                <a:cs typeface="Times New Roman"/>
              </a:rPr>
              <a:t>, it is not known whether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asthma </a:t>
            </a:r>
            <a:r>
              <a:rPr lang="en-MY" sz="2500" b="1" dirty="0" smtClean="0">
                <a:ea typeface="Calibri"/>
                <a:cs typeface="Times New Roman"/>
              </a:rPr>
              <a:t>causes psychological   </a:t>
            </a:r>
            <a:r>
              <a:rPr lang="en-MY" sz="2600" b="1" dirty="0" smtClean="0">
                <a:ea typeface="Calibri"/>
                <a:cs typeface="Times New Roman"/>
              </a:rPr>
              <a:t>problems </a:t>
            </a:r>
            <a:r>
              <a:rPr lang="en-MY" sz="2600" b="1" dirty="0">
                <a:ea typeface="Calibri"/>
                <a:cs typeface="Times New Roman"/>
              </a:rPr>
              <a:t>or </a:t>
            </a:r>
            <a:r>
              <a:rPr lang="en-MY" sz="2600" b="1" dirty="0">
                <a:solidFill>
                  <a:srgbClr val="FF0000"/>
                </a:solidFill>
                <a:ea typeface="Calibri"/>
                <a:cs typeface="Times New Roman"/>
              </a:rPr>
              <a:t>psychological problems </a:t>
            </a:r>
            <a:r>
              <a:rPr lang="en-MY" sz="2600" b="1" dirty="0" smtClean="0">
                <a:ea typeface="Calibri"/>
                <a:cs typeface="Times New Roman"/>
              </a:rPr>
              <a:t> </a:t>
            </a:r>
            <a:r>
              <a:rPr lang="en-MY" sz="2600" b="1" dirty="0">
                <a:solidFill>
                  <a:schemeClr val="tx2"/>
                </a:solidFill>
                <a:ea typeface="Calibri"/>
                <a:cs typeface="Times New Roman"/>
              </a:rPr>
              <a:t>lead to asthma. </a:t>
            </a:r>
            <a:endParaRPr lang="en-MY" sz="2600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27984" y="0"/>
            <a:ext cx="286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/>
              <a:t>Cont.  ..Signs </a:t>
            </a:r>
            <a:r>
              <a:rPr lang="en-MY" b="1" dirty="0"/>
              <a:t>and symptoms</a:t>
            </a:r>
          </a:p>
        </p:txBody>
      </p:sp>
      <p:pic>
        <p:nvPicPr>
          <p:cNvPr id="4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199" y="184666"/>
            <a:ext cx="149101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22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1114"/>
            <a:ext cx="8964488" cy="639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Classification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FF0000"/>
                </a:solidFill>
                <a:latin typeface="Times New Roman"/>
                <a:ea typeface="Calibri"/>
              </a:rPr>
              <a:t>I.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Asthma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is clinically </a:t>
            </a:r>
            <a:r>
              <a:rPr lang="en-MY" sz="2800" b="1" dirty="0">
                <a:solidFill>
                  <a:schemeClr val="accent1"/>
                </a:solidFill>
                <a:ea typeface="Calibri"/>
              </a:rPr>
              <a:t>classified </a:t>
            </a:r>
            <a:r>
              <a:rPr lang="en-MY" sz="2800" b="1" dirty="0" smtClean="0">
                <a:solidFill>
                  <a:schemeClr val="accent1"/>
                </a:solidFill>
                <a:ea typeface="Calibri"/>
              </a:rPr>
              <a:t>according </a:t>
            </a:r>
            <a:r>
              <a:rPr lang="en-MY" sz="2800" b="1" dirty="0">
                <a:solidFill>
                  <a:schemeClr val="accent1"/>
                </a:solidFill>
                <a:ea typeface="Calibri"/>
              </a:rPr>
              <a:t>to the 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frequency of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symptoms</a:t>
            </a:r>
            <a:r>
              <a:rPr lang="en-MY" sz="2800" b="1" dirty="0">
                <a:solidFill>
                  <a:srgbClr val="FF0000"/>
                </a:solidFill>
                <a:ea typeface="Calibri"/>
              </a:rPr>
              <a:t>,</a:t>
            </a:r>
            <a:endParaRPr lang="en-MY" sz="2800" dirty="0">
              <a:solidFill>
                <a:srgbClr val="FF0000"/>
              </a:solidFill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 smtClean="0">
                <a:solidFill>
                  <a:srgbClr val="FF0000"/>
                </a:solidFill>
                <a:ea typeface="Calibri"/>
              </a:rPr>
              <a:t>II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. Asthma </a:t>
            </a:r>
            <a:r>
              <a:rPr lang="en-MY" sz="2800" b="1" dirty="0">
                <a:solidFill>
                  <a:schemeClr val="accent1"/>
                </a:solidFill>
                <a:ea typeface="Calibri"/>
              </a:rPr>
              <a:t>may also be classified as </a:t>
            </a:r>
            <a:endParaRPr lang="en-MY" sz="2800" b="1" dirty="0" smtClean="0">
              <a:solidFill>
                <a:schemeClr val="accent1"/>
              </a:solidFill>
              <a:ea typeface="Calibri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FF0000"/>
                </a:solidFill>
              </a:rPr>
              <a:t>Allergic,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r>
              <a:rPr lang="en-MY" sz="2800" b="1" dirty="0" smtClean="0">
                <a:solidFill>
                  <a:schemeClr val="accent1"/>
                </a:solidFill>
                <a:ea typeface="Calibri"/>
              </a:rPr>
              <a:t>atopic (extrinsic) based on whether symptoms are precipitated by allergens  </a:t>
            </a:r>
            <a:r>
              <a:rPr lang="en-US" sz="2800" b="1" dirty="0"/>
              <a:t>that’s </a:t>
            </a:r>
            <a:r>
              <a:rPr lang="en-US" sz="2800" b="1" dirty="0">
                <a:hlinkClick r:id="rId2"/>
              </a:rPr>
              <a:t>triggered</a:t>
            </a:r>
            <a:r>
              <a:rPr lang="en-US" sz="2800" b="1" dirty="0"/>
              <a:t> by allergens like pollen, pets and dust mites.</a:t>
            </a:r>
            <a:r>
              <a:rPr lang="en-MY" sz="2800" b="1" dirty="0" smtClean="0">
                <a:solidFill>
                  <a:schemeClr val="accent1"/>
                </a:solidFill>
                <a:ea typeface="Calibri"/>
              </a:rPr>
              <a:t>   or </a:t>
            </a:r>
            <a:endParaRPr lang="en-MY" sz="2800" b="1" dirty="0" smtClean="0">
              <a:solidFill>
                <a:schemeClr val="accent1"/>
              </a:solidFill>
              <a:ea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</a:rPr>
              <a:t>Non-allergic </a:t>
            </a:r>
            <a:r>
              <a:rPr lang="en-US" sz="2800" b="1" dirty="0"/>
              <a:t>asthma, </a:t>
            </a:r>
            <a:r>
              <a:rPr lang="en-MY" sz="2800" b="1" dirty="0" smtClean="0">
                <a:solidFill>
                  <a:schemeClr val="accent1"/>
                </a:solidFill>
                <a:ea typeface="Calibri"/>
              </a:rPr>
              <a:t>non-atopic (intrinsic),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FF0000"/>
                </a:solidFill>
                <a:ea typeface="Calibri"/>
              </a:rPr>
              <a:t>III. </a:t>
            </a:r>
            <a:r>
              <a:rPr lang="en-MY" sz="2800" b="1" dirty="0" smtClean="0">
                <a:ea typeface="Calibri"/>
              </a:rPr>
              <a:t>While </a:t>
            </a:r>
            <a:r>
              <a:rPr lang="en-MY" sz="2800" b="1" dirty="0">
                <a:ea typeface="Calibri"/>
              </a:rPr>
              <a:t>asthma is classified based on </a:t>
            </a:r>
            <a:r>
              <a:rPr lang="en-MY" sz="2800" b="1" u="sng" dirty="0">
                <a:solidFill>
                  <a:srgbClr val="FF0000"/>
                </a:solidFill>
                <a:ea typeface="Calibri"/>
              </a:rPr>
              <a:t>severity</a:t>
            </a:r>
            <a:r>
              <a:rPr lang="en-MY" sz="2400" b="1" u="sng" dirty="0">
                <a:solidFill>
                  <a:srgbClr val="FF0000"/>
                </a:solidFill>
                <a:ea typeface="Calibri"/>
              </a:rPr>
              <a:t>, </a:t>
            </a:r>
            <a:endParaRPr lang="en-MY" sz="2400" b="1" u="sng" dirty="0" smtClean="0">
              <a:solidFill>
                <a:srgbClr val="FF0000"/>
              </a:solidFill>
              <a:ea typeface="Calibri"/>
            </a:endParaRPr>
          </a:p>
          <a:p>
            <a:pPr marL="457200" lvl="0" indent="-4572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To classify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chemeClr val="accent1"/>
                </a:solidFill>
                <a:cs typeface="Times New Roman" pitchFamily="18" charset="0"/>
              </a:rPr>
              <a:t>asthma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severity</a:t>
            </a:r>
            <a:r>
              <a:rPr lang="en-US" sz="2600" b="1" dirty="0">
                <a:solidFill>
                  <a:schemeClr val="accent1"/>
                </a:solidFill>
                <a:cs typeface="Times New Roman" pitchFamily="18" charset="0"/>
              </a:rPr>
              <a:t>, </a:t>
            </a:r>
            <a:r>
              <a:rPr lang="en-US" sz="2600" b="1" dirty="0">
                <a:cs typeface="Times New Roman" pitchFamily="18" charset="0"/>
              </a:rPr>
              <a:t>consider </a:t>
            </a:r>
            <a:endParaRPr lang="en-US" sz="2600" b="1" dirty="0" smtClean="0">
              <a:cs typeface="Times New Roman" pitchFamily="18" charset="0"/>
            </a:endParaRPr>
          </a:p>
          <a:p>
            <a:pPr marL="457200" lvl="0" indent="-45720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n-US" sz="2600" b="1" dirty="0" smtClean="0">
                <a:cs typeface="Times New Roman" pitchFamily="18" charset="0"/>
              </a:rPr>
              <a:t>how </a:t>
            </a:r>
            <a:r>
              <a:rPr lang="en-US" sz="2600" b="1" dirty="0">
                <a:cs typeface="Times New Roman" pitchFamily="18" charset="0"/>
              </a:rPr>
              <a:t>often have signs and symptoms and </a:t>
            </a:r>
            <a:endParaRPr lang="en-US" sz="2600" b="1" dirty="0" smtClean="0">
              <a:cs typeface="Times New Roman" pitchFamily="18" charset="0"/>
            </a:endParaRPr>
          </a:p>
          <a:p>
            <a:pPr marL="457200" lvl="0" indent="-45720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n-US" sz="2600" b="1" dirty="0" smtClean="0">
                <a:cs typeface="Times New Roman" pitchFamily="18" charset="0"/>
              </a:rPr>
              <a:t>how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severe </a:t>
            </a:r>
            <a:r>
              <a:rPr lang="en-US" sz="2600" b="1" dirty="0">
                <a:cs typeface="Times New Roman" pitchFamily="18" charset="0"/>
              </a:rPr>
              <a:t>they are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,</a:t>
            </a:r>
          </a:p>
          <a:p>
            <a:pPr marL="457200" lvl="0" indent="-45720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physical exam </a:t>
            </a:r>
            <a:r>
              <a:rPr lang="en-US" sz="2600" b="1" dirty="0">
                <a:cs typeface="Times New Roman" pitchFamily="18" charset="0"/>
              </a:rPr>
              <a:t>and  </a:t>
            </a:r>
            <a:r>
              <a:rPr lang="en-US" sz="2600" b="1" dirty="0" smtClean="0">
                <a:cs typeface="Times New Roman" pitchFamily="18" charset="0"/>
              </a:rPr>
              <a:t> 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diagnostic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tests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en-US" sz="26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039544" y="6237411"/>
            <a:ext cx="4104456" cy="628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severity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helps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to choose the best treatment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 </a:t>
            </a:r>
          </a:p>
        </p:txBody>
      </p:sp>
      <p:pic>
        <p:nvPicPr>
          <p:cNvPr id="5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480" y="1124744"/>
            <a:ext cx="149101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4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12776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dirty="0">
                <a:solidFill>
                  <a:srgbClr val="111111"/>
                </a:solidFill>
                <a:cs typeface="Times New Roman" pitchFamily="18" charset="0"/>
              </a:rPr>
              <a:t>Determining asthma severity helps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to choose the best treatment</a:t>
            </a:r>
            <a:r>
              <a:rPr lang="en-US" sz="2800" dirty="0">
                <a:solidFill>
                  <a:srgbClr val="111111"/>
                </a:solidFill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Asthma severity</a:t>
            </a:r>
            <a:r>
              <a:rPr lang="en-US" sz="2800" dirty="0">
                <a:solidFill>
                  <a:srgbClr val="111111"/>
                </a:solidFill>
                <a:cs typeface="Times New Roman" pitchFamily="18" charset="0"/>
              </a:rPr>
              <a:t> often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changes over time,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2800" dirty="0">
                <a:solidFill>
                  <a:srgbClr val="111111"/>
                </a:solidFill>
                <a:cs typeface="Times New Roman" pitchFamily="18" charset="0"/>
              </a:rPr>
              <a:t> requiring </a:t>
            </a:r>
            <a:r>
              <a:rPr lang="en-US" sz="2800" b="1" dirty="0">
                <a:solidFill>
                  <a:srgbClr val="1F497D"/>
                </a:solidFill>
                <a:cs typeface="Times New Roman" pitchFamily="18" charset="0"/>
              </a:rPr>
              <a:t>treatment adjustments</a:t>
            </a:r>
            <a:r>
              <a:rPr lang="en-US" sz="2800" dirty="0">
                <a:solidFill>
                  <a:srgbClr val="111111"/>
                </a:solidFill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Asthma</a:t>
            </a:r>
            <a:r>
              <a:rPr lang="en-US" sz="2800" b="1" dirty="0">
                <a:solidFill>
                  <a:srgbClr val="111111"/>
                </a:solidFill>
                <a:cs typeface="Times New Roman" pitchFamily="18" charset="0"/>
              </a:rPr>
              <a:t> is classified into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four general </a:t>
            </a:r>
            <a:r>
              <a:rPr lang="en-US" sz="2800" b="1" dirty="0" smtClean="0">
                <a:solidFill>
                  <a:srgbClr val="111111"/>
                </a:solidFill>
                <a:cs typeface="Times New Roman" pitchFamily="18" charset="0"/>
              </a:rPr>
              <a:t>categories</a:t>
            </a:r>
            <a:endParaRPr lang="en-MY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89245"/>
              </p:ext>
            </p:extLst>
          </p:nvPr>
        </p:nvGraphicFramePr>
        <p:xfrm>
          <a:off x="0" y="1484784"/>
          <a:ext cx="8987908" cy="4939010"/>
        </p:xfrm>
        <a:graphic>
          <a:graphicData uri="http://schemas.openxmlformats.org/drawingml/2006/table">
            <a:tbl>
              <a:tblPr/>
              <a:tblGrid>
                <a:gridCol w="32038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40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MY" sz="2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Asthma classification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Signs and symptoms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1638">
                <a:tc>
                  <a:txBody>
                    <a:bodyPr/>
                    <a:lstStyle/>
                    <a:p>
                      <a:pPr algn="ctr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Mild intermittent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Mild symptoms up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 two days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r>
                        <a:rPr lang="en-MY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MY" sz="28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week</a:t>
                      </a:r>
                      <a:r>
                        <a:rPr lang="en-MY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and up to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two nights a </a:t>
                      </a:r>
                      <a:r>
                        <a:rPr lang="en-MY" sz="28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month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524">
                <a:tc>
                  <a:txBody>
                    <a:bodyPr/>
                    <a:lstStyle/>
                    <a:p>
                      <a:pPr algn="ctr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Mild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Symptoms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more than twice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a </a:t>
                      </a:r>
                      <a:r>
                        <a:rPr lang="en-MY" sz="28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week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,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but no more than once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in a </a:t>
                      </a:r>
                      <a:r>
                        <a:rPr lang="en-MY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single </a:t>
                      </a:r>
                      <a:r>
                        <a:rPr lang="en-MY" sz="28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day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7378">
                <a:tc>
                  <a:txBody>
                    <a:bodyPr/>
                    <a:lstStyle/>
                    <a:p>
                      <a:pPr algn="ctr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Moderate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Symptoms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once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MY" sz="28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day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 and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more than one night a </a:t>
                      </a: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week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94">
                <a:tc>
                  <a:txBody>
                    <a:bodyPr/>
                    <a:lstStyle/>
                    <a:p>
                      <a:pPr algn="ctr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Severe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Symptoms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throughout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the </a:t>
                      </a: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day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on </a:t>
                      </a: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most days 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and </a:t>
                      </a: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frequently</a:t>
                      </a:r>
                      <a:r>
                        <a:rPr lang="en-MY" sz="2800" b="1" dirty="0">
                          <a:effectLst/>
                          <a:latin typeface="+mn-lt"/>
                          <a:cs typeface="Times New Roman" pitchFamily="18" charset="0"/>
                        </a:rPr>
                        <a:t> at </a:t>
                      </a:r>
                      <a:r>
                        <a:rPr lang="en-MY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night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725" y="1174033"/>
            <a:ext cx="8967981" cy="4933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1424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25" y="222901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tx2"/>
                </a:solidFill>
                <a:latin typeface="Helvetica"/>
                <a:cs typeface="Arial" pitchFamily="34" charset="0"/>
              </a:rPr>
              <a:t>How asthma is </a:t>
            </a:r>
            <a:r>
              <a:rPr lang="en-US" sz="2800" b="1" dirty="0" smtClean="0">
                <a:solidFill>
                  <a:schemeClr val="tx2"/>
                </a:solidFill>
                <a:latin typeface="Helvetica"/>
                <a:cs typeface="Arial" pitchFamily="34" charset="0"/>
              </a:rPr>
              <a:t>classified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To classify </a:t>
            </a:r>
            <a:r>
              <a:rPr lang="en-US" sz="2800" b="1" dirty="0" smtClean="0">
                <a:solidFill>
                  <a:schemeClr val="accent1"/>
                </a:solidFill>
                <a:cs typeface="Times New Roman" pitchFamily="18" charset="0"/>
              </a:rPr>
              <a:t> asthma severity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four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general </a:t>
            </a:r>
            <a:r>
              <a:rPr lang="en-US" sz="2800" b="1" dirty="0">
                <a:solidFill>
                  <a:srgbClr val="111111"/>
                </a:solidFill>
                <a:cs typeface="Times New Roman" pitchFamily="18" charset="0"/>
              </a:rPr>
              <a:t>categories</a:t>
            </a:r>
            <a:endParaRPr lang="en-MY" sz="2800" b="1" dirty="0"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chemeClr val="accent1"/>
              </a:solidFill>
              <a:latin typeface="Helvetica"/>
              <a:cs typeface="Arial" pitchFamily="34" charset="0"/>
            </a:endParaRPr>
          </a:p>
        </p:txBody>
      </p:sp>
      <p:pic>
        <p:nvPicPr>
          <p:cNvPr id="5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331640" cy="13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24" y="116632"/>
            <a:ext cx="9036496" cy="693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highlight>
                  <a:srgbClr val="00FFFF"/>
                </a:highlight>
                <a:ea typeface="Calibri"/>
                <a:cs typeface="Times New Roman" pitchFamily="18" charset="0"/>
              </a:rPr>
              <a:t>Epidemiology</a:t>
            </a:r>
            <a:endParaRPr lang="en-MY" sz="2800" dirty="0"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>
                <a:ea typeface="Calibri"/>
                <a:cs typeface="Times New Roman"/>
              </a:rPr>
              <a:t>Asthma was recognized as early as </a:t>
            </a: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Ancient</a:t>
            </a:r>
            <a:r>
              <a:rPr lang="en-MY" sz="2800" b="1" dirty="0">
                <a:ea typeface="Calibri"/>
                <a:cs typeface="Times New Roman"/>
              </a:rPr>
              <a:t> Egypt</a:t>
            </a:r>
            <a:r>
              <a:rPr lang="en-MY" sz="2800" b="1" dirty="0">
                <a:solidFill>
                  <a:srgbClr val="00B050"/>
                </a:solidFill>
                <a:ea typeface="Calibri"/>
                <a:cs typeface="Times New Roman"/>
              </a:rPr>
              <a:t>. </a:t>
            </a:r>
            <a:endParaRPr lang="en-MY" sz="2800" b="1" dirty="0" smtClean="0">
              <a:solidFill>
                <a:srgbClr val="00B05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 smtClean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ea typeface="Calibri"/>
                <a:cs typeface="Times New Roman"/>
              </a:rPr>
              <a:t>The </a:t>
            </a:r>
            <a:r>
              <a:rPr lang="en-MY" sz="2800" b="1" dirty="0">
                <a:ea typeface="Calibri"/>
                <a:cs typeface="Times New Roman"/>
              </a:rPr>
              <a:t>word "asthma" is from the</a:t>
            </a:r>
            <a:r>
              <a:rPr lang="en-MY" sz="2800" b="1" dirty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en-MY" sz="2800" b="1" dirty="0">
                <a:solidFill>
                  <a:schemeClr val="tx2"/>
                </a:solidFill>
                <a:ea typeface="Calibri"/>
                <a:cs typeface="Times New Roman"/>
              </a:rPr>
              <a:t>Greek </a:t>
            </a:r>
            <a:r>
              <a:rPr lang="en-MY" sz="2800" b="1" dirty="0" smtClean="0">
                <a:solidFill>
                  <a:schemeClr val="tx2"/>
                </a:solidFill>
                <a:ea typeface="Calibri"/>
                <a:cs typeface="Times New Roman"/>
              </a:rPr>
              <a:t>word</a:t>
            </a:r>
            <a:r>
              <a:rPr lang="en-MY" sz="2800" b="1" dirty="0" smtClean="0"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ea typeface="Calibri"/>
                <a:cs typeface="Times New Roman"/>
              </a:rPr>
              <a:t> </a:t>
            </a:r>
            <a:r>
              <a:rPr lang="en-MY" sz="2800" b="1" dirty="0" smtClean="0">
                <a:ea typeface="Calibri"/>
                <a:cs typeface="Times New Roman"/>
              </a:rPr>
              <a:t>         </a:t>
            </a:r>
            <a:r>
              <a:rPr lang="en-MY" sz="2800" b="1" dirty="0">
                <a:ea typeface="Calibri"/>
                <a:cs typeface="Times New Roman"/>
              </a:rPr>
              <a:t>ásthma, </a:t>
            </a:r>
            <a:r>
              <a:rPr lang="en-MY" sz="2800" b="1" dirty="0" smtClean="0">
                <a:ea typeface="Calibri"/>
                <a:cs typeface="Times New Roman"/>
              </a:rPr>
              <a:t>means </a:t>
            </a:r>
            <a:r>
              <a:rPr lang="en-MY" sz="2800" b="1" dirty="0">
                <a:ea typeface="Calibri"/>
                <a:cs typeface="Times New Roman"/>
              </a:rPr>
              <a:t>"</a:t>
            </a:r>
            <a:r>
              <a:rPr lang="en-MY" sz="2800" b="1" dirty="0">
                <a:solidFill>
                  <a:schemeClr val="accent1"/>
                </a:solidFill>
                <a:ea typeface="Calibri"/>
                <a:cs typeface="Times New Roman"/>
              </a:rPr>
              <a:t>panting</a:t>
            </a:r>
            <a:endParaRPr lang="en-MY" sz="2800" b="1" dirty="0" smtClean="0">
              <a:solidFill>
                <a:schemeClr val="accent1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>
                <a:solidFill>
                  <a:srgbClr val="0070C0"/>
                </a:solidFill>
                <a:ea typeface="Calibri"/>
                <a:cs typeface="Times New Roman"/>
              </a:rPr>
              <a:t>The rates of asthma have increased significantly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since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          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the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1960s</a:t>
            </a:r>
          </a:p>
          <a:p>
            <a:pPr marL="342900" lvl="0" indent="-342900" algn="ctr">
              <a:lnSpc>
                <a:spcPct val="115000"/>
              </a:lnSpc>
              <a:buFont typeface="Wingdings" pitchFamily="2" charset="2"/>
              <a:buChar char="q"/>
            </a:pPr>
            <a:r>
              <a:rPr lang="en-MY" sz="2800" b="1" dirty="0">
                <a:solidFill>
                  <a:schemeClr val="tx2"/>
                </a:solidFill>
                <a:ea typeface="Calibri"/>
                <a:cs typeface="Times New Roman"/>
              </a:rPr>
              <a:t>Global</a:t>
            </a:r>
            <a:r>
              <a:rPr lang="en-MY" sz="2800" b="1" dirty="0">
                <a:ea typeface="Calibri"/>
                <a:cs typeface="Times New Roman"/>
              </a:rPr>
              <a:t> rates of asthma have increased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significantly</a:t>
            </a:r>
            <a:r>
              <a:rPr lang="en-MY" sz="2800" b="1" dirty="0">
                <a:ea typeface="Calibri"/>
                <a:cs typeface="Times New Roman"/>
              </a:rPr>
              <a:t> between the </a:t>
            </a:r>
            <a:r>
              <a:rPr lang="en-MY" sz="2800" b="1" dirty="0" smtClean="0">
                <a:ea typeface="Calibri"/>
                <a:cs typeface="Times New Roman"/>
              </a:rPr>
              <a:t>  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1960s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and 2008</a:t>
            </a:r>
            <a:r>
              <a:rPr lang="en-MY" sz="2800" b="1" dirty="0">
                <a:solidFill>
                  <a:srgbClr val="00B050"/>
                </a:solidFill>
                <a:ea typeface="Calibri"/>
                <a:cs typeface="Times New Roman"/>
              </a:rPr>
              <a:t> </a:t>
            </a:r>
            <a:endParaRPr lang="en-MY" sz="2800" b="1" dirty="0" smtClean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00682F"/>
                </a:solidFill>
                <a:ea typeface="Calibri"/>
                <a:cs typeface="Times New Roman"/>
              </a:rPr>
              <a:t>it being recognized as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a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major public health </a:t>
            </a:r>
            <a:r>
              <a:rPr lang="en-MY" sz="2800" b="1" dirty="0">
                <a:solidFill>
                  <a:srgbClr val="00B050"/>
                </a:solidFill>
                <a:ea typeface="Calibri"/>
                <a:cs typeface="Times New Roman"/>
              </a:rPr>
              <a:t>problem since </a:t>
            </a:r>
            <a:r>
              <a:rPr lang="en-MY" sz="2800" b="1" dirty="0" smtClean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the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1970s</a:t>
            </a:r>
            <a:r>
              <a:rPr lang="en-MY" sz="2800" b="1" dirty="0">
                <a:solidFill>
                  <a:prstClr val="black"/>
                </a:solidFill>
                <a:ea typeface="Calibri"/>
                <a:cs typeface="Times New Roman"/>
              </a:rPr>
              <a:t>. </a:t>
            </a:r>
            <a:endParaRPr lang="en-MY" sz="2800" b="1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in 1990</a:t>
            </a:r>
            <a:r>
              <a:rPr lang="en-MY" sz="2800" b="1" dirty="0">
                <a:ea typeface="Calibri"/>
                <a:cs typeface="Times New Roman"/>
              </a:rPr>
              <a:t>. up </a:t>
            </a:r>
            <a:r>
              <a:rPr lang="en-MY" sz="2800" b="1" dirty="0" smtClean="0">
                <a:ea typeface="Calibri"/>
                <a:cs typeface="Times New Roman"/>
              </a:rPr>
              <a:t>to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183 million </a:t>
            </a:r>
            <a:endParaRPr lang="en-MY" sz="28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800" dirty="0"/>
              <a:t>Asthma affects 5-10% of the population </a:t>
            </a:r>
            <a:endParaRPr lang="en-US" sz="2800" dirty="0" smtClean="0"/>
          </a:p>
          <a:p>
            <a:r>
              <a:rPr lang="en-US" sz="1100" b="1" dirty="0">
                <a:solidFill>
                  <a:srgbClr val="FF0000"/>
                </a:solidFill>
              </a:rPr>
              <a:t>in 2004</a:t>
            </a:r>
            <a:endParaRPr lang="en-MY" sz="11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r>
              <a:rPr lang="en-US" sz="1100" dirty="0"/>
              <a:t>Asthma affects an estimated 300 million individuals worldwide. Annually, the World Health Organization (WHO) has estimated that 15 million disability-adjusted life-years are lost and 250,000 asthma deaths are reported worldwide.</a:t>
            </a:r>
            <a:r>
              <a:rPr lang="en-US" sz="1100" baseline="30000" dirty="0"/>
              <a:t> [31]</a:t>
            </a:r>
            <a:endParaRPr lang="en-US" sz="1100" dirty="0"/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endParaRPr lang="en-MY" sz="11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1100" b="1" dirty="0" smtClean="0">
                <a:solidFill>
                  <a:srgbClr val="00B050"/>
                </a:solidFill>
                <a:ea typeface="Calibri"/>
                <a:cs typeface="Times New Roman"/>
              </a:rPr>
              <a:t>As </a:t>
            </a:r>
            <a:r>
              <a:rPr lang="en-MY" sz="1100" b="1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of 2011</a:t>
            </a:r>
            <a:r>
              <a:rPr lang="en-MY" sz="1100" b="1" dirty="0">
                <a:solidFill>
                  <a:srgbClr val="FF0000"/>
                </a:solidFill>
                <a:ea typeface="Calibri"/>
                <a:cs typeface="Times New Roman"/>
              </a:rPr>
              <a:t>,</a:t>
            </a:r>
            <a:r>
              <a:rPr lang="en-MY" sz="1100" b="1" dirty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en-MY" sz="1100" b="1" dirty="0" smtClean="0">
                <a:solidFill>
                  <a:srgbClr val="FF0000"/>
                </a:solidFill>
                <a:ea typeface="Calibri"/>
                <a:cs typeface="Times New Roman"/>
              </a:rPr>
              <a:t>235–330 </a:t>
            </a:r>
            <a:r>
              <a:rPr lang="en-MY" sz="1100" b="1" dirty="0">
                <a:solidFill>
                  <a:srgbClr val="FF0000"/>
                </a:solidFill>
                <a:ea typeface="Calibri"/>
                <a:cs typeface="Times New Roman"/>
              </a:rPr>
              <a:t>million </a:t>
            </a:r>
            <a:r>
              <a:rPr lang="en-MY" sz="1100" b="1" dirty="0">
                <a:ea typeface="Calibri"/>
                <a:cs typeface="Times New Roman"/>
              </a:rPr>
              <a:t>people worldwide are affected by asthma</a:t>
            </a:r>
            <a:r>
              <a:rPr lang="en-MY" sz="1100" b="1" dirty="0">
                <a:solidFill>
                  <a:srgbClr val="00B050"/>
                </a:solidFill>
                <a:ea typeface="Calibri"/>
                <a:cs typeface="Times New Roman"/>
              </a:rPr>
              <a:t>,  and </a:t>
            </a:r>
            <a:endParaRPr lang="en-MY" sz="1100" b="1" dirty="0" smtClean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668344" y="6309320"/>
            <a:ext cx="14104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6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3066"/>
            <a:ext cx="8820472" cy="645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in 2004</a:t>
            </a:r>
            <a:endParaRPr lang="en-MY" sz="2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r>
              <a:rPr lang="en-US" sz="2800" dirty="0"/>
              <a:t>Asthma affects an estimated </a:t>
            </a:r>
            <a:r>
              <a:rPr lang="en-US" sz="2800" b="1" dirty="0">
                <a:solidFill>
                  <a:srgbClr val="FF0000"/>
                </a:solidFill>
              </a:rPr>
              <a:t>300 million </a:t>
            </a:r>
            <a:r>
              <a:rPr lang="en-US" sz="2800" dirty="0"/>
              <a:t>individuals </a:t>
            </a:r>
            <a:r>
              <a:rPr lang="en-US" dirty="0"/>
              <a:t>worldwide.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Annually</a:t>
            </a:r>
            <a:r>
              <a:rPr lang="en-US" sz="2800" dirty="0"/>
              <a:t>, the </a:t>
            </a:r>
            <a:r>
              <a:rPr lang="en-US" sz="2800" dirty="0" err="1" smtClean="0"/>
              <a:t>WHO,has</a:t>
            </a:r>
            <a:r>
              <a:rPr lang="en-US" sz="2800" dirty="0" smtClean="0"/>
              <a:t> </a:t>
            </a:r>
            <a:r>
              <a:rPr lang="en-US" sz="2800" dirty="0"/>
              <a:t>estimated that </a:t>
            </a:r>
            <a:r>
              <a:rPr lang="en-US" sz="2800" b="1" dirty="0">
                <a:solidFill>
                  <a:srgbClr val="FF0000"/>
                </a:solidFill>
              </a:rPr>
              <a:t>15 million </a:t>
            </a:r>
            <a:r>
              <a:rPr lang="en-US" sz="2800" dirty="0"/>
              <a:t>disability-adjusted life-years are lost </a:t>
            </a:r>
            <a:r>
              <a:rPr lang="en-US" sz="2800" dirty="0" smtClean="0"/>
              <a:t>and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b="1" dirty="0">
                <a:solidFill>
                  <a:srgbClr val="FF0000"/>
                </a:solidFill>
              </a:rPr>
              <a:t>250,000 </a:t>
            </a:r>
            <a:r>
              <a:rPr lang="en-US" sz="2800" dirty="0"/>
              <a:t>asthma</a:t>
            </a:r>
            <a:r>
              <a:rPr lang="en-US" sz="2800" dirty="0">
                <a:solidFill>
                  <a:srgbClr val="FF0000"/>
                </a:solidFill>
              </a:rPr>
              <a:t> deaths </a:t>
            </a:r>
            <a:r>
              <a:rPr lang="en-US" sz="2800" dirty="0"/>
              <a:t>are reported worldwide.</a:t>
            </a:r>
            <a:r>
              <a:rPr lang="en-US" sz="2800" baseline="30000" dirty="0"/>
              <a:t> </a:t>
            </a:r>
            <a:endParaRPr lang="en-US" sz="2800" dirty="0"/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800" b="1" dirty="0">
                <a:ea typeface="Calibri"/>
                <a:cs typeface="Times New Roman"/>
              </a:rPr>
              <a:t>As of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2011</a:t>
            </a:r>
            <a:endParaRPr lang="en-MY" sz="2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235–330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million </a:t>
            </a:r>
            <a:r>
              <a:rPr lang="en-MY" sz="2800" b="1" dirty="0">
                <a:ea typeface="Calibri"/>
                <a:cs typeface="Times New Roman"/>
              </a:rPr>
              <a:t>people worldwide are affected by asthma</a:t>
            </a:r>
            <a:r>
              <a:rPr lang="en-MY" sz="2800" b="1" dirty="0">
                <a:solidFill>
                  <a:srgbClr val="00B050"/>
                </a:solidFill>
                <a:ea typeface="Calibri"/>
                <a:cs typeface="Times New Roman"/>
              </a:rPr>
              <a:t>,  and </a:t>
            </a:r>
            <a:endParaRPr lang="en-MY" sz="2800" b="1" dirty="0" smtClean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 smtClean="0">
                <a:ea typeface="Calibri"/>
                <a:cs typeface="Times New Roman"/>
              </a:rPr>
              <a:t>approximately</a:t>
            </a:r>
            <a:r>
              <a:rPr lang="en-MY" sz="2800" b="1" dirty="0" smtClean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250,000–345,000 </a:t>
            </a:r>
            <a:r>
              <a:rPr lang="en-MY" sz="2800" b="1" dirty="0">
                <a:ea typeface="Calibri"/>
                <a:cs typeface="Times New Roman"/>
              </a:rPr>
              <a:t>people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 die/ </a:t>
            </a:r>
            <a:r>
              <a:rPr lang="en-MY" sz="2800" b="1" dirty="0">
                <a:ea typeface="Calibri"/>
                <a:cs typeface="Times New Roman"/>
              </a:rPr>
              <a:t>year from asthma. 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>
                <a:ea typeface="Calibri"/>
                <a:cs typeface="Times New Roman"/>
              </a:rPr>
              <a:t>In 2015</a:t>
            </a:r>
            <a:r>
              <a:rPr lang="en-MY" sz="2800" b="1" dirty="0" smtClean="0">
                <a:ea typeface="Calibri"/>
                <a:cs typeface="Times New Roman"/>
              </a:rPr>
              <a:t>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358 million </a:t>
            </a:r>
            <a:r>
              <a:rPr lang="en-MY" sz="2800" b="1" dirty="0">
                <a:ea typeface="Calibri"/>
                <a:cs typeface="Times New Roman"/>
              </a:rPr>
              <a:t>people globally had asthma,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800" b="1" dirty="0" smtClean="0">
                <a:ea typeface="Calibri"/>
                <a:cs typeface="Times New Roman"/>
              </a:rPr>
              <a:t>It </a:t>
            </a:r>
            <a:r>
              <a:rPr lang="en-MY" sz="2800" b="1" dirty="0">
                <a:ea typeface="Calibri"/>
                <a:cs typeface="Times New Roman"/>
              </a:rPr>
              <a:t>caused about </a:t>
            </a:r>
            <a:r>
              <a:rPr lang="en-MY" sz="2800" b="1" dirty="0">
                <a:solidFill>
                  <a:srgbClr val="FF0000"/>
                </a:solidFill>
                <a:ea typeface="Calibri"/>
                <a:cs typeface="Times New Roman"/>
              </a:rPr>
              <a:t>397,100 deaths 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1840" y="156987"/>
            <a:ext cx="222317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b="1" dirty="0" smtClean="0">
                <a:highlight>
                  <a:srgbClr val="00FFFF"/>
                </a:highlight>
                <a:ea typeface="Calibri"/>
                <a:cs typeface="Times New Roman" pitchFamily="18" charset="0"/>
              </a:rPr>
              <a:t>Cont. …Epidemiology</a:t>
            </a:r>
            <a:endParaRPr lang="en-MY" dirty="0"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1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10" ma:contentTypeDescription="Create a new document." ma:contentTypeScope="" ma:versionID="d542c377b22c45b010c906b029999f29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48122b948fc4e0072ebc6d03df1e45b6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8DF44F-76D4-4B3B-8A79-8AE7ED194B63}"/>
</file>

<file path=customXml/itemProps2.xml><?xml version="1.0" encoding="utf-8"?>
<ds:datastoreItem xmlns:ds="http://schemas.openxmlformats.org/officeDocument/2006/customXml" ds:itemID="{DD0505F7-954B-41B8-AE4E-D763BF0D6246}"/>
</file>

<file path=customXml/itemProps3.xml><?xml version="1.0" encoding="utf-8"?>
<ds:datastoreItem xmlns:ds="http://schemas.openxmlformats.org/officeDocument/2006/customXml" ds:itemID="{D32F8311-6D1B-4545-B0FC-99EAD42147C0}"/>
</file>

<file path=docProps/app.xml><?xml version="1.0" encoding="utf-8"?>
<Properties xmlns="http://schemas.openxmlformats.org/officeDocument/2006/extended-properties" xmlns:vt="http://schemas.openxmlformats.org/officeDocument/2006/docPropsVTypes">
  <TotalTime>14271</TotalTime>
  <Words>1687</Words>
  <Application>Microsoft Office PowerPoint</Application>
  <PresentationFormat>On-screen Show (4:3)</PresentationFormat>
  <Paragraphs>289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BatangChe</vt:lpstr>
      <vt:lpstr>Calibri</vt:lpstr>
      <vt:lpstr>Courier New</vt:lpstr>
      <vt:lpstr>Garamond</vt:lpstr>
      <vt:lpstr>Helvetica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225</cp:revision>
  <dcterms:created xsi:type="dcterms:W3CDTF">2019-09-20T19:30:46Z</dcterms:created>
  <dcterms:modified xsi:type="dcterms:W3CDTF">2021-10-27T09:39:32Z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