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22" r:id="rId3"/>
    <p:sldId id="323" r:id="rId4"/>
    <p:sldId id="327" r:id="rId5"/>
    <p:sldId id="324" r:id="rId6"/>
    <p:sldId id="325" r:id="rId7"/>
    <p:sldId id="328" r:id="rId8"/>
    <p:sldId id="257" r:id="rId9"/>
    <p:sldId id="258" r:id="rId10"/>
    <p:sldId id="259" r:id="rId11"/>
    <p:sldId id="286" r:id="rId12"/>
    <p:sldId id="288" r:id="rId13"/>
    <p:sldId id="292" r:id="rId14"/>
    <p:sldId id="283" r:id="rId15"/>
    <p:sldId id="284" r:id="rId16"/>
    <p:sldId id="282" r:id="rId17"/>
    <p:sldId id="285" r:id="rId18"/>
    <p:sldId id="281" r:id="rId19"/>
    <p:sldId id="266" r:id="rId20"/>
    <p:sldId id="294" r:id="rId21"/>
    <p:sldId id="263" r:id="rId22"/>
    <p:sldId id="267" r:id="rId23"/>
    <p:sldId id="268" r:id="rId24"/>
    <p:sldId id="296" r:id="rId25"/>
    <p:sldId id="298" r:id="rId26"/>
    <p:sldId id="307" r:id="rId27"/>
    <p:sldId id="308" r:id="rId28"/>
    <p:sldId id="301" r:id="rId29"/>
    <p:sldId id="302" r:id="rId30"/>
    <p:sldId id="315" r:id="rId31"/>
    <p:sldId id="314" r:id="rId32"/>
    <p:sldId id="316" r:id="rId33"/>
    <p:sldId id="330" r:id="rId34"/>
    <p:sldId id="331" r:id="rId35"/>
    <p:sldId id="318" r:id="rId36"/>
    <p:sldId id="319" r:id="rId37"/>
    <p:sldId id="332" r:id="rId38"/>
    <p:sldId id="356" r:id="rId39"/>
    <p:sldId id="358" r:id="rId40"/>
    <p:sldId id="359" r:id="rId41"/>
    <p:sldId id="357" r:id="rId42"/>
    <p:sldId id="333" r:id="rId43"/>
    <p:sldId id="346" r:id="rId44"/>
    <p:sldId id="334" r:id="rId45"/>
    <p:sldId id="336" r:id="rId46"/>
    <p:sldId id="348" r:id="rId47"/>
    <p:sldId id="347" r:id="rId48"/>
    <p:sldId id="338" r:id="rId49"/>
    <p:sldId id="339" r:id="rId50"/>
    <p:sldId id="341" r:id="rId51"/>
    <p:sldId id="342" r:id="rId52"/>
    <p:sldId id="349" r:id="rId53"/>
    <p:sldId id="350" r:id="rId54"/>
    <p:sldId id="352" r:id="rId55"/>
    <p:sldId id="351" r:id="rId56"/>
    <p:sldId id="343" r:id="rId57"/>
    <p:sldId id="353" r:id="rId58"/>
    <p:sldId id="355" r:id="rId5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88" autoAdjust="0"/>
  </p:normalViewPr>
  <p:slideViewPr>
    <p:cSldViewPr>
      <p:cViewPr varScale="1">
        <p:scale>
          <a:sx n="36" d="100"/>
          <a:sy n="36" d="100"/>
        </p:scale>
        <p:origin x="150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fld id="{A559AFDC-CE9B-454D-B77E-42446C6D3135}" type="datetimeFigureOut">
              <a:rPr lang="ar-JO" smtClean="0"/>
              <a:pPr/>
              <a:t>24/06/1443</a:t>
            </a:fld>
            <a:endParaRPr lang="ar-J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fld id="{A96B12ED-1ACD-4BC2-8CB6-B245982D56B2}" type="slidenum">
              <a:rPr lang="ar-JO" smtClean="0"/>
              <a:pPr/>
              <a:t>‹#›</a:t>
            </a:fld>
            <a:endParaRPr lang="ar-JO"/>
          </a:p>
        </p:txBody>
      </p:sp>
    </p:spTree>
    <p:extLst>
      <p:ext uri="{BB962C8B-B14F-4D97-AF65-F5344CB8AC3E}">
        <p14:creationId xmlns:p14="http://schemas.microsoft.com/office/powerpoint/2010/main" val="3907280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7A02E8B-BC73-4488-9B99-864B61C6EDA6}" type="slidenum">
              <a:rPr lang="en-GB" smtClean="0"/>
              <a:pPr/>
              <a:t>2</a:t>
            </a:fld>
            <a:endParaRPr lang="en-GB"/>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GB" dirty="0"/>
              <a:t>30</a:t>
            </a:r>
          </a:p>
          <a:p>
            <a:pPr eaLnBrk="1" hangingPunct="1"/>
            <a:r>
              <a:rPr lang="en-GB" dirty="0"/>
              <a:t>20</a:t>
            </a:r>
          </a:p>
          <a:p>
            <a:pPr eaLnBrk="1" hangingPunct="1"/>
            <a:r>
              <a:rPr lang="en-GB" dirty="0"/>
              <a:t>15</a:t>
            </a:r>
          </a:p>
          <a:p>
            <a:pPr eaLnBrk="1" hangingPunct="1"/>
            <a:r>
              <a:rPr lang="en-GB" dirty="0"/>
              <a:t>10</a:t>
            </a:r>
          </a:p>
        </p:txBody>
      </p:sp>
    </p:spTree>
    <p:extLst>
      <p:ext uri="{BB962C8B-B14F-4D97-AF65-F5344CB8AC3E}">
        <p14:creationId xmlns:p14="http://schemas.microsoft.com/office/powerpoint/2010/main" val="189177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15</a:t>
            </a:fld>
            <a:endParaRPr lang="ar-JO"/>
          </a:p>
        </p:txBody>
      </p:sp>
    </p:spTree>
    <p:extLst>
      <p:ext uri="{BB962C8B-B14F-4D97-AF65-F5344CB8AC3E}">
        <p14:creationId xmlns:p14="http://schemas.microsoft.com/office/powerpoint/2010/main" val="2349569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A2FFD4-52E2-49F5-9B58-C756C0E9703F}" type="slidenum">
              <a:rPr lang="en-CA" smtClean="0">
                <a:latin typeface="Arial" pitchFamily="34" charset="0"/>
                <a:cs typeface="Arial" pitchFamily="34" charset="0"/>
              </a:rPr>
              <a:pPr/>
              <a:t>20</a:t>
            </a:fld>
            <a:endParaRPr lang="en-CA">
              <a:latin typeface="Arial" pitchFamily="34" charset="0"/>
              <a:cs typeface="Arial" pitchFamily="34" charset="0"/>
            </a:endParaRPr>
          </a:p>
        </p:txBody>
      </p:sp>
    </p:spTree>
    <p:extLst>
      <p:ext uri="{BB962C8B-B14F-4D97-AF65-F5344CB8AC3E}">
        <p14:creationId xmlns:p14="http://schemas.microsoft.com/office/powerpoint/2010/main" val="406207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925513" y="750888"/>
            <a:ext cx="4946650" cy="3709987"/>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a:p>
        </p:txBody>
      </p:sp>
    </p:spTree>
    <p:extLst>
      <p:ext uri="{BB962C8B-B14F-4D97-AF65-F5344CB8AC3E}">
        <p14:creationId xmlns:p14="http://schemas.microsoft.com/office/powerpoint/2010/main" val="114803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25513" y="750888"/>
            <a:ext cx="4946650" cy="3709987"/>
          </a:xfrm>
          <a:ln cap="flat"/>
        </p:spPr>
      </p:sp>
      <p:sp>
        <p:nvSpPr>
          <p:cNvPr id="60419"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4117962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US" sz="1200" dirty="0"/>
              <a:t>The concentration of formula can be changed from 20 cal\oz to 24 or 27 cal\oz</a:t>
            </a:r>
          </a:p>
          <a:p>
            <a:pPr eaLnBrk="1" hangingPunct="1">
              <a:lnSpc>
                <a:spcPct val="80000"/>
              </a:lnSpc>
            </a:pPr>
            <a:r>
              <a:rPr lang="en-US" sz="1200" dirty="0"/>
              <a:t>1 cup powdered formula in 29 oz of water gives 20 kcal\oz</a:t>
            </a:r>
          </a:p>
          <a:p>
            <a:pPr eaLnBrk="1" hangingPunct="1">
              <a:lnSpc>
                <a:spcPct val="80000"/>
              </a:lnSpc>
            </a:pPr>
            <a:r>
              <a:rPr lang="en-US" sz="1200" dirty="0"/>
              <a:t>1 cup in 24 oz gives 24 kcal\oz</a:t>
            </a:r>
          </a:p>
          <a:p>
            <a:pPr eaLnBrk="1" hangingPunct="1">
              <a:lnSpc>
                <a:spcPct val="80000"/>
              </a:lnSpc>
            </a:pPr>
            <a:r>
              <a:rPr lang="en-US" sz="1200" dirty="0"/>
              <a:t>1 cup in 21 oz gives 27 kcal\oz</a:t>
            </a:r>
          </a:p>
          <a:p>
            <a:pPr eaLnBrk="1" hangingPunct="1">
              <a:lnSpc>
                <a:spcPct val="80000"/>
              </a:lnSpc>
            </a:pPr>
            <a:r>
              <a:rPr lang="en-US" sz="1200" dirty="0"/>
              <a:t>4 scoops in 8 oz gives 20 kcal\oz</a:t>
            </a:r>
          </a:p>
          <a:p>
            <a:pPr eaLnBrk="1" hangingPunct="1">
              <a:lnSpc>
                <a:spcPct val="80000"/>
              </a:lnSpc>
            </a:pPr>
            <a:r>
              <a:rPr lang="en-US" sz="1200" dirty="0"/>
              <a:t>5 scoops in 8 oz gives 24 kcal\oz</a:t>
            </a:r>
          </a:p>
          <a:p>
            <a:pPr eaLnBrk="1" hangingPunct="1">
              <a:lnSpc>
                <a:spcPct val="80000"/>
              </a:lnSpc>
            </a:pPr>
            <a:r>
              <a:rPr lang="en-US" sz="1200" dirty="0"/>
              <a:t>5.5 scoops in 8 oz gives 27 kcal\oz</a:t>
            </a:r>
          </a:p>
          <a:p>
            <a:pPr eaLnBrk="1" hangingPunct="1">
              <a:lnSpc>
                <a:spcPct val="80000"/>
              </a:lnSpc>
            </a:pPr>
            <a:r>
              <a:rPr lang="en-US" sz="1200" dirty="0"/>
              <a:t>For healthy infants, formulas are prepared to provide 20 kcal\oz</a:t>
            </a:r>
          </a:p>
        </p:txBody>
      </p:sp>
      <p:sp>
        <p:nvSpPr>
          <p:cNvPr id="4" name="Slide Number Placeholder 3"/>
          <p:cNvSpPr>
            <a:spLocks noGrp="1"/>
          </p:cNvSpPr>
          <p:nvPr>
            <p:ph type="sldNum" sz="quarter" idx="10"/>
          </p:nvPr>
        </p:nvSpPr>
        <p:spPr/>
        <p:txBody>
          <a:bodyPr/>
          <a:lstStyle/>
          <a:p>
            <a:fld id="{A96B12ED-1ACD-4BC2-8CB6-B245982D56B2}" type="slidenum">
              <a:rPr lang="ar-JO" smtClean="0"/>
              <a:pPr/>
              <a:t>56</a:t>
            </a:fld>
            <a:endParaRPr lang="ar-JO"/>
          </a:p>
        </p:txBody>
      </p:sp>
    </p:spTree>
    <p:extLst>
      <p:ext uri="{BB962C8B-B14F-4D97-AF65-F5344CB8AC3E}">
        <p14:creationId xmlns:p14="http://schemas.microsoft.com/office/powerpoint/2010/main" val="449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DA2648-3090-4759-9351-378D85815BDD}" type="slidenum">
              <a:rPr lang="en-US" smtClean="0">
                <a:latin typeface="Arial" pitchFamily="34" charset="0"/>
                <a:cs typeface="Arial" pitchFamily="34" charset="0"/>
              </a:rPr>
              <a:pPr fontAlgn="base">
                <a:spcBef>
                  <a:spcPct val="0"/>
                </a:spcBef>
                <a:spcAft>
                  <a:spcPct val="0"/>
                </a:spcAft>
              </a:pPr>
              <a:t>57</a:t>
            </a:fld>
            <a:endParaRPr lang="en-US">
              <a:latin typeface="Arial" pitchFamily="34" charset="0"/>
              <a:cs typeface="Arial" pitchFamily="34"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ar-JO">
              <a:latin typeface="Arial" pitchFamily="34" charset="0"/>
            </a:endParaRPr>
          </a:p>
        </p:txBody>
      </p:sp>
    </p:spTree>
    <p:extLst>
      <p:ext uri="{BB962C8B-B14F-4D97-AF65-F5344CB8AC3E}">
        <p14:creationId xmlns:p14="http://schemas.microsoft.com/office/powerpoint/2010/main" val="97539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D739F8-7AA9-426D-81EE-CE0057C9C943}" type="slidenum">
              <a:rPr lang="en-US" smtClean="0">
                <a:latin typeface="Arial" pitchFamily="34" charset="0"/>
                <a:cs typeface="Arial" pitchFamily="34" charset="0"/>
              </a:rPr>
              <a:pPr fontAlgn="base">
                <a:spcBef>
                  <a:spcPct val="0"/>
                </a:spcBef>
                <a:spcAft>
                  <a:spcPct val="0"/>
                </a:spcAft>
              </a:pPr>
              <a:t>58</a:t>
            </a:fld>
            <a:endParaRPr lang="en-US">
              <a:latin typeface="Arial" pitchFamily="34" charset="0"/>
              <a:cs typeface="Arial"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a:lstStyle/>
          <a:p>
            <a:pPr eaLnBrk="1" hangingPunct="1">
              <a:spcBef>
                <a:spcPct val="0"/>
              </a:spcBef>
            </a:pPr>
            <a:endParaRPr lang="ar-JO">
              <a:latin typeface="Arial" pitchFamily="34" charset="0"/>
            </a:endParaRPr>
          </a:p>
        </p:txBody>
      </p:sp>
    </p:spTree>
    <p:extLst>
      <p:ext uri="{BB962C8B-B14F-4D97-AF65-F5344CB8AC3E}">
        <p14:creationId xmlns:p14="http://schemas.microsoft.com/office/powerpoint/2010/main" val="273016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986076F-AE3B-4D0B-BB2A-71F9B319653B}" type="slidenum">
              <a:rPr lang="en-GB" smtClean="0"/>
              <a:pPr/>
              <a:t>5</a:t>
            </a:fld>
            <a:endParaRPr lang="en-GB"/>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04261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872C24F-24EE-44E6-B677-F379C46C269C}" type="slidenum">
              <a:rPr lang="en-GB" smtClean="0"/>
              <a:pPr/>
              <a:t>6</a:t>
            </a:fld>
            <a:endParaRPr lang="en-GB"/>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IE"/>
              <a:t>Occipital frontal circumference</a:t>
            </a:r>
          </a:p>
          <a:p>
            <a:pPr eaLnBrk="1" hangingPunct="1"/>
            <a:endParaRPr lang="en-GB"/>
          </a:p>
        </p:txBody>
      </p:sp>
    </p:spTree>
    <p:extLst>
      <p:ext uri="{BB962C8B-B14F-4D97-AF65-F5344CB8AC3E}">
        <p14:creationId xmlns:p14="http://schemas.microsoft.com/office/powerpoint/2010/main" val="353319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limbs </a:t>
            </a:r>
            <a:r>
              <a:rPr lang="en-US" dirty="0" err="1"/>
              <a:t>achondro</a:t>
            </a:r>
            <a:r>
              <a:rPr lang="en-US" dirty="0"/>
              <a:t>, severe rickets</a:t>
            </a:r>
          </a:p>
          <a:p>
            <a:r>
              <a:rPr lang="en-US" dirty="0"/>
              <a:t>Short </a:t>
            </a:r>
            <a:r>
              <a:rPr lang="en-US" dirty="0" err="1"/>
              <a:t>trunck</a:t>
            </a:r>
            <a:r>
              <a:rPr lang="en-US" dirty="0"/>
              <a:t>: </a:t>
            </a:r>
            <a:r>
              <a:rPr lang="en-US" dirty="0" err="1"/>
              <a:t>mucopolysach</a:t>
            </a:r>
            <a:r>
              <a:rPr lang="en-US" dirty="0"/>
              <a:t>, </a:t>
            </a:r>
            <a:r>
              <a:rPr lang="en-US" dirty="0" err="1"/>
              <a:t>hypogonad</a:t>
            </a:r>
            <a:endParaRPr lang="en-US"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7</a:t>
            </a:fld>
            <a:endParaRPr lang="ar-JO"/>
          </a:p>
        </p:txBody>
      </p:sp>
    </p:spTree>
    <p:extLst>
      <p:ext uri="{BB962C8B-B14F-4D97-AF65-F5344CB8AC3E}">
        <p14:creationId xmlns:p14="http://schemas.microsoft.com/office/powerpoint/2010/main" val="343699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Metoclopramide</a:t>
            </a:r>
            <a:r>
              <a:rPr lang="en-US" dirty="0"/>
              <a:t> – dopamine antagonist</a:t>
            </a:r>
          </a:p>
          <a:p>
            <a:r>
              <a:rPr lang="en-US" dirty="0" err="1"/>
              <a:t>Hypothyroidsim</a:t>
            </a:r>
            <a:r>
              <a:rPr lang="en-US" dirty="0"/>
              <a:t> – high TRH</a:t>
            </a:r>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9</a:t>
            </a:fld>
            <a:endParaRPr lang="ar-JO"/>
          </a:p>
        </p:txBody>
      </p:sp>
    </p:spTree>
    <p:extLst>
      <p:ext uri="{BB962C8B-B14F-4D97-AF65-F5344CB8AC3E}">
        <p14:creationId xmlns:p14="http://schemas.microsoft.com/office/powerpoint/2010/main" val="17508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err="1"/>
              <a:t>lactoferrin</a:t>
            </a:r>
            <a:r>
              <a:rPr lang="en-US" dirty="0"/>
              <a:t> exerts its effects via iron chelation, which contributes to limiting bacterial growth, blocking adsorption and penetration of viruses and adhesion of bacteria,</a:t>
            </a:r>
          </a:p>
          <a:p>
            <a:r>
              <a:rPr lang="en-US" dirty="0"/>
              <a:t>Lysozyme binds to endotoxin, increases macrophage activation, and contributes to bacterial cell wall lysis. </a:t>
            </a:r>
            <a:r>
              <a:rPr lang="en-US" dirty="0" err="1"/>
              <a:t>Lactalbumin</a:t>
            </a:r>
            <a:r>
              <a:rPr lang="en-US" dirty="0"/>
              <a:t> transports calcium and enhances the growth of </a:t>
            </a:r>
            <a:r>
              <a:rPr lang="en-US" dirty="0" err="1"/>
              <a:t>Bifidobacterium</a:t>
            </a:r>
            <a:r>
              <a:rPr lang="en-US" dirty="0"/>
              <a:t>, and a modified </a:t>
            </a:r>
            <a:r>
              <a:rPr lang="en-US" dirty="0" err="1"/>
              <a:t>lactalbumin</a:t>
            </a:r>
            <a:r>
              <a:rPr lang="en-US" dirty="0"/>
              <a:t> (in the gut) affects immune modulation. Casein limits adhesion of bacteria and facilitates the growth of </a:t>
            </a:r>
            <a:r>
              <a:rPr lang="en-US" dirty="0" err="1"/>
              <a:t>Bifidobacterium</a:t>
            </a:r>
            <a:r>
              <a:rPr lang="en-US" dirty="0"/>
              <a:t>.</a:t>
            </a:r>
          </a:p>
          <a:p>
            <a:r>
              <a:rPr lang="en-US" dirty="0"/>
              <a:t> </a:t>
            </a:r>
          </a:p>
          <a:p>
            <a:r>
              <a:rPr lang="en-US" dirty="0"/>
              <a:t>Carbohydrates are an important nutritional component in human milk, and the specific carbohydrates lactose, oligosaccharides, and </a:t>
            </a:r>
            <a:r>
              <a:rPr lang="en-US" dirty="0" err="1"/>
              <a:t>glycoconjugates</a:t>
            </a:r>
            <a:r>
              <a:rPr lang="en-US" dirty="0"/>
              <a:t> act as bioactive factors. Oligosaccharides act as prebiotics, enhancing the growth of specific probiotic bacteria in breastfed infants, and both oligosaccharides and </a:t>
            </a:r>
            <a:r>
              <a:rPr lang="en-US" dirty="0" err="1"/>
              <a:t>glycoconjugates</a:t>
            </a:r>
            <a:r>
              <a:rPr lang="en-US" dirty="0"/>
              <a:t> bind specific microbial antigens</a:t>
            </a:r>
          </a:p>
          <a:p>
            <a:r>
              <a:rPr lang="en-US" dirty="0"/>
              <a:t>DHA brain vortex, </a:t>
            </a:r>
            <a:r>
              <a:rPr lang="en-US" dirty="0" err="1"/>
              <a:t>visyal</a:t>
            </a:r>
            <a:r>
              <a:rPr lang="en-US" baseline="0" dirty="0"/>
              <a:t> acuity</a:t>
            </a:r>
          </a:p>
          <a:p>
            <a:endParaRPr lang="en-US" baseline="0" dirty="0"/>
          </a:p>
          <a:p>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11</a:t>
            </a:fld>
            <a:endParaRPr lang="ar-JO"/>
          </a:p>
        </p:txBody>
      </p:sp>
    </p:spTree>
    <p:extLst>
      <p:ext uri="{BB962C8B-B14F-4D97-AF65-F5344CB8AC3E}">
        <p14:creationId xmlns:p14="http://schemas.microsoft.com/office/powerpoint/2010/main" val="306198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 from human milk is absorbed at a higher rate (20% to 50%) compared with cow milk (4% to 7%).</a:t>
            </a:r>
          </a:p>
          <a:p>
            <a:endParaRPr lang="en-US"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12</a:t>
            </a:fld>
            <a:endParaRPr lang="ar-JO"/>
          </a:p>
        </p:txBody>
      </p:sp>
    </p:spTree>
    <p:extLst>
      <p:ext uri="{BB962C8B-B14F-4D97-AF65-F5344CB8AC3E}">
        <p14:creationId xmlns:p14="http://schemas.microsoft.com/office/powerpoint/2010/main" val="91260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In its unaltered form, cow milk contains too much protein, too much casein, too much sodium, and too much phosphorus and has too high a solute load for a human infant. Formulas have been designed to improve these issues. Cow milk does not contain any taurine, an amino acid that has high concentrations in human milk and is essential to infant brain growth. The profile of amino acids in cow milk differs significantly from human milk, especially phenylalanine and tyrosine, which are at high </a:t>
            </a:r>
          </a:p>
          <a:p>
            <a:r>
              <a:rPr lang="en-US" dirty="0"/>
              <a:t>concentrations in cow milk and formula and contribute to problems in phenylketonuria</a:t>
            </a:r>
          </a:p>
          <a:p>
            <a:r>
              <a:rPr lang="en-US" dirty="0"/>
              <a:t>Whey casein in cow milk 20:80. , infant</a:t>
            </a:r>
            <a:r>
              <a:rPr lang="en-US" baseline="0" dirty="0"/>
              <a:t> formula 60:40, 80:20, whey</a:t>
            </a:r>
          </a:p>
          <a:p>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13</a:t>
            </a:fld>
            <a:endParaRPr lang="ar-JO"/>
          </a:p>
        </p:txBody>
      </p:sp>
    </p:spTree>
    <p:extLst>
      <p:ext uri="{BB962C8B-B14F-4D97-AF65-F5344CB8AC3E}">
        <p14:creationId xmlns:p14="http://schemas.microsoft.com/office/powerpoint/2010/main" val="272291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Hind high fat</a:t>
            </a:r>
          </a:p>
          <a:p>
            <a:r>
              <a:rPr lang="en-US" dirty="0"/>
              <a:t>. The microflora of breastfed infants include Lactobacillus </a:t>
            </a:r>
            <a:r>
              <a:rPr lang="en-US" dirty="0" err="1"/>
              <a:t>bifidus</a:t>
            </a:r>
            <a:r>
              <a:rPr lang="en-US" dirty="0"/>
              <a:t> and </a:t>
            </a:r>
            <a:r>
              <a:rPr lang="en-US" dirty="0" err="1"/>
              <a:t>Bifidobacterium</a:t>
            </a:r>
            <a:r>
              <a:rPr lang="en-US" dirty="0"/>
              <a:t>, which comprise up to 95%</a:t>
            </a:r>
            <a:endParaRPr lang="ar-JO" dirty="0"/>
          </a:p>
        </p:txBody>
      </p:sp>
      <p:sp>
        <p:nvSpPr>
          <p:cNvPr id="4" name="Slide Number Placeholder 3"/>
          <p:cNvSpPr>
            <a:spLocks noGrp="1"/>
          </p:cNvSpPr>
          <p:nvPr>
            <p:ph type="sldNum" sz="quarter" idx="10"/>
          </p:nvPr>
        </p:nvSpPr>
        <p:spPr/>
        <p:txBody>
          <a:bodyPr/>
          <a:lstStyle/>
          <a:p>
            <a:fld id="{A96B12ED-1ACD-4BC2-8CB6-B245982D56B2}" type="slidenum">
              <a:rPr lang="ar-JO" smtClean="0"/>
              <a:pPr/>
              <a:t>14</a:t>
            </a:fld>
            <a:endParaRPr lang="ar-JO"/>
          </a:p>
        </p:txBody>
      </p:sp>
    </p:spTree>
    <p:extLst>
      <p:ext uri="{BB962C8B-B14F-4D97-AF65-F5344CB8AC3E}">
        <p14:creationId xmlns:p14="http://schemas.microsoft.com/office/powerpoint/2010/main" val="339542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1/27/2022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1/27/2022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1/27/2022</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1/27/2022</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1/27/2022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1/27/2022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ie/imgres?imgurl=http://www.nlm.nih.gov/medlineplus/ency/images/ency/fullsize/17206.jpg&amp;imgrefurl=http://www.nlm.nih.gov/medlineplus/ency/imagepages/17206.htm&amp;start=1&amp;h=320&amp;w=400&amp;sz=14&amp;tbnid=KGPpSWqIrEgE6M:&amp;tbnh=99&amp;tbnw=124&amp;hl=en&amp;prev=/images?q=HEAD+CIRCUMFERENCE&amp;gbv=1&amp;svnum=10&amp;hl=en&amp;ie=UTF-8&amp;oe=ISO-8859-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ctrTitle"/>
          </p:nvPr>
        </p:nvSpPr>
        <p:spPr>
          <a:xfrm>
            <a:off x="1071539" y="2343144"/>
            <a:ext cx="7536708" cy="2085988"/>
          </a:xfrm>
        </p:spPr>
        <p:txBody>
          <a:bodyPr>
            <a:noAutofit/>
          </a:bodyPr>
          <a:lstStyle/>
          <a:p>
            <a:pPr rtl="0"/>
            <a:r>
              <a:rPr lang="en-US" sz="6600" cap="none" dirty="0">
                <a:effectLst>
                  <a:outerShdw blurRad="38100" dist="38100" dir="2700000" algn="tl">
                    <a:srgbClr val="000000">
                      <a:alpha val="43137"/>
                    </a:srgbClr>
                  </a:outerShdw>
                </a:effectLst>
                <a:latin typeface="Candara" pitchFamily="34" charset="0"/>
              </a:rPr>
              <a:t>Infant Feeding</a:t>
            </a:r>
            <a:br>
              <a:rPr lang="en-US" sz="6600" cap="none" dirty="0">
                <a:effectLst>
                  <a:outerShdw blurRad="38100" dist="38100" dir="2700000" algn="tl">
                    <a:srgbClr val="000000">
                      <a:alpha val="43137"/>
                    </a:srgbClr>
                  </a:outerShdw>
                </a:effectLst>
                <a:latin typeface="Candara" pitchFamily="34" charset="0"/>
              </a:rPr>
            </a:br>
            <a:endParaRPr lang="ar-JO" sz="6600" b="1" dirty="0">
              <a:solidFill>
                <a:srgbClr val="FF0000"/>
              </a:solidFill>
              <a:effectLst>
                <a:outerShdw blurRad="38100" dist="38100" dir="2700000" algn="tl">
                  <a:srgbClr val="000000">
                    <a:alpha val="43137"/>
                  </a:srgbClr>
                </a:outerShdw>
              </a:effectLst>
              <a:latin typeface="Candara" pitchFamily="34" charset="0"/>
            </a:endParaRPr>
          </a:p>
        </p:txBody>
      </p:sp>
      <p:sp>
        <p:nvSpPr>
          <p:cNvPr id="6" name="Subtitle 2"/>
          <p:cNvSpPr txBox="1">
            <a:spLocks/>
          </p:cNvSpPr>
          <p:nvPr/>
        </p:nvSpPr>
        <p:spPr>
          <a:xfrm>
            <a:off x="5258924" y="4653136"/>
            <a:ext cx="3857652" cy="857256"/>
          </a:xfrm>
          <a:prstGeom prst="rect">
            <a:avLst/>
          </a:prstGeom>
        </p:spPr>
        <p:txBody>
          <a:bodyPr vert="horz">
            <a:noAutofit/>
          </a:bodyPr>
          <a:lstStyle/>
          <a:p>
            <a:pPr marL="320040" marR="0" lvl="0" indent="-320040" defTabSz="914400" eaLnBrk="1" fontAlgn="auto" latinLnBrk="0" hangingPunct="1">
              <a:lnSpc>
                <a:spcPct val="100000"/>
              </a:lnSpc>
              <a:spcBef>
                <a:spcPts val="700"/>
              </a:spcBef>
              <a:spcAft>
                <a:spcPts val="0"/>
              </a:spcAft>
              <a:buClr>
                <a:schemeClr val="accent2"/>
              </a:buClr>
              <a:buSzPct val="60000"/>
              <a:tabLst/>
              <a:defRPr/>
            </a:pPr>
            <a:r>
              <a:rPr kumimoji="0" lang="en-US" sz="2000" b="0" i="0" u="none" strike="noStrike" kern="1200" cap="none" spc="0" normalizeH="0" baseline="0" noProof="0">
                <a:ln>
                  <a:noFill/>
                </a:ln>
                <a:solidFill>
                  <a:schemeClr val="tx1"/>
                </a:solidFill>
                <a:effectLst/>
                <a:uLnTx/>
                <a:uFillTx/>
                <a:latin typeface="Amer LT Regular" pitchFamily="2" charset="-78"/>
                <a:ea typeface="+mn-ea"/>
                <a:cs typeface="Amer LT Regular" pitchFamily="2" charset="-78"/>
              </a:rPr>
              <a:t>    </a:t>
            </a:r>
            <a:r>
              <a:rPr kumimoji="0" lang="en-US" sz="2000" b="0" i="0" u="none" strike="noStrike" kern="1200" cap="none" spc="0" normalizeH="0" baseline="0" noProof="0" dirty="0" err="1">
                <a:ln>
                  <a:noFill/>
                </a:ln>
                <a:solidFill>
                  <a:schemeClr val="tx1"/>
                </a:solidFill>
                <a:effectLst/>
                <a:uLnTx/>
                <a:uFillTx/>
                <a:latin typeface="Amer LT Regular" pitchFamily="2" charset="-78"/>
                <a:ea typeface="+mn-ea"/>
                <a:cs typeface="Amer LT Regular" pitchFamily="2" charset="-78"/>
              </a:rPr>
              <a:t>Haitham</a:t>
            </a:r>
            <a:r>
              <a:rPr kumimoji="0" lang="en-US" sz="2000" b="0" i="0" u="none" strike="noStrike" kern="1200" cap="none" spc="0" normalizeH="0" baseline="0" noProof="0" dirty="0">
                <a:ln>
                  <a:noFill/>
                </a:ln>
                <a:solidFill>
                  <a:schemeClr val="tx1"/>
                </a:solidFill>
                <a:effectLst/>
                <a:uLnTx/>
                <a:uFillTx/>
                <a:latin typeface="Amer LT Regular" pitchFamily="2" charset="-78"/>
                <a:ea typeface="+mn-ea"/>
                <a:cs typeface="Amer LT Regular" pitchFamily="2" charset="-78"/>
              </a:rPr>
              <a:t> Al-</a:t>
            </a:r>
            <a:r>
              <a:rPr kumimoji="0" lang="en-US" sz="2000" b="0" i="0" u="none" strike="noStrike" kern="1200" cap="none" spc="0" normalizeH="0" baseline="0" noProof="0" dirty="0" err="1">
                <a:ln>
                  <a:noFill/>
                </a:ln>
                <a:solidFill>
                  <a:schemeClr val="tx1"/>
                </a:solidFill>
                <a:effectLst/>
                <a:uLnTx/>
                <a:uFillTx/>
                <a:latin typeface="Amer LT Regular" pitchFamily="2" charset="-78"/>
                <a:ea typeface="+mn-ea"/>
                <a:cs typeface="Amer LT Regular" pitchFamily="2" charset="-78"/>
              </a:rPr>
              <a:t>Dhmour</a:t>
            </a:r>
            <a:r>
              <a:rPr kumimoji="0" lang="en-US" sz="2000" b="0" i="0" u="none" strike="noStrike" kern="1200" cap="none" spc="0" normalizeH="0" baseline="0" noProof="0" dirty="0">
                <a:ln>
                  <a:noFill/>
                </a:ln>
                <a:solidFill>
                  <a:schemeClr val="tx1"/>
                </a:solidFill>
                <a:effectLst/>
                <a:uLnTx/>
                <a:uFillTx/>
                <a:latin typeface="Amer LT Regular" pitchFamily="2" charset="-78"/>
                <a:ea typeface="+mn-ea"/>
                <a:cs typeface="Amer LT Regular" pitchFamily="2" charset="-78"/>
              </a:rPr>
              <a:t>, MD</a:t>
            </a:r>
            <a:endParaRPr kumimoji="0" lang="ar-JO" sz="2000" b="0" i="0" u="none" strike="noStrike" kern="1200" cap="none" spc="0" normalizeH="0" baseline="0" noProof="0" dirty="0">
              <a:ln>
                <a:noFill/>
              </a:ln>
              <a:solidFill>
                <a:schemeClr val="tx1"/>
              </a:solidFill>
              <a:effectLst/>
              <a:uLnTx/>
              <a:uFillTx/>
              <a:latin typeface="Amer LT Regular" pitchFamily="2" charset="-78"/>
              <a:ea typeface="+mn-ea"/>
              <a:cs typeface="Amer LT Regular"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a:t>
            </a:r>
            <a:endParaRPr lang="ar-JO" dirty="0"/>
          </a:p>
        </p:txBody>
      </p:sp>
      <p:sp>
        <p:nvSpPr>
          <p:cNvPr id="3" name="Content Placeholder 2"/>
          <p:cNvSpPr>
            <a:spLocks noGrp="1"/>
          </p:cNvSpPr>
          <p:nvPr>
            <p:ph sz="quarter" idx="1"/>
          </p:nvPr>
        </p:nvSpPr>
        <p:spPr/>
        <p:txBody>
          <a:bodyPr/>
          <a:lstStyle/>
          <a:p>
            <a:pPr algn="l" rtl="0"/>
            <a:r>
              <a:rPr lang="en-US" dirty="0"/>
              <a:t>Minimal Duration for </a:t>
            </a:r>
            <a:r>
              <a:rPr lang="en-US" b="1" dirty="0"/>
              <a:t>exclusive</a:t>
            </a:r>
            <a:r>
              <a:rPr lang="en-US" dirty="0"/>
              <a:t> breast feeding is 6 months, then </a:t>
            </a:r>
            <a:r>
              <a:rPr lang="en-GB" dirty="0"/>
              <a:t>Continue to breastfeed after that, in combination </a:t>
            </a:r>
            <a:r>
              <a:rPr lang="en-GB" dirty="0">
                <a:solidFill>
                  <a:srgbClr val="FF0000"/>
                </a:solidFill>
              </a:rPr>
              <a:t>with appropriate complementary foods, until the age of 2 </a:t>
            </a:r>
            <a:r>
              <a:rPr lang="en-GB" dirty="0"/>
              <a:t>years or beyond</a:t>
            </a:r>
          </a:p>
          <a:p>
            <a:pPr algn="l" rtl="0"/>
            <a:endParaRPr lang="ar-JO" dirty="0"/>
          </a:p>
        </p:txBody>
      </p:sp>
      <p:sp>
        <p:nvSpPr>
          <p:cNvPr id="28674" name="AutoShape 2" descr="نتيجة بحث الصور عن ‪breastfeeding 6 months‬‏"/>
          <p:cNvSpPr>
            <a:spLocks noChangeAspect="1" noChangeArrowheads="1"/>
          </p:cNvSpPr>
          <p:nvPr/>
        </p:nvSpPr>
        <p:spPr bwMode="auto">
          <a:xfrm>
            <a:off x="8115300" y="-1889125"/>
            <a:ext cx="3943350" cy="3943350"/>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28676" name="AutoShape 4" descr="نتيجة بحث الصور عن ‪breastfeeding 6 months‬‏"/>
          <p:cNvSpPr>
            <a:spLocks noChangeAspect="1" noChangeArrowheads="1"/>
          </p:cNvSpPr>
          <p:nvPr/>
        </p:nvSpPr>
        <p:spPr bwMode="auto">
          <a:xfrm>
            <a:off x="8115300" y="-1889125"/>
            <a:ext cx="3943350" cy="3943350"/>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28678" name="Picture 6" descr="نتيجة بحث الصور عن ‪breastfeeding 6 months‬‏"/>
          <p:cNvPicPr>
            <a:picLocks noChangeAspect="1" noChangeArrowheads="1"/>
          </p:cNvPicPr>
          <p:nvPr/>
        </p:nvPicPr>
        <p:blipFill>
          <a:blip r:embed="rId2"/>
          <a:srcRect/>
          <a:stretch>
            <a:fillRect/>
          </a:stretch>
        </p:blipFill>
        <p:spPr bwMode="auto">
          <a:xfrm>
            <a:off x="5486400" y="4038600"/>
            <a:ext cx="3657600" cy="2819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Macronutrients</a:t>
            </a:r>
            <a:endParaRPr lang="ar-JO"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06411119"/>
              </p:ext>
            </p:extLst>
          </p:nvPr>
        </p:nvGraphicFramePr>
        <p:xfrm>
          <a:off x="228599" y="1600200"/>
          <a:ext cx="8537576" cy="5013960"/>
        </p:xfrm>
        <a:graphic>
          <a:graphicData uri="http://schemas.openxmlformats.org/drawingml/2006/table">
            <a:tbl>
              <a:tblPr rtl="1" firstRow="1" bandRow="1">
                <a:tableStyleId>{5C22544A-7EE6-4342-B048-85BDC9FD1C3A}</a:tableStyleId>
              </a:tblPr>
              <a:tblGrid>
                <a:gridCol w="2134394">
                  <a:extLst>
                    <a:ext uri="{9D8B030D-6E8A-4147-A177-3AD203B41FA5}">
                      <a16:colId xmlns:a16="http://schemas.microsoft.com/office/drawing/2014/main" val="20000"/>
                    </a:ext>
                  </a:extLst>
                </a:gridCol>
                <a:gridCol w="2134394">
                  <a:extLst>
                    <a:ext uri="{9D8B030D-6E8A-4147-A177-3AD203B41FA5}">
                      <a16:colId xmlns:a16="http://schemas.microsoft.com/office/drawing/2014/main" val="20001"/>
                    </a:ext>
                  </a:extLst>
                </a:gridCol>
                <a:gridCol w="3161881">
                  <a:extLst>
                    <a:ext uri="{9D8B030D-6E8A-4147-A177-3AD203B41FA5}">
                      <a16:colId xmlns:a16="http://schemas.microsoft.com/office/drawing/2014/main" val="20002"/>
                    </a:ext>
                  </a:extLst>
                </a:gridCol>
                <a:gridCol w="1106907">
                  <a:extLst>
                    <a:ext uri="{9D8B030D-6E8A-4147-A177-3AD203B41FA5}">
                      <a16:colId xmlns:a16="http://schemas.microsoft.com/office/drawing/2014/main" val="20003"/>
                    </a:ext>
                  </a:extLst>
                </a:gridCol>
              </a:tblGrid>
              <a:tr h="1181100">
                <a:tc>
                  <a:txBody>
                    <a:bodyPr/>
                    <a:lstStyle/>
                    <a:p>
                      <a:pPr algn="l" rtl="0"/>
                      <a:r>
                        <a:rPr lang="en-US" dirty="0"/>
                        <a:t>Fat</a:t>
                      </a:r>
                      <a:endParaRPr lang="ar-JO" dirty="0"/>
                    </a:p>
                  </a:txBody>
                  <a:tcPr/>
                </a:tc>
                <a:tc>
                  <a:txBody>
                    <a:bodyPr/>
                    <a:lstStyle/>
                    <a:p>
                      <a:pPr algn="l" rtl="0"/>
                      <a:r>
                        <a:rPr lang="en-US" dirty="0"/>
                        <a:t>Carbohydrate</a:t>
                      </a:r>
                      <a:endParaRPr lang="ar-JO" dirty="0"/>
                    </a:p>
                  </a:txBody>
                  <a:tcPr/>
                </a:tc>
                <a:tc>
                  <a:txBody>
                    <a:bodyPr/>
                    <a:lstStyle/>
                    <a:p>
                      <a:pPr algn="l" rtl="0"/>
                      <a:r>
                        <a:rPr lang="en-US" dirty="0"/>
                        <a:t>Protein</a:t>
                      </a:r>
                      <a:endParaRPr lang="ar-JO" dirty="0"/>
                    </a:p>
                  </a:txBody>
                  <a:tcPr/>
                </a:tc>
                <a:tc>
                  <a:txBody>
                    <a:bodyPr/>
                    <a:lstStyle/>
                    <a:p>
                      <a:pPr algn="l" rtl="0"/>
                      <a:r>
                        <a:rPr lang="en-US" dirty="0"/>
                        <a:t>Content</a:t>
                      </a:r>
                      <a:endParaRPr lang="ar-JO" dirty="0"/>
                    </a:p>
                  </a:txBody>
                  <a:tcPr/>
                </a:tc>
                <a:extLst>
                  <a:ext uri="{0D108BD9-81ED-4DB2-BD59-A6C34878D82A}">
                    <a16:rowId xmlns:a16="http://schemas.microsoft.com/office/drawing/2014/main" val="10000"/>
                  </a:ext>
                </a:extLst>
              </a:tr>
              <a:tr h="1181100">
                <a:tc>
                  <a:txBody>
                    <a:bodyPr/>
                    <a:lstStyle/>
                    <a:p>
                      <a:pPr algn="l" rtl="0"/>
                      <a:r>
                        <a:rPr lang="en-CA" dirty="0"/>
                        <a:t>9 kcal/gram = </a:t>
                      </a:r>
                    </a:p>
                    <a:p>
                      <a:pPr algn="l" rtl="0"/>
                      <a:r>
                        <a:rPr lang="en-CA" dirty="0"/>
                        <a:t>40-50% of calories</a:t>
                      </a:r>
                      <a:endParaRPr lang="ar-JO" dirty="0"/>
                    </a:p>
                    <a:p>
                      <a:pPr algn="l" rtl="0"/>
                      <a:endParaRPr lang="ar-JO" dirty="0"/>
                    </a:p>
                  </a:txBody>
                  <a:tcPr/>
                </a:tc>
                <a:tc>
                  <a:txBody>
                    <a:bodyPr/>
                    <a:lstStyle/>
                    <a:p>
                      <a:pPr algn="l" rtl="0"/>
                      <a:r>
                        <a:rPr lang="en-CA" dirty="0"/>
                        <a:t>4 kcal/gram = </a:t>
                      </a:r>
                    </a:p>
                    <a:p>
                      <a:pPr algn="l" rtl="0"/>
                      <a:r>
                        <a:rPr lang="en-CA" dirty="0"/>
                        <a:t>40-50% of calories</a:t>
                      </a:r>
                      <a:endParaRPr lang="ar-JO" dirty="0"/>
                    </a:p>
                  </a:txBody>
                  <a:tcPr/>
                </a:tc>
                <a:tc>
                  <a:txBody>
                    <a:bodyPr/>
                    <a:lstStyle/>
                    <a:p>
                      <a:pPr algn="l" rtl="0"/>
                      <a:r>
                        <a:rPr lang="en-CA" dirty="0"/>
                        <a:t>4 kcal/gram = </a:t>
                      </a:r>
                    </a:p>
                    <a:p>
                      <a:pPr algn="l" rtl="0"/>
                      <a:r>
                        <a:rPr lang="en-CA" dirty="0"/>
                        <a:t>3-4gm/kg/</a:t>
                      </a:r>
                      <a:r>
                        <a:rPr lang="en-CA" baseline="0" dirty="0"/>
                        <a:t> day</a:t>
                      </a:r>
                      <a:endParaRPr lang="en-CA" dirty="0"/>
                    </a:p>
                    <a:p>
                      <a:pPr algn="l" rtl="0"/>
                      <a:r>
                        <a:rPr lang="en-CA" dirty="0"/>
                        <a:t>10% of calories</a:t>
                      </a:r>
                      <a:endParaRPr lang="ar-JO" dirty="0"/>
                    </a:p>
                  </a:txBody>
                  <a:tcPr/>
                </a:tc>
                <a:tc>
                  <a:txBody>
                    <a:bodyPr/>
                    <a:lstStyle/>
                    <a:p>
                      <a:pPr algn="l" rtl="0"/>
                      <a:r>
                        <a:rPr lang="en-US" dirty="0"/>
                        <a:t>Calories</a:t>
                      </a:r>
                      <a:endParaRPr lang="ar-JO" dirty="0"/>
                    </a:p>
                  </a:txBody>
                  <a:tcPr/>
                </a:tc>
                <a:extLst>
                  <a:ext uri="{0D108BD9-81ED-4DB2-BD59-A6C34878D82A}">
                    <a16:rowId xmlns:a16="http://schemas.microsoft.com/office/drawing/2014/main" val="10001"/>
                  </a:ext>
                </a:extLst>
              </a:tr>
              <a:tr h="1181100">
                <a:tc>
                  <a:txBody>
                    <a:bodyPr/>
                    <a:lstStyle/>
                    <a:p>
                      <a:pPr algn="l" rtl="0"/>
                      <a:r>
                        <a:rPr lang="en-US" b="1" u="sng" dirty="0"/>
                        <a:t>LCT</a:t>
                      </a:r>
                      <a:r>
                        <a:rPr lang="en-US" baseline="0" dirty="0"/>
                        <a:t> and MCT</a:t>
                      </a:r>
                    </a:p>
                    <a:p>
                      <a:pPr algn="l" rtl="0"/>
                      <a:r>
                        <a:rPr lang="en-US" dirty="0"/>
                        <a:t>Essential fatty acids</a:t>
                      </a:r>
                    </a:p>
                    <a:p>
                      <a:pPr algn="l" rtl="0"/>
                      <a:r>
                        <a:rPr lang="en-US" baseline="0" dirty="0"/>
                        <a:t>DHA, ARA</a:t>
                      </a:r>
                    </a:p>
                    <a:p>
                      <a:pPr algn="l" rtl="0"/>
                      <a:endParaRPr lang="en-US" baseline="0" dirty="0"/>
                    </a:p>
                  </a:txBody>
                  <a:tcPr/>
                </a:tc>
                <a:tc>
                  <a:txBody>
                    <a:bodyPr/>
                    <a:lstStyle/>
                    <a:p>
                      <a:pPr algn="l" rtl="0"/>
                      <a:r>
                        <a:rPr lang="en-US" b="1" dirty="0"/>
                        <a:t>Lactose</a:t>
                      </a:r>
                      <a:r>
                        <a:rPr lang="en-US" dirty="0"/>
                        <a:t> and oligosaccharides</a:t>
                      </a:r>
                      <a:endParaRPr lang="ar-JO" dirty="0"/>
                    </a:p>
                  </a:txBody>
                  <a:tcPr/>
                </a:tc>
                <a:tc>
                  <a:txBody>
                    <a:bodyPr/>
                    <a:lstStyle/>
                    <a:p>
                      <a:pPr algn="l" rtl="0"/>
                      <a:r>
                        <a:rPr lang="en-US" dirty="0" err="1"/>
                        <a:t>Whey:Casein</a:t>
                      </a:r>
                      <a:r>
                        <a:rPr lang="en-US" dirty="0"/>
                        <a:t> (70:30)</a:t>
                      </a:r>
                    </a:p>
                    <a:p>
                      <a:pPr algn="l" rtl="0"/>
                      <a:endParaRPr lang="en-US" dirty="0"/>
                    </a:p>
                    <a:p>
                      <a:pPr algn="l" rtl="0"/>
                      <a:r>
                        <a:rPr lang="en-US" dirty="0"/>
                        <a:t>Whey: soluble and easy to digest</a:t>
                      </a:r>
                      <a:endParaRPr lang="ar-JO" dirty="0"/>
                    </a:p>
                  </a:txBody>
                  <a:tcPr/>
                </a:tc>
                <a:tc>
                  <a:txBody>
                    <a:bodyPr/>
                    <a:lstStyle/>
                    <a:p>
                      <a:pPr algn="l" rtl="0"/>
                      <a:r>
                        <a:rPr lang="en-US" dirty="0"/>
                        <a:t>Content</a:t>
                      </a:r>
                      <a:endParaRPr lang="ar-JO" dirty="0"/>
                    </a:p>
                  </a:txBody>
                  <a:tcPr/>
                </a:tc>
                <a:extLst>
                  <a:ext uri="{0D108BD9-81ED-4DB2-BD59-A6C34878D82A}">
                    <a16:rowId xmlns:a16="http://schemas.microsoft.com/office/drawing/2014/main" val="10002"/>
                  </a:ext>
                </a:extLst>
              </a:tr>
              <a:tr h="1181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lipase</a:t>
                      </a:r>
                      <a:endParaRPr lang="ar-JO" dirty="0"/>
                    </a:p>
                    <a:p>
                      <a:pPr algn="l" rtl="0"/>
                      <a:endParaRPr lang="ar-JO" dirty="0"/>
                    </a:p>
                  </a:txBody>
                  <a:tcPr/>
                </a:tc>
                <a:tc>
                  <a:txBody>
                    <a:bodyPr/>
                    <a:lstStyle/>
                    <a:p>
                      <a:pPr algn="l" rtl="0"/>
                      <a:endParaRPr lang="ar-JO" dirty="0"/>
                    </a:p>
                  </a:txBody>
                  <a:tcPr/>
                </a:tc>
                <a:tc>
                  <a:txBody>
                    <a:bodyPr/>
                    <a:lstStyle/>
                    <a:p>
                      <a:pPr algn="l" rtl="0"/>
                      <a:r>
                        <a:rPr lang="en-US" dirty="0" err="1"/>
                        <a:t>IgA</a:t>
                      </a:r>
                      <a:endParaRPr lang="en-US" dirty="0"/>
                    </a:p>
                    <a:p>
                      <a:pPr algn="l" rtl="0"/>
                      <a:r>
                        <a:rPr lang="en-US" dirty="0" err="1"/>
                        <a:t>Lactoferrin</a:t>
                      </a:r>
                      <a:endParaRPr lang="en-US" dirty="0"/>
                    </a:p>
                    <a:p>
                      <a:pPr algn="l" rtl="0"/>
                      <a:r>
                        <a:rPr lang="en-US" dirty="0" err="1"/>
                        <a:t>Lyzozymes</a:t>
                      </a:r>
                      <a:endParaRPr lang="en-US" dirty="0"/>
                    </a:p>
                    <a:p>
                      <a:pPr algn="l" rtl="0"/>
                      <a:r>
                        <a:rPr lang="en-US" dirty="0" err="1"/>
                        <a:t>Lactoalbumin</a:t>
                      </a:r>
                      <a:endParaRPr lang="en-US" dirty="0"/>
                    </a:p>
                    <a:p>
                      <a:pPr algn="l" rtl="0"/>
                      <a:r>
                        <a:rPr lang="en-US" dirty="0"/>
                        <a:t>Growth factors</a:t>
                      </a:r>
                      <a:endParaRPr lang="ar-JO" dirty="0"/>
                    </a:p>
                  </a:txBody>
                  <a:tcPr/>
                </a:tc>
                <a:tc>
                  <a:txBody>
                    <a:bodyPr/>
                    <a:lstStyle/>
                    <a:p>
                      <a:pPr algn="l" rtl="0"/>
                      <a:r>
                        <a:rPr lang="en-US" dirty="0"/>
                        <a:t>Other contents</a:t>
                      </a:r>
                      <a:endParaRPr lang="ar-JO"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Micronutrients</a:t>
            </a:r>
            <a:endParaRPr lang="ar-JO" dirty="0"/>
          </a:p>
        </p:txBody>
      </p:sp>
      <p:sp>
        <p:nvSpPr>
          <p:cNvPr id="3" name="Content Placeholder 2"/>
          <p:cNvSpPr>
            <a:spLocks noGrp="1"/>
          </p:cNvSpPr>
          <p:nvPr>
            <p:ph sz="quarter" idx="1"/>
          </p:nvPr>
        </p:nvSpPr>
        <p:spPr/>
        <p:txBody>
          <a:bodyPr/>
          <a:lstStyle/>
          <a:p>
            <a:pPr algn="l" rtl="0"/>
            <a:r>
              <a:rPr lang="en-US" dirty="0"/>
              <a:t>Water: 90%</a:t>
            </a:r>
          </a:p>
          <a:p>
            <a:pPr algn="l" rtl="0"/>
            <a:r>
              <a:rPr lang="en-US" dirty="0"/>
              <a:t>Minerals:</a:t>
            </a:r>
          </a:p>
          <a:p>
            <a:pPr marL="319088" indent="33338" algn="l" rtl="0"/>
            <a:r>
              <a:rPr lang="en-US" dirty="0"/>
              <a:t>Iron</a:t>
            </a:r>
          </a:p>
          <a:p>
            <a:pPr marL="319088" indent="33338" algn="l" rtl="0"/>
            <a:r>
              <a:rPr lang="en-US" dirty="0" err="1"/>
              <a:t>Vitamen</a:t>
            </a:r>
            <a:r>
              <a:rPr lang="en-US" dirty="0"/>
              <a:t> D</a:t>
            </a:r>
          </a:p>
          <a:p>
            <a:pPr marL="319088" indent="33338" algn="l" rtl="0"/>
            <a:r>
              <a:rPr lang="en-US" dirty="0"/>
              <a:t>Ca : Phosphorus</a:t>
            </a:r>
          </a:p>
          <a:p>
            <a:pPr marL="319088" indent="33338" algn="l" rtl="0">
              <a:buNone/>
            </a:pPr>
            <a:r>
              <a:rPr lang="en-CA" sz="3200" dirty="0"/>
              <a:t>        human milk 2:1 cow’s milk 1:1</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endParaRPr lang="ar-JO"/>
          </a:p>
        </p:txBody>
      </p:sp>
      <p:pic>
        <p:nvPicPr>
          <p:cNvPr id="5" name="Picture 4"/>
          <p:cNvPicPr>
            <a:picLocks noChangeAspect="1"/>
          </p:cNvPicPr>
          <p:nvPr/>
        </p:nvPicPr>
        <p:blipFill>
          <a:blip r:embed="rId3"/>
          <a:stretch>
            <a:fillRect/>
          </a:stretch>
        </p:blipFill>
        <p:spPr>
          <a:xfrm>
            <a:off x="179513" y="228600"/>
            <a:ext cx="8712968" cy="60087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a:t>
            </a:r>
            <a:endParaRPr lang="ar-JO" dirty="0"/>
          </a:p>
        </p:txBody>
      </p:sp>
      <p:sp>
        <p:nvSpPr>
          <p:cNvPr id="3" name="Content Placeholder 2"/>
          <p:cNvSpPr>
            <a:spLocks noGrp="1"/>
          </p:cNvSpPr>
          <p:nvPr>
            <p:ph sz="quarter" idx="1"/>
          </p:nvPr>
        </p:nvSpPr>
        <p:spPr/>
        <p:txBody>
          <a:bodyPr/>
          <a:lstStyle/>
          <a:p>
            <a:endParaRPr lang="ar-JO" dirty="0"/>
          </a:p>
        </p:txBody>
      </p:sp>
      <p:sp>
        <p:nvSpPr>
          <p:cNvPr id="4" name="TextBox 8"/>
          <p:cNvSpPr txBox="1">
            <a:spLocks noChangeArrowheads="1"/>
          </p:cNvSpPr>
          <p:nvPr/>
        </p:nvSpPr>
        <p:spPr bwMode="auto">
          <a:xfrm>
            <a:off x="685800" y="3886200"/>
            <a:ext cx="1981200" cy="461963"/>
          </a:xfrm>
          <a:prstGeom prst="rect">
            <a:avLst/>
          </a:prstGeom>
          <a:noFill/>
          <a:ln w="9525">
            <a:noFill/>
            <a:miter lim="800000"/>
            <a:headEnd/>
            <a:tailEnd/>
          </a:ln>
        </p:spPr>
        <p:txBody>
          <a:bodyPr>
            <a:spAutoFit/>
          </a:bodyPr>
          <a:lstStyle/>
          <a:p>
            <a:r>
              <a:rPr lang="en-US" sz="2400" b="1">
                <a:solidFill>
                  <a:srgbClr val="00B050"/>
                </a:solidFill>
              </a:rPr>
              <a:t>First few days</a:t>
            </a:r>
          </a:p>
        </p:txBody>
      </p:sp>
      <p:sp>
        <p:nvSpPr>
          <p:cNvPr id="5" name="TextBox 9"/>
          <p:cNvSpPr txBox="1">
            <a:spLocks noChangeArrowheads="1"/>
          </p:cNvSpPr>
          <p:nvPr/>
        </p:nvSpPr>
        <p:spPr bwMode="auto">
          <a:xfrm>
            <a:off x="3352800" y="3962400"/>
            <a:ext cx="2514600" cy="461963"/>
          </a:xfrm>
          <a:prstGeom prst="rect">
            <a:avLst/>
          </a:prstGeom>
          <a:noFill/>
          <a:ln w="9525">
            <a:noFill/>
            <a:miter lim="800000"/>
            <a:headEnd/>
            <a:tailEnd/>
          </a:ln>
        </p:spPr>
        <p:txBody>
          <a:bodyPr>
            <a:spAutoFit/>
          </a:bodyPr>
          <a:lstStyle/>
          <a:p>
            <a:r>
              <a:rPr lang="en-US" sz="2400" b="1" dirty="0">
                <a:solidFill>
                  <a:schemeClr val="accent2"/>
                </a:solidFill>
              </a:rPr>
              <a:t>3 days-2 weeks</a:t>
            </a:r>
          </a:p>
        </p:txBody>
      </p:sp>
      <p:sp>
        <p:nvSpPr>
          <p:cNvPr id="6" name="TextBox 10"/>
          <p:cNvSpPr txBox="1">
            <a:spLocks noChangeArrowheads="1"/>
          </p:cNvSpPr>
          <p:nvPr/>
        </p:nvSpPr>
        <p:spPr bwMode="auto">
          <a:xfrm>
            <a:off x="6324600" y="3886200"/>
            <a:ext cx="1600200" cy="461963"/>
          </a:xfrm>
          <a:prstGeom prst="rect">
            <a:avLst/>
          </a:prstGeom>
          <a:noFill/>
          <a:ln w="9525">
            <a:noFill/>
            <a:miter lim="800000"/>
            <a:headEnd/>
            <a:tailEnd/>
          </a:ln>
        </p:spPr>
        <p:txBody>
          <a:bodyPr>
            <a:spAutoFit/>
          </a:bodyPr>
          <a:lstStyle/>
          <a:p>
            <a:r>
              <a:rPr lang="en-US" sz="2400" b="1" dirty="0">
                <a:solidFill>
                  <a:srgbClr val="FF0000"/>
                </a:solidFill>
              </a:rPr>
              <a:t>&gt;2 weeks</a:t>
            </a:r>
          </a:p>
        </p:txBody>
      </p:sp>
      <p:sp>
        <p:nvSpPr>
          <p:cNvPr id="7" name="Rectangle 11"/>
          <p:cNvSpPr>
            <a:spLocks noChangeArrowheads="1"/>
          </p:cNvSpPr>
          <p:nvPr/>
        </p:nvSpPr>
        <p:spPr bwMode="auto">
          <a:xfrm>
            <a:off x="0" y="3352800"/>
            <a:ext cx="9144000" cy="584200"/>
          </a:xfrm>
          <a:prstGeom prst="rect">
            <a:avLst/>
          </a:prstGeom>
          <a:noFill/>
          <a:ln w="9525">
            <a:noFill/>
            <a:miter lim="800000"/>
            <a:headEnd/>
            <a:tailEnd/>
          </a:ln>
        </p:spPr>
        <p:txBody>
          <a:bodyPr>
            <a:spAutoFit/>
          </a:bodyPr>
          <a:lstStyle/>
          <a:p>
            <a:pPr lvl="1"/>
            <a:r>
              <a:rPr lang="en-US" sz="3200" b="1" dirty="0" err="1">
                <a:solidFill>
                  <a:srgbClr val="00B050"/>
                </a:solidFill>
              </a:rPr>
              <a:t>Colostrum</a:t>
            </a:r>
            <a:r>
              <a:rPr lang="en-US" sz="3200" dirty="0"/>
              <a:t> → </a:t>
            </a:r>
            <a:r>
              <a:rPr lang="en-US" sz="3200" b="1" dirty="0">
                <a:solidFill>
                  <a:schemeClr val="accent2"/>
                </a:solidFill>
              </a:rPr>
              <a:t>Transitional Milk </a:t>
            </a:r>
            <a:r>
              <a:rPr lang="en-US" sz="3200" dirty="0"/>
              <a:t>→ </a:t>
            </a:r>
            <a:r>
              <a:rPr lang="en-US" sz="3200" b="1" dirty="0">
                <a:solidFill>
                  <a:srgbClr val="FF0000"/>
                </a:solidFill>
              </a:rPr>
              <a:t>Mature</a:t>
            </a:r>
          </a:p>
        </p:txBody>
      </p:sp>
      <p:sp>
        <p:nvSpPr>
          <p:cNvPr id="8" name="Rectangle 7"/>
          <p:cNvSpPr/>
          <p:nvPr/>
        </p:nvSpPr>
        <p:spPr>
          <a:xfrm>
            <a:off x="2590800" y="4953000"/>
            <a:ext cx="3656707" cy="369332"/>
          </a:xfrm>
          <a:prstGeom prst="rect">
            <a:avLst/>
          </a:prstGeom>
        </p:spPr>
        <p:txBody>
          <a:bodyPr wrap="none">
            <a:spAutoFit/>
          </a:bodyPr>
          <a:lstStyle/>
          <a:p>
            <a:r>
              <a:rPr lang="en-US" dirty="0"/>
              <a:t> Throughout any given feeding session</a:t>
            </a:r>
            <a:endParaRPr lang="ar-JO" dirty="0"/>
          </a:p>
        </p:txBody>
      </p:sp>
      <p:sp>
        <p:nvSpPr>
          <p:cNvPr id="9" name="Rectangle 12"/>
          <p:cNvSpPr>
            <a:spLocks noChangeArrowheads="1"/>
          </p:cNvSpPr>
          <p:nvPr/>
        </p:nvSpPr>
        <p:spPr bwMode="auto">
          <a:xfrm>
            <a:off x="1905000" y="5429250"/>
            <a:ext cx="5562600" cy="584200"/>
          </a:xfrm>
          <a:prstGeom prst="rect">
            <a:avLst/>
          </a:prstGeom>
          <a:noFill/>
          <a:ln w="9525">
            <a:noFill/>
            <a:miter lim="800000"/>
            <a:headEnd/>
            <a:tailEnd/>
          </a:ln>
        </p:spPr>
        <p:txBody>
          <a:bodyPr>
            <a:spAutoFit/>
          </a:bodyPr>
          <a:lstStyle/>
          <a:p>
            <a:pPr lvl="1"/>
            <a:r>
              <a:rPr lang="en-US" sz="3200" b="1" dirty="0">
                <a:solidFill>
                  <a:srgbClr val="FF99CC"/>
                </a:solidFill>
              </a:rPr>
              <a:t>Foremilk</a:t>
            </a:r>
            <a:r>
              <a:rPr lang="en-US" sz="3200" dirty="0"/>
              <a:t> → </a:t>
            </a:r>
            <a:r>
              <a:rPr lang="en-US" sz="3200" b="1" dirty="0" err="1">
                <a:solidFill>
                  <a:schemeClr val="accent2"/>
                </a:solidFill>
              </a:rPr>
              <a:t>Hindmilk</a:t>
            </a:r>
            <a:r>
              <a:rPr lang="en-US" sz="32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Colostrum</a:t>
            </a:r>
            <a:br>
              <a:rPr lang="en-US" dirty="0"/>
            </a:br>
            <a:endParaRPr lang="ar-JO" dirty="0"/>
          </a:p>
        </p:txBody>
      </p:sp>
      <p:sp>
        <p:nvSpPr>
          <p:cNvPr id="3" name="Content Placeholder 2"/>
          <p:cNvSpPr>
            <a:spLocks noGrp="1"/>
          </p:cNvSpPr>
          <p:nvPr>
            <p:ph sz="quarter" idx="1"/>
          </p:nvPr>
        </p:nvSpPr>
        <p:spPr>
          <a:xfrm>
            <a:off x="612648" y="1600200"/>
            <a:ext cx="6092952" cy="4495800"/>
          </a:xfrm>
        </p:spPr>
        <p:txBody>
          <a:bodyPr>
            <a:normAutofit lnSpcReduction="10000"/>
          </a:bodyPr>
          <a:lstStyle/>
          <a:p>
            <a:pPr marL="0" indent="0" algn="l" rtl="0">
              <a:buFont typeface="Wingdings" pitchFamily="2" charset="2"/>
              <a:buChar char="Ø"/>
            </a:pPr>
            <a:r>
              <a:rPr lang="en-US" dirty="0"/>
              <a:t>First 2-5 days</a:t>
            </a:r>
          </a:p>
          <a:p>
            <a:pPr marL="0" indent="0" algn="l" rtl="0">
              <a:buFont typeface="Wingdings" pitchFamily="2" charset="2"/>
              <a:buChar char="Ø"/>
            </a:pPr>
            <a:r>
              <a:rPr lang="en-US" dirty="0"/>
              <a:t>Yellow thick milk</a:t>
            </a:r>
          </a:p>
          <a:p>
            <a:pPr marL="0" indent="0" algn="l" rtl="0">
              <a:buFont typeface="Wingdings" pitchFamily="2" charset="2"/>
              <a:buChar char="Ø"/>
            </a:pPr>
            <a:r>
              <a:rPr lang="en-US" dirty="0"/>
              <a:t>Has Laxative effect: </a:t>
            </a:r>
          </a:p>
          <a:p>
            <a:pPr marL="722313" indent="0" algn="l" rtl="0">
              <a:buFont typeface="Wingdings" pitchFamily="2" charset="2"/>
              <a:buChar char="Ø"/>
            </a:pPr>
            <a:r>
              <a:rPr lang="en-US" dirty="0"/>
              <a:t>passage of </a:t>
            </a:r>
            <a:r>
              <a:rPr lang="en-US" dirty="0" err="1"/>
              <a:t>meconium</a:t>
            </a:r>
            <a:endParaRPr lang="en-US" dirty="0"/>
          </a:p>
          <a:p>
            <a:pPr marL="722313" indent="0" algn="l" rtl="0">
              <a:buFont typeface="Wingdings" pitchFamily="2" charset="2"/>
              <a:buChar char="Ø"/>
            </a:pPr>
            <a:r>
              <a:rPr lang="en-US" dirty="0"/>
              <a:t>Lowering </a:t>
            </a:r>
            <a:r>
              <a:rPr lang="en-US" dirty="0" err="1"/>
              <a:t>bilirubin</a:t>
            </a:r>
            <a:endParaRPr lang="en-US" dirty="0"/>
          </a:p>
          <a:p>
            <a:pPr marL="722313" indent="0" algn="l" rtl="0">
              <a:buFont typeface="Wingdings" pitchFamily="2" charset="2"/>
              <a:buChar char="Ø"/>
            </a:pPr>
            <a:endParaRPr lang="en-US" dirty="0"/>
          </a:p>
          <a:p>
            <a:pPr marL="0" indent="0" algn="l" rtl="0">
              <a:buFont typeface="Wingdings" pitchFamily="2" charset="2"/>
              <a:buChar char="Ø"/>
            </a:pPr>
            <a:endParaRPr lang="en-US" dirty="0"/>
          </a:p>
          <a:p>
            <a:pPr marL="0" indent="0" algn="l" rtl="0">
              <a:buFont typeface="Wingdings" pitchFamily="2" charset="2"/>
              <a:buChar char="Ø"/>
            </a:pPr>
            <a:r>
              <a:rPr lang="en-US" dirty="0"/>
              <a:t>Higher protein and </a:t>
            </a:r>
            <a:r>
              <a:rPr lang="en-US" dirty="0" err="1"/>
              <a:t>IgA</a:t>
            </a:r>
            <a:r>
              <a:rPr lang="en-US" dirty="0"/>
              <a:t> content</a:t>
            </a:r>
          </a:p>
          <a:p>
            <a:pPr marL="0" indent="0" algn="l" rtl="0">
              <a:buFont typeface="Wingdings" pitchFamily="2" charset="2"/>
              <a:buChar char="Ø"/>
            </a:pPr>
            <a:r>
              <a:rPr lang="en-US" dirty="0"/>
              <a:t>Lower Na, </a:t>
            </a:r>
            <a:r>
              <a:rPr lang="en-US" dirty="0" err="1"/>
              <a:t>carbs</a:t>
            </a:r>
            <a:r>
              <a:rPr lang="en-US" dirty="0"/>
              <a:t>, fat content</a:t>
            </a:r>
          </a:p>
          <a:p>
            <a:pPr marL="722313" indent="-176213" algn="l" rtl="0">
              <a:buFont typeface="Wingdings" pitchFamily="2" charset="2"/>
              <a:buChar char="Ø"/>
            </a:pPr>
            <a:endParaRPr lang="en-US" dirty="0"/>
          </a:p>
          <a:p>
            <a:pPr marL="722313" indent="-176213" algn="l" rtl="0">
              <a:buFont typeface="Wingdings" pitchFamily="2" charset="2"/>
              <a:buChar char="Ø"/>
            </a:pPr>
            <a:endParaRPr lang="en-US" dirty="0"/>
          </a:p>
          <a:p>
            <a:pPr marL="722313" indent="-176213" algn="l" rtl="0">
              <a:buFont typeface="Wingdings" pitchFamily="2" charset="2"/>
              <a:buChar char="Ø"/>
            </a:pPr>
            <a:endParaRPr lang="en-US" dirty="0"/>
          </a:p>
          <a:p>
            <a:pPr marL="722313" indent="-176213" algn="l" rtl="0">
              <a:buFont typeface="Wingdings" pitchFamily="2" charset="2"/>
              <a:buChar char="Ø"/>
            </a:pPr>
            <a:endParaRPr lang="en-US" dirty="0"/>
          </a:p>
          <a:p>
            <a:pPr marL="722313" indent="-176213" algn="l" rtl="0">
              <a:buFont typeface="Wingdings" pitchFamily="2" charset="2"/>
              <a:buChar char="Ø"/>
            </a:pPr>
            <a:endParaRPr lang="en-US" dirty="0"/>
          </a:p>
          <a:p>
            <a:pPr algn="l" rtl="0"/>
            <a:endParaRPr lang="ar-JO" dirty="0"/>
          </a:p>
        </p:txBody>
      </p:sp>
      <p:pic>
        <p:nvPicPr>
          <p:cNvPr id="33794" name="Picture 2"/>
          <p:cNvPicPr>
            <a:picLocks noChangeAspect="1" noChangeArrowheads="1"/>
          </p:cNvPicPr>
          <p:nvPr/>
        </p:nvPicPr>
        <p:blipFill>
          <a:blip r:embed="rId3"/>
          <a:srcRect/>
          <a:stretch>
            <a:fillRect/>
          </a:stretch>
        </p:blipFill>
        <p:spPr bwMode="auto">
          <a:xfrm>
            <a:off x="6924675" y="1524000"/>
            <a:ext cx="2219325" cy="2667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Transitional</a:t>
            </a:r>
            <a:endParaRPr lang="ar-JO" dirty="0"/>
          </a:p>
        </p:txBody>
      </p:sp>
      <p:sp>
        <p:nvSpPr>
          <p:cNvPr id="3" name="Content Placeholder 2"/>
          <p:cNvSpPr>
            <a:spLocks noGrp="1"/>
          </p:cNvSpPr>
          <p:nvPr>
            <p:ph sz="quarter" idx="1"/>
          </p:nvPr>
        </p:nvSpPr>
        <p:spPr/>
        <p:txBody>
          <a:bodyPr/>
          <a:lstStyle/>
          <a:p>
            <a:pPr algn="l" rtl="0"/>
            <a:r>
              <a:rPr lang="en-US" dirty="0"/>
              <a:t>Higher carbohydrate and fat</a:t>
            </a:r>
          </a:p>
          <a:p>
            <a:pPr algn="l" rtl="0"/>
            <a:r>
              <a:rPr lang="en-US" dirty="0"/>
              <a:t>Lower protein and minerals</a:t>
            </a:r>
          </a:p>
          <a:p>
            <a:pPr algn="l" rtl="0"/>
            <a:endParaRPr lang="en-US" dirty="0"/>
          </a:p>
          <a:p>
            <a:pPr algn="l" rtl="0"/>
            <a:endParaRPr lang="ar-J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0248" y="381000"/>
            <a:ext cx="8153400" cy="990600"/>
          </a:xfrm>
        </p:spPr>
        <p:txBody>
          <a:bodyPr/>
          <a:lstStyle/>
          <a:p>
            <a:pPr rtl="0"/>
            <a:r>
              <a:rPr lang="en-US" dirty="0"/>
              <a:t>Mature</a:t>
            </a:r>
            <a:endParaRPr lang="ar-JO" dirty="0"/>
          </a:p>
        </p:txBody>
      </p:sp>
      <p:sp>
        <p:nvSpPr>
          <p:cNvPr id="6" name="Content Placeholder 2"/>
          <p:cNvSpPr>
            <a:spLocks noGrp="1"/>
          </p:cNvSpPr>
          <p:nvPr>
            <p:ph sz="quarter" idx="1"/>
          </p:nvPr>
        </p:nvSpPr>
        <p:spPr>
          <a:xfrm>
            <a:off x="533400" y="1600200"/>
            <a:ext cx="8153400" cy="4495800"/>
          </a:xfrm>
        </p:spPr>
        <p:txBody>
          <a:bodyPr>
            <a:normAutofit/>
          </a:bodyPr>
          <a:lstStyle/>
          <a:p>
            <a:pPr algn="l" rtl="0">
              <a:lnSpc>
                <a:spcPct val="120000"/>
              </a:lnSpc>
              <a:defRPr/>
            </a:pPr>
            <a:r>
              <a:rPr lang="en-GB" sz="2800" dirty="0">
                <a:solidFill>
                  <a:srgbClr val="FF0000"/>
                </a:solidFill>
              </a:rPr>
              <a:t>Less protein, </a:t>
            </a:r>
            <a:r>
              <a:rPr lang="en-GB" sz="2800" dirty="0"/>
              <a:t>more </a:t>
            </a:r>
            <a:r>
              <a:rPr lang="en-GB" sz="2800" dirty="0">
                <a:solidFill>
                  <a:srgbClr val="FF0000"/>
                </a:solidFill>
              </a:rPr>
              <a:t>fat and energy</a:t>
            </a:r>
          </a:p>
          <a:p>
            <a:pPr algn="l" rtl="0" eaLnBrk="1" hangingPunct="1">
              <a:lnSpc>
                <a:spcPct val="90000"/>
              </a:lnSpc>
            </a:pPr>
            <a:r>
              <a:rPr lang="en-US" sz="2600" dirty="0">
                <a:latin typeface="BankGothic Md BT" pitchFamily="34" charset="0"/>
                <a:cs typeface="Andalus" pitchFamily="2" charset="-78"/>
              </a:rPr>
              <a:t>Carbohydrate</a:t>
            </a:r>
            <a:r>
              <a:rPr lang="en-US" sz="2600" dirty="0">
                <a:latin typeface="BankGothic Md BT" pitchFamily="34" charset="0"/>
              </a:rPr>
              <a:t> </a:t>
            </a:r>
          </a:p>
          <a:p>
            <a:pPr lvl="1" algn="l" rtl="0" eaLnBrk="1" hangingPunct="1">
              <a:lnSpc>
                <a:spcPct val="90000"/>
              </a:lnSpc>
              <a:buFontTx/>
              <a:buNone/>
            </a:pPr>
            <a:r>
              <a:rPr lang="en-US" dirty="0"/>
              <a:t>contains lactose = improved Ca absorption</a:t>
            </a:r>
          </a:p>
          <a:p>
            <a:pPr algn="l" rtl="0" eaLnBrk="1" hangingPunct="1">
              <a:lnSpc>
                <a:spcPct val="90000"/>
              </a:lnSpc>
            </a:pPr>
            <a:r>
              <a:rPr lang="en-US" sz="2600" dirty="0">
                <a:latin typeface="BankGothic Md BT" pitchFamily="34" charset="0"/>
                <a:cs typeface="Andalus" pitchFamily="2" charset="-78"/>
              </a:rPr>
              <a:t>Minerals </a:t>
            </a:r>
          </a:p>
          <a:p>
            <a:pPr lvl="1" algn="l" rtl="0" eaLnBrk="1" hangingPunct="1">
              <a:lnSpc>
                <a:spcPct val="90000"/>
              </a:lnSpc>
            </a:pPr>
            <a:r>
              <a:rPr lang="en-US" dirty="0"/>
              <a:t>higher bioavailability of iron and zinc</a:t>
            </a:r>
          </a:p>
          <a:p>
            <a:pPr lvl="1" algn="l" rtl="0" eaLnBrk="1" hangingPunct="1">
              <a:lnSpc>
                <a:spcPct val="90000"/>
              </a:lnSpc>
            </a:pPr>
            <a:r>
              <a:rPr lang="en-US" dirty="0"/>
              <a:t>low sodium content</a:t>
            </a:r>
          </a:p>
          <a:p>
            <a:pPr algn="l" rtl="0" eaLnBrk="1" hangingPunct="1">
              <a:buFont typeface="Wingdings" pitchFamily="2" charset="2"/>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endParaRPr lang="ar-JO"/>
          </a:p>
        </p:txBody>
      </p:sp>
      <p:pic>
        <p:nvPicPr>
          <p:cNvPr id="29698" name="Picture 2" descr="نتيجة بحث الصور عن ‪colostrum mature milk‬‏"/>
          <p:cNvPicPr>
            <a:picLocks noChangeAspect="1" noChangeArrowheads="1"/>
          </p:cNvPicPr>
          <p:nvPr/>
        </p:nvPicPr>
        <p:blipFill>
          <a:blip r:embed="rId2"/>
          <a:srcRect/>
          <a:stretch>
            <a:fillRect/>
          </a:stretch>
        </p:blipFill>
        <p:spPr bwMode="auto">
          <a:xfrm>
            <a:off x="0" y="27384"/>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Enough or not?</a:t>
            </a:r>
            <a:endParaRPr lang="ar-JO" dirty="0"/>
          </a:p>
        </p:txBody>
      </p:sp>
      <p:sp>
        <p:nvSpPr>
          <p:cNvPr id="3" name="Content Placeholder 2"/>
          <p:cNvSpPr>
            <a:spLocks noGrp="1"/>
          </p:cNvSpPr>
          <p:nvPr>
            <p:ph sz="quarter" idx="1"/>
          </p:nvPr>
        </p:nvSpPr>
        <p:spPr/>
        <p:txBody>
          <a:bodyPr>
            <a:normAutofit lnSpcReduction="10000"/>
          </a:bodyPr>
          <a:lstStyle/>
          <a:p>
            <a:pPr algn="l" rtl="0"/>
            <a:r>
              <a:rPr lang="en-US" dirty="0"/>
              <a:t>Al least 8 times/day for neonates</a:t>
            </a:r>
          </a:p>
          <a:p>
            <a:pPr algn="l" rtl="0"/>
            <a:r>
              <a:rPr lang="en-US" dirty="0"/>
              <a:t>About 10-15 min per breast each feed</a:t>
            </a:r>
          </a:p>
          <a:p>
            <a:pPr algn="l" rtl="0"/>
            <a:r>
              <a:rPr lang="en-US" dirty="0"/>
              <a:t>The infant should take from each breast each feed</a:t>
            </a:r>
          </a:p>
          <a:p>
            <a:pPr algn="l" rtl="0"/>
            <a:r>
              <a:rPr lang="en-US" dirty="0"/>
              <a:t>Feeding every 2-3 hours, not longer than 4-5 hours</a:t>
            </a:r>
          </a:p>
          <a:p>
            <a:pPr algn="l" rtl="0"/>
            <a:r>
              <a:rPr lang="en-US" dirty="0"/>
              <a:t>Feeling of breast emptying</a:t>
            </a:r>
          </a:p>
          <a:p>
            <a:pPr algn="l" rtl="0"/>
            <a:r>
              <a:rPr lang="en-US" dirty="0"/>
              <a:t>Sleeping after feeding</a:t>
            </a:r>
          </a:p>
          <a:p>
            <a:pPr algn="l" rtl="0"/>
            <a:r>
              <a:rPr lang="en-US" dirty="0"/>
              <a:t>Passing of urine *6</a:t>
            </a:r>
          </a:p>
          <a:p>
            <a:pPr algn="l" rtl="0"/>
            <a:r>
              <a:rPr lang="en-US" dirty="0"/>
              <a:t>Passing of stool *4</a:t>
            </a:r>
          </a:p>
          <a:p>
            <a:pPr algn="l" rtl="0"/>
            <a:r>
              <a:rPr lang="en-US" dirty="0"/>
              <a:t>Increasing weight</a:t>
            </a:r>
            <a:endParaRPr lang="ar-J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IE"/>
              <a:t>Normal Growth: Weight</a:t>
            </a:r>
            <a:endParaRPr lang="en-GB"/>
          </a:p>
        </p:txBody>
      </p:sp>
      <p:sp>
        <p:nvSpPr>
          <p:cNvPr id="6147" name="Rectangle 3"/>
          <p:cNvSpPr>
            <a:spLocks noGrp="1" noChangeArrowheads="1"/>
          </p:cNvSpPr>
          <p:nvPr>
            <p:ph type="body" idx="1"/>
          </p:nvPr>
        </p:nvSpPr>
        <p:spPr/>
        <p:txBody>
          <a:bodyPr/>
          <a:lstStyle/>
          <a:p>
            <a:pPr algn="l" rtl="0" eaLnBrk="1" hangingPunct="1">
              <a:lnSpc>
                <a:spcPct val="90000"/>
              </a:lnSpc>
            </a:pPr>
            <a:r>
              <a:rPr lang="en-IE" dirty="0"/>
              <a:t>Normal birth </a:t>
            </a:r>
            <a:r>
              <a:rPr lang="en-IE" dirty="0">
                <a:solidFill>
                  <a:srgbClr val="FF0000"/>
                </a:solidFill>
              </a:rPr>
              <a:t>weight 3.5kg</a:t>
            </a:r>
          </a:p>
          <a:p>
            <a:pPr algn="l" rtl="0" eaLnBrk="1" hangingPunct="1">
              <a:lnSpc>
                <a:spcPct val="90000"/>
              </a:lnSpc>
            </a:pPr>
            <a:r>
              <a:rPr lang="en-IE" dirty="0">
                <a:solidFill>
                  <a:srgbClr val="FF0000"/>
                </a:solidFill>
              </a:rPr>
              <a:t>Loss of 10% of weight in 1</a:t>
            </a:r>
            <a:r>
              <a:rPr lang="en-IE" baseline="30000" dirty="0">
                <a:solidFill>
                  <a:srgbClr val="FF0000"/>
                </a:solidFill>
              </a:rPr>
              <a:t>st</a:t>
            </a:r>
            <a:r>
              <a:rPr lang="en-IE" dirty="0">
                <a:solidFill>
                  <a:srgbClr val="FF0000"/>
                </a:solidFill>
              </a:rPr>
              <a:t> week</a:t>
            </a:r>
          </a:p>
          <a:p>
            <a:pPr algn="l" rtl="0" eaLnBrk="1" hangingPunct="1">
              <a:lnSpc>
                <a:spcPct val="90000"/>
              </a:lnSpc>
            </a:pPr>
            <a:r>
              <a:rPr lang="en-IE" dirty="0"/>
              <a:t>Regain birth </a:t>
            </a:r>
            <a:r>
              <a:rPr lang="en-IE" dirty="0">
                <a:solidFill>
                  <a:srgbClr val="FF0000"/>
                </a:solidFill>
              </a:rPr>
              <a:t>weight by 2 weeks</a:t>
            </a:r>
          </a:p>
          <a:p>
            <a:pPr algn="l" rtl="0" eaLnBrk="1" hangingPunct="1">
              <a:lnSpc>
                <a:spcPct val="90000"/>
              </a:lnSpc>
            </a:pPr>
            <a:r>
              <a:rPr lang="en-IE" dirty="0"/>
              <a:t>Expected gain</a:t>
            </a:r>
          </a:p>
          <a:p>
            <a:pPr lvl="1" algn="l" rtl="0" eaLnBrk="1" hangingPunct="1">
              <a:lnSpc>
                <a:spcPct val="90000"/>
              </a:lnSpc>
            </a:pPr>
            <a:r>
              <a:rPr lang="en-IE" dirty="0">
                <a:solidFill>
                  <a:srgbClr val="FF0000"/>
                </a:solidFill>
              </a:rPr>
              <a:t>200g </a:t>
            </a:r>
            <a:r>
              <a:rPr lang="en-IE" dirty="0"/>
              <a:t>per week for 1-3 months</a:t>
            </a:r>
          </a:p>
          <a:p>
            <a:pPr lvl="1" algn="l" rtl="0" eaLnBrk="1" hangingPunct="1">
              <a:lnSpc>
                <a:spcPct val="90000"/>
              </a:lnSpc>
            </a:pPr>
            <a:r>
              <a:rPr lang="en-IE" dirty="0">
                <a:solidFill>
                  <a:srgbClr val="FF0000"/>
                </a:solidFill>
              </a:rPr>
              <a:t>150g</a:t>
            </a:r>
            <a:r>
              <a:rPr lang="en-IE" dirty="0"/>
              <a:t> per week for 4-6 months</a:t>
            </a:r>
          </a:p>
          <a:p>
            <a:pPr lvl="1" algn="l" rtl="0" eaLnBrk="1" hangingPunct="1">
              <a:lnSpc>
                <a:spcPct val="90000"/>
              </a:lnSpc>
            </a:pPr>
            <a:r>
              <a:rPr lang="en-IE" dirty="0">
                <a:solidFill>
                  <a:srgbClr val="FF0000"/>
                </a:solidFill>
              </a:rPr>
              <a:t>100g</a:t>
            </a:r>
            <a:r>
              <a:rPr lang="en-IE" dirty="0"/>
              <a:t> per week for 7-9 months</a:t>
            </a:r>
          </a:p>
          <a:p>
            <a:pPr lvl="1" algn="l" rtl="0" eaLnBrk="1" hangingPunct="1">
              <a:lnSpc>
                <a:spcPct val="90000"/>
              </a:lnSpc>
            </a:pPr>
            <a:r>
              <a:rPr lang="en-IE" dirty="0">
                <a:solidFill>
                  <a:srgbClr val="FF0000"/>
                </a:solidFill>
              </a:rPr>
              <a:t>50-75g</a:t>
            </a:r>
            <a:r>
              <a:rPr lang="en-IE" dirty="0"/>
              <a:t> per week for 10-12 months</a:t>
            </a:r>
          </a:p>
          <a:p>
            <a:pPr algn="l" rtl="0" eaLnBrk="1" hangingPunct="1">
              <a:lnSpc>
                <a:spcPct val="90000"/>
              </a:lnSpc>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CA" b="1">
                <a:solidFill>
                  <a:schemeClr val="accent2"/>
                </a:solidFill>
                <a:latin typeface="Australian Sunrise" pitchFamily="2" charset="0"/>
              </a:rPr>
              <a:t>Frequency and Volume of Feeds</a:t>
            </a:r>
          </a:p>
        </p:txBody>
      </p:sp>
      <p:sp>
        <p:nvSpPr>
          <p:cNvPr id="26627" name="Content Placeholder 2"/>
          <p:cNvSpPr>
            <a:spLocks noGrp="1"/>
          </p:cNvSpPr>
          <p:nvPr>
            <p:ph idx="1"/>
          </p:nvPr>
        </p:nvSpPr>
        <p:spPr>
          <a:xfrm>
            <a:off x="357188" y="1714500"/>
            <a:ext cx="8229600" cy="4525963"/>
          </a:xfrm>
        </p:spPr>
        <p:txBody>
          <a:bodyPr/>
          <a:lstStyle/>
          <a:p>
            <a:pPr algn="l" rtl="0">
              <a:lnSpc>
                <a:spcPct val="80000"/>
              </a:lnSpc>
            </a:pPr>
            <a:r>
              <a:rPr lang="en-IE" sz="1800" dirty="0"/>
              <a:t>Feed on demand</a:t>
            </a:r>
          </a:p>
          <a:p>
            <a:pPr algn="l" rtl="0"/>
            <a:r>
              <a:rPr lang="en-IE" sz="1800" dirty="0"/>
              <a:t>Initially </a:t>
            </a:r>
            <a:r>
              <a:rPr lang="en-IE" sz="1800" dirty="0">
                <a:solidFill>
                  <a:srgbClr val="FF0000"/>
                </a:solidFill>
              </a:rPr>
              <a:t>small frequent feeds</a:t>
            </a:r>
          </a:p>
          <a:p>
            <a:pPr algn="l" rtl="0"/>
            <a:r>
              <a:rPr lang="en-IE" sz="1800" dirty="0"/>
              <a:t>Volumes </a:t>
            </a:r>
            <a:r>
              <a:rPr lang="en-IE" sz="1800" dirty="0">
                <a:solidFill>
                  <a:srgbClr val="FF0000"/>
                </a:solidFill>
              </a:rPr>
              <a:t>increase, frequency decreases</a:t>
            </a:r>
          </a:p>
          <a:p>
            <a:pPr algn="ctr">
              <a:buFontTx/>
              <a:buNone/>
            </a:pPr>
            <a:endParaRPr lang="en-CA" sz="1800" b="1" dirty="0">
              <a:latin typeface="Baskerville Old Face" pitchFamily="18" charset="0"/>
            </a:endParaRPr>
          </a:p>
        </p:txBody>
      </p:sp>
      <p:pic>
        <p:nvPicPr>
          <p:cNvPr id="26628" name="Picture 3"/>
          <p:cNvPicPr>
            <a:picLocks noChangeAspect="1" noChangeArrowheads="1"/>
          </p:cNvPicPr>
          <p:nvPr/>
        </p:nvPicPr>
        <p:blipFill>
          <a:blip r:embed="rId3"/>
          <a:srcRect/>
          <a:stretch>
            <a:fillRect/>
          </a:stretch>
        </p:blipFill>
        <p:spPr bwMode="auto">
          <a:xfrm>
            <a:off x="914400" y="2971800"/>
            <a:ext cx="7643812" cy="35718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Protective effect of breast feeding</a:t>
            </a:r>
            <a:endParaRPr lang="ar-JO" dirty="0"/>
          </a:p>
        </p:txBody>
      </p:sp>
      <p:sp>
        <p:nvSpPr>
          <p:cNvPr id="3" name="Content Placeholder 2"/>
          <p:cNvSpPr>
            <a:spLocks noGrp="1"/>
          </p:cNvSpPr>
          <p:nvPr>
            <p:ph sz="quarter" idx="1"/>
          </p:nvPr>
        </p:nvSpPr>
        <p:spPr/>
        <p:txBody>
          <a:bodyPr>
            <a:normAutofit/>
          </a:bodyPr>
          <a:lstStyle/>
          <a:p>
            <a:pPr algn="l" rtl="0"/>
            <a:endParaRPr lang="en-US" dirty="0"/>
          </a:p>
          <a:p>
            <a:pPr algn="l" rtl="0"/>
            <a:endParaRPr lang="en-US" dirty="0"/>
          </a:p>
          <a:p>
            <a:pPr algn="l" rtl="0"/>
            <a:endParaRPr lang="en-US" dirty="0"/>
          </a:p>
          <a:p>
            <a:pPr algn="l" rtl="0"/>
            <a:endParaRPr lang="ar-JO" dirty="0"/>
          </a:p>
        </p:txBody>
      </p:sp>
      <p:graphicFrame>
        <p:nvGraphicFramePr>
          <p:cNvPr id="4" name="Table 3"/>
          <p:cNvGraphicFramePr>
            <a:graphicFrameLocks noGrp="1"/>
          </p:cNvGraphicFramePr>
          <p:nvPr/>
        </p:nvGraphicFramePr>
        <p:xfrm>
          <a:off x="609600" y="1676401"/>
          <a:ext cx="8077200" cy="5129751"/>
        </p:xfrm>
        <a:graphic>
          <a:graphicData uri="http://schemas.openxmlformats.org/drawingml/2006/table">
            <a:tbl>
              <a:tblPr rtl="1" firstRow="1"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1197831">
                <a:tc>
                  <a:txBody>
                    <a:bodyPr/>
                    <a:lstStyle/>
                    <a:p>
                      <a:pPr algn="l" rtl="0"/>
                      <a:r>
                        <a:rPr lang="en-US" dirty="0"/>
                        <a:t>Chronic conditions</a:t>
                      </a:r>
                      <a:endParaRPr lang="ar-JO" dirty="0"/>
                    </a:p>
                  </a:txBody>
                  <a:tcPr/>
                </a:tc>
                <a:tc>
                  <a:txBody>
                    <a:bodyPr/>
                    <a:lstStyle/>
                    <a:p>
                      <a:pPr algn="l" rtl="0"/>
                      <a:r>
                        <a:rPr lang="en-US" dirty="0"/>
                        <a:t>Acute conditions</a:t>
                      </a:r>
                      <a:endParaRPr lang="ar-JO" dirty="0"/>
                    </a:p>
                  </a:txBody>
                  <a:tcPr/>
                </a:tc>
                <a:extLst>
                  <a:ext uri="{0D108BD9-81ED-4DB2-BD59-A6C34878D82A}">
                    <a16:rowId xmlns:a16="http://schemas.microsoft.com/office/drawing/2014/main" val="10000"/>
                  </a:ext>
                </a:extLst>
              </a:tr>
              <a:tr h="3755169">
                <a:tc>
                  <a:txBody>
                    <a:bodyPr/>
                    <a:lstStyle/>
                    <a:p>
                      <a:pPr algn="l" rtl="0"/>
                      <a:r>
                        <a:rPr lang="en-US" b="1" dirty="0"/>
                        <a:t>DM</a:t>
                      </a:r>
                    </a:p>
                    <a:p>
                      <a:pPr algn="l" rtl="0"/>
                      <a:endParaRPr lang="en-US" b="1" dirty="0"/>
                    </a:p>
                    <a:p>
                      <a:pPr algn="l" rtl="0"/>
                      <a:r>
                        <a:rPr lang="en-US" b="1" dirty="0"/>
                        <a:t>Celiac</a:t>
                      </a:r>
                    </a:p>
                    <a:p>
                      <a:pPr algn="l" rtl="0"/>
                      <a:endParaRPr lang="en-US" b="1" dirty="0"/>
                    </a:p>
                    <a:p>
                      <a:pPr algn="l" rtl="0"/>
                      <a:r>
                        <a:rPr lang="en-US" b="1" dirty="0" err="1"/>
                        <a:t>Crohns</a:t>
                      </a:r>
                      <a:r>
                        <a:rPr lang="en-US" b="1" dirty="0"/>
                        <a:t> disease</a:t>
                      </a:r>
                    </a:p>
                    <a:p>
                      <a:pPr algn="l" rtl="0"/>
                      <a:endParaRPr lang="en-US" b="1" dirty="0"/>
                    </a:p>
                    <a:p>
                      <a:pPr algn="l" rtl="0"/>
                      <a:r>
                        <a:rPr lang="en-US" b="1" dirty="0"/>
                        <a:t>Allergy</a:t>
                      </a:r>
                    </a:p>
                    <a:p>
                      <a:pPr algn="l" rtl="0"/>
                      <a:endParaRPr lang="en-US" b="1" dirty="0"/>
                    </a:p>
                    <a:p>
                      <a:pPr algn="l" rtl="0"/>
                      <a:r>
                        <a:rPr lang="en-US" b="1" dirty="0"/>
                        <a:t>Obesity</a:t>
                      </a:r>
                    </a:p>
                    <a:p>
                      <a:pPr algn="l" rtl="0"/>
                      <a:endParaRPr lang="en-US" b="1" dirty="0"/>
                    </a:p>
                    <a:p>
                      <a:pPr algn="l" rtl="0"/>
                      <a:r>
                        <a:rPr lang="en-US" b="1" dirty="0"/>
                        <a:t>Lymphoma </a:t>
                      </a:r>
                    </a:p>
                    <a:p>
                      <a:pPr algn="l" rtl="0"/>
                      <a:endParaRPr lang="en-US" b="1" dirty="0"/>
                    </a:p>
                    <a:p>
                      <a:pPr algn="l" rtl="0"/>
                      <a:r>
                        <a:rPr lang="en-US" b="1" dirty="0"/>
                        <a:t>Leukemia</a:t>
                      </a:r>
                    </a:p>
                    <a:p>
                      <a:pPr algn="l" rtl="0"/>
                      <a:endParaRPr lang="ar-JO" dirty="0"/>
                    </a:p>
                  </a:txBody>
                  <a:tcPr/>
                </a:tc>
                <a:tc>
                  <a:txBody>
                    <a:bodyPr/>
                    <a:lstStyle/>
                    <a:p>
                      <a:pPr algn="l" rtl="0"/>
                      <a:r>
                        <a:rPr lang="en-US" b="1" dirty="0"/>
                        <a:t>Acute diarrheal illnesses</a:t>
                      </a:r>
                    </a:p>
                    <a:p>
                      <a:pPr algn="l" rtl="0"/>
                      <a:endParaRPr lang="en-US" b="1" dirty="0"/>
                    </a:p>
                    <a:p>
                      <a:pPr algn="l" rtl="0"/>
                      <a:r>
                        <a:rPr lang="en-US" b="1" dirty="0" err="1"/>
                        <a:t>Otitis</a:t>
                      </a:r>
                      <a:r>
                        <a:rPr lang="en-US" b="1" dirty="0"/>
                        <a:t> media</a:t>
                      </a:r>
                    </a:p>
                    <a:p>
                      <a:pPr algn="l" rtl="0"/>
                      <a:endParaRPr lang="en-US" b="1" dirty="0"/>
                    </a:p>
                    <a:p>
                      <a:pPr algn="l" rtl="0"/>
                      <a:r>
                        <a:rPr lang="en-US" b="1" dirty="0"/>
                        <a:t>UTI</a:t>
                      </a:r>
                    </a:p>
                    <a:p>
                      <a:pPr algn="l" rtl="0"/>
                      <a:endParaRPr lang="en-US" b="1" dirty="0"/>
                    </a:p>
                    <a:p>
                      <a:pPr algn="l" rtl="0"/>
                      <a:r>
                        <a:rPr lang="en-US" b="1" dirty="0"/>
                        <a:t>Botulism</a:t>
                      </a:r>
                    </a:p>
                    <a:p>
                      <a:pPr algn="l" rtl="0"/>
                      <a:endParaRPr lang="en-US" b="1" dirty="0"/>
                    </a:p>
                    <a:p>
                      <a:pPr algn="l" rtl="0"/>
                      <a:r>
                        <a:rPr lang="en-US" b="1" dirty="0"/>
                        <a:t>NEC</a:t>
                      </a:r>
                      <a:endParaRPr lang="ar-JO" b="1"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Contraindications</a:t>
            </a:r>
            <a:endParaRPr lang="ar-JO" dirty="0"/>
          </a:p>
        </p:txBody>
      </p:sp>
      <p:sp>
        <p:nvSpPr>
          <p:cNvPr id="3" name="Content Placeholder 2"/>
          <p:cNvSpPr>
            <a:spLocks noGrp="1"/>
          </p:cNvSpPr>
          <p:nvPr>
            <p:ph sz="quarter" idx="1"/>
          </p:nvPr>
        </p:nvSpPr>
        <p:spPr/>
        <p:txBody>
          <a:bodyPr/>
          <a:lstStyle/>
          <a:p>
            <a:pPr algn="l" rtl="0"/>
            <a:r>
              <a:rPr lang="en-US" dirty="0" err="1"/>
              <a:t>Galactosemia</a:t>
            </a:r>
            <a:r>
              <a:rPr lang="en-US" dirty="0"/>
              <a:t> and congenital lactase deficiency</a:t>
            </a:r>
          </a:p>
          <a:p>
            <a:pPr algn="l" rtl="0"/>
            <a:r>
              <a:rPr lang="en-US" dirty="0"/>
              <a:t>Chemotherapy and radiotherapy</a:t>
            </a:r>
          </a:p>
          <a:p>
            <a:pPr algn="l" rtl="0"/>
            <a:endParaRPr lang="en-US" dirty="0"/>
          </a:p>
          <a:p>
            <a:pPr algn="l" rtl="0"/>
            <a:r>
              <a:rPr lang="en-US" dirty="0"/>
              <a:t>HIV mother</a:t>
            </a:r>
          </a:p>
          <a:p>
            <a:pPr algn="l" rtl="0"/>
            <a:r>
              <a:rPr lang="en-US" dirty="0"/>
              <a:t>Tuberculosis infection</a:t>
            </a:r>
          </a:p>
          <a:p>
            <a:pPr algn="l" rtl="0"/>
            <a:endParaRPr lang="en-US" dirty="0"/>
          </a:p>
          <a:p>
            <a:pPr algn="l" rtl="0"/>
            <a:r>
              <a:rPr lang="en-US" dirty="0"/>
              <a:t>Temporary:</a:t>
            </a:r>
          </a:p>
          <a:p>
            <a:pPr algn="l" rtl="0">
              <a:buNone/>
            </a:pPr>
            <a:r>
              <a:rPr lang="en-US" dirty="0"/>
              <a:t>         Active Herpes, or chicken pox</a:t>
            </a:r>
            <a:endParaRPr lang="ar-JO" dirty="0"/>
          </a:p>
          <a:p>
            <a:pPr algn="l" rtl="0"/>
            <a:endParaRPr lang="en-US" dirty="0"/>
          </a:p>
          <a:p>
            <a:pPr marL="722313" indent="-722313" algn="l" rtl="0">
              <a:buFont typeface="Wingdings" pitchFamily="2" charset="2"/>
              <a:buChar char="Ø"/>
            </a:pPr>
            <a:endParaRPr lang="en-US" dirty="0"/>
          </a:p>
          <a:p>
            <a:pPr algn="l" rtl="0"/>
            <a:endParaRPr lang="en-US" dirty="0"/>
          </a:p>
          <a:p>
            <a:pPr algn="l" rtl="0"/>
            <a:endParaRPr lang="ar-J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contraindicated</a:t>
            </a:r>
            <a:endParaRPr lang="ar-JO" dirty="0"/>
          </a:p>
        </p:txBody>
      </p:sp>
      <p:sp>
        <p:nvSpPr>
          <p:cNvPr id="3" name="Content Placeholder 2"/>
          <p:cNvSpPr>
            <a:spLocks noGrp="1"/>
          </p:cNvSpPr>
          <p:nvPr>
            <p:ph sz="quarter" idx="1"/>
          </p:nvPr>
        </p:nvSpPr>
        <p:spPr/>
        <p:txBody>
          <a:bodyPr/>
          <a:lstStyle/>
          <a:p>
            <a:pPr algn="l" rtl="0"/>
            <a:r>
              <a:rPr lang="en-US" dirty="0"/>
              <a:t>Hepatitis B, C</a:t>
            </a:r>
          </a:p>
          <a:p>
            <a:pPr algn="l" rtl="0"/>
            <a:r>
              <a:rPr lang="en-US" dirty="0"/>
              <a:t>Smoking and alcohol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defRPr/>
            </a:pPr>
            <a:r>
              <a:rPr lang="en-US" dirty="0">
                <a:solidFill>
                  <a:schemeClr val="tx1"/>
                </a:solidFill>
              </a:rPr>
              <a:t>Infant formula </a:t>
            </a:r>
          </a:p>
        </p:txBody>
      </p:sp>
      <p:sp>
        <p:nvSpPr>
          <p:cNvPr id="12291" name="عنصر نائب للمحتوى 2"/>
          <p:cNvSpPr>
            <a:spLocks noGrp="1"/>
          </p:cNvSpPr>
          <p:nvPr>
            <p:ph idx="1"/>
          </p:nvPr>
        </p:nvSpPr>
        <p:spPr/>
        <p:txBody>
          <a:bodyPr/>
          <a:lstStyle/>
          <a:p>
            <a:pPr algn="l" rtl="0"/>
            <a:r>
              <a:rPr lang="en-US" dirty="0"/>
              <a:t>Can be classified according to their content:</a:t>
            </a:r>
          </a:p>
          <a:p>
            <a:pPr algn="l" rtl="0">
              <a:buFont typeface="Wingdings" pitchFamily="2" charset="2"/>
              <a:buNone/>
            </a:pPr>
            <a:endParaRPr lang="en-US" dirty="0"/>
          </a:p>
          <a:p>
            <a:pPr algn="l" rtl="0"/>
            <a:r>
              <a:rPr lang="en-US" dirty="0"/>
              <a:t>Protein content</a:t>
            </a:r>
          </a:p>
          <a:p>
            <a:pPr algn="l" rtl="0"/>
            <a:r>
              <a:rPr lang="en-US" dirty="0"/>
              <a:t>Carbohydrate content</a:t>
            </a:r>
          </a:p>
          <a:p>
            <a:pPr algn="l" rtl="0"/>
            <a:r>
              <a:rPr lang="en-US" dirty="0"/>
              <a:t>Fat content</a:t>
            </a:r>
          </a:p>
          <a:p>
            <a:pPr>
              <a:buFont typeface="Wingdings" pitchFamily="2" charset="2"/>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rtl="0" eaLnBrk="1" fontAlgn="auto" hangingPunct="1">
              <a:spcAft>
                <a:spcPts val="0"/>
              </a:spcAft>
              <a:defRPr/>
            </a:pPr>
            <a:r>
              <a:rPr lang="en-US" dirty="0">
                <a:solidFill>
                  <a:schemeClr val="tx1"/>
                </a:solidFill>
                <a:cs typeface="+mj-cs"/>
              </a:rPr>
              <a:t>Infant Formulas – Protein Content</a:t>
            </a:r>
          </a:p>
        </p:txBody>
      </p:sp>
      <p:sp>
        <p:nvSpPr>
          <p:cNvPr id="58371" name="Rectangle 3"/>
          <p:cNvSpPr>
            <a:spLocks noGrp="1" noChangeArrowheads="1"/>
          </p:cNvSpPr>
          <p:nvPr>
            <p:ph idx="1"/>
          </p:nvPr>
        </p:nvSpPr>
        <p:spPr/>
        <p:txBody>
          <a:bodyPr/>
          <a:lstStyle/>
          <a:p>
            <a:pPr algn="l" rtl="0" eaLnBrk="1" hangingPunct="1"/>
            <a:r>
              <a:rPr lang="en-US" dirty="0"/>
              <a:t>Divided into 4 classes of formulas</a:t>
            </a:r>
          </a:p>
          <a:p>
            <a:pPr lvl="1" algn="l" rtl="0" eaLnBrk="1" hangingPunct="1"/>
            <a:r>
              <a:rPr lang="en-US" dirty="0"/>
              <a:t>Cow’s milk based formulas</a:t>
            </a:r>
          </a:p>
          <a:p>
            <a:pPr lvl="1" algn="l" rtl="0" eaLnBrk="1" hangingPunct="1"/>
            <a:r>
              <a:rPr lang="en-US" dirty="0"/>
              <a:t>Soy formulas</a:t>
            </a:r>
          </a:p>
          <a:p>
            <a:pPr lvl="1" algn="l" rtl="0" eaLnBrk="1" hangingPunct="1"/>
            <a:r>
              <a:rPr lang="en-US" dirty="0"/>
              <a:t>Casein </a:t>
            </a:r>
            <a:r>
              <a:rPr lang="en-US" dirty="0" err="1"/>
              <a:t>hydrolysate</a:t>
            </a:r>
            <a:r>
              <a:rPr lang="en-US" dirty="0"/>
              <a:t> formulas</a:t>
            </a:r>
          </a:p>
          <a:p>
            <a:pPr lvl="1" algn="l" rtl="0" eaLnBrk="1" hangingPunct="1"/>
            <a:r>
              <a:rPr lang="en-US" dirty="0"/>
              <a:t>Amino acid based formulas</a:t>
            </a:r>
          </a:p>
          <a:p>
            <a:pPr algn="l" rtl="0"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endParaRPr lang="ar-JO" dirty="0"/>
          </a:p>
        </p:txBody>
      </p:sp>
      <p:graphicFrame>
        <p:nvGraphicFramePr>
          <p:cNvPr id="4" name="Content Placeholder 3"/>
          <p:cNvGraphicFramePr>
            <a:graphicFrameLocks noGrp="1"/>
          </p:cNvGraphicFramePr>
          <p:nvPr>
            <p:ph sz="quarter" idx="1"/>
          </p:nvPr>
        </p:nvGraphicFramePr>
        <p:xfrm>
          <a:off x="0" y="0"/>
          <a:ext cx="9144000" cy="6857999"/>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18977">
                <a:tc>
                  <a:txBody>
                    <a:bodyPr/>
                    <a:lstStyle/>
                    <a:p>
                      <a:pPr algn="l" rtl="0"/>
                      <a:r>
                        <a:rPr lang="en-US" sz="1100" b="1" dirty="0">
                          <a:solidFill>
                            <a:schemeClr val="tx1"/>
                          </a:solidFill>
                        </a:rPr>
                        <a:t>Special indication</a:t>
                      </a:r>
                      <a:endParaRPr lang="ar-JO" sz="1100" b="1" dirty="0">
                        <a:solidFill>
                          <a:schemeClr val="tx1"/>
                        </a:solidFill>
                      </a:endParaRPr>
                    </a:p>
                  </a:txBody>
                  <a:tcPr/>
                </a:tc>
                <a:tc>
                  <a:txBody>
                    <a:bodyPr/>
                    <a:lstStyle/>
                    <a:p>
                      <a:pPr algn="l" rtl="0"/>
                      <a:r>
                        <a:rPr lang="en-US" sz="1100" b="1" dirty="0">
                          <a:solidFill>
                            <a:schemeClr val="tx1"/>
                          </a:solidFill>
                        </a:rPr>
                        <a:t>Example</a:t>
                      </a:r>
                      <a:endParaRPr lang="ar-JO" sz="1100" b="1" dirty="0">
                        <a:solidFill>
                          <a:schemeClr val="tx1"/>
                        </a:solidFill>
                      </a:endParaRPr>
                    </a:p>
                  </a:txBody>
                  <a:tcPr/>
                </a:tc>
                <a:tc>
                  <a:txBody>
                    <a:bodyPr/>
                    <a:lstStyle/>
                    <a:p>
                      <a:pPr algn="l" rtl="0"/>
                      <a:r>
                        <a:rPr lang="en-US" sz="1100" b="1" dirty="0">
                          <a:solidFill>
                            <a:schemeClr val="tx1"/>
                          </a:solidFill>
                        </a:rPr>
                        <a:t>Category</a:t>
                      </a:r>
                      <a:endParaRPr lang="ar-JO" sz="1100" b="1" dirty="0">
                        <a:solidFill>
                          <a:schemeClr val="tx1"/>
                        </a:solidFill>
                      </a:endParaRPr>
                    </a:p>
                  </a:txBody>
                  <a:tcPr/>
                </a:tc>
                <a:extLst>
                  <a:ext uri="{0D108BD9-81ED-4DB2-BD59-A6C34878D82A}">
                    <a16:rowId xmlns:a16="http://schemas.microsoft.com/office/drawing/2014/main" val="10000"/>
                  </a:ext>
                </a:extLst>
              </a:tr>
              <a:tr h="1993604">
                <a:tc>
                  <a:txBody>
                    <a:bodyPr/>
                    <a:lstStyle/>
                    <a:p>
                      <a:pPr algn="l" rtl="0"/>
                      <a:endParaRPr lang="ar-JO" sz="1100" b="1" dirty="0">
                        <a:solidFill>
                          <a:schemeClr val="tx1"/>
                        </a:solidFill>
                      </a:endParaRPr>
                    </a:p>
                  </a:txBody>
                  <a:tcPr/>
                </a:tc>
                <a:tc>
                  <a:txBody>
                    <a:bodyPr/>
                    <a:lstStyle/>
                    <a:p>
                      <a:pPr algn="l" rtl="0">
                        <a:defRPr/>
                      </a:pPr>
                      <a:r>
                        <a:rPr lang="en-US" sz="1100" b="1" dirty="0">
                          <a:solidFill>
                            <a:srgbClr val="FF0000"/>
                          </a:solidFill>
                          <a:latin typeface="Arial" charset="0"/>
                        </a:rPr>
                        <a:t>S26</a:t>
                      </a:r>
                    </a:p>
                    <a:p>
                      <a:pPr algn="l" rtl="0">
                        <a:defRPr/>
                      </a:pPr>
                      <a:r>
                        <a:rPr lang="en-US" sz="1100" b="1" dirty="0">
                          <a:solidFill>
                            <a:srgbClr val="FF0000"/>
                          </a:solidFill>
                          <a:latin typeface="Arial" charset="0"/>
                        </a:rPr>
                        <a:t>Nan</a:t>
                      </a:r>
                    </a:p>
                    <a:p>
                      <a:pPr algn="l" rtl="0">
                        <a:defRPr/>
                      </a:pPr>
                      <a:r>
                        <a:rPr lang="en-US" sz="1100" b="1" dirty="0" err="1">
                          <a:solidFill>
                            <a:srgbClr val="FF0000"/>
                          </a:solidFill>
                          <a:latin typeface="Arial" charset="0"/>
                        </a:rPr>
                        <a:t>Saha</a:t>
                      </a:r>
                      <a:endParaRPr lang="en-US" sz="1100" b="1" dirty="0">
                        <a:solidFill>
                          <a:srgbClr val="FF0000"/>
                        </a:solidFill>
                        <a:latin typeface="Arial" charset="0"/>
                      </a:endParaRPr>
                    </a:p>
                    <a:p>
                      <a:pPr algn="l" rtl="0">
                        <a:defRPr/>
                      </a:pPr>
                      <a:r>
                        <a:rPr lang="en-US" sz="1100" b="1" dirty="0" err="1">
                          <a:solidFill>
                            <a:srgbClr val="FF0000"/>
                          </a:solidFill>
                          <a:latin typeface="Arial" charset="0"/>
                        </a:rPr>
                        <a:t>Similac</a:t>
                      </a:r>
                      <a:endParaRPr lang="en-US" sz="1100" b="1" dirty="0">
                        <a:solidFill>
                          <a:srgbClr val="FF0000"/>
                        </a:solidFill>
                        <a:latin typeface="Arial" charset="0"/>
                      </a:endParaRPr>
                    </a:p>
                    <a:p>
                      <a:pPr algn="l" rtl="0">
                        <a:defRPr/>
                      </a:pPr>
                      <a:r>
                        <a:rPr lang="en-US" sz="1100" b="1" dirty="0" err="1">
                          <a:solidFill>
                            <a:srgbClr val="FF0000"/>
                          </a:solidFill>
                          <a:latin typeface="Arial" charset="0"/>
                        </a:rPr>
                        <a:t>bebelc</a:t>
                      </a:r>
                      <a:endParaRPr lang="en-US" sz="1100" b="1" dirty="0">
                        <a:solidFill>
                          <a:srgbClr val="FF0000"/>
                        </a:solidFill>
                        <a:latin typeface="Arial" charset="0"/>
                      </a:endParaRPr>
                    </a:p>
                    <a:p>
                      <a:pPr algn="l" rtl="0">
                        <a:defRPr/>
                      </a:pPr>
                      <a:r>
                        <a:rPr lang="en-US" sz="1100" b="1" dirty="0">
                          <a:solidFill>
                            <a:srgbClr val="FF0000"/>
                          </a:solidFill>
                          <a:latin typeface="Arial" charset="0"/>
                        </a:rPr>
                        <a:t>AR formulas</a:t>
                      </a:r>
                    </a:p>
                    <a:p>
                      <a:pPr algn="l" rtl="0">
                        <a:defRPr/>
                      </a:pPr>
                      <a:r>
                        <a:rPr lang="en-US" sz="1100" b="1" dirty="0">
                          <a:solidFill>
                            <a:srgbClr val="FF0000"/>
                          </a:solidFill>
                          <a:latin typeface="Arial" charset="0"/>
                        </a:rPr>
                        <a:t>“Sensitive” / LF</a:t>
                      </a:r>
                    </a:p>
                    <a:p>
                      <a:pPr algn="l" rtl="0"/>
                      <a:endParaRPr lang="ar-JO" sz="1100" b="1"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Cow’s milk based formulas</a:t>
                      </a:r>
                    </a:p>
                    <a:p>
                      <a:pPr algn="l" rtl="0"/>
                      <a:endParaRPr lang="ar-JO" sz="1100" b="1" dirty="0">
                        <a:solidFill>
                          <a:schemeClr val="tx1"/>
                        </a:solidFill>
                      </a:endParaRPr>
                    </a:p>
                  </a:txBody>
                  <a:tcPr/>
                </a:tc>
                <a:extLst>
                  <a:ext uri="{0D108BD9-81ED-4DB2-BD59-A6C34878D82A}">
                    <a16:rowId xmlns:a16="http://schemas.microsoft.com/office/drawing/2014/main" val="10001"/>
                  </a:ext>
                </a:extLst>
              </a:tr>
              <a:tr h="1036674">
                <a:tc>
                  <a:txBody>
                    <a:bodyPr/>
                    <a:lstStyle/>
                    <a:p>
                      <a:pPr algn="l" rtl="0"/>
                      <a:r>
                        <a:rPr lang="en-US" sz="1100" b="1" dirty="0" err="1">
                          <a:solidFill>
                            <a:schemeClr val="tx1"/>
                          </a:solidFill>
                        </a:rPr>
                        <a:t>Galactossemia</a:t>
                      </a:r>
                      <a:endParaRPr lang="en-US" sz="1100" b="1" dirty="0">
                        <a:solidFill>
                          <a:schemeClr val="tx1"/>
                        </a:solidFill>
                      </a:endParaRPr>
                    </a:p>
                    <a:p>
                      <a:pPr algn="l" rtl="0"/>
                      <a:r>
                        <a:rPr lang="en-US" sz="1100" b="1" dirty="0">
                          <a:solidFill>
                            <a:schemeClr val="tx1"/>
                          </a:solidFill>
                        </a:rPr>
                        <a:t>Lactase</a:t>
                      </a:r>
                      <a:r>
                        <a:rPr lang="en-US" sz="1100" b="1" baseline="0" dirty="0">
                          <a:solidFill>
                            <a:schemeClr val="tx1"/>
                          </a:solidFill>
                        </a:rPr>
                        <a:t> deficiency</a:t>
                      </a:r>
                      <a:endParaRPr lang="ar-JO" sz="1100" b="1" dirty="0">
                        <a:solidFill>
                          <a:schemeClr val="tx1"/>
                        </a:solidFill>
                      </a:endParaRPr>
                    </a:p>
                  </a:txBody>
                  <a:tcPr/>
                </a:tc>
                <a:tc>
                  <a:txBody>
                    <a:bodyPr/>
                    <a:lstStyle/>
                    <a:p>
                      <a:pPr algn="l" rtl="0"/>
                      <a:r>
                        <a:rPr lang="en-US" sz="1100" b="1" dirty="0" err="1">
                          <a:solidFill>
                            <a:srgbClr val="FF0000"/>
                          </a:solidFill>
                        </a:rPr>
                        <a:t>Isomil</a:t>
                      </a:r>
                      <a:endParaRPr lang="en-US" sz="1100" b="1" dirty="0">
                        <a:solidFill>
                          <a:srgbClr val="FF0000"/>
                        </a:solidFill>
                      </a:endParaRPr>
                    </a:p>
                    <a:p>
                      <a:pPr algn="l" rtl="0"/>
                      <a:r>
                        <a:rPr lang="en-CA" sz="1100" b="1" dirty="0" err="1"/>
                        <a:t>ProSobee</a:t>
                      </a:r>
                      <a:r>
                        <a:rPr lang="en-CA" sz="1100" b="1" dirty="0"/>
                        <a:t>, </a:t>
                      </a:r>
                      <a:r>
                        <a:rPr lang="en-CA" sz="1100" b="1" dirty="0" err="1"/>
                        <a:t>Saha</a:t>
                      </a:r>
                      <a:r>
                        <a:rPr lang="en-CA" sz="1100" b="1" dirty="0"/>
                        <a:t> -LF</a:t>
                      </a:r>
                      <a:endParaRPr lang="ar-JO" sz="1100" b="1"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a:t>Soy formulas</a:t>
                      </a:r>
                    </a:p>
                    <a:p>
                      <a:pPr algn="l" rtl="0"/>
                      <a:endParaRPr lang="ar-JO" sz="1100" b="1" dirty="0">
                        <a:solidFill>
                          <a:schemeClr val="tx1"/>
                        </a:solidFill>
                      </a:endParaRPr>
                    </a:p>
                  </a:txBody>
                  <a:tcPr/>
                </a:tc>
                <a:extLst>
                  <a:ext uri="{0D108BD9-81ED-4DB2-BD59-A6C34878D82A}">
                    <a16:rowId xmlns:a16="http://schemas.microsoft.com/office/drawing/2014/main" val="10002"/>
                  </a:ext>
                </a:extLst>
              </a:tr>
              <a:tr h="2232837">
                <a:tc>
                  <a:txBody>
                    <a:bodyPr/>
                    <a:lstStyle/>
                    <a:p>
                      <a:pPr algn="l" rtl="0"/>
                      <a:r>
                        <a:rPr lang="en-US" sz="1100" b="1" dirty="0">
                          <a:solidFill>
                            <a:schemeClr val="tx1"/>
                          </a:solidFill>
                        </a:rPr>
                        <a:t>Cow’s milk protein allergy </a:t>
                      </a:r>
                      <a:endParaRPr lang="ar-JO" sz="1100" b="1" dirty="0">
                        <a:solidFill>
                          <a:schemeClr val="tx1"/>
                        </a:solidFill>
                      </a:endParaRPr>
                    </a:p>
                  </a:txBody>
                  <a:tcPr/>
                </a:tc>
                <a:tc>
                  <a:txBody>
                    <a:bodyPr/>
                    <a:lstStyle/>
                    <a:p>
                      <a:pPr algn="l" rtl="0"/>
                      <a:r>
                        <a:rPr lang="en-US" sz="1100" b="1" dirty="0" err="1">
                          <a:solidFill>
                            <a:srgbClr val="FF0000"/>
                          </a:solidFill>
                        </a:rPr>
                        <a:t>Babylac</a:t>
                      </a:r>
                      <a:r>
                        <a:rPr lang="en-US" sz="1100" b="1" dirty="0">
                          <a:solidFill>
                            <a:srgbClr val="FF0000"/>
                          </a:solidFill>
                        </a:rPr>
                        <a:t> HA</a:t>
                      </a:r>
                    </a:p>
                    <a:p>
                      <a:pPr algn="l" rtl="0"/>
                      <a:r>
                        <a:rPr lang="en-US" sz="1100" b="1" dirty="0">
                          <a:solidFill>
                            <a:srgbClr val="FF0000"/>
                          </a:solidFill>
                        </a:rPr>
                        <a:t>Nan HA</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a:solidFill>
                            <a:schemeClr val="accent1">
                              <a:lumMod val="50000"/>
                            </a:schemeClr>
                          </a:solidFill>
                          <a:latin typeface="Arial" charset="0"/>
                        </a:rPr>
                        <a:t>Alfare</a:t>
                      </a:r>
                      <a:r>
                        <a:rPr lang="en-US" sz="1100" b="1" dirty="0">
                          <a:solidFill>
                            <a:schemeClr val="accent1">
                              <a:lumMod val="50000"/>
                            </a:schemeClr>
                          </a:solidFill>
                          <a:latin typeface="Arial" charset="0"/>
                        </a:rPr>
                        <a:t>  (LF)</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a:solidFill>
                            <a:schemeClr val="accent1">
                              <a:lumMod val="50000"/>
                            </a:schemeClr>
                          </a:solidFill>
                          <a:latin typeface="Arial" charset="0"/>
                        </a:rPr>
                        <a:t>Alimentum</a:t>
                      </a:r>
                      <a:endParaRPr lang="en-US" sz="1100" b="1" dirty="0">
                        <a:solidFill>
                          <a:schemeClr val="accent1">
                            <a:lumMod val="50000"/>
                          </a:schemeClr>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err="1">
                          <a:solidFill>
                            <a:schemeClr val="accent1">
                              <a:lumMod val="50000"/>
                            </a:schemeClr>
                          </a:solidFill>
                          <a:latin typeface="Arial" charset="0"/>
                        </a:rPr>
                        <a:t>prigistamil</a:t>
                      </a:r>
                      <a:endParaRPr lang="en-US" sz="1100" b="1" dirty="0">
                        <a:solidFill>
                          <a:schemeClr val="accent1">
                            <a:lumMod val="50000"/>
                          </a:schemeClr>
                        </a:solidFill>
                        <a:latin typeface="Arial" charset="0"/>
                      </a:endParaRPr>
                    </a:p>
                    <a:p>
                      <a:pPr algn="l" rtl="0"/>
                      <a:endParaRPr lang="ar-JO" sz="1100" b="1"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a:t>Casein </a:t>
                      </a:r>
                      <a:r>
                        <a:rPr lang="en-US" sz="1100" b="1" dirty="0" err="1"/>
                        <a:t>hydrolysate</a:t>
                      </a:r>
                      <a:r>
                        <a:rPr lang="en-US" sz="1100" b="1" dirty="0"/>
                        <a:t> formulas</a:t>
                      </a:r>
                    </a:p>
                    <a:p>
                      <a:pPr algn="l" rtl="0"/>
                      <a:endParaRPr lang="ar-JO" sz="1100" b="1" dirty="0">
                        <a:solidFill>
                          <a:schemeClr val="tx1"/>
                        </a:solidFill>
                      </a:endParaRPr>
                    </a:p>
                  </a:txBody>
                  <a:tcPr/>
                </a:tc>
                <a:extLst>
                  <a:ext uri="{0D108BD9-81ED-4DB2-BD59-A6C34878D82A}">
                    <a16:rowId xmlns:a16="http://schemas.microsoft.com/office/drawing/2014/main" val="10003"/>
                  </a:ext>
                </a:extLst>
              </a:tr>
              <a:tr h="12759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Cow’s milk protein allergy not responding to </a:t>
                      </a:r>
                      <a:r>
                        <a:rPr lang="en-US" sz="1100" b="1" dirty="0"/>
                        <a:t>Casein </a:t>
                      </a:r>
                      <a:r>
                        <a:rPr lang="en-US" sz="1100" b="1" dirty="0" err="1"/>
                        <a:t>hydrolysate</a:t>
                      </a:r>
                      <a:r>
                        <a:rPr lang="en-US" sz="1100" b="1" dirty="0"/>
                        <a:t> formulas</a:t>
                      </a:r>
                    </a:p>
                    <a:p>
                      <a:pPr algn="l" rtl="0"/>
                      <a:endParaRPr lang="ar-JO" sz="1100" b="1" dirty="0">
                        <a:solidFill>
                          <a:schemeClr val="tx1"/>
                        </a:solidFill>
                      </a:endParaRPr>
                    </a:p>
                  </a:txBody>
                  <a:tcPr/>
                </a:tc>
                <a:tc>
                  <a:txBody>
                    <a:bodyPr/>
                    <a:lstStyle/>
                    <a:p>
                      <a:pPr algn="l" rtl="0"/>
                      <a:r>
                        <a:rPr lang="en-US" sz="1100" b="1" dirty="0" err="1">
                          <a:solidFill>
                            <a:srgbClr val="FF0000"/>
                          </a:solidFill>
                        </a:rPr>
                        <a:t>Neocate</a:t>
                      </a:r>
                      <a:endParaRPr lang="en-US" sz="1100" b="1" dirty="0">
                        <a:solidFill>
                          <a:srgbClr val="FF0000"/>
                        </a:solidFill>
                      </a:endParaRPr>
                    </a:p>
                    <a:p>
                      <a:pPr algn="l" rtl="0"/>
                      <a:r>
                        <a:rPr lang="en-US" sz="1100" b="1" dirty="0" err="1">
                          <a:solidFill>
                            <a:schemeClr val="tx1"/>
                          </a:solidFill>
                        </a:rPr>
                        <a:t>Elcare</a:t>
                      </a:r>
                      <a:endParaRPr lang="ar-JO" sz="1100" b="1" dirty="0">
                        <a:solidFill>
                          <a:schemeClr val="tx1"/>
                        </a:solidFill>
                      </a:endParaRPr>
                    </a:p>
                  </a:txBody>
                  <a:tcPr/>
                </a:tc>
                <a:tc>
                  <a:txBody>
                    <a:bodyPr/>
                    <a:lstStyle/>
                    <a:p>
                      <a:pPr algn="l" rtl="0"/>
                      <a:r>
                        <a:rPr lang="en-US" sz="1100" b="1" dirty="0" err="1">
                          <a:solidFill>
                            <a:schemeClr val="tx1"/>
                          </a:solidFill>
                        </a:rPr>
                        <a:t>Amin</a:t>
                      </a:r>
                      <a:r>
                        <a:rPr lang="en-US" sz="1100" b="1" dirty="0">
                          <a:solidFill>
                            <a:schemeClr val="tx1"/>
                          </a:solidFill>
                        </a:rPr>
                        <a:t> acids based formula</a:t>
                      </a:r>
                    </a:p>
                    <a:p>
                      <a:pPr algn="l" rtl="0"/>
                      <a:r>
                        <a:rPr lang="en-US" sz="1100" b="1" dirty="0">
                          <a:solidFill>
                            <a:schemeClr val="tx1"/>
                          </a:solidFill>
                        </a:rPr>
                        <a:t>(elemental(</a:t>
                      </a:r>
                      <a:endParaRPr lang="ar-JO" sz="1100" b="1" dirty="0">
                        <a:solidFill>
                          <a:schemeClr val="tx1"/>
                        </a:solidFill>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a:t>
            </a:r>
            <a:endParaRPr lang="ar-JO" dirty="0"/>
          </a:p>
        </p:txBody>
      </p:sp>
      <p:sp>
        <p:nvSpPr>
          <p:cNvPr id="3" name="Content Placeholder 2"/>
          <p:cNvSpPr>
            <a:spLocks noGrp="1"/>
          </p:cNvSpPr>
          <p:nvPr>
            <p:ph sz="quarter" idx="1"/>
          </p:nvPr>
        </p:nvSpPr>
        <p:spPr/>
        <p:txBody>
          <a:bodyPr>
            <a:normAutofit fontScale="92500" lnSpcReduction="10000"/>
          </a:bodyPr>
          <a:lstStyle/>
          <a:p>
            <a:pPr algn="l" rtl="0">
              <a:buFontTx/>
              <a:buNone/>
            </a:pPr>
            <a:r>
              <a:rPr lang="en-US" dirty="0"/>
              <a:t>Soy formulas are not indicated in:</a:t>
            </a:r>
          </a:p>
          <a:p>
            <a:pPr marL="1074738" indent="-273050" algn="l" rtl="0">
              <a:buFont typeface="Wingdings" pitchFamily="2" charset="2"/>
              <a:buChar char="ü"/>
            </a:pPr>
            <a:r>
              <a:rPr lang="en-US" dirty="0"/>
              <a:t> </a:t>
            </a:r>
            <a:r>
              <a:rPr lang="en-CA" sz="3200" dirty="0"/>
              <a:t>Premature infants &lt; 1800g (increases    risk of osteoporosis and rickets)</a:t>
            </a:r>
          </a:p>
          <a:p>
            <a:pPr marL="898525" indent="-96838" algn="l" rtl="0">
              <a:buFont typeface="Wingdings" pitchFamily="2" charset="2"/>
              <a:buChar char="ü"/>
            </a:pPr>
            <a:r>
              <a:rPr lang="en-CA" sz="3200" dirty="0"/>
              <a:t> CF patients</a:t>
            </a:r>
          </a:p>
          <a:p>
            <a:pPr marL="898525" indent="-96838" algn="l" rtl="0">
              <a:buFont typeface="Wingdings" pitchFamily="2" charset="2"/>
              <a:buChar char="ü"/>
            </a:pPr>
            <a:r>
              <a:rPr lang="en-CA" sz="3200" dirty="0"/>
              <a:t>Infantile colic</a:t>
            </a:r>
          </a:p>
          <a:p>
            <a:pPr marL="898525" indent="-96838" algn="l" rtl="0">
              <a:buFont typeface="Wingdings" pitchFamily="2" charset="2"/>
              <a:buChar char="ü"/>
            </a:pPr>
            <a:r>
              <a:rPr lang="en-US" sz="3200" dirty="0"/>
              <a:t>Patients with cow milk protein allergy frequently are as sensitive to soy </a:t>
            </a:r>
            <a:r>
              <a:rPr lang="en-US" sz="3200" dirty="0">
                <a:solidFill>
                  <a:srgbClr val="FF0000"/>
                </a:solidFill>
              </a:rPr>
              <a:t>protein and should not be given isolated soy protein-based formula routinely. </a:t>
            </a:r>
            <a:endParaRPr lang="en-CA" sz="3200" dirty="0">
              <a:solidFill>
                <a:srgbClr val="FF0000"/>
              </a:solidFill>
            </a:endParaRPr>
          </a:p>
          <a:p>
            <a:pPr marL="898525" indent="-96838" algn="l" rtl="0">
              <a:buNone/>
            </a:pPr>
            <a:endParaRPr lang="en-CA" sz="3200" dirty="0"/>
          </a:p>
          <a:p>
            <a:pPr marL="898525" indent="-96838" algn="l" rtl="0">
              <a:buFontTx/>
              <a:buNone/>
            </a:pPr>
            <a:endParaRPr lang="en-CA" sz="3200" dirty="0"/>
          </a:p>
          <a:p>
            <a:pPr marL="898525" indent="-96838" algn="l" rtl="0">
              <a:buFontTx/>
              <a:buNone/>
            </a:pPr>
            <a:endParaRPr lang="en-CA" sz="3200" dirty="0"/>
          </a:p>
          <a:p>
            <a:pPr algn="l" rtl="0"/>
            <a:endParaRPr lang="ar-JO"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7813"/>
            <a:ext cx="8991600" cy="1139825"/>
          </a:xfrm>
        </p:spPr>
        <p:txBody>
          <a:bodyPr>
            <a:normAutofit fontScale="90000"/>
          </a:bodyPr>
          <a:lstStyle/>
          <a:p>
            <a:pPr eaLnBrk="1" fontAlgn="auto" hangingPunct="1">
              <a:spcAft>
                <a:spcPts val="0"/>
              </a:spcAft>
              <a:defRPr/>
            </a:pPr>
            <a:r>
              <a:rPr lang="en-US" dirty="0">
                <a:solidFill>
                  <a:schemeClr val="tx1"/>
                </a:solidFill>
                <a:cs typeface="+mj-cs"/>
              </a:rPr>
              <a:t>Infant Formulas – Carbohydrate Content</a:t>
            </a:r>
          </a:p>
        </p:txBody>
      </p:sp>
      <p:sp>
        <p:nvSpPr>
          <p:cNvPr id="59395" name="Rectangle 3"/>
          <p:cNvSpPr>
            <a:spLocks noGrp="1" noChangeArrowheads="1"/>
          </p:cNvSpPr>
          <p:nvPr>
            <p:ph idx="1"/>
          </p:nvPr>
        </p:nvSpPr>
        <p:spPr/>
        <p:txBody>
          <a:bodyPr/>
          <a:lstStyle/>
          <a:p>
            <a:pPr algn="l" rtl="0" eaLnBrk="1" hangingPunct="1"/>
            <a:r>
              <a:rPr lang="en-US" dirty="0"/>
              <a:t>Main types of carbohydrates in formulas</a:t>
            </a:r>
          </a:p>
          <a:p>
            <a:pPr lvl="1" algn="l" rtl="0" eaLnBrk="1" hangingPunct="1"/>
            <a:r>
              <a:rPr lang="en-US" dirty="0"/>
              <a:t>Lactose </a:t>
            </a:r>
          </a:p>
          <a:p>
            <a:pPr lvl="1" algn="l" rtl="0" eaLnBrk="1" hangingPunct="1"/>
            <a:r>
              <a:rPr lang="en-US" dirty="0"/>
              <a:t>Sucrose</a:t>
            </a:r>
          </a:p>
          <a:p>
            <a:pPr lvl="1" algn="l" rtl="0" eaLnBrk="1" hangingPunct="1"/>
            <a:r>
              <a:rPr lang="en-US" dirty="0"/>
              <a:t>Glucose polymers</a:t>
            </a:r>
          </a:p>
          <a:p>
            <a:pPr algn="l" rtl="0" eaLnBrk="1" hangingPunct="1"/>
            <a:r>
              <a:rPr lang="en-US" dirty="0"/>
              <a:t>What type of formula should be used in patients with </a:t>
            </a:r>
            <a:r>
              <a:rPr lang="en-US" dirty="0" err="1"/>
              <a:t>galactosemia</a:t>
            </a:r>
            <a:r>
              <a:rPr lang="en-US" dirty="0"/>
              <a:t>?  Why?</a:t>
            </a:r>
          </a:p>
          <a:p>
            <a:pPr lvl="1" algn="l" rtl="0" eaLnBrk="1" hangingPunct="1"/>
            <a:r>
              <a:rPr lang="en-US" dirty="0"/>
              <a:t>Soy formulas because they do not contain lactose</a:t>
            </a:r>
          </a:p>
          <a:p>
            <a:pPr algn="l" rtl="0" eaLnBrk="1" hangingPunct="1"/>
            <a:r>
              <a:rPr lang="en-US" dirty="0"/>
              <a:t>Which formulas contain sucrose?</a:t>
            </a:r>
          </a:p>
          <a:p>
            <a:pPr lvl="1" algn="l" rtl="0" eaLnBrk="1" hangingPunct="1"/>
            <a:r>
              <a:rPr lang="en-US" dirty="0" err="1"/>
              <a:t>Alimentum</a:t>
            </a:r>
            <a:r>
              <a:rPr lang="en-US" dirty="0"/>
              <a:t> and soy formulas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dirty="0">
                <a:solidFill>
                  <a:schemeClr val="tx1"/>
                </a:solidFill>
                <a:cs typeface="+mj-cs"/>
              </a:rPr>
              <a:t>Infant Formulas – Fat Content</a:t>
            </a:r>
          </a:p>
        </p:txBody>
      </p:sp>
      <p:sp>
        <p:nvSpPr>
          <p:cNvPr id="60419" name="Rectangle 3"/>
          <p:cNvSpPr>
            <a:spLocks noGrp="1" noChangeArrowheads="1"/>
          </p:cNvSpPr>
          <p:nvPr>
            <p:ph idx="1"/>
          </p:nvPr>
        </p:nvSpPr>
        <p:spPr>
          <a:xfrm>
            <a:off x="457200" y="1600200"/>
            <a:ext cx="8382000" cy="4724400"/>
          </a:xfrm>
        </p:spPr>
        <p:txBody>
          <a:bodyPr>
            <a:normAutofit fontScale="92500" lnSpcReduction="10000"/>
          </a:bodyPr>
          <a:lstStyle/>
          <a:p>
            <a:pPr algn="l" rtl="0" eaLnBrk="1" hangingPunct="1"/>
            <a:r>
              <a:rPr lang="en-US" dirty="0"/>
              <a:t>Main types of fats in formulas</a:t>
            </a:r>
          </a:p>
          <a:p>
            <a:pPr lvl="1" algn="l" rtl="0" eaLnBrk="1" hangingPunct="1"/>
            <a:r>
              <a:rPr lang="en-US" dirty="0"/>
              <a:t>Long chain triglycerides (LCTs)</a:t>
            </a:r>
          </a:p>
          <a:p>
            <a:pPr lvl="1" algn="l" rtl="0" eaLnBrk="1" hangingPunct="1"/>
            <a:r>
              <a:rPr lang="en-US" dirty="0"/>
              <a:t>Medium chain triglycerides (MCTs)</a:t>
            </a:r>
          </a:p>
          <a:p>
            <a:pPr algn="l" rtl="0" eaLnBrk="1" hangingPunct="1"/>
            <a:r>
              <a:rPr lang="en-US" dirty="0"/>
              <a:t>When are MCTs beneficial?</a:t>
            </a:r>
          </a:p>
          <a:p>
            <a:pPr lvl="1" algn="l" rtl="0" eaLnBrk="1" hangingPunct="1"/>
            <a:r>
              <a:rPr lang="en-US" dirty="0"/>
              <a:t>Impaired fat absorption or lymphatic abnormalities as </a:t>
            </a:r>
            <a:r>
              <a:rPr lang="en-US" dirty="0" err="1"/>
              <a:t>chylothorax</a:t>
            </a:r>
            <a:endParaRPr lang="en-US" dirty="0"/>
          </a:p>
          <a:p>
            <a:pPr algn="l" rtl="0" eaLnBrk="1" hangingPunct="1"/>
            <a:r>
              <a:rPr lang="en-US" dirty="0"/>
              <a:t>Which formulas contain MCTs?</a:t>
            </a:r>
          </a:p>
          <a:p>
            <a:pPr lvl="1" algn="l" rtl="0" eaLnBrk="1" hangingPunct="1"/>
            <a:r>
              <a:rPr lang="en-US" dirty="0" err="1"/>
              <a:t>Alimentum</a:t>
            </a:r>
            <a:r>
              <a:rPr lang="en-US" dirty="0"/>
              <a:t> (33%), </a:t>
            </a:r>
            <a:r>
              <a:rPr lang="en-US" dirty="0" err="1"/>
              <a:t>Pregestimil</a:t>
            </a:r>
            <a:r>
              <a:rPr lang="en-US" dirty="0"/>
              <a:t> (55%) , </a:t>
            </a:r>
            <a:r>
              <a:rPr lang="en-US" dirty="0" err="1"/>
              <a:t>Alfare</a:t>
            </a:r>
            <a:r>
              <a:rPr lang="en-US" dirty="0"/>
              <a:t> 38%</a:t>
            </a:r>
          </a:p>
          <a:p>
            <a:pPr lvl="1" algn="l" rtl="0" eaLnBrk="1" hangingPunct="1"/>
            <a:r>
              <a:rPr lang="en-US" dirty="0" err="1"/>
              <a:t>Elecare</a:t>
            </a:r>
            <a:r>
              <a:rPr lang="en-US" dirty="0"/>
              <a:t> (33%)</a:t>
            </a:r>
          </a:p>
          <a:p>
            <a:pPr lvl="1" algn="l" rtl="0" eaLnBrk="1" hangingPunct="1"/>
            <a:r>
              <a:rPr lang="en-US" dirty="0" err="1"/>
              <a:t>Portagen</a:t>
            </a:r>
            <a:r>
              <a:rPr lang="en-US" dirty="0"/>
              <a:t> (87%)</a:t>
            </a:r>
          </a:p>
          <a:p>
            <a:pPr lvl="1" algn="l" rtl="0"/>
            <a:r>
              <a:rPr lang="en-US" dirty="0" err="1"/>
              <a:t>Enfaport</a:t>
            </a:r>
            <a:r>
              <a:rPr lang="en-US" dirty="0"/>
              <a:t>, </a:t>
            </a:r>
            <a:r>
              <a:rPr lang="en-US" dirty="0" err="1"/>
              <a:t>Monogen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41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41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4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عنوان 1"/>
          <p:cNvSpPr>
            <a:spLocks noGrp="1"/>
          </p:cNvSpPr>
          <p:nvPr>
            <p:ph type="title"/>
          </p:nvPr>
        </p:nvSpPr>
        <p:spPr/>
        <p:txBody>
          <a:bodyPr/>
          <a:lstStyle/>
          <a:p>
            <a:pPr eaLnBrk="1" hangingPunct="1"/>
            <a:r>
              <a:rPr lang="en-IE"/>
              <a:t>Normal Growth: Weight</a:t>
            </a:r>
            <a:endParaRPr lang="en-US"/>
          </a:p>
        </p:txBody>
      </p:sp>
      <p:sp>
        <p:nvSpPr>
          <p:cNvPr id="7171" name="عنصر نائب للمحتوى 2"/>
          <p:cNvSpPr>
            <a:spLocks noGrp="1"/>
          </p:cNvSpPr>
          <p:nvPr>
            <p:ph idx="1"/>
          </p:nvPr>
        </p:nvSpPr>
        <p:spPr/>
        <p:txBody>
          <a:bodyPr/>
          <a:lstStyle/>
          <a:p>
            <a:pPr algn="l" rtl="0" eaLnBrk="1" hangingPunct="1"/>
            <a:r>
              <a:rPr lang="en-IE" dirty="0"/>
              <a:t>Slows after 1</a:t>
            </a:r>
            <a:r>
              <a:rPr lang="en-IE" baseline="30000" dirty="0"/>
              <a:t>st</a:t>
            </a:r>
            <a:r>
              <a:rPr lang="en-IE" dirty="0"/>
              <a:t> year </a:t>
            </a:r>
            <a:r>
              <a:rPr lang="en-IE" dirty="0" err="1">
                <a:solidFill>
                  <a:srgbClr val="FF0000"/>
                </a:solidFill>
              </a:rPr>
              <a:t>eg</a:t>
            </a:r>
            <a:r>
              <a:rPr lang="en-IE" dirty="0">
                <a:solidFill>
                  <a:srgbClr val="FF0000"/>
                </a:solidFill>
              </a:rPr>
              <a:t> 2.5kg in 2</a:t>
            </a:r>
            <a:r>
              <a:rPr lang="en-IE" baseline="30000" dirty="0">
                <a:solidFill>
                  <a:srgbClr val="FF0000"/>
                </a:solidFill>
              </a:rPr>
              <a:t>nd</a:t>
            </a:r>
            <a:r>
              <a:rPr lang="en-IE" dirty="0">
                <a:solidFill>
                  <a:srgbClr val="FF0000"/>
                </a:solidFill>
              </a:rPr>
              <a:t> </a:t>
            </a:r>
            <a:r>
              <a:rPr lang="en-IE" dirty="0"/>
              <a:t>year;</a:t>
            </a:r>
          </a:p>
          <a:p>
            <a:pPr algn="l" rtl="0" eaLnBrk="1" hangingPunct="1"/>
            <a:r>
              <a:rPr lang="en-IE" dirty="0"/>
              <a:t> </a:t>
            </a:r>
            <a:r>
              <a:rPr lang="en-IE" dirty="0">
                <a:solidFill>
                  <a:srgbClr val="FF0000"/>
                </a:solidFill>
              </a:rPr>
              <a:t>2.5 kg per </a:t>
            </a:r>
            <a:r>
              <a:rPr lang="en-IE" dirty="0"/>
              <a:t>year thereafter </a:t>
            </a:r>
            <a:r>
              <a:rPr lang="en-IE" dirty="0" err="1"/>
              <a:t>til</a:t>
            </a:r>
            <a:r>
              <a:rPr lang="en-IE" dirty="0"/>
              <a:t> 2-5years</a:t>
            </a:r>
          </a:p>
          <a:p>
            <a:pPr algn="l" rtl="0" eaLnBrk="1" hangingPunct="1"/>
            <a:r>
              <a:rPr lang="en-IE" dirty="0"/>
              <a:t>Older children (</a:t>
            </a:r>
            <a:r>
              <a:rPr lang="en-IE" dirty="0">
                <a:solidFill>
                  <a:srgbClr val="FF0000"/>
                </a:solidFill>
              </a:rPr>
              <a:t>age + 4) x 2</a:t>
            </a:r>
          </a:p>
          <a:p>
            <a:pPr algn="l" rtl="0" eaLnBrk="1" hangingPunct="1"/>
            <a:endParaRPr lang="en-IE" dirty="0"/>
          </a:p>
          <a:p>
            <a:pPr algn="l" rtl="0" eaLnBrk="1" hangingPunct="1"/>
            <a:endParaRPr lang="en-GB" dirty="0"/>
          </a:p>
          <a:p>
            <a:pPr algn="l" rtl="0" eaLnBrk="1" hangingPunct="1"/>
            <a:endParaRPr lang="en-IE" dirty="0"/>
          </a:p>
          <a:p>
            <a:pPr algn="l" rtl="0" eaLnBrk="1" hangingPunct="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r>
              <a:rPr lang="en-US" sz="3600">
                <a:latin typeface="Australian Sunrise" pitchFamily="2" charset="0"/>
              </a:rPr>
              <a:t>Use of “Other Milks” During Infancy</a:t>
            </a:r>
          </a:p>
        </p:txBody>
      </p:sp>
      <p:sp>
        <p:nvSpPr>
          <p:cNvPr id="50179" name="Rectangle 3"/>
          <p:cNvSpPr>
            <a:spLocks noGrp="1" noChangeArrowheads="1"/>
          </p:cNvSpPr>
          <p:nvPr>
            <p:ph type="body" idx="1"/>
          </p:nvPr>
        </p:nvSpPr>
        <p:spPr>
          <a:xfrm>
            <a:off x="762000" y="1371600"/>
            <a:ext cx="7848600" cy="4140200"/>
          </a:xfrm>
        </p:spPr>
        <p:txBody>
          <a:bodyPr>
            <a:normAutofit/>
          </a:bodyPr>
          <a:lstStyle/>
          <a:p>
            <a:pPr algn="l" rtl="0" eaLnBrk="1" hangingPunct="1"/>
            <a:r>
              <a:rPr lang="en-US" sz="2800" dirty="0"/>
              <a:t>Cow’s milk </a:t>
            </a:r>
          </a:p>
          <a:p>
            <a:pPr lvl="1" algn="l" rtl="0" eaLnBrk="1" hangingPunct="1"/>
            <a:r>
              <a:rPr lang="en-US" sz="2400" dirty="0"/>
              <a:t>Has excessive protein</a:t>
            </a:r>
            <a:r>
              <a:rPr lang="en-US" sz="2400"/>
              <a:t>, sodium</a:t>
            </a:r>
            <a:endParaRPr lang="en-US" sz="2400" dirty="0"/>
          </a:p>
          <a:p>
            <a:pPr lvl="1" algn="l" rtl="0" eaLnBrk="1" hangingPunct="1"/>
            <a:r>
              <a:rPr lang="en-US" sz="2400" dirty="0"/>
              <a:t>Deficient in iron</a:t>
            </a:r>
          </a:p>
          <a:p>
            <a:pPr lvl="1" algn="l" rtl="0" eaLnBrk="1" hangingPunct="1"/>
            <a:r>
              <a:rPr lang="en-US" sz="2400" dirty="0"/>
              <a:t>Allergy risk</a:t>
            </a:r>
          </a:p>
          <a:p>
            <a:pPr lvl="1" algn="l" rtl="0" eaLnBrk="1" hangingPunct="1"/>
            <a:endParaRPr lang="en-US" sz="2400" dirty="0"/>
          </a:p>
          <a:p>
            <a:pPr algn="l" rtl="0" eaLnBrk="1" hangingPunct="1"/>
            <a:r>
              <a:rPr lang="en-US" sz="2800" dirty="0"/>
              <a:t>Goat’s milk</a:t>
            </a:r>
          </a:p>
          <a:p>
            <a:pPr lvl="1" algn="l" rtl="0" eaLnBrk="1" hangingPunct="1"/>
            <a:r>
              <a:rPr lang="en-US" sz="2400" dirty="0"/>
              <a:t>Deficient in B12 and </a:t>
            </a:r>
            <a:r>
              <a:rPr lang="en-US" sz="2400" dirty="0" err="1"/>
              <a:t>folate</a:t>
            </a:r>
            <a:endParaRPr lang="en-US" sz="2400" dirty="0"/>
          </a:p>
          <a:p>
            <a:pPr lvl="1" algn="l" rtl="0" eaLnBrk="1" hangingPunct="1"/>
            <a:r>
              <a:rPr lang="en-US" sz="2400" dirty="0"/>
              <a:t>Up to 50% of kids with cow’s milk allergy also have goat’s milk allergy</a:t>
            </a:r>
          </a:p>
          <a:p>
            <a:pPr algn="l" rtl="0" eaLnBrk="1" hangingPunct="1"/>
            <a:endParaRPr lang="en-US" sz="2400" dirty="0"/>
          </a:p>
          <a:p>
            <a:pPr lvl="1" algn="l" rtl="0" eaLnBrk="1" hangingPunct="1"/>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a:t>Supplemets</a:t>
            </a:r>
            <a:endParaRPr lang="ar-JO" dirty="0"/>
          </a:p>
        </p:txBody>
      </p:sp>
      <p:sp>
        <p:nvSpPr>
          <p:cNvPr id="3" name="Content Placeholder 2"/>
          <p:cNvSpPr>
            <a:spLocks noGrp="1"/>
          </p:cNvSpPr>
          <p:nvPr>
            <p:ph sz="quarter" idx="1"/>
          </p:nvPr>
        </p:nvSpPr>
        <p:spPr/>
        <p:txBody>
          <a:bodyPr/>
          <a:lstStyle/>
          <a:p>
            <a:pPr algn="l" rtl="0"/>
            <a:r>
              <a:rPr lang="en-US" dirty="0"/>
              <a:t>Vitamin D</a:t>
            </a:r>
          </a:p>
          <a:p>
            <a:pPr algn="l" rtl="0"/>
            <a:r>
              <a:rPr lang="en-US" dirty="0"/>
              <a:t>Iron</a:t>
            </a:r>
          </a:p>
          <a:p>
            <a:pPr algn="l" rtl="0"/>
            <a:r>
              <a:rPr lang="en-US" dirty="0" err="1"/>
              <a:t>Fluride</a:t>
            </a:r>
            <a:endParaRPr lang="ar-J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Weaning</a:t>
            </a:r>
            <a:endParaRPr lang="ar-JO" dirty="0"/>
          </a:p>
        </p:txBody>
      </p:sp>
      <p:sp>
        <p:nvSpPr>
          <p:cNvPr id="3" name="Content Placeholder 2"/>
          <p:cNvSpPr>
            <a:spLocks noGrp="1"/>
          </p:cNvSpPr>
          <p:nvPr>
            <p:ph sz="quarter" idx="1"/>
          </p:nvPr>
        </p:nvSpPr>
        <p:spPr/>
        <p:txBody>
          <a:bodyPr>
            <a:normAutofit/>
          </a:bodyPr>
          <a:lstStyle/>
          <a:p>
            <a:pPr algn="l" rtl="0"/>
            <a:r>
              <a:rPr lang="en-US" dirty="0"/>
              <a:t>Weaning an infant is a gradual process. The American Academy of Pediatrics (AAP) recommends feeding infants only breast milk for the first 6 months after birth. </a:t>
            </a:r>
          </a:p>
          <a:p>
            <a:pPr algn="l" rtl="0"/>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IE"/>
              <a:t>Weaning</a:t>
            </a:r>
            <a:endParaRPr lang="en-GB"/>
          </a:p>
        </p:txBody>
      </p:sp>
      <p:sp>
        <p:nvSpPr>
          <p:cNvPr id="29699" name="Rectangle 3"/>
          <p:cNvSpPr>
            <a:spLocks noGrp="1" noChangeArrowheads="1"/>
          </p:cNvSpPr>
          <p:nvPr>
            <p:ph type="body" idx="1"/>
          </p:nvPr>
        </p:nvSpPr>
        <p:spPr/>
        <p:txBody>
          <a:bodyPr/>
          <a:lstStyle/>
          <a:p>
            <a:pPr algn="l" rtl="0" eaLnBrk="1" hangingPunct="1">
              <a:lnSpc>
                <a:spcPct val="80000"/>
              </a:lnSpc>
            </a:pPr>
            <a:r>
              <a:rPr lang="en-US" sz="2800" dirty="0"/>
              <a:t>Solid food should be introduced </a:t>
            </a:r>
            <a:r>
              <a:rPr lang="en-US" sz="2800" dirty="0">
                <a:solidFill>
                  <a:srgbClr val="FF0000"/>
                </a:solidFill>
              </a:rPr>
              <a:t>at  6 </a:t>
            </a:r>
            <a:r>
              <a:rPr lang="en-US" sz="2800" dirty="0" err="1">
                <a:solidFill>
                  <a:srgbClr val="FF0000"/>
                </a:solidFill>
              </a:rPr>
              <a:t>mths</a:t>
            </a:r>
            <a:endParaRPr lang="en-US" sz="2800" dirty="0">
              <a:solidFill>
                <a:srgbClr val="FF0000"/>
              </a:solidFill>
            </a:endParaRPr>
          </a:p>
          <a:p>
            <a:pPr algn="l" rtl="0" eaLnBrk="1" hangingPunct="1">
              <a:lnSpc>
                <a:spcPct val="80000"/>
              </a:lnSpc>
            </a:pPr>
            <a:r>
              <a:rPr lang="en-US" sz="2800" dirty="0"/>
              <a:t>? </a:t>
            </a:r>
            <a:r>
              <a:rPr lang="en-US" sz="2800" dirty="0">
                <a:solidFill>
                  <a:srgbClr val="FF0000"/>
                </a:solidFill>
              </a:rPr>
              <a:t>Not before 4 months</a:t>
            </a:r>
            <a:r>
              <a:rPr lang="en-US" sz="2800" dirty="0"/>
              <a:t>:</a:t>
            </a:r>
          </a:p>
          <a:p>
            <a:pPr algn="l" rtl="0" eaLnBrk="1" hangingPunct="1">
              <a:lnSpc>
                <a:spcPct val="80000"/>
              </a:lnSpc>
              <a:buFont typeface="Wingdings" pitchFamily="2" charset="2"/>
              <a:buNone/>
            </a:pPr>
            <a:r>
              <a:rPr lang="en-US" sz="2800" dirty="0"/>
              <a:t>	</a:t>
            </a:r>
            <a:r>
              <a:rPr lang="en-US" sz="2400" dirty="0"/>
              <a:t>-milk meets </a:t>
            </a:r>
            <a:r>
              <a:rPr lang="en-US" sz="2400" dirty="0">
                <a:solidFill>
                  <a:srgbClr val="FF0000"/>
                </a:solidFill>
              </a:rPr>
              <a:t>all nutrient requirements</a:t>
            </a:r>
          </a:p>
          <a:p>
            <a:pPr algn="l" rtl="0" eaLnBrk="1" hangingPunct="1">
              <a:lnSpc>
                <a:spcPct val="80000"/>
              </a:lnSpc>
              <a:buFont typeface="Wingdings" pitchFamily="2" charset="2"/>
              <a:buNone/>
            </a:pPr>
            <a:r>
              <a:rPr lang="en-US" sz="2400" dirty="0"/>
              <a:t>	-immature </a:t>
            </a:r>
            <a:r>
              <a:rPr lang="en-US" sz="2400" dirty="0">
                <a:solidFill>
                  <a:srgbClr val="FF0000"/>
                </a:solidFill>
              </a:rPr>
              <a:t>GIT &amp; limited renal capacity</a:t>
            </a:r>
          </a:p>
          <a:p>
            <a:pPr algn="l" rtl="0" eaLnBrk="1" hangingPunct="1">
              <a:lnSpc>
                <a:spcPct val="80000"/>
              </a:lnSpc>
              <a:buFont typeface="Wingdings" pitchFamily="2" charset="2"/>
              <a:buNone/>
            </a:pPr>
            <a:r>
              <a:rPr lang="en-US" sz="2400" dirty="0"/>
              <a:t>	-Poor </a:t>
            </a:r>
            <a:r>
              <a:rPr lang="en-US" sz="2400" dirty="0">
                <a:solidFill>
                  <a:srgbClr val="FF0000"/>
                </a:solidFill>
              </a:rPr>
              <a:t>neuromuscular co-ordination</a:t>
            </a:r>
          </a:p>
          <a:p>
            <a:pPr algn="l" rtl="0" eaLnBrk="1" hangingPunct="1">
              <a:lnSpc>
                <a:spcPct val="80000"/>
              </a:lnSpc>
            </a:pPr>
            <a:r>
              <a:rPr lang="en-US" sz="2800" dirty="0"/>
              <a:t>? by 6 months:</a:t>
            </a:r>
          </a:p>
          <a:p>
            <a:pPr algn="l" rtl="0" eaLnBrk="1" hangingPunct="1">
              <a:lnSpc>
                <a:spcPct val="80000"/>
              </a:lnSpc>
              <a:buFont typeface="Wingdings" pitchFamily="2" charset="2"/>
              <a:buNone/>
            </a:pPr>
            <a:r>
              <a:rPr lang="en-US" sz="2800" dirty="0"/>
              <a:t>	</a:t>
            </a:r>
            <a:r>
              <a:rPr lang="en-US" sz="2400" dirty="0"/>
              <a:t>-</a:t>
            </a:r>
            <a:r>
              <a:rPr lang="en-US" sz="2400" dirty="0">
                <a:solidFill>
                  <a:srgbClr val="FF0000"/>
                </a:solidFill>
              </a:rPr>
              <a:t>increasing</a:t>
            </a:r>
            <a:r>
              <a:rPr lang="en-US" sz="2400" dirty="0"/>
              <a:t> energy &amp; nutrient needs </a:t>
            </a:r>
          </a:p>
          <a:p>
            <a:pPr algn="l" rtl="0" eaLnBrk="1" hangingPunct="1">
              <a:lnSpc>
                <a:spcPct val="80000"/>
              </a:lnSpc>
              <a:buFont typeface="Wingdings" pitchFamily="2" charset="2"/>
              <a:buNone/>
            </a:pPr>
            <a:r>
              <a:rPr lang="en-US" sz="2400" dirty="0"/>
              <a:t>	-</a:t>
            </a:r>
            <a:r>
              <a:rPr lang="en-US" sz="2400" dirty="0">
                <a:solidFill>
                  <a:srgbClr val="FF0000"/>
                </a:solidFill>
              </a:rPr>
              <a:t>decreased</a:t>
            </a:r>
            <a:r>
              <a:rPr lang="en-US" sz="2400" dirty="0"/>
              <a:t> body stores  </a:t>
            </a:r>
            <a:r>
              <a:rPr lang="en-US" sz="2400" dirty="0">
                <a:solidFill>
                  <a:srgbClr val="FF0000"/>
                </a:solidFill>
              </a:rPr>
              <a:t>: Fe &amp; Zn</a:t>
            </a:r>
          </a:p>
          <a:p>
            <a:pPr algn="l" rtl="0" eaLnBrk="1" hangingPunct="1">
              <a:lnSpc>
                <a:spcPct val="80000"/>
              </a:lnSpc>
              <a:buFont typeface="Wingdings" pitchFamily="2" charset="2"/>
              <a:buNone/>
            </a:pPr>
            <a:r>
              <a:rPr lang="en-US" sz="2400" dirty="0"/>
              <a:t>	-</a:t>
            </a:r>
            <a:r>
              <a:rPr lang="en-US" sz="2400" dirty="0">
                <a:solidFill>
                  <a:srgbClr val="FF0000"/>
                </a:solidFill>
              </a:rPr>
              <a:t>aids</a:t>
            </a:r>
            <a:r>
              <a:rPr lang="en-US" sz="2400" dirty="0"/>
              <a:t> chewing &amp; speech development</a:t>
            </a:r>
          </a:p>
          <a:p>
            <a:pPr algn="l" rtl="0" eaLnBrk="1" hangingPunct="1">
              <a:lnSpc>
                <a:spcPct val="80000"/>
              </a:lnSpc>
              <a:buFont typeface="Wingdings" pitchFamily="2" charset="2"/>
              <a:buNone/>
            </a:pPr>
            <a:r>
              <a:rPr lang="en-US" sz="2400" dirty="0"/>
              <a:t>	-</a:t>
            </a:r>
            <a:r>
              <a:rPr lang="en-US" sz="2400" dirty="0">
                <a:solidFill>
                  <a:srgbClr val="FF0000"/>
                </a:solidFill>
              </a:rPr>
              <a:t>food refusal less likely </a:t>
            </a:r>
            <a:endParaRPr lang="en-US" sz="2800" dirty="0">
              <a:solidFill>
                <a:srgbClr val="FF0000"/>
              </a:solidFill>
            </a:endParaRPr>
          </a:p>
          <a:p>
            <a:pPr eaLnBrk="1" hangingPunct="1">
              <a:lnSpc>
                <a:spcPct val="80000"/>
              </a:lnSpc>
            </a:pPr>
            <a:endParaRPr lang="en-GB" sz="2400" dirty="0"/>
          </a:p>
        </p:txBody>
      </p:sp>
      <p:pic>
        <p:nvPicPr>
          <p:cNvPr id="29700" name="Picture 4" descr="j0138119"/>
          <p:cNvPicPr>
            <a:picLocks noChangeAspect="1" noChangeArrowheads="1"/>
          </p:cNvPicPr>
          <p:nvPr/>
        </p:nvPicPr>
        <p:blipFill>
          <a:blip r:embed="rId2"/>
          <a:srcRect/>
          <a:stretch>
            <a:fillRect/>
          </a:stretch>
        </p:blipFill>
        <p:spPr bwMode="auto">
          <a:xfrm>
            <a:off x="6400800" y="152400"/>
            <a:ext cx="2463800" cy="17081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6"/>
          <p:cNvSpPr>
            <a:spLocks noGrp="1" noChangeArrowheads="1"/>
          </p:cNvSpPr>
          <p:nvPr>
            <p:ph type="title"/>
          </p:nvPr>
        </p:nvSpPr>
        <p:spPr/>
        <p:txBody>
          <a:bodyPr/>
          <a:lstStyle/>
          <a:p>
            <a:pPr eaLnBrk="1" hangingPunct="1"/>
            <a:r>
              <a:rPr lang="en-US" altLang="en-US"/>
              <a:t>Feeding Skills Development</a:t>
            </a:r>
          </a:p>
        </p:txBody>
      </p:sp>
      <p:sp>
        <p:nvSpPr>
          <p:cNvPr id="30723" name="Rectangle 7"/>
          <p:cNvSpPr>
            <a:spLocks noGrp="1" noChangeArrowheads="1"/>
          </p:cNvSpPr>
          <p:nvPr>
            <p:ph type="body" idx="1"/>
          </p:nvPr>
        </p:nvSpPr>
        <p:spPr>
          <a:xfrm>
            <a:off x="1295400" y="1752600"/>
            <a:ext cx="6553200" cy="4114800"/>
          </a:xfrm>
        </p:spPr>
        <p:txBody>
          <a:bodyPr/>
          <a:lstStyle/>
          <a:p>
            <a:pPr algn="l" rtl="0" eaLnBrk="1" hangingPunct="1"/>
            <a:r>
              <a:rPr lang="en-US" altLang="en-US" sz="2400" dirty="0"/>
              <a:t>4-6 </a:t>
            </a:r>
            <a:r>
              <a:rPr lang="en-US" altLang="en-US" sz="2400" dirty="0" err="1"/>
              <a:t>mos</a:t>
            </a:r>
            <a:r>
              <a:rPr lang="en-US" altLang="en-US" sz="2400" dirty="0"/>
              <a:t> - experience new tastes.</a:t>
            </a:r>
          </a:p>
          <a:p>
            <a:pPr lvl="1" algn="l" rtl="0" eaLnBrk="1" hangingPunct="1"/>
            <a:r>
              <a:rPr lang="en-US" altLang="en-US" sz="2400" dirty="0"/>
              <a:t>Give </a:t>
            </a:r>
            <a:r>
              <a:rPr lang="en-US" altLang="en-US" sz="2400" dirty="0">
                <a:solidFill>
                  <a:srgbClr val="FF0000"/>
                </a:solidFill>
              </a:rPr>
              <a:t>rice cereal with iron</a:t>
            </a:r>
            <a:r>
              <a:rPr lang="en-US" altLang="en-US" sz="2400" dirty="0"/>
              <a:t>.</a:t>
            </a:r>
          </a:p>
          <a:p>
            <a:pPr algn="l" rtl="0" eaLnBrk="1" hangingPunct="1"/>
            <a:r>
              <a:rPr lang="en-US" altLang="en-US" sz="2400" dirty="0"/>
              <a:t>6-7 </a:t>
            </a:r>
            <a:r>
              <a:rPr lang="en-US" altLang="en-US" sz="2400" dirty="0" err="1"/>
              <a:t>mos</a:t>
            </a:r>
            <a:r>
              <a:rPr lang="en-US" altLang="en-US" sz="2400" dirty="0"/>
              <a:t> - sits with minimal support.</a:t>
            </a:r>
          </a:p>
          <a:p>
            <a:pPr lvl="1" algn="l" rtl="0" eaLnBrk="1" hangingPunct="1"/>
            <a:r>
              <a:rPr lang="en-US" altLang="en-US" sz="2400" dirty="0"/>
              <a:t>Add </a:t>
            </a:r>
            <a:r>
              <a:rPr lang="en-US" altLang="en-US" sz="2400" dirty="0">
                <a:solidFill>
                  <a:srgbClr val="FF0000"/>
                </a:solidFill>
              </a:rPr>
              <a:t>fruits and vegetables</a:t>
            </a:r>
            <a:r>
              <a:rPr lang="en-US" altLang="en-US" sz="2400" dirty="0"/>
              <a:t>.</a:t>
            </a:r>
          </a:p>
          <a:p>
            <a:pPr algn="l" rtl="0" eaLnBrk="1" hangingPunct="1"/>
            <a:r>
              <a:rPr lang="en-US" altLang="en-US" sz="2400" dirty="0"/>
              <a:t>8-9 </a:t>
            </a:r>
            <a:r>
              <a:rPr lang="en-US" altLang="en-US" sz="2400" dirty="0" err="1"/>
              <a:t>mos</a:t>
            </a:r>
            <a:r>
              <a:rPr lang="en-US" altLang="en-US" sz="2400" dirty="0"/>
              <a:t> - improved pincer grasp.</a:t>
            </a:r>
          </a:p>
          <a:p>
            <a:pPr lvl="1" algn="l" rtl="0" eaLnBrk="1" hangingPunct="1"/>
            <a:r>
              <a:rPr lang="en-US" altLang="en-US" sz="2400" dirty="0"/>
              <a:t>Add </a:t>
            </a:r>
            <a:r>
              <a:rPr lang="en-US" altLang="en-US" sz="2400" dirty="0">
                <a:solidFill>
                  <a:srgbClr val="FF0000"/>
                </a:solidFill>
              </a:rPr>
              <a:t>protein foods and finger foods:</a:t>
            </a:r>
            <a:r>
              <a:rPr lang="en-US" sz="2400" dirty="0"/>
              <a:t> </a:t>
            </a:r>
            <a:r>
              <a:rPr lang="en-US" sz="1600" dirty="0"/>
              <a:t>food served in such a form and style that it can conveniently be eaten with the fingers</a:t>
            </a:r>
            <a:endParaRPr lang="en-US" altLang="en-US" sz="1600" dirty="0"/>
          </a:p>
          <a:p>
            <a:pPr algn="l" rtl="0" eaLnBrk="1" hangingPunct="1"/>
            <a:r>
              <a:rPr lang="en-US" altLang="en-US" sz="2400" dirty="0"/>
              <a:t>10-12 </a:t>
            </a:r>
            <a:r>
              <a:rPr lang="en-US" altLang="en-US" sz="2400" dirty="0" err="1"/>
              <a:t>mos</a:t>
            </a:r>
            <a:r>
              <a:rPr lang="en-US" altLang="en-US" sz="2400" dirty="0"/>
              <a:t> - pulls to stand, reaches for food.</a:t>
            </a:r>
          </a:p>
          <a:p>
            <a:pPr lvl="1" algn="l" rtl="0" eaLnBrk="1" hangingPunct="1"/>
            <a:r>
              <a:rPr lang="en-US" altLang="en-US" sz="2400" dirty="0"/>
              <a:t>Add soft table food, </a:t>
            </a:r>
            <a:r>
              <a:rPr lang="en-US" altLang="en-US" sz="2400" dirty="0">
                <a:solidFill>
                  <a:srgbClr val="FF0000"/>
                </a:solidFill>
              </a:rPr>
              <a:t>allow to self-feed</a:t>
            </a:r>
            <a:r>
              <a:rPr lang="en-US" altLang="en-US" sz="2400" dirty="0"/>
              <a: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sz="quarter" idx="1"/>
          </p:nvPr>
        </p:nvSpPr>
        <p:spPr/>
        <p:txBody>
          <a:bodyPr>
            <a:normAutofit/>
          </a:bodyPr>
          <a:lstStyle/>
          <a:p>
            <a:pPr algn="l" rtl="0"/>
            <a:r>
              <a:rPr lang="en-US" dirty="0"/>
              <a:t>Never give honey to your baby. It may contain bacteria that can cause botulism, a rare, but serious illness.</a:t>
            </a:r>
          </a:p>
          <a:p>
            <a:pPr algn="l" rtl="0"/>
            <a:endParaRPr lang="en-US" dirty="0"/>
          </a:p>
          <a:p>
            <a:pPr algn="l" rtl="0"/>
            <a:r>
              <a:rPr lang="en-US" dirty="0"/>
              <a:t>Never put your child to bed with a bottle. This can cause tooth decay. </a:t>
            </a:r>
          </a:p>
          <a:p>
            <a:pPr algn="l" rtl="0"/>
            <a:endParaRPr lang="en-US" dirty="0"/>
          </a:p>
          <a:p>
            <a:pPr algn="l" rtl="0"/>
            <a:r>
              <a:rPr lang="en-US" dirty="0"/>
              <a:t>It is fine to start to give your baby water between feedings.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sz="quarter" idx="1"/>
          </p:nvPr>
        </p:nvSpPr>
        <p:spPr/>
        <p:txBody>
          <a:bodyPr>
            <a:normAutofit fontScale="70000" lnSpcReduction="20000"/>
          </a:bodyPr>
          <a:lstStyle/>
          <a:p>
            <a:pPr algn="l" rtl="0"/>
            <a:r>
              <a:rPr lang="en-US" dirty="0"/>
              <a:t>Avoid foods with added salt or sugar.</a:t>
            </a:r>
          </a:p>
          <a:p>
            <a:pPr algn="l" rtl="0"/>
            <a:endParaRPr lang="en-US" dirty="0"/>
          </a:p>
          <a:p>
            <a:pPr algn="l" rtl="0"/>
            <a:r>
              <a:rPr lang="en-US" dirty="0"/>
              <a:t>Avoid foods that may cause choking, such as apple chunks or slices, grapes, berries, raisins, dry flake cereals, hot dogs, sausages, peanut butter, popcorn, nuts, seeds, round candies, and raw vegetables.</a:t>
            </a:r>
          </a:p>
          <a:p>
            <a:pPr algn="l" rtl="0"/>
            <a:endParaRPr lang="en-US" dirty="0"/>
          </a:p>
          <a:p>
            <a:pPr algn="l" rtl="0"/>
            <a:r>
              <a:rPr lang="en-US" dirty="0"/>
              <a:t>Early egg administration prevent allergy</a:t>
            </a:r>
          </a:p>
          <a:p>
            <a:pPr algn="l" rtl="0"/>
            <a:endParaRPr lang="en-US" dirty="0"/>
          </a:p>
          <a:p>
            <a:pPr algn="l" rtl="0"/>
            <a:r>
              <a:rPr lang="en-US" dirty="0"/>
              <a:t>You can offer small amounts of cheese, cottage cheese, and yogurt, but no cow's milk.</a:t>
            </a:r>
          </a:p>
          <a:p>
            <a:pPr algn="l" rtl="0"/>
            <a:endParaRPr lang="en-US" dirty="0"/>
          </a:p>
          <a:p>
            <a:pPr algn="l" rtl="0"/>
            <a:r>
              <a:rPr lang="en-US" dirty="0"/>
              <a:t>By age 1, most children are off the bottle. If your child still uses a bottle, it should contain water only. </a:t>
            </a:r>
          </a:p>
          <a:p>
            <a:pPr algn="l" rtl="0"/>
            <a:endParaRPr lang="en-US" dirty="0"/>
          </a:p>
          <a:p>
            <a:pPr algn="l" rtl="0"/>
            <a:endParaRPr lang="ar-JO"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p:cNvSpPr txBox="1">
            <a:spLocks/>
          </p:cNvSpPr>
          <p:nvPr/>
        </p:nvSpPr>
        <p:spPr>
          <a:xfrm>
            <a:off x="495300" y="2743200"/>
            <a:ext cx="8153400" cy="1371600"/>
          </a:xfrm>
          <a:prstGeom prst="rect">
            <a:avLst/>
          </a:prstGeom>
        </p:spPr>
        <p:txBody>
          <a:bodyPr vert="horz" anchor="ctr">
            <a:normAutofit/>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itchFamily="34" charset="0"/>
                <a:ea typeface="+mn-ea"/>
                <a:cs typeface="+mn-cs"/>
              </a:rPr>
              <a:t>Failure to Thrive</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ar-JO" sz="2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itchFamily="34" charset="0"/>
              <a:ea typeface="+mn-ea"/>
              <a:cs typeface="+mn-cs"/>
            </a:endParaRPr>
          </a:p>
        </p:txBody>
      </p:sp>
      <p:sp>
        <p:nvSpPr>
          <p:cNvPr id="6" name="Subtitle 2"/>
          <p:cNvSpPr txBox="1">
            <a:spLocks/>
          </p:cNvSpPr>
          <p:nvPr/>
        </p:nvSpPr>
        <p:spPr>
          <a:xfrm>
            <a:off x="2628900" y="2285992"/>
            <a:ext cx="3886200" cy="685808"/>
          </a:xfrm>
          <a:prstGeom prst="rect">
            <a:avLst/>
          </a:prstGeom>
        </p:spPr>
        <p:txBody>
          <a:bodyPr vert="horz">
            <a:noAutofit/>
          </a:bodyPr>
          <a:lstStyle/>
          <a:p>
            <a:pPr marL="320040" marR="0" lvl="0" indent="-320040" algn="ctr" defTabSz="914400" eaLnBrk="1" fontAlgn="auto" latinLnBrk="0" hangingPunct="1">
              <a:lnSpc>
                <a:spcPct val="100000"/>
              </a:lnSpc>
              <a:spcBef>
                <a:spcPts val="700"/>
              </a:spcBef>
              <a:spcAft>
                <a:spcPts val="0"/>
              </a:spcAft>
              <a:buClr>
                <a:schemeClr val="accent2"/>
              </a:buClr>
              <a:buSzPct val="60000"/>
              <a:tabLst/>
              <a:defRPr/>
            </a:pPr>
            <a:r>
              <a:rPr kumimoji="0" lang="en-US" sz="2000" b="0" i="0" u="none" strike="noStrike" kern="1200" cap="none" spc="0" normalizeH="0" baseline="0" noProof="0" dirty="0" err="1">
                <a:ln>
                  <a:noFill/>
                </a:ln>
                <a:solidFill>
                  <a:schemeClr val="tx1"/>
                </a:solidFill>
                <a:effectLst/>
                <a:uLnTx/>
                <a:uFillTx/>
                <a:latin typeface="Amer LT Regular" pitchFamily="2" charset="-78"/>
                <a:ea typeface="+mn-ea"/>
                <a:cs typeface="Amer LT Regular" pitchFamily="2" charset="-78"/>
              </a:rPr>
              <a:t>Haitham</a:t>
            </a:r>
            <a:r>
              <a:rPr kumimoji="0" lang="en-US" sz="2000" b="0" i="0" u="none" strike="noStrike" kern="1200" cap="none" spc="0" normalizeH="0" baseline="0" noProof="0" dirty="0">
                <a:ln>
                  <a:noFill/>
                </a:ln>
                <a:solidFill>
                  <a:schemeClr val="tx1"/>
                </a:solidFill>
                <a:effectLst/>
                <a:uLnTx/>
                <a:uFillTx/>
                <a:latin typeface="Amer LT Regular" pitchFamily="2" charset="-78"/>
                <a:ea typeface="+mn-ea"/>
                <a:cs typeface="Amer LT Regular" pitchFamily="2" charset="-78"/>
              </a:rPr>
              <a:t> Al-</a:t>
            </a:r>
            <a:r>
              <a:rPr kumimoji="0" lang="en-US" sz="2000" b="0" i="0" u="none" strike="noStrike" kern="1200" cap="none" spc="0" normalizeH="0" baseline="0" noProof="0" dirty="0" err="1">
                <a:ln>
                  <a:noFill/>
                </a:ln>
                <a:solidFill>
                  <a:schemeClr val="tx1"/>
                </a:solidFill>
                <a:effectLst/>
                <a:uLnTx/>
                <a:uFillTx/>
                <a:latin typeface="Amer LT Regular" pitchFamily="2" charset="-78"/>
                <a:ea typeface="+mn-ea"/>
                <a:cs typeface="Amer LT Regular" pitchFamily="2" charset="-78"/>
              </a:rPr>
              <a:t>dmour</a:t>
            </a:r>
            <a:r>
              <a:rPr kumimoji="0" lang="en-US" sz="2000" b="0" i="0" u="none" strike="noStrike" kern="1200" cap="none" spc="0" normalizeH="0" baseline="0" noProof="0" dirty="0">
                <a:ln>
                  <a:noFill/>
                </a:ln>
                <a:solidFill>
                  <a:schemeClr val="tx1"/>
                </a:solidFill>
                <a:effectLst/>
                <a:uLnTx/>
                <a:uFillTx/>
                <a:latin typeface="Amer LT Regular" pitchFamily="2" charset="-78"/>
                <a:ea typeface="+mn-ea"/>
                <a:cs typeface="Amer LT Regular" pitchFamily="2" charset="-78"/>
              </a:rPr>
              <a:t>, </a:t>
            </a:r>
            <a:r>
              <a:rPr kumimoji="0" lang="en-US" sz="2000" b="0" i="0" u="none" strike="noStrike" kern="1200" cap="none" spc="0" normalizeH="0" baseline="0" noProof="0" dirty="0" err="1">
                <a:ln>
                  <a:noFill/>
                </a:ln>
                <a:solidFill>
                  <a:schemeClr val="tx1"/>
                </a:solidFill>
                <a:effectLst/>
                <a:uLnTx/>
                <a:uFillTx/>
                <a:latin typeface="Amer LT Regular" pitchFamily="2" charset="-78"/>
                <a:ea typeface="+mn-ea"/>
                <a:cs typeface="Amer LT Regular" pitchFamily="2" charset="-78"/>
              </a:rPr>
              <a:t>md</a:t>
            </a:r>
            <a:endParaRPr kumimoji="0" lang="ar-JO" sz="2000" b="0" i="0" u="none" strike="noStrike" kern="1200" cap="none" spc="0" normalizeH="0" baseline="0" noProof="0" dirty="0">
              <a:ln>
                <a:noFill/>
              </a:ln>
              <a:solidFill>
                <a:schemeClr val="tx1"/>
              </a:solidFill>
              <a:effectLst/>
              <a:uLnTx/>
              <a:uFillTx/>
              <a:latin typeface="Amer LT Regular" pitchFamily="2" charset="-78"/>
              <a:ea typeface="+mn-ea"/>
              <a:cs typeface="Amer LT Regular" pitchFamily="2" charset="-7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File:CDC growth chart boys birth to 36 mths cj41c017.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50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4" descr="Image result for growth chart 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17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a:t>
            </a:r>
            <a:endParaRPr lang="ar-JO" dirty="0"/>
          </a:p>
        </p:txBody>
      </p:sp>
      <p:sp>
        <p:nvSpPr>
          <p:cNvPr id="3" name="Content Placeholder 2"/>
          <p:cNvSpPr>
            <a:spLocks noGrp="1"/>
          </p:cNvSpPr>
          <p:nvPr>
            <p:ph sz="quarter" idx="1"/>
          </p:nvPr>
        </p:nvSpPr>
        <p:spPr/>
        <p:txBody>
          <a:bodyPr/>
          <a:lstStyle/>
          <a:p>
            <a:pPr algn="l" rtl="0"/>
            <a:r>
              <a:rPr lang="en-US" dirty="0"/>
              <a:t>Doubling of weight at </a:t>
            </a:r>
            <a:r>
              <a:rPr lang="en-US" dirty="0">
                <a:solidFill>
                  <a:srgbClr val="FF0000"/>
                </a:solidFill>
              </a:rPr>
              <a:t>4 month</a:t>
            </a:r>
          </a:p>
          <a:p>
            <a:pPr algn="l" rtl="0"/>
            <a:r>
              <a:rPr lang="en-US" dirty="0"/>
              <a:t>Triple birth weight at </a:t>
            </a:r>
            <a:r>
              <a:rPr lang="en-US" dirty="0">
                <a:solidFill>
                  <a:srgbClr val="FF0000"/>
                </a:solidFill>
              </a:rPr>
              <a:t>1 year</a:t>
            </a:r>
          </a:p>
          <a:p>
            <a:pPr algn="l" rtl="0"/>
            <a:r>
              <a:rPr lang="en-US" dirty="0" err="1"/>
              <a:t>Quadrable</a:t>
            </a:r>
            <a:r>
              <a:rPr lang="en-US" dirty="0"/>
              <a:t> birth weight at </a:t>
            </a:r>
            <a:r>
              <a:rPr lang="en-US" dirty="0">
                <a:solidFill>
                  <a:srgbClr val="FF0000"/>
                </a:solidFill>
              </a:rPr>
              <a:t>2 year</a:t>
            </a:r>
          </a:p>
          <a:p>
            <a:pPr algn="l" rtl="0"/>
            <a:r>
              <a:rPr lang="en-US" dirty="0">
                <a:solidFill>
                  <a:srgbClr val="FF0000"/>
                </a:solidFill>
              </a:rPr>
              <a:t>16 kg </a:t>
            </a:r>
            <a:r>
              <a:rPr lang="en-US" dirty="0"/>
              <a:t>at 4 year</a:t>
            </a:r>
            <a:endParaRPr lang="en-US" dirty="0">
              <a:solidFill>
                <a:srgbClr val="FF0000"/>
              </a:solidFill>
            </a:endParaRPr>
          </a:p>
          <a:p>
            <a:pPr algn="l" rtl="0"/>
            <a:endParaRPr lang="ar-JO"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010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249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Image result for growth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56192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613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pPr algn="l" rtl="0"/>
            <a:r>
              <a:rPr lang="en-US" dirty="0"/>
              <a:t>Inability to maintain the expected rate of growth over time.  </a:t>
            </a:r>
          </a:p>
          <a:p>
            <a:pPr algn="l" rtl="0"/>
            <a:endParaRPr lang="en-US" dirty="0"/>
          </a:p>
          <a:p>
            <a:pPr algn="l" rtl="0"/>
            <a:r>
              <a:rPr lang="en-US" dirty="0"/>
              <a:t>Failure to thrive can be subcategorized into three types based on the growth patterns of weight, height, and head circumference. </a:t>
            </a:r>
            <a:endParaRPr lang="ar-JO"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Anthropometric Criteria for Diagnosing Failure to Thrive</a:t>
            </a:r>
            <a:br>
              <a:rPr lang="en-US" b="1" dirty="0"/>
            </a:br>
            <a:endParaRPr lang="ar-JO" dirty="0"/>
          </a:p>
        </p:txBody>
      </p:sp>
      <p:sp>
        <p:nvSpPr>
          <p:cNvPr id="3" name="Content Placeholder 2"/>
          <p:cNvSpPr>
            <a:spLocks noGrp="1"/>
          </p:cNvSpPr>
          <p:nvPr>
            <p:ph sz="quarter" idx="1"/>
          </p:nvPr>
        </p:nvSpPr>
        <p:spPr/>
        <p:txBody>
          <a:bodyPr>
            <a:normAutofit/>
          </a:bodyPr>
          <a:lstStyle/>
          <a:p>
            <a:pPr algn="l" rtl="0"/>
            <a:r>
              <a:rPr lang="en-US" dirty="0"/>
              <a:t>Weight for age less than the third percentile</a:t>
            </a:r>
          </a:p>
          <a:p>
            <a:pPr algn="l" rtl="0">
              <a:buNone/>
            </a:pPr>
            <a:endParaRPr lang="en-US" dirty="0"/>
          </a:p>
          <a:p>
            <a:pPr algn="l" rtl="0"/>
            <a:r>
              <a:rPr lang="en-US" dirty="0"/>
              <a:t>Weight deceleration crossing two major percentile lines</a:t>
            </a:r>
          </a:p>
          <a:p>
            <a:pPr algn="l" rtl="0"/>
            <a:endParaRPr lang="en-US" dirty="0"/>
          </a:p>
          <a:p>
            <a:pPr algn="l" rtl="0"/>
            <a:endParaRPr lang="en-US" dirty="0"/>
          </a:p>
          <a:p>
            <a:pPr algn="l" rtl="0"/>
            <a:r>
              <a:rPr lang="en-US" dirty="0"/>
              <a:t>Weight less than 80 percent of median weight for length</a:t>
            </a:r>
          </a:p>
          <a:p>
            <a:pPr algn="l" rtl="0"/>
            <a:endParaRPr lang="en-US" dirty="0"/>
          </a:p>
          <a:p>
            <a:pPr algn="l" rtl="0"/>
            <a:endParaRPr lang="ar-JO"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 I Failure to Thrive</a:t>
            </a:r>
            <a:br>
              <a:rPr lang="en-US" dirty="0"/>
            </a:br>
            <a:endParaRPr lang="ar-JO" dirty="0"/>
          </a:p>
        </p:txBody>
      </p:sp>
      <p:sp>
        <p:nvSpPr>
          <p:cNvPr id="3" name="Content Placeholder 2"/>
          <p:cNvSpPr>
            <a:spLocks noGrp="1"/>
          </p:cNvSpPr>
          <p:nvPr>
            <p:ph sz="quarter" idx="1"/>
          </p:nvPr>
        </p:nvSpPr>
        <p:spPr/>
        <p:txBody>
          <a:bodyPr>
            <a:normAutofit/>
          </a:bodyPr>
          <a:lstStyle/>
          <a:p>
            <a:pPr algn="l" rtl="0"/>
            <a:endParaRPr lang="ar-JO" dirty="0"/>
          </a:p>
        </p:txBody>
      </p:sp>
      <p:pic>
        <p:nvPicPr>
          <p:cNvPr id="4" name="Picture 3" descr="https://radtf.iuhealth.org/TF/IUSM/SOM_PEDS/MFEIST/MAINTF/IMAGES/ACRX/X_X/1O10WXGB_20051221123844_001.JPG"/>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5810250" cy="52578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endParaRPr lang="ar-JO" dirty="0"/>
          </a:p>
        </p:txBody>
      </p:sp>
      <p:sp>
        <p:nvSpPr>
          <p:cNvPr id="3" name="Content Placeholder 2"/>
          <p:cNvSpPr>
            <a:spLocks noGrp="1"/>
          </p:cNvSpPr>
          <p:nvPr>
            <p:ph sz="quarter" idx="1"/>
          </p:nvPr>
        </p:nvSpPr>
        <p:spPr/>
        <p:txBody>
          <a:bodyPr>
            <a:normAutofit/>
          </a:bodyPr>
          <a:lstStyle/>
          <a:p>
            <a:pPr lvl="0" algn="l" rtl="0"/>
            <a:r>
              <a:rPr lang="en-US" dirty="0">
                <a:solidFill>
                  <a:srgbClr val="FF0000"/>
                </a:solidFill>
              </a:rPr>
              <a:t>Inadequate intake of calories</a:t>
            </a:r>
          </a:p>
          <a:p>
            <a:pPr lvl="0" algn="l" rtl="0"/>
            <a:r>
              <a:rPr lang="en-US" dirty="0"/>
              <a:t>Inadequate caloric absorption</a:t>
            </a:r>
          </a:p>
          <a:p>
            <a:pPr lvl="0" algn="l" rtl="0"/>
            <a:r>
              <a:rPr lang="en-US" dirty="0"/>
              <a:t>Excessive caloric requirements</a:t>
            </a:r>
            <a:endParaRPr lang="ar-JO"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endParaRPr lang="ar-JO"/>
          </a:p>
        </p:txBody>
      </p:sp>
      <p:pic>
        <p:nvPicPr>
          <p:cNvPr id="1026" name="Picture 2"/>
          <p:cNvPicPr>
            <a:picLocks noChangeAspect="1" noChangeArrowheads="1"/>
          </p:cNvPicPr>
          <p:nvPr/>
        </p:nvPicPr>
        <p:blipFill>
          <a:blip r:embed="rId2"/>
          <a:srcRect/>
          <a:stretch>
            <a:fillRect/>
          </a:stretch>
        </p:blipFill>
        <p:spPr bwMode="auto">
          <a:xfrm>
            <a:off x="0" y="17048"/>
            <a:ext cx="9144000" cy="6840952"/>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normAutofit/>
          </a:bodyPr>
          <a:lstStyle/>
          <a:p>
            <a:pPr algn="l" rtl="0"/>
            <a:r>
              <a:rPr lang="en-US" dirty="0"/>
              <a:t>Patients with type I failure to thrive are referred to as being "wasted", meaning that they are underweight for their height (evidenced by a low </a:t>
            </a:r>
            <a:r>
              <a:rPr lang="en-US" dirty="0" err="1"/>
              <a:t>weight:length</a:t>
            </a:r>
            <a:r>
              <a:rPr lang="en-US" dirty="0"/>
              <a:t> ratio)</a:t>
            </a:r>
          </a:p>
          <a:p>
            <a:pPr algn="l" rtl="0"/>
            <a:endParaRPr lang="en-US" dirty="0"/>
          </a:p>
          <a:p>
            <a:pPr algn="l" rtl="0"/>
            <a:endParaRPr lang="ar-JO"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 II Failure to Thrive</a:t>
            </a:r>
            <a:br>
              <a:rPr lang="en-US" dirty="0"/>
            </a:br>
            <a:endParaRPr lang="ar-JO" dirty="0"/>
          </a:p>
        </p:txBody>
      </p:sp>
      <p:sp>
        <p:nvSpPr>
          <p:cNvPr id="3" name="Content Placeholder 2"/>
          <p:cNvSpPr>
            <a:spLocks noGrp="1"/>
          </p:cNvSpPr>
          <p:nvPr>
            <p:ph sz="quarter" idx="1"/>
          </p:nvPr>
        </p:nvSpPr>
        <p:spPr/>
        <p:txBody>
          <a:bodyPr/>
          <a:lstStyle/>
          <a:p>
            <a:endParaRPr lang="ar-JO"/>
          </a:p>
        </p:txBody>
      </p:sp>
      <p:pic>
        <p:nvPicPr>
          <p:cNvPr id="4" name="Picture 3" descr="https://radtf.iuhealth.org/TF/IUSM/SOM_PEDS/MFEIST/MAINTF/IMAGES/ACRX/X_X/1O10WXGB_20060119110722_005.JPG"/>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5667375" cy="5695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(think in endocrine)</a:t>
            </a:r>
            <a:endParaRPr lang="ar-JO" dirty="0"/>
          </a:p>
        </p:txBody>
      </p:sp>
      <p:sp>
        <p:nvSpPr>
          <p:cNvPr id="3" name="Content Placeholder 2"/>
          <p:cNvSpPr>
            <a:spLocks noGrp="1"/>
          </p:cNvSpPr>
          <p:nvPr>
            <p:ph sz="quarter" idx="1"/>
          </p:nvPr>
        </p:nvSpPr>
        <p:spPr/>
        <p:txBody>
          <a:bodyPr>
            <a:normAutofit fontScale="92500" lnSpcReduction="20000"/>
          </a:bodyPr>
          <a:lstStyle/>
          <a:p>
            <a:pPr lvl="0" algn="l" rtl="0"/>
            <a:r>
              <a:rPr lang="en-US" dirty="0"/>
              <a:t>familial short stature</a:t>
            </a:r>
          </a:p>
          <a:p>
            <a:pPr lvl="0" algn="l" rtl="0"/>
            <a:r>
              <a:rPr lang="en-US" dirty="0"/>
              <a:t>constitutional growth delay</a:t>
            </a:r>
          </a:p>
          <a:p>
            <a:pPr lvl="0" algn="l" rtl="0"/>
            <a:r>
              <a:rPr lang="en-US" dirty="0"/>
              <a:t>hypothyroidism, growth hormone deficiency, </a:t>
            </a:r>
            <a:r>
              <a:rPr lang="en-US" dirty="0" err="1"/>
              <a:t>hypopituitarism</a:t>
            </a:r>
            <a:endParaRPr lang="en-US" dirty="0"/>
          </a:p>
          <a:p>
            <a:pPr lvl="0" algn="l" rtl="0"/>
            <a:r>
              <a:rPr lang="en-US" dirty="0"/>
              <a:t>And </a:t>
            </a:r>
            <a:r>
              <a:rPr lang="en-US" dirty="0">
                <a:solidFill>
                  <a:srgbClr val="FF0000"/>
                </a:solidFill>
              </a:rPr>
              <a:t>chronic malnutrition</a:t>
            </a:r>
          </a:p>
          <a:p>
            <a:pPr algn="l" rtl="0"/>
            <a:endParaRPr lang="en-US" dirty="0"/>
          </a:p>
          <a:p>
            <a:pPr algn="l" rtl="0"/>
            <a:r>
              <a:rPr lang="en-US" dirty="0"/>
              <a:t>Patients with type II failure to thrive are referred to as being "stunted" meaning that their height for age is decreased, often in proportion to weight.  Therefore, these patients have a normal </a:t>
            </a:r>
            <a:r>
              <a:rPr lang="en-US" dirty="0" err="1"/>
              <a:t>weight:length</a:t>
            </a:r>
            <a:r>
              <a:rPr lang="en-US" dirty="0"/>
              <a:t> ratio or BMI.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IE"/>
              <a:t>Normal Growth : Length</a:t>
            </a:r>
            <a:endParaRPr lang="en-GB"/>
          </a:p>
        </p:txBody>
      </p:sp>
      <p:sp>
        <p:nvSpPr>
          <p:cNvPr id="8195" name="Rectangle 3"/>
          <p:cNvSpPr>
            <a:spLocks noGrp="1" noChangeArrowheads="1"/>
          </p:cNvSpPr>
          <p:nvPr>
            <p:ph type="body" idx="1"/>
          </p:nvPr>
        </p:nvSpPr>
        <p:spPr/>
        <p:txBody>
          <a:bodyPr/>
          <a:lstStyle/>
          <a:p>
            <a:pPr algn="l" rtl="0" eaLnBrk="1" hangingPunct="1"/>
            <a:r>
              <a:rPr lang="en-IE" dirty="0"/>
              <a:t>Normal birth length </a:t>
            </a:r>
            <a:r>
              <a:rPr lang="en-IE" dirty="0">
                <a:solidFill>
                  <a:srgbClr val="FF0000"/>
                </a:solidFill>
              </a:rPr>
              <a:t>50cm</a:t>
            </a:r>
          </a:p>
          <a:p>
            <a:pPr algn="l" rtl="0" eaLnBrk="1" hangingPunct="1"/>
            <a:r>
              <a:rPr lang="en-IE" dirty="0"/>
              <a:t>Expected growth</a:t>
            </a:r>
          </a:p>
          <a:p>
            <a:pPr lvl="1" algn="l" rtl="0" eaLnBrk="1" hangingPunct="1"/>
            <a:r>
              <a:rPr lang="en-IE" dirty="0"/>
              <a:t>1</a:t>
            </a:r>
            <a:r>
              <a:rPr lang="en-IE" baseline="30000" dirty="0"/>
              <a:t>st</a:t>
            </a:r>
            <a:r>
              <a:rPr lang="en-IE" dirty="0"/>
              <a:t> year </a:t>
            </a:r>
            <a:r>
              <a:rPr lang="en-IE" dirty="0">
                <a:solidFill>
                  <a:srgbClr val="FF0000"/>
                </a:solidFill>
              </a:rPr>
              <a:t>25cm</a:t>
            </a:r>
          </a:p>
          <a:p>
            <a:pPr lvl="1" algn="l" rtl="0" eaLnBrk="1" hangingPunct="1"/>
            <a:r>
              <a:rPr lang="en-IE" dirty="0"/>
              <a:t>2</a:t>
            </a:r>
            <a:r>
              <a:rPr lang="en-IE" baseline="30000" dirty="0"/>
              <a:t>nd</a:t>
            </a:r>
            <a:r>
              <a:rPr lang="en-IE" dirty="0"/>
              <a:t> year </a:t>
            </a:r>
            <a:r>
              <a:rPr lang="en-IE" dirty="0">
                <a:solidFill>
                  <a:srgbClr val="FF0000"/>
                </a:solidFill>
              </a:rPr>
              <a:t>12cm</a:t>
            </a:r>
          </a:p>
          <a:p>
            <a:pPr lvl="1" algn="l" rtl="0" eaLnBrk="1" hangingPunct="1"/>
            <a:r>
              <a:rPr lang="en-IE" dirty="0"/>
              <a:t>2-5 year </a:t>
            </a:r>
            <a:r>
              <a:rPr lang="en-IE" dirty="0">
                <a:solidFill>
                  <a:srgbClr val="FF0000"/>
                </a:solidFill>
              </a:rPr>
              <a:t>7-8 cm</a:t>
            </a:r>
            <a:r>
              <a:rPr lang="en-IE" dirty="0"/>
              <a:t> per year</a:t>
            </a:r>
          </a:p>
          <a:p>
            <a:pPr lvl="1" algn="l" rtl="0" eaLnBrk="1" hangingPunct="1"/>
            <a:r>
              <a:rPr lang="en-IE" dirty="0"/>
              <a:t>6-11 year 6-7 cm per year</a:t>
            </a:r>
          </a:p>
          <a:p>
            <a:pPr lvl="1" algn="l" rtl="0"/>
            <a:r>
              <a:rPr lang="en-IE" dirty="0"/>
              <a:t>Double birth </a:t>
            </a:r>
            <a:r>
              <a:rPr lang="en-IE" dirty="0" err="1"/>
              <a:t>lenght</a:t>
            </a:r>
            <a:r>
              <a:rPr lang="en-IE" dirty="0"/>
              <a:t> at 4years</a:t>
            </a:r>
          </a:p>
          <a:p>
            <a:pPr lvl="1" algn="l" rtl="0" eaLnBrk="1" hangingPunct="1"/>
            <a:r>
              <a:rPr lang="en-IE" dirty="0"/>
              <a:t>Triple birth </a:t>
            </a:r>
            <a:r>
              <a:rPr lang="en-IE" dirty="0" err="1"/>
              <a:t>lenght</a:t>
            </a:r>
            <a:r>
              <a:rPr lang="en-IE" dirty="0"/>
              <a:t> at 13 years</a:t>
            </a:r>
          </a:p>
          <a:p>
            <a:pPr algn="l" rtl="0" eaLnBrk="1" hangingPunct="1"/>
            <a:r>
              <a:rPr lang="en-IE" dirty="0"/>
              <a:t>Supine length until age 2</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 III Failure to Thrive</a:t>
            </a:r>
            <a:br>
              <a:rPr lang="en-US" dirty="0"/>
            </a:br>
            <a:endParaRPr lang="ar-JO" dirty="0"/>
          </a:p>
        </p:txBody>
      </p:sp>
      <p:pic>
        <p:nvPicPr>
          <p:cNvPr id="4" name="Content Placeholder 3" descr="https://radtf.iuhealth.org/TF/IUSM/SOM_PEDS/MFEIST/MAINTF/IMAGES/ACRX/X_X/1O10WXGB_20051222111414_003.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6099175" cy="52578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endParaRPr lang="ar-JO" dirty="0"/>
          </a:p>
        </p:txBody>
      </p:sp>
      <p:sp>
        <p:nvSpPr>
          <p:cNvPr id="3" name="Content Placeholder 2"/>
          <p:cNvSpPr>
            <a:spLocks noGrp="1"/>
          </p:cNvSpPr>
          <p:nvPr>
            <p:ph sz="quarter" idx="1"/>
          </p:nvPr>
        </p:nvSpPr>
        <p:spPr/>
        <p:txBody>
          <a:bodyPr>
            <a:normAutofit fontScale="85000" lnSpcReduction="10000"/>
          </a:bodyPr>
          <a:lstStyle/>
          <a:p>
            <a:pPr algn="l" rtl="0">
              <a:buNone/>
            </a:pPr>
            <a:r>
              <a:rPr lang="en-US" dirty="0"/>
              <a:t>This growth pattern often begins at and usually results from:</a:t>
            </a:r>
          </a:p>
          <a:p>
            <a:pPr lvl="0" algn="l" rtl="0"/>
            <a:r>
              <a:rPr lang="en-US" dirty="0"/>
              <a:t>intrauterine infections</a:t>
            </a:r>
          </a:p>
          <a:p>
            <a:pPr lvl="0" algn="l" rtl="0"/>
            <a:r>
              <a:rPr lang="en-US" dirty="0"/>
              <a:t>chromosomal abnormalities</a:t>
            </a:r>
          </a:p>
          <a:p>
            <a:pPr lvl="0" algn="l" rtl="0"/>
            <a:r>
              <a:rPr lang="en-US" dirty="0"/>
              <a:t>prenatal exposure to toxins </a:t>
            </a:r>
          </a:p>
          <a:p>
            <a:pPr algn="l" rtl="0"/>
            <a:endParaRPr lang="en-US" dirty="0"/>
          </a:p>
          <a:p>
            <a:pPr algn="l" rtl="0"/>
            <a:r>
              <a:rPr lang="en-US" dirty="0"/>
              <a:t>These patients often appear </a:t>
            </a:r>
            <a:r>
              <a:rPr lang="en-US" dirty="0" err="1"/>
              <a:t>dysmorphic</a:t>
            </a:r>
            <a:r>
              <a:rPr lang="en-US" dirty="0"/>
              <a:t> or have CNS abnormalities.</a:t>
            </a:r>
          </a:p>
          <a:p>
            <a:pPr algn="l" rtl="0"/>
            <a:endParaRPr lang="en-US" dirty="0"/>
          </a:p>
          <a:p>
            <a:pPr algn="l" rtl="0"/>
            <a:r>
              <a:rPr lang="en-US" dirty="0"/>
              <a:t>These patients, like those with type II failure to thrive, are typically stunted with a normal </a:t>
            </a:r>
            <a:r>
              <a:rPr lang="en-US" dirty="0" err="1"/>
              <a:t>weight:length</a:t>
            </a:r>
            <a:r>
              <a:rPr lang="en-US" dirty="0"/>
              <a:t> ratio or BMI. </a:t>
            </a:r>
            <a:endParaRPr lang="ar-JO"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endParaRPr lang="ar-JO" dirty="0"/>
          </a:p>
        </p:txBody>
      </p:sp>
      <p:sp>
        <p:nvSpPr>
          <p:cNvPr id="3" name="Content Placeholder 2"/>
          <p:cNvSpPr>
            <a:spLocks noGrp="1"/>
          </p:cNvSpPr>
          <p:nvPr>
            <p:ph sz="quarter" idx="1"/>
          </p:nvPr>
        </p:nvSpPr>
        <p:spPr/>
        <p:txBody>
          <a:bodyPr/>
          <a:lstStyle/>
          <a:p>
            <a:pPr algn="l" rtl="0"/>
            <a:r>
              <a:rPr lang="en-US" dirty="0"/>
              <a:t>Feeding history: Breast feeding technique, </a:t>
            </a:r>
            <a:r>
              <a:rPr lang="en-US" dirty="0" err="1"/>
              <a:t>preperation</a:t>
            </a:r>
            <a:r>
              <a:rPr lang="en-US" dirty="0"/>
              <a:t> of formula, and eating habits for older children</a:t>
            </a:r>
          </a:p>
          <a:p>
            <a:pPr algn="l" rtl="0"/>
            <a:r>
              <a:rPr lang="en-US" dirty="0"/>
              <a:t>Psychological and social history</a:t>
            </a:r>
          </a:p>
          <a:p>
            <a:pPr algn="l" rtl="0"/>
            <a:r>
              <a:rPr lang="en-US" dirty="0"/>
              <a:t>a review of systems about recurrent infections, respiratory symptoms, or vomiting or diarrhea.</a:t>
            </a:r>
          </a:p>
          <a:p>
            <a:pPr algn="l" rtl="0"/>
            <a:r>
              <a:rPr lang="en-US" dirty="0"/>
              <a:t>Detailed maternal, pregnancy and birth history</a:t>
            </a:r>
            <a:endParaRPr lang="ar-JO"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a:t>
            </a:r>
            <a:endParaRPr lang="ar-JO" dirty="0"/>
          </a:p>
        </p:txBody>
      </p:sp>
      <p:sp>
        <p:nvSpPr>
          <p:cNvPr id="3" name="Content Placeholder 2"/>
          <p:cNvSpPr>
            <a:spLocks noGrp="1"/>
          </p:cNvSpPr>
          <p:nvPr>
            <p:ph sz="quarter" idx="1"/>
          </p:nvPr>
        </p:nvSpPr>
        <p:spPr/>
        <p:txBody>
          <a:bodyPr/>
          <a:lstStyle/>
          <a:p>
            <a:endParaRPr lang="ar-JO" dirty="0"/>
          </a:p>
        </p:txBody>
      </p:sp>
      <p:pic>
        <p:nvPicPr>
          <p:cNvPr id="2050" name="Picture 2"/>
          <p:cNvPicPr>
            <a:picLocks noChangeAspect="1" noChangeArrowheads="1"/>
          </p:cNvPicPr>
          <p:nvPr/>
        </p:nvPicPr>
        <p:blipFill>
          <a:blip r:embed="rId2"/>
          <a:srcRect/>
          <a:stretch>
            <a:fillRect/>
          </a:stretch>
        </p:blipFill>
        <p:spPr bwMode="auto">
          <a:xfrm>
            <a:off x="228600" y="1295401"/>
            <a:ext cx="8915400" cy="55626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testing</a:t>
            </a:r>
            <a:endParaRPr lang="ar-JO" dirty="0"/>
          </a:p>
        </p:txBody>
      </p:sp>
      <p:sp>
        <p:nvSpPr>
          <p:cNvPr id="3" name="Content Placeholder 2"/>
          <p:cNvSpPr>
            <a:spLocks noGrp="1"/>
          </p:cNvSpPr>
          <p:nvPr>
            <p:ph sz="quarter" idx="1"/>
          </p:nvPr>
        </p:nvSpPr>
        <p:spPr/>
        <p:txBody>
          <a:bodyPr/>
          <a:lstStyle/>
          <a:p>
            <a:pPr algn="l" rtl="0"/>
            <a:r>
              <a:rPr lang="en-US" dirty="0"/>
              <a:t>Routine laboratory testing identifies a cause of FTT in less than 1 percent of children</a:t>
            </a:r>
          </a:p>
          <a:p>
            <a:pPr algn="l" rtl="0"/>
            <a:r>
              <a:rPr lang="en-US" dirty="0"/>
              <a:t>CBC, LFT, KFT, Urine analysis as initial screening labs</a:t>
            </a:r>
          </a:p>
          <a:p>
            <a:pPr algn="l" rtl="0"/>
            <a:endParaRPr lang="en-US" dirty="0"/>
          </a:p>
          <a:p>
            <a:pPr algn="l" rtl="0"/>
            <a:r>
              <a:rPr lang="en-US" dirty="0"/>
              <a:t>However, history or physical examination findings sometimes suggest the need for further testing.</a:t>
            </a:r>
            <a:endParaRPr lang="ar-JO"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endParaRPr lang="ar-JO"/>
          </a:p>
        </p:txBody>
      </p:sp>
      <p:pic>
        <p:nvPicPr>
          <p:cNvPr id="3074" name="Picture 2"/>
          <p:cNvPicPr>
            <a:picLocks noChangeAspect="1" noChangeArrowheads="1"/>
          </p:cNvPicPr>
          <p:nvPr/>
        </p:nvPicPr>
        <p:blipFill>
          <a:blip r:embed="rId2"/>
          <a:srcRect/>
          <a:stretch>
            <a:fillRect/>
          </a:stretch>
        </p:blipFill>
        <p:spPr bwMode="auto">
          <a:xfrm>
            <a:off x="0" y="1"/>
            <a:ext cx="9448800" cy="65532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endParaRPr lang="ar-JO" dirty="0"/>
          </a:p>
        </p:txBody>
      </p:sp>
      <p:sp>
        <p:nvSpPr>
          <p:cNvPr id="3" name="Content Placeholder 2"/>
          <p:cNvSpPr>
            <a:spLocks noGrp="1"/>
          </p:cNvSpPr>
          <p:nvPr>
            <p:ph sz="quarter" idx="1"/>
          </p:nvPr>
        </p:nvSpPr>
        <p:spPr/>
        <p:txBody>
          <a:bodyPr>
            <a:normAutofit/>
          </a:bodyPr>
          <a:lstStyle/>
          <a:p>
            <a:pPr algn="l" rtl="0"/>
            <a:endParaRPr lang="en-US" dirty="0"/>
          </a:p>
          <a:p>
            <a:pPr algn="l" rtl="0"/>
            <a:endParaRPr lang="ar-JO" dirty="0"/>
          </a:p>
        </p:txBody>
      </p:sp>
      <p:sp>
        <p:nvSpPr>
          <p:cNvPr id="4" name="TextBox 3"/>
          <p:cNvSpPr txBox="1"/>
          <p:nvPr/>
        </p:nvSpPr>
        <p:spPr>
          <a:xfrm>
            <a:off x="685800" y="1905000"/>
            <a:ext cx="8077200" cy="2523768"/>
          </a:xfrm>
          <a:prstGeom prst="rect">
            <a:avLst/>
          </a:prstGeom>
          <a:noFill/>
        </p:spPr>
        <p:txBody>
          <a:bodyPr wrap="square" rtlCol="1">
            <a:spAutoFit/>
          </a:bodyPr>
          <a:lstStyle/>
          <a:p>
            <a:r>
              <a:rPr lang="en-US" sz="2800" b="1" dirty="0"/>
              <a:t>Increase caloric intake:</a:t>
            </a:r>
          </a:p>
          <a:p>
            <a:pPr>
              <a:buFont typeface="Arial" pitchFamily="34" charset="0"/>
              <a:buChar char="•"/>
            </a:pPr>
            <a:r>
              <a:rPr lang="en-US" sz="2800" dirty="0"/>
              <a:t> </a:t>
            </a:r>
            <a:r>
              <a:rPr lang="en-US" sz="2800" dirty="0" err="1"/>
              <a:t>Enteral</a:t>
            </a:r>
            <a:r>
              <a:rPr lang="en-US" sz="2800" dirty="0"/>
              <a:t> feeding is preferred than </a:t>
            </a:r>
            <a:r>
              <a:rPr lang="en-US" sz="2800" dirty="0" err="1"/>
              <a:t>parenteral</a:t>
            </a:r>
            <a:r>
              <a:rPr lang="en-US" sz="2800" dirty="0"/>
              <a:t> feeding</a:t>
            </a:r>
          </a:p>
          <a:p>
            <a:pPr>
              <a:buFont typeface="Arial" pitchFamily="34" charset="0"/>
              <a:buChar char="•"/>
            </a:pPr>
            <a:r>
              <a:rPr lang="en-US" sz="2800" dirty="0"/>
              <a:t> Gradual increment of intake</a:t>
            </a:r>
          </a:p>
          <a:p>
            <a:pPr>
              <a:buFont typeface="Arial" pitchFamily="34" charset="0"/>
              <a:buChar char="•"/>
            </a:pPr>
            <a:r>
              <a:rPr lang="en-US" sz="2800" dirty="0"/>
              <a:t>NG feeding may be needed</a:t>
            </a:r>
          </a:p>
          <a:p>
            <a:pPr>
              <a:buFont typeface="Arial" pitchFamily="34" charset="0"/>
              <a:buChar char="•"/>
            </a:pPr>
            <a:endParaRPr lang="en-US" sz="2800" dirty="0"/>
          </a:p>
          <a:p>
            <a:endParaRPr lang="ar-JO"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ar-JO">
                <a:solidFill>
                  <a:schemeClr val="tx2">
                    <a:satMod val="200000"/>
                  </a:schemeClr>
                </a:solidFill>
              </a:rPr>
              <a:t>Refeeding syndrome</a:t>
            </a:r>
          </a:p>
        </p:txBody>
      </p:sp>
      <p:sp>
        <p:nvSpPr>
          <p:cNvPr id="37891" name="Rectangle 3"/>
          <p:cNvSpPr>
            <a:spLocks noGrp="1" noChangeArrowheads="1"/>
          </p:cNvSpPr>
          <p:nvPr>
            <p:ph idx="1"/>
          </p:nvPr>
        </p:nvSpPr>
        <p:spPr/>
        <p:txBody>
          <a:bodyPr>
            <a:normAutofit lnSpcReduction="10000"/>
          </a:bodyPr>
          <a:lstStyle/>
          <a:p>
            <a:pPr algn="l" rtl="0" eaLnBrk="1" hangingPunct="1"/>
            <a:r>
              <a:rPr lang="en-US" dirty="0"/>
              <a:t>During starvation, the body </a:t>
            </a:r>
            <a:r>
              <a:rPr lang="en-US" b="1" dirty="0"/>
              <a:t>slows metabolic processes and growth to minimize the need for nutrients.</a:t>
            </a:r>
          </a:p>
          <a:p>
            <a:pPr algn="l" rtl="0">
              <a:lnSpc>
                <a:spcPct val="80000"/>
              </a:lnSpc>
            </a:pPr>
            <a:r>
              <a:rPr lang="en-US" dirty="0"/>
              <a:t>With the rapid reinstitution of feeding after starvation, fluid and electrolyte homeostasis may be lost.</a:t>
            </a:r>
          </a:p>
          <a:p>
            <a:pPr algn="l" rtl="0">
              <a:lnSpc>
                <a:spcPct val="80000"/>
              </a:lnSpc>
            </a:pPr>
            <a:endParaRPr lang="en-US" dirty="0"/>
          </a:p>
          <a:p>
            <a:pPr algn="l" rtl="0">
              <a:lnSpc>
                <a:spcPct val="80000"/>
              </a:lnSpc>
            </a:pPr>
            <a:r>
              <a:rPr lang="en-US" dirty="0"/>
              <a:t>These changes typically affect </a:t>
            </a:r>
            <a:r>
              <a:rPr lang="en-US" b="1" dirty="0"/>
              <a:t>phosphorus, potassium, calcium and magnesium and can result in life-threatening cardiac, pulmonary and neurologic problems.</a:t>
            </a:r>
          </a:p>
          <a:p>
            <a:pPr algn="l" rtl="0">
              <a:lnSpc>
                <a:spcPct val="80000"/>
              </a:lnSpc>
            </a:pPr>
            <a:endParaRPr lang="en-US" dirty="0"/>
          </a:p>
          <a:p>
            <a:pPr algn="l" rtl="0">
              <a:lnSpc>
                <a:spcPct val="80000"/>
              </a:lnSpc>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ar-JO">
                <a:solidFill>
                  <a:schemeClr val="tx2">
                    <a:satMod val="200000"/>
                  </a:schemeClr>
                </a:solidFill>
              </a:rPr>
              <a:t>Cont.</a:t>
            </a:r>
          </a:p>
        </p:txBody>
      </p:sp>
      <p:sp>
        <p:nvSpPr>
          <p:cNvPr id="39939" name="Rectangle 3"/>
          <p:cNvSpPr>
            <a:spLocks noGrp="1" noChangeArrowheads="1"/>
          </p:cNvSpPr>
          <p:nvPr>
            <p:ph idx="1"/>
          </p:nvPr>
        </p:nvSpPr>
        <p:spPr/>
        <p:txBody>
          <a:bodyPr/>
          <a:lstStyle/>
          <a:p>
            <a:pPr algn="l" rtl="0" eaLnBrk="1" hangingPunct="1"/>
            <a:r>
              <a:rPr lang="en-US" sz="2800"/>
              <a:t>Refeeding syndrome can be avoided by slow institution of nutrition for children with severe malnutrition…</a:t>
            </a:r>
          </a:p>
          <a:p>
            <a:pPr algn="l" rtl="0" eaLnBrk="1" hangingPunct="1"/>
            <a:r>
              <a:rPr lang="en-US" sz="2800"/>
              <a:t>Close monitoring for serum electrolytes during the initial days of feeding…</a:t>
            </a:r>
          </a:p>
          <a:p>
            <a:pPr algn="l" rtl="0" eaLnBrk="1" hangingPunct="1"/>
            <a:r>
              <a:rPr lang="en-US" sz="2800"/>
              <a:t>And prompt replacement of depleted electrolytes.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eaLnBrk="1" hangingPunct="1"/>
            <a:r>
              <a:rPr lang="en-IE"/>
              <a:t>Normal Growth: OFC</a:t>
            </a:r>
            <a:endParaRPr lang="en-GB"/>
          </a:p>
        </p:txBody>
      </p:sp>
      <p:sp>
        <p:nvSpPr>
          <p:cNvPr id="9219" name="Rectangle 3"/>
          <p:cNvSpPr>
            <a:spLocks noGrp="1" noChangeArrowheads="1"/>
          </p:cNvSpPr>
          <p:nvPr>
            <p:ph type="body" idx="1"/>
          </p:nvPr>
        </p:nvSpPr>
        <p:spPr/>
        <p:txBody>
          <a:bodyPr/>
          <a:lstStyle/>
          <a:p>
            <a:pPr algn="l" rtl="0" eaLnBrk="1" hangingPunct="1"/>
            <a:r>
              <a:rPr lang="en-IE" dirty="0"/>
              <a:t>Normal head circ at birth </a:t>
            </a:r>
            <a:r>
              <a:rPr lang="en-IE" dirty="0">
                <a:solidFill>
                  <a:srgbClr val="FF0000"/>
                </a:solidFill>
              </a:rPr>
              <a:t>35cm</a:t>
            </a:r>
          </a:p>
          <a:p>
            <a:pPr algn="l" rtl="0" eaLnBrk="1" hangingPunct="1"/>
            <a:r>
              <a:rPr lang="en-IE" dirty="0"/>
              <a:t>12 cm per first year</a:t>
            </a:r>
            <a:r>
              <a:rPr lang="en-IE" dirty="0">
                <a:solidFill>
                  <a:srgbClr val="FF0000"/>
                </a:solidFill>
              </a:rPr>
              <a:t>(48cm by 1 yr)</a:t>
            </a:r>
          </a:p>
          <a:p>
            <a:pPr algn="l" rtl="0" eaLnBrk="1" hangingPunct="1"/>
            <a:r>
              <a:rPr lang="en-IE" dirty="0"/>
              <a:t>6 cm in 2 year</a:t>
            </a:r>
          </a:p>
          <a:p>
            <a:pPr algn="l" rtl="0" eaLnBrk="1" hangingPunct="1"/>
            <a:r>
              <a:rPr lang="en-IE" dirty="0"/>
              <a:t>Then 5 cm </a:t>
            </a:r>
          </a:p>
          <a:p>
            <a:pPr algn="l" rtl="0" eaLnBrk="1" hangingPunct="1"/>
            <a:r>
              <a:rPr lang="en-IE" dirty="0"/>
              <a:t>Reflects brain growth</a:t>
            </a:r>
          </a:p>
          <a:p>
            <a:pPr algn="l" rtl="0" eaLnBrk="1" hangingPunct="1"/>
            <a:r>
              <a:rPr lang="en-IE" dirty="0"/>
              <a:t>Above eyes, upright, looking straight ahead</a:t>
            </a:r>
            <a:endParaRPr lang="en-GB" dirty="0"/>
          </a:p>
        </p:txBody>
      </p:sp>
      <p:pic>
        <p:nvPicPr>
          <p:cNvPr id="9220" name="Picture 4" descr="17206">
            <a:hlinkClick r:id="rId3"/>
          </p:cNvPr>
          <p:cNvPicPr>
            <a:picLocks noChangeAspect="1" noChangeArrowheads="1"/>
          </p:cNvPicPr>
          <p:nvPr/>
        </p:nvPicPr>
        <p:blipFill>
          <a:blip r:embed="rId4"/>
          <a:srcRect/>
          <a:stretch>
            <a:fillRect/>
          </a:stretch>
        </p:blipFill>
        <p:spPr bwMode="auto">
          <a:xfrm>
            <a:off x="3505200" y="4648200"/>
            <a:ext cx="1800225" cy="16557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Upper/lower segment ratio</a:t>
            </a:r>
            <a:endParaRPr lang="ar-JO" dirty="0"/>
          </a:p>
        </p:txBody>
      </p:sp>
      <p:sp>
        <p:nvSpPr>
          <p:cNvPr id="3" name="Content Placeholder 2"/>
          <p:cNvSpPr>
            <a:spLocks noGrp="1"/>
          </p:cNvSpPr>
          <p:nvPr>
            <p:ph sz="quarter" idx="1"/>
          </p:nvPr>
        </p:nvSpPr>
        <p:spPr/>
        <p:txBody>
          <a:bodyPr/>
          <a:lstStyle/>
          <a:p>
            <a:pPr algn="l" rtl="0"/>
            <a:r>
              <a:rPr lang="en-US" dirty="0"/>
              <a:t>1.7 at </a:t>
            </a:r>
            <a:r>
              <a:rPr lang="en-US" dirty="0" err="1"/>
              <a:t>bith</a:t>
            </a:r>
            <a:endParaRPr lang="en-US" dirty="0"/>
          </a:p>
          <a:p>
            <a:pPr algn="l" rtl="0"/>
            <a:r>
              <a:rPr lang="en-US" dirty="0"/>
              <a:t>1.3 at 3 years</a:t>
            </a:r>
          </a:p>
          <a:p>
            <a:pPr algn="l" rtl="0"/>
            <a:r>
              <a:rPr lang="en-US" dirty="0"/>
              <a:t>1 at 7 years</a:t>
            </a:r>
            <a:endParaRPr lang="ar-JO" dirty="0"/>
          </a:p>
        </p:txBody>
      </p:sp>
      <p:pic>
        <p:nvPicPr>
          <p:cNvPr id="1026" name="Picture 2" descr="Growth disor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219200"/>
            <a:ext cx="4517157"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quarter" idx="1"/>
          </p:nvPr>
        </p:nvSpPr>
        <p:spPr/>
        <p:txBody>
          <a:bodyPr/>
          <a:lstStyle/>
          <a:p>
            <a:pPr algn="l" rtl="0"/>
            <a:r>
              <a:rPr lang="en-US" dirty="0"/>
              <a:t>Breast feeding</a:t>
            </a:r>
          </a:p>
          <a:p>
            <a:pPr algn="l" rtl="0"/>
            <a:r>
              <a:rPr lang="en-US" dirty="0"/>
              <a:t>Formula </a:t>
            </a:r>
          </a:p>
          <a:p>
            <a:pPr algn="l" rtl="0"/>
            <a:r>
              <a:rPr lang="en-US" dirty="0"/>
              <a:t>Weaning</a:t>
            </a:r>
            <a:endParaRPr lang="ar-J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نتيجة بحث الصور عن ‪oxytocin and prolactin‬‏"/>
          <p:cNvPicPr>
            <a:picLocks noChangeAspect="1" noChangeArrowheads="1"/>
          </p:cNvPicPr>
          <p:nvPr/>
        </p:nvPicPr>
        <p:blipFill>
          <a:blip r:embed="rId3"/>
          <a:srcRect/>
          <a:stretch>
            <a:fillRect/>
          </a:stretch>
        </p:blipFill>
        <p:spPr bwMode="auto">
          <a:xfrm>
            <a:off x="4929190" y="1466961"/>
            <a:ext cx="4214811" cy="5391039"/>
          </a:xfrm>
          <a:prstGeom prst="rect">
            <a:avLst/>
          </a:prstGeom>
          <a:noFill/>
        </p:spPr>
      </p:pic>
      <p:sp>
        <p:nvSpPr>
          <p:cNvPr id="2" name="Title 1"/>
          <p:cNvSpPr>
            <a:spLocks noGrp="1"/>
          </p:cNvSpPr>
          <p:nvPr>
            <p:ph type="title"/>
          </p:nvPr>
        </p:nvSpPr>
        <p:spPr>
          <a:xfrm>
            <a:off x="612648" y="0"/>
            <a:ext cx="8153400" cy="928670"/>
          </a:xfrm>
        </p:spPr>
        <p:txBody>
          <a:bodyPr/>
          <a:lstStyle/>
          <a:p>
            <a:r>
              <a:rPr lang="en-US" dirty="0"/>
              <a:t>Breast feeding</a:t>
            </a:r>
            <a:endParaRPr lang="ar-JO" dirty="0"/>
          </a:p>
        </p:txBody>
      </p:sp>
      <p:sp>
        <p:nvSpPr>
          <p:cNvPr id="3" name="Content Placeholder 2"/>
          <p:cNvSpPr>
            <a:spLocks noGrp="1"/>
          </p:cNvSpPr>
          <p:nvPr>
            <p:ph sz="quarter" idx="1"/>
          </p:nvPr>
        </p:nvSpPr>
        <p:spPr>
          <a:xfrm>
            <a:off x="612648" y="785794"/>
            <a:ext cx="8153400" cy="2214578"/>
          </a:xfrm>
        </p:spPr>
        <p:txBody>
          <a:bodyPr/>
          <a:lstStyle/>
          <a:p>
            <a:pPr algn="l" rtl="0"/>
            <a:r>
              <a:rPr lang="en-US" dirty="0" err="1"/>
              <a:t>Oxytocin</a:t>
            </a:r>
            <a:r>
              <a:rPr lang="en-US" dirty="0"/>
              <a:t>: for breast development and Milk ejection</a:t>
            </a:r>
          </a:p>
          <a:p>
            <a:pPr algn="l" rtl="0"/>
            <a:r>
              <a:rPr lang="en-US" dirty="0" err="1"/>
              <a:t>Prolactin</a:t>
            </a:r>
            <a:r>
              <a:rPr lang="en-US" dirty="0"/>
              <a:t>: for milk production</a:t>
            </a:r>
            <a:endParaRPr lang="ar-JO" dirty="0"/>
          </a:p>
        </p:txBody>
      </p:sp>
      <p:pic>
        <p:nvPicPr>
          <p:cNvPr id="1030" name="Picture 6" descr="نتيجة بحث الصور عن ‪prolactin‬‏"/>
          <p:cNvPicPr>
            <a:picLocks noChangeAspect="1" noChangeArrowheads="1"/>
          </p:cNvPicPr>
          <p:nvPr/>
        </p:nvPicPr>
        <p:blipFill>
          <a:blip r:embed="rId4"/>
          <a:srcRect/>
          <a:stretch>
            <a:fillRect/>
          </a:stretch>
        </p:blipFill>
        <p:spPr bwMode="auto">
          <a:xfrm>
            <a:off x="0" y="2500306"/>
            <a:ext cx="4926090" cy="435769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743</TotalTime>
  <Words>2134</Words>
  <Application>Microsoft Office PowerPoint</Application>
  <PresentationFormat>On-screen Show (4:3)</PresentationFormat>
  <Paragraphs>394</Paragraphs>
  <Slides>58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Amer LT Regular</vt:lpstr>
      <vt:lpstr>Arial</vt:lpstr>
      <vt:lpstr>Australian Sunrise</vt:lpstr>
      <vt:lpstr>BankGothic Md BT</vt:lpstr>
      <vt:lpstr>Baskerville Old Face</vt:lpstr>
      <vt:lpstr>Calibri</vt:lpstr>
      <vt:lpstr>Candara</vt:lpstr>
      <vt:lpstr>Tw Cen MT</vt:lpstr>
      <vt:lpstr>Wingdings</vt:lpstr>
      <vt:lpstr>Wingdings 2</vt:lpstr>
      <vt:lpstr>Median</vt:lpstr>
      <vt:lpstr>Infant Feeding </vt:lpstr>
      <vt:lpstr>Normal Growth: Weight</vt:lpstr>
      <vt:lpstr>Normal Growth: Weight</vt:lpstr>
      <vt:lpstr>Weight</vt:lpstr>
      <vt:lpstr>Normal Growth : Length</vt:lpstr>
      <vt:lpstr>Normal Growth: OFC</vt:lpstr>
      <vt:lpstr>Upper/lower segment ratio</vt:lpstr>
      <vt:lpstr>PowerPoint Presentation</vt:lpstr>
      <vt:lpstr>Breast feeding</vt:lpstr>
      <vt:lpstr>Recommendation</vt:lpstr>
      <vt:lpstr>Macronutrients</vt:lpstr>
      <vt:lpstr>Micronutrients</vt:lpstr>
      <vt:lpstr>PowerPoint Presentation</vt:lpstr>
      <vt:lpstr>Composition</vt:lpstr>
      <vt:lpstr>Colostrum </vt:lpstr>
      <vt:lpstr>Transitional</vt:lpstr>
      <vt:lpstr>Mature</vt:lpstr>
      <vt:lpstr>PowerPoint Presentation</vt:lpstr>
      <vt:lpstr>Enough or not?</vt:lpstr>
      <vt:lpstr>Frequency and Volume of Feeds</vt:lpstr>
      <vt:lpstr>Protective effect of breast feeding</vt:lpstr>
      <vt:lpstr>Contraindications</vt:lpstr>
      <vt:lpstr>Not contraindicated</vt:lpstr>
      <vt:lpstr>Infant formula </vt:lpstr>
      <vt:lpstr>Infant Formulas – Protein Content</vt:lpstr>
      <vt:lpstr>Examples</vt:lpstr>
      <vt:lpstr>Notes</vt:lpstr>
      <vt:lpstr>Infant Formulas – Carbohydrate Content</vt:lpstr>
      <vt:lpstr>Infant Formulas – Fat Content</vt:lpstr>
      <vt:lpstr>Use of “Other Milks” During Infancy</vt:lpstr>
      <vt:lpstr>Supplemets</vt:lpstr>
      <vt:lpstr>Weaning</vt:lpstr>
      <vt:lpstr>Weaning</vt:lpstr>
      <vt:lpstr>Feeding Skills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Anthropometric Criteria for Diagnosing Failure to Thrive </vt:lpstr>
      <vt:lpstr>Type I Failure to Thrive </vt:lpstr>
      <vt:lpstr>Causes</vt:lpstr>
      <vt:lpstr>PowerPoint Presentation</vt:lpstr>
      <vt:lpstr>PowerPoint Presentation</vt:lpstr>
      <vt:lpstr>Type II Failure to Thrive </vt:lpstr>
      <vt:lpstr>Causes: (think in endocrine)</vt:lpstr>
      <vt:lpstr>Type III Failure to Thrive </vt:lpstr>
      <vt:lpstr>Causes</vt:lpstr>
      <vt:lpstr>History</vt:lpstr>
      <vt:lpstr>Physical exam</vt:lpstr>
      <vt:lpstr>Lab testing</vt:lpstr>
      <vt:lpstr>PowerPoint Presentation</vt:lpstr>
      <vt:lpstr>Treatment</vt:lpstr>
      <vt:lpstr>Refeeding syndrome</vt:lpstr>
      <vt:lpstr>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haitham dmour</dc:creator>
  <cp:lastModifiedBy>Haitham Dmour</cp:lastModifiedBy>
  <cp:revision>40</cp:revision>
  <dcterms:created xsi:type="dcterms:W3CDTF">2006-08-16T00:00:00Z</dcterms:created>
  <dcterms:modified xsi:type="dcterms:W3CDTF">2022-01-27T14:10:11Z</dcterms:modified>
</cp:coreProperties>
</file>