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2" r:id="rId25"/>
    <p:sldId id="278" r:id="rId26"/>
    <p:sldId id="279" r:id="rId27"/>
    <p:sldId id="280" r:id="rId28"/>
    <p:sldId id="282" r:id="rId29"/>
    <p:sldId id="304" r:id="rId30"/>
    <p:sldId id="283" r:id="rId31"/>
    <p:sldId id="305" r:id="rId32"/>
    <p:sldId id="284" r:id="rId33"/>
    <p:sldId id="285" r:id="rId34"/>
    <p:sldId id="286" r:id="rId35"/>
    <p:sldId id="306" r:id="rId36"/>
    <p:sldId id="307" r:id="rId37"/>
    <p:sldId id="287" r:id="rId38"/>
    <p:sldId id="308" r:id="rId39"/>
    <p:sldId id="309" r:id="rId40"/>
    <p:sldId id="310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58"/>
      <p:bold r:id="rId59"/>
      <p:italic r:id="rId60"/>
      <p:boldItalic r:id="rId61"/>
    </p:embeddedFont>
    <p:embeddedFont>
      <p:font typeface="Bebas Neue" panose="020B0606020202050201" pitchFamily="34" charset="0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mbria" panose="02040503050406030204" pitchFamily="18" charset="0"/>
      <p:regular r:id="rId67"/>
      <p:bold r:id="rId68"/>
      <p:italic r:id="rId69"/>
      <p:boldItalic r:id="rId70"/>
    </p:embeddedFont>
    <p:embeddedFont>
      <p:font typeface="Corbel" panose="020B0503020204020204" pitchFamily="34" charset="0"/>
      <p:regular r:id="rId71"/>
      <p:bold r:id="rId72"/>
      <p:italic r:id="rId73"/>
      <p:boldItalic r:id="rId74"/>
    </p:embeddedFont>
    <p:embeddedFont>
      <p:font typeface="Franklin Gothic Medium" panose="020B0603020102020204" pitchFamily="34" charset="0"/>
      <p:regular r:id="rId75"/>
      <p:italic r:id="rId76"/>
    </p:embeddedFont>
    <p:embeddedFont>
      <p:font typeface="Livvic" pitchFamily="2" charset="0"/>
      <p:regular r:id="rId77"/>
      <p:bold r:id="rId78"/>
      <p:italic r:id="rId79"/>
      <p:boldItalic r:id="rId80"/>
    </p:embeddedFont>
    <p:embeddedFont>
      <p:font typeface="Malgun Gothic" panose="020B0503020000020004" pitchFamily="34" charset="-127"/>
      <p:regular r:id="rId81"/>
      <p:bold r:id="rId82"/>
    </p:embeddedFont>
    <p:embeddedFont>
      <p:font typeface="Open Sans" panose="020B0606030504020204" pitchFamily="34" charset="0"/>
      <p:regular r:id="rId83"/>
      <p:bold r:id="rId84"/>
      <p:italic r:id="rId85"/>
      <p:boldItalic r:id="rId86"/>
    </p:embeddedFont>
    <p:embeddedFont>
      <p:font typeface="Poppins" panose="00000500000000000000" pitchFamily="2" charset="0"/>
      <p:regular r:id="rId87"/>
      <p:bold r:id="rId88"/>
      <p:italic r:id="rId89"/>
      <p:boldItalic r:id="rId90"/>
    </p:embeddedFont>
    <p:embeddedFont>
      <p:font typeface="Roboto Condensed Light" panose="02000000000000000000" pitchFamily="2" charset="0"/>
      <p:regular r:id="rId91"/>
      <p:italic r:id="rId92"/>
    </p:embeddedFont>
    <p:embeddedFont>
      <p:font typeface="Wingdings 2" panose="05020102010507070707" pitchFamily="18" charset="2"/>
      <p:regular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gV7EhMQKbrU2hqaOHNRmwgAOJ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4881" autoAdjust="0"/>
  </p:normalViewPr>
  <p:slideViewPr>
    <p:cSldViewPr snapToGrid="0">
      <p:cViewPr varScale="1">
        <p:scale>
          <a:sx n="114" d="100"/>
          <a:sy n="114" d="100"/>
        </p:scale>
        <p:origin x="1027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84" Type="http://schemas.openxmlformats.org/officeDocument/2006/relationships/font" Target="fonts/font27.fntdata"/><Relationship Id="rId89" Type="http://schemas.openxmlformats.org/officeDocument/2006/relationships/font" Target="fonts/font32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92" Type="http://schemas.openxmlformats.org/officeDocument/2006/relationships/font" Target="fonts/font3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87" Type="http://schemas.openxmlformats.org/officeDocument/2006/relationships/font" Target="fonts/font30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90" Type="http://schemas.openxmlformats.org/officeDocument/2006/relationships/font" Target="fonts/font33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93" Type="http://schemas.openxmlformats.org/officeDocument/2006/relationships/font" Target="fonts/font36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font" Target="fonts/font31.fntdata"/><Relationship Id="rId91" Type="http://schemas.openxmlformats.org/officeDocument/2006/relationships/font" Target="fonts/font34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571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Hyperchloremic metabolic acidosis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1">
                <a:solidFill>
                  <a:srgbClr val="009900"/>
                </a:solidFill>
              </a:rPr>
              <a:t>Dextrose is not considered to have an osmotic effect because it is rapidly metabolized in blood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Syndrome of inappropriate antidiuretic hormone secretion (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SIADH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parenteral nutrition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TPN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Insensible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fluid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the amount of body fluid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lost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daily that is not easily measured, from the respiratory system, skin, and water in the excreted stool. 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(urine and insensible perspiration) are replaced in a 1:1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with a balanced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crystalloid infusion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solution. Additionally, intravascular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loss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must be replaced in a 4–5:1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osmolality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of the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 fluid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ECF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is approximately 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that of the intracellular fluid (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ICF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rgbClr val="CC0099"/>
                </a:solidFill>
              </a:rPr>
              <a:t>Os</a:t>
            </a:r>
            <a:r>
              <a:rPr lang="en-US" sz="1400" b="1">
                <a:solidFill>
                  <a:srgbClr val="00B0F0"/>
                </a:solidFill>
              </a:rPr>
              <a:t>mole</a:t>
            </a:r>
            <a:r>
              <a:rPr lang="en-US" sz="1100"/>
              <a:t>: the </a:t>
            </a:r>
            <a:r>
              <a:rPr lang="en-US" sz="1100">
                <a:solidFill>
                  <a:srgbClr val="CC0099"/>
                </a:solidFill>
              </a:rPr>
              <a:t>osmosis</a:t>
            </a:r>
            <a:r>
              <a:rPr lang="en-US" sz="1100"/>
              <a:t> caused by a </a:t>
            </a:r>
            <a:r>
              <a:rPr lang="en-US" sz="1100" b="1">
                <a:solidFill>
                  <a:srgbClr val="00B0F0"/>
                </a:solidFill>
              </a:rPr>
              <a:t>mole.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>
            <a:spLocks noGrp="1"/>
          </p:cNvSpPr>
          <p:nvPr>
            <p:ph type="title"/>
          </p:nvPr>
        </p:nvSpPr>
        <p:spPr>
          <a:xfrm>
            <a:off x="720000" y="1432825"/>
            <a:ext cx="3624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  <a:defRPr sz="3800">
                <a:solidFill>
                  <a:srgbClr val="FCAEA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subTitle" idx="1"/>
          </p:nvPr>
        </p:nvSpPr>
        <p:spPr>
          <a:xfrm>
            <a:off x="713225" y="2337950"/>
            <a:ext cx="36246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subTitle" idx="1"/>
          </p:nvPr>
        </p:nvSpPr>
        <p:spPr>
          <a:xfrm>
            <a:off x="1181425" y="262477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ubTitle" idx="2"/>
          </p:nvPr>
        </p:nvSpPr>
        <p:spPr>
          <a:xfrm>
            <a:off x="4836300" y="262477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subTitle" idx="3"/>
          </p:nvPr>
        </p:nvSpPr>
        <p:spPr>
          <a:xfrm>
            <a:off x="1181425" y="3520172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subTitle" idx="4"/>
          </p:nvPr>
        </p:nvSpPr>
        <p:spPr>
          <a:xfrm>
            <a:off x="4836300" y="3520172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>
            <a:spLocks noGrp="1"/>
          </p:cNvSpPr>
          <p:nvPr>
            <p:ph type="title"/>
          </p:nvPr>
        </p:nvSpPr>
        <p:spPr>
          <a:xfrm>
            <a:off x="714150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157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body" idx="1"/>
          </p:nvPr>
        </p:nvSpPr>
        <p:spPr>
          <a:xfrm>
            <a:off x="1194425" y="2025500"/>
            <a:ext cx="29076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body" idx="2"/>
          </p:nvPr>
        </p:nvSpPr>
        <p:spPr>
          <a:xfrm>
            <a:off x="5080925" y="2025500"/>
            <a:ext cx="29076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iem-student.org/infographic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jacobimed.org/hyponatremi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title"/>
          </p:nvPr>
        </p:nvSpPr>
        <p:spPr>
          <a:xfrm>
            <a:off x="276446" y="280876"/>
            <a:ext cx="6390409" cy="2680855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</a:pPr>
            <a:r>
              <a:rPr lang="en-US" sz="6000" b="1" dirty="0">
                <a:solidFill>
                  <a:schemeClr val="dk1"/>
                </a:solidFill>
              </a:rPr>
              <a:t>IV Fluids- electrolytes</a:t>
            </a:r>
            <a:endParaRPr sz="6000" b="1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64376-0D5A-DF4A-EBA4-194D9C048265}"/>
              </a:ext>
            </a:extLst>
          </p:cNvPr>
          <p:cNvSpPr txBox="1"/>
          <p:nvPr/>
        </p:nvSpPr>
        <p:spPr>
          <a:xfrm>
            <a:off x="3542535" y="2741991"/>
            <a:ext cx="4692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800" dirty="0">
                <a:solidFill>
                  <a:srgbClr val="FFCC66"/>
                </a:solidFill>
              </a:rPr>
              <a:t>Done by :</a:t>
            </a:r>
          </a:p>
          <a:p>
            <a:r>
              <a:rPr lang="en-US" sz="1800" dirty="0" err="1">
                <a:solidFill>
                  <a:srgbClr val="FFCC66"/>
                </a:solidFill>
              </a:rPr>
              <a:t>Moath</a:t>
            </a:r>
            <a:r>
              <a:rPr lang="en-US" sz="1800" dirty="0">
                <a:solidFill>
                  <a:srgbClr val="FFCC66"/>
                </a:solidFill>
              </a:rPr>
              <a:t> Al-</a:t>
            </a:r>
            <a:r>
              <a:rPr lang="en-US" sz="1800" dirty="0" err="1">
                <a:solidFill>
                  <a:srgbClr val="FFCC66"/>
                </a:solidFill>
              </a:rPr>
              <a:t>harasis</a:t>
            </a:r>
            <a:endParaRPr lang="en-US" sz="1800" dirty="0">
              <a:solidFill>
                <a:srgbClr val="FFCC66"/>
              </a:solidFill>
            </a:endParaRPr>
          </a:p>
          <a:p>
            <a:r>
              <a:rPr lang="en-US" sz="1800" dirty="0">
                <a:solidFill>
                  <a:srgbClr val="FFCC66"/>
                </a:solidFill>
              </a:rPr>
              <a:t>Yousef </a:t>
            </a:r>
            <a:r>
              <a:rPr lang="en-US" sz="1800" dirty="0" err="1">
                <a:solidFill>
                  <a:srgbClr val="FFCC66"/>
                </a:solidFill>
              </a:rPr>
              <a:t>murad</a:t>
            </a:r>
            <a:endParaRPr lang="en-US" sz="1800" dirty="0">
              <a:solidFill>
                <a:srgbClr val="FFCC66"/>
              </a:solidFill>
            </a:endParaRPr>
          </a:p>
          <a:p>
            <a:r>
              <a:rPr lang="en-US" sz="1800" dirty="0" err="1">
                <a:solidFill>
                  <a:srgbClr val="FFCC66"/>
                </a:solidFill>
              </a:rPr>
              <a:t>Hala</a:t>
            </a:r>
            <a:r>
              <a:rPr lang="en-US" sz="1800" dirty="0">
                <a:solidFill>
                  <a:srgbClr val="FFCC66"/>
                </a:solidFill>
              </a:rPr>
              <a:t> Al-</a:t>
            </a:r>
            <a:r>
              <a:rPr lang="en-US" sz="1800" dirty="0" err="1">
                <a:solidFill>
                  <a:srgbClr val="FFCC66"/>
                </a:solidFill>
              </a:rPr>
              <a:t>zenaty</a:t>
            </a:r>
            <a:endParaRPr lang="en-US" sz="1800" dirty="0">
              <a:solidFill>
                <a:srgbClr val="FFCC66"/>
              </a:solidFill>
            </a:endParaRPr>
          </a:p>
          <a:p>
            <a:r>
              <a:rPr lang="en-US" sz="1800" dirty="0" err="1">
                <a:solidFill>
                  <a:srgbClr val="FFCC66"/>
                </a:solidFill>
              </a:rPr>
              <a:t>Moath</a:t>
            </a:r>
            <a:r>
              <a:rPr lang="en-US" sz="1800" dirty="0">
                <a:solidFill>
                  <a:srgbClr val="FFCC66"/>
                </a:solidFill>
              </a:rPr>
              <a:t> AL-</a:t>
            </a:r>
            <a:r>
              <a:rPr lang="en-US" sz="1800" dirty="0" err="1">
                <a:solidFill>
                  <a:srgbClr val="FFCC66"/>
                </a:solidFill>
              </a:rPr>
              <a:t>zoubi</a:t>
            </a:r>
            <a:endParaRPr lang="en-US" sz="1800" dirty="0">
              <a:solidFill>
                <a:srgbClr val="FFCC66"/>
              </a:solidFill>
            </a:endParaRPr>
          </a:p>
          <a:p>
            <a:r>
              <a:rPr lang="en-US" sz="1800" dirty="0">
                <a:solidFill>
                  <a:srgbClr val="FFCC66"/>
                </a:solidFill>
              </a:rPr>
              <a:t>Ahmad al-</a:t>
            </a:r>
            <a:r>
              <a:rPr lang="en-US" sz="1800" dirty="0" err="1">
                <a:solidFill>
                  <a:srgbClr val="FFCC66"/>
                </a:solidFill>
              </a:rPr>
              <a:t>sarayreh</a:t>
            </a:r>
            <a:endParaRPr lang="en-US" sz="1800" dirty="0">
              <a:solidFill>
                <a:srgbClr val="FFCC66"/>
              </a:solidFill>
            </a:endParaRPr>
          </a:p>
          <a:p>
            <a:r>
              <a:rPr lang="en-US" sz="1800" dirty="0">
                <a:solidFill>
                  <a:srgbClr val="FFCC66"/>
                </a:solidFill>
              </a:rPr>
              <a:t>Khalil </a:t>
            </a:r>
            <a:r>
              <a:rPr lang="en-US" sz="1800" dirty="0" err="1">
                <a:solidFill>
                  <a:srgbClr val="FFCC66"/>
                </a:solidFill>
              </a:rPr>
              <a:t>Abuawad</a:t>
            </a:r>
            <a:endParaRPr lang="en-US" sz="1800" dirty="0">
              <a:solidFill>
                <a:srgbClr val="FFCC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36861-A673-C9A1-4D26-1AFD989D1C78}"/>
              </a:ext>
            </a:extLst>
          </p:cNvPr>
          <p:cNvSpPr txBox="1"/>
          <p:nvPr/>
        </p:nvSpPr>
        <p:spPr>
          <a:xfrm>
            <a:off x="276446" y="3096410"/>
            <a:ext cx="22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Dr-Ashraf Al-</a:t>
            </a:r>
            <a:r>
              <a:rPr lang="en-US" sz="1800" dirty="0" err="1"/>
              <a:t>dmour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827584" y="444066"/>
            <a:ext cx="45005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Normal Saline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44" name="Google Shape;244;p10"/>
          <p:cNvSpPr txBox="1">
            <a:spLocks noGrp="1"/>
          </p:cNvSpPr>
          <p:nvPr>
            <p:ph type="subTitle" idx="1"/>
          </p:nvPr>
        </p:nvSpPr>
        <p:spPr>
          <a:xfrm>
            <a:off x="714348" y="1269988"/>
            <a:ext cx="6500858" cy="252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Normal Saline Results in influx of chloride ions (</a:t>
            </a:r>
            <a:r>
              <a:rPr lang="en-US" sz="1800" b="1" dirty="0" err="1">
                <a:solidFill>
                  <a:schemeClr val="dk1"/>
                </a:solidFill>
              </a:rPr>
              <a:t>Cl</a:t>
            </a:r>
            <a:r>
              <a:rPr lang="en-US" sz="1800" b="1" dirty="0">
                <a:solidFill>
                  <a:schemeClr val="dk1"/>
                </a:solidFill>
              </a:rPr>
              <a:t>)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Causes shift of bicarbonate ions (HCO3) into cells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Causes acidosis (  pH)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Acidosis → potassium shift out of cells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↑ serum potassium 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•Contraindications: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>
                <a:solidFill>
                  <a:schemeClr val="dk1"/>
                </a:solidFill>
              </a:rPr>
              <a:t>CHF, CKD, Liver cirrhosis 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b="1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b="1" dirty="0"/>
          </a:p>
        </p:txBody>
      </p:sp>
      <p:sp>
        <p:nvSpPr>
          <p:cNvPr id="245" name="Google Shape;245;p10"/>
          <p:cNvSpPr txBox="1"/>
          <p:nvPr/>
        </p:nvSpPr>
        <p:spPr>
          <a:xfrm>
            <a:off x="642910" y="1357304"/>
            <a:ext cx="2286016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12D3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44" y="2070761"/>
            <a:ext cx="1445786" cy="189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476655" y="289790"/>
            <a:ext cx="45005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Lactated Ringers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subTitle" idx="1"/>
          </p:nvPr>
        </p:nvSpPr>
        <p:spPr>
          <a:xfrm>
            <a:off x="713224" y="1563638"/>
            <a:ext cx="5573288" cy="307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Sodium, chloride, potassium, calcium, and lactate.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"Balanced fluid"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Isotonic: osmolarity 286 mOsm/L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Lactate converted to bicarbonate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Acts as buffer in acidotic states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Used for?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trauma resuscitation </a:t>
            </a:r>
            <a:endParaRPr/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3702" y="1131590"/>
            <a:ext cx="1741605" cy="365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ambria"/>
              <a:buNone/>
            </a:pPr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1194425" y="1203598"/>
            <a:ext cx="29076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 b="1">
                <a:solidFill>
                  <a:srgbClr val="3F7818"/>
                </a:solidFill>
                <a:latin typeface="Barlow"/>
                <a:ea typeface="Barlow"/>
                <a:cs typeface="Barlow"/>
                <a:sym typeface="Barlow"/>
              </a:rPr>
              <a:t>INDICATION 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1) First-line replacement therapy in the perioperative period.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2) Fluid resuscitation after a blood loss due to trauma, surgery, or a burn injury.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3) Replace GI tract fluid losses.</a:t>
            </a:r>
            <a:endParaRPr/>
          </a:p>
          <a:p>
            <a: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4) Metabolic acidosis.</a:t>
            </a:r>
            <a:endParaRPr sz="16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2"/>
          </p:nvPr>
        </p:nvSpPr>
        <p:spPr>
          <a:xfrm>
            <a:off x="5041977" y="1203598"/>
            <a:ext cx="2946323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2000" b="1">
                <a:solidFill>
                  <a:srgbClr val="3F7818"/>
                </a:solidFill>
                <a:latin typeface="Barlow"/>
                <a:ea typeface="Barlow"/>
                <a:cs typeface="Barlow"/>
                <a:sym typeface="Barlow"/>
              </a:rPr>
              <a:t>CONRTAINDICATION ?</a:t>
            </a:r>
            <a:endParaRPr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1) Poor liver function. </a:t>
            </a:r>
            <a:b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US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 cant metabolize lactate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endParaRPr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2) Hyperkalemia</a:t>
            </a:r>
            <a:endParaRPr sz="16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(renal patient)</a:t>
            </a:r>
            <a:endParaRPr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3) Citrated blood transfusions</a:t>
            </a:r>
            <a:br>
              <a:rPr lang="en-US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US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(Clumping of red cells if it is  co-administered with blood products)</a:t>
            </a:r>
            <a:endParaRPr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642910" y="-92546"/>
            <a:ext cx="628654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Half Normal Saline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1"/>
          </p:nvPr>
        </p:nvSpPr>
        <p:spPr>
          <a:xfrm>
            <a:off x="632519" y="1183544"/>
            <a:ext cx="6286544" cy="365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[Na] = [</a:t>
            </a:r>
            <a:r>
              <a:rPr lang="en-US" sz="1800" dirty="0" err="1">
                <a:solidFill>
                  <a:schemeClr val="dk1"/>
                </a:solidFill>
              </a:rPr>
              <a:t>Cl</a:t>
            </a:r>
            <a:r>
              <a:rPr lang="en-US" sz="1800" dirty="0">
                <a:solidFill>
                  <a:schemeClr val="dk1"/>
                </a:solidFill>
              </a:rPr>
              <a:t>] = 77 </a:t>
            </a:r>
            <a:r>
              <a:rPr lang="en-US" sz="1800" dirty="0" err="1">
                <a:solidFill>
                  <a:schemeClr val="dk1"/>
                </a:solidFill>
              </a:rPr>
              <a:t>mmol</a:t>
            </a:r>
            <a:r>
              <a:rPr lang="en-US" sz="1800" dirty="0">
                <a:solidFill>
                  <a:schemeClr val="dk1"/>
                </a:solidFill>
              </a:rPr>
              <a:t>/liter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total </a:t>
            </a:r>
            <a:r>
              <a:rPr lang="en-US" sz="1800" dirty="0" err="1">
                <a:solidFill>
                  <a:schemeClr val="dk1"/>
                </a:solidFill>
              </a:rPr>
              <a:t>osmolarity</a:t>
            </a:r>
            <a:r>
              <a:rPr lang="en-US" sz="1800" dirty="0">
                <a:solidFill>
                  <a:schemeClr val="dk1"/>
                </a:solidFill>
              </a:rPr>
              <a:t> = 154 </a:t>
            </a:r>
            <a:r>
              <a:rPr lang="en-US" sz="1800" dirty="0" err="1">
                <a:solidFill>
                  <a:schemeClr val="dk1"/>
                </a:solidFill>
              </a:rPr>
              <a:t>mOsmol</a:t>
            </a:r>
            <a:r>
              <a:rPr lang="en-US" sz="1800" dirty="0">
                <a:solidFill>
                  <a:schemeClr val="dk1"/>
                </a:solidFill>
              </a:rPr>
              <a:t>/liter vs. 285 m0sm/L plasma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</a:t>
            </a:r>
            <a:r>
              <a:rPr lang="en-US" sz="1800" b="1" dirty="0">
                <a:solidFill>
                  <a:schemeClr val="dk1"/>
                </a:solidFill>
              </a:rPr>
              <a:t>Hypotonic</a:t>
            </a:r>
            <a:r>
              <a:rPr lang="en-US" sz="1800" dirty="0">
                <a:solidFill>
                  <a:schemeClr val="dk1"/>
                </a:solidFill>
              </a:rPr>
              <a:t> solution concentration of sodium chloride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Does not remain intravascular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Used as "maintenance fluids"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Replaces daily losses of sodium and water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5% dextrose often added: D5 half NS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Potassium can be added: D5 half NS with 20mEq K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• Often used when oral intake is low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dirty="0">
                <a:solidFill>
                  <a:schemeClr val="dk1"/>
                </a:solidFill>
              </a:rPr>
              <a:t>Avoid with ? </a:t>
            </a:r>
            <a:r>
              <a:rPr lang="en-US" sz="1800" dirty="0" err="1">
                <a:solidFill>
                  <a:schemeClr val="dk1"/>
                </a:solidFill>
              </a:rPr>
              <a:t>Hyponataremia</a:t>
            </a:r>
            <a:r>
              <a:rPr lang="en-US" sz="1800" dirty="0">
                <a:solidFill>
                  <a:schemeClr val="dk1"/>
                </a:solidFill>
              </a:rPr>
              <a:t> ,</a:t>
            </a:r>
            <a:r>
              <a:rPr lang="en-US" sz="1800" dirty="0" err="1">
                <a:solidFill>
                  <a:schemeClr val="dk1"/>
                </a:solidFill>
              </a:rPr>
              <a:t>burns,head</a:t>
            </a:r>
            <a:r>
              <a:rPr lang="en-US" sz="1800" dirty="0">
                <a:solidFill>
                  <a:schemeClr val="dk1"/>
                </a:solidFill>
              </a:rPr>
              <a:t> trauma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713046" y="684333"/>
            <a:ext cx="2416922" cy="99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0.45% Normal Saline </a:t>
            </a:r>
            <a:endParaRPr sz="1400" i="0" u="none" strike="noStrike" cap="none" dirty="0">
              <a:solidFill>
                <a:schemeClr val="bg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title"/>
          </p:nvPr>
        </p:nvSpPr>
        <p:spPr>
          <a:xfrm>
            <a:off x="518219" y="273209"/>
            <a:ext cx="628654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D5W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642910" y="1919668"/>
            <a:ext cx="5787602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IV fluid that contains Dextrose and free water.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Cautously? Renal patient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Dextrose is metabolized leaving only free water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Used for?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 hypernatremia to dilute sodium.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br>
              <a:rPr lang="en-US" sz="1800"/>
            </a:br>
            <a:endParaRPr sz="1800"/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l="29938" t="1214" r="27273"/>
          <a:stretch/>
        </p:blipFill>
        <p:spPr>
          <a:xfrm>
            <a:off x="6572264" y="1132609"/>
            <a:ext cx="2000264" cy="375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610016" y="1509317"/>
            <a:ext cx="228601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 Dextrose</a:t>
            </a:r>
            <a:endParaRPr sz="1400" b="0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title"/>
          </p:nvPr>
        </p:nvSpPr>
        <p:spPr>
          <a:xfrm>
            <a:off x="497437" y="307819"/>
            <a:ext cx="628654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Hypertonic Saline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1"/>
          </p:nvPr>
        </p:nvSpPr>
        <p:spPr>
          <a:xfrm>
            <a:off x="713224" y="2000246"/>
            <a:ext cx="550185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Hypertonic: ~900 mOsm/liter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Draws fluid out of tissues into vascular space 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ICF              ECF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>
                <a:solidFill>
                  <a:schemeClr val="dk1"/>
                </a:solidFill>
              </a:rPr>
              <a:t>• Used in ?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• Elevated intracerebral pressure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• Severe hyponatremia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br>
              <a:rPr lang="en-US" sz="1800"/>
            </a:br>
            <a:endParaRPr sz="1800"/>
          </a:p>
        </p:txBody>
      </p:sp>
      <p:sp>
        <p:nvSpPr>
          <p:cNvPr id="281" name="Google Shape;281;p15"/>
          <p:cNvSpPr txBox="1"/>
          <p:nvPr/>
        </p:nvSpPr>
        <p:spPr>
          <a:xfrm>
            <a:off x="710485" y="1643056"/>
            <a:ext cx="2286016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D32"/>
                </a:solidFill>
                <a:latin typeface="Calibri"/>
                <a:ea typeface="Calibri"/>
                <a:cs typeface="Calibri"/>
                <a:sym typeface="Calibri"/>
              </a:rPr>
              <a:t>3% Saline</a:t>
            </a:r>
            <a:endParaRPr sz="1400" b="0" i="0" u="none" strike="noStrike" cap="none">
              <a:solidFill>
                <a:srgbClr val="212D3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82" name="Google Shape;282;p15"/>
          <p:cNvCxnSpPr/>
          <p:nvPr/>
        </p:nvCxnSpPr>
        <p:spPr>
          <a:xfrm>
            <a:off x="1639179" y="3034157"/>
            <a:ext cx="428628" cy="1588"/>
          </a:xfrm>
          <a:prstGeom prst="straightConnector1">
            <a:avLst/>
          </a:prstGeom>
          <a:noFill/>
          <a:ln w="28575" cap="flat" cmpd="sng">
            <a:solidFill>
              <a:srgbClr val="212D32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99597-C605-50E4-BCBF-3FD38FE9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3" y="1241010"/>
            <a:ext cx="8810846" cy="3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Cambria"/>
              <a:buNone/>
            </a:pPr>
            <a:r>
              <a:rPr lang="en-US" sz="28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Hypovolemia</a:t>
            </a:r>
            <a:endParaRPr sz="28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body" idx="1"/>
          </p:nvPr>
        </p:nvSpPr>
        <p:spPr>
          <a:xfrm>
            <a:off x="720000" y="1347466"/>
            <a:ext cx="77157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Many causes: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Vomiting/diarrhea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Poor oral intake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Third spacing/fluid leak: sepsis, trauma 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Clinical features: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Decreased urine output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Dry mucous membranes 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• Poor skin turgor Hypotension 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Treatment: oral intake, IV fluids</a:t>
            </a:r>
            <a:endParaRPr dirty="0"/>
          </a:p>
        </p:txBody>
      </p:sp>
      <p:pic>
        <p:nvPicPr>
          <p:cNvPr id="289" name="Google Shape;289;p16" descr="https://scontent.xx.fbcdn.net/v/t1.15752-0/p206x206/128278337_143785724151217_4125971239516428808_n.jpg?_nc_cat=111&amp;ccb=2&amp;_nc_sid=58c789&amp;_nc_eui2=AeF3yuCRkiqULWk7OXy_nxzC_rXAm7qAqwv-tcCbuoCrC4SP3WcQ5bb6ysvtXhaOPil5K3UgI62z3AkG0On1lz2h&amp;_nc_ohc=e5Zk04FNCG8AX-UayAg&amp;_nc_ad=z-m&amp;_nc_cid=0&amp;_nc_ht=scontent.xx&amp;tp=6&amp;oh=05ad282771287ced6e84a793f805b45a&amp;oe=6035B04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2786064"/>
            <a:ext cx="24574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Cambria"/>
              <a:buNone/>
            </a:pPr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Hypervolemia</a:t>
            </a:r>
            <a:endParaRPr sz="28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720000" y="1347466"/>
            <a:ext cx="7715700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u="sng">
                <a:solidFill>
                  <a:schemeClr val="dk1"/>
                </a:solidFill>
              </a:rPr>
              <a:t>• Classic causes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Heart failure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Cirrhosis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Nephrotic syndrome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u="sng">
                <a:solidFill>
                  <a:schemeClr val="dk1"/>
                </a:solidFill>
              </a:rPr>
              <a:t>• Clinical features</a:t>
            </a:r>
            <a:r>
              <a:rPr lang="en-US" sz="1800" b="1">
                <a:solidFill>
                  <a:schemeClr val="dk1"/>
                </a:solidFill>
              </a:rPr>
              <a:t>: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Weight gain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Pitting edema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Elevated jugular venous pressure </a:t>
            </a:r>
            <a:br>
              <a:rPr lang="en-US" sz="1800" b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 • Pulmonary edema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b="1" u="sng">
                <a:solidFill>
                  <a:schemeClr val="dk1"/>
                </a:solidFill>
              </a:rPr>
              <a:t>• Treatment: diuretics</a:t>
            </a:r>
            <a:endParaRPr b="1" u="sng">
              <a:solidFill>
                <a:schemeClr val="dk1"/>
              </a:solidFill>
            </a:endParaRPr>
          </a:p>
        </p:txBody>
      </p:sp>
      <p:pic>
        <p:nvPicPr>
          <p:cNvPr id="296" name="Google Shape;296;p17" descr="No description availa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694" y="1571618"/>
            <a:ext cx="2979750" cy="303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449756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Barlow"/>
              <a:buNone/>
            </a:pP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Maintenance of Fluids:</a:t>
            </a:r>
            <a:endParaRPr sz="24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2" name="Google Shape;302;p18"/>
          <p:cNvSpPr txBox="1">
            <a:spLocks noGrp="1"/>
          </p:cNvSpPr>
          <p:nvPr>
            <p:ph type="body" idx="1"/>
          </p:nvPr>
        </p:nvSpPr>
        <p:spPr>
          <a:xfrm>
            <a:off x="365382" y="821966"/>
            <a:ext cx="8370716" cy="241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dirty="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dirty="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(4-2-1 rule)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(4ml/kg for the first 10kg) + (2ml/kg for kg 11-20) + (1ml/kg for every kg above 20) = hourly rate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Example: Calculate the hourly maintenance fluid rate for a child who weighs 25kg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(4ml x 10kg) + (2ml x 10kg) + (1ml x 5kg) = hourly rate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40ml + 20ml + 5ml = 65ml/</a:t>
            </a:r>
            <a:r>
              <a:rPr lang="en-US" sz="1600" b="1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hr</a:t>
            </a:r>
            <a:endParaRPr sz="16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407902" y="3098704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oppins"/>
              <a:buNone/>
            </a:pPr>
            <a:r>
              <a:rPr lang="en-US" sz="2400" b="1" i="0" u="sng" strike="noStrike" cap="none" dirty="0">
                <a:solidFill>
                  <a:srgbClr val="3F7818"/>
                </a:solidFill>
                <a:latin typeface="Barlow"/>
                <a:ea typeface="Barlow"/>
                <a:cs typeface="Barlow"/>
                <a:sym typeface="Barlow"/>
              </a:rPr>
              <a:t>Maintenance of electrolytes:</a:t>
            </a:r>
            <a:br>
              <a:rPr lang="en-US" sz="2800" b="1" i="0" u="sng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2400" b="1" i="0" u="sng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281008" y="3137456"/>
            <a:ext cx="7884448" cy="156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lang="en-US" sz="1600" b="1" dirty="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lang="en-US" sz="1600" b="1" i="0" u="none" strike="noStrike" cap="none" dirty="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Na+: 3 </a:t>
            </a:r>
            <a:r>
              <a:rPr lang="en-US" sz="1600" b="1" i="0" u="none" strike="noStrike" cap="none" dirty="0" err="1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mEq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/kg/day, K+ : 1 </a:t>
            </a:r>
            <a:r>
              <a:rPr lang="en-US" sz="1600" b="1" i="0" u="none" strike="noStrike" cap="none" dirty="0" err="1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mEq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/kg/day</a:t>
            </a:r>
            <a:endParaRPr sz="1600" b="1" i="0" u="none" strike="noStrike" cap="none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e.g. 50 kg patient maintenance requirements</a:t>
            </a:r>
            <a:endParaRPr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• fluid = 40 + 20 + 30 = 90 mL/hour = 2160 mL/day</a:t>
            </a:r>
            <a:endParaRPr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• Na+ = 150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mEq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/day</a:t>
            </a:r>
            <a:endParaRPr sz="1600" b="1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• K+ = 50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mEq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/day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2267744" y="1635646"/>
            <a:ext cx="4733718" cy="1272482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mbria"/>
              <a:buNone/>
            </a:pPr>
            <a:r>
              <a:rPr lang="en-US" sz="6600" b="1">
                <a:solidFill>
                  <a:schemeClr val="dk1"/>
                </a:solidFill>
              </a:rPr>
              <a:t>IV Fluids</a:t>
            </a:r>
            <a:endParaRPr sz="52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/>
          <p:nvPr/>
        </p:nvSpPr>
        <p:spPr>
          <a:xfrm>
            <a:off x="493862" y="305160"/>
            <a:ext cx="6858543" cy="55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Equipment of I.V. therapy </a:t>
            </a:r>
            <a:endParaRPr sz="2800" b="0" cap="none" dirty="0">
              <a:solidFill>
                <a:schemeClr val="accent4">
                  <a:lumMod val="20000"/>
                  <a:lumOff val="80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126" y="2623915"/>
            <a:ext cx="1858993" cy="17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5277" y="1167801"/>
            <a:ext cx="2214833" cy="221483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/>
          <p:nvPr/>
        </p:nvSpPr>
        <p:spPr>
          <a:xfrm>
            <a:off x="241567" y="980308"/>
            <a:ext cx="4331344" cy="46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Solution containers.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5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Corbel"/>
              <a:buNone/>
            </a:pPr>
            <a:endParaRPr sz="105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rbe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I.V. administration sets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19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Corbel"/>
              <a:buNone/>
            </a:pPr>
            <a:endParaRPr sz="1200" dirty="0">
              <a:solidFill>
                <a:srgbClr val="B0B0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>
          <a:xfrm>
            <a:off x="625415" y="-5032"/>
            <a:ext cx="3071436" cy="109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800"/>
              <a:buFont typeface="Cambria"/>
              <a:buNone/>
            </a:pPr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IV CANNULA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233772" y="1336329"/>
            <a:ext cx="8676456" cy="380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Corbel"/>
              <a:buChar char="•"/>
            </a:pPr>
            <a:r>
              <a:rPr lang="en-US" sz="2000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Present day IV cannula are available from sizes 14 gauge to 26 gauge with </a:t>
            </a:r>
            <a:r>
              <a:rPr lang="en-US" sz="2000" u="none" strike="noStrik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Barlow"/>
                <a:ea typeface="Barlow"/>
                <a:cs typeface="Barlow"/>
                <a:sym typeface="Barlow"/>
              </a:rPr>
              <a:t>universal color coding for easy recognition of IV cannula. Smaller the gauge, wider is the cannula and has higher flow rate.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80"/>
              </a:highlight>
            </a:endParaRP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Arial"/>
              <a:buChar char="•"/>
            </a:pPr>
            <a:r>
              <a:rPr lang="en-US" sz="2000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Normal adult size: 18-20 G</a:t>
            </a:r>
            <a:endParaRPr dirty="0"/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Arial"/>
              <a:buChar char="•"/>
            </a:pPr>
            <a:r>
              <a:rPr lang="en-US" sz="2000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Situations requiring rapid fluid transfusion like trauma: 14-16 G</a:t>
            </a:r>
            <a:endParaRPr dirty="0"/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Arial"/>
              <a:buChar char="•"/>
            </a:pPr>
            <a:r>
              <a:rPr lang="en-US" sz="2000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Preferred pediatric size: 22 G</a:t>
            </a:r>
            <a:endParaRPr dirty="0"/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Arial"/>
              <a:buChar char="•"/>
            </a:pPr>
            <a:r>
              <a:rPr lang="en-US" sz="2000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Infants and neonates: 24-26 G</a:t>
            </a:r>
            <a:endParaRPr dirty="0"/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+pink (20 G) is most commonly used </a:t>
            </a:r>
            <a:endParaRPr sz="2000" u="none" strike="noStrik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0B0B0"/>
              </a:buClr>
              <a:buSzPts val="1760"/>
              <a:buFont typeface="Corbe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>
            <a:spLocks noGrp="1"/>
          </p:cNvSpPr>
          <p:nvPr>
            <p:ph type="title"/>
          </p:nvPr>
        </p:nvSpPr>
        <p:spPr>
          <a:xfrm>
            <a:off x="444575" y="423459"/>
            <a:ext cx="64433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Cambria"/>
              <a:buNone/>
            </a:pPr>
            <a:r>
              <a:rPr lang="en-US" sz="2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External diameter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of cannula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103908" y="1096448"/>
            <a:ext cx="9154391" cy="37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Corbel"/>
              <a:buChar char="•"/>
            </a:pPr>
            <a:endParaRPr lang="en-US" sz="1704" u="none" strike="noStrik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Corbe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Remember the pink (20 G) cannula is </a:t>
            </a:r>
            <a:r>
              <a:rPr lang="en-US" sz="1704" b="1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 mm</a:t>
            </a: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in diameter. For cannula next to pink: 1 +/- 0.2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18 G (green): 1.2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22 G (blue): 0.8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Corbe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 cannula smaller “gauge” than 18 G: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16 G (grey): 1.2 + 0.4 = 1.6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14 G (orange):1.6 + 0.4 = 2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Corbe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 cannula larger than 22 G: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24 G (yellow): 0.8 – 0.1 = 0.7 mm</a:t>
            </a:r>
            <a:endParaRPr dirty="0"/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3"/>
              <a:buFont typeface="Arial"/>
              <a:buChar char="•"/>
            </a:pPr>
            <a:r>
              <a:rPr lang="en-US" sz="1704" u="none" strike="noStrik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26 G (purple): 0.7 – 0.1 = 0.6 mm</a:t>
            </a:r>
            <a:endParaRPr dirty="0"/>
          </a:p>
          <a:p>
            <a:pPr marL="228600" marR="0" lvl="0" indent="-96266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4"/>
              <a:buFont typeface="Corbel"/>
              <a:buNone/>
            </a:pPr>
            <a:endParaRPr sz="17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4699190" y="523749"/>
            <a:ext cx="4876527" cy="104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mbria"/>
              <a:buNone/>
            </a:pPr>
            <a:endParaRPr sz="4290" b="1">
              <a:solidFill>
                <a:srgbClr val="4848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4518748" y="5748473"/>
            <a:ext cx="177545" cy="311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5179239" y="5461513"/>
            <a:ext cx="106527" cy="311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596206"/>
            <a:ext cx="324036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2BDE3C4-E563-ACD2-2AF6-18AC46088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87079" y="0"/>
            <a:ext cx="943107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053F9-021C-BB47-7A63-25EE506315C7}"/>
              </a:ext>
            </a:extLst>
          </p:cNvPr>
          <p:cNvSpPr txBox="1"/>
          <p:nvPr/>
        </p:nvSpPr>
        <p:spPr>
          <a:xfrm>
            <a:off x="-287079" y="5143500"/>
            <a:ext cx="9431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iem-student.org/infographic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34513-4DBC-B204-7F9F-6AB7D74F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" y="60512"/>
            <a:ext cx="8901952" cy="49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title"/>
          </p:nvPr>
        </p:nvSpPr>
        <p:spPr>
          <a:xfrm>
            <a:off x="1835696" y="1563638"/>
            <a:ext cx="5616624" cy="1368152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mbria"/>
              <a:buNone/>
            </a:pPr>
            <a:r>
              <a:rPr lang="en-US" sz="6200" b="1" dirty="0">
                <a:solidFill>
                  <a:schemeClr val="dk1"/>
                </a:solidFill>
              </a:rPr>
              <a:t>Electrolytes</a:t>
            </a:r>
            <a:endParaRPr sz="6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889318" y="2150745"/>
            <a:ext cx="7365365" cy="84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 sz="9600">
                <a:solidFill>
                  <a:srgbClr val="3F7818"/>
                </a:solidFill>
              </a:rPr>
              <a:t>Sodium </a:t>
            </a:r>
            <a:br>
              <a:rPr lang="en-US" sz="9600"/>
            </a:br>
            <a:r>
              <a:rPr lang="en-US" sz="4800"/>
              <a:t>(</a:t>
            </a:r>
            <a:r>
              <a:rPr lang="en-US" sz="4800">
                <a:solidFill>
                  <a:schemeClr val="accent5"/>
                </a:solidFill>
              </a:rPr>
              <a:t>135 - 145 mEq/L)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571449" y="322118"/>
            <a:ext cx="8053006" cy="64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HYPOnatremia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br>
              <a:rPr lang="en-US" sz="2800" dirty="0"/>
            </a:br>
            <a:r>
              <a:rPr lang="en-US" sz="1400" b="0" dirty="0">
                <a:solidFill>
                  <a:srgbClr val="FFC000"/>
                </a:solidFill>
              </a:rPr>
              <a:t>plasma Na+ concentration &lt;135 mmol/L.</a:t>
            </a:r>
            <a:br>
              <a:rPr lang="en-US" sz="1400" b="0" dirty="0">
                <a:solidFill>
                  <a:srgbClr val="FFC000"/>
                </a:solidFill>
              </a:rPr>
            </a:br>
            <a:r>
              <a:rPr lang="en-US" sz="1400" b="0" dirty="0">
                <a:solidFill>
                  <a:srgbClr val="FFC000"/>
                </a:solidFill>
              </a:rPr>
              <a:t>Symptoms usually begin when the Na+ level falls to &lt;120 mmol/L</a:t>
            </a:r>
            <a:r>
              <a:rPr lang="en-US" sz="1400" b="0" dirty="0">
                <a:solidFill>
                  <a:schemeClr val="dk1"/>
                </a:solidFill>
              </a:rPr>
              <a:t>.</a:t>
            </a:r>
            <a:endParaRPr lang="en-US" sz="1400" dirty="0"/>
          </a:p>
        </p:txBody>
      </p:sp>
      <p:sp>
        <p:nvSpPr>
          <p:cNvPr id="349" name="Google Shape;349;p25"/>
          <p:cNvSpPr txBox="1">
            <a:spLocks noGrp="1"/>
          </p:cNvSpPr>
          <p:nvPr>
            <p:ph type="subTitle" idx="1"/>
          </p:nvPr>
        </p:nvSpPr>
        <p:spPr>
          <a:xfrm>
            <a:off x="683260" y="1563370"/>
            <a:ext cx="7355840" cy="295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Hyponatremia Plasma Osmolality </a:t>
            </a:r>
            <a:endParaRPr lang="ar-JO" sz="1600" b="1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ar-JO" sz="1600" b="1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 The osmolality of ECF is equal to the sum of the concentrations of all dissolved solutes.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Because Na+</a:t>
            </a:r>
            <a:r>
              <a:rPr lang="ar-JO" sz="1600" b="1" dirty="0"/>
              <a:t> </a:t>
            </a:r>
            <a:r>
              <a:rPr lang="en-US" sz="1600" b="1" dirty="0"/>
              <a:t>and its anions account for nearly 90% of these solutes,</a:t>
            </a:r>
            <a:endParaRPr lang="en-US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en-US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• Osmolality should be LOW in </a:t>
            </a:r>
            <a:r>
              <a:rPr lang="en-US" sz="1600" dirty="0" err="1"/>
              <a:t>HYPOnatremia</a:t>
            </a:r>
            <a:r>
              <a:rPr lang="en-US" sz="1600" dirty="0"/>
              <a:t> </a:t>
            </a:r>
            <a:endParaRPr lang="en-US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en-US" sz="1600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• 1st step in hyponatremia is to make sure it's low </a:t>
            </a:r>
            <a:endParaRPr lang="en-US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                  </a:t>
            </a:r>
            <a:endParaRPr lang="en-US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           Serum Osmolality = 2 * [Na] + (Glucose/18) + (BUN/2.8)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     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*</a:t>
            </a:r>
            <a:r>
              <a:rPr lang="en-US" sz="1600" dirty="0"/>
              <a:t>Normal = 285 (275 to 295)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>
            <a:spLocks noGrp="1"/>
          </p:cNvSpPr>
          <p:nvPr>
            <p:ph type="title"/>
          </p:nvPr>
        </p:nvSpPr>
        <p:spPr>
          <a:xfrm>
            <a:off x="395531" y="267236"/>
            <a:ext cx="590465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dirty="0" err="1">
                <a:solidFill>
                  <a:srgbClr val="FFC000"/>
                </a:solidFill>
              </a:rPr>
              <a:t>HYPOnatremia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(hypo/ hyper/ </a:t>
            </a:r>
            <a:r>
              <a:rPr lang="en-US" sz="1600" dirty="0" err="1">
                <a:solidFill>
                  <a:srgbClr val="FFC000"/>
                </a:solidFill>
              </a:rPr>
              <a:t>euvolemic</a:t>
            </a:r>
            <a:r>
              <a:rPr lang="en-US" sz="16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60" name="Google Shape;360;p27"/>
          <p:cNvSpPr txBox="1">
            <a:spLocks noGrp="1"/>
          </p:cNvSpPr>
          <p:nvPr>
            <p:ph type="subTitle" idx="1"/>
          </p:nvPr>
        </p:nvSpPr>
        <p:spPr>
          <a:xfrm>
            <a:off x="355769" y="1095514"/>
            <a:ext cx="2868930" cy="50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 b="1" dirty="0">
                <a:solidFill>
                  <a:srgbClr val="FF0000"/>
                </a:solidFill>
              </a:rPr>
              <a:t>1) Hypovolemic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361" name="Google Shape;361;p27"/>
          <p:cNvCxnSpPr/>
          <p:nvPr/>
        </p:nvCxnSpPr>
        <p:spPr>
          <a:xfrm>
            <a:off x="395531" y="1347609"/>
            <a:ext cx="2329815" cy="0"/>
          </a:xfrm>
          <a:prstGeom prst="straightConnector1">
            <a:avLst/>
          </a:prstGeom>
          <a:noFill/>
          <a:ln w="12700" cap="rnd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27"/>
          <p:cNvSpPr/>
          <p:nvPr/>
        </p:nvSpPr>
        <p:spPr>
          <a:xfrm>
            <a:off x="202019" y="1537970"/>
            <a:ext cx="8697432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Char char="❑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a depletion of both Na+ and water, but the sodium deficit exceeds the water deficit.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Char char="❑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of Na+ loss: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Cambria"/>
              <a:buAutoNum type="arabicParenR"/>
            </a:pPr>
            <a:r>
              <a:rPr lang="en-US" sz="1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Extra-renal causes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urine sodium (&lt;10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mEq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/L)</a:t>
            </a:r>
            <a:endParaRPr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Na+ loss can be from GIT or skin (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diarrhea, vomiting, diaphoresis, burn, nasogastric suction).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Implies increased sodium retention by the kidneys to compensate for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extrarenal losses of sodium containing fluid.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AutoNum type="arabicParenR"/>
            </a:pPr>
            <a:r>
              <a:rPr lang="en-US" sz="1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causes: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urine sodium (&gt;20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mEq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are either :</a:t>
            </a:r>
            <a:endParaRPr dirty="0"/>
          </a:p>
          <a:p>
            <a:pPr marL="1714500" marR="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AutoNum type="romanL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Diuretic therapy (thiazides)</a:t>
            </a:r>
            <a:endParaRPr dirty="0"/>
          </a:p>
          <a:p>
            <a:pPr marL="1714500" marR="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AutoNum type="romanL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Adrenocortical failure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4B9F-C00D-64C8-9A55-9F5B3A50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9D562-A586-F727-C7F7-CB3E2B86C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CF5018D-5B9E-1DFC-C45D-DB0E314C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486220" y="332495"/>
            <a:ext cx="763821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Fluid compartments</a:t>
            </a:r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581934" y="1313551"/>
            <a:ext cx="1440496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618274" y="2681703"/>
            <a:ext cx="1440160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3"/>
          <p:cNvCxnSpPr/>
          <p:nvPr/>
        </p:nvCxnSpPr>
        <p:spPr>
          <a:xfrm rot="10800000" flipH="1">
            <a:off x="2093425" y="2781119"/>
            <a:ext cx="792088" cy="504056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3"/>
          <p:cNvCxnSpPr/>
          <p:nvPr/>
        </p:nvCxnSpPr>
        <p:spPr>
          <a:xfrm>
            <a:off x="2083318" y="3308210"/>
            <a:ext cx="720080" cy="592024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5" name="Google Shape;175;p3"/>
          <p:cNvSpPr/>
          <p:nvPr/>
        </p:nvSpPr>
        <p:spPr>
          <a:xfrm>
            <a:off x="2865167" y="1786516"/>
            <a:ext cx="1440160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902493" y="3154668"/>
            <a:ext cx="1440160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 rot="10800000" flipH="1">
            <a:off x="4348584" y="1840695"/>
            <a:ext cx="792088" cy="504056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8" name="Google Shape;178;p3"/>
          <p:cNvCxnSpPr/>
          <p:nvPr/>
        </p:nvCxnSpPr>
        <p:spPr>
          <a:xfrm>
            <a:off x="4348044" y="2391950"/>
            <a:ext cx="720080" cy="592024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9" name="Google Shape;179;p3"/>
          <p:cNvSpPr/>
          <p:nvPr/>
        </p:nvSpPr>
        <p:spPr>
          <a:xfrm>
            <a:off x="5293419" y="1313551"/>
            <a:ext cx="1440160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5293419" y="2785788"/>
            <a:ext cx="1440160" cy="1368152"/>
          </a:xfrm>
          <a:prstGeom prst="ellipse">
            <a:avLst/>
          </a:prstGeom>
          <a:solidFill>
            <a:srgbClr val="05AAE5">
              <a:alpha val="20784"/>
            </a:srgbClr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690564" y="1564112"/>
            <a:ext cx="1584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Non-Water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942310" y="3042613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823" y="2056641"/>
            <a:ext cx="1835055" cy="67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3031977" y="3469864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Intracellular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5498525" y="1564112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5293419" y="3100585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Interstitial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>
            <a:spLocks noGrp="1"/>
          </p:cNvSpPr>
          <p:nvPr>
            <p:ph type="title"/>
          </p:nvPr>
        </p:nvSpPr>
        <p:spPr>
          <a:xfrm>
            <a:off x="395536" y="290104"/>
            <a:ext cx="5904865" cy="27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dirty="0" err="1">
                <a:solidFill>
                  <a:srgbClr val="FFC000"/>
                </a:solidFill>
              </a:rPr>
              <a:t>HYPOnatremia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(hypo/ hyper/ euvolemic)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251386" y="733406"/>
            <a:ext cx="230425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 b="1"/>
              <a:t>Euvolemic</a:t>
            </a:r>
            <a:endParaRPr/>
          </a:p>
        </p:txBody>
      </p:sp>
      <p:cxnSp>
        <p:nvCxnSpPr>
          <p:cNvPr id="369" name="Google Shape;369;p28"/>
          <p:cNvCxnSpPr/>
          <p:nvPr/>
        </p:nvCxnSpPr>
        <p:spPr>
          <a:xfrm>
            <a:off x="251386" y="1184796"/>
            <a:ext cx="1872208" cy="0"/>
          </a:xfrm>
          <a:prstGeom prst="straightConnector1">
            <a:avLst/>
          </a:prstGeom>
          <a:noFill/>
          <a:ln w="12700" cap="rnd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28"/>
          <p:cNvSpPr/>
          <p:nvPr/>
        </p:nvSpPr>
        <p:spPr>
          <a:xfrm>
            <a:off x="0" y="1237462"/>
            <a:ext cx="856984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Char char="❑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There’s no evidence of ECF expansion or contraction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Char char="❑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AutoNum type="arabicPeriod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polydipsia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AutoNum type="arabicPeriod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Causes are numerous and include : CNS pathologies, malignancy (most commonly small cell lung cancer), surgery (postoperative hyponatremia)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AutoNum type="arabicPeriod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Excessive electrolyte-free water infusion: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patient is given D5W (or other hypotonic solution) to replace fluids, or if water alone is consumed after intensive exertion (with profuse sweating)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AutoNum type="arabi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Hypothyroidism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600"/>
              <a:buFont typeface="Noto Sans Symbols"/>
              <a:buChar char="❑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Diagnosis mandates that the patient is euvolemic with the absence of renal, cardiac or hepatic diseases</a:t>
            </a:r>
            <a:endParaRPr dirty="0"/>
          </a:p>
        </p:txBody>
      </p:sp>
      <p:cxnSp>
        <p:nvCxnSpPr>
          <p:cNvPr id="371" name="Google Shape;371;p28"/>
          <p:cNvCxnSpPr/>
          <p:nvPr/>
        </p:nvCxnSpPr>
        <p:spPr>
          <a:xfrm>
            <a:off x="6587167" y="1203572"/>
            <a:ext cx="1872208" cy="0"/>
          </a:xfrm>
          <a:prstGeom prst="straightConnector1">
            <a:avLst/>
          </a:prstGeom>
          <a:noFill/>
          <a:ln w="12700" cap="rnd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7;p28">
            <a:extLst>
              <a:ext uri="{FF2B5EF4-FFF2-40B4-BE49-F238E27FC236}">
                <a16:creationId xmlns:a16="http://schemas.microsoft.com/office/drawing/2014/main" id="{D7F766C8-697E-08AF-700C-06BD929D9A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869" y="168239"/>
            <a:ext cx="512718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dirty="0" err="1">
                <a:solidFill>
                  <a:srgbClr val="FFC000"/>
                </a:solidFill>
              </a:rPr>
              <a:t>HYPOnatremia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(hypo/ hyper/ euvolemic)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" name="Google Shape;373;p28">
            <a:extLst>
              <a:ext uri="{FF2B5EF4-FFF2-40B4-BE49-F238E27FC236}">
                <a16:creationId xmlns:a16="http://schemas.microsoft.com/office/drawing/2014/main" id="{96B2127C-A259-E06B-A977-E86E343D9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68" y="1009614"/>
            <a:ext cx="6892187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</a:pPr>
            <a:endParaRPr lang="en-US" sz="20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</a:pPr>
            <a:r>
              <a:rPr lang="en-US" sz="2000" b="1" dirty="0" err="1">
                <a:solidFill>
                  <a:srgbClr val="FF0000"/>
                </a:solidFill>
              </a:rPr>
              <a:t>Hypervolemic</a:t>
            </a:r>
            <a:endParaRPr lang="en-US" sz="1800"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due to water-retaining states that are with volume expansion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relative excess of water in relation to sodium results in hyponatremia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are: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CHF 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Cirrhosis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Nephrotic syndrome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CKD; during free water intake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4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>
            <a:spLocks noGrp="1"/>
          </p:cNvSpPr>
          <p:nvPr>
            <p:ph type="subTitle" idx="1"/>
          </p:nvPr>
        </p:nvSpPr>
        <p:spPr>
          <a:xfrm>
            <a:off x="395605" y="411480"/>
            <a:ext cx="2743200" cy="50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*Clinical Features</a:t>
            </a:r>
            <a:endParaRPr dirty="0">
              <a:solidFill>
                <a:srgbClr val="FFC000"/>
              </a:solidFill>
            </a:endParaRPr>
          </a:p>
        </p:txBody>
      </p:sp>
      <p:cxnSp>
        <p:nvCxnSpPr>
          <p:cNvPr id="379" name="Google Shape;379;p29"/>
          <p:cNvCxnSpPr/>
          <p:nvPr/>
        </p:nvCxnSpPr>
        <p:spPr>
          <a:xfrm rot="10800000" flipH="1">
            <a:off x="395605" y="843280"/>
            <a:ext cx="2448560" cy="19685"/>
          </a:xfrm>
          <a:prstGeom prst="straightConnector1">
            <a:avLst/>
          </a:prstGeom>
          <a:noFill/>
          <a:ln w="12700" cap="rnd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29"/>
          <p:cNvSpPr/>
          <p:nvPr/>
        </p:nvSpPr>
        <p:spPr>
          <a:xfrm>
            <a:off x="323215" y="916305"/>
            <a:ext cx="8516620" cy="405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development is upon rapidity of development of hyponatremia than severity of it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Hyponatremia can be classified into:</a:t>
            </a:r>
            <a:endParaRPr dirty="0"/>
          </a:p>
          <a:p>
            <a:pPr marL="800100" marR="0" lvl="1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Upon chronicity:</a:t>
            </a:r>
            <a:endParaRPr dirty="0"/>
          </a:p>
          <a:p>
            <a:pPr marL="1257300" marR="0" lvl="2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romanL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Acute: develops within (24-48) h</a:t>
            </a:r>
            <a:endParaRPr dirty="0"/>
          </a:p>
          <a:p>
            <a:pPr marL="1257300" marR="0" lvl="2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romanL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Chronic: develops after 48 h</a:t>
            </a:r>
            <a:endParaRPr dirty="0"/>
          </a:p>
          <a:p>
            <a:pPr marL="800100" marR="0" lvl="1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Upon severity:</a:t>
            </a:r>
            <a:endParaRPr dirty="0"/>
          </a:p>
          <a:p>
            <a:pPr marL="1257300" marR="0" lvl="2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romanL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Mild: (130-135) mmol/L</a:t>
            </a:r>
            <a:endParaRPr dirty="0"/>
          </a:p>
          <a:p>
            <a:pPr marL="1257300" marR="0" lvl="2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romanL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Moderate: (125-129) mmol/L</a:t>
            </a:r>
            <a:endParaRPr dirty="0"/>
          </a:p>
          <a:p>
            <a:pPr marL="1257300" marR="0" lvl="2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romanL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Severe: less than 124 mmol/L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/>
          <p:nvPr/>
        </p:nvSpPr>
        <p:spPr>
          <a:xfrm>
            <a:off x="323215" y="414020"/>
            <a:ext cx="8516620" cy="467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r>
              <a:rPr lang="en-US" sz="1800" dirty="0">
                <a:solidFill>
                  <a:srgbClr val="3F781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rgbClr val="3F78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shifts to brain causing brain swelling or oedema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Headache, delirium and irritability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twitching and weakness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Hyperactive deep tendon reflexes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ICP and coma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&amp; V, Ileus and watery diarrhea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CVS: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hypertension and bradycardia if ICP increase significantly  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salivation and lacrimation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Cambria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Oliguria and anuria</a:t>
            </a:r>
            <a:endParaRPr dirty="0"/>
          </a:p>
          <a:p>
            <a:pPr marL="914400"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395789" y="267236"/>
            <a:ext cx="590465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dirty="0" err="1">
                <a:solidFill>
                  <a:srgbClr val="FFC000"/>
                </a:solidFill>
              </a:rPr>
              <a:t>HYPOnatremia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1600" dirty="0">
                <a:solidFill>
                  <a:srgbClr val="FFC000"/>
                </a:solidFill>
              </a:rPr>
              <a:t>(hypo/ hyper/ </a:t>
            </a:r>
            <a:r>
              <a:rPr lang="en-US" sz="1600" dirty="0" err="1">
                <a:solidFill>
                  <a:srgbClr val="FFC000"/>
                </a:solidFill>
              </a:rPr>
              <a:t>euvolemic</a:t>
            </a:r>
            <a:r>
              <a:rPr lang="en-US" sz="16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91" name="Google Shape;391;p31"/>
          <p:cNvSpPr txBox="1">
            <a:spLocks noGrp="1"/>
          </p:cNvSpPr>
          <p:nvPr>
            <p:ph type="subTitle" idx="1"/>
          </p:nvPr>
        </p:nvSpPr>
        <p:spPr>
          <a:xfrm>
            <a:off x="325552" y="763665"/>
            <a:ext cx="18002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en-US" sz="2400" b="1" dirty="0">
              <a:solidFill>
                <a:srgbClr val="B0B0B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Diagnosis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392" name="Google Shape;392;p31"/>
          <p:cNvCxnSpPr/>
          <p:nvPr/>
        </p:nvCxnSpPr>
        <p:spPr>
          <a:xfrm>
            <a:off x="325552" y="1267721"/>
            <a:ext cx="18002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3" name="Google Shape;393;p31"/>
          <p:cNvSpPr/>
          <p:nvPr/>
        </p:nvSpPr>
        <p:spPr>
          <a:xfrm>
            <a:off x="323215" y="1427480"/>
            <a:ext cx="849312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Plasma osmolality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low in a patient with true hyponatremia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Urine osmolality (low when kidneys respond appropriately and dilute urine, high when ADH is increased as in SIADH, Hypothyroidism and CHF)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Urine sodium concentration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Urine Na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low in the setting of hyponatremia</a:t>
            </a:r>
            <a:endParaRPr dirty="0"/>
          </a:p>
        </p:txBody>
      </p:sp>
      <p:cxnSp>
        <p:nvCxnSpPr>
          <p:cNvPr id="394" name="Google Shape;394;p31"/>
          <p:cNvCxnSpPr/>
          <p:nvPr/>
        </p:nvCxnSpPr>
        <p:spPr>
          <a:xfrm>
            <a:off x="251603" y="3424022"/>
            <a:ext cx="18002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p31"/>
          <p:cNvSpPr txBox="1"/>
          <p:nvPr/>
        </p:nvSpPr>
        <p:spPr>
          <a:xfrm>
            <a:off x="155910" y="2999002"/>
            <a:ext cx="180022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2400" b="1" dirty="0">
                <a:solidFill>
                  <a:srgbClr val="FF0000"/>
                </a:solidFill>
              </a:rPr>
              <a:t>Treatment 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6208755" y="147661"/>
            <a:ext cx="2808312" cy="1383665"/>
          </a:xfrm>
          <a:prstGeom prst="rect">
            <a:avLst/>
          </a:prstGeom>
          <a:gradFill>
            <a:gsLst>
              <a:gs pos="0">
                <a:srgbClr val="C6493F"/>
              </a:gs>
              <a:gs pos="78000">
                <a:srgbClr val="B22A17"/>
              </a:gs>
              <a:gs pos="100000">
                <a:srgbClr val="B22A17"/>
              </a:gs>
            </a:gsLst>
            <a:lin ang="5400000" scaled="0"/>
          </a:gradFill>
          <a:ln w="1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Hypertonic saline rapidly increases the tonicity of ECF.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increase sodium more than 8 mmol/L during the first 24 hours. An overly rapid increase in serum sodium concentration may produce 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pontine demyelination.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B39E0-1627-3C3E-51FE-C2402C148D9F}"/>
              </a:ext>
            </a:extLst>
          </p:cNvPr>
          <p:cNvSpPr/>
          <p:nvPr/>
        </p:nvSpPr>
        <p:spPr>
          <a:xfrm>
            <a:off x="4569777" y="3547841"/>
            <a:ext cx="2981753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Vaptan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antagonizes ADH activity at the renal tubules, is often used as an adjunct in the treatment</a:t>
            </a:r>
          </a:p>
          <a:p>
            <a:pPr algn="ctr"/>
            <a:r>
              <a:rPr lang="en-US" dirty="0"/>
              <a:t>of SIADH when water restriction alone is insufficient.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68EDC-8E7F-80DE-CC9F-F8D77FDF2B7B}"/>
              </a:ext>
            </a:extLst>
          </p:cNvPr>
          <p:cNvSpPr/>
          <p:nvPr/>
        </p:nvSpPr>
        <p:spPr>
          <a:xfrm>
            <a:off x="323214" y="3547841"/>
            <a:ext cx="3480425" cy="147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following correction rates have been suggested: </a:t>
            </a:r>
          </a:p>
          <a:p>
            <a:pPr algn="ctr"/>
            <a:r>
              <a:rPr lang="en-US" dirty="0"/>
              <a:t>mild symptoms: 0.5 </a:t>
            </a:r>
            <a:r>
              <a:rPr lang="en-US" dirty="0" err="1"/>
              <a:t>mEq</a:t>
            </a:r>
            <a:r>
              <a:rPr lang="en-US" dirty="0"/>
              <a:t>/L/h or less;  moderate symptoms: 1 </a:t>
            </a:r>
            <a:r>
              <a:rPr lang="en-US" dirty="0" err="1"/>
              <a:t>mEq</a:t>
            </a:r>
            <a:r>
              <a:rPr lang="en-US" dirty="0"/>
              <a:t>/L/h or less; </a:t>
            </a:r>
          </a:p>
          <a:p>
            <a:pPr algn="ctr"/>
            <a:r>
              <a:rPr lang="en-US" dirty="0"/>
              <a:t>severe symptoms: 1.5 </a:t>
            </a:r>
            <a:r>
              <a:rPr lang="en-US" dirty="0" err="1"/>
              <a:t>mEq</a:t>
            </a:r>
            <a:r>
              <a:rPr lang="en-US" dirty="0"/>
              <a:t>/L/h or less.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8DCE-CDD1-EEC9-953C-E4723D38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6" y="0"/>
            <a:ext cx="3624600" cy="841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E1BF8-3973-5551-8306-4367543D3C45}"/>
              </a:ext>
            </a:extLst>
          </p:cNvPr>
          <p:cNvSpPr txBox="1"/>
          <p:nvPr/>
        </p:nvSpPr>
        <p:spPr>
          <a:xfrm>
            <a:off x="675054" y="594628"/>
            <a:ext cx="7647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1.Isotonic &amp; hypertonic</a:t>
            </a:r>
            <a:r>
              <a:rPr lang="en-US" sz="16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--- treat the underlying cause</a:t>
            </a:r>
            <a:endParaRPr lang="en-US" sz="1600" dirty="0">
              <a:solidFill>
                <a:srgbClr val="FFFF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2. Hypotonic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B00E45E7-5EBC-1867-9D2C-93C7F59B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1414130"/>
            <a:ext cx="7474687" cy="37293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85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33F0-1EC2-C5E1-E8EA-2BD957B0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66" y="187366"/>
            <a:ext cx="6127125" cy="830944"/>
          </a:xfrm>
          <a:noFill/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Anesthetic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9D6C7-BDD3-C195-CFA6-AA5703B6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66" y="1158949"/>
            <a:ext cx="8657915" cy="3859531"/>
          </a:xfrm>
        </p:spPr>
        <p:txBody>
          <a:bodyPr/>
          <a:lstStyle/>
          <a:p>
            <a:r>
              <a:rPr lang="en-US" sz="1800" dirty="0"/>
              <a:t>Hyponatremia, in association with its underlying disorder(s), increases perioperative morbidity and mortality </a:t>
            </a:r>
          </a:p>
          <a:p>
            <a:endParaRPr lang="en-US" sz="1800" dirty="0"/>
          </a:p>
          <a:p>
            <a:r>
              <a:rPr lang="en-US" sz="1800" dirty="0"/>
              <a:t>as plasma [Na+] should be corrected to greater than 130 </a:t>
            </a:r>
            <a:r>
              <a:rPr lang="en-US" sz="1800" dirty="0" err="1"/>
              <a:t>mEq</a:t>
            </a:r>
            <a:r>
              <a:rPr lang="en-US" sz="1800" dirty="0"/>
              <a:t>/L for elective procedures, even in the absence of neurological symptoms.</a:t>
            </a:r>
          </a:p>
          <a:p>
            <a:endParaRPr lang="en-US" sz="1800" dirty="0"/>
          </a:p>
          <a:p>
            <a:r>
              <a:rPr lang="en-US" sz="1800" dirty="0"/>
              <a:t> Lower concentrations may result in significant cerebral edema that can be manifested intraoperatively as a decrease in minimum alveolar concentration</a:t>
            </a:r>
          </a:p>
          <a:p>
            <a:r>
              <a:rPr lang="en-US" sz="1800" dirty="0"/>
              <a:t>Or postoperatively as agitation, confusion, or somnolence.</a:t>
            </a:r>
          </a:p>
        </p:txBody>
      </p:sp>
    </p:spTree>
    <p:extLst>
      <p:ext uri="{BB962C8B-B14F-4D97-AF65-F5344CB8AC3E}">
        <p14:creationId xmlns:p14="http://schemas.microsoft.com/office/powerpoint/2010/main" val="1961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title"/>
          </p:nvPr>
        </p:nvSpPr>
        <p:spPr>
          <a:xfrm>
            <a:off x="179443" y="11450"/>
            <a:ext cx="518457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dirty="0" err="1">
                <a:solidFill>
                  <a:srgbClr val="FFC000"/>
                </a:solidFill>
              </a:rPr>
              <a:t>HYPERnatremia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1400" b="0" dirty="0">
                <a:solidFill>
                  <a:srgbClr val="FFC000"/>
                </a:solidFill>
              </a:rPr>
              <a:t>plasma Na+ concentration &gt;145 </a:t>
            </a:r>
            <a:r>
              <a:rPr lang="en-US" sz="1400" b="0" dirty="0" err="1">
                <a:solidFill>
                  <a:srgbClr val="FFC000"/>
                </a:solidFill>
              </a:rPr>
              <a:t>mmol</a:t>
            </a:r>
            <a:r>
              <a:rPr lang="en-US" sz="1400" b="0" dirty="0">
                <a:solidFill>
                  <a:srgbClr val="FFC000"/>
                </a:solidFill>
              </a:rPr>
              <a:t>/L</a:t>
            </a:r>
            <a:endParaRPr sz="1400" dirty="0">
              <a:solidFill>
                <a:srgbClr val="FFC000"/>
              </a:solidFill>
            </a:endParaRPr>
          </a:p>
        </p:txBody>
      </p:sp>
      <p:sp>
        <p:nvSpPr>
          <p:cNvPr id="403" name="Google Shape;403;p32"/>
          <p:cNvSpPr txBox="1">
            <a:spLocks noGrp="1"/>
          </p:cNvSpPr>
          <p:nvPr>
            <p:ph type="subTitle" idx="1"/>
          </p:nvPr>
        </p:nvSpPr>
        <p:spPr>
          <a:xfrm>
            <a:off x="167040" y="1307222"/>
            <a:ext cx="454215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❑"/>
            </a:pPr>
            <a:r>
              <a:rPr lang="en-US" b="1">
                <a:solidFill>
                  <a:schemeClr val="dk1"/>
                </a:solidFill>
              </a:rPr>
              <a:t>Hypovolemic hypernatremia </a:t>
            </a:r>
            <a:r>
              <a:rPr lang="en-US">
                <a:solidFill>
                  <a:schemeClr val="dk1"/>
                </a:solidFill>
              </a:rPr>
              <a:t>(sodium stores are depleted, but relatively more water has been lost)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>
                <a:solidFill>
                  <a:schemeClr val="dk1"/>
                </a:solidFill>
              </a:rPr>
              <a:t>Renal loss</a:t>
            </a:r>
            <a:r>
              <a:rPr lang="en-US">
                <a:solidFill>
                  <a:schemeClr val="dk1"/>
                </a:solidFill>
              </a:rPr>
              <a:t>—from diuretics, </a:t>
            </a:r>
            <a:r>
              <a:rPr lang="en-US" b="1">
                <a:solidFill>
                  <a:schemeClr val="dk1"/>
                </a:solidFill>
              </a:rPr>
              <a:t>osmotic diuresis </a:t>
            </a:r>
            <a:r>
              <a:rPr lang="en-US">
                <a:solidFill>
                  <a:schemeClr val="dk1"/>
                </a:solidFill>
              </a:rPr>
              <a:t>(most commonly due to glycosuria in diabetics), renal failure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>
                <a:solidFill>
                  <a:schemeClr val="dk1"/>
                </a:solidFill>
              </a:rPr>
              <a:t>Extrarenal loss</a:t>
            </a:r>
            <a:r>
              <a:rPr lang="en-US">
                <a:solidFill>
                  <a:schemeClr val="dk1"/>
                </a:solidFill>
              </a:rPr>
              <a:t>—from </a:t>
            </a:r>
            <a:r>
              <a:rPr lang="en-US" b="1">
                <a:solidFill>
                  <a:schemeClr val="dk1"/>
                </a:solidFill>
              </a:rPr>
              <a:t>diarrhea, </a:t>
            </a:r>
            <a:r>
              <a:rPr lang="en-US">
                <a:solidFill>
                  <a:schemeClr val="dk1"/>
                </a:solidFill>
              </a:rPr>
              <a:t>diaphoresis, respiratory losses</a:t>
            </a:r>
            <a:endParaRPr/>
          </a:p>
        </p:txBody>
      </p:sp>
      <p:sp>
        <p:nvSpPr>
          <p:cNvPr id="404" name="Google Shape;404;p32"/>
          <p:cNvSpPr txBox="1"/>
          <p:nvPr/>
        </p:nvSpPr>
        <p:spPr>
          <a:xfrm>
            <a:off x="167040" y="659522"/>
            <a:ext cx="85718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❑"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Refers to excess sodium in relation to water; can result from water loss or rarely, sodium infusion.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05" name="Google Shape;405;p32"/>
          <p:cNvSpPr txBox="1"/>
          <p:nvPr/>
        </p:nvSpPr>
        <p:spPr>
          <a:xfrm>
            <a:off x="4996215" y="1163365"/>
            <a:ext cx="37338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Isovolemic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hypernatremia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(sodium stores normal, water lost)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Diabetes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insipidus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or peripheral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(causes include lithium toxicity,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hypercalcemia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hypokalemia, renal disease, drugs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406" name="Google Shape;406;p32"/>
          <p:cNvSpPr txBox="1"/>
          <p:nvPr/>
        </p:nvSpPr>
        <p:spPr>
          <a:xfrm>
            <a:off x="167040" y="3021315"/>
            <a:ext cx="572960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❑"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Hypervolemic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hypernatremia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(sodium excess)—occurs infrequently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Iatrogenic—most common cause of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hypervolemic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hypernatremia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large amounts of parenteral NaHCO3, TPN)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Exogenous glucocorticoids (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increases in Na retention)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Cushing syndrome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27"/>
            <a:ext cx="9143999" cy="52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249" y="280918"/>
            <a:ext cx="3624600" cy="841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73" y="1281045"/>
            <a:ext cx="8027014" cy="3623464"/>
          </a:xfrm>
        </p:spPr>
        <p:txBody>
          <a:bodyPr/>
          <a:lstStyle/>
          <a:p>
            <a:r>
              <a:rPr lang="en-US" sz="1800" dirty="0"/>
              <a:t>1. Hypovolemic hypernatremia—Give isotonic </a:t>
            </a:r>
            <a:r>
              <a:rPr lang="en-US" sz="1800" dirty="0" err="1"/>
              <a:t>NaCl</a:t>
            </a:r>
            <a:r>
              <a:rPr lang="en-US" sz="1800" dirty="0"/>
              <a:t> to achieve </a:t>
            </a:r>
            <a:r>
              <a:rPr lang="en-US" sz="1800" dirty="0" err="1"/>
              <a:t>euvolemia</a:t>
            </a:r>
            <a:r>
              <a:rPr lang="en-US" sz="1800" dirty="0"/>
              <a:t> and restore hemodynamics initially. Correction of hypernatremia can wait until the patient is </a:t>
            </a:r>
            <a:r>
              <a:rPr lang="en-US" sz="1800" dirty="0" err="1"/>
              <a:t>hemodynamically</a:t>
            </a:r>
            <a:r>
              <a:rPr lang="en-US" sz="1800" dirty="0"/>
              <a:t> stable, then replace the free water deficit.</a:t>
            </a:r>
          </a:p>
          <a:p>
            <a:r>
              <a:rPr lang="en-US" sz="1800" dirty="0"/>
              <a:t>2. </a:t>
            </a:r>
            <a:r>
              <a:rPr lang="en-US" sz="1800" dirty="0" err="1"/>
              <a:t>Isovolemic</a:t>
            </a:r>
            <a:r>
              <a:rPr lang="en-US" sz="1800" dirty="0"/>
              <a:t> hypernatremia—Patients with diabetes </a:t>
            </a:r>
            <a:r>
              <a:rPr lang="en-US" sz="1800" dirty="0" err="1"/>
              <a:t>insipidus</a:t>
            </a:r>
            <a:r>
              <a:rPr lang="en-US" sz="1800" dirty="0"/>
              <a:t> require vasopressin, low sodium diet, and thiazide diuretics. Prescribe oral fluids, or if the patient cannot drink, give D5W. </a:t>
            </a:r>
          </a:p>
          <a:p>
            <a:r>
              <a:rPr lang="en-US" sz="1800" dirty="0"/>
              <a:t>3. </a:t>
            </a:r>
            <a:r>
              <a:rPr lang="en-US" sz="1800" dirty="0" err="1"/>
              <a:t>Hypervolemic</a:t>
            </a:r>
            <a:r>
              <a:rPr lang="en-US" sz="1800" dirty="0"/>
              <a:t> hypernatremia—Give diuretics (such as furosemide, to correct</a:t>
            </a:r>
          </a:p>
          <a:p>
            <a:r>
              <a:rPr lang="en-US" sz="1800" dirty="0"/>
              <a:t>volume status) and D5W (to achieve normal sodium concentration) to remove</a:t>
            </a:r>
          </a:p>
          <a:p>
            <a:r>
              <a:rPr lang="en-US" sz="1800" dirty="0"/>
              <a:t>excess sodium. Dialyze patients with renal failure.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14348" y="279243"/>
            <a:ext cx="628654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</a:pPr>
            <a:r>
              <a:rPr lang="en-US" sz="28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Fluid Intake and Output</a:t>
            </a:r>
            <a:endParaRPr sz="28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2" name="Google Shape;192;p4"/>
          <p:cNvCxnSpPr/>
          <p:nvPr/>
        </p:nvCxnSpPr>
        <p:spPr>
          <a:xfrm rot="-5400000">
            <a:off x="2536811" y="3392493"/>
            <a:ext cx="214314" cy="1588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3" name="Google Shape;193;p4"/>
          <p:cNvSpPr txBox="1"/>
          <p:nvPr/>
        </p:nvSpPr>
        <p:spPr>
          <a:xfrm>
            <a:off x="714348" y="1563638"/>
            <a:ext cx="6072230" cy="293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Normal oral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intake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~2 L/day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• Urine: 1.0 L/day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• Insensible losses: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Stool: 0.25 L/day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• respiration, sweating: 0.75 L/day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•Insensible losses:   pathologic states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• Fever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• Burns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1163783"/>
            <a:ext cx="8858992" cy="38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254722"/>
            <a:ext cx="5688632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>
            <a:spLocks noGrp="1"/>
          </p:cNvSpPr>
          <p:nvPr>
            <p:ph type="title"/>
          </p:nvPr>
        </p:nvSpPr>
        <p:spPr>
          <a:xfrm>
            <a:off x="564552" y="223745"/>
            <a:ext cx="40324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Calcium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b="0" dirty="0">
                <a:solidFill>
                  <a:srgbClr val="FFC000"/>
                </a:solidFill>
              </a:rPr>
              <a:t>8.5 to 10.5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827584" y="1325318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Calcium balance is regulated by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hormonal control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but the levels are also affected by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albumin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pH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683568" y="1848538"/>
            <a:ext cx="36004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Albumin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Calcium in plasma exists in three forms: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Protein-bound form(40%):</a:t>
            </a: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most calcium ions are bound to albumin, so the total calcium concentration fluctuates with the protein (albumin) concentration.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Free ionized form(50%): physiologically active </a:t>
            </a: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fraction; under tight hormonal control (PTH), </a:t>
            </a:r>
            <a:r>
              <a:rPr lang="en-US" sz="13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independent of albumin levels.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Complexed</a:t>
            </a:r>
            <a:r>
              <a:rPr lang="en-US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to phosphate and other anion(10%)</a:t>
            </a:r>
            <a:endParaRPr lang="en-US" sz="13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 </a:t>
            </a:r>
            <a:r>
              <a:rPr lang="en-US" sz="13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hypoalbuminemia</a:t>
            </a: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the total calcium is low, but ionized calcium is normal, and can be estimated by the following formula: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total calcium—(serum albumin ×0.8).</a:t>
            </a:r>
            <a:endParaRPr dirty="0"/>
          </a:p>
        </p:txBody>
      </p:sp>
      <p:sp>
        <p:nvSpPr>
          <p:cNvPr id="432" name="Google Shape;432;p35"/>
          <p:cNvSpPr/>
          <p:nvPr/>
        </p:nvSpPr>
        <p:spPr>
          <a:xfrm>
            <a:off x="4597000" y="1791241"/>
            <a:ext cx="4206581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 </a:t>
            </a:r>
            <a:r>
              <a:rPr lang="en-US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increase in pH increases the binding of calcium to albumin</a:t>
            </a: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Therefore, in alkalemic states (especially acute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respiratory alkalosis), total calcium is normal, but ionized calcium is low and the patient frequently manifests the signs and symptoms of hypocalcemia..</a:t>
            </a:r>
            <a:endParaRPr/>
          </a:p>
        </p:txBody>
      </p:sp>
      <p:sp>
        <p:nvSpPr>
          <p:cNvPr id="433" name="Google Shape;433;p35"/>
          <p:cNvSpPr/>
          <p:nvPr/>
        </p:nvSpPr>
        <p:spPr>
          <a:xfrm>
            <a:off x="4572000" y="3363838"/>
            <a:ext cx="4338322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Hormonal Control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Maintenance of calcium balance is a function of PTH , calcitonin, and   vitamin D, and their target organs bone,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kidney, and gut.</a:t>
            </a:r>
            <a:endParaRPr/>
          </a:p>
        </p:txBody>
      </p:sp>
      <p:cxnSp>
        <p:nvCxnSpPr>
          <p:cNvPr id="434" name="Google Shape;434;p35"/>
          <p:cNvCxnSpPr/>
          <p:nvPr/>
        </p:nvCxnSpPr>
        <p:spPr>
          <a:xfrm rot="10800000">
            <a:off x="8388424" y="3651870"/>
            <a:ext cx="0" cy="196716"/>
          </a:xfrm>
          <a:prstGeom prst="straightConnector1">
            <a:avLst/>
          </a:prstGeom>
          <a:noFill/>
          <a:ln w="12700" cap="rnd" cmpd="sng">
            <a:solidFill>
              <a:srgbClr val="9323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5" name="Google Shape;435;p35"/>
          <p:cNvCxnSpPr/>
          <p:nvPr/>
        </p:nvCxnSpPr>
        <p:spPr>
          <a:xfrm rot="10800000">
            <a:off x="5796136" y="3848586"/>
            <a:ext cx="0" cy="235332"/>
          </a:xfrm>
          <a:prstGeom prst="straightConnector1">
            <a:avLst/>
          </a:prstGeom>
          <a:noFill/>
          <a:ln w="12700" cap="rnd" cmpd="sng">
            <a:solidFill>
              <a:srgbClr val="9323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6" name="Google Shape;436;p35"/>
          <p:cNvCxnSpPr/>
          <p:nvPr/>
        </p:nvCxnSpPr>
        <p:spPr>
          <a:xfrm>
            <a:off x="4597000" y="3898386"/>
            <a:ext cx="0" cy="235332"/>
          </a:xfrm>
          <a:prstGeom prst="straightConnector1">
            <a:avLst/>
          </a:prstGeom>
          <a:noFill/>
          <a:ln w="12700" cap="rnd" cmpd="sng">
            <a:solidFill>
              <a:srgbClr val="932313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>
            <a:spLocks noGrp="1"/>
          </p:cNvSpPr>
          <p:nvPr>
            <p:ph type="title"/>
          </p:nvPr>
        </p:nvSpPr>
        <p:spPr>
          <a:xfrm>
            <a:off x="163860" y="0"/>
            <a:ext cx="40324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Calcium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b="0" dirty="0">
                <a:solidFill>
                  <a:srgbClr val="FFC000"/>
                </a:solidFill>
              </a:rPr>
              <a:t>8.5 to 10.5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278159" y="1173182"/>
            <a:ext cx="396044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HYPOcalcemia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 Hypoparathyroidism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(most common cause)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Renal insufficiency/ pancreatitis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Hyperphosphatemia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4.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Hypomagnesemia—results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in decreased PTH secretion.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5.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Alkalemia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— increase in pH causes increased calcium binding, serum levels will be normal but clinically important as ionized fraction is low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6.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Blood transfusion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(with citrated blood)—calcium binds to citrate </a:t>
            </a:r>
            <a:endParaRPr sz="18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4528817" y="1262739"/>
            <a:ext cx="367240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HYPERcalcemia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 Hyperparathyroidism 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(most common cause in outpatients)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Malignancies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(most common cause in inpatients) -- bony metastases, Multiple Myeloma</a:t>
            </a:r>
            <a:endParaRPr dirty="0"/>
          </a:p>
        </p:txBody>
      </p:sp>
      <p:sp>
        <p:nvSpPr>
          <p:cNvPr id="444" name="Google Shape;444;p36"/>
          <p:cNvSpPr txBox="1"/>
          <p:nvPr/>
        </p:nvSpPr>
        <p:spPr>
          <a:xfrm>
            <a:off x="3518520" y="719326"/>
            <a:ext cx="15841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40324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Calcium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b="0" dirty="0">
                <a:solidFill>
                  <a:srgbClr val="FFC000"/>
                </a:solidFill>
              </a:rPr>
              <a:t>8.5 to 10.5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107504" y="1450181"/>
            <a:ext cx="396044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HYPOcalcemia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Asymptomatic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Rickets and 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osteomalacia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 Increased neuromuscular irritability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Numbness /tingling /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tetany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Hyperactive deep tendon reflexes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4. Cardiac manifestations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a. Arrhythmias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b. Prolonged QT interval on ECG—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hypocalcemia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should always be in the differential diagnosis for a prolonged QT interval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2" name="Google Shape;452;p37"/>
          <p:cNvSpPr/>
          <p:nvPr/>
        </p:nvSpPr>
        <p:spPr>
          <a:xfrm>
            <a:off x="5004048" y="1537796"/>
            <a:ext cx="3168352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HYPERcalcemia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“Stones”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Incresed risk for kidney store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“Bones”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Abnormal bone remodeling and fracture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“Grunts and groans”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Abdominalncramping,nausea, conistpation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“Psychiatric overtones”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Depressed mood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“ECG—shortened QT interval</a:t>
            </a:r>
            <a:r>
              <a:rPr lang="en-US" sz="1800">
                <a:solidFill>
                  <a:srgbClr val="B0B0B0"/>
                </a:solidFill>
                <a:latin typeface="Barlow"/>
                <a:ea typeface="Barlow"/>
                <a:cs typeface="Barlow"/>
                <a:sym typeface="Barlow"/>
              </a:rPr>
              <a:t>”</a:t>
            </a:r>
            <a:endParaRPr/>
          </a:p>
        </p:txBody>
      </p:sp>
      <p:sp>
        <p:nvSpPr>
          <p:cNvPr id="453" name="Google Shape;453;p37"/>
          <p:cNvSpPr txBox="1"/>
          <p:nvPr/>
        </p:nvSpPr>
        <p:spPr>
          <a:xfrm>
            <a:off x="3005111" y="793142"/>
            <a:ext cx="24831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>
            <a:spLocks noGrp="1"/>
          </p:cNvSpPr>
          <p:nvPr>
            <p:ph type="title"/>
          </p:nvPr>
        </p:nvSpPr>
        <p:spPr>
          <a:xfrm>
            <a:off x="683568" y="244527"/>
            <a:ext cx="40324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Calcium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b="0" dirty="0">
                <a:solidFill>
                  <a:srgbClr val="FFC000"/>
                </a:solidFill>
              </a:rPr>
              <a:t>8.5 to 10.5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60" name="Google Shape;460;p38"/>
          <p:cNvSpPr/>
          <p:nvPr/>
        </p:nvSpPr>
        <p:spPr>
          <a:xfrm>
            <a:off x="683568" y="1912558"/>
            <a:ext cx="396044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HYPOcalcemia</a:t>
            </a:r>
            <a:r>
              <a:rPr lang="en-US" sz="1800" b="1" dirty="0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 &amp; </a:t>
            </a: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HYPERcalcemia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To evaluate for the above-listed etiologies, obtain the following: BUN, Cr,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magnesium, albumin, and ionized calcium. Amylase, lipase, and liver function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tests may also be warranted.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Serum PO43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 PTH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971600" y="1279033"/>
            <a:ext cx="24831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462" name="Google Shape;462;p38"/>
          <p:cNvCxnSpPr/>
          <p:nvPr/>
        </p:nvCxnSpPr>
        <p:spPr>
          <a:xfrm rot="10800000" flipH="1">
            <a:off x="827584" y="1709920"/>
            <a:ext cx="1836204" cy="16356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9"/>
          <p:cNvSpPr txBox="1">
            <a:spLocks noGrp="1"/>
          </p:cNvSpPr>
          <p:nvPr>
            <p:ph type="title"/>
          </p:nvPr>
        </p:nvSpPr>
        <p:spPr>
          <a:xfrm>
            <a:off x="383688" y="153498"/>
            <a:ext cx="40324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Calcium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b="0" dirty="0">
                <a:solidFill>
                  <a:srgbClr val="FFC000"/>
                </a:solidFill>
              </a:rPr>
              <a:t>8.5 to 10.5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68" name="Google Shape;468;p39"/>
          <p:cNvSpPr/>
          <p:nvPr/>
        </p:nvSpPr>
        <p:spPr>
          <a:xfrm>
            <a:off x="287524" y="1356370"/>
            <a:ext cx="3996444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HYPOcalcemia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If symptomatic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provide emergency treatment with IV calcium gluconate.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For long-term management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use oral calcium supplements (calcium carbonate) and vitamin 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 It is also important to correct hypomagnesemia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It is very difficult to correct the calcium level if the magnesium is not replaced first.</a:t>
            </a:r>
            <a:endParaRPr sz="18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4572000" y="1345688"/>
            <a:ext cx="381642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HYPERcalcemia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Patients usually do not require management beyond correction of underlying etiology unless 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hypercalcemia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is severe (&gt;14 mg/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dL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 or significant symptoms are present.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Increase urinary excretion in all patients.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a. IV fluids (NS)—</a:t>
            </a: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first step in management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b. Diuretics (furosemide)—further inhibit calcium reabsorption</a:t>
            </a:r>
            <a:endParaRPr dirty="0"/>
          </a:p>
        </p:txBody>
      </p:sp>
      <p:sp>
        <p:nvSpPr>
          <p:cNvPr id="470" name="Google Shape;470;p39"/>
          <p:cNvSpPr txBox="1"/>
          <p:nvPr/>
        </p:nvSpPr>
        <p:spPr>
          <a:xfrm>
            <a:off x="3526700" y="779855"/>
            <a:ext cx="20905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 txBox="1">
            <a:spLocks noGrp="1"/>
          </p:cNvSpPr>
          <p:nvPr>
            <p:ph type="title"/>
          </p:nvPr>
        </p:nvSpPr>
        <p:spPr>
          <a:xfrm>
            <a:off x="408998" y="226607"/>
            <a:ext cx="3624263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Magnesium</a:t>
            </a:r>
            <a:r>
              <a:rPr lang="en-US" sz="1400" dirty="0">
                <a:solidFill>
                  <a:srgbClr val="FFC000"/>
                </a:solidFill>
              </a:rPr>
              <a:t> (</a:t>
            </a:r>
            <a:r>
              <a:rPr lang="en-US" sz="1400" b="0" dirty="0">
                <a:solidFill>
                  <a:srgbClr val="FFC000"/>
                </a:solidFill>
              </a:rPr>
              <a:t>1.8 to 2.5 mg/</a:t>
            </a:r>
            <a:r>
              <a:rPr lang="en-US" sz="1400" b="0" dirty="0" err="1">
                <a:solidFill>
                  <a:srgbClr val="FFC000"/>
                </a:solidFill>
              </a:rPr>
              <a:t>dL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476" name="Google Shape;476;p40"/>
          <p:cNvSpPr txBox="1">
            <a:spLocks noGrp="1"/>
          </p:cNvSpPr>
          <p:nvPr>
            <p:ph type="subTitle" idx="1"/>
          </p:nvPr>
        </p:nvSpPr>
        <p:spPr>
          <a:xfrm>
            <a:off x="532976" y="1388877"/>
            <a:ext cx="7755367" cy="24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Location in the body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—Most of the magnesium in the body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(two-thirds) 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is in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bones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the remainder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(one-third) 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is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intracellular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only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1% 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of magnesium is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extracellular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.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600" dirty="0">
              <a:latin typeface="Noto Sans Symbols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Magnesium absorption and balance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—About 30% to 40% of dietary magnesium is absorbed in the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GI tract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, but this percentage increases when magnesium levels are low.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The </a:t>
            </a:r>
            <a:r>
              <a:rPr lang="en-US" sz="1600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kidney</a:t>
            </a:r>
            <a:r>
              <a:rPr lang="en-US" sz="1600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has a great capacity to reabsorb magnesium and is the major regulator of magnesium balance</a:t>
            </a:r>
            <a:r>
              <a:rPr lang="en-US" sz="1600" dirty="0">
                <a:solidFill>
                  <a:srgbClr val="B0B0B0"/>
                </a:solidFill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.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600" b="1" dirty="0">
              <a:solidFill>
                <a:srgbClr val="B0B0B0"/>
              </a:solidFill>
              <a:latin typeface="Noto Sans Symbols"/>
              <a:ea typeface="Nirmala UI Semilight" panose="020B0402040204020203" pitchFamily="34" charset="0"/>
              <a:cs typeface="Nirmala UI Semilight" panose="020B0402040204020203" pitchFamily="34" charset="0"/>
              <a:sym typeface="Barlow"/>
            </a:endParaRPr>
          </a:p>
          <a:p>
            <a:pPr marL="257175" indent="-257175"/>
            <a:r>
              <a:rPr lang="en-US" b="1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Many hormones can alter urinary magnesium excretion</a:t>
            </a:r>
            <a:r>
              <a:rPr lang="en-US" dirty="0">
                <a:latin typeface="Noto Sans Symbols"/>
                <a:ea typeface="Nirmala UI Semilight" panose="020B0402040204020203" pitchFamily="34" charset="0"/>
                <a:cs typeface="Nirmala UI Semilight" panose="020B0402040204020203" pitchFamily="34" charset="0"/>
                <a:sym typeface="Barlow"/>
              </a:rPr>
              <a:t> (e.g., insulin  , PTH  , calcitonin  and steroids ).</a:t>
            </a:r>
            <a:endParaRPr lang="en-US" dirty="0">
              <a:latin typeface="Noto Sans Symbols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>
              <a:latin typeface="Noto Sans Symbols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E746D488-C2C7-BDDC-FF70-51F0F8831D28}"/>
              </a:ext>
            </a:extLst>
          </p:cNvPr>
          <p:cNvCxnSpPr>
            <a:cxnSpLocks/>
          </p:cNvCxnSpPr>
          <p:nvPr/>
        </p:nvCxnSpPr>
        <p:spPr>
          <a:xfrm>
            <a:off x="6929808" y="4163567"/>
            <a:ext cx="0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1B159E20-DF06-F4FC-EB2E-808ADA8E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54" y="4159517"/>
            <a:ext cx="158510" cy="3353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31570F4-ADF1-A819-2EE1-4BC8C817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26228" y="4291582"/>
            <a:ext cx="158510" cy="3353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B1E3AB-552B-B335-6DFD-42C41276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30556" y="4291581"/>
            <a:ext cx="158510" cy="3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>
            <a:spLocks noGrp="1"/>
          </p:cNvSpPr>
          <p:nvPr>
            <p:ph type="title"/>
          </p:nvPr>
        </p:nvSpPr>
        <p:spPr>
          <a:xfrm>
            <a:off x="3564082" y="543679"/>
            <a:ext cx="3287082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i="1" dirty="0">
                <a:solidFill>
                  <a:schemeClr val="bg1"/>
                </a:solidFill>
              </a:rPr>
              <a:t>Causes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82" name="Google Shape;482;p41"/>
          <p:cNvSpPr txBox="1">
            <a:spLocks noGrp="1"/>
          </p:cNvSpPr>
          <p:nvPr>
            <p:ph type="subTitle" idx="1"/>
          </p:nvPr>
        </p:nvSpPr>
        <p:spPr>
          <a:xfrm>
            <a:off x="713225" y="1432824"/>
            <a:ext cx="3426727" cy="27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HYPOmagnesemia</a:t>
            </a:r>
            <a:endParaRPr sz="1800" b="1" dirty="0">
              <a:solidFill>
                <a:srgbClr val="B02A17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1. GI causes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 Malabsorption, </a:t>
            </a:r>
            <a:r>
              <a:rPr lang="en-US" sz="1600" b="1"/>
              <a:t>steatorrhea  </a:t>
            </a:r>
            <a:r>
              <a:rPr lang="en-US" sz="1600" b="1" dirty="0"/>
              <a:t>(most common cause), </a:t>
            </a:r>
            <a:r>
              <a:rPr lang="en-US" sz="1600" dirty="0"/>
              <a:t>Prolonged fasting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2. Alcoholism (common cause)</a:t>
            </a:r>
            <a:r>
              <a:rPr lang="en-US" sz="1600" dirty="0"/>
              <a:t>—due to increased urinary excretion as well as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dirty="0"/>
              <a:t>  diarrhea, pancreatitis, and poor diet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3. Renal causes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 dirty="0"/>
              <a:t>4.DKA, burns, pancreatitis, lactation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483" name="Google Shape;483;p41"/>
          <p:cNvSpPr/>
          <p:nvPr/>
        </p:nvSpPr>
        <p:spPr>
          <a:xfrm>
            <a:off x="4644009" y="1489658"/>
            <a:ext cx="4104456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HYPERmagnesemia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Renal failure (most common cause)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Iatrogenic—</a:t>
            </a: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usually in the obstetric setting in women with preeclampsia 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eclampsia being treated with magnesium sulfate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title"/>
          </p:nvPr>
        </p:nvSpPr>
        <p:spPr>
          <a:xfrm>
            <a:off x="2683882" y="473128"/>
            <a:ext cx="3624600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i="1" dirty="0">
                <a:solidFill>
                  <a:schemeClr val="bg1"/>
                </a:solidFill>
              </a:rPr>
              <a:t>Clinical feature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0" name="Google Shape;490;p42"/>
          <p:cNvSpPr txBox="1">
            <a:spLocks noGrp="1"/>
          </p:cNvSpPr>
          <p:nvPr>
            <p:ph type="subTitle" idx="1"/>
          </p:nvPr>
        </p:nvSpPr>
        <p:spPr>
          <a:xfrm>
            <a:off x="4427984" y="1309880"/>
            <a:ext cx="3685792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 err="1">
                <a:solidFill>
                  <a:srgbClr val="B02A17"/>
                </a:solidFill>
                <a:latin typeface="+mj-lt"/>
                <a:ea typeface="Barlow"/>
                <a:cs typeface="+mj-cs"/>
                <a:sym typeface="Barlow"/>
              </a:rPr>
              <a:t>HYPERmagnesemia</a:t>
            </a:r>
            <a:endParaRPr dirty="0">
              <a:latin typeface="+mj-lt"/>
              <a:cs typeface="+mj-c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b="1" dirty="0">
              <a:latin typeface="+mj-lt"/>
              <a:ea typeface="Barlow"/>
              <a:cs typeface="+mj-cs"/>
              <a:sym typeface="Barl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Nausea, weakness</a:t>
            </a:r>
            <a:endParaRPr dirty="0">
              <a:latin typeface="+mj-lt"/>
              <a:cs typeface="+mj-c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2. Facial paresthesia</a:t>
            </a:r>
            <a:endParaRPr dirty="0">
              <a:latin typeface="+mj-lt"/>
              <a:cs typeface="+mj-c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3. Progressive loss of deep tendon reflexes (classically the first sign)</a:t>
            </a:r>
            <a:endParaRPr dirty="0">
              <a:latin typeface="+mj-lt"/>
              <a:cs typeface="+mj-c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4. </a:t>
            </a:r>
            <a:r>
              <a:rPr lang="en-US" b="1" dirty="0">
                <a:latin typeface="+mj-lt"/>
                <a:ea typeface="Barlow"/>
                <a:cs typeface="+mj-cs"/>
                <a:sym typeface="Barlow"/>
              </a:rPr>
              <a:t>ECG changes resemble</a:t>
            </a: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 those seen with </a:t>
            </a:r>
            <a:r>
              <a:rPr lang="en-US" b="1" dirty="0">
                <a:latin typeface="+mj-lt"/>
                <a:ea typeface="Barlow"/>
                <a:cs typeface="+mj-cs"/>
                <a:sym typeface="Barlow"/>
              </a:rPr>
              <a:t>hyperkalemia</a:t>
            </a:r>
            <a:r>
              <a:rPr lang="en-US" dirty="0">
                <a:latin typeface="+mj-lt"/>
                <a:ea typeface="Barlow"/>
                <a:cs typeface="+mj-cs"/>
                <a:sym typeface="Barlow"/>
              </a:rPr>
              <a:t> (increased P-R interval, widened QRS complex, and elevated T waves)</a:t>
            </a:r>
            <a:endParaRPr dirty="0">
              <a:latin typeface="+mj-lt"/>
              <a:cs typeface="+mj-cs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 dirty="0">
                <a:latin typeface="+mj-lt"/>
                <a:ea typeface="Barlow"/>
                <a:cs typeface="+mj-cs"/>
                <a:sym typeface="Barlow"/>
              </a:rPr>
              <a:t>5.Death is usually caused by respiratory failure or cardiac arrest</a:t>
            </a:r>
            <a:endParaRPr dirty="0">
              <a:latin typeface="+mj-lt"/>
              <a:cs typeface="+mj-cs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611560" y="1298111"/>
            <a:ext cx="324036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HYPOmagnesemia</a:t>
            </a:r>
            <a:endParaRPr sz="1800" b="1" dirty="0">
              <a:solidFill>
                <a:srgbClr val="B02A17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Marked neuromuscular and CNS hyperirritability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Effect on calcium levels: 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coexisting hypocalcemia is common because of decreased release of PTH and bone resistance to PTH when Mg2+ is severely  low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Effect on potassium levels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Coexisting hypokalemia—in up to 50% of cases, usually due to etiology which leads to loss of both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ECG changes</a:t>
            </a:r>
            <a:r>
              <a:rPr lang="en-US" sz="1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—prolonged QT interval and  T-wave flattening</a:t>
            </a:r>
            <a:endParaRPr sz="1300" b="1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406516" y="531830"/>
            <a:ext cx="806684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IV fluid therapy indications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1"/>
          </p:nvPr>
        </p:nvSpPr>
        <p:spPr>
          <a:xfrm>
            <a:off x="714348" y="1203598"/>
            <a:ext cx="6930609" cy="29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>
                <a:solidFill>
                  <a:schemeClr val="dk1"/>
                </a:solidFill>
              </a:rPr>
              <a:t>• I</a:t>
            </a:r>
            <a:r>
              <a:rPr lang="en-US" sz="1600" b="1">
                <a:solidFill>
                  <a:schemeClr val="dk1"/>
                </a:solidFill>
              </a:rPr>
              <a:t>V fluid therapy is used to maintain homeostasis when: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 • intake is insufficient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 • to replace any additional losses.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600" b="1">
              <a:solidFill>
                <a:schemeClr val="dk1"/>
              </a:solidFill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600" b="1">
                <a:solidFill>
                  <a:schemeClr val="dk1"/>
                </a:solidFill>
              </a:rPr>
              <a:t>• These losses may occur from: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GIT (due to severe vomiting, diarrhoea),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urinary tract (eg, diabetes insipidus),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blood loss from trauma or surgery.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In addition, insensible losses can increase during fever or after suffering from burns because the barrier function of the skin is impaired.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>
            <a:spLocks noGrp="1"/>
          </p:cNvSpPr>
          <p:nvPr>
            <p:ph type="title"/>
          </p:nvPr>
        </p:nvSpPr>
        <p:spPr>
          <a:xfrm>
            <a:off x="2997962" y="526294"/>
            <a:ext cx="3624600" cy="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i="1" dirty="0">
                <a:solidFill>
                  <a:schemeClr val="bg1"/>
                </a:solidFill>
              </a:rPr>
              <a:t>treatment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7" name="Google Shape;497;p43"/>
          <p:cNvSpPr txBox="1">
            <a:spLocks noGrp="1"/>
          </p:cNvSpPr>
          <p:nvPr>
            <p:ph type="subTitle" idx="1"/>
          </p:nvPr>
        </p:nvSpPr>
        <p:spPr>
          <a:xfrm>
            <a:off x="702834" y="1411899"/>
            <a:ext cx="36246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HYPOmagnesemia</a:t>
            </a:r>
            <a:endParaRPr sz="1800" b="1" dirty="0">
              <a:solidFill>
                <a:srgbClr val="B02A17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latin typeface="Barlow"/>
                <a:ea typeface="Barlow"/>
                <a:cs typeface="Barlow"/>
                <a:sym typeface="Barlow"/>
              </a:rPr>
              <a:t>1. For mild hypomagnesemia—oral Mg2+ (e.g., magnesium oxide)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>
                <a:latin typeface="Barlow"/>
                <a:ea typeface="Barlow"/>
                <a:cs typeface="Barlow"/>
                <a:sym typeface="Barlow"/>
              </a:rPr>
              <a:t>2. For severe hypomagnesemia—parenteral Mg2+ (e.g., magnesium sulfate)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498" name="Google Shape;498;p43"/>
          <p:cNvSpPr/>
          <p:nvPr/>
        </p:nvSpPr>
        <p:spPr>
          <a:xfrm>
            <a:off x="4644008" y="1411899"/>
            <a:ext cx="378676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B02A17"/>
                </a:solidFill>
                <a:latin typeface="Barlow"/>
                <a:ea typeface="Barlow"/>
                <a:cs typeface="Barlow"/>
                <a:sym typeface="Barlow"/>
              </a:rPr>
              <a:t>HYPERmagnesemia</a:t>
            </a:r>
            <a:endParaRPr sz="1800" b="1" dirty="0">
              <a:solidFill>
                <a:srgbClr val="B02A17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Withhold exogenously administered magnesium.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Prescribe </a:t>
            </a: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IV calcium gluconate </a:t>
            </a: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 emergent symptoms (</a:t>
            </a:r>
            <a:r>
              <a:rPr lang="en-US" sz="16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cardioprotection</a:t>
            </a: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as in</a:t>
            </a:r>
            <a:r>
              <a:rPr lang="en-US" dirty="0">
                <a:ea typeface="Barlow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hyperkalemia).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 Administer saline and furosemide.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4. Order dialysis in renal failure patients.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5. Prepare to intubate if respiratory depression is severe.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>
            <a:spLocks noGrp="1"/>
          </p:cNvSpPr>
          <p:nvPr>
            <p:ph type="title"/>
          </p:nvPr>
        </p:nvSpPr>
        <p:spPr>
          <a:xfrm>
            <a:off x="474293" y="182182"/>
            <a:ext cx="475252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Potassium</a:t>
            </a:r>
            <a:r>
              <a:rPr lang="en-US" sz="1400" dirty="0">
                <a:solidFill>
                  <a:srgbClr val="FFC000"/>
                </a:solidFill>
              </a:rPr>
              <a:t>(3.5 - 5 </a:t>
            </a:r>
            <a:r>
              <a:rPr lang="en-US" sz="1400" dirty="0" err="1">
                <a:solidFill>
                  <a:srgbClr val="FFC000"/>
                </a:solidFill>
              </a:rPr>
              <a:t>mEq</a:t>
            </a:r>
            <a:r>
              <a:rPr lang="en-US" sz="1400" dirty="0">
                <a:solidFill>
                  <a:srgbClr val="FFC000"/>
                </a:solidFill>
              </a:rPr>
              <a:t>/L)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04" name="Google Shape;504;p44"/>
          <p:cNvSpPr txBox="1">
            <a:spLocks noGrp="1"/>
          </p:cNvSpPr>
          <p:nvPr>
            <p:ph type="subTitle" idx="1"/>
          </p:nvPr>
        </p:nvSpPr>
        <p:spPr>
          <a:xfrm>
            <a:off x="811294" y="1633697"/>
            <a:ext cx="3688697" cy="284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n-US"/>
              <a:t>Most of the body’s potassium (98%) is intracellular.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Hypokalemia</a:t>
            </a:r>
            <a:r>
              <a:rPr lang="en-US"/>
              <a:t>—alkalosis and insulin administration may cause hypokalemia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         because they cause a shift of potassium into the cells.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Hyperkalemia</a:t>
            </a:r>
            <a:r>
              <a:rPr lang="en-US"/>
              <a:t>—acidosis and anything resulting in cell lysis increase serum K+ (both force K+ out of cells into the ECF).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br>
              <a:rPr lang="en-US"/>
            </a:br>
            <a:endParaRPr/>
          </a:p>
        </p:txBody>
      </p:sp>
      <p:sp>
        <p:nvSpPr>
          <p:cNvPr id="505" name="Google Shape;505;p44"/>
          <p:cNvSpPr txBox="1"/>
          <p:nvPr/>
        </p:nvSpPr>
        <p:spPr>
          <a:xfrm>
            <a:off x="4572000" y="1664900"/>
            <a:ext cx="410445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800"/>
              <a:buFont typeface="Noto Sans Symbols"/>
              <a:buChar char="▪"/>
            </a:pP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Potassium secretion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—most of the excretion of potassium occurs through the kidneys (80%); the remainder occurs via the GI tract. Aldosterone plays an important role in renal potassium secretion.</a:t>
            </a:r>
            <a:endParaRPr sz="18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rgbClr val="B0B0B0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1800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"/>
          <p:cNvSpPr txBox="1">
            <a:spLocks noGrp="1"/>
          </p:cNvSpPr>
          <p:nvPr>
            <p:ph type="title"/>
          </p:nvPr>
        </p:nvSpPr>
        <p:spPr>
          <a:xfrm>
            <a:off x="526248" y="192572"/>
            <a:ext cx="475252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Hypokalemia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11" name="Google Shape;511;p45"/>
          <p:cNvSpPr txBox="1">
            <a:spLocks noGrp="1"/>
          </p:cNvSpPr>
          <p:nvPr>
            <p:ph type="subTitle" idx="1"/>
          </p:nvPr>
        </p:nvSpPr>
        <p:spPr>
          <a:xfrm>
            <a:off x="539552" y="1809629"/>
            <a:ext cx="3960440" cy="284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sz="1600" b="1" dirty="0"/>
              <a:t>GI losses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(</a:t>
            </a:r>
            <a:r>
              <a:rPr lang="en-US" u="sng" dirty="0"/>
              <a:t>diarrhea</a:t>
            </a:r>
            <a:r>
              <a:rPr lang="en-US" dirty="0"/>
              <a:t>, Vomiting and nasogastric drainage </a:t>
            </a:r>
            <a:r>
              <a:rPr lang="en-US" dirty="0">
                <a:solidFill>
                  <a:srgbClr val="932313"/>
                </a:solidFill>
              </a:rPr>
              <a:t>{volume depletion and metabolic alkalosis also result} </a:t>
            </a:r>
            <a:r>
              <a:rPr lang="en-US" dirty="0"/>
              <a:t>, intestinal </a:t>
            </a:r>
            <a:r>
              <a:rPr lang="en-US" dirty="0" err="1"/>
              <a:t>malabsorption</a:t>
            </a:r>
            <a:r>
              <a:rPr lang="en-US" dirty="0"/>
              <a:t>)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sz="1600" b="1" dirty="0"/>
              <a:t>Renal losses</a:t>
            </a:r>
            <a:br>
              <a:rPr lang="en-US" dirty="0"/>
            </a:br>
            <a:r>
              <a:rPr lang="en-US" dirty="0"/>
              <a:t>(Diuretics, Renal tubular or parenchymal disease, Primary and secondary </a:t>
            </a:r>
            <a:r>
              <a:rPr lang="en-US" dirty="0" err="1"/>
              <a:t>hyperaldosteronism</a:t>
            </a:r>
            <a:r>
              <a:rPr lang="en-US" dirty="0"/>
              <a:t>)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1" dirty="0"/>
              <a:t>Other causes </a:t>
            </a:r>
            <a:r>
              <a:rPr lang="en-US" dirty="0"/>
              <a:t>(insulin administration, β2 agonists)</a:t>
            </a:r>
            <a:endParaRPr dirty="0"/>
          </a:p>
        </p:txBody>
      </p:sp>
      <p:sp>
        <p:nvSpPr>
          <p:cNvPr id="512" name="Google Shape;512;p45"/>
          <p:cNvSpPr txBox="1"/>
          <p:nvPr/>
        </p:nvSpPr>
        <p:spPr>
          <a:xfrm>
            <a:off x="5049053" y="2067694"/>
            <a:ext cx="369041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</a:t>
            </a:r>
            <a:r>
              <a:rPr lang="en-US" sz="1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Arrhythmias</a:t>
            </a: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—prolongs normal cardiac conduction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Muscular weakness, fatigue, paralysis, and muscle cramps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3. Decreased deep tendon reflexes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4. Paralytic ileus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5. Polyuria and polydipsia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6. Nausea/vomiting</a:t>
            </a:r>
            <a:br>
              <a:rPr lang="en-US" sz="1800">
                <a:solidFill>
                  <a:srgbClr val="B0B0B0"/>
                </a:solidFill>
                <a:latin typeface="Barlow"/>
                <a:ea typeface="Barlow"/>
                <a:cs typeface="Barlow"/>
                <a:sym typeface="Barlow"/>
              </a:rPr>
            </a:br>
            <a:endParaRPr sz="1800">
              <a:solidFill>
                <a:srgbClr val="B0B0B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3" name="Google Shape;513;p45"/>
          <p:cNvSpPr txBox="1"/>
          <p:nvPr/>
        </p:nvSpPr>
        <p:spPr>
          <a:xfrm>
            <a:off x="935596" y="1302925"/>
            <a:ext cx="15841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14" name="Google Shape;514;p45"/>
          <p:cNvCxnSpPr/>
          <p:nvPr/>
        </p:nvCxnSpPr>
        <p:spPr>
          <a:xfrm rot="10800000" flipH="1">
            <a:off x="827584" y="1764590"/>
            <a:ext cx="1692188" cy="15072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5" name="Google Shape;515;p45"/>
          <p:cNvSpPr txBox="1"/>
          <p:nvPr/>
        </p:nvSpPr>
        <p:spPr>
          <a:xfrm>
            <a:off x="5431436" y="1325318"/>
            <a:ext cx="29163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Clinical features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16" name="Google Shape;516;p45"/>
          <p:cNvCxnSpPr/>
          <p:nvPr/>
        </p:nvCxnSpPr>
        <p:spPr>
          <a:xfrm>
            <a:off x="5436096" y="1764590"/>
            <a:ext cx="252028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"/>
          <p:cNvSpPr txBox="1">
            <a:spLocks noGrp="1"/>
          </p:cNvSpPr>
          <p:nvPr>
            <p:ph type="title"/>
          </p:nvPr>
        </p:nvSpPr>
        <p:spPr>
          <a:xfrm>
            <a:off x="670700" y="235027"/>
            <a:ext cx="475252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Hypokalemia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22" name="Google Shape;522;p46"/>
          <p:cNvSpPr txBox="1">
            <a:spLocks noGrp="1"/>
          </p:cNvSpPr>
          <p:nvPr>
            <p:ph type="subTitle" idx="1"/>
          </p:nvPr>
        </p:nvSpPr>
        <p:spPr>
          <a:xfrm>
            <a:off x="539552" y="1923678"/>
            <a:ext cx="3528392" cy="284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1"/>
              <a:t>ECG changes :</a:t>
            </a:r>
            <a:r>
              <a:rPr lang="en-US"/>
              <a:t> T wave flattens out; if severe, T wave inverts, U wave appears</a:t>
            </a:r>
            <a:endParaRPr sz="120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1"/>
              <a:t>urine potassium in hypokalemia: 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         </a:t>
            </a:r>
            <a:r>
              <a:rPr lang="en-US"/>
              <a:t>Low with GI losses (&lt;20 mEq/L)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         High with renal losses (&gt;20 mEq/L</a:t>
            </a:r>
            <a:r>
              <a:rPr lang="en-US" sz="1200"/>
              <a:t>)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1"/>
              <a:t>Serum K+ &gt; 3.5 mEq/L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200"/>
          </a:p>
        </p:txBody>
      </p:sp>
      <p:sp>
        <p:nvSpPr>
          <p:cNvPr id="523" name="Google Shape;523;p46"/>
          <p:cNvSpPr txBox="1"/>
          <p:nvPr/>
        </p:nvSpPr>
        <p:spPr>
          <a:xfrm>
            <a:off x="5076058" y="1565799"/>
            <a:ext cx="36904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Treat the underlying cause &amp; stop any medication that may cause hypokalemia.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2. Oral </a:t>
            </a:r>
            <a:r>
              <a:rPr lang="en-US" sz="1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KCl</a:t>
            </a: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is the preferred (safest) method of replacement and is appropriate in most instances, IV if severe</a:t>
            </a:r>
            <a:endParaRPr dirty="0"/>
          </a:p>
        </p:txBody>
      </p:sp>
      <p:sp>
        <p:nvSpPr>
          <p:cNvPr id="524" name="Google Shape;524;p46"/>
          <p:cNvSpPr txBox="1"/>
          <p:nvPr/>
        </p:nvSpPr>
        <p:spPr>
          <a:xfrm>
            <a:off x="791580" y="1104134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25" name="Google Shape;525;p46"/>
          <p:cNvCxnSpPr/>
          <p:nvPr/>
        </p:nvCxnSpPr>
        <p:spPr>
          <a:xfrm rot="10800000" flipH="1">
            <a:off x="791580" y="1535655"/>
            <a:ext cx="1692188" cy="15072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46"/>
          <p:cNvSpPr txBox="1"/>
          <p:nvPr/>
        </p:nvSpPr>
        <p:spPr>
          <a:xfrm>
            <a:off x="5508104" y="1104134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27" name="Google Shape;527;p46"/>
          <p:cNvCxnSpPr/>
          <p:nvPr/>
        </p:nvCxnSpPr>
        <p:spPr>
          <a:xfrm>
            <a:off x="5508104" y="1550727"/>
            <a:ext cx="1728192" cy="15072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p46"/>
          <p:cNvSpPr txBox="1"/>
          <p:nvPr/>
        </p:nvSpPr>
        <p:spPr>
          <a:xfrm>
            <a:off x="5724128" y="3350175"/>
            <a:ext cx="17281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Cautions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29" name="Google Shape;529;p46"/>
          <p:cNvCxnSpPr/>
          <p:nvPr/>
        </p:nvCxnSpPr>
        <p:spPr>
          <a:xfrm>
            <a:off x="5734020" y="3723878"/>
            <a:ext cx="1728192" cy="15072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0" name="Google Shape;530;p46"/>
          <p:cNvSpPr/>
          <p:nvPr/>
        </p:nvSpPr>
        <p:spPr>
          <a:xfrm>
            <a:off x="4788024" y="3786840"/>
            <a:ext cx="3816424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300"/>
              <a:buFont typeface="Noto Sans Symbols"/>
              <a:buChar char="✔"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Monitor K+ concentration and monitor cardiac rhythm when giving IV potassium.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300"/>
              <a:buFont typeface="Noto Sans Symbols"/>
              <a:buChar char="✔"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May add 1% lidocaine to bag to decrease pain (potassium burns!)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0B0B0"/>
              </a:buClr>
              <a:buSzPts val="1300"/>
              <a:buFont typeface="Noto Sans Symbols"/>
              <a:buChar char="✔"/>
            </a:pPr>
            <a:r>
              <a:rPr lang="en-US"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Correct hypomagnesemia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 txBox="1">
            <a:spLocks noGrp="1"/>
          </p:cNvSpPr>
          <p:nvPr>
            <p:ph type="title"/>
          </p:nvPr>
        </p:nvSpPr>
        <p:spPr>
          <a:xfrm>
            <a:off x="408745" y="294190"/>
            <a:ext cx="475252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Hyperkalemia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37" name="Google Shape;537;p47"/>
          <p:cNvSpPr txBox="1">
            <a:spLocks noGrp="1"/>
          </p:cNvSpPr>
          <p:nvPr>
            <p:ph type="subTitle" idx="1"/>
          </p:nvPr>
        </p:nvSpPr>
        <p:spPr>
          <a:xfrm>
            <a:off x="467544" y="1923678"/>
            <a:ext cx="3636404" cy="293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❑"/>
            </a:pPr>
            <a:r>
              <a:rPr lang="en-US" b="1"/>
              <a:t>Transcellular shifting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(from intracellular to extracellular)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a.  Acidosis 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b. Tissue/cell breakdown (chemotherapy,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hemolysis, burns)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c. GI bleeding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d. Insulin deficiency—insulin stimulates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the Na+-K+-ATPase and causes K+ to shift into cells.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e. Rapid administration of β-blocker</a:t>
            </a:r>
            <a:endParaRPr/>
          </a:p>
        </p:txBody>
      </p:sp>
      <p:sp>
        <p:nvSpPr>
          <p:cNvPr id="538" name="Google Shape;538;p47"/>
          <p:cNvSpPr txBox="1"/>
          <p:nvPr/>
        </p:nvSpPr>
        <p:spPr>
          <a:xfrm>
            <a:off x="935596" y="1302925"/>
            <a:ext cx="15841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39" name="Google Shape;539;p47"/>
          <p:cNvCxnSpPr/>
          <p:nvPr/>
        </p:nvCxnSpPr>
        <p:spPr>
          <a:xfrm rot="10800000" flipH="1">
            <a:off x="827584" y="1764590"/>
            <a:ext cx="1692188" cy="15072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47"/>
          <p:cNvSpPr txBox="1"/>
          <p:nvPr/>
        </p:nvSpPr>
        <p:spPr>
          <a:xfrm>
            <a:off x="4572000" y="1135990"/>
            <a:ext cx="4176464" cy="372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❑"/>
            </a:pPr>
            <a:r>
              <a:rPr lang="en-US" sz="1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Increased total-body potassium 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a. Renal failure (acute or chronic)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b. Hypoaldosterone states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        ACE inhibitors, potassium-sparing diuretics (spironolactone)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c. Blood transfusion—usually due to lysed cells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endParaRPr sz="1400" b="0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❑"/>
            </a:pPr>
            <a:r>
              <a:rPr lang="en-US" sz="1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Pseudohyperkalemia (spurious)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a. This refers to an artificially elevated plasma K+ concentration due to K+ movement out of cells immediately before or after </a:t>
            </a:r>
            <a:r>
              <a:rPr lang="en-US" sz="1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venipuncture</a:t>
            </a: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(Repeat the test to confirm)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b. if the sample is not processed quickly, some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 blood cells will hemolyze </a:t>
            </a:r>
            <a:r>
              <a:rPr lang="en-US"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cause spillage of K+ leading to a falsely elevate result.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8"/>
          <p:cNvSpPr txBox="1">
            <a:spLocks noGrp="1"/>
          </p:cNvSpPr>
          <p:nvPr>
            <p:ph type="title"/>
          </p:nvPr>
        </p:nvSpPr>
        <p:spPr>
          <a:xfrm>
            <a:off x="306328" y="9178"/>
            <a:ext cx="520950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dirty="0">
                <a:solidFill>
                  <a:srgbClr val="FFC000"/>
                </a:solidFill>
              </a:rPr>
              <a:t>Hyperkalemia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46" name="Google Shape;546;p48"/>
          <p:cNvSpPr txBox="1">
            <a:spLocks noGrp="1"/>
          </p:cNvSpPr>
          <p:nvPr>
            <p:ph type="subTitle" idx="1"/>
          </p:nvPr>
        </p:nvSpPr>
        <p:spPr>
          <a:xfrm>
            <a:off x="0" y="1709111"/>
            <a:ext cx="3867660" cy="284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 b="1" dirty="0"/>
              <a:t>ECG changes (when K+ &gt;6)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 Peaked T waves (by 10 mm)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 A prolonged PR interval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Widening of QRS and merging of QRS with T wave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          Ventricular fibrillation and cardiac arrest (with increasing levels of K+)</a:t>
            </a:r>
            <a:endParaRPr dirty="0"/>
          </a:p>
        </p:txBody>
      </p:sp>
      <p:sp>
        <p:nvSpPr>
          <p:cNvPr id="547" name="Google Shape;547;p48"/>
          <p:cNvSpPr txBox="1"/>
          <p:nvPr/>
        </p:nvSpPr>
        <p:spPr>
          <a:xfrm>
            <a:off x="4482792" y="1778440"/>
            <a:ext cx="464291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hyperkalemia is severe, or if ECG changes are present, first give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Calcium,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 stabilizes the resting membrane potential of the myocardial membrane that is, it decreases membrane excitability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Shift potassium into the intracellular compartment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(by glucose &amp; insulin, β-agonists)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Remove potassium from the body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Kayexalate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Hemodialysis</a:t>
            </a:r>
            <a:endParaRPr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p48"/>
          <p:cNvSpPr txBox="1"/>
          <p:nvPr/>
        </p:nvSpPr>
        <p:spPr>
          <a:xfrm>
            <a:off x="270324" y="1194638"/>
            <a:ext cx="20522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50" name="Google Shape;550;p48"/>
          <p:cNvSpPr txBox="1"/>
          <p:nvPr/>
        </p:nvSpPr>
        <p:spPr>
          <a:xfrm>
            <a:off x="4914840" y="1194637"/>
            <a:ext cx="18943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52" name="Google Shape;552;p48"/>
          <p:cNvPicPr preferRelativeResize="0"/>
          <p:nvPr/>
        </p:nvPicPr>
        <p:blipFill rotWithShape="1">
          <a:blip r:embed="rId3">
            <a:alphaModFix/>
          </a:blip>
          <a:srcRect l="-1001" t="58714" r="1001" b="-809"/>
          <a:stretch/>
        </p:blipFill>
        <p:spPr>
          <a:xfrm>
            <a:off x="398874" y="3288160"/>
            <a:ext cx="3033316" cy="114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subTitle" idx="1"/>
          </p:nvPr>
        </p:nvSpPr>
        <p:spPr>
          <a:xfrm>
            <a:off x="611560" y="1258952"/>
            <a:ext cx="3286148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</a:pPr>
            <a:r>
              <a:rPr lang="en-US" sz="2000" dirty="0">
                <a:solidFill>
                  <a:srgbClr val="FF0000"/>
                </a:solidFill>
              </a:rPr>
              <a:t>Crystalloid solutions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subTitle" idx="2"/>
          </p:nvPr>
        </p:nvSpPr>
        <p:spPr>
          <a:xfrm>
            <a:off x="4857752" y="1500180"/>
            <a:ext cx="3071834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</a:pPr>
            <a:endParaRPr sz="2000"/>
          </a:p>
        </p:txBody>
      </p:sp>
      <p:sp>
        <p:nvSpPr>
          <p:cNvPr id="206" name="Google Shape;206;p6"/>
          <p:cNvSpPr txBox="1">
            <a:spLocks noGrp="1"/>
          </p:cNvSpPr>
          <p:nvPr>
            <p:ph type="subTitle" idx="3"/>
          </p:nvPr>
        </p:nvSpPr>
        <p:spPr>
          <a:xfrm>
            <a:off x="683568" y="1687580"/>
            <a:ext cx="7060332" cy="282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Contain water and salts (NA+,K+,CL-,CA+2,HC03-)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 err="1">
                <a:solidFill>
                  <a:schemeClr val="dk1"/>
                </a:solidFill>
              </a:rPr>
              <a:t>dont</a:t>
            </a:r>
            <a:r>
              <a:rPr lang="en-US" sz="1800" b="1" dirty="0">
                <a:solidFill>
                  <a:schemeClr val="dk1"/>
                </a:solidFill>
              </a:rPr>
              <a:t> stay intravascular spread to </a:t>
            </a:r>
            <a:r>
              <a:rPr lang="en-US" sz="1800" b="1" dirty="0" err="1">
                <a:solidFill>
                  <a:schemeClr val="dk1"/>
                </a:solidFill>
              </a:rPr>
              <a:t>interstitium</a:t>
            </a:r>
            <a:endParaRPr sz="1800" b="1" dirty="0">
              <a:solidFill>
                <a:schemeClr val="dk1"/>
              </a:solidFill>
            </a:endParaRPr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 Examples: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• Normal saline (isotonic)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• Lactated ringers (isotonic)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• half normal saline (hypotonic)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• D5W (hypotonic)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• Hypertonic saline.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•infusion : fluid loss ratio = 1:1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>
                <a:solidFill>
                  <a:schemeClr val="dk1"/>
                </a:solidFill>
              </a:rPr>
              <a:t>•infusion : blood loss ratio = 4:1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>                                                  </a:t>
            </a: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</p:txBody>
      </p:sp>
      <p:sp>
        <p:nvSpPr>
          <p:cNvPr id="207" name="Google Shape;207;p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ambria"/>
              <a:buNone/>
            </a:pPr>
            <a:r>
              <a:rPr lang="en-US" b="1" i="1"/>
              <a:t>Types  of  IV  fluids</a:t>
            </a:r>
            <a:br>
              <a:rPr lang="en-US"/>
            </a:b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8724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mbria"/>
              <a:buNone/>
            </a:pPr>
            <a:r>
              <a:rPr lang="en-US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</a:pP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</a:pPr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title"/>
          </p:nvPr>
        </p:nvSpPr>
        <p:spPr>
          <a:xfrm>
            <a:off x="616091" y="573394"/>
            <a:ext cx="7704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Poppins"/>
              <a:buNone/>
            </a:pPr>
            <a:r>
              <a:rPr lang="en-US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Colloid solutions</a:t>
            </a:r>
            <a:br>
              <a:rPr lang="en-US" sz="20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899592" y="1275606"/>
            <a:ext cx="7887250" cy="351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water and large molecules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Mainly remains in the intravascular compartment.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used for resuscitation in severe hypovolemia , blood loss and burns.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Examples: albumin, gelatin, dextran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solutions,  hydroxyethyl 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starches 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Expensive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infusion : blood loss ratio = 1:1</a:t>
            </a:r>
            <a:endParaRPr dirty="0"/>
          </a:p>
          <a:p>
            <a:pPr marL="137160" marR="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703759" y="81344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100"/>
              <a:buFont typeface="Cambria"/>
              <a:buNone/>
            </a:pP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osmolarity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1"/>
          </p:nvPr>
        </p:nvSpPr>
        <p:spPr>
          <a:xfrm>
            <a:off x="149340" y="1034680"/>
            <a:ext cx="8501122" cy="3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3F7818"/>
                </a:solidFill>
              </a:rPr>
              <a:t>Osmosis</a:t>
            </a:r>
            <a:r>
              <a:rPr lang="en-US" sz="1600" dirty="0"/>
              <a:t>: simple diffusion of water from high </a:t>
            </a:r>
            <a:r>
              <a:rPr lang="en-US" sz="1600" dirty="0" err="1"/>
              <a:t>conc</a:t>
            </a:r>
            <a:r>
              <a:rPr lang="en-US" sz="1600" dirty="0"/>
              <a:t> of water to low </a:t>
            </a:r>
            <a:r>
              <a:rPr lang="en-US" sz="1600" dirty="0" err="1"/>
              <a:t>conc</a:t>
            </a:r>
            <a:r>
              <a:rPr lang="en-US" sz="1600" dirty="0"/>
              <a:t> of water </a:t>
            </a:r>
            <a:br>
              <a:rPr lang="en-US" sz="1600" dirty="0"/>
            </a:br>
            <a:r>
              <a:rPr lang="en-US" sz="1600" dirty="0"/>
              <a:t>across semi permeable membrane.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 b="1" dirty="0" err="1">
                <a:solidFill>
                  <a:srgbClr val="3F7818"/>
                </a:solidFill>
              </a:rPr>
              <a:t>Osmolarity</a:t>
            </a:r>
            <a:r>
              <a:rPr lang="en-US" sz="1400" b="1" dirty="0"/>
              <a:t> </a:t>
            </a:r>
            <a:r>
              <a:rPr lang="en-US" sz="1600" dirty="0"/>
              <a:t>of solution is equal to number of </a:t>
            </a:r>
            <a:r>
              <a:rPr lang="en-US" sz="1600" dirty="0" err="1"/>
              <a:t>osmoles</a:t>
            </a:r>
            <a:r>
              <a:rPr lang="en-US" sz="1600" dirty="0"/>
              <a:t> per</a:t>
            </a:r>
            <a:r>
              <a:rPr lang="en-US" sz="1600" b="1" dirty="0"/>
              <a:t> </a:t>
            </a:r>
            <a:r>
              <a:rPr lang="en-US" sz="1600" b="1" u="sng" dirty="0"/>
              <a:t>liter</a:t>
            </a:r>
            <a:r>
              <a:rPr lang="en-US" sz="1400" b="1" dirty="0"/>
              <a:t> </a:t>
            </a:r>
            <a:r>
              <a:rPr lang="en-US" sz="1600" dirty="0"/>
              <a:t>of solution.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1600" dirty="0"/>
              <a:t>Normal range of </a:t>
            </a:r>
            <a:r>
              <a:rPr lang="en-US" sz="1600" dirty="0" err="1"/>
              <a:t>osmolarity</a:t>
            </a:r>
            <a:r>
              <a:rPr lang="en-US" sz="1600" dirty="0"/>
              <a:t> in plasma is about 280-295 </a:t>
            </a:r>
            <a:r>
              <a:rPr lang="en-US" sz="1600" dirty="0" err="1"/>
              <a:t>milli-osmoles</a:t>
            </a:r>
            <a:r>
              <a:rPr lang="en-US" sz="1600" dirty="0"/>
              <a:t> per liter.</a:t>
            </a:r>
            <a:endParaRPr sz="16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3F7818"/>
                </a:solidFill>
              </a:rPr>
              <a:t>Tonicity</a:t>
            </a:r>
            <a:r>
              <a:rPr lang="en-US" sz="1400" dirty="0"/>
              <a:t> </a:t>
            </a:r>
            <a:r>
              <a:rPr lang="en-US" sz="1600" dirty="0"/>
              <a:t>is the total conc. of solutes which make an osmotic force across a membrane.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1600" dirty="0"/>
              <a:t>The term tonicity is used to describe the </a:t>
            </a:r>
            <a:r>
              <a:rPr lang="en-US" sz="1600" dirty="0" err="1"/>
              <a:t>osmolarity</a:t>
            </a:r>
            <a:r>
              <a:rPr lang="en-US" sz="1600" dirty="0"/>
              <a:t> of a solution relative to </a:t>
            </a:r>
            <a:r>
              <a:rPr lang="en-US" sz="1600" b="1" dirty="0">
                <a:solidFill>
                  <a:srgbClr val="CC0099"/>
                </a:solidFill>
              </a:rPr>
              <a:t>plasma.</a:t>
            </a:r>
            <a:br>
              <a:rPr lang="en-US" sz="1600" b="1" dirty="0">
                <a:solidFill>
                  <a:srgbClr val="CC0099"/>
                </a:solidFill>
              </a:rPr>
            </a:br>
            <a:r>
              <a:rPr lang="en-US" sz="1600" dirty="0"/>
              <a:t> • Isotonic (</a:t>
            </a:r>
            <a:r>
              <a:rPr lang="en-US" sz="1600" dirty="0" err="1"/>
              <a:t>osmolarity</a:t>
            </a:r>
            <a:r>
              <a:rPr lang="en-US" sz="1600" dirty="0"/>
              <a:t> of a solution </a:t>
            </a:r>
            <a:r>
              <a:rPr lang="en-US" sz="2400" b="1" dirty="0"/>
              <a:t>~</a:t>
            </a:r>
            <a:r>
              <a:rPr lang="en-US" sz="2400" dirty="0"/>
              <a:t> </a:t>
            </a:r>
            <a:r>
              <a:rPr lang="en-US" sz="1600" dirty="0"/>
              <a:t>to </a:t>
            </a:r>
            <a:r>
              <a:rPr lang="en-US" sz="1600" b="1" dirty="0">
                <a:solidFill>
                  <a:srgbClr val="CC0099"/>
                </a:solidFill>
              </a:rPr>
              <a:t>plasma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 • hypertonic (</a:t>
            </a:r>
            <a:r>
              <a:rPr lang="en-US" sz="1600" dirty="0" err="1"/>
              <a:t>osmolarity</a:t>
            </a:r>
            <a:r>
              <a:rPr lang="en-US" sz="1600" dirty="0"/>
              <a:t> of a solution </a:t>
            </a:r>
            <a:r>
              <a:rPr lang="en-US" sz="2400" b="1" dirty="0"/>
              <a:t>&gt;</a:t>
            </a:r>
            <a:r>
              <a:rPr lang="en-US" sz="1600" dirty="0"/>
              <a:t> to </a:t>
            </a:r>
            <a:r>
              <a:rPr lang="en-US" sz="1600" b="1" dirty="0">
                <a:solidFill>
                  <a:srgbClr val="CC0099"/>
                </a:solidFill>
              </a:rPr>
              <a:t>plasma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• hypotonic (</a:t>
            </a:r>
            <a:r>
              <a:rPr lang="en-US" sz="1600" dirty="0" err="1"/>
              <a:t>osmolarity</a:t>
            </a:r>
            <a:r>
              <a:rPr lang="en-US" sz="1600" dirty="0"/>
              <a:t> of a solution </a:t>
            </a:r>
            <a:r>
              <a:rPr lang="en-US" sz="2400" b="1" dirty="0"/>
              <a:t>&lt;</a:t>
            </a:r>
            <a:r>
              <a:rPr lang="en-US" sz="2400" dirty="0"/>
              <a:t> </a:t>
            </a:r>
            <a:r>
              <a:rPr lang="en-US" sz="1600" dirty="0"/>
              <a:t>to </a:t>
            </a:r>
            <a:r>
              <a:rPr lang="en-US" sz="1600" b="1" dirty="0">
                <a:solidFill>
                  <a:srgbClr val="CC0099"/>
                </a:solidFill>
              </a:rPr>
              <a:t>plasma</a:t>
            </a:r>
            <a:r>
              <a:rPr lang="en-US" sz="1600" dirty="0"/>
              <a:t>) </a:t>
            </a:r>
            <a:endParaRPr sz="1600" b="1" dirty="0">
              <a:solidFill>
                <a:srgbClr val="CC0099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b="1" dirty="0">
              <a:solidFill>
                <a:srgbClr val="CC0099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sz="16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600" dirty="0"/>
          </a:p>
        </p:txBody>
      </p:sp>
      <p:sp>
        <p:nvSpPr>
          <p:cNvPr id="229" name="Google Shape;229;p8"/>
          <p:cNvSpPr txBox="1"/>
          <p:nvPr/>
        </p:nvSpPr>
        <p:spPr>
          <a:xfrm rot="5400000">
            <a:off x="6143636" y="3786196"/>
            <a:ext cx="1143008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Poppins"/>
              <a:buNone/>
            </a:pPr>
            <a:endParaRPr sz="3100" b="1" i="0" u="none" strike="noStrike" cap="none" dirty="0">
              <a:solidFill>
                <a:srgbClr val="212D3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500034" y="334897"/>
            <a:ext cx="45005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Cambria"/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Normal Saline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500034" y="1707654"/>
            <a:ext cx="7072362" cy="315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>
                <a:solidFill>
                  <a:schemeClr val="dk1"/>
                </a:solidFill>
              </a:rPr>
              <a:t>• Approximately same osmolarity as plasma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• [Na] = [Cl] = 154 mmol/liter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• total osmolarity = 308 mOsmol/liter vs. 285 m0sm/L plasma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>
                <a:solidFill>
                  <a:schemeClr val="dk1"/>
                </a:solidFill>
              </a:rPr>
              <a:t>•  </a:t>
            </a:r>
            <a:r>
              <a:rPr lang="en-US" sz="1800" b="1">
                <a:solidFill>
                  <a:schemeClr val="dk1"/>
                </a:solidFill>
              </a:rPr>
              <a:t>isotonic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>
                <a:solidFill>
                  <a:schemeClr val="dk1"/>
                </a:solidFill>
              </a:rPr>
              <a:t>• 25% remains in intravascular space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>
                <a:solidFill>
                  <a:schemeClr val="dk1"/>
                </a:solidFill>
              </a:rPr>
              <a:t>•Used for volume replacement ?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• Hypovolemic shock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• Septic shock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64315" y="1275606"/>
            <a:ext cx="228601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0.9% Normal Saline</a:t>
            </a:r>
            <a:endParaRPr sz="1400" b="0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38" name="Google Shape;238;p9" descr="No description availa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207" y="1176989"/>
            <a:ext cx="1649538" cy="282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12255</TotalTime>
  <Words>4111</Words>
  <Application>Microsoft Office PowerPoint</Application>
  <PresentationFormat>On-screen Show (16:9)</PresentationFormat>
  <Paragraphs>489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Open Sans</vt:lpstr>
      <vt:lpstr>Wingdings 2</vt:lpstr>
      <vt:lpstr>Wingdings</vt:lpstr>
      <vt:lpstr>Cambria</vt:lpstr>
      <vt:lpstr>Malgun Gothic</vt:lpstr>
      <vt:lpstr>Noto Sans Symbols</vt:lpstr>
      <vt:lpstr>Livvic</vt:lpstr>
      <vt:lpstr>Bebas Neue</vt:lpstr>
      <vt:lpstr>Roboto Condensed Light</vt:lpstr>
      <vt:lpstr>Franklin Gothic Medium</vt:lpstr>
      <vt:lpstr>Corbel</vt:lpstr>
      <vt:lpstr>Barlow</vt:lpstr>
      <vt:lpstr>Calibri</vt:lpstr>
      <vt:lpstr>Poppins</vt:lpstr>
      <vt:lpstr>Grid</vt:lpstr>
      <vt:lpstr>IV Fluids- electrolytes</vt:lpstr>
      <vt:lpstr>IV Fluids</vt:lpstr>
      <vt:lpstr>Fluid compartments</vt:lpstr>
      <vt:lpstr>Fluid Intake and Output</vt:lpstr>
      <vt:lpstr>IV fluid therapy indications </vt:lpstr>
      <vt:lpstr>Types  of  IV  fluids </vt:lpstr>
      <vt:lpstr>Colloid solutions </vt:lpstr>
      <vt:lpstr>osmolarity</vt:lpstr>
      <vt:lpstr>Normal Saline</vt:lpstr>
      <vt:lpstr>Normal Saline</vt:lpstr>
      <vt:lpstr>Lactated Ringers</vt:lpstr>
      <vt:lpstr>PowerPoint Presentation</vt:lpstr>
      <vt:lpstr>Half Normal Saline</vt:lpstr>
      <vt:lpstr>D5W</vt:lpstr>
      <vt:lpstr>Hypertonic Saline</vt:lpstr>
      <vt:lpstr>PowerPoint Presentation</vt:lpstr>
      <vt:lpstr>Hypovolemia</vt:lpstr>
      <vt:lpstr>Hypervolemia</vt:lpstr>
      <vt:lpstr>Maintenance of Fluids:</vt:lpstr>
      <vt:lpstr>PowerPoint Presentation</vt:lpstr>
      <vt:lpstr>PowerPoint Presentation</vt:lpstr>
      <vt:lpstr>External diameter of cannula :</vt:lpstr>
      <vt:lpstr>PowerPoint Presentation</vt:lpstr>
      <vt:lpstr>PowerPoint Presentation</vt:lpstr>
      <vt:lpstr>Electrolytes</vt:lpstr>
      <vt:lpstr>Sodium  (135 - 145 mEq/L)</vt:lpstr>
      <vt:lpstr>HYPOnatremia  plasma Na+ concentration &lt;135 mmol/L. Symptoms usually begin when the Na+ level falls to &lt;120 mmol/L.</vt:lpstr>
      <vt:lpstr>HYPOnatremia (hypo/ hyper/ euvolemic)</vt:lpstr>
      <vt:lpstr>PowerPoint Presentation</vt:lpstr>
      <vt:lpstr>HYPOnatremia (hypo/ hyper/ euvolemic)</vt:lpstr>
      <vt:lpstr>HYPOnatremia (hypo/ hyper/ euvolemic)</vt:lpstr>
      <vt:lpstr>PowerPoint Presentation</vt:lpstr>
      <vt:lpstr>PowerPoint Presentation</vt:lpstr>
      <vt:lpstr>HYPOnatremia (hypo/ hyper/ euvolemic)</vt:lpstr>
      <vt:lpstr>Treatment</vt:lpstr>
      <vt:lpstr>Anesthetic Considerations</vt:lpstr>
      <vt:lpstr>HYPERnatremia  plasma Na+ concentration &gt;145 mmol/L</vt:lpstr>
      <vt:lpstr>PowerPoint Presentation</vt:lpstr>
      <vt:lpstr>Treatment</vt:lpstr>
      <vt:lpstr>PowerPoint Presentation</vt:lpstr>
      <vt:lpstr>PowerPoint Presentation</vt:lpstr>
      <vt:lpstr>Calcium(8.5 to 10.5 mg/dL)</vt:lpstr>
      <vt:lpstr>Calcium(8.5 to 10.5 mg/dL)</vt:lpstr>
      <vt:lpstr>Calcium(8.5 to 10.5 mg/dL)</vt:lpstr>
      <vt:lpstr>Calcium(8.5 to 10.5 mg/dL)</vt:lpstr>
      <vt:lpstr>Calcium(8.5 to 10.5 mg/dL)</vt:lpstr>
      <vt:lpstr>Magnesium (1.8 to 2.5 mg/dL)</vt:lpstr>
      <vt:lpstr>Causes </vt:lpstr>
      <vt:lpstr>Clinical feature </vt:lpstr>
      <vt:lpstr>treatment</vt:lpstr>
      <vt:lpstr>Potassium(3.5 - 5 mEq/L)</vt:lpstr>
      <vt:lpstr>Hypokalemia</vt:lpstr>
      <vt:lpstr>Hypokalemia</vt:lpstr>
      <vt:lpstr>Hyperkalemia</vt:lpstr>
      <vt:lpstr>Hyperkalemia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Fluids- electrolytes</dc:title>
  <dc:creator>Montaha</dc:creator>
  <cp:lastModifiedBy>Yousef Murad AbuHalaweh</cp:lastModifiedBy>
  <cp:revision>17</cp:revision>
  <dcterms:modified xsi:type="dcterms:W3CDTF">2022-11-21T10:17:00Z</dcterms:modified>
</cp:coreProperties>
</file>