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84" r:id="rId18"/>
    <p:sldId id="270" r:id="rId19"/>
    <p:sldId id="281" r:id="rId20"/>
    <p:sldId id="280" r:id="rId21"/>
    <p:sldId id="283" r:id="rId22"/>
    <p:sldId id="278" r:id="rId23"/>
    <p:sldId id="279" r:id="rId24"/>
    <p:sldId id="282" r:id="rId25"/>
    <p:sldId id="274" r:id="rId26"/>
    <p:sldId id="276" r:id="rId27"/>
    <p:sldId id="277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7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8C1A9-C35E-4AB9-B53A-077B7DF6D801}" type="datetimeFigureOut">
              <a:rPr lang="en-US"/>
              <a:pPr>
                <a:defRPr/>
              </a:pPr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A8E74-9B5F-46B8-AFEE-F53A155833F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D6D94-C1E5-4ACC-81AF-6F579CC2FA8D}" type="datetimeFigureOut">
              <a:rPr lang="en-US"/>
              <a:pPr>
                <a:defRPr/>
              </a:pPr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19C76-961D-4128-BD40-3A3BFFA5C8E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84146-2F2F-4606-AD96-2F0DA4A3BD46}" type="datetimeFigureOut">
              <a:rPr lang="en-US"/>
              <a:pPr>
                <a:defRPr/>
              </a:pPr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AF4B7-46C1-46B0-A333-4D096C0988F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F061F-2B1E-480E-A602-46F47754D3A9}" type="datetimeFigureOut">
              <a:rPr lang="en-US"/>
              <a:pPr>
                <a:defRPr/>
              </a:pPr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8D64D-05C2-4769-8FFF-E88A7A299AD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FC590-D17F-45FA-AEDE-46B50674C14A}" type="datetimeFigureOut">
              <a:rPr lang="en-US"/>
              <a:pPr>
                <a:defRPr/>
              </a:pPr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E2A4A-E091-4167-957F-ABDE064AA9B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9A442-ACF9-4C7D-9360-594C6FC45021}" type="datetimeFigureOut">
              <a:rPr lang="en-US"/>
              <a:pPr>
                <a:defRPr/>
              </a:pPr>
              <a:t>4/7/2022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B8DF0-3BF4-46C5-BAAA-9C7411F7D06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91366-F451-42B6-A3B9-2F2E50EE04EC}" type="datetimeFigureOut">
              <a:rPr lang="en-US"/>
              <a:pPr>
                <a:defRPr/>
              </a:pPr>
              <a:t>4/7/2022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7CA0E-8EAD-453F-B254-B6FE7C4A0F9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FEFA6-E572-4B01-BC21-3291A9EB24AB}" type="datetimeFigureOut">
              <a:rPr lang="en-US"/>
              <a:pPr>
                <a:defRPr/>
              </a:pPr>
              <a:t>4/7/2022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A71DC-F0A6-43CC-A11D-3D81776AF70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C6EFB-B23C-4339-BABC-63BE6F032375}" type="datetimeFigureOut">
              <a:rPr lang="en-US"/>
              <a:pPr>
                <a:defRPr/>
              </a:pPr>
              <a:t>4/7/2022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08BB3-642D-4978-B633-4A4BE3F5FDB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72D3E-D4C4-45BF-BFDE-A5BB768B1F1E}" type="datetimeFigureOut">
              <a:rPr lang="en-US"/>
              <a:pPr>
                <a:defRPr/>
              </a:pPr>
              <a:t>4/7/2022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7A77D-C4FE-40C7-8796-46D14F617B4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0833B-1D0F-4847-B663-1AE2DD5D74E8}" type="datetimeFigureOut">
              <a:rPr lang="en-US"/>
              <a:pPr>
                <a:defRPr/>
              </a:pPr>
              <a:t>4/7/2022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DF0DD-1206-42C9-9586-6D6A55C14E7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3829A2-9B8A-4598-B416-2999E5C4B515}" type="datetimeFigureOut">
              <a:rPr lang="en-US"/>
              <a:pPr>
                <a:defRPr/>
              </a:pPr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2C70C96-EF84-4BC5-9491-6F5E9D18C82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1470025"/>
          </a:xfrm>
        </p:spPr>
        <p:txBody>
          <a:bodyPr/>
          <a:lstStyle/>
          <a:p>
            <a:pPr eaLnBrk="1" hangingPunct="1"/>
            <a:r>
              <a:rPr lang="en-US" b="1" dirty="0">
                <a:latin typeface="Times New Roman" pitchFamily="18" charset="0"/>
                <a:cs typeface="Times New Roman" pitchFamily="18" charset="0"/>
              </a:rPr>
              <a:t>Hemoglobin synthesis</a:t>
            </a:r>
            <a:br>
              <a:rPr lang="en-US" b="1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58FCB7-4EE7-4201-98C1-CA6B2C70B5D4}"/>
              </a:ext>
            </a:extLst>
          </p:cNvPr>
          <p:cNvSpPr txBox="1"/>
          <p:nvPr/>
        </p:nvSpPr>
        <p:spPr>
          <a:xfrm>
            <a:off x="863048" y="1037579"/>
            <a:ext cx="1270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</a:rPr>
              <a:t>8 steps</a:t>
            </a:r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B90CCAA3-D001-4892-9121-B98EFBC4D93F}"/>
              </a:ext>
            </a:extLst>
          </p:cNvPr>
          <p:cNvCxnSpPr>
            <a:cxnSpLocks/>
          </p:cNvCxnSpPr>
          <p:nvPr/>
        </p:nvCxnSpPr>
        <p:spPr>
          <a:xfrm rot="5400000">
            <a:off x="1614811" y="671189"/>
            <a:ext cx="504179" cy="2286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358AB062-6308-4E40-9829-13065D73E2E6}"/>
              </a:ext>
            </a:extLst>
          </p:cNvPr>
          <p:cNvCxnSpPr>
            <a:cxnSpLocks/>
          </p:cNvCxnSpPr>
          <p:nvPr/>
        </p:nvCxnSpPr>
        <p:spPr>
          <a:xfrm flipV="1">
            <a:off x="1944757" y="1037579"/>
            <a:ext cx="569843" cy="23083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527BEE69-F473-471E-95AE-F29B70A34A45}"/>
              </a:ext>
            </a:extLst>
          </p:cNvPr>
          <p:cNvCxnSpPr/>
          <p:nvPr/>
        </p:nvCxnSpPr>
        <p:spPr>
          <a:xfrm>
            <a:off x="1866900" y="1268411"/>
            <a:ext cx="647700" cy="23083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0E81C5D-A21E-4396-82F6-7464D451BD6C}"/>
              </a:ext>
            </a:extLst>
          </p:cNvPr>
          <p:cNvSpPr txBox="1"/>
          <p:nvPr/>
        </p:nvSpPr>
        <p:spPr>
          <a:xfrm>
            <a:off x="2592457" y="914400"/>
            <a:ext cx="2360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in the mitochondria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D9F7F8-B964-46A2-BE4F-9B835AFAB1BE}"/>
              </a:ext>
            </a:extLst>
          </p:cNvPr>
          <p:cNvSpPr txBox="1"/>
          <p:nvPr/>
        </p:nvSpPr>
        <p:spPr>
          <a:xfrm>
            <a:off x="2592457" y="1314578"/>
            <a:ext cx="175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in the cytosol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ECDC4B-B509-4651-A0A9-ADA9AED28C8C}"/>
              </a:ext>
            </a:extLst>
          </p:cNvPr>
          <p:cNvSpPr txBox="1"/>
          <p:nvPr/>
        </p:nvSpPr>
        <p:spPr>
          <a:xfrm>
            <a:off x="-38100" y="1984384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Why don't you react to what happened in one place?</a:t>
            </a:r>
            <a:endParaRPr lang="ar-JO" sz="28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8A71E9-3124-4109-AF32-C3782BFA0698}"/>
              </a:ext>
            </a:extLst>
          </p:cNvPr>
          <p:cNvSpPr txBox="1"/>
          <p:nvPr/>
        </p:nvSpPr>
        <p:spPr>
          <a:xfrm>
            <a:off x="-51352" y="2684897"/>
            <a:ext cx="9525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</a:t>
            </a:r>
            <a:r>
              <a:rPr lang="ar-JO" dirty="0"/>
              <a:t>‘</a:t>
            </a:r>
            <a:r>
              <a:rPr lang="en-US" dirty="0"/>
              <a:t>s a way of enzyme activity regulation, called </a:t>
            </a:r>
            <a:r>
              <a:rPr lang="en-US" dirty="0">
                <a:highlight>
                  <a:srgbClr val="008000"/>
                </a:highlight>
              </a:rPr>
              <a:t>Compartmentation</a:t>
            </a:r>
            <a:r>
              <a:rPr lang="en-US" dirty="0"/>
              <a:t> or </a:t>
            </a:r>
            <a:r>
              <a:rPr lang="en-US" dirty="0" err="1">
                <a:highlight>
                  <a:srgbClr val="008000"/>
                </a:highlight>
              </a:rPr>
              <a:t>Compartemetalization</a:t>
            </a:r>
            <a:endParaRPr lang="en-US" dirty="0">
              <a:highlight>
                <a:srgbClr val="008000"/>
              </a:highlight>
            </a:endParaRPr>
          </a:p>
          <a:p>
            <a:r>
              <a:rPr lang="en-US" dirty="0"/>
              <a:t>Which means that not all reactions happen at the same site inside the cell, so adding more regulatory factors.</a:t>
            </a:r>
          </a:p>
          <a:p>
            <a:endParaRPr lang="en-US" dirty="0"/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*if all</a:t>
            </a:r>
            <a:r>
              <a:rPr lang="ar-JO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heme synthesis step are done in the cytoplasm      NO control       over production of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Heme        increase the production of globin         more hemoglobin       more erythrocytes 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(polycythemia)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Increase the blood viscosity                         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Slow blood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Thrombi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Adding more load an the cardiac muscle &amp; may be heart failure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*All cells that have mitochondria are able to synthesize heme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74DB9BC-5991-4ECF-B680-DF24A1ED4811}"/>
              </a:ext>
            </a:extLst>
          </p:cNvPr>
          <p:cNvSpPr/>
          <p:nvPr/>
        </p:nvSpPr>
        <p:spPr>
          <a:xfrm>
            <a:off x="5410200" y="38862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DBC57AE-196E-4CB0-A8F8-D0E917C2FAB7}"/>
              </a:ext>
            </a:extLst>
          </p:cNvPr>
          <p:cNvSpPr/>
          <p:nvPr/>
        </p:nvSpPr>
        <p:spPr>
          <a:xfrm>
            <a:off x="6934200" y="38862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35EAEF3A-4C41-42ED-BCED-D7A2066019A1}"/>
              </a:ext>
            </a:extLst>
          </p:cNvPr>
          <p:cNvSpPr/>
          <p:nvPr/>
        </p:nvSpPr>
        <p:spPr>
          <a:xfrm>
            <a:off x="710648" y="4154922"/>
            <a:ext cx="356152" cy="188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3425447E-A7D5-455A-B9EA-BDB784340F4E}"/>
              </a:ext>
            </a:extLst>
          </p:cNvPr>
          <p:cNvSpPr/>
          <p:nvPr/>
        </p:nvSpPr>
        <p:spPr>
          <a:xfrm>
            <a:off x="4572000" y="4154922"/>
            <a:ext cx="356152" cy="188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93127337-F56A-4A74-87AC-EDBC21FE0785}"/>
              </a:ext>
            </a:extLst>
          </p:cNvPr>
          <p:cNvSpPr/>
          <p:nvPr/>
        </p:nvSpPr>
        <p:spPr>
          <a:xfrm>
            <a:off x="6858000" y="4191000"/>
            <a:ext cx="356152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0" y="0"/>
            <a:ext cx="91440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In addition to the heme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found in hemoglobin, there are two different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forms of heme found in cytochromes such as those involved in the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process of oxidative phosphorylation. </a:t>
            </a:r>
          </a:p>
          <a:p>
            <a:pPr eaLnBrk="0" hangingPunct="0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Cytochromes of the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type contain a modified iron  protoporphyrin IX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known as heme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0" hangingPunct="0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In heme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the 2 vinyl (C=C) side chains are covalently bonded to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cysteine sulfhydryl residues of the apoprotein.</a:t>
            </a:r>
          </a:p>
          <a:p>
            <a:pPr eaLnBrk="0" hangingPunct="0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Only cytochromes of the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type contain covalently bound heme. </a:t>
            </a:r>
          </a:p>
          <a:p>
            <a:pPr eaLnBrk="0" hangingPunct="0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Heme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is also a modified iron protoporphyrin IX. </a:t>
            </a:r>
          </a:p>
          <a:p>
            <a:pPr eaLnBrk="0" hangingPunct="0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Heme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is found in cytochromes of the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type and in the chlorophyll of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green plants.</a:t>
            </a:r>
          </a:p>
        </p:txBody>
      </p:sp>
      <p:grpSp>
        <p:nvGrpSpPr>
          <p:cNvPr id="11267" name="Group 809"/>
          <p:cNvGrpSpPr>
            <a:grpSpLocks/>
          </p:cNvGrpSpPr>
          <p:nvPr/>
        </p:nvGrpSpPr>
        <p:grpSpPr bwMode="auto">
          <a:xfrm>
            <a:off x="169863" y="4191000"/>
            <a:ext cx="8839200" cy="2514600"/>
            <a:chOff x="576" y="1200"/>
            <a:chExt cx="3680" cy="1215"/>
          </a:xfrm>
        </p:grpSpPr>
        <p:grpSp>
          <p:nvGrpSpPr>
            <p:cNvPr id="11271" name="Group 411"/>
            <p:cNvGrpSpPr>
              <a:grpSpLocks/>
            </p:cNvGrpSpPr>
            <p:nvPr/>
          </p:nvGrpSpPr>
          <p:grpSpPr bwMode="auto">
            <a:xfrm>
              <a:off x="576" y="1608"/>
              <a:ext cx="752" cy="768"/>
              <a:chOff x="2310" y="1608"/>
              <a:chExt cx="752" cy="768"/>
            </a:xfrm>
          </p:grpSpPr>
          <p:sp>
            <p:nvSpPr>
              <p:cNvPr id="11559" name="Freeform 412"/>
              <p:cNvSpPr>
                <a:spLocks noChangeAspect="1"/>
              </p:cNvSpPr>
              <p:nvPr/>
            </p:nvSpPr>
            <p:spPr bwMode="auto">
              <a:xfrm>
                <a:off x="2642" y="1904"/>
                <a:ext cx="21" cy="34"/>
              </a:xfrm>
              <a:custGeom>
                <a:avLst/>
                <a:gdLst>
                  <a:gd name="T0" fmla="*/ 0 w 384"/>
                  <a:gd name="T1" fmla="*/ 0 h 612"/>
                  <a:gd name="T2" fmla="*/ 0 w 384"/>
                  <a:gd name="T3" fmla="*/ 0 h 612"/>
                  <a:gd name="T4" fmla="*/ 0 w 384"/>
                  <a:gd name="T5" fmla="*/ 0 h 612"/>
                  <a:gd name="T6" fmla="*/ 0 60000 65536"/>
                  <a:gd name="T7" fmla="*/ 0 60000 65536"/>
                  <a:gd name="T8" fmla="*/ 0 60000 65536"/>
                  <a:gd name="T9" fmla="*/ 0 w 384"/>
                  <a:gd name="T10" fmla="*/ 0 h 612"/>
                  <a:gd name="T11" fmla="*/ 384 w 384"/>
                  <a:gd name="T12" fmla="*/ 612 h 6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4" h="612">
                    <a:moveTo>
                      <a:pt x="384" y="0"/>
                    </a:moveTo>
                    <a:lnTo>
                      <a:pt x="0" y="0"/>
                    </a:lnTo>
                    <a:lnTo>
                      <a:pt x="0" y="612"/>
                    </a:lnTo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60" name="Line 413"/>
              <p:cNvSpPr>
                <a:spLocks noChangeAspect="1" noChangeShapeType="1"/>
              </p:cNvSpPr>
              <p:nvPr/>
            </p:nvSpPr>
            <p:spPr bwMode="auto">
              <a:xfrm flipH="1">
                <a:off x="2642" y="1920"/>
                <a:ext cx="18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61" name="Freeform 414"/>
              <p:cNvSpPr>
                <a:spLocks noChangeAspect="1"/>
              </p:cNvSpPr>
              <p:nvPr/>
            </p:nvSpPr>
            <p:spPr bwMode="auto">
              <a:xfrm>
                <a:off x="2669" y="1913"/>
                <a:ext cx="19" cy="25"/>
              </a:xfrm>
              <a:custGeom>
                <a:avLst/>
                <a:gdLst>
                  <a:gd name="T0" fmla="*/ 0 w 368"/>
                  <a:gd name="T1" fmla="*/ 0 h 465"/>
                  <a:gd name="T2" fmla="*/ 0 w 368"/>
                  <a:gd name="T3" fmla="*/ 0 h 465"/>
                  <a:gd name="T4" fmla="*/ 0 w 368"/>
                  <a:gd name="T5" fmla="*/ 0 h 465"/>
                  <a:gd name="T6" fmla="*/ 0 w 368"/>
                  <a:gd name="T7" fmla="*/ 0 h 465"/>
                  <a:gd name="T8" fmla="*/ 0 w 368"/>
                  <a:gd name="T9" fmla="*/ 0 h 465"/>
                  <a:gd name="T10" fmla="*/ 0 w 368"/>
                  <a:gd name="T11" fmla="*/ 0 h 465"/>
                  <a:gd name="T12" fmla="*/ 0 w 368"/>
                  <a:gd name="T13" fmla="*/ 0 h 465"/>
                  <a:gd name="T14" fmla="*/ 0 w 368"/>
                  <a:gd name="T15" fmla="*/ 0 h 465"/>
                  <a:gd name="T16" fmla="*/ 0 w 368"/>
                  <a:gd name="T17" fmla="*/ 0 h 465"/>
                  <a:gd name="T18" fmla="*/ 0 w 368"/>
                  <a:gd name="T19" fmla="*/ 0 h 4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8"/>
                  <a:gd name="T31" fmla="*/ 0 h 465"/>
                  <a:gd name="T32" fmla="*/ 368 w 368"/>
                  <a:gd name="T33" fmla="*/ 465 h 46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8" h="465">
                    <a:moveTo>
                      <a:pt x="350" y="344"/>
                    </a:moveTo>
                    <a:cubicBezTo>
                      <a:pt x="334" y="362"/>
                      <a:pt x="288" y="429"/>
                      <a:pt x="248" y="446"/>
                    </a:cubicBezTo>
                    <a:cubicBezTo>
                      <a:pt x="208" y="463"/>
                      <a:pt x="148" y="465"/>
                      <a:pt x="110" y="446"/>
                    </a:cubicBezTo>
                    <a:cubicBezTo>
                      <a:pt x="72" y="427"/>
                      <a:pt x="35" y="386"/>
                      <a:pt x="20" y="332"/>
                    </a:cubicBezTo>
                    <a:cubicBezTo>
                      <a:pt x="5" y="278"/>
                      <a:pt x="0" y="175"/>
                      <a:pt x="20" y="122"/>
                    </a:cubicBezTo>
                    <a:cubicBezTo>
                      <a:pt x="40" y="69"/>
                      <a:pt x="96" y="28"/>
                      <a:pt x="140" y="14"/>
                    </a:cubicBezTo>
                    <a:cubicBezTo>
                      <a:pt x="184" y="0"/>
                      <a:pt x="248" y="19"/>
                      <a:pt x="284" y="38"/>
                    </a:cubicBezTo>
                    <a:cubicBezTo>
                      <a:pt x="320" y="57"/>
                      <a:pt x="342" y="97"/>
                      <a:pt x="356" y="128"/>
                    </a:cubicBezTo>
                    <a:lnTo>
                      <a:pt x="368" y="224"/>
                    </a:lnTo>
                    <a:lnTo>
                      <a:pt x="8" y="224"/>
                    </a:lnTo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62" name="Line 415"/>
              <p:cNvSpPr>
                <a:spLocks noChangeAspect="1" noChangeShapeType="1"/>
              </p:cNvSpPr>
              <p:nvPr/>
            </p:nvSpPr>
            <p:spPr bwMode="auto">
              <a:xfrm rot="19932133" flipH="1">
                <a:off x="2490" y="1784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63" name="Line 416"/>
              <p:cNvSpPr>
                <a:spLocks noChangeAspect="1" noChangeShapeType="1"/>
              </p:cNvSpPr>
              <p:nvPr/>
            </p:nvSpPr>
            <p:spPr bwMode="auto">
              <a:xfrm rot="15672133" flipH="1">
                <a:off x="2533" y="1832"/>
                <a:ext cx="0" cy="5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64" name="Line 417"/>
              <p:cNvSpPr>
                <a:spLocks noChangeAspect="1" noChangeShapeType="1"/>
              </p:cNvSpPr>
              <p:nvPr/>
            </p:nvSpPr>
            <p:spPr bwMode="auto">
              <a:xfrm rot="11352133" flipH="1">
                <a:off x="2596" y="1768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65" name="Line 418"/>
              <p:cNvSpPr>
                <a:spLocks noChangeAspect="1" noChangeShapeType="1"/>
              </p:cNvSpPr>
              <p:nvPr/>
            </p:nvSpPr>
            <p:spPr bwMode="auto">
              <a:xfrm rot="7092133" flipH="1">
                <a:off x="2566" y="1708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66" name="Line 419"/>
              <p:cNvSpPr>
                <a:spLocks noChangeAspect="1" noChangeShapeType="1"/>
              </p:cNvSpPr>
              <p:nvPr/>
            </p:nvSpPr>
            <p:spPr bwMode="auto">
              <a:xfrm rot="2712133" flipH="1">
                <a:off x="2501" y="1719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67" name="Line 420"/>
              <p:cNvSpPr>
                <a:spLocks noChangeAspect="1" noChangeShapeType="1"/>
              </p:cNvSpPr>
              <p:nvPr/>
            </p:nvSpPr>
            <p:spPr bwMode="auto">
              <a:xfrm rot="7092133" flipH="1">
                <a:off x="2560" y="1736"/>
                <a:ext cx="0" cy="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68" name="Line 421"/>
              <p:cNvSpPr>
                <a:spLocks noChangeAspect="1" noChangeShapeType="1"/>
              </p:cNvSpPr>
              <p:nvPr/>
            </p:nvSpPr>
            <p:spPr bwMode="auto">
              <a:xfrm rot="19932133" flipH="1">
                <a:off x="2506" y="1791"/>
                <a:ext cx="0" cy="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69" name="Freeform 422"/>
              <p:cNvSpPr>
                <a:spLocks noChangeAspect="1"/>
              </p:cNvSpPr>
              <p:nvPr/>
            </p:nvSpPr>
            <p:spPr bwMode="auto">
              <a:xfrm>
                <a:off x="2569" y="1830"/>
                <a:ext cx="23" cy="37"/>
              </a:xfrm>
              <a:custGeom>
                <a:avLst/>
                <a:gdLst>
                  <a:gd name="T0" fmla="*/ 0 w 42"/>
                  <a:gd name="T1" fmla="*/ 1 h 74"/>
                  <a:gd name="T2" fmla="*/ 0 w 42"/>
                  <a:gd name="T3" fmla="*/ 1 h 74"/>
                  <a:gd name="T4" fmla="*/ 1 w 42"/>
                  <a:gd name="T5" fmla="*/ 1 h 74"/>
                  <a:gd name="T6" fmla="*/ 1 w 42"/>
                  <a:gd name="T7" fmla="*/ 0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74"/>
                  <a:gd name="T14" fmla="*/ 42 w 42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74">
                    <a:moveTo>
                      <a:pt x="0" y="74"/>
                    </a:moveTo>
                    <a:lnTo>
                      <a:pt x="0" y="6"/>
                    </a:lnTo>
                    <a:lnTo>
                      <a:pt x="41" y="69"/>
                    </a:lnTo>
                    <a:lnTo>
                      <a:pt x="4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70" name="Line 423"/>
              <p:cNvSpPr>
                <a:spLocks noChangeAspect="1" noChangeShapeType="1"/>
              </p:cNvSpPr>
              <p:nvPr/>
            </p:nvSpPr>
            <p:spPr bwMode="auto">
              <a:xfrm rot="3732133" flipH="1">
                <a:off x="2768" y="1712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71" name="Line 424"/>
              <p:cNvSpPr>
                <a:spLocks noChangeAspect="1" noChangeShapeType="1"/>
              </p:cNvSpPr>
              <p:nvPr/>
            </p:nvSpPr>
            <p:spPr bwMode="auto">
              <a:xfrm rot="21072133" flipH="1">
                <a:off x="2736" y="1769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72" name="Line 425"/>
              <p:cNvSpPr>
                <a:spLocks noChangeAspect="1" noChangeShapeType="1"/>
              </p:cNvSpPr>
              <p:nvPr/>
            </p:nvSpPr>
            <p:spPr bwMode="auto">
              <a:xfrm rot="16752133" flipH="1">
                <a:off x="2799" y="1833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73" name="Line 426"/>
              <p:cNvSpPr>
                <a:spLocks noChangeAspect="1" noChangeShapeType="1"/>
              </p:cNvSpPr>
              <p:nvPr/>
            </p:nvSpPr>
            <p:spPr bwMode="auto">
              <a:xfrm rot="12492133" flipH="1">
                <a:off x="2844" y="1788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74" name="Line 427"/>
              <p:cNvSpPr>
                <a:spLocks noChangeAspect="1" noChangeShapeType="1"/>
              </p:cNvSpPr>
              <p:nvPr/>
            </p:nvSpPr>
            <p:spPr bwMode="auto">
              <a:xfrm rot="8112133" flipH="1">
                <a:off x="2834" y="1722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75" name="Freeform 428"/>
              <p:cNvSpPr>
                <a:spLocks noChangeAspect="1"/>
              </p:cNvSpPr>
              <p:nvPr/>
            </p:nvSpPr>
            <p:spPr bwMode="auto">
              <a:xfrm>
                <a:off x="2739" y="1831"/>
                <a:ext cx="23" cy="37"/>
              </a:xfrm>
              <a:custGeom>
                <a:avLst/>
                <a:gdLst>
                  <a:gd name="T0" fmla="*/ 0 w 42"/>
                  <a:gd name="T1" fmla="*/ 1 h 74"/>
                  <a:gd name="T2" fmla="*/ 0 w 42"/>
                  <a:gd name="T3" fmla="*/ 1 h 74"/>
                  <a:gd name="T4" fmla="*/ 1 w 42"/>
                  <a:gd name="T5" fmla="*/ 1 h 74"/>
                  <a:gd name="T6" fmla="*/ 1 w 42"/>
                  <a:gd name="T7" fmla="*/ 0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74"/>
                  <a:gd name="T14" fmla="*/ 42 w 42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74">
                    <a:moveTo>
                      <a:pt x="0" y="74"/>
                    </a:moveTo>
                    <a:lnTo>
                      <a:pt x="0" y="6"/>
                    </a:lnTo>
                    <a:lnTo>
                      <a:pt x="41" y="69"/>
                    </a:lnTo>
                    <a:lnTo>
                      <a:pt x="4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76" name="Line 429"/>
              <p:cNvSpPr>
                <a:spLocks noChangeAspect="1" noChangeShapeType="1"/>
              </p:cNvSpPr>
              <p:nvPr/>
            </p:nvSpPr>
            <p:spPr bwMode="auto">
              <a:xfrm rot="9132133" flipH="1">
                <a:off x="2845" y="1986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77" name="Line 430"/>
              <p:cNvSpPr>
                <a:spLocks noChangeAspect="1" noChangeShapeType="1"/>
              </p:cNvSpPr>
              <p:nvPr/>
            </p:nvSpPr>
            <p:spPr bwMode="auto">
              <a:xfrm rot="4872133" flipH="1">
                <a:off x="2802" y="1968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78" name="Line 431"/>
              <p:cNvSpPr>
                <a:spLocks noChangeAspect="1" noChangeShapeType="1"/>
              </p:cNvSpPr>
              <p:nvPr/>
            </p:nvSpPr>
            <p:spPr bwMode="auto">
              <a:xfrm rot="552133" flipH="1">
                <a:off x="2739" y="2031"/>
                <a:ext cx="0" cy="5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79" name="Line 432"/>
              <p:cNvSpPr>
                <a:spLocks noChangeAspect="1" noChangeShapeType="1"/>
              </p:cNvSpPr>
              <p:nvPr/>
            </p:nvSpPr>
            <p:spPr bwMode="auto">
              <a:xfrm rot="17892133" flipH="1">
                <a:off x="2768" y="2062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80" name="Line 433"/>
              <p:cNvSpPr>
                <a:spLocks noChangeAspect="1" noChangeShapeType="1"/>
              </p:cNvSpPr>
              <p:nvPr/>
            </p:nvSpPr>
            <p:spPr bwMode="auto">
              <a:xfrm rot="13512133" flipH="1">
                <a:off x="2834" y="2051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81" name="Freeform 434"/>
              <p:cNvSpPr>
                <a:spLocks noChangeAspect="1"/>
              </p:cNvSpPr>
              <p:nvPr/>
            </p:nvSpPr>
            <p:spPr bwMode="auto">
              <a:xfrm rot="10800000">
                <a:off x="2742" y="1985"/>
                <a:ext cx="23" cy="37"/>
              </a:xfrm>
              <a:custGeom>
                <a:avLst/>
                <a:gdLst>
                  <a:gd name="T0" fmla="*/ 0 w 42"/>
                  <a:gd name="T1" fmla="*/ 1 h 74"/>
                  <a:gd name="T2" fmla="*/ 0 w 42"/>
                  <a:gd name="T3" fmla="*/ 1 h 74"/>
                  <a:gd name="T4" fmla="*/ 1 w 42"/>
                  <a:gd name="T5" fmla="*/ 1 h 74"/>
                  <a:gd name="T6" fmla="*/ 1 w 42"/>
                  <a:gd name="T7" fmla="*/ 0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74"/>
                  <a:gd name="T14" fmla="*/ 42 w 42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74">
                    <a:moveTo>
                      <a:pt x="0" y="74"/>
                    </a:moveTo>
                    <a:lnTo>
                      <a:pt x="0" y="6"/>
                    </a:lnTo>
                    <a:lnTo>
                      <a:pt x="41" y="69"/>
                    </a:lnTo>
                    <a:lnTo>
                      <a:pt x="4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82" name="Line 435"/>
              <p:cNvSpPr>
                <a:spLocks noChangeAspect="1" noChangeShapeType="1"/>
              </p:cNvSpPr>
              <p:nvPr/>
            </p:nvSpPr>
            <p:spPr bwMode="auto">
              <a:xfrm rot="14532133" flipH="1">
                <a:off x="2566" y="2063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83" name="Line 436"/>
              <p:cNvSpPr>
                <a:spLocks noChangeAspect="1" noChangeShapeType="1"/>
              </p:cNvSpPr>
              <p:nvPr/>
            </p:nvSpPr>
            <p:spPr bwMode="auto">
              <a:xfrm rot="10272133" flipH="1">
                <a:off x="2598" y="2036"/>
                <a:ext cx="0" cy="5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84" name="Line 437"/>
              <p:cNvSpPr>
                <a:spLocks noChangeAspect="1" noChangeShapeType="1"/>
              </p:cNvSpPr>
              <p:nvPr/>
            </p:nvSpPr>
            <p:spPr bwMode="auto">
              <a:xfrm rot="5952133" flipH="1">
                <a:off x="2535" y="1971"/>
                <a:ext cx="0" cy="5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85" name="Line 438"/>
              <p:cNvSpPr>
                <a:spLocks noChangeAspect="1" noChangeShapeType="1"/>
              </p:cNvSpPr>
              <p:nvPr/>
            </p:nvSpPr>
            <p:spPr bwMode="auto">
              <a:xfrm rot="1692133" flipH="1">
                <a:off x="2490" y="1989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86" name="Line 439"/>
              <p:cNvSpPr>
                <a:spLocks noChangeAspect="1" noChangeShapeType="1"/>
              </p:cNvSpPr>
              <p:nvPr/>
            </p:nvSpPr>
            <p:spPr bwMode="auto">
              <a:xfrm rot="18912133" flipH="1">
                <a:off x="2500" y="2053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87" name="Freeform 440"/>
              <p:cNvSpPr>
                <a:spLocks noChangeAspect="1"/>
              </p:cNvSpPr>
              <p:nvPr/>
            </p:nvSpPr>
            <p:spPr bwMode="auto">
              <a:xfrm rot="10800000">
                <a:off x="2570" y="1991"/>
                <a:ext cx="23" cy="37"/>
              </a:xfrm>
              <a:custGeom>
                <a:avLst/>
                <a:gdLst>
                  <a:gd name="T0" fmla="*/ 0 w 42"/>
                  <a:gd name="T1" fmla="*/ 1 h 74"/>
                  <a:gd name="T2" fmla="*/ 0 w 42"/>
                  <a:gd name="T3" fmla="*/ 1 h 74"/>
                  <a:gd name="T4" fmla="*/ 1 w 42"/>
                  <a:gd name="T5" fmla="*/ 1 h 74"/>
                  <a:gd name="T6" fmla="*/ 1 w 42"/>
                  <a:gd name="T7" fmla="*/ 0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74"/>
                  <a:gd name="T14" fmla="*/ 42 w 42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74">
                    <a:moveTo>
                      <a:pt x="0" y="74"/>
                    </a:moveTo>
                    <a:lnTo>
                      <a:pt x="0" y="6"/>
                    </a:lnTo>
                    <a:lnTo>
                      <a:pt x="41" y="69"/>
                    </a:lnTo>
                    <a:lnTo>
                      <a:pt x="4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88" name="Line 441"/>
              <p:cNvSpPr>
                <a:spLocks noChangeAspect="1" noChangeShapeType="1"/>
              </p:cNvSpPr>
              <p:nvPr/>
            </p:nvSpPr>
            <p:spPr bwMode="auto">
              <a:xfrm rot="2178720" flipV="1">
                <a:off x="2850" y="1919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89" name="Line 442"/>
              <p:cNvSpPr>
                <a:spLocks noChangeAspect="1" noChangeShapeType="1"/>
              </p:cNvSpPr>
              <p:nvPr/>
            </p:nvSpPr>
            <p:spPr bwMode="auto">
              <a:xfrm rot="19398720" flipV="1">
                <a:off x="2850" y="1853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90" name="Line 443"/>
              <p:cNvSpPr>
                <a:spLocks noChangeAspect="1" noChangeShapeType="1"/>
              </p:cNvSpPr>
              <p:nvPr/>
            </p:nvSpPr>
            <p:spPr bwMode="auto">
              <a:xfrm rot="2178720" flipV="1">
                <a:off x="2837" y="1925"/>
                <a:ext cx="0" cy="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91" name="Line 444"/>
              <p:cNvSpPr>
                <a:spLocks noChangeAspect="1" noChangeShapeType="1"/>
              </p:cNvSpPr>
              <p:nvPr/>
            </p:nvSpPr>
            <p:spPr bwMode="auto">
              <a:xfrm rot="19421858" flipH="1">
                <a:off x="2483" y="1919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92" name="Line 445"/>
              <p:cNvSpPr>
                <a:spLocks noChangeAspect="1" noChangeShapeType="1"/>
              </p:cNvSpPr>
              <p:nvPr/>
            </p:nvSpPr>
            <p:spPr bwMode="auto">
              <a:xfrm rot="2201858" flipH="1">
                <a:off x="2484" y="1853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93" name="Line 446"/>
              <p:cNvSpPr>
                <a:spLocks noChangeAspect="1" noChangeShapeType="1"/>
              </p:cNvSpPr>
              <p:nvPr/>
            </p:nvSpPr>
            <p:spPr bwMode="auto">
              <a:xfrm rot="19421858" flipH="1">
                <a:off x="2498" y="1924"/>
                <a:ext cx="0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94" name="Line 447"/>
              <p:cNvSpPr>
                <a:spLocks noChangeAspect="1" noChangeShapeType="1"/>
              </p:cNvSpPr>
              <p:nvPr/>
            </p:nvSpPr>
            <p:spPr bwMode="auto">
              <a:xfrm rot="13998940" flipH="1">
                <a:off x="2701" y="2069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95" name="Line 448"/>
              <p:cNvSpPr>
                <a:spLocks noChangeAspect="1" noChangeShapeType="1"/>
              </p:cNvSpPr>
              <p:nvPr/>
            </p:nvSpPr>
            <p:spPr bwMode="auto">
              <a:xfrm rot="18378940" flipH="1">
                <a:off x="2635" y="2069"/>
                <a:ext cx="1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96" name="Line 449"/>
              <p:cNvSpPr>
                <a:spLocks noChangeAspect="1" noChangeShapeType="1"/>
              </p:cNvSpPr>
              <p:nvPr/>
            </p:nvSpPr>
            <p:spPr bwMode="auto">
              <a:xfrm rot="13998940" flipH="1">
                <a:off x="2694" y="2066"/>
                <a:ext cx="0" cy="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97" name="Line 450"/>
              <p:cNvSpPr>
                <a:spLocks noChangeAspect="1" noChangeShapeType="1"/>
              </p:cNvSpPr>
              <p:nvPr/>
            </p:nvSpPr>
            <p:spPr bwMode="auto">
              <a:xfrm rot="7579938" flipH="1">
                <a:off x="2698" y="1705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98" name="Line 451"/>
              <p:cNvSpPr>
                <a:spLocks noChangeAspect="1" noChangeShapeType="1"/>
              </p:cNvSpPr>
              <p:nvPr/>
            </p:nvSpPr>
            <p:spPr bwMode="auto">
              <a:xfrm rot="3199938" flipH="1">
                <a:off x="2632" y="1704"/>
                <a:ext cx="0" cy="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99" name="Line 452"/>
              <p:cNvSpPr>
                <a:spLocks noChangeAspect="1" noChangeShapeType="1"/>
              </p:cNvSpPr>
              <p:nvPr/>
            </p:nvSpPr>
            <p:spPr bwMode="auto">
              <a:xfrm rot="7579938" flipH="1">
                <a:off x="2690" y="1731"/>
                <a:ext cx="0" cy="5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00" name="Line 453"/>
              <p:cNvSpPr>
                <a:spLocks noChangeAspect="1" noChangeShapeType="1"/>
              </p:cNvSpPr>
              <p:nvPr/>
            </p:nvSpPr>
            <p:spPr bwMode="auto">
              <a:xfrm rot="10272133" flipH="1">
                <a:off x="2585" y="2041"/>
                <a:ext cx="0" cy="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01" name="Line 454"/>
              <p:cNvSpPr>
                <a:spLocks noChangeAspect="1" noChangeShapeType="1"/>
              </p:cNvSpPr>
              <p:nvPr/>
            </p:nvSpPr>
            <p:spPr bwMode="auto">
              <a:xfrm rot="16752133" flipH="1">
                <a:off x="2800" y="1826"/>
                <a:ext cx="0" cy="3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02" name="Line 455"/>
              <p:cNvSpPr>
                <a:spLocks noChangeAspect="1" noChangeShapeType="1"/>
              </p:cNvSpPr>
              <p:nvPr/>
            </p:nvSpPr>
            <p:spPr bwMode="auto">
              <a:xfrm rot="13512133" flipH="1">
                <a:off x="2824" y="2050"/>
                <a:ext cx="0" cy="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03" name="Line 456"/>
              <p:cNvSpPr>
                <a:spLocks noChangeAspect="1" noChangeShapeType="1"/>
              </p:cNvSpPr>
              <p:nvPr/>
            </p:nvSpPr>
            <p:spPr bwMode="auto">
              <a:xfrm flipH="1">
                <a:off x="2602" y="1951"/>
                <a:ext cx="39" cy="3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604" name="Line 457"/>
              <p:cNvSpPr>
                <a:spLocks noChangeAspect="1" noChangeShapeType="1"/>
              </p:cNvSpPr>
              <p:nvPr/>
            </p:nvSpPr>
            <p:spPr bwMode="auto">
              <a:xfrm flipH="1">
                <a:off x="2693" y="1871"/>
                <a:ext cx="38" cy="3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605" name="Line 458"/>
              <p:cNvSpPr>
                <a:spLocks noChangeAspect="1" noChangeShapeType="1"/>
              </p:cNvSpPr>
              <p:nvPr/>
            </p:nvSpPr>
            <p:spPr bwMode="auto">
              <a:xfrm>
                <a:off x="2702" y="1955"/>
                <a:ext cx="32" cy="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606" name="Line 459"/>
              <p:cNvSpPr>
                <a:spLocks noChangeAspect="1" noChangeShapeType="1"/>
              </p:cNvSpPr>
              <p:nvPr/>
            </p:nvSpPr>
            <p:spPr bwMode="auto">
              <a:xfrm>
                <a:off x="2600" y="1871"/>
                <a:ext cx="32" cy="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607" name="Line 460"/>
              <p:cNvSpPr>
                <a:spLocks noChangeAspect="1" noChangeShapeType="1"/>
              </p:cNvSpPr>
              <p:nvPr/>
            </p:nvSpPr>
            <p:spPr bwMode="auto">
              <a:xfrm rot="18912133" flipH="1">
                <a:off x="2511" y="2056"/>
                <a:ext cx="0" cy="5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08" name="Line 461"/>
              <p:cNvSpPr>
                <a:spLocks noChangeAspect="1" noChangeShapeType="1"/>
              </p:cNvSpPr>
              <p:nvPr/>
            </p:nvSpPr>
            <p:spPr bwMode="auto">
              <a:xfrm flipH="1">
                <a:off x="2410" y="1790"/>
                <a:ext cx="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609" name="Line 462"/>
              <p:cNvSpPr>
                <a:spLocks noChangeAspect="1" noChangeShapeType="1"/>
              </p:cNvSpPr>
              <p:nvPr/>
            </p:nvSpPr>
            <p:spPr bwMode="auto">
              <a:xfrm flipH="1">
                <a:off x="2408" y="2066"/>
                <a:ext cx="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610" name="Line 463"/>
              <p:cNvSpPr>
                <a:spLocks noChangeAspect="1" noChangeShapeType="1"/>
              </p:cNvSpPr>
              <p:nvPr/>
            </p:nvSpPr>
            <p:spPr bwMode="auto">
              <a:xfrm flipH="1">
                <a:off x="2862" y="1794"/>
                <a:ext cx="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611" name="Line 464"/>
              <p:cNvSpPr>
                <a:spLocks noChangeAspect="1" noChangeShapeType="1"/>
              </p:cNvSpPr>
              <p:nvPr/>
            </p:nvSpPr>
            <p:spPr bwMode="auto">
              <a:xfrm flipH="1">
                <a:off x="2863" y="2064"/>
                <a:ext cx="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612" name="Line 465"/>
              <p:cNvSpPr>
                <a:spLocks noChangeAspect="1" noChangeShapeType="1"/>
              </p:cNvSpPr>
              <p:nvPr/>
            </p:nvSpPr>
            <p:spPr bwMode="auto">
              <a:xfrm rot="16200000" flipH="1">
                <a:off x="2499" y="1701"/>
                <a:ext cx="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613" name="Line 466"/>
              <p:cNvSpPr>
                <a:spLocks noChangeAspect="1" noChangeShapeType="1"/>
              </p:cNvSpPr>
              <p:nvPr/>
            </p:nvSpPr>
            <p:spPr bwMode="auto">
              <a:xfrm rot="16200000" flipH="1">
                <a:off x="2773" y="1706"/>
                <a:ext cx="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614" name="Line 46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471" y="1631"/>
                <a:ext cx="57" cy="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615" name="Line 46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464" y="1645"/>
                <a:ext cx="57" cy="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616" name="Freeform 469"/>
              <p:cNvSpPr>
                <a:spLocks noChangeAspect="1"/>
              </p:cNvSpPr>
              <p:nvPr/>
            </p:nvSpPr>
            <p:spPr bwMode="auto">
              <a:xfrm>
                <a:off x="2369" y="1610"/>
                <a:ext cx="25" cy="35"/>
              </a:xfrm>
              <a:custGeom>
                <a:avLst/>
                <a:gdLst>
                  <a:gd name="T0" fmla="*/ 0 w 524"/>
                  <a:gd name="T1" fmla="*/ 0 h 653"/>
                  <a:gd name="T2" fmla="*/ 0 w 524"/>
                  <a:gd name="T3" fmla="*/ 0 h 653"/>
                  <a:gd name="T4" fmla="*/ 0 w 524"/>
                  <a:gd name="T5" fmla="*/ 0 h 653"/>
                  <a:gd name="T6" fmla="*/ 0 w 524"/>
                  <a:gd name="T7" fmla="*/ 0 h 653"/>
                  <a:gd name="T8" fmla="*/ 0 w 524"/>
                  <a:gd name="T9" fmla="*/ 0 h 653"/>
                  <a:gd name="T10" fmla="*/ 0 w 524"/>
                  <a:gd name="T11" fmla="*/ 0 h 653"/>
                  <a:gd name="T12" fmla="*/ 0 w 524"/>
                  <a:gd name="T13" fmla="*/ 0 h 653"/>
                  <a:gd name="T14" fmla="*/ 0 w 524"/>
                  <a:gd name="T15" fmla="*/ 0 h 653"/>
                  <a:gd name="T16" fmla="*/ 0 w 524"/>
                  <a:gd name="T17" fmla="*/ 0 h 6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4"/>
                  <a:gd name="T28" fmla="*/ 0 h 653"/>
                  <a:gd name="T29" fmla="*/ 524 w 524"/>
                  <a:gd name="T30" fmla="*/ 653 h 6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4" h="653">
                    <a:moveTo>
                      <a:pt x="506" y="171"/>
                    </a:moveTo>
                    <a:cubicBezTo>
                      <a:pt x="489" y="150"/>
                      <a:pt x="456" y="70"/>
                      <a:pt x="404" y="45"/>
                    </a:cubicBezTo>
                    <a:cubicBezTo>
                      <a:pt x="352" y="20"/>
                      <a:pt x="256" y="0"/>
                      <a:pt x="194" y="21"/>
                    </a:cubicBezTo>
                    <a:cubicBezTo>
                      <a:pt x="132" y="42"/>
                      <a:pt x="62" y="102"/>
                      <a:pt x="32" y="171"/>
                    </a:cubicBezTo>
                    <a:cubicBezTo>
                      <a:pt x="2" y="240"/>
                      <a:pt x="0" y="363"/>
                      <a:pt x="14" y="435"/>
                    </a:cubicBezTo>
                    <a:cubicBezTo>
                      <a:pt x="28" y="507"/>
                      <a:pt x="62" y="568"/>
                      <a:pt x="116" y="603"/>
                    </a:cubicBezTo>
                    <a:cubicBezTo>
                      <a:pt x="170" y="638"/>
                      <a:pt x="277" y="653"/>
                      <a:pt x="338" y="645"/>
                    </a:cubicBezTo>
                    <a:cubicBezTo>
                      <a:pt x="399" y="637"/>
                      <a:pt x="451" y="586"/>
                      <a:pt x="482" y="555"/>
                    </a:cubicBezTo>
                    <a:cubicBezTo>
                      <a:pt x="513" y="524"/>
                      <a:pt x="515" y="479"/>
                      <a:pt x="524" y="459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17" name="Line 470"/>
              <p:cNvSpPr>
                <a:spLocks noChangeAspect="1" noChangeShapeType="1"/>
              </p:cNvSpPr>
              <p:nvPr/>
            </p:nvSpPr>
            <p:spPr bwMode="auto">
              <a:xfrm>
                <a:off x="2408" y="1608"/>
                <a:ext cx="0" cy="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18" name="Line 471"/>
              <p:cNvSpPr>
                <a:spLocks noChangeAspect="1" noChangeShapeType="1"/>
              </p:cNvSpPr>
              <p:nvPr/>
            </p:nvSpPr>
            <p:spPr bwMode="auto">
              <a:xfrm>
                <a:off x="2431" y="1608"/>
                <a:ext cx="0" cy="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19" name="Line 472"/>
              <p:cNvSpPr>
                <a:spLocks noChangeAspect="1" noChangeShapeType="1"/>
              </p:cNvSpPr>
              <p:nvPr/>
            </p:nvSpPr>
            <p:spPr bwMode="auto">
              <a:xfrm>
                <a:off x="2408" y="1626"/>
                <a:ext cx="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20" name="Freeform 473"/>
              <p:cNvSpPr>
                <a:spLocks noChangeAspect="1"/>
              </p:cNvSpPr>
              <p:nvPr/>
            </p:nvSpPr>
            <p:spPr bwMode="auto">
              <a:xfrm>
                <a:off x="2440" y="1635"/>
                <a:ext cx="19" cy="24"/>
              </a:xfrm>
              <a:custGeom>
                <a:avLst/>
                <a:gdLst>
                  <a:gd name="T0" fmla="*/ 0 w 39"/>
                  <a:gd name="T1" fmla="*/ 1 h 47"/>
                  <a:gd name="T2" fmla="*/ 0 w 39"/>
                  <a:gd name="T3" fmla="*/ 1 h 47"/>
                  <a:gd name="T4" fmla="*/ 0 w 39"/>
                  <a:gd name="T5" fmla="*/ 1 h 47"/>
                  <a:gd name="T6" fmla="*/ 0 w 39"/>
                  <a:gd name="T7" fmla="*/ 1 h 47"/>
                  <a:gd name="T8" fmla="*/ 0 w 39"/>
                  <a:gd name="T9" fmla="*/ 1 h 47"/>
                  <a:gd name="T10" fmla="*/ 0 w 39"/>
                  <a:gd name="T11" fmla="*/ 1 h 47"/>
                  <a:gd name="T12" fmla="*/ 0 w 39"/>
                  <a:gd name="T13" fmla="*/ 1 h 47"/>
                  <a:gd name="T14" fmla="*/ 0 w 39"/>
                  <a:gd name="T15" fmla="*/ 1 h 47"/>
                  <a:gd name="T16" fmla="*/ 0 w 39"/>
                  <a:gd name="T17" fmla="*/ 1 h 47"/>
                  <a:gd name="T18" fmla="*/ 0 w 39"/>
                  <a:gd name="T19" fmla="*/ 1 h 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47"/>
                  <a:gd name="T32" fmla="*/ 39 w 39"/>
                  <a:gd name="T33" fmla="*/ 47 h 4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47">
                    <a:moveTo>
                      <a:pt x="4" y="12"/>
                    </a:moveTo>
                    <a:cubicBezTo>
                      <a:pt x="4" y="10"/>
                      <a:pt x="5" y="8"/>
                      <a:pt x="6" y="6"/>
                    </a:cubicBezTo>
                    <a:cubicBezTo>
                      <a:pt x="8" y="4"/>
                      <a:pt x="11" y="1"/>
                      <a:pt x="14" y="1"/>
                    </a:cubicBezTo>
                    <a:cubicBezTo>
                      <a:pt x="16" y="0"/>
                      <a:pt x="20" y="1"/>
                      <a:pt x="23" y="2"/>
                    </a:cubicBezTo>
                    <a:cubicBezTo>
                      <a:pt x="25" y="3"/>
                      <a:pt x="28" y="4"/>
                      <a:pt x="30" y="6"/>
                    </a:cubicBezTo>
                    <a:cubicBezTo>
                      <a:pt x="32" y="8"/>
                      <a:pt x="33" y="11"/>
                      <a:pt x="32" y="14"/>
                    </a:cubicBezTo>
                    <a:cubicBezTo>
                      <a:pt x="32" y="17"/>
                      <a:pt x="32" y="20"/>
                      <a:pt x="27" y="24"/>
                    </a:cubicBezTo>
                    <a:cubicBezTo>
                      <a:pt x="23" y="28"/>
                      <a:pt x="11" y="36"/>
                      <a:pt x="8" y="39"/>
                    </a:cubicBezTo>
                    <a:cubicBezTo>
                      <a:pt x="4" y="43"/>
                      <a:pt x="0" y="46"/>
                      <a:pt x="5" y="47"/>
                    </a:cubicBezTo>
                    <a:lnTo>
                      <a:pt x="39" y="47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21" name="Freeform 474"/>
              <p:cNvSpPr>
                <a:spLocks noChangeAspect="1"/>
              </p:cNvSpPr>
              <p:nvPr/>
            </p:nvSpPr>
            <p:spPr bwMode="auto">
              <a:xfrm>
                <a:off x="2789" y="1625"/>
                <a:ext cx="26" cy="34"/>
              </a:xfrm>
              <a:custGeom>
                <a:avLst/>
                <a:gdLst>
                  <a:gd name="T0" fmla="*/ 0 w 524"/>
                  <a:gd name="T1" fmla="*/ 0 h 653"/>
                  <a:gd name="T2" fmla="*/ 0 w 524"/>
                  <a:gd name="T3" fmla="*/ 0 h 653"/>
                  <a:gd name="T4" fmla="*/ 0 w 524"/>
                  <a:gd name="T5" fmla="*/ 0 h 653"/>
                  <a:gd name="T6" fmla="*/ 0 w 524"/>
                  <a:gd name="T7" fmla="*/ 0 h 653"/>
                  <a:gd name="T8" fmla="*/ 0 w 524"/>
                  <a:gd name="T9" fmla="*/ 0 h 653"/>
                  <a:gd name="T10" fmla="*/ 0 w 524"/>
                  <a:gd name="T11" fmla="*/ 0 h 653"/>
                  <a:gd name="T12" fmla="*/ 0 w 524"/>
                  <a:gd name="T13" fmla="*/ 0 h 653"/>
                  <a:gd name="T14" fmla="*/ 0 w 524"/>
                  <a:gd name="T15" fmla="*/ 0 h 653"/>
                  <a:gd name="T16" fmla="*/ 0 w 524"/>
                  <a:gd name="T17" fmla="*/ 0 h 6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4"/>
                  <a:gd name="T28" fmla="*/ 0 h 653"/>
                  <a:gd name="T29" fmla="*/ 524 w 524"/>
                  <a:gd name="T30" fmla="*/ 653 h 6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4" h="653">
                    <a:moveTo>
                      <a:pt x="506" y="171"/>
                    </a:moveTo>
                    <a:cubicBezTo>
                      <a:pt x="489" y="150"/>
                      <a:pt x="456" y="70"/>
                      <a:pt x="404" y="45"/>
                    </a:cubicBezTo>
                    <a:cubicBezTo>
                      <a:pt x="352" y="20"/>
                      <a:pt x="256" y="0"/>
                      <a:pt x="194" y="21"/>
                    </a:cubicBezTo>
                    <a:cubicBezTo>
                      <a:pt x="132" y="42"/>
                      <a:pt x="62" y="102"/>
                      <a:pt x="32" y="171"/>
                    </a:cubicBezTo>
                    <a:cubicBezTo>
                      <a:pt x="2" y="240"/>
                      <a:pt x="0" y="363"/>
                      <a:pt x="14" y="435"/>
                    </a:cubicBezTo>
                    <a:cubicBezTo>
                      <a:pt x="28" y="507"/>
                      <a:pt x="62" y="568"/>
                      <a:pt x="116" y="603"/>
                    </a:cubicBezTo>
                    <a:cubicBezTo>
                      <a:pt x="170" y="638"/>
                      <a:pt x="277" y="653"/>
                      <a:pt x="338" y="645"/>
                    </a:cubicBezTo>
                    <a:cubicBezTo>
                      <a:pt x="399" y="637"/>
                      <a:pt x="451" y="586"/>
                      <a:pt x="482" y="555"/>
                    </a:cubicBezTo>
                    <a:cubicBezTo>
                      <a:pt x="513" y="524"/>
                      <a:pt x="515" y="479"/>
                      <a:pt x="524" y="459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22" name="Line 475"/>
              <p:cNvSpPr>
                <a:spLocks noChangeAspect="1" noChangeShapeType="1"/>
              </p:cNvSpPr>
              <p:nvPr/>
            </p:nvSpPr>
            <p:spPr bwMode="auto">
              <a:xfrm>
                <a:off x="2829" y="1623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23" name="Line 476"/>
              <p:cNvSpPr>
                <a:spLocks noChangeAspect="1" noChangeShapeType="1"/>
              </p:cNvSpPr>
              <p:nvPr/>
            </p:nvSpPr>
            <p:spPr bwMode="auto">
              <a:xfrm>
                <a:off x="2852" y="1623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24" name="Line 477"/>
              <p:cNvSpPr>
                <a:spLocks noChangeAspect="1" noChangeShapeType="1"/>
              </p:cNvSpPr>
              <p:nvPr/>
            </p:nvSpPr>
            <p:spPr bwMode="auto">
              <a:xfrm>
                <a:off x="2829" y="1640"/>
                <a:ext cx="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25" name="Freeform 478"/>
              <p:cNvSpPr>
                <a:spLocks noChangeAspect="1"/>
              </p:cNvSpPr>
              <p:nvPr/>
            </p:nvSpPr>
            <p:spPr bwMode="auto">
              <a:xfrm>
                <a:off x="2865" y="1651"/>
                <a:ext cx="13" cy="24"/>
              </a:xfrm>
              <a:custGeom>
                <a:avLst/>
                <a:gdLst>
                  <a:gd name="T0" fmla="*/ 0 w 371"/>
                  <a:gd name="T1" fmla="*/ 0 h 649"/>
                  <a:gd name="T2" fmla="*/ 0 w 371"/>
                  <a:gd name="T3" fmla="*/ 0 h 649"/>
                  <a:gd name="T4" fmla="*/ 0 w 371"/>
                  <a:gd name="T5" fmla="*/ 0 h 649"/>
                  <a:gd name="T6" fmla="*/ 0 w 371"/>
                  <a:gd name="T7" fmla="*/ 0 h 649"/>
                  <a:gd name="T8" fmla="*/ 0 w 371"/>
                  <a:gd name="T9" fmla="*/ 0 h 649"/>
                  <a:gd name="T10" fmla="*/ 0 w 371"/>
                  <a:gd name="T11" fmla="*/ 0 h 649"/>
                  <a:gd name="T12" fmla="*/ 0 w 371"/>
                  <a:gd name="T13" fmla="*/ 0 h 649"/>
                  <a:gd name="T14" fmla="*/ 0 w 371"/>
                  <a:gd name="T15" fmla="*/ 0 h 649"/>
                  <a:gd name="T16" fmla="*/ 0 w 371"/>
                  <a:gd name="T17" fmla="*/ 0 h 649"/>
                  <a:gd name="T18" fmla="*/ 0 w 371"/>
                  <a:gd name="T19" fmla="*/ 0 h 649"/>
                  <a:gd name="T20" fmla="*/ 0 w 371"/>
                  <a:gd name="T21" fmla="*/ 0 h 649"/>
                  <a:gd name="T22" fmla="*/ 0 w 371"/>
                  <a:gd name="T23" fmla="*/ 0 h 649"/>
                  <a:gd name="T24" fmla="*/ 0 w 371"/>
                  <a:gd name="T25" fmla="*/ 0 h 649"/>
                  <a:gd name="T26" fmla="*/ 0 w 371"/>
                  <a:gd name="T27" fmla="*/ 0 h 649"/>
                  <a:gd name="T28" fmla="*/ 0 w 371"/>
                  <a:gd name="T29" fmla="*/ 0 h 6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1"/>
                  <a:gd name="T46" fmla="*/ 0 h 649"/>
                  <a:gd name="T47" fmla="*/ 371 w 371"/>
                  <a:gd name="T48" fmla="*/ 649 h 6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1" h="649">
                    <a:moveTo>
                      <a:pt x="13" y="145"/>
                    </a:moveTo>
                    <a:cubicBezTo>
                      <a:pt x="19" y="131"/>
                      <a:pt x="27" y="86"/>
                      <a:pt x="49" y="62"/>
                    </a:cubicBezTo>
                    <a:cubicBezTo>
                      <a:pt x="71" y="38"/>
                      <a:pt x="107" y="8"/>
                      <a:pt x="145" y="4"/>
                    </a:cubicBezTo>
                    <a:cubicBezTo>
                      <a:pt x="183" y="0"/>
                      <a:pt x="248" y="10"/>
                      <a:pt x="279" y="36"/>
                    </a:cubicBezTo>
                    <a:cubicBezTo>
                      <a:pt x="310" y="62"/>
                      <a:pt x="334" y="121"/>
                      <a:pt x="333" y="158"/>
                    </a:cubicBezTo>
                    <a:cubicBezTo>
                      <a:pt x="332" y="195"/>
                      <a:pt x="295" y="238"/>
                      <a:pt x="275" y="260"/>
                    </a:cubicBezTo>
                    <a:cubicBezTo>
                      <a:pt x="255" y="282"/>
                      <a:pt x="234" y="286"/>
                      <a:pt x="211" y="292"/>
                    </a:cubicBezTo>
                    <a:cubicBezTo>
                      <a:pt x="188" y="298"/>
                      <a:pt x="125" y="295"/>
                      <a:pt x="135" y="298"/>
                    </a:cubicBezTo>
                    <a:cubicBezTo>
                      <a:pt x="145" y="301"/>
                      <a:pt x="234" y="296"/>
                      <a:pt x="269" y="311"/>
                    </a:cubicBezTo>
                    <a:cubicBezTo>
                      <a:pt x="304" y="326"/>
                      <a:pt x="328" y="357"/>
                      <a:pt x="343" y="388"/>
                    </a:cubicBezTo>
                    <a:cubicBezTo>
                      <a:pt x="358" y="419"/>
                      <a:pt x="371" y="461"/>
                      <a:pt x="362" y="497"/>
                    </a:cubicBezTo>
                    <a:cubicBezTo>
                      <a:pt x="353" y="533"/>
                      <a:pt x="327" y="582"/>
                      <a:pt x="292" y="606"/>
                    </a:cubicBezTo>
                    <a:cubicBezTo>
                      <a:pt x="257" y="630"/>
                      <a:pt x="194" y="649"/>
                      <a:pt x="151" y="644"/>
                    </a:cubicBezTo>
                    <a:cubicBezTo>
                      <a:pt x="108" y="639"/>
                      <a:pt x="61" y="598"/>
                      <a:pt x="36" y="574"/>
                    </a:cubicBezTo>
                    <a:cubicBezTo>
                      <a:pt x="11" y="550"/>
                      <a:pt x="7" y="513"/>
                      <a:pt x="0" y="497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26" name="Freeform 479"/>
              <p:cNvSpPr>
                <a:spLocks noChangeAspect="1"/>
              </p:cNvSpPr>
              <p:nvPr/>
            </p:nvSpPr>
            <p:spPr bwMode="auto">
              <a:xfrm>
                <a:off x="2942" y="2047"/>
                <a:ext cx="25" cy="35"/>
              </a:xfrm>
              <a:custGeom>
                <a:avLst/>
                <a:gdLst>
                  <a:gd name="T0" fmla="*/ 0 w 524"/>
                  <a:gd name="T1" fmla="*/ 0 h 653"/>
                  <a:gd name="T2" fmla="*/ 0 w 524"/>
                  <a:gd name="T3" fmla="*/ 0 h 653"/>
                  <a:gd name="T4" fmla="*/ 0 w 524"/>
                  <a:gd name="T5" fmla="*/ 0 h 653"/>
                  <a:gd name="T6" fmla="*/ 0 w 524"/>
                  <a:gd name="T7" fmla="*/ 0 h 653"/>
                  <a:gd name="T8" fmla="*/ 0 w 524"/>
                  <a:gd name="T9" fmla="*/ 0 h 653"/>
                  <a:gd name="T10" fmla="*/ 0 w 524"/>
                  <a:gd name="T11" fmla="*/ 0 h 653"/>
                  <a:gd name="T12" fmla="*/ 0 w 524"/>
                  <a:gd name="T13" fmla="*/ 0 h 653"/>
                  <a:gd name="T14" fmla="*/ 0 w 524"/>
                  <a:gd name="T15" fmla="*/ 0 h 653"/>
                  <a:gd name="T16" fmla="*/ 0 w 524"/>
                  <a:gd name="T17" fmla="*/ 0 h 6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4"/>
                  <a:gd name="T28" fmla="*/ 0 h 653"/>
                  <a:gd name="T29" fmla="*/ 524 w 524"/>
                  <a:gd name="T30" fmla="*/ 653 h 6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4" h="653">
                    <a:moveTo>
                      <a:pt x="506" y="171"/>
                    </a:moveTo>
                    <a:cubicBezTo>
                      <a:pt x="489" y="150"/>
                      <a:pt x="456" y="70"/>
                      <a:pt x="404" y="45"/>
                    </a:cubicBezTo>
                    <a:cubicBezTo>
                      <a:pt x="352" y="20"/>
                      <a:pt x="256" y="0"/>
                      <a:pt x="194" y="21"/>
                    </a:cubicBezTo>
                    <a:cubicBezTo>
                      <a:pt x="132" y="42"/>
                      <a:pt x="62" y="102"/>
                      <a:pt x="32" y="171"/>
                    </a:cubicBezTo>
                    <a:cubicBezTo>
                      <a:pt x="2" y="240"/>
                      <a:pt x="0" y="363"/>
                      <a:pt x="14" y="435"/>
                    </a:cubicBezTo>
                    <a:cubicBezTo>
                      <a:pt x="28" y="507"/>
                      <a:pt x="62" y="568"/>
                      <a:pt x="116" y="603"/>
                    </a:cubicBezTo>
                    <a:cubicBezTo>
                      <a:pt x="170" y="638"/>
                      <a:pt x="277" y="653"/>
                      <a:pt x="338" y="645"/>
                    </a:cubicBezTo>
                    <a:cubicBezTo>
                      <a:pt x="399" y="637"/>
                      <a:pt x="451" y="586"/>
                      <a:pt x="482" y="555"/>
                    </a:cubicBezTo>
                    <a:cubicBezTo>
                      <a:pt x="513" y="524"/>
                      <a:pt x="515" y="479"/>
                      <a:pt x="524" y="459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27" name="Line 480"/>
              <p:cNvSpPr>
                <a:spLocks noChangeAspect="1" noChangeShapeType="1"/>
              </p:cNvSpPr>
              <p:nvPr/>
            </p:nvSpPr>
            <p:spPr bwMode="auto">
              <a:xfrm>
                <a:off x="2981" y="2045"/>
                <a:ext cx="0" cy="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28" name="Line 481"/>
              <p:cNvSpPr>
                <a:spLocks noChangeAspect="1" noChangeShapeType="1"/>
              </p:cNvSpPr>
              <p:nvPr/>
            </p:nvSpPr>
            <p:spPr bwMode="auto">
              <a:xfrm>
                <a:off x="3004" y="2045"/>
                <a:ext cx="0" cy="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29" name="Line 482"/>
              <p:cNvSpPr>
                <a:spLocks noChangeAspect="1" noChangeShapeType="1"/>
              </p:cNvSpPr>
              <p:nvPr/>
            </p:nvSpPr>
            <p:spPr bwMode="auto">
              <a:xfrm>
                <a:off x="2981" y="2063"/>
                <a:ext cx="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30" name="Freeform 483"/>
              <p:cNvSpPr>
                <a:spLocks noChangeAspect="1"/>
              </p:cNvSpPr>
              <p:nvPr/>
            </p:nvSpPr>
            <p:spPr bwMode="auto">
              <a:xfrm>
                <a:off x="3017" y="2074"/>
                <a:ext cx="13" cy="23"/>
              </a:xfrm>
              <a:custGeom>
                <a:avLst/>
                <a:gdLst>
                  <a:gd name="T0" fmla="*/ 0 w 371"/>
                  <a:gd name="T1" fmla="*/ 0 h 649"/>
                  <a:gd name="T2" fmla="*/ 0 w 371"/>
                  <a:gd name="T3" fmla="*/ 0 h 649"/>
                  <a:gd name="T4" fmla="*/ 0 w 371"/>
                  <a:gd name="T5" fmla="*/ 0 h 649"/>
                  <a:gd name="T6" fmla="*/ 0 w 371"/>
                  <a:gd name="T7" fmla="*/ 0 h 649"/>
                  <a:gd name="T8" fmla="*/ 0 w 371"/>
                  <a:gd name="T9" fmla="*/ 0 h 649"/>
                  <a:gd name="T10" fmla="*/ 0 w 371"/>
                  <a:gd name="T11" fmla="*/ 0 h 649"/>
                  <a:gd name="T12" fmla="*/ 0 w 371"/>
                  <a:gd name="T13" fmla="*/ 0 h 649"/>
                  <a:gd name="T14" fmla="*/ 0 w 371"/>
                  <a:gd name="T15" fmla="*/ 0 h 649"/>
                  <a:gd name="T16" fmla="*/ 0 w 371"/>
                  <a:gd name="T17" fmla="*/ 0 h 649"/>
                  <a:gd name="T18" fmla="*/ 0 w 371"/>
                  <a:gd name="T19" fmla="*/ 0 h 649"/>
                  <a:gd name="T20" fmla="*/ 0 w 371"/>
                  <a:gd name="T21" fmla="*/ 0 h 649"/>
                  <a:gd name="T22" fmla="*/ 0 w 371"/>
                  <a:gd name="T23" fmla="*/ 0 h 649"/>
                  <a:gd name="T24" fmla="*/ 0 w 371"/>
                  <a:gd name="T25" fmla="*/ 0 h 649"/>
                  <a:gd name="T26" fmla="*/ 0 w 371"/>
                  <a:gd name="T27" fmla="*/ 0 h 649"/>
                  <a:gd name="T28" fmla="*/ 0 w 371"/>
                  <a:gd name="T29" fmla="*/ 0 h 6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1"/>
                  <a:gd name="T46" fmla="*/ 0 h 649"/>
                  <a:gd name="T47" fmla="*/ 371 w 371"/>
                  <a:gd name="T48" fmla="*/ 649 h 6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1" h="649">
                    <a:moveTo>
                      <a:pt x="13" y="145"/>
                    </a:moveTo>
                    <a:cubicBezTo>
                      <a:pt x="19" y="131"/>
                      <a:pt x="27" y="86"/>
                      <a:pt x="49" y="62"/>
                    </a:cubicBezTo>
                    <a:cubicBezTo>
                      <a:pt x="71" y="38"/>
                      <a:pt x="107" y="8"/>
                      <a:pt x="145" y="4"/>
                    </a:cubicBezTo>
                    <a:cubicBezTo>
                      <a:pt x="183" y="0"/>
                      <a:pt x="248" y="10"/>
                      <a:pt x="279" y="36"/>
                    </a:cubicBezTo>
                    <a:cubicBezTo>
                      <a:pt x="310" y="62"/>
                      <a:pt x="334" y="121"/>
                      <a:pt x="333" y="158"/>
                    </a:cubicBezTo>
                    <a:cubicBezTo>
                      <a:pt x="332" y="195"/>
                      <a:pt x="295" y="238"/>
                      <a:pt x="275" y="260"/>
                    </a:cubicBezTo>
                    <a:cubicBezTo>
                      <a:pt x="255" y="282"/>
                      <a:pt x="234" y="286"/>
                      <a:pt x="211" y="292"/>
                    </a:cubicBezTo>
                    <a:cubicBezTo>
                      <a:pt x="188" y="298"/>
                      <a:pt x="125" y="295"/>
                      <a:pt x="135" y="298"/>
                    </a:cubicBezTo>
                    <a:cubicBezTo>
                      <a:pt x="145" y="301"/>
                      <a:pt x="234" y="296"/>
                      <a:pt x="269" y="311"/>
                    </a:cubicBezTo>
                    <a:cubicBezTo>
                      <a:pt x="304" y="326"/>
                      <a:pt x="328" y="357"/>
                      <a:pt x="343" y="388"/>
                    </a:cubicBezTo>
                    <a:cubicBezTo>
                      <a:pt x="358" y="419"/>
                      <a:pt x="371" y="461"/>
                      <a:pt x="362" y="497"/>
                    </a:cubicBezTo>
                    <a:cubicBezTo>
                      <a:pt x="353" y="533"/>
                      <a:pt x="327" y="582"/>
                      <a:pt x="292" y="606"/>
                    </a:cubicBezTo>
                    <a:cubicBezTo>
                      <a:pt x="257" y="630"/>
                      <a:pt x="194" y="649"/>
                      <a:pt x="151" y="644"/>
                    </a:cubicBezTo>
                    <a:cubicBezTo>
                      <a:pt x="108" y="639"/>
                      <a:pt x="61" y="598"/>
                      <a:pt x="36" y="574"/>
                    </a:cubicBezTo>
                    <a:cubicBezTo>
                      <a:pt x="11" y="550"/>
                      <a:pt x="7" y="513"/>
                      <a:pt x="0" y="497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31" name="Freeform 484"/>
              <p:cNvSpPr>
                <a:spLocks noChangeAspect="1"/>
              </p:cNvSpPr>
              <p:nvPr/>
            </p:nvSpPr>
            <p:spPr bwMode="auto">
              <a:xfrm>
                <a:off x="2368" y="2047"/>
                <a:ext cx="25" cy="35"/>
              </a:xfrm>
              <a:custGeom>
                <a:avLst/>
                <a:gdLst>
                  <a:gd name="T0" fmla="*/ 0 w 524"/>
                  <a:gd name="T1" fmla="*/ 0 h 653"/>
                  <a:gd name="T2" fmla="*/ 0 w 524"/>
                  <a:gd name="T3" fmla="*/ 0 h 653"/>
                  <a:gd name="T4" fmla="*/ 0 w 524"/>
                  <a:gd name="T5" fmla="*/ 0 h 653"/>
                  <a:gd name="T6" fmla="*/ 0 w 524"/>
                  <a:gd name="T7" fmla="*/ 0 h 653"/>
                  <a:gd name="T8" fmla="*/ 0 w 524"/>
                  <a:gd name="T9" fmla="*/ 0 h 653"/>
                  <a:gd name="T10" fmla="*/ 0 w 524"/>
                  <a:gd name="T11" fmla="*/ 0 h 653"/>
                  <a:gd name="T12" fmla="*/ 0 w 524"/>
                  <a:gd name="T13" fmla="*/ 0 h 653"/>
                  <a:gd name="T14" fmla="*/ 0 w 524"/>
                  <a:gd name="T15" fmla="*/ 0 h 653"/>
                  <a:gd name="T16" fmla="*/ 0 w 524"/>
                  <a:gd name="T17" fmla="*/ 0 h 6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4"/>
                  <a:gd name="T28" fmla="*/ 0 h 653"/>
                  <a:gd name="T29" fmla="*/ 524 w 524"/>
                  <a:gd name="T30" fmla="*/ 653 h 6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4" h="653">
                    <a:moveTo>
                      <a:pt x="506" y="171"/>
                    </a:moveTo>
                    <a:cubicBezTo>
                      <a:pt x="489" y="150"/>
                      <a:pt x="456" y="70"/>
                      <a:pt x="404" y="45"/>
                    </a:cubicBezTo>
                    <a:cubicBezTo>
                      <a:pt x="352" y="20"/>
                      <a:pt x="256" y="0"/>
                      <a:pt x="194" y="21"/>
                    </a:cubicBezTo>
                    <a:cubicBezTo>
                      <a:pt x="132" y="42"/>
                      <a:pt x="62" y="102"/>
                      <a:pt x="32" y="171"/>
                    </a:cubicBezTo>
                    <a:cubicBezTo>
                      <a:pt x="2" y="240"/>
                      <a:pt x="0" y="363"/>
                      <a:pt x="14" y="435"/>
                    </a:cubicBezTo>
                    <a:cubicBezTo>
                      <a:pt x="28" y="507"/>
                      <a:pt x="62" y="568"/>
                      <a:pt x="116" y="603"/>
                    </a:cubicBezTo>
                    <a:cubicBezTo>
                      <a:pt x="170" y="638"/>
                      <a:pt x="277" y="653"/>
                      <a:pt x="338" y="645"/>
                    </a:cubicBezTo>
                    <a:cubicBezTo>
                      <a:pt x="399" y="637"/>
                      <a:pt x="451" y="586"/>
                      <a:pt x="482" y="555"/>
                    </a:cubicBezTo>
                    <a:cubicBezTo>
                      <a:pt x="513" y="524"/>
                      <a:pt x="515" y="479"/>
                      <a:pt x="524" y="459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32" name="Line 485"/>
              <p:cNvSpPr>
                <a:spLocks noChangeAspect="1" noChangeShapeType="1"/>
              </p:cNvSpPr>
              <p:nvPr/>
            </p:nvSpPr>
            <p:spPr bwMode="auto">
              <a:xfrm>
                <a:off x="2310" y="2045"/>
                <a:ext cx="0" cy="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33" name="Line 486"/>
              <p:cNvSpPr>
                <a:spLocks noChangeAspect="1" noChangeShapeType="1"/>
              </p:cNvSpPr>
              <p:nvPr/>
            </p:nvSpPr>
            <p:spPr bwMode="auto">
              <a:xfrm>
                <a:off x="2333" y="2045"/>
                <a:ext cx="0" cy="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34" name="Line 487"/>
              <p:cNvSpPr>
                <a:spLocks noChangeAspect="1" noChangeShapeType="1"/>
              </p:cNvSpPr>
              <p:nvPr/>
            </p:nvSpPr>
            <p:spPr bwMode="auto">
              <a:xfrm>
                <a:off x="2310" y="2063"/>
                <a:ext cx="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35" name="Freeform 488"/>
              <p:cNvSpPr>
                <a:spLocks noChangeAspect="1"/>
              </p:cNvSpPr>
              <p:nvPr/>
            </p:nvSpPr>
            <p:spPr bwMode="auto">
              <a:xfrm>
                <a:off x="2344" y="2074"/>
                <a:ext cx="13" cy="23"/>
              </a:xfrm>
              <a:custGeom>
                <a:avLst/>
                <a:gdLst>
                  <a:gd name="T0" fmla="*/ 0 w 371"/>
                  <a:gd name="T1" fmla="*/ 0 h 649"/>
                  <a:gd name="T2" fmla="*/ 0 w 371"/>
                  <a:gd name="T3" fmla="*/ 0 h 649"/>
                  <a:gd name="T4" fmla="*/ 0 w 371"/>
                  <a:gd name="T5" fmla="*/ 0 h 649"/>
                  <a:gd name="T6" fmla="*/ 0 w 371"/>
                  <a:gd name="T7" fmla="*/ 0 h 649"/>
                  <a:gd name="T8" fmla="*/ 0 w 371"/>
                  <a:gd name="T9" fmla="*/ 0 h 649"/>
                  <a:gd name="T10" fmla="*/ 0 w 371"/>
                  <a:gd name="T11" fmla="*/ 0 h 649"/>
                  <a:gd name="T12" fmla="*/ 0 w 371"/>
                  <a:gd name="T13" fmla="*/ 0 h 649"/>
                  <a:gd name="T14" fmla="*/ 0 w 371"/>
                  <a:gd name="T15" fmla="*/ 0 h 649"/>
                  <a:gd name="T16" fmla="*/ 0 w 371"/>
                  <a:gd name="T17" fmla="*/ 0 h 649"/>
                  <a:gd name="T18" fmla="*/ 0 w 371"/>
                  <a:gd name="T19" fmla="*/ 0 h 649"/>
                  <a:gd name="T20" fmla="*/ 0 w 371"/>
                  <a:gd name="T21" fmla="*/ 0 h 649"/>
                  <a:gd name="T22" fmla="*/ 0 w 371"/>
                  <a:gd name="T23" fmla="*/ 0 h 649"/>
                  <a:gd name="T24" fmla="*/ 0 w 371"/>
                  <a:gd name="T25" fmla="*/ 0 h 649"/>
                  <a:gd name="T26" fmla="*/ 0 w 371"/>
                  <a:gd name="T27" fmla="*/ 0 h 649"/>
                  <a:gd name="T28" fmla="*/ 0 w 371"/>
                  <a:gd name="T29" fmla="*/ 0 h 6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1"/>
                  <a:gd name="T46" fmla="*/ 0 h 649"/>
                  <a:gd name="T47" fmla="*/ 371 w 371"/>
                  <a:gd name="T48" fmla="*/ 649 h 6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1" h="649">
                    <a:moveTo>
                      <a:pt x="13" y="145"/>
                    </a:moveTo>
                    <a:cubicBezTo>
                      <a:pt x="19" y="131"/>
                      <a:pt x="27" y="86"/>
                      <a:pt x="49" y="62"/>
                    </a:cubicBezTo>
                    <a:cubicBezTo>
                      <a:pt x="71" y="38"/>
                      <a:pt x="107" y="8"/>
                      <a:pt x="145" y="4"/>
                    </a:cubicBezTo>
                    <a:cubicBezTo>
                      <a:pt x="183" y="0"/>
                      <a:pt x="248" y="10"/>
                      <a:pt x="279" y="36"/>
                    </a:cubicBezTo>
                    <a:cubicBezTo>
                      <a:pt x="310" y="62"/>
                      <a:pt x="334" y="121"/>
                      <a:pt x="333" y="158"/>
                    </a:cubicBezTo>
                    <a:cubicBezTo>
                      <a:pt x="332" y="195"/>
                      <a:pt x="295" y="238"/>
                      <a:pt x="275" y="260"/>
                    </a:cubicBezTo>
                    <a:cubicBezTo>
                      <a:pt x="255" y="282"/>
                      <a:pt x="234" y="286"/>
                      <a:pt x="211" y="292"/>
                    </a:cubicBezTo>
                    <a:cubicBezTo>
                      <a:pt x="188" y="298"/>
                      <a:pt x="125" y="295"/>
                      <a:pt x="135" y="298"/>
                    </a:cubicBezTo>
                    <a:cubicBezTo>
                      <a:pt x="145" y="301"/>
                      <a:pt x="234" y="296"/>
                      <a:pt x="269" y="311"/>
                    </a:cubicBezTo>
                    <a:cubicBezTo>
                      <a:pt x="304" y="326"/>
                      <a:pt x="328" y="357"/>
                      <a:pt x="343" y="388"/>
                    </a:cubicBezTo>
                    <a:cubicBezTo>
                      <a:pt x="358" y="419"/>
                      <a:pt x="371" y="461"/>
                      <a:pt x="362" y="497"/>
                    </a:cubicBezTo>
                    <a:cubicBezTo>
                      <a:pt x="353" y="533"/>
                      <a:pt x="327" y="582"/>
                      <a:pt x="292" y="606"/>
                    </a:cubicBezTo>
                    <a:cubicBezTo>
                      <a:pt x="257" y="630"/>
                      <a:pt x="194" y="649"/>
                      <a:pt x="151" y="644"/>
                    </a:cubicBezTo>
                    <a:cubicBezTo>
                      <a:pt x="108" y="639"/>
                      <a:pt x="61" y="598"/>
                      <a:pt x="36" y="574"/>
                    </a:cubicBezTo>
                    <a:cubicBezTo>
                      <a:pt x="11" y="550"/>
                      <a:pt x="7" y="513"/>
                      <a:pt x="0" y="497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36" name="Freeform 489"/>
              <p:cNvSpPr>
                <a:spLocks noChangeAspect="1"/>
              </p:cNvSpPr>
              <p:nvPr/>
            </p:nvSpPr>
            <p:spPr bwMode="auto">
              <a:xfrm>
                <a:off x="2373" y="1771"/>
                <a:ext cx="26" cy="34"/>
              </a:xfrm>
              <a:custGeom>
                <a:avLst/>
                <a:gdLst>
                  <a:gd name="T0" fmla="*/ 0 w 524"/>
                  <a:gd name="T1" fmla="*/ 0 h 653"/>
                  <a:gd name="T2" fmla="*/ 0 w 524"/>
                  <a:gd name="T3" fmla="*/ 0 h 653"/>
                  <a:gd name="T4" fmla="*/ 0 w 524"/>
                  <a:gd name="T5" fmla="*/ 0 h 653"/>
                  <a:gd name="T6" fmla="*/ 0 w 524"/>
                  <a:gd name="T7" fmla="*/ 0 h 653"/>
                  <a:gd name="T8" fmla="*/ 0 w 524"/>
                  <a:gd name="T9" fmla="*/ 0 h 653"/>
                  <a:gd name="T10" fmla="*/ 0 w 524"/>
                  <a:gd name="T11" fmla="*/ 0 h 653"/>
                  <a:gd name="T12" fmla="*/ 0 w 524"/>
                  <a:gd name="T13" fmla="*/ 0 h 653"/>
                  <a:gd name="T14" fmla="*/ 0 w 524"/>
                  <a:gd name="T15" fmla="*/ 0 h 653"/>
                  <a:gd name="T16" fmla="*/ 0 w 524"/>
                  <a:gd name="T17" fmla="*/ 0 h 6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4"/>
                  <a:gd name="T28" fmla="*/ 0 h 653"/>
                  <a:gd name="T29" fmla="*/ 524 w 524"/>
                  <a:gd name="T30" fmla="*/ 653 h 6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4" h="653">
                    <a:moveTo>
                      <a:pt x="506" y="171"/>
                    </a:moveTo>
                    <a:cubicBezTo>
                      <a:pt x="489" y="150"/>
                      <a:pt x="456" y="70"/>
                      <a:pt x="404" y="45"/>
                    </a:cubicBezTo>
                    <a:cubicBezTo>
                      <a:pt x="352" y="20"/>
                      <a:pt x="256" y="0"/>
                      <a:pt x="194" y="21"/>
                    </a:cubicBezTo>
                    <a:cubicBezTo>
                      <a:pt x="132" y="42"/>
                      <a:pt x="62" y="102"/>
                      <a:pt x="32" y="171"/>
                    </a:cubicBezTo>
                    <a:cubicBezTo>
                      <a:pt x="2" y="240"/>
                      <a:pt x="0" y="363"/>
                      <a:pt x="14" y="435"/>
                    </a:cubicBezTo>
                    <a:cubicBezTo>
                      <a:pt x="28" y="507"/>
                      <a:pt x="62" y="568"/>
                      <a:pt x="116" y="603"/>
                    </a:cubicBezTo>
                    <a:cubicBezTo>
                      <a:pt x="170" y="638"/>
                      <a:pt x="277" y="653"/>
                      <a:pt x="338" y="645"/>
                    </a:cubicBezTo>
                    <a:cubicBezTo>
                      <a:pt x="399" y="637"/>
                      <a:pt x="451" y="586"/>
                      <a:pt x="482" y="555"/>
                    </a:cubicBezTo>
                    <a:cubicBezTo>
                      <a:pt x="513" y="524"/>
                      <a:pt x="515" y="479"/>
                      <a:pt x="524" y="459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37" name="Line 490"/>
              <p:cNvSpPr>
                <a:spLocks noChangeAspect="1" noChangeShapeType="1"/>
              </p:cNvSpPr>
              <p:nvPr/>
            </p:nvSpPr>
            <p:spPr bwMode="auto">
              <a:xfrm>
                <a:off x="2316" y="1769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38" name="Line 491"/>
              <p:cNvSpPr>
                <a:spLocks noChangeAspect="1" noChangeShapeType="1"/>
              </p:cNvSpPr>
              <p:nvPr/>
            </p:nvSpPr>
            <p:spPr bwMode="auto">
              <a:xfrm>
                <a:off x="2339" y="1769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39" name="Line 492"/>
              <p:cNvSpPr>
                <a:spLocks noChangeAspect="1" noChangeShapeType="1"/>
              </p:cNvSpPr>
              <p:nvPr/>
            </p:nvSpPr>
            <p:spPr bwMode="auto">
              <a:xfrm>
                <a:off x="2316" y="1786"/>
                <a:ext cx="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40" name="Freeform 493"/>
              <p:cNvSpPr>
                <a:spLocks noChangeAspect="1"/>
              </p:cNvSpPr>
              <p:nvPr/>
            </p:nvSpPr>
            <p:spPr bwMode="auto">
              <a:xfrm>
                <a:off x="2350" y="1797"/>
                <a:ext cx="13" cy="24"/>
              </a:xfrm>
              <a:custGeom>
                <a:avLst/>
                <a:gdLst>
                  <a:gd name="T0" fmla="*/ 0 w 371"/>
                  <a:gd name="T1" fmla="*/ 0 h 649"/>
                  <a:gd name="T2" fmla="*/ 0 w 371"/>
                  <a:gd name="T3" fmla="*/ 0 h 649"/>
                  <a:gd name="T4" fmla="*/ 0 w 371"/>
                  <a:gd name="T5" fmla="*/ 0 h 649"/>
                  <a:gd name="T6" fmla="*/ 0 w 371"/>
                  <a:gd name="T7" fmla="*/ 0 h 649"/>
                  <a:gd name="T8" fmla="*/ 0 w 371"/>
                  <a:gd name="T9" fmla="*/ 0 h 649"/>
                  <a:gd name="T10" fmla="*/ 0 w 371"/>
                  <a:gd name="T11" fmla="*/ 0 h 649"/>
                  <a:gd name="T12" fmla="*/ 0 w 371"/>
                  <a:gd name="T13" fmla="*/ 0 h 649"/>
                  <a:gd name="T14" fmla="*/ 0 w 371"/>
                  <a:gd name="T15" fmla="*/ 0 h 649"/>
                  <a:gd name="T16" fmla="*/ 0 w 371"/>
                  <a:gd name="T17" fmla="*/ 0 h 649"/>
                  <a:gd name="T18" fmla="*/ 0 w 371"/>
                  <a:gd name="T19" fmla="*/ 0 h 649"/>
                  <a:gd name="T20" fmla="*/ 0 w 371"/>
                  <a:gd name="T21" fmla="*/ 0 h 649"/>
                  <a:gd name="T22" fmla="*/ 0 w 371"/>
                  <a:gd name="T23" fmla="*/ 0 h 649"/>
                  <a:gd name="T24" fmla="*/ 0 w 371"/>
                  <a:gd name="T25" fmla="*/ 0 h 649"/>
                  <a:gd name="T26" fmla="*/ 0 w 371"/>
                  <a:gd name="T27" fmla="*/ 0 h 649"/>
                  <a:gd name="T28" fmla="*/ 0 w 371"/>
                  <a:gd name="T29" fmla="*/ 0 h 6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1"/>
                  <a:gd name="T46" fmla="*/ 0 h 649"/>
                  <a:gd name="T47" fmla="*/ 371 w 371"/>
                  <a:gd name="T48" fmla="*/ 649 h 6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1" h="649">
                    <a:moveTo>
                      <a:pt x="13" y="145"/>
                    </a:moveTo>
                    <a:cubicBezTo>
                      <a:pt x="19" y="131"/>
                      <a:pt x="27" y="86"/>
                      <a:pt x="49" y="62"/>
                    </a:cubicBezTo>
                    <a:cubicBezTo>
                      <a:pt x="71" y="38"/>
                      <a:pt x="107" y="8"/>
                      <a:pt x="145" y="4"/>
                    </a:cubicBezTo>
                    <a:cubicBezTo>
                      <a:pt x="183" y="0"/>
                      <a:pt x="248" y="10"/>
                      <a:pt x="279" y="36"/>
                    </a:cubicBezTo>
                    <a:cubicBezTo>
                      <a:pt x="310" y="62"/>
                      <a:pt x="334" y="121"/>
                      <a:pt x="333" y="158"/>
                    </a:cubicBezTo>
                    <a:cubicBezTo>
                      <a:pt x="332" y="195"/>
                      <a:pt x="295" y="238"/>
                      <a:pt x="275" y="260"/>
                    </a:cubicBezTo>
                    <a:cubicBezTo>
                      <a:pt x="255" y="282"/>
                      <a:pt x="234" y="286"/>
                      <a:pt x="211" y="292"/>
                    </a:cubicBezTo>
                    <a:cubicBezTo>
                      <a:pt x="188" y="298"/>
                      <a:pt x="125" y="295"/>
                      <a:pt x="135" y="298"/>
                    </a:cubicBezTo>
                    <a:cubicBezTo>
                      <a:pt x="145" y="301"/>
                      <a:pt x="234" y="296"/>
                      <a:pt x="269" y="311"/>
                    </a:cubicBezTo>
                    <a:cubicBezTo>
                      <a:pt x="304" y="326"/>
                      <a:pt x="328" y="357"/>
                      <a:pt x="343" y="388"/>
                    </a:cubicBezTo>
                    <a:cubicBezTo>
                      <a:pt x="358" y="419"/>
                      <a:pt x="371" y="461"/>
                      <a:pt x="362" y="497"/>
                    </a:cubicBezTo>
                    <a:cubicBezTo>
                      <a:pt x="353" y="533"/>
                      <a:pt x="327" y="582"/>
                      <a:pt x="292" y="606"/>
                    </a:cubicBezTo>
                    <a:cubicBezTo>
                      <a:pt x="257" y="630"/>
                      <a:pt x="194" y="649"/>
                      <a:pt x="151" y="644"/>
                    </a:cubicBezTo>
                    <a:cubicBezTo>
                      <a:pt x="108" y="639"/>
                      <a:pt x="61" y="598"/>
                      <a:pt x="36" y="574"/>
                    </a:cubicBezTo>
                    <a:cubicBezTo>
                      <a:pt x="11" y="550"/>
                      <a:pt x="7" y="513"/>
                      <a:pt x="0" y="497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41" name="Line 494"/>
              <p:cNvSpPr>
                <a:spLocks noChangeAspect="1" noChangeShapeType="1"/>
              </p:cNvSpPr>
              <p:nvPr/>
            </p:nvSpPr>
            <p:spPr bwMode="auto">
              <a:xfrm rot="10595416" flipH="1">
                <a:off x="2484" y="2123"/>
                <a:ext cx="49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42" name="Line 495"/>
              <p:cNvSpPr>
                <a:spLocks noChangeAspect="1" noChangeShapeType="1"/>
              </p:cNvSpPr>
              <p:nvPr/>
            </p:nvSpPr>
            <p:spPr bwMode="auto">
              <a:xfrm rot="204584">
                <a:off x="2484" y="2195"/>
                <a:ext cx="49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43" name="Line 496"/>
              <p:cNvSpPr>
                <a:spLocks noChangeAspect="1" noChangeShapeType="1"/>
              </p:cNvSpPr>
              <p:nvPr/>
            </p:nvSpPr>
            <p:spPr bwMode="auto">
              <a:xfrm rot="10595416" flipV="1">
                <a:off x="2490" y="2266"/>
                <a:ext cx="42" cy="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44" name="Line 497"/>
              <p:cNvSpPr>
                <a:spLocks noChangeAspect="1" noChangeShapeType="1"/>
              </p:cNvSpPr>
              <p:nvPr/>
            </p:nvSpPr>
            <p:spPr bwMode="auto">
              <a:xfrm rot="-10595416">
                <a:off x="2800" y="2122"/>
                <a:ext cx="49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45" name="Line 498"/>
              <p:cNvSpPr>
                <a:spLocks noChangeAspect="1" noChangeShapeType="1"/>
              </p:cNvSpPr>
              <p:nvPr/>
            </p:nvSpPr>
            <p:spPr bwMode="auto">
              <a:xfrm rot="21395416" flipH="1">
                <a:off x="2800" y="2194"/>
                <a:ext cx="49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46" name="Line 499"/>
              <p:cNvSpPr>
                <a:spLocks noChangeAspect="1" noChangeShapeType="1"/>
              </p:cNvSpPr>
              <p:nvPr/>
            </p:nvSpPr>
            <p:spPr bwMode="auto">
              <a:xfrm rot="-10595416" flipH="1" flipV="1">
                <a:off x="2801" y="2265"/>
                <a:ext cx="40" cy="6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47" name="Freeform 500"/>
              <p:cNvSpPr>
                <a:spLocks noChangeAspect="1"/>
              </p:cNvSpPr>
              <p:nvPr/>
            </p:nvSpPr>
            <p:spPr bwMode="auto">
              <a:xfrm>
                <a:off x="2467" y="2341"/>
                <a:ext cx="26" cy="35"/>
              </a:xfrm>
              <a:custGeom>
                <a:avLst/>
                <a:gdLst>
                  <a:gd name="T0" fmla="*/ 0 w 524"/>
                  <a:gd name="T1" fmla="*/ 0 h 653"/>
                  <a:gd name="T2" fmla="*/ 0 w 524"/>
                  <a:gd name="T3" fmla="*/ 0 h 653"/>
                  <a:gd name="T4" fmla="*/ 0 w 524"/>
                  <a:gd name="T5" fmla="*/ 0 h 653"/>
                  <a:gd name="T6" fmla="*/ 0 w 524"/>
                  <a:gd name="T7" fmla="*/ 0 h 653"/>
                  <a:gd name="T8" fmla="*/ 0 w 524"/>
                  <a:gd name="T9" fmla="*/ 0 h 653"/>
                  <a:gd name="T10" fmla="*/ 0 w 524"/>
                  <a:gd name="T11" fmla="*/ 0 h 653"/>
                  <a:gd name="T12" fmla="*/ 0 w 524"/>
                  <a:gd name="T13" fmla="*/ 0 h 653"/>
                  <a:gd name="T14" fmla="*/ 0 w 524"/>
                  <a:gd name="T15" fmla="*/ 0 h 653"/>
                  <a:gd name="T16" fmla="*/ 0 w 524"/>
                  <a:gd name="T17" fmla="*/ 0 h 6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4"/>
                  <a:gd name="T28" fmla="*/ 0 h 653"/>
                  <a:gd name="T29" fmla="*/ 524 w 524"/>
                  <a:gd name="T30" fmla="*/ 653 h 6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4" h="653">
                    <a:moveTo>
                      <a:pt x="506" y="171"/>
                    </a:moveTo>
                    <a:cubicBezTo>
                      <a:pt x="489" y="150"/>
                      <a:pt x="456" y="70"/>
                      <a:pt x="404" y="45"/>
                    </a:cubicBezTo>
                    <a:cubicBezTo>
                      <a:pt x="352" y="20"/>
                      <a:pt x="256" y="0"/>
                      <a:pt x="194" y="21"/>
                    </a:cubicBezTo>
                    <a:cubicBezTo>
                      <a:pt x="132" y="42"/>
                      <a:pt x="62" y="102"/>
                      <a:pt x="32" y="171"/>
                    </a:cubicBezTo>
                    <a:cubicBezTo>
                      <a:pt x="2" y="240"/>
                      <a:pt x="0" y="363"/>
                      <a:pt x="14" y="435"/>
                    </a:cubicBezTo>
                    <a:cubicBezTo>
                      <a:pt x="28" y="507"/>
                      <a:pt x="62" y="568"/>
                      <a:pt x="116" y="603"/>
                    </a:cubicBezTo>
                    <a:cubicBezTo>
                      <a:pt x="170" y="638"/>
                      <a:pt x="277" y="653"/>
                      <a:pt x="338" y="645"/>
                    </a:cubicBezTo>
                    <a:cubicBezTo>
                      <a:pt x="399" y="637"/>
                      <a:pt x="451" y="586"/>
                      <a:pt x="482" y="555"/>
                    </a:cubicBezTo>
                    <a:cubicBezTo>
                      <a:pt x="513" y="524"/>
                      <a:pt x="515" y="479"/>
                      <a:pt x="524" y="459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48" name="Line 501"/>
              <p:cNvSpPr>
                <a:spLocks noChangeAspect="1" noChangeShapeType="1"/>
              </p:cNvSpPr>
              <p:nvPr/>
            </p:nvSpPr>
            <p:spPr bwMode="auto">
              <a:xfrm>
                <a:off x="2358" y="2339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49" name="Line 502"/>
              <p:cNvSpPr>
                <a:spLocks noChangeAspect="1" noChangeShapeType="1"/>
              </p:cNvSpPr>
              <p:nvPr/>
            </p:nvSpPr>
            <p:spPr bwMode="auto">
              <a:xfrm>
                <a:off x="2381" y="2339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50" name="Line 503"/>
              <p:cNvSpPr>
                <a:spLocks noChangeAspect="1" noChangeShapeType="1"/>
              </p:cNvSpPr>
              <p:nvPr/>
            </p:nvSpPr>
            <p:spPr bwMode="auto">
              <a:xfrm>
                <a:off x="2358" y="2356"/>
                <a:ext cx="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51" name="Oval 504"/>
              <p:cNvSpPr>
                <a:spLocks noChangeAspect="1" noChangeArrowheads="1"/>
              </p:cNvSpPr>
              <p:nvPr/>
            </p:nvSpPr>
            <p:spPr bwMode="auto">
              <a:xfrm flipH="1">
                <a:off x="2431" y="2341"/>
                <a:ext cx="22" cy="3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652" name="Oval 505"/>
              <p:cNvSpPr>
                <a:spLocks noChangeAspect="1" noChangeArrowheads="1"/>
              </p:cNvSpPr>
              <p:nvPr/>
            </p:nvSpPr>
            <p:spPr bwMode="auto">
              <a:xfrm flipH="1">
                <a:off x="2395" y="2341"/>
                <a:ext cx="22" cy="3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653" name="Line 506"/>
              <p:cNvSpPr>
                <a:spLocks noChangeAspect="1" noChangeShapeType="1"/>
              </p:cNvSpPr>
              <p:nvPr/>
            </p:nvSpPr>
            <p:spPr bwMode="auto">
              <a:xfrm>
                <a:off x="2945" y="2335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54" name="Line 507"/>
              <p:cNvSpPr>
                <a:spLocks noChangeAspect="1" noChangeShapeType="1"/>
              </p:cNvSpPr>
              <p:nvPr/>
            </p:nvSpPr>
            <p:spPr bwMode="auto">
              <a:xfrm>
                <a:off x="2968" y="2335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55" name="Line 508"/>
              <p:cNvSpPr>
                <a:spLocks noChangeAspect="1" noChangeShapeType="1"/>
              </p:cNvSpPr>
              <p:nvPr/>
            </p:nvSpPr>
            <p:spPr bwMode="auto">
              <a:xfrm>
                <a:off x="2945" y="2352"/>
                <a:ext cx="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56" name="Oval 509"/>
              <p:cNvSpPr>
                <a:spLocks noChangeAspect="1" noChangeArrowheads="1"/>
              </p:cNvSpPr>
              <p:nvPr/>
            </p:nvSpPr>
            <p:spPr bwMode="auto">
              <a:xfrm flipH="1">
                <a:off x="2909" y="2337"/>
                <a:ext cx="22" cy="3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657" name="Oval 510"/>
              <p:cNvSpPr>
                <a:spLocks noChangeAspect="1" noChangeArrowheads="1"/>
              </p:cNvSpPr>
              <p:nvPr/>
            </p:nvSpPr>
            <p:spPr bwMode="auto">
              <a:xfrm flipH="1">
                <a:off x="2873" y="2337"/>
                <a:ext cx="22" cy="3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658" name="Freeform 511"/>
              <p:cNvSpPr>
                <a:spLocks noChangeAspect="1"/>
              </p:cNvSpPr>
              <p:nvPr/>
            </p:nvSpPr>
            <p:spPr bwMode="auto">
              <a:xfrm>
                <a:off x="2833" y="2338"/>
                <a:ext cx="26" cy="34"/>
              </a:xfrm>
              <a:custGeom>
                <a:avLst/>
                <a:gdLst>
                  <a:gd name="T0" fmla="*/ 0 w 524"/>
                  <a:gd name="T1" fmla="*/ 0 h 653"/>
                  <a:gd name="T2" fmla="*/ 0 w 524"/>
                  <a:gd name="T3" fmla="*/ 0 h 653"/>
                  <a:gd name="T4" fmla="*/ 0 w 524"/>
                  <a:gd name="T5" fmla="*/ 0 h 653"/>
                  <a:gd name="T6" fmla="*/ 0 w 524"/>
                  <a:gd name="T7" fmla="*/ 0 h 653"/>
                  <a:gd name="T8" fmla="*/ 0 w 524"/>
                  <a:gd name="T9" fmla="*/ 0 h 653"/>
                  <a:gd name="T10" fmla="*/ 0 w 524"/>
                  <a:gd name="T11" fmla="*/ 0 h 653"/>
                  <a:gd name="T12" fmla="*/ 0 w 524"/>
                  <a:gd name="T13" fmla="*/ 0 h 653"/>
                  <a:gd name="T14" fmla="*/ 0 w 524"/>
                  <a:gd name="T15" fmla="*/ 0 h 653"/>
                  <a:gd name="T16" fmla="*/ 0 w 524"/>
                  <a:gd name="T17" fmla="*/ 0 h 6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4"/>
                  <a:gd name="T28" fmla="*/ 0 h 653"/>
                  <a:gd name="T29" fmla="*/ 524 w 524"/>
                  <a:gd name="T30" fmla="*/ 653 h 6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4" h="653">
                    <a:moveTo>
                      <a:pt x="506" y="171"/>
                    </a:moveTo>
                    <a:cubicBezTo>
                      <a:pt x="489" y="150"/>
                      <a:pt x="456" y="70"/>
                      <a:pt x="404" y="45"/>
                    </a:cubicBezTo>
                    <a:cubicBezTo>
                      <a:pt x="352" y="20"/>
                      <a:pt x="256" y="0"/>
                      <a:pt x="194" y="21"/>
                    </a:cubicBezTo>
                    <a:cubicBezTo>
                      <a:pt x="132" y="42"/>
                      <a:pt x="62" y="102"/>
                      <a:pt x="32" y="171"/>
                    </a:cubicBezTo>
                    <a:cubicBezTo>
                      <a:pt x="2" y="240"/>
                      <a:pt x="0" y="363"/>
                      <a:pt x="14" y="435"/>
                    </a:cubicBezTo>
                    <a:cubicBezTo>
                      <a:pt x="28" y="507"/>
                      <a:pt x="62" y="568"/>
                      <a:pt x="116" y="603"/>
                    </a:cubicBezTo>
                    <a:cubicBezTo>
                      <a:pt x="170" y="638"/>
                      <a:pt x="277" y="653"/>
                      <a:pt x="338" y="645"/>
                    </a:cubicBezTo>
                    <a:cubicBezTo>
                      <a:pt x="399" y="637"/>
                      <a:pt x="451" y="586"/>
                      <a:pt x="482" y="555"/>
                    </a:cubicBezTo>
                    <a:cubicBezTo>
                      <a:pt x="513" y="524"/>
                      <a:pt x="515" y="479"/>
                      <a:pt x="524" y="459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59" name="Line 512"/>
              <p:cNvSpPr>
                <a:spLocks noChangeAspect="1" noChangeShapeType="1"/>
              </p:cNvSpPr>
              <p:nvPr/>
            </p:nvSpPr>
            <p:spPr bwMode="auto">
              <a:xfrm flipV="1">
                <a:off x="2920" y="1738"/>
                <a:ext cx="42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660" name="Line 513"/>
              <p:cNvSpPr>
                <a:spLocks noChangeAspect="1" noChangeShapeType="1"/>
              </p:cNvSpPr>
              <p:nvPr/>
            </p:nvSpPr>
            <p:spPr bwMode="auto">
              <a:xfrm flipV="1">
                <a:off x="2934" y="1746"/>
                <a:ext cx="42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661" name="Freeform 514"/>
              <p:cNvSpPr>
                <a:spLocks noChangeAspect="1"/>
              </p:cNvSpPr>
              <p:nvPr/>
            </p:nvSpPr>
            <p:spPr bwMode="auto">
              <a:xfrm>
                <a:off x="2971" y="1699"/>
                <a:ext cx="26" cy="34"/>
              </a:xfrm>
              <a:custGeom>
                <a:avLst/>
                <a:gdLst>
                  <a:gd name="T0" fmla="*/ 0 w 524"/>
                  <a:gd name="T1" fmla="*/ 0 h 653"/>
                  <a:gd name="T2" fmla="*/ 0 w 524"/>
                  <a:gd name="T3" fmla="*/ 0 h 653"/>
                  <a:gd name="T4" fmla="*/ 0 w 524"/>
                  <a:gd name="T5" fmla="*/ 0 h 653"/>
                  <a:gd name="T6" fmla="*/ 0 w 524"/>
                  <a:gd name="T7" fmla="*/ 0 h 653"/>
                  <a:gd name="T8" fmla="*/ 0 w 524"/>
                  <a:gd name="T9" fmla="*/ 0 h 653"/>
                  <a:gd name="T10" fmla="*/ 0 w 524"/>
                  <a:gd name="T11" fmla="*/ 0 h 653"/>
                  <a:gd name="T12" fmla="*/ 0 w 524"/>
                  <a:gd name="T13" fmla="*/ 0 h 653"/>
                  <a:gd name="T14" fmla="*/ 0 w 524"/>
                  <a:gd name="T15" fmla="*/ 0 h 653"/>
                  <a:gd name="T16" fmla="*/ 0 w 524"/>
                  <a:gd name="T17" fmla="*/ 0 h 6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4"/>
                  <a:gd name="T28" fmla="*/ 0 h 653"/>
                  <a:gd name="T29" fmla="*/ 524 w 524"/>
                  <a:gd name="T30" fmla="*/ 653 h 6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4" h="653">
                    <a:moveTo>
                      <a:pt x="506" y="171"/>
                    </a:moveTo>
                    <a:cubicBezTo>
                      <a:pt x="489" y="150"/>
                      <a:pt x="456" y="70"/>
                      <a:pt x="404" y="45"/>
                    </a:cubicBezTo>
                    <a:cubicBezTo>
                      <a:pt x="352" y="20"/>
                      <a:pt x="256" y="0"/>
                      <a:pt x="194" y="21"/>
                    </a:cubicBezTo>
                    <a:cubicBezTo>
                      <a:pt x="132" y="42"/>
                      <a:pt x="62" y="102"/>
                      <a:pt x="32" y="171"/>
                    </a:cubicBezTo>
                    <a:cubicBezTo>
                      <a:pt x="2" y="240"/>
                      <a:pt x="0" y="363"/>
                      <a:pt x="14" y="435"/>
                    </a:cubicBezTo>
                    <a:cubicBezTo>
                      <a:pt x="28" y="507"/>
                      <a:pt x="62" y="568"/>
                      <a:pt x="116" y="603"/>
                    </a:cubicBezTo>
                    <a:cubicBezTo>
                      <a:pt x="170" y="638"/>
                      <a:pt x="277" y="653"/>
                      <a:pt x="338" y="645"/>
                    </a:cubicBezTo>
                    <a:cubicBezTo>
                      <a:pt x="399" y="637"/>
                      <a:pt x="451" y="586"/>
                      <a:pt x="482" y="555"/>
                    </a:cubicBezTo>
                    <a:cubicBezTo>
                      <a:pt x="513" y="524"/>
                      <a:pt x="515" y="479"/>
                      <a:pt x="524" y="459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62" name="Line 515"/>
              <p:cNvSpPr>
                <a:spLocks noChangeAspect="1" noChangeShapeType="1"/>
              </p:cNvSpPr>
              <p:nvPr/>
            </p:nvSpPr>
            <p:spPr bwMode="auto">
              <a:xfrm>
                <a:off x="3011" y="1697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63" name="Line 516"/>
              <p:cNvSpPr>
                <a:spLocks noChangeAspect="1" noChangeShapeType="1"/>
              </p:cNvSpPr>
              <p:nvPr/>
            </p:nvSpPr>
            <p:spPr bwMode="auto">
              <a:xfrm>
                <a:off x="3034" y="1697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64" name="Line 517"/>
              <p:cNvSpPr>
                <a:spLocks noChangeAspect="1" noChangeShapeType="1"/>
              </p:cNvSpPr>
              <p:nvPr/>
            </p:nvSpPr>
            <p:spPr bwMode="auto">
              <a:xfrm>
                <a:off x="3011" y="1714"/>
                <a:ext cx="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65" name="Freeform 518"/>
              <p:cNvSpPr>
                <a:spLocks noChangeAspect="1"/>
              </p:cNvSpPr>
              <p:nvPr/>
            </p:nvSpPr>
            <p:spPr bwMode="auto">
              <a:xfrm>
                <a:off x="3042" y="1724"/>
                <a:ext cx="20" cy="23"/>
              </a:xfrm>
              <a:custGeom>
                <a:avLst/>
                <a:gdLst>
                  <a:gd name="T0" fmla="*/ 1 w 39"/>
                  <a:gd name="T1" fmla="*/ 0 h 47"/>
                  <a:gd name="T2" fmla="*/ 1 w 39"/>
                  <a:gd name="T3" fmla="*/ 0 h 47"/>
                  <a:gd name="T4" fmla="*/ 1 w 39"/>
                  <a:gd name="T5" fmla="*/ 0 h 47"/>
                  <a:gd name="T6" fmla="*/ 1 w 39"/>
                  <a:gd name="T7" fmla="*/ 0 h 47"/>
                  <a:gd name="T8" fmla="*/ 1 w 39"/>
                  <a:gd name="T9" fmla="*/ 0 h 47"/>
                  <a:gd name="T10" fmla="*/ 1 w 39"/>
                  <a:gd name="T11" fmla="*/ 0 h 47"/>
                  <a:gd name="T12" fmla="*/ 1 w 39"/>
                  <a:gd name="T13" fmla="*/ 0 h 47"/>
                  <a:gd name="T14" fmla="*/ 1 w 39"/>
                  <a:gd name="T15" fmla="*/ 0 h 47"/>
                  <a:gd name="T16" fmla="*/ 1 w 39"/>
                  <a:gd name="T17" fmla="*/ 0 h 47"/>
                  <a:gd name="T18" fmla="*/ 1 w 39"/>
                  <a:gd name="T19" fmla="*/ 0 h 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47"/>
                  <a:gd name="T32" fmla="*/ 39 w 39"/>
                  <a:gd name="T33" fmla="*/ 47 h 4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47">
                    <a:moveTo>
                      <a:pt x="4" y="12"/>
                    </a:moveTo>
                    <a:cubicBezTo>
                      <a:pt x="4" y="10"/>
                      <a:pt x="5" y="8"/>
                      <a:pt x="6" y="6"/>
                    </a:cubicBezTo>
                    <a:cubicBezTo>
                      <a:pt x="8" y="4"/>
                      <a:pt x="11" y="1"/>
                      <a:pt x="14" y="1"/>
                    </a:cubicBezTo>
                    <a:cubicBezTo>
                      <a:pt x="16" y="0"/>
                      <a:pt x="20" y="1"/>
                      <a:pt x="23" y="2"/>
                    </a:cubicBezTo>
                    <a:cubicBezTo>
                      <a:pt x="25" y="3"/>
                      <a:pt x="28" y="4"/>
                      <a:pt x="30" y="6"/>
                    </a:cubicBezTo>
                    <a:cubicBezTo>
                      <a:pt x="32" y="8"/>
                      <a:pt x="33" y="11"/>
                      <a:pt x="32" y="14"/>
                    </a:cubicBezTo>
                    <a:cubicBezTo>
                      <a:pt x="32" y="17"/>
                      <a:pt x="32" y="20"/>
                      <a:pt x="27" y="24"/>
                    </a:cubicBezTo>
                    <a:cubicBezTo>
                      <a:pt x="23" y="28"/>
                      <a:pt x="11" y="36"/>
                      <a:pt x="8" y="39"/>
                    </a:cubicBezTo>
                    <a:cubicBezTo>
                      <a:pt x="4" y="43"/>
                      <a:pt x="0" y="46"/>
                      <a:pt x="5" y="47"/>
                    </a:cubicBezTo>
                    <a:lnTo>
                      <a:pt x="39" y="47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66" name="Line 519"/>
              <p:cNvSpPr>
                <a:spLocks noChangeAspect="1" noChangeShapeType="1"/>
              </p:cNvSpPr>
              <p:nvPr/>
            </p:nvSpPr>
            <p:spPr bwMode="auto">
              <a:xfrm>
                <a:off x="2730" y="1904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667" name="Line 520"/>
              <p:cNvSpPr>
                <a:spLocks noChangeAspect="1" noChangeShapeType="1"/>
              </p:cNvSpPr>
              <p:nvPr/>
            </p:nvSpPr>
            <p:spPr bwMode="auto">
              <a:xfrm rot="5400000">
                <a:off x="2730" y="1904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668" name="Freeform 521"/>
              <p:cNvSpPr>
                <a:spLocks noChangeAspect="1"/>
              </p:cNvSpPr>
              <p:nvPr/>
            </p:nvSpPr>
            <p:spPr bwMode="auto">
              <a:xfrm>
                <a:off x="2701" y="1901"/>
                <a:ext cx="13" cy="23"/>
              </a:xfrm>
              <a:custGeom>
                <a:avLst/>
                <a:gdLst>
                  <a:gd name="T0" fmla="*/ 0 w 371"/>
                  <a:gd name="T1" fmla="*/ 0 h 649"/>
                  <a:gd name="T2" fmla="*/ 0 w 371"/>
                  <a:gd name="T3" fmla="*/ 0 h 649"/>
                  <a:gd name="T4" fmla="*/ 0 w 371"/>
                  <a:gd name="T5" fmla="*/ 0 h 649"/>
                  <a:gd name="T6" fmla="*/ 0 w 371"/>
                  <a:gd name="T7" fmla="*/ 0 h 649"/>
                  <a:gd name="T8" fmla="*/ 0 w 371"/>
                  <a:gd name="T9" fmla="*/ 0 h 649"/>
                  <a:gd name="T10" fmla="*/ 0 w 371"/>
                  <a:gd name="T11" fmla="*/ 0 h 649"/>
                  <a:gd name="T12" fmla="*/ 0 w 371"/>
                  <a:gd name="T13" fmla="*/ 0 h 649"/>
                  <a:gd name="T14" fmla="*/ 0 w 371"/>
                  <a:gd name="T15" fmla="*/ 0 h 649"/>
                  <a:gd name="T16" fmla="*/ 0 w 371"/>
                  <a:gd name="T17" fmla="*/ 0 h 649"/>
                  <a:gd name="T18" fmla="*/ 0 w 371"/>
                  <a:gd name="T19" fmla="*/ 0 h 649"/>
                  <a:gd name="T20" fmla="*/ 0 w 371"/>
                  <a:gd name="T21" fmla="*/ 0 h 649"/>
                  <a:gd name="T22" fmla="*/ 0 w 371"/>
                  <a:gd name="T23" fmla="*/ 0 h 649"/>
                  <a:gd name="T24" fmla="*/ 0 w 371"/>
                  <a:gd name="T25" fmla="*/ 0 h 649"/>
                  <a:gd name="T26" fmla="*/ 0 w 371"/>
                  <a:gd name="T27" fmla="*/ 0 h 649"/>
                  <a:gd name="T28" fmla="*/ 0 w 371"/>
                  <a:gd name="T29" fmla="*/ 0 h 6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1"/>
                  <a:gd name="T46" fmla="*/ 0 h 649"/>
                  <a:gd name="T47" fmla="*/ 371 w 371"/>
                  <a:gd name="T48" fmla="*/ 649 h 6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1" h="649">
                    <a:moveTo>
                      <a:pt x="13" y="145"/>
                    </a:moveTo>
                    <a:cubicBezTo>
                      <a:pt x="19" y="131"/>
                      <a:pt x="27" y="86"/>
                      <a:pt x="49" y="62"/>
                    </a:cubicBezTo>
                    <a:cubicBezTo>
                      <a:pt x="71" y="38"/>
                      <a:pt x="107" y="8"/>
                      <a:pt x="145" y="4"/>
                    </a:cubicBezTo>
                    <a:cubicBezTo>
                      <a:pt x="183" y="0"/>
                      <a:pt x="248" y="10"/>
                      <a:pt x="279" y="36"/>
                    </a:cubicBezTo>
                    <a:cubicBezTo>
                      <a:pt x="310" y="62"/>
                      <a:pt x="334" y="121"/>
                      <a:pt x="333" y="158"/>
                    </a:cubicBezTo>
                    <a:cubicBezTo>
                      <a:pt x="332" y="195"/>
                      <a:pt x="295" y="238"/>
                      <a:pt x="275" y="260"/>
                    </a:cubicBezTo>
                    <a:cubicBezTo>
                      <a:pt x="255" y="282"/>
                      <a:pt x="234" y="286"/>
                      <a:pt x="211" y="292"/>
                    </a:cubicBezTo>
                    <a:cubicBezTo>
                      <a:pt x="188" y="298"/>
                      <a:pt x="125" y="295"/>
                      <a:pt x="135" y="298"/>
                    </a:cubicBezTo>
                    <a:cubicBezTo>
                      <a:pt x="145" y="301"/>
                      <a:pt x="234" y="296"/>
                      <a:pt x="269" y="311"/>
                    </a:cubicBezTo>
                    <a:cubicBezTo>
                      <a:pt x="304" y="326"/>
                      <a:pt x="328" y="357"/>
                      <a:pt x="343" y="388"/>
                    </a:cubicBezTo>
                    <a:cubicBezTo>
                      <a:pt x="358" y="419"/>
                      <a:pt x="371" y="461"/>
                      <a:pt x="362" y="497"/>
                    </a:cubicBezTo>
                    <a:cubicBezTo>
                      <a:pt x="353" y="533"/>
                      <a:pt x="327" y="582"/>
                      <a:pt x="292" y="606"/>
                    </a:cubicBezTo>
                    <a:cubicBezTo>
                      <a:pt x="257" y="630"/>
                      <a:pt x="194" y="649"/>
                      <a:pt x="151" y="644"/>
                    </a:cubicBezTo>
                    <a:cubicBezTo>
                      <a:pt x="108" y="639"/>
                      <a:pt x="61" y="598"/>
                      <a:pt x="36" y="574"/>
                    </a:cubicBezTo>
                    <a:cubicBezTo>
                      <a:pt x="11" y="550"/>
                      <a:pt x="7" y="513"/>
                      <a:pt x="0" y="497"/>
                    </a:cubicBezTo>
                  </a:path>
                </a:pathLst>
              </a:cu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1272" name="Group 522"/>
            <p:cNvGrpSpPr>
              <a:grpSpLocks/>
            </p:cNvGrpSpPr>
            <p:nvPr/>
          </p:nvGrpSpPr>
          <p:grpSpPr bwMode="auto">
            <a:xfrm>
              <a:off x="1680" y="1200"/>
              <a:ext cx="1216" cy="1215"/>
              <a:chOff x="3905" y="1195"/>
              <a:chExt cx="1216" cy="1215"/>
            </a:xfrm>
          </p:grpSpPr>
          <p:sp>
            <p:nvSpPr>
              <p:cNvPr id="11403" name="Freeform 523"/>
              <p:cNvSpPr>
                <a:spLocks noChangeAspect="1"/>
              </p:cNvSpPr>
              <p:nvPr/>
            </p:nvSpPr>
            <p:spPr bwMode="auto">
              <a:xfrm>
                <a:off x="4299" y="1929"/>
                <a:ext cx="21" cy="34"/>
              </a:xfrm>
              <a:custGeom>
                <a:avLst/>
                <a:gdLst>
                  <a:gd name="T0" fmla="*/ 0 w 384"/>
                  <a:gd name="T1" fmla="*/ 0 h 612"/>
                  <a:gd name="T2" fmla="*/ 0 w 384"/>
                  <a:gd name="T3" fmla="*/ 0 h 612"/>
                  <a:gd name="T4" fmla="*/ 0 w 384"/>
                  <a:gd name="T5" fmla="*/ 0 h 612"/>
                  <a:gd name="T6" fmla="*/ 0 60000 65536"/>
                  <a:gd name="T7" fmla="*/ 0 60000 65536"/>
                  <a:gd name="T8" fmla="*/ 0 60000 65536"/>
                  <a:gd name="T9" fmla="*/ 0 w 384"/>
                  <a:gd name="T10" fmla="*/ 0 h 612"/>
                  <a:gd name="T11" fmla="*/ 384 w 384"/>
                  <a:gd name="T12" fmla="*/ 612 h 6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4" h="612">
                    <a:moveTo>
                      <a:pt x="384" y="0"/>
                    </a:moveTo>
                    <a:lnTo>
                      <a:pt x="0" y="0"/>
                    </a:lnTo>
                    <a:lnTo>
                      <a:pt x="0" y="612"/>
                    </a:lnTo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04" name="Line 524"/>
              <p:cNvSpPr>
                <a:spLocks noChangeAspect="1" noChangeShapeType="1"/>
              </p:cNvSpPr>
              <p:nvPr/>
            </p:nvSpPr>
            <p:spPr bwMode="auto">
              <a:xfrm flipH="1">
                <a:off x="4299" y="1945"/>
                <a:ext cx="18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05" name="Freeform 525"/>
              <p:cNvSpPr>
                <a:spLocks noChangeAspect="1"/>
              </p:cNvSpPr>
              <p:nvPr/>
            </p:nvSpPr>
            <p:spPr bwMode="auto">
              <a:xfrm>
                <a:off x="4326" y="1938"/>
                <a:ext cx="19" cy="25"/>
              </a:xfrm>
              <a:custGeom>
                <a:avLst/>
                <a:gdLst>
                  <a:gd name="T0" fmla="*/ 0 w 368"/>
                  <a:gd name="T1" fmla="*/ 0 h 465"/>
                  <a:gd name="T2" fmla="*/ 0 w 368"/>
                  <a:gd name="T3" fmla="*/ 0 h 465"/>
                  <a:gd name="T4" fmla="*/ 0 w 368"/>
                  <a:gd name="T5" fmla="*/ 0 h 465"/>
                  <a:gd name="T6" fmla="*/ 0 w 368"/>
                  <a:gd name="T7" fmla="*/ 0 h 465"/>
                  <a:gd name="T8" fmla="*/ 0 w 368"/>
                  <a:gd name="T9" fmla="*/ 0 h 465"/>
                  <a:gd name="T10" fmla="*/ 0 w 368"/>
                  <a:gd name="T11" fmla="*/ 0 h 465"/>
                  <a:gd name="T12" fmla="*/ 0 w 368"/>
                  <a:gd name="T13" fmla="*/ 0 h 465"/>
                  <a:gd name="T14" fmla="*/ 0 w 368"/>
                  <a:gd name="T15" fmla="*/ 0 h 465"/>
                  <a:gd name="T16" fmla="*/ 0 w 368"/>
                  <a:gd name="T17" fmla="*/ 0 h 465"/>
                  <a:gd name="T18" fmla="*/ 0 w 368"/>
                  <a:gd name="T19" fmla="*/ 0 h 4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8"/>
                  <a:gd name="T31" fmla="*/ 0 h 465"/>
                  <a:gd name="T32" fmla="*/ 368 w 368"/>
                  <a:gd name="T33" fmla="*/ 465 h 46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8" h="465">
                    <a:moveTo>
                      <a:pt x="350" y="344"/>
                    </a:moveTo>
                    <a:cubicBezTo>
                      <a:pt x="334" y="362"/>
                      <a:pt x="288" y="429"/>
                      <a:pt x="248" y="446"/>
                    </a:cubicBezTo>
                    <a:cubicBezTo>
                      <a:pt x="208" y="463"/>
                      <a:pt x="148" y="465"/>
                      <a:pt x="110" y="446"/>
                    </a:cubicBezTo>
                    <a:cubicBezTo>
                      <a:pt x="72" y="427"/>
                      <a:pt x="35" y="386"/>
                      <a:pt x="20" y="332"/>
                    </a:cubicBezTo>
                    <a:cubicBezTo>
                      <a:pt x="5" y="278"/>
                      <a:pt x="0" y="175"/>
                      <a:pt x="20" y="122"/>
                    </a:cubicBezTo>
                    <a:cubicBezTo>
                      <a:pt x="40" y="69"/>
                      <a:pt x="96" y="28"/>
                      <a:pt x="140" y="14"/>
                    </a:cubicBezTo>
                    <a:cubicBezTo>
                      <a:pt x="184" y="0"/>
                      <a:pt x="248" y="19"/>
                      <a:pt x="284" y="38"/>
                    </a:cubicBezTo>
                    <a:cubicBezTo>
                      <a:pt x="320" y="57"/>
                      <a:pt x="342" y="97"/>
                      <a:pt x="356" y="128"/>
                    </a:cubicBezTo>
                    <a:lnTo>
                      <a:pt x="368" y="224"/>
                    </a:lnTo>
                    <a:lnTo>
                      <a:pt x="8" y="224"/>
                    </a:lnTo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06" name="Line 526"/>
              <p:cNvSpPr>
                <a:spLocks noChangeAspect="1" noChangeShapeType="1"/>
              </p:cNvSpPr>
              <p:nvPr/>
            </p:nvSpPr>
            <p:spPr bwMode="auto">
              <a:xfrm rot="19932133" flipH="1">
                <a:off x="4145" y="1807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07" name="Line 527"/>
              <p:cNvSpPr>
                <a:spLocks noChangeAspect="1" noChangeShapeType="1"/>
              </p:cNvSpPr>
              <p:nvPr/>
            </p:nvSpPr>
            <p:spPr bwMode="auto">
              <a:xfrm rot="15672133" flipH="1">
                <a:off x="4188" y="1855"/>
                <a:ext cx="0" cy="5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08" name="Line 528"/>
              <p:cNvSpPr>
                <a:spLocks noChangeAspect="1" noChangeShapeType="1"/>
              </p:cNvSpPr>
              <p:nvPr/>
            </p:nvSpPr>
            <p:spPr bwMode="auto">
              <a:xfrm rot="11352133" flipH="1">
                <a:off x="4251" y="1791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09" name="Line 529"/>
              <p:cNvSpPr>
                <a:spLocks noChangeAspect="1" noChangeShapeType="1"/>
              </p:cNvSpPr>
              <p:nvPr/>
            </p:nvSpPr>
            <p:spPr bwMode="auto">
              <a:xfrm rot="7092133" flipH="1">
                <a:off x="4221" y="1731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10" name="Line 530"/>
              <p:cNvSpPr>
                <a:spLocks noChangeAspect="1" noChangeShapeType="1"/>
              </p:cNvSpPr>
              <p:nvPr/>
            </p:nvSpPr>
            <p:spPr bwMode="auto">
              <a:xfrm rot="2712133" flipH="1">
                <a:off x="4156" y="1742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11" name="Line 531"/>
              <p:cNvSpPr>
                <a:spLocks noChangeAspect="1" noChangeShapeType="1"/>
              </p:cNvSpPr>
              <p:nvPr/>
            </p:nvSpPr>
            <p:spPr bwMode="auto">
              <a:xfrm rot="7092133" flipH="1">
                <a:off x="4215" y="1759"/>
                <a:ext cx="0" cy="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12" name="Line 532"/>
              <p:cNvSpPr>
                <a:spLocks noChangeAspect="1" noChangeShapeType="1"/>
              </p:cNvSpPr>
              <p:nvPr/>
            </p:nvSpPr>
            <p:spPr bwMode="auto">
              <a:xfrm rot="19932133" flipH="1">
                <a:off x="4161" y="1814"/>
                <a:ext cx="0" cy="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13" name="Freeform 533"/>
              <p:cNvSpPr>
                <a:spLocks noChangeAspect="1"/>
              </p:cNvSpPr>
              <p:nvPr/>
            </p:nvSpPr>
            <p:spPr bwMode="auto">
              <a:xfrm>
                <a:off x="4224" y="1853"/>
                <a:ext cx="23" cy="37"/>
              </a:xfrm>
              <a:custGeom>
                <a:avLst/>
                <a:gdLst>
                  <a:gd name="T0" fmla="*/ 0 w 42"/>
                  <a:gd name="T1" fmla="*/ 1 h 74"/>
                  <a:gd name="T2" fmla="*/ 0 w 42"/>
                  <a:gd name="T3" fmla="*/ 1 h 74"/>
                  <a:gd name="T4" fmla="*/ 1 w 42"/>
                  <a:gd name="T5" fmla="*/ 1 h 74"/>
                  <a:gd name="T6" fmla="*/ 1 w 42"/>
                  <a:gd name="T7" fmla="*/ 0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74"/>
                  <a:gd name="T14" fmla="*/ 42 w 42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74">
                    <a:moveTo>
                      <a:pt x="0" y="74"/>
                    </a:moveTo>
                    <a:lnTo>
                      <a:pt x="0" y="6"/>
                    </a:lnTo>
                    <a:lnTo>
                      <a:pt x="41" y="69"/>
                    </a:lnTo>
                    <a:lnTo>
                      <a:pt x="4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14" name="Line 534"/>
              <p:cNvSpPr>
                <a:spLocks noChangeAspect="1" noChangeShapeType="1"/>
              </p:cNvSpPr>
              <p:nvPr/>
            </p:nvSpPr>
            <p:spPr bwMode="auto">
              <a:xfrm rot="3732133" flipH="1">
                <a:off x="4423" y="1735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15" name="Line 535"/>
              <p:cNvSpPr>
                <a:spLocks noChangeAspect="1" noChangeShapeType="1"/>
              </p:cNvSpPr>
              <p:nvPr/>
            </p:nvSpPr>
            <p:spPr bwMode="auto">
              <a:xfrm rot="21072133" flipH="1">
                <a:off x="4391" y="1792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16" name="Line 536"/>
              <p:cNvSpPr>
                <a:spLocks noChangeAspect="1" noChangeShapeType="1"/>
              </p:cNvSpPr>
              <p:nvPr/>
            </p:nvSpPr>
            <p:spPr bwMode="auto">
              <a:xfrm rot="16752133" flipH="1">
                <a:off x="4454" y="1856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17" name="Line 537"/>
              <p:cNvSpPr>
                <a:spLocks noChangeAspect="1" noChangeShapeType="1"/>
              </p:cNvSpPr>
              <p:nvPr/>
            </p:nvSpPr>
            <p:spPr bwMode="auto">
              <a:xfrm rot="12492133" flipH="1">
                <a:off x="4499" y="1811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18" name="Line 538"/>
              <p:cNvSpPr>
                <a:spLocks noChangeAspect="1" noChangeShapeType="1"/>
              </p:cNvSpPr>
              <p:nvPr/>
            </p:nvSpPr>
            <p:spPr bwMode="auto">
              <a:xfrm rot="8112133" flipH="1">
                <a:off x="4489" y="1745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19" name="Freeform 539"/>
              <p:cNvSpPr>
                <a:spLocks noChangeAspect="1"/>
              </p:cNvSpPr>
              <p:nvPr/>
            </p:nvSpPr>
            <p:spPr bwMode="auto">
              <a:xfrm>
                <a:off x="4394" y="1854"/>
                <a:ext cx="23" cy="37"/>
              </a:xfrm>
              <a:custGeom>
                <a:avLst/>
                <a:gdLst>
                  <a:gd name="T0" fmla="*/ 0 w 42"/>
                  <a:gd name="T1" fmla="*/ 1 h 74"/>
                  <a:gd name="T2" fmla="*/ 0 w 42"/>
                  <a:gd name="T3" fmla="*/ 1 h 74"/>
                  <a:gd name="T4" fmla="*/ 1 w 42"/>
                  <a:gd name="T5" fmla="*/ 1 h 74"/>
                  <a:gd name="T6" fmla="*/ 1 w 42"/>
                  <a:gd name="T7" fmla="*/ 0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74"/>
                  <a:gd name="T14" fmla="*/ 42 w 42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74">
                    <a:moveTo>
                      <a:pt x="0" y="74"/>
                    </a:moveTo>
                    <a:lnTo>
                      <a:pt x="0" y="6"/>
                    </a:lnTo>
                    <a:lnTo>
                      <a:pt x="41" y="69"/>
                    </a:lnTo>
                    <a:lnTo>
                      <a:pt x="4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20" name="Line 540"/>
              <p:cNvSpPr>
                <a:spLocks noChangeAspect="1" noChangeShapeType="1"/>
              </p:cNvSpPr>
              <p:nvPr/>
            </p:nvSpPr>
            <p:spPr bwMode="auto">
              <a:xfrm rot="9132133" flipH="1">
                <a:off x="4500" y="2009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21" name="Line 541"/>
              <p:cNvSpPr>
                <a:spLocks noChangeAspect="1" noChangeShapeType="1"/>
              </p:cNvSpPr>
              <p:nvPr/>
            </p:nvSpPr>
            <p:spPr bwMode="auto">
              <a:xfrm rot="4872133" flipH="1">
                <a:off x="4457" y="1991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22" name="Line 542"/>
              <p:cNvSpPr>
                <a:spLocks noChangeAspect="1" noChangeShapeType="1"/>
              </p:cNvSpPr>
              <p:nvPr/>
            </p:nvSpPr>
            <p:spPr bwMode="auto">
              <a:xfrm rot="552133" flipH="1">
                <a:off x="4394" y="2054"/>
                <a:ext cx="0" cy="5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23" name="Line 543"/>
              <p:cNvSpPr>
                <a:spLocks noChangeAspect="1" noChangeShapeType="1"/>
              </p:cNvSpPr>
              <p:nvPr/>
            </p:nvSpPr>
            <p:spPr bwMode="auto">
              <a:xfrm rot="17892133" flipH="1">
                <a:off x="4423" y="2085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24" name="Line 544"/>
              <p:cNvSpPr>
                <a:spLocks noChangeAspect="1" noChangeShapeType="1"/>
              </p:cNvSpPr>
              <p:nvPr/>
            </p:nvSpPr>
            <p:spPr bwMode="auto">
              <a:xfrm rot="13512133" flipH="1">
                <a:off x="4489" y="2074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25" name="Freeform 545"/>
              <p:cNvSpPr>
                <a:spLocks noChangeAspect="1"/>
              </p:cNvSpPr>
              <p:nvPr/>
            </p:nvSpPr>
            <p:spPr bwMode="auto">
              <a:xfrm rot="10800000">
                <a:off x="4397" y="2008"/>
                <a:ext cx="23" cy="37"/>
              </a:xfrm>
              <a:custGeom>
                <a:avLst/>
                <a:gdLst>
                  <a:gd name="T0" fmla="*/ 0 w 42"/>
                  <a:gd name="T1" fmla="*/ 1 h 74"/>
                  <a:gd name="T2" fmla="*/ 0 w 42"/>
                  <a:gd name="T3" fmla="*/ 1 h 74"/>
                  <a:gd name="T4" fmla="*/ 1 w 42"/>
                  <a:gd name="T5" fmla="*/ 1 h 74"/>
                  <a:gd name="T6" fmla="*/ 1 w 42"/>
                  <a:gd name="T7" fmla="*/ 0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74"/>
                  <a:gd name="T14" fmla="*/ 42 w 42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74">
                    <a:moveTo>
                      <a:pt x="0" y="74"/>
                    </a:moveTo>
                    <a:lnTo>
                      <a:pt x="0" y="6"/>
                    </a:lnTo>
                    <a:lnTo>
                      <a:pt x="41" y="69"/>
                    </a:lnTo>
                    <a:lnTo>
                      <a:pt x="4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26" name="Line 546"/>
              <p:cNvSpPr>
                <a:spLocks noChangeAspect="1" noChangeShapeType="1"/>
              </p:cNvSpPr>
              <p:nvPr/>
            </p:nvSpPr>
            <p:spPr bwMode="auto">
              <a:xfrm rot="14532133" flipH="1">
                <a:off x="4221" y="2086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27" name="Line 547"/>
              <p:cNvSpPr>
                <a:spLocks noChangeAspect="1" noChangeShapeType="1"/>
              </p:cNvSpPr>
              <p:nvPr/>
            </p:nvSpPr>
            <p:spPr bwMode="auto">
              <a:xfrm rot="10272133" flipH="1">
                <a:off x="4253" y="2059"/>
                <a:ext cx="0" cy="5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28" name="Line 548"/>
              <p:cNvSpPr>
                <a:spLocks noChangeAspect="1" noChangeShapeType="1"/>
              </p:cNvSpPr>
              <p:nvPr/>
            </p:nvSpPr>
            <p:spPr bwMode="auto">
              <a:xfrm rot="5952133" flipH="1">
                <a:off x="4190" y="1994"/>
                <a:ext cx="0" cy="5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29" name="Line 549"/>
              <p:cNvSpPr>
                <a:spLocks noChangeAspect="1" noChangeShapeType="1"/>
              </p:cNvSpPr>
              <p:nvPr/>
            </p:nvSpPr>
            <p:spPr bwMode="auto">
              <a:xfrm rot="1692133" flipH="1">
                <a:off x="4145" y="2012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30" name="Line 550"/>
              <p:cNvSpPr>
                <a:spLocks noChangeAspect="1" noChangeShapeType="1"/>
              </p:cNvSpPr>
              <p:nvPr/>
            </p:nvSpPr>
            <p:spPr bwMode="auto">
              <a:xfrm rot="18912133" flipH="1">
                <a:off x="4155" y="2076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31" name="Freeform 551"/>
              <p:cNvSpPr>
                <a:spLocks noChangeAspect="1"/>
              </p:cNvSpPr>
              <p:nvPr/>
            </p:nvSpPr>
            <p:spPr bwMode="auto">
              <a:xfrm rot="10800000">
                <a:off x="4225" y="2014"/>
                <a:ext cx="23" cy="37"/>
              </a:xfrm>
              <a:custGeom>
                <a:avLst/>
                <a:gdLst>
                  <a:gd name="T0" fmla="*/ 0 w 42"/>
                  <a:gd name="T1" fmla="*/ 1 h 74"/>
                  <a:gd name="T2" fmla="*/ 0 w 42"/>
                  <a:gd name="T3" fmla="*/ 1 h 74"/>
                  <a:gd name="T4" fmla="*/ 1 w 42"/>
                  <a:gd name="T5" fmla="*/ 1 h 74"/>
                  <a:gd name="T6" fmla="*/ 1 w 42"/>
                  <a:gd name="T7" fmla="*/ 0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74"/>
                  <a:gd name="T14" fmla="*/ 42 w 42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74">
                    <a:moveTo>
                      <a:pt x="0" y="74"/>
                    </a:moveTo>
                    <a:lnTo>
                      <a:pt x="0" y="6"/>
                    </a:lnTo>
                    <a:lnTo>
                      <a:pt x="41" y="69"/>
                    </a:lnTo>
                    <a:lnTo>
                      <a:pt x="4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32" name="Line 552"/>
              <p:cNvSpPr>
                <a:spLocks noChangeAspect="1" noChangeShapeType="1"/>
              </p:cNvSpPr>
              <p:nvPr/>
            </p:nvSpPr>
            <p:spPr bwMode="auto">
              <a:xfrm rot="2178720" flipV="1">
                <a:off x="4505" y="1942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33" name="Line 553"/>
              <p:cNvSpPr>
                <a:spLocks noChangeAspect="1" noChangeShapeType="1"/>
              </p:cNvSpPr>
              <p:nvPr/>
            </p:nvSpPr>
            <p:spPr bwMode="auto">
              <a:xfrm rot="19398720" flipV="1">
                <a:off x="4505" y="1876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34" name="Line 554"/>
              <p:cNvSpPr>
                <a:spLocks noChangeAspect="1" noChangeShapeType="1"/>
              </p:cNvSpPr>
              <p:nvPr/>
            </p:nvSpPr>
            <p:spPr bwMode="auto">
              <a:xfrm rot="2178720" flipV="1">
                <a:off x="4492" y="1948"/>
                <a:ext cx="0" cy="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35" name="Line 555"/>
              <p:cNvSpPr>
                <a:spLocks noChangeAspect="1" noChangeShapeType="1"/>
              </p:cNvSpPr>
              <p:nvPr/>
            </p:nvSpPr>
            <p:spPr bwMode="auto">
              <a:xfrm rot="19421858" flipH="1">
                <a:off x="4138" y="1942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36" name="Line 556"/>
              <p:cNvSpPr>
                <a:spLocks noChangeAspect="1" noChangeShapeType="1"/>
              </p:cNvSpPr>
              <p:nvPr/>
            </p:nvSpPr>
            <p:spPr bwMode="auto">
              <a:xfrm rot="2201858" flipH="1">
                <a:off x="4139" y="1876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37" name="Line 557"/>
              <p:cNvSpPr>
                <a:spLocks noChangeAspect="1" noChangeShapeType="1"/>
              </p:cNvSpPr>
              <p:nvPr/>
            </p:nvSpPr>
            <p:spPr bwMode="auto">
              <a:xfrm rot="19421858" flipH="1">
                <a:off x="4153" y="1947"/>
                <a:ext cx="0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38" name="Line 558"/>
              <p:cNvSpPr>
                <a:spLocks noChangeAspect="1" noChangeShapeType="1"/>
              </p:cNvSpPr>
              <p:nvPr/>
            </p:nvSpPr>
            <p:spPr bwMode="auto">
              <a:xfrm rot="13998940" flipH="1">
                <a:off x="4356" y="2092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39" name="Line 559"/>
              <p:cNvSpPr>
                <a:spLocks noChangeAspect="1" noChangeShapeType="1"/>
              </p:cNvSpPr>
              <p:nvPr/>
            </p:nvSpPr>
            <p:spPr bwMode="auto">
              <a:xfrm rot="18378940" flipH="1">
                <a:off x="4290" y="2092"/>
                <a:ext cx="1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40" name="Line 560"/>
              <p:cNvSpPr>
                <a:spLocks noChangeAspect="1" noChangeShapeType="1"/>
              </p:cNvSpPr>
              <p:nvPr/>
            </p:nvSpPr>
            <p:spPr bwMode="auto">
              <a:xfrm rot="13998940" flipH="1">
                <a:off x="4349" y="2089"/>
                <a:ext cx="0" cy="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41" name="Line 561"/>
              <p:cNvSpPr>
                <a:spLocks noChangeAspect="1" noChangeShapeType="1"/>
              </p:cNvSpPr>
              <p:nvPr/>
            </p:nvSpPr>
            <p:spPr bwMode="auto">
              <a:xfrm rot="7579938" flipH="1">
                <a:off x="4353" y="1728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42" name="Line 562"/>
              <p:cNvSpPr>
                <a:spLocks noChangeAspect="1" noChangeShapeType="1"/>
              </p:cNvSpPr>
              <p:nvPr/>
            </p:nvSpPr>
            <p:spPr bwMode="auto">
              <a:xfrm rot="3199938" flipH="1">
                <a:off x="4287" y="1727"/>
                <a:ext cx="0" cy="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43" name="Line 563"/>
              <p:cNvSpPr>
                <a:spLocks noChangeAspect="1" noChangeShapeType="1"/>
              </p:cNvSpPr>
              <p:nvPr/>
            </p:nvSpPr>
            <p:spPr bwMode="auto">
              <a:xfrm rot="7579938" flipH="1">
                <a:off x="4345" y="1754"/>
                <a:ext cx="0" cy="5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44" name="Line 564"/>
              <p:cNvSpPr>
                <a:spLocks noChangeAspect="1" noChangeShapeType="1"/>
              </p:cNvSpPr>
              <p:nvPr/>
            </p:nvSpPr>
            <p:spPr bwMode="auto">
              <a:xfrm rot="10272133" flipH="1">
                <a:off x="4240" y="2064"/>
                <a:ext cx="0" cy="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45" name="Line 565"/>
              <p:cNvSpPr>
                <a:spLocks noChangeAspect="1" noChangeShapeType="1"/>
              </p:cNvSpPr>
              <p:nvPr/>
            </p:nvSpPr>
            <p:spPr bwMode="auto">
              <a:xfrm rot="16752133" flipH="1">
                <a:off x="4455" y="1849"/>
                <a:ext cx="0" cy="3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46" name="Line 566"/>
              <p:cNvSpPr>
                <a:spLocks noChangeAspect="1" noChangeShapeType="1"/>
              </p:cNvSpPr>
              <p:nvPr/>
            </p:nvSpPr>
            <p:spPr bwMode="auto">
              <a:xfrm rot="13512133" flipH="1">
                <a:off x="4479" y="2073"/>
                <a:ext cx="0" cy="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47" name="Line 567"/>
              <p:cNvSpPr>
                <a:spLocks noChangeAspect="1" noChangeShapeType="1"/>
              </p:cNvSpPr>
              <p:nvPr/>
            </p:nvSpPr>
            <p:spPr bwMode="auto">
              <a:xfrm flipH="1">
                <a:off x="4257" y="1974"/>
                <a:ext cx="39" cy="3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448" name="Line 568"/>
              <p:cNvSpPr>
                <a:spLocks noChangeAspect="1" noChangeShapeType="1"/>
              </p:cNvSpPr>
              <p:nvPr/>
            </p:nvSpPr>
            <p:spPr bwMode="auto">
              <a:xfrm flipH="1">
                <a:off x="4348" y="1894"/>
                <a:ext cx="38" cy="3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449" name="Line 569"/>
              <p:cNvSpPr>
                <a:spLocks noChangeAspect="1" noChangeShapeType="1"/>
              </p:cNvSpPr>
              <p:nvPr/>
            </p:nvSpPr>
            <p:spPr bwMode="auto">
              <a:xfrm>
                <a:off x="4357" y="1978"/>
                <a:ext cx="32" cy="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450" name="Line 570"/>
              <p:cNvSpPr>
                <a:spLocks noChangeAspect="1" noChangeShapeType="1"/>
              </p:cNvSpPr>
              <p:nvPr/>
            </p:nvSpPr>
            <p:spPr bwMode="auto">
              <a:xfrm>
                <a:off x="4255" y="1894"/>
                <a:ext cx="32" cy="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451" name="Line 571"/>
              <p:cNvSpPr>
                <a:spLocks noChangeAspect="1" noChangeShapeType="1"/>
              </p:cNvSpPr>
              <p:nvPr/>
            </p:nvSpPr>
            <p:spPr bwMode="auto">
              <a:xfrm rot="18912133" flipH="1">
                <a:off x="4166" y="2079"/>
                <a:ext cx="0" cy="5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52" name="Line 572"/>
              <p:cNvSpPr>
                <a:spLocks noChangeAspect="1" noChangeShapeType="1"/>
              </p:cNvSpPr>
              <p:nvPr/>
            </p:nvSpPr>
            <p:spPr bwMode="auto">
              <a:xfrm flipH="1">
                <a:off x="4065" y="1813"/>
                <a:ext cx="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453" name="Line 573"/>
              <p:cNvSpPr>
                <a:spLocks noChangeAspect="1" noChangeShapeType="1"/>
              </p:cNvSpPr>
              <p:nvPr/>
            </p:nvSpPr>
            <p:spPr bwMode="auto">
              <a:xfrm flipH="1">
                <a:off x="4063" y="2089"/>
                <a:ext cx="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454" name="Line 574"/>
              <p:cNvSpPr>
                <a:spLocks noChangeAspect="1" noChangeShapeType="1"/>
              </p:cNvSpPr>
              <p:nvPr/>
            </p:nvSpPr>
            <p:spPr bwMode="auto">
              <a:xfrm flipH="1">
                <a:off x="4517" y="1817"/>
                <a:ext cx="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455" name="Line 575"/>
              <p:cNvSpPr>
                <a:spLocks noChangeAspect="1" noChangeShapeType="1"/>
              </p:cNvSpPr>
              <p:nvPr/>
            </p:nvSpPr>
            <p:spPr bwMode="auto">
              <a:xfrm flipH="1">
                <a:off x="4518" y="2087"/>
                <a:ext cx="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456" name="Line 576"/>
              <p:cNvSpPr>
                <a:spLocks noChangeAspect="1" noChangeShapeType="1"/>
              </p:cNvSpPr>
              <p:nvPr/>
            </p:nvSpPr>
            <p:spPr bwMode="auto">
              <a:xfrm rot="16200000" flipH="1">
                <a:off x="4154" y="1724"/>
                <a:ext cx="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457" name="Line 577"/>
              <p:cNvSpPr>
                <a:spLocks noChangeAspect="1" noChangeShapeType="1"/>
              </p:cNvSpPr>
              <p:nvPr/>
            </p:nvSpPr>
            <p:spPr bwMode="auto">
              <a:xfrm rot="16200000" flipH="1">
                <a:off x="4428" y="1729"/>
                <a:ext cx="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458" name="Line 57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128" y="1666"/>
                <a:ext cx="57" cy="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459" name="Freeform 579"/>
              <p:cNvSpPr>
                <a:spLocks noChangeAspect="1"/>
              </p:cNvSpPr>
              <p:nvPr/>
            </p:nvSpPr>
            <p:spPr bwMode="auto">
              <a:xfrm>
                <a:off x="4444" y="1648"/>
                <a:ext cx="26" cy="34"/>
              </a:xfrm>
              <a:custGeom>
                <a:avLst/>
                <a:gdLst>
                  <a:gd name="T0" fmla="*/ 0 w 524"/>
                  <a:gd name="T1" fmla="*/ 0 h 653"/>
                  <a:gd name="T2" fmla="*/ 0 w 524"/>
                  <a:gd name="T3" fmla="*/ 0 h 653"/>
                  <a:gd name="T4" fmla="*/ 0 w 524"/>
                  <a:gd name="T5" fmla="*/ 0 h 653"/>
                  <a:gd name="T6" fmla="*/ 0 w 524"/>
                  <a:gd name="T7" fmla="*/ 0 h 653"/>
                  <a:gd name="T8" fmla="*/ 0 w 524"/>
                  <a:gd name="T9" fmla="*/ 0 h 653"/>
                  <a:gd name="T10" fmla="*/ 0 w 524"/>
                  <a:gd name="T11" fmla="*/ 0 h 653"/>
                  <a:gd name="T12" fmla="*/ 0 w 524"/>
                  <a:gd name="T13" fmla="*/ 0 h 653"/>
                  <a:gd name="T14" fmla="*/ 0 w 524"/>
                  <a:gd name="T15" fmla="*/ 0 h 653"/>
                  <a:gd name="T16" fmla="*/ 0 w 524"/>
                  <a:gd name="T17" fmla="*/ 0 h 6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4"/>
                  <a:gd name="T28" fmla="*/ 0 h 653"/>
                  <a:gd name="T29" fmla="*/ 524 w 524"/>
                  <a:gd name="T30" fmla="*/ 653 h 6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4" h="653">
                    <a:moveTo>
                      <a:pt x="506" y="171"/>
                    </a:moveTo>
                    <a:cubicBezTo>
                      <a:pt x="489" y="150"/>
                      <a:pt x="456" y="70"/>
                      <a:pt x="404" y="45"/>
                    </a:cubicBezTo>
                    <a:cubicBezTo>
                      <a:pt x="352" y="20"/>
                      <a:pt x="256" y="0"/>
                      <a:pt x="194" y="21"/>
                    </a:cubicBezTo>
                    <a:cubicBezTo>
                      <a:pt x="132" y="42"/>
                      <a:pt x="62" y="102"/>
                      <a:pt x="32" y="171"/>
                    </a:cubicBezTo>
                    <a:cubicBezTo>
                      <a:pt x="2" y="240"/>
                      <a:pt x="0" y="363"/>
                      <a:pt x="14" y="435"/>
                    </a:cubicBezTo>
                    <a:cubicBezTo>
                      <a:pt x="28" y="507"/>
                      <a:pt x="62" y="568"/>
                      <a:pt x="116" y="603"/>
                    </a:cubicBezTo>
                    <a:cubicBezTo>
                      <a:pt x="170" y="638"/>
                      <a:pt x="277" y="653"/>
                      <a:pt x="338" y="645"/>
                    </a:cubicBezTo>
                    <a:cubicBezTo>
                      <a:pt x="399" y="637"/>
                      <a:pt x="451" y="586"/>
                      <a:pt x="482" y="555"/>
                    </a:cubicBezTo>
                    <a:cubicBezTo>
                      <a:pt x="513" y="524"/>
                      <a:pt x="515" y="479"/>
                      <a:pt x="524" y="459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60" name="Line 580"/>
              <p:cNvSpPr>
                <a:spLocks noChangeAspect="1" noChangeShapeType="1"/>
              </p:cNvSpPr>
              <p:nvPr/>
            </p:nvSpPr>
            <p:spPr bwMode="auto">
              <a:xfrm>
                <a:off x="4484" y="1646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61" name="Line 581"/>
              <p:cNvSpPr>
                <a:spLocks noChangeAspect="1" noChangeShapeType="1"/>
              </p:cNvSpPr>
              <p:nvPr/>
            </p:nvSpPr>
            <p:spPr bwMode="auto">
              <a:xfrm>
                <a:off x="4507" y="1646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62" name="Line 582"/>
              <p:cNvSpPr>
                <a:spLocks noChangeAspect="1" noChangeShapeType="1"/>
              </p:cNvSpPr>
              <p:nvPr/>
            </p:nvSpPr>
            <p:spPr bwMode="auto">
              <a:xfrm>
                <a:off x="4484" y="1663"/>
                <a:ext cx="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63" name="Freeform 583"/>
              <p:cNvSpPr>
                <a:spLocks noChangeAspect="1"/>
              </p:cNvSpPr>
              <p:nvPr/>
            </p:nvSpPr>
            <p:spPr bwMode="auto">
              <a:xfrm>
                <a:off x="4520" y="1674"/>
                <a:ext cx="13" cy="24"/>
              </a:xfrm>
              <a:custGeom>
                <a:avLst/>
                <a:gdLst>
                  <a:gd name="T0" fmla="*/ 0 w 371"/>
                  <a:gd name="T1" fmla="*/ 0 h 649"/>
                  <a:gd name="T2" fmla="*/ 0 w 371"/>
                  <a:gd name="T3" fmla="*/ 0 h 649"/>
                  <a:gd name="T4" fmla="*/ 0 w 371"/>
                  <a:gd name="T5" fmla="*/ 0 h 649"/>
                  <a:gd name="T6" fmla="*/ 0 w 371"/>
                  <a:gd name="T7" fmla="*/ 0 h 649"/>
                  <a:gd name="T8" fmla="*/ 0 w 371"/>
                  <a:gd name="T9" fmla="*/ 0 h 649"/>
                  <a:gd name="T10" fmla="*/ 0 w 371"/>
                  <a:gd name="T11" fmla="*/ 0 h 649"/>
                  <a:gd name="T12" fmla="*/ 0 w 371"/>
                  <a:gd name="T13" fmla="*/ 0 h 649"/>
                  <a:gd name="T14" fmla="*/ 0 w 371"/>
                  <a:gd name="T15" fmla="*/ 0 h 649"/>
                  <a:gd name="T16" fmla="*/ 0 w 371"/>
                  <a:gd name="T17" fmla="*/ 0 h 649"/>
                  <a:gd name="T18" fmla="*/ 0 w 371"/>
                  <a:gd name="T19" fmla="*/ 0 h 649"/>
                  <a:gd name="T20" fmla="*/ 0 w 371"/>
                  <a:gd name="T21" fmla="*/ 0 h 649"/>
                  <a:gd name="T22" fmla="*/ 0 w 371"/>
                  <a:gd name="T23" fmla="*/ 0 h 649"/>
                  <a:gd name="T24" fmla="*/ 0 w 371"/>
                  <a:gd name="T25" fmla="*/ 0 h 649"/>
                  <a:gd name="T26" fmla="*/ 0 w 371"/>
                  <a:gd name="T27" fmla="*/ 0 h 649"/>
                  <a:gd name="T28" fmla="*/ 0 w 371"/>
                  <a:gd name="T29" fmla="*/ 0 h 6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1"/>
                  <a:gd name="T46" fmla="*/ 0 h 649"/>
                  <a:gd name="T47" fmla="*/ 371 w 371"/>
                  <a:gd name="T48" fmla="*/ 649 h 6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1" h="649">
                    <a:moveTo>
                      <a:pt x="13" y="145"/>
                    </a:moveTo>
                    <a:cubicBezTo>
                      <a:pt x="19" y="131"/>
                      <a:pt x="27" y="86"/>
                      <a:pt x="49" y="62"/>
                    </a:cubicBezTo>
                    <a:cubicBezTo>
                      <a:pt x="71" y="38"/>
                      <a:pt x="107" y="8"/>
                      <a:pt x="145" y="4"/>
                    </a:cubicBezTo>
                    <a:cubicBezTo>
                      <a:pt x="183" y="0"/>
                      <a:pt x="248" y="10"/>
                      <a:pt x="279" y="36"/>
                    </a:cubicBezTo>
                    <a:cubicBezTo>
                      <a:pt x="310" y="62"/>
                      <a:pt x="334" y="121"/>
                      <a:pt x="333" y="158"/>
                    </a:cubicBezTo>
                    <a:cubicBezTo>
                      <a:pt x="332" y="195"/>
                      <a:pt x="295" y="238"/>
                      <a:pt x="275" y="260"/>
                    </a:cubicBezTo>
                    <a:cubicBezTo>
                      <a:pt x="255" y="282"/>
                      <a:pt x="234" y="286"/>
                      <a:pt x="211" y="292"/>
                    </a:cubicBezTo>
                    <a:cubicBezTo>
                      <a:pt x="188" y="298"/>
                      <a:pt x="125" y="295"/>
                      <a:pt x="135" y="298"/>
                    </a:cubicBezTo>
                    <a:cubicBezTo>
                      <a:pt x="145" y="301"/>
                      <a:pt x="234" y="296"/>
                      <a:pt x="269" y="311"/>
                    </a:cubicBezTo>
                    <a:cubicBezTo>
                      <a:pt x="304" y="326"/>
                      <a:pt x="328" y="357"/>
                      <a:pt x="343" y="388"/>
                    </a:cubicBezTo>
                    <a:cubicBezTo>
                      <a:pt x="358" y="419"/>
                      <a:pt x="371" y="461"/>
                      <a:pt x="362" y="497"/>
                    </a:cubicBezTo>
                    <a:cubicBezTo>
                      <a:pt x="353" y="533"/>
                      <a:pt x="327" y="582"/>
                      <a:pt x="292" y="606"/>
                    </a:cubicBezTo>
                    <a:cubicBezTo>
                      <a:pt x="257" y="630"/>
                      <a:pt x="194" y="649"/>
                      <a:pt x="151" y="644"/>
                    </a:cubicBezTo>
                    <a:cubicBezTo>
                      <a:pt x="108" y="639"/>
                      <a:pt x="61" y="598"/>
                      <a:pt x="36" y="574"/>
                    </a:cubicBezTo>
                    <a:cubicBezTo>
                      <a:pt x="11" y="550"/>
                      <a:pt x="7" y="513"/>
                      <a:pt x="0" y="497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64" name="Freeform 584"/>
              <p:cNvSpPr>
                <a:spLocks noChangeAspect="1"/>
              </p:cNvSpPr>
              <p:nvPr/>
            </p:nvSpPr>
            <p:spPr bwMode="auto">
              <a:xfrm>
                <a:off x="4597" y="2070"/>
                <a:ext cx="25" cy="35"/>
              </a:xfrm>
              <a:custGeom>
                <a:avLst/>
                <a:gdLst>
                  <a:gd name="T0" fmla="*/ 0 w 524"/>
                  <a:gd name="T1" fmla="*/ 0 h 653"/>
                  <a:gd name="T2" fmla="*/ 0 w 524"/>
                  <a:gd name="T3" fmla="*/ 0 h 653"/>
                  <a:gd name="T4" fmla="*/ 0 w 524"/>
                  <a:gd name="T5" fmla="*/ 0 h 653"/>
                  <a:gd name="T6" fmla="*/ 0 w 524"/>
                  <a:gd name="T7" fmla="*/ 0 h 653"/>
                  <a:gd name="T8" fmla="*/ 0 w 524"/>
                  <a:gd name="T9" fmla="*/ 0 h 653"/>
                  <a:gd name="T10" fmla="*/ 0 w 524"/>
                  <a:gd name="T11" fmla="*/ 0 h 653"/>
                  <a:gd name="T12" fmla="*/ 0 w 524"/>
                  <a:gd name="T13" fmla="*/ 0 h 653"/>
                  <a:gd name="T14" fmla="*/ 0 w 524"/>
                  <a:gd name="T15" fmla="*/ 0 h 653"/>
                  <a:gd name="T16" fmla="*/ 0 w 524"/>
                  <a:gd name="T17" fmla="*/ 0 h 6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4"/>
                  <a:gd name="T28" fmla="*/ 0 h 653"/>
                  <a:gd name="T29" fmla="*/ 524 w 524"/>
                  <a:gd name="T30" fmla="*/ 653 h 6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4" h="653">
                    <a:moveTo>
                      <a:pt x="506" y="171"/>
                    </a:moveTo>
                    <a:cubicBezTo>
                      <a:pt x="489" y="150"/>
                      <a:pt x="456" y="70"/>
                      <a:pt x="404" y="45"/>
                    </a:cubicBezTo>
                    <a:cubicBezTo>
                      <a:pt x="352" y="20"/>
                      <a:pt x="256" y="0"/>
                      <a:pt x="194" y="21"/>
                    </a:cubicBezTo>
                    <a:cubicBezTo>
                      <a:pt x="132" y="42"/>
                      <a:pt x="62" y="102"/>
                      <a:pt x="32" y="171"/>
                    </a:cubicBezTo>
                    <a:cubicBezTo>
                      <a:pt x="2" y="240"/>
                      <a:pt x="0" y="363"/>
                      <a:pt x="14" y="435"/>
                    </a:cubicBezTo>
                    <a:cubicBezTo>
                      <a:pt x="28" y="507"/>
                      <a:pt x="62" y="568"/>
                      <a:pt x="116" y="603"/>
                    </a:cubicBezTo>
                    <a:cubicBezTo>
                      <a:pt x="170" y="638"/>
                      <a:pt x="277" y="653"/>
                      <a:pt x="338" y="645"/>
                    </a:cubicBezTo>
                    <a:cubicBezTo>
                      <a:pt x="399" y="637"/>
                      <a:pt x="451" y="586"/>
                      <a:pt x="482" y="555"/>
                    </a:cubicBezTo>
                    <a:cubicBezTo>
                      <a:pt x="513" y="524"/>
                      <a:pt x="515" y="479"/>
                      <a:pt x="524" y="459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65" name="Line 585"/>
              <p:cNvSpPr>
                <a:spLocks noChangeAspect="1" noChangeShapeType="1"/>
              </p:cNvSpPr>
              <p:nvPr/>
            </p:nvSpPr>
            <p:spPr bwMode="auto">
              <a:xfrm>
                <a:off x="4636" y="2068"/>
                <a:ext cx="0" cy="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66" name="Line 586"/>
              <p:cNvSpPr>
                <a:spLocks noChangeAspect="1" noChangeShapeType="1"/>
              </p:cNvSpPr>
              <p:nvPr/>
            </p:nvSpPr>
            <p:spPr bwMode="auto">
              <a:xfrm>
                <a:off x="4659" y="2068"/>
                <a:ext cx="0" cy="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67" name="Line 587"/>
              <p:cNvSpPr>
                <a:spLocks noChangeAspect="1" noChangeShapeType="1"/>
              </p:cNvSpPr>
              <p:nvPr/>
            </p:nvSpPr>
            <p:spPr bwMode="auto">
              <a:xfrm>
                <a:off x="4636" y="2086"/>
                <a:ext cx="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68" name="Freeform 588"/>
              <p:cNvSpPr>
                <a:spLocks noChangeAspect="1"/>
              </p:cNvSpPr>
              <p:nvPr/>
            </p:nvSpPr>
            <p:spPr bwMode="auto">
              <a:xfrm>
                <a:off x="4672" y="2097"/>
                <a:ext cx="13" cy="23"/>
              </a:xfrm>
              <a:custGeom>
                <a:avLst/>
                <a:gdLst>
                  <a:gd name="T0" fmla="*/ 0 w 371"/>
                  <a:gd name="T1" fmla="*/ 0 h 649"/>
                  <a:gd name="T2" fmla="*/ 0 w 371"/>
                  <a:gd name="T3" fmla="*/ 0 h 649"/>
                  <a:gd name="T4" fmla="*/ 0 w 371"/>
                  <a:gd name="T5" fmla="*/ 0 h 649"/>
                  <a:gd name="T6" fmla="*/ 0 w 371"/>
                  <a:gd name="T7" fmla="*/ 0 h 649"/>
                  <a:gd name="T8" fmla="*/ 0 w 371"/>
                  <a:gd name="T9" fmla="*/ 0 h 649"/>
                  <a:gd name="T10" fmla="*/ 0 w 371"/>
                  <a:gd name="T11" fmla="*/ 0 h 649"/>
                  <a:gd name="T12" fmla="*/ 0 w 371"/>
                  <a:gd name="T13" fmla="*/ 0 h 649"/>
                  <a:gd name="T14" fmla="*/ 0 w 371"/>
                  <a:gd name="T15" fmla="*/ 0 h 649"/>
                  <a:gd name="T16" fmla="*/ 0 w 371"/>
                  <a:gd name="T17" fmla="*/ 0 h 649"/>
                  <a:gd name="T18" fmla="*/ 0 w 371"/>
                  <a:gd name="T19" fmla="*/ 0 h 649"/>
                  <a:gd name="T20" fmla="*/ 0 w 371"/>
                  <a:gd name="T21" fmla="*/ 0 h 649"/>
                  <a:gd name="T22" fmla="*/ 0 w 371"/>
                  <a:gd name="T23" fmla="*/ 0 h 649"/>
                  <a:gd name="T24" fmla="*/ 0 w 371"/>
                  <a:gd name="T25" fmla="*/ 0 h 649"/>
                  <a:gd name="T26" fmla="*/ 0 w 371"/>
                  <a:gd name="T27" fmla="*/ 0 h 649"/>
                  <a:gd name="T28" fmla="*/ 0 w 371"/>
                  <a:gd name="T29" fmla="*/ 0 h 6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1"/>
                  <a:gd name="T46" fmla="*/ 0 h 649"/>
                  <a:gd name="T47" fmla="*/ 371 w 371"/>
                  <a:gd name="T48" fmla="*/ 649 h 6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1" h="649">
                    <a:moveTo>
                      <a:pt x="13" y="145"/>
                    </a:moveTo>
                    <a:cubicBezTo>
                      <a:pt x="19" y="131"/>
                      <a:pt x="27" y="86"/>
                      <a:pt x="49" y="62"/>
                    </a:cubicBezTo>
                    <a:cubicBezTo>
                      <a:pt x="71" y="38"/>
                      <a:pt x="107" y="8"/>
                      <a:pt x="145" y="4"/>
                    </a:cubicBezTo>
                    <a:cubicBezTo>
                      <a:pt x="183" y="0"/>
                      <a:pt x="248" y="10"/>
                      <a:pt x="279" y="36"/>
                    </a:cubicBezTo>
                    <a:cubicBezTo>
                      <a:pt x="310" y="62"/>
                      <a:pt x="334" y="121"/>
                      <a:pt x="333" y="158"/>
                    </a:cubicBezTo>
                    <a:cubicBezTo>
                      <a:pt x="332" y="195"/>
                      <a:pt x="295" y="238"/>
                      <a:pt x="275" y="260"/>
                    </a:cubicBezTo>
                    <a:cubicBezTo>
                      <a:pt x="255" y="282"/>
                      <a:pt x="234" y="286"/>
                      <a:pt x="211" y="292"/>
                    </a:cubicBezTo>
                    <a:cubicBezTo>
                      <a:pt x="188" y="298"/>
                      <a:pt x="125" y="295"/>
                      <a:pt x="135" y="298"/>
                    </a:cubicBezTo>
                    <a:cubicBezTo>
                      <a:pt x="145" y="301"/>
                      <a:pt x="234" y="296"/>
                      <a:pt x="269" y="311"/>
                    </a:cubicBezTo>
                    <a:cubicBezTo>
                      <a:pt x="304" y="326"/>
                      <a:pt x="328" y="357"/>
                      <a:pt x="343" y="388"/>
                    </a:cubicBezTo>
                    <a:cubicBezTo>
                      <a:pt x="358" y="419"/>
                      <a:pt x="371" y="461"/>
                      <a:pt x="362" y="497"/>
                    </a:cubicBezTo>
                    <a:cubicBezTo>
                      <a:pt x="353" y="533"/>
                      <a:pt x="327" y="582"/>
                      <a:pt x="292" y="606"/>
                    </a:cubicBezTo>
                    <a:cubicBezTo>
                      <a:pt x="257" y="630"/>
                      <a:pt x="194" y="649"/>
                      <a:pt x="151" y="644"/>
                    </a:cubicBezTo>
                    <a:cubicBezTo>
                      <a:pt x="108" y="639"/>
                      <a:pt x="61" y="598"/>
                      <a:pt x="36" y="574"/>
                    </a:cubicBezTo>
                    <a:cubicBezTo>
                      <a:pt x="11" y="550"/>
                      <a:pt x="7" y="513"/>
                      <a:pt x="0" y="497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69" name="Freeform 589"/>
              <p:cNvSpPr>
                <a:spLocks noChangeAspect="1"/>
              </p:cNvSpPr>
              <p:nvPr/>
            </p:nvSpPr>
            <p:spPr bwMode="auto">
              <a:xfrm>
                <a:off x="4023" y="2070"/>
                <a:ext cx="25" cy="35"/>
              </a:xfrm>
              <a:custGeom>
                <a:avLst/>
                <a:gdLst>
                  <a:gd name="T0" fmla="*/ 0 w 524"/>
                  <a:gd name="T1" fmla="*/ 0 h 653"/>
                  <a:gd name="T2" fmla="*/ 0 w 524"/>
                  <a:gd name="T3" fmla="*/ 0 h 653"/>
                  <a:gd name="T4" fmla="*/ 0 w 524"/>
                  <a:gd name="T5" fmla="*/ 0 h 653"/>
                  <a:gd name="T6" fmla="*/ 0 w 524"/>
                  <a:gd name="T7" fmla="*/ 0 h 653"/>
                  <a:gd name="T8" fmla="*/ 0 w 524"/>
                  <a:gd name="T9" fmla="*/ 0 h 653"/>
                  <a:gd name="T10" fmla="*/ 0 w 524"/>
                  <a:gd name="T11" fmla="*/ 0 h 653"/>
                  <a:gd name="T12" fmla="*/ 0 w 524"/>
                  <a:gd name="T13" fmla="*/ 0 h 653"/>
                  <a:gd name="T14" fmla="*/ 0 w 524"/>
                  <a:gd name="T15" fmla="*/ 0 h 653"/>
                  <a:gd name="T16" fmla="*/ 0 w 524"/>
                  <a:gd name="T17" fmla="*/ 0 h 6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4"/>
                  <a:gd name="T28" fmla="*/ 0 h 653"/>
                  <a:gd name="T29" fmla="*/ 524 w 524"/>
                  <a:gd name="T30" fmla="*/ 653 h 6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4" h="653">
                    <a:moveTo>
                      <a:pt x="506" y="171"/>
                    </a:moveTo>
                    <a:cubicBezTo>
                      <a:pt x="489" y="150"/>
                      <a:pt x="456" y="70"/>
                      <a:pt x="404" y="45"/>
                    </a:cubicBezTo>
                    <a:cubicBezTo>
                      <a:pt x="352" y="20"/>
                      <a:pt x="256" y="0"/>
                      <a:pt x="194" y="21"/>
                    </a:cubicBezTo>
                    <a:cubicBezTo>
                      <a:pt x="132" y="42"/>
                      <a:pt x="62" y="102"/>
                      <a:pt x="32" y="171"/>
                    </a:cubicBezTo>
                    <a:cubicBezTo>
                      <a:pt x="2" y="240"/>
                      <a:pt x="0" y="363"/>
                      <a:pt x="14" y="435"/>
                    </a:cubicBezTo>
                    <a:cubicBezTo>
                      <a:pt x="28" y="507"/>
                      <a:pt x="62" y="568"/>
                      <a:pt x="116" y="603"/>
                    </a:cubicBezTo>
                    <a:cubicBezTo>
                      <a:pt x="170" y="638"/>
                      <a:pt x="277" y="653"/>
                      <a:pt x="338" y="645"/>
                    </a:cubicBezTo>
                    <a:cubicBezTo>
                      <a:pt x="399" y="637"/>
                      <a:pt x="451" y="586"/>
                      <a:pt x="482" y="555"/>
                    </a:cubicBezTo>
                    <a:cubicBezTo>
                      <a:pt x="513" y="524"/>
                      <a:pt x="515" y="479"/>
                      <a:pt x="524" y="459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70" name="Line 590"/>
              <p:cNvSpPr>
                <a:spLocks noChangeAspect="1" noChangeShapeType="1"/>
              </p:cNvSpPr>
              <p:nvPr/>
            </p:nvSpPr>
            <p:spPr bwMode="auto">
              <a:xfrm>
                <a:off x="3965" y="2068"/>
                <a:ext cx="0" cy="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71" name="Line 591"/>
              <p:cNvSpPr>
                <a:spLocks noChangeAspect="1" noChangeShapeType="1"/>
              </p:cNvSpPr>
              <p:nvPr/>
            </p:nvSpPr>
            <p:spPr bwMode="auto">
              <a:xfrm>
                <a:off x="3988" y="2068"/>
                <a:ext cx="0" cy="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72" name="Line 592"/>
              <p:cNvSpPr>
                <a:spLocks noChangeAspect="1" noChangeShapeType="1"/>
              </p:cNvSpPr>
              <p:nvPr/>
            </p:nvSpPr>
            <p:spPr bwMode="auto">
              <a:xfrm>
                <a:off x="3965" y="2086"/>
                <a:ext cx="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73" name="Freeform 593"/>
              <p:cNvSpPr>
                <a:spLocks noChangeAspect="1"/>
              </p:cNvSpPr>
              <p:nvPr/>
            </p:nvSpPr>
            <p:spPr bwMode="auto">
              <a:xfrm>
                <a:off x="3999" y="2097"/>
                <a:ext cx="13" cy="23"/>
              </a:xfrm>
              <a:custGeom>
                <a:avLst/>
                <a:gdLst>
                  <a:gd name="T0" fmla="*/ 0 w 371"/>
                  <a:gd name="T1" fmla="*/ 0 h 649"/>
                  <a:gd name="T2" fmla="*/ 0 w 371"/>
                  <a:gd name="T3" fmla="*/ 0 h 649"/>
                  <a:gd name="T4" fmla="*/ 0 w 371"/>
                  <a:gd name="T5" fmla="*/ 0 h 649"/>
                  <a:gd name="T6" fmla="*/ 0 w 371"/>
                  <a:gd name="T7" fmla="*/ 0 h 649"/>
                  <a:gd name="T8" fmla="*/ 0 w 371"/>
                  <a:gd name="T9" fmla="*/ 0 h 649"/>
                  <a:gd name="T10" fmla="*/ 0 w 371"/>
                  <a:gd name="T11" fmla="*/ 0 h 649"/>
                  <a:gd name="T12" fmla="*/ 0 w 371"/>
                  <a:gd name="T13" fmla="*/ 0 h 649"/>
                  <a:gd name="T14" fmla="*/ 0 w 371"/>
                  <a:gd name="T15" fmla="*/ 0 h 649"/>
                  <a:gd name="T16" fmla="*/ 0 w 371"/>
                  <a:gd name="T17" fmla="*/ 0 h 649"/>
                  <a:gd name="T18" fmla="*/ 0 w 371"/>
                  <a:gd name="T19" fmla="*/ 0 h 649"/>
                  <a:gd name="T20" fmla="*/ 0 w 371"/>
                  <a:gd name="T21" fmla="*/ 0 h 649"/>
                  <a:gd name="T22" fmla="*/ 0 w 371"/>
                  <a:gd name="T23" fmla="*/ 0 h 649"/>
                  <a:gd name="T24" fmla="*/ 0 w 371"/>
                  <a:gd name="T25" fmla="*/ 0 h 649"/>
                  <a:gd name="T26" fmla="*/ 0 w 371"/>
                  <a:gd name="T27" fmla="*/ 0 h 649"/>
                  <a:gd name="T28" fmla="*/ 0 w 371"/>
                  <a:gd name="T29" fmla="*/ 0 h 6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1"/>
                  <a:gd name="T46" fmla="*/ 0 h 649"/>
                  <a:gd name="T47" fmla="*/ 371 w 371"/>
                  <a:gd name="T48" fmla="*/ 649 h 6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1" h="649">
                    <a:moveTo>
                      <a:pt x="13" y="145"/>
                    </a:moveTo>
                    <a:cubicBezTo>
                      <a:pt x="19" y="131"/>
                      <a:pt x="27" y="86"/>
                      <a:pt x="49" y="62"/>
                    </a:cubicBezTo>
                    <a:cubicBezTo>
                      <a:pt x="71" y="38"/>
                      <a:pt x="107" y="8"/>
                      <a:pt x="145" y="4"/>
                    </a:cubicBezTo>
                    <a:cubicBezTo>
                      <a:pt x="183" y="0"/>
                      <a:pt x="248" y="10"/>
                      <a:pt x="279" y="36"/>
                    </a:cubicBezTo>
                    <a:cubicBezTo>
                      <a:pt x="310" y="62"/>
                      <a:pt x="334" y="121"/>
                      <a:pt x="333" y="158"/>
                    </a:cubicBezTo>
                    <a:cubicBezTo>
                      <a:pt x="332" y="195"/>
                      <a:pt x="295" y="238"/>
                      <a:pt x="275" y="260"/>
                    </a:cubicBezTo>
                    <a:cubicBezTo>
                      <a:pt x="255" y="282"/>
                      <a:pt x="234" y="286"/>
                      <a:pt x="211" y="292"/>
                    </a:cubicBezTo>
                    <a:cubicBezTo>
                      <a:pt x="188" y="298"/>
                      <a:pt x="125" y="295"/>
                      <a:pt x="135" y="298"/>
                    </a:cubicBezTo>
                    <a:cubicBezTo>
                      <a:pt x="145" y="301"/>
                      <a:pt x="234" y="296"/>
                      <a:pt x="269" y="311"/>
                    </a:cubicBezTo>
                    <a:cubicBezTo>
                      <a:pt x="304" y="326"/>
                      <a:pt x="328" y="357"/>
                      <a:pt x="343" y="388"/>
                    </a:cubicBezTo>
                    <a:cubicBezTo>
                      <a:pt x="358" y="419"/>
                      <a:pt x="371" y="461"/>
                      <a:pt x="362" y="497"/>
                    </a:cubicBezTo>
                    <a:cubicBezTo>
                      <a:pt x="353" y="533"/>
                      <a:pt x="327" y="582"/>
                      <a:pt x="292" y="606"/>
                    </a:cubicBezTo>
                    <a:cubicBezTo>
                      <a:pt x="257" y="630"/>
                      <a:pt x="194" y="649"/>
                      <a:pt x="151" y="644"/>
                    </a:cubicBezTo>
                    <a:cubicBezTo>
                      <a:pt x="108" y="639"/>
                      <a:pt x="61" y="598"/>
                      <a:pt x="36" y="574"/>
                    </a:cubicBezTo>
                    <a:cubicBezTo>
                      <a:pt x="11" y="550"/>
                      <a:pt x="7" y="513"/>
                      <a:pt x="0" y="497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74" name="Freeform 594"/>
              <p:cNvSpPr>
                <a:spLocks noChangeAspect="1"/>
              </p:cNvSpPr>
              <p:nvPr/>
            </p:nvSpPr>
            <p:spPr bwMode="auto">
              <a:xfrm>
                <a:off x="4028" y="1794"/>
                <a:ext cx="26" cy="34"/>
              </a:xfrm>
              <a:custGeom>
                <a:avLst/>
                <a:gdLst>
                  <a:gd name="T0" fmla="*/ 0 w 524"/>
                  <a:gd name="T1" fmla="*/ 0 h 653"/>
                  <a:gd name="T2" fmla="*/ 0 w 524"/>
                  <a:gd name="T3" fmla="*/ 0 h 653"/>
                  <a:gd name="T4" fmla="*/ 0 w 524"/>
                  <a:gd name="T5" fmla="*/ 0 h 653"/>
                  <a:gd name="T6" fmla="*/ 0 w 524"/>
                  <a:gd name="T7" fmla="*/ 0 h 653"/>
                  <a:gd name="T8" fmla="*/ 0 w 524"/>
                  <a:gd name="T9" fmla="*/ 0 h 653"/>
                  <a:gd name="T10" fmla="*/ 0 w 524"/>
                  <a:gd name="T11" fmla="*/ 0 h 653"/>
                  <a:gd name="T12" fmla="*/ 0 w 524"/>
                  <a:gd name="T13" fmla="*/ 0 h 653"/>
                  <a:gd name="T14" fmla="*/ 0 w 524"/>
                  <a:gd name="T15" fmla="*/ 0 h 653"/>
                  <a:gd name="T16" fmla="*/ 0 w 524"/>
                  <a:gd name="T17" fmla="*/ 0 h 6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4"/>
                  <a:gd name="T28" fmla="*/ 0 h 653"/>
                  <a:gd name="T29" fmla="*/ 524 w 524"/>
                  <a:gd name="T30" fmla="*/ 653 h 6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4" h="653">
                    <a:moveTo>
                      <a:pt x="506" y="171"/>
                    </a:moveTo>
                    <a:cubicBezTo>
                      <a:pt x="489" y="150"/>
                      <a:pt x="456" y="70"/>
                      <a:pt x="404" y="45"/>
                    </a:cubicBezTo>
                    <a:cubicBezTo>
                      <a:pt x="352" y="20"/>
                      <a:pt x="256" y="0"/>
                      <a:pt x="194" y="21"/>
                    </a:cubicBezTo>
                    <a:cubicBezTo>
                      <a:pt x="132" y="42"/>
                      <a:pt x="62" y="102"/>
                      <a:pt x="32" y="171"/>
                    </a:cubicBezTo>
                    <a:cubicBezTo>
                      <a:pt x="2" y="240"/>
                      <a:pt x="0" y="363"/>
                      <a:pt x="14" y="435"/>
                    </a:cubicBezTo>
                    <a:cubicBezTo>
                      <a:pt x="28" y="507"/>
                      <a:pt x="62" y="568"/>
                      <a:pt x="116" y="603"/>
                    </a:cubicBezTo>
                    <a:cubicBezTo>
                      <a:pt x="170" y="638"/>
                      <a:pt x="277" y="653"/>
                      <a:pt x="338" y="645"/>
                    </a:cubicBezTo>
                    <a:cubicBezTo>
                      <a:pt x="399" y="637"/>
                      <a:pt x="451" y="586"/>
                      <a:pt x="482" y="555"/>
                    </a:cubicBezTo>
                    <a:cubicBezTo>
                      <a:pt x="513" y="524"/>
                      <a:pt x="515" y="479"/>
                      <a:pt x="524" y="459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75" name="Line 595"/>
              <p:cNvSpPr>
                <a:spLocks noChangeAspect="1" noChangeShapeType="1"/>
              </p:cNvSpPr>
              <p:nvPr/>
            </p:nvSpPr>
            <p:spPr bwMode="auto">
              <a:xfrm>
                <a:off x="3971" y="1792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76" name="Line 596"/>
              <p:cNvSpPr>
                <a:spLocks noChangeAspect="1" noChangeShapeType="1"/>
              </p:cNvSpPr>
              <p:nvPr/>
            </p:nvSpPr>
            <p:spPr bwMode="auto">
              <a:xfrm>
                <a:off x="3994" y="1792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77" name="Line 597"/>
              <p:cNvSpPr>
                <a:spLocks noChangeAspect="1" noChangeShapeType="1"/>
              </p:cNvSpPr>
              <p:nvPr/>
            </p:nvSpPr>
            <p:spPr bwMode="auto">
              <a:xfrm>
                <a:off x="3971" y="1809"/>
                <a:ext cx="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78" name="Freeform 598"/>
              <p:cNvSpPr>
                <a:spLocks noChangeAspect="1"/>
              </p:cNvSpPr>
              <p:nvPr/>
            </p:nvSpPr>
            <p:spPr bwMode="auto">
              <a:xfrm>
                <a:off x="4005" y="1820"/>
                <a:ext cx="13" cy="24"/>
              </a:xfrm>
              <a:custGeom>
                <a:avLst/>
                <a:gdLst>
                  <a:gd name="T0" fmla="*/ 0 w 371"/>
                  <a:gd name="T1" fmla="*/ 0 h 649"/>
                  <a:gd name="T2" fmla="*/ 0 w 371"/>
                  <a:gd name="T3" fmla="*/ 0 h 649"/>
                  <a:gd name="T4" fmla="*/ 0 w 371"/>
                  <a:gd name="T5" fmla="*/ 0 h 649"/>
                  <a:gd name="T6" fmla="*/ 0 w 371"/>
                  <a:gd name="T7" fmla="*/ 0 h 649"/>
                  <a:gd name="T8" fmla="*/ 0 w 371"/>
                  <a:gd name="T9" fmla="*/ 0 h 649"/>
                  <a:gd name="T10" fmla="*/ 0 w 371"/>
                  <a:gd name="T11" fmla="*/ 0 h 649"/>
                  <a:gd name="T12" fmla="*/ 0 w 371"/>
                  <a:gd name="T13" fmla="*/ 0 h 649"/>
                  <a:gd name="T14" fmla="*/ 0 w 371"/>
                  <a:gd name="T15" fmla="*/ 0 h 649"/>
                  <a:gd name="T16" fmla="*/ 0 w 371"/>
                  <a:gd name="T17" fmla="*/ 0 h 649"/>
                  <a:gd name="T18" fmla="*/ 0 w 371"/>
                  <a:gd name="T19" fmla="*/ 0 h 649"/>
                  <a:gd name="T20" fmla="*/ 0 w 371"/>
                  <a:gd name="T21" fmla="*/ 0 h 649"/>
                  <a:gd name="T22" fmla="*/ 0 w 371"/>
                  <a:gd name="T23" fmla="*/ 0 h 649"/>
                  <a:gd name="T24" fmla="*/ 0 w 371"/>
                  <a:gd name="T25" fmla="*/ 0 h 649"/>
                  <a:gd name="T26" fmla="*/ 0 w 371"/>
                  <a:gd name="T27" fmla="*/ 0 h 649"/>
                  <a:gd name="T28" fmla="*/ 0 w 371"/>
                  <a:gd name="T29" fmla="*/ 0 h 6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1"/>
                  <a:gd name="T46" fmla="*/ 0 h 649"/>
                  <a:gd name="T47" fmla="*/ 371 w 371"/>
                  <a:gd name="T48" fmla="*/ 649 h 6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1" h="649">
                    <a:moveTo>
                      <a:pt x="13" y="145"/>
                    </a:moveTo>
                    <a:cubicBezTo>
                      <a:pt x="19" y="131"/>
                      <a:pt x="27" y="86"/>
                      <a:pt x="49" y="62"/>
                    </a:cubicBezTo>
                    <a:cubicBezTo>
                      <a:pt x="71" y="38"/>
                      <a:pt x="107" y="8"/>
                      <a:pt x="145" y="4"/>
                    </a:cubicBezTo>
                    <a:cubicBezTo>
                      <a:pt x="183" y="0"/>
                      <a:pt x="248" y="10"/>
                      <a:pt x="279" y="36"/>
                    </a:cubicBezTo>
                    <a:cubicBezTo>
                      <a:pt x="310" y="62"/>
                      <a:pt x="334" y="121"/>
                      <a:pt x="333" y="158"/>
                    </a:cubicBezTo>
                    <a:cubicBezTo>
                      <a:pt x="332" y="195"/>
                      <a:pt x="295" y="238"/>
                      <a:pt x="275" y="260"/>
                    </a:cubicBezTo>
                    <a:cubicBezTo>
                      <a:pt x="255" y="282"/>
                      <a:pt x="234" y="286"/>
                      <a:pt x="211" y="292"/>
                    </a:cubicBezTo>
                    <a:cubicBezTo>
                      <a:pt x="188" y="298"/>
                      <a:pt x="125" y="295"/>
                      <a:pt x="135" y="298"/>
                    </a:cubicBezTo>
                    <a:cubicBezTo>
                      <a:pt x="145" y="301"/>
                      <a:pt x="234" y="296"/>
                      <a:pt x="269" y="311"/>
                    </a:cubicBezTo>
                    <a:cubicBezTo>
                      <a:pt x="304" y="326"/>
                      <a:pt x="328" y="357"/>
                      <a:pt x="343" y="388"/>
                    </a:cubicBezTo>
                    <a:cubicBezTo>
                      <a:pt x="358" y="419"/>
                      <a:pt x="371" y="461"/>
                      <a:pt x="362" y="497"/>
                    </a:cubicBezTo>
                    <a:cubicBezTo>
                      <a:pt x="353" y="533"/>
                      <a:pt x="327" y="582"/>
                      <a:pt x="292" y="606"/>
                    </a:cubicBezTo>
                    <a:cubicBezTo>
                      <a:pt x="257" y="630"/>
                      <a:pt x="194" y="649"/>
                      <a:pt x="151" y="644"/>
                    </a:cubicBezTo>
                    <a:cubicBezTo>
                      <a:pt x="108" y="639"/>
                      <a:pt x="61" y="598"/>
                      <a:pt x="36" y="574"/>
                    </a:cubicBezTo>
                    <a:cubicBezTo>
                      <a:pt x="11" y="550"/>
                      <a:pt x="7" y="513"/>
                      <a:pt x="0" y="497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79" name="Line 599"/>
              <p:cNvSpPr>
                <a:spLocks noChangeAspect="1" noChangeShapeType="1"/>
              </p:cNvSpPr>
              <p:nvPr/>
            </p:nvSpPr>
            <p:spPr bwMode="auto">
              <a:xfrm rot="10595416" flipH="1">
                <a:off x="4139" y="2146"/>
                <a:ext cx="49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80" name="Line 600"/>
              <p:cNvSpPr>
                <a:spLocks noChangeAspect="1" noChangeShapeType="1"/>
              </p:cNvSpPr>
              <p:nvPr/>
            </p:nvSpPr>
            <p:spPr bwMode="auto">
              <a:xfrm rot="204584">
                <a:off x="4139" y="2218"/>
                <a:ext cx="49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81" name="Line 601"/>
              <p:cNvSpPr>
                <a:spLocks noChangeAspect="1" noChangeShapeType="1"/>
              </p:cNvSpPr>
              <p:nvPr/>
            </p:nvSpPr>
            <p:spPr bwMode="auto">
              <a:xfrm rot="10595416" flipV="1">
                <a:off x="4145" y="2289"/>
                <a:ext cx="42" cy="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82" name="Line 602"/>
              <p:cNvSpPr>
                <a:spLocks noChangeAspect="1" noChangeShapeType="1"/>
              </p:cNvSpPr>
              <p:nvPr/>
            </p:nvSpPr>
            <p:spPr bwMode="auto">
              <a:xfrm rot="-10595416">
                <a:off x="4455" y="2145"/>
                <a:ext cx="49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83" name="Line 603"/>
              <p:cNvSpPr>
                <a:spLocks noChangeAspect="1" noChangeShapeType="1"/>
              </p:cNvSpPr>
              <p:nvPr/>
            </p:nvSpPr>
            <p:spPr bwMode="auto">
              <a:xfrm rot="21395416" flipH="1">
                <a:off x="4455" y="2217"/>
                <a:ext cx="49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84" name="Line 604"/>
              <p:cNvSpPr>
                <a:spLocks noChangeAspect="1" noChangeShapeType="1"/>
              </p:cNvSpPr>
              <p:nvPr/>
            </p:nvSpPr>
            <p:spPr bwMode="auto">
              <a:xfrm rot="-10595416" flipH="1" flipV="1">
                <a:off x="4456" y="2288"/>
                <a:ext cx="40" cy="6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85" name="Freeform 605"/>
              <p:cNvSpPr>
                <a:spLocks noChangeAspect="1"/>
              </p:cNvSpPr>
              <p:nvPr/>
            </p:nvSpPr>
            <p:spPr bwMode="auto">
              <a:xfrm>
                <a:off x="4122" y="2364"/>
                <a:ext cx="26" cy="35"/>
              </a:xfrm>
              <a:custGeom>
                <a:avLst/>
                <a:gdLst>
                  <a:gd name="T0" fmla="*/ 0 w 524"/>
                  <a:gd name="T1" fmla="*/ 0 h 653"/>
                  <a:gd name="T2" fmla="*/ 0 w 524"/>
                  <a:gd name="T3" fmla="*/ 0 h 653"/>
                  <a:gd name="T4" fmla="*/ 0 w 524"/>
                  <a:gd name="T5" fmla="*/ 0 h 653"/>
                  <a:gd name="T6" fmla="*/ 0 w 524"/>
                  <a:gd name="T7" fmla="*/ 0 h 653"/>
                  <a:gd name="T8" fmla="*/ 0 w 524"/>
                  <a:gd name="T9" fmla="*/ 0 h 653"/>
                  <a:gd name="T10" fmla="*/ 0 w 524"/>
                  <a:gd name="T11" fmla="*/ 0 h 653"/>
                  <a:gd name="T12" fmla="*/ 0 w 524"/>
                  <a:gd name="T13" fmla="*/ 0 h 653"/>
                  <a:gd name="T14" fmla="*/ 0 w 524"/>
                  <a:gd name="T15" fmla="*/ 0 h 653"/>
                  <a:gd name="T16" fmla="*/ 0 w 524"/>
                  <a:gd name="T17" fmla="*/ 0 h 6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4"/>
                  <a:gd name="T28" fmla="*/ 0 h 653"/>
                  <a:gd name="T29" fmla="*/ 524 w 524"/>
                  <a:gd name="T30" fmla="*/ 653 h 6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4" h="653">
                    <a:moveTo>
                      <a:pt x="506" y="171"/>
                    </a:moveTo>
                    <a:cubicBezTo>
                      <a:pt x="489" y="150"/>
                      <a:pt x="456" y="70"/>
                      <a:pt x="404" y="45"/>
                    </a:cubicBezTo>
                    <a:cubicBezTo>
                      <a:pt x="352" y="20"/>
                      <a:pt x="256" y="0"/>
                      <a:pt x="194" y="21"/>
                    </a:cubicBezTo>
                    <a:cubicBezTo>
                      <a:pt x="132" y="42"/>
                      <a:pt x="62" y="102"/>
                      <a:pt x="32" y="171"/>
                    </a:cubicBezTo>
                    <a:cubicBezTo>
                      <a:pt x="2" y="240"/>
                      <a:pt x="0" y="363"/>
                      <a:pt x="14" y="435"/>
                    </a:cubicBezTo>
                    <a:cubicBezTo>
                      <a:pt x="28" y="507"/>
                      <a:pt x="62" y="568"/>
                      <a:pt x="116" y="603"/>
                    </a:cubicBezTo>
                    <a:cubicBezTo>
                      <a:pt x="170" y="638"/>
                      <a:pt x="277" y="653"/>
                      <a:pt x="338" y="645"/>
                    </a:cubicBezTo>
                    <a:cubicBezTo>
                      <a:pt x="399" y="637"/>
                      <a:pt x="451" y="586"/>
                      <a:pt x="482" y="555"/>
                    </a:cubicBezTo>
                    <a:cubicBezTo>
                      <a:pt x="513" y="524"/>
                      <a:pt x="515" y="479"/>
                      <a:pt x="524" y="459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86" name="Line 606"/>
              <p:cNvSpPr>
                <a:spLocks noChangeAspect="1" noChangeShapeType="1"/>
              </p:cNvSpPr>
              <p:nvPr/>
            </p:nvSpPr>
            <p:spPr bwMode="auto">
              <a:xfrm>
                <a:off x="4013" y="2362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87" name="Line 607"/>
              <p:cNvSpPr>
                <a:spLocks noChangeAspect="1" noChangeShapeType="1"/>
              </p:cNvSpPr>
              <p:nvPr/>
            </p:nvSpPr>
            <p:spPr bwMode="auto">
              <a:xfrm>
                <a:off x="4036" y="2362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88" name="Line 608"/>
              <p:cNvSpPr>
                <a:spLocks noChangeAspect="1" noChangeShapeType="1"/>
              </p:cNvSpPr>
              <p:nvPr/>
            </p:nvSpPr>
            <p:spPr bwMode="auto">
              <a:xfrm>
                <a:off x="4013" y="2379"/>
                <a:ext cx="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89" name="Oval 609"/>
              <p:cNvSpPr>
                <a:spLocks noChangeAspect="1" noChangeArrowheads="1"/>
              </p:cNvSpPr>
              <p:nvPr/>
            </p:nvSpPr>
            <p:spPr bwMode="auto">
              <a:xfrm flipH="1">
                <a:off x="4086" y="2364"/>
                <a:ext cx="22" cy="3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490" name="Oval 610"/>
              <p:cNvSpPr>
                <a:spLocks noChangeAspect="1" noChangeArrowheads="1"/>
              </p:cNvSpPr>
              <p:nvPr/>
            </p:nvSpPr>
            <p:spPr bwMode="auto">
              <a:xfrm flipH="1">
                <a:off x="4050" y="2364"/>
                <a:ext cx="22" cy="3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491" name="Line 611"/>
              <p:cNvSpPr>
                <a:spLocks noChangeAspect="1" noChangeShapeType="1"/>
              </p:cNvSpPr>
              <p:nvPr/>
            </p:nvSpPr>
            <p:spPr bwMode="auto">
              <a:xfrm>
                <a:off x="4600" y="2358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92" name="Line 612"/>
              <p:cNvSpPr>
                <a:spLocks noChangeAspect="1" noChangeShapeType="1"/>
              </p:cNvSpPr>
              <p:nvPr/>
            </p:nvSpPr>
            <p:spPr bwMode="auto">
              <a:xfrm>
                <a:off x="4623" y="2358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93" name="Line 613"/>
              <p:cNvSpPr>
                <a:spLocks noChangeAspect="1" noChangeShapeType="1"/>
              </p:cNvSpPr>
              <p:nvPr/>
            </p:nvSpPr>
            <p:spPr bwMode="auto">
              <a:xfrm>
                <a:off x="4600" y="2375"/>
                <a:ext cx="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94" name="Oval 614"/>
              <p:cNvSpPr>
                <a:spLocks noChangeAspect="1" noChangeArrowheads="1"/>
              </p:cNvSpPr>
              <p:nvPr/>
            </p:nvSpPr>
            <p:spPr bwMode="auto">
              <a:xfrm flipH="1">
                <a:off x="4564" y="2360"/>
                <a:ext cx="22" cy="3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495" name="Oval 615"/>
              <p:cNvSpPr>
                <a:spLocks noChangeAspect="1" noChangeArrowheads="1"/>
              </p:cNvSpPr>
              <p:nvPr/>
            </p:nvSpPr>
            <p:spPr bwMode="auto">
              <a:xfrm flipH="1">
                <a:off x="4528" y="2360"/>
                <a:ext cx="22" cy="3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496" name="Freeform 616"/>
              <p:cNvSpPr>
                <a:spLocks noChangeAspect="1"/>
              </p:cNvSpPr>
              <p:nvPr/>
            </p:nvSpPr>
            <p:spPr bwMode="auto">
              <a:xfrm>
                <a:off x="4488" y="2361"/>
                <a:ext cx="26" cy="34"/>
              </a:xfrm>
              <a:custGeom>
                <a:avLst/>
                <a:gdLst>
                  <a:gd name="T0" fmla="*/ 0 w 524"/>
                  <a:gd name="T1" fmla="*/ 0 h 653"/>
                  <a:gd name="T2" fmla="*/ 0 w 524"/>
                  <a:gd name="T3" fmla="*/ 0 h 653"/>
                  <a:gd name="T4" fmla="*/ 0 w 524"/>
                  <a:gd name="T5" fmla="*/ 0 h 653"/>
                  <a:gd name="T6" fmla="*/ 0 w 524"/>
                  <a:gd name="T7" fmla="*/ 0 h 653"/>
                  <a:gd name="T8" fmla="*/ 0 w 524"/>
                  <a:gd name="T9" fmla="*/ 0 h 653"/>
                  <a:gd name="T10" fmla="*/ 0 w 524"/>
                  <a:gd name="T11" fmla="*/ 0 h 653"/>
                  <a:gd name="T12" fmla="*/ 0 w 524"/>
                  <a:gd name="T13" fmla="*/ 0 h 653"/>
                  <a:gd name="T14" fmla="*/ 0 w 524"/>
                  <a:gd name="T15" fmla="*/ 0 h 653"/>
                  <a:gd name="T16" fmla="*/ 0 w 524"/>
                  <a:gd name="T17" fmla="*/ 0 h 6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4"/>
                  <a:gd name="T28" fmla="*/ 0 h 653"/>
                  <a:gd name="T29" fmla="*/ 524 w 524"/>
                  <a:gd name="T30" fmla="*/ 653 h 6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4" h="653">
                    <a:moveTo>
                      <a:pt x="506" y="171"/>
                    </a:moveTo>
                    <a:cubicBezTo>
                      <a:pt x="489" y="150"/>
                      <a:pt x="456" y="70"/>
                      <a:pt x="404" y="45"/>
                    </a:cubicBezTo>
                    <a:cubicBezTo>
                      <a:pt x="352" y="20"/>
                      <a:pt x="256" y="0"/>
                      <a:pt x="194" y="21"/>
                    </a:cubicBezTo>
                    <a:cubicBezTo>
                      <a:pt x="132" y="42"/>
                      <a:pt x="62" y="102"/>
                      <a:pt x="32" y="171"/>
                    </a:cubicBezTo>
                    <a:cubicBezTo>
                      <a:pt x="2" y="240"/>
                      <a:pt x="0" y="363"/>
                      <a:pt x="14" y="435"/>
                    </a:cubicBezTo>
                    <a:cubicBezTo>
                      <a:pt x="28" y="507"/>
                      <a:pt x="62" y="568"/>
                      <a:pt x="116" y="603"/>
                    </a:cubicBezTo>
                    <a:cubicBezTo>
                      <a:pt x="170" y="638"/>
                      <a:pt x="277" y="653"/>
                      <a:pt x="338" y="645"/>
                    </a:cubicBezTo>
                    <a:cubicBezTo>
                      <a:pt x="399" y="637"/>
                      <a:pt x="451" y="586"/>
                      <a:pt x="482" y="555"/>
                    </a:cubicBezTo>
                    <a:cubicBezTo>
                      <a:pt x="513" y="524"/>
                      <a:pt x="515" y="479"/>
                      <a:pt x="524" y="459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97" name="Line 617"/>
              <p:cNvSpPr>
                <a:spLocks noChangeAspect="1" noChangeShapeType="1"/>
              </p:cNvSpPr>
              <p:nvPr/>
            </p:nvSpPr>
            <p:spPr bwMode="auto">
              <a:xfrm>
                <a:off x="4575" y="1815"/>
                <a:ext cx="42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498" name="Freeform 618"/>
              <p:cNvSpPr>
                <a:spLocks noChangeAspect="1"/>
              </p:cNvSpPr>
              <p:nvPr/>
            </p:nvSpPr>
            <p:spPr bwMode="auto">
              <a:xfrm>
                <a:off x="4618" y="1866"/>
                <a:ext cx="26" cy="34"/>
              </a:xfrm>
              <a:custGeom>
                <a:avLst/>
                <a:gdLst>
                  <a:gd name="T0" fmla="*/ 0 w 524"/>
                  <a:gd name="T1" fmla="*/ 0 h 653"/>
                  <a:gd name="T2" fmla="*/ 0 w 524"/>
                  <a:gd name="T3" fmla="*/ 0 h 653"/>
                  <a:gd name="T4" fmla="*/ 0 w 524"/>
                  <a:gd name="T5" fmla="*/ 0 h 653"/>
                  <a:gd name="T6" fmla="*/ 0 w 524"/>
                  <a:gd name="T7" fmla="*/ 0 h 653"/>
                  <a:gd name="T8" fmla="*/ 0 w 524"/>
                  <a:gd name="T9" fmla="*/ 0 h 653"/>
                  <a:gd name="T10" fmla="*/ 0 w 524"/>
                  <a:gd name="T11" fmla="*/ 0 h 653"/>
                  <a:gd name="T12" fmla="*/ 0 w 524"/>
                  <a:gd name="T13" fmla="*/ 0 h 653"/>
                  <a:gd name="T14" fmla="*/ 0 w 524"/>
                  <a:gd name="T15" fmla="*/ 0 h 653"/>
                  <a:gd name="T16" fmla="*/ 0 w 524"/>
                  <a:gd name="T17" fmla="*/ 0 h 6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4"/>
                  <a:gd name="T28" fmla="*/ 0 h 653"/>
                  <a:gd name="T29" fmla="*/ 524 w 524"/>
                  <a:gd name="T30" fmla="*/ 653 h 6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4" h="653">
                    <a:moveTo>
                      <a:pt x="506" y="171"/>
                    </a:moveTo>
                    <a:cubicBezTo>
                      <a:pt x="489" y="150"/>
                      <a:pt x="456" y="70"/>
                      <a:pt x="404" y="45"/>
                    </a:cubicBezTo>
                    <a:cubicBezTo>
                      <a:pt x="352" y="20"/>
                      <a:pt x="256" y="0"/>
                      <a:pt x="194" y="21"/>
                    </a:cubicBezTo>
                    <a:cubicBezTo>
                      <a:pt x="132" y="42"/>
                      <a:pt x="62" y="102"/>
                      <a:pt x="32" y="171"/>
                    </a:cubicBezTo>
                    <a:cubicBezTo>
                      <a:pt x="2" y="240"/>
                      <a:pt x="0" y="363"/>
                      <a:pt x="14" y="435"/>
                    </a:cubicBezTo>
                    <a:cubicBezTo>
                      <a:pt x="28" y="507"/>
                      <a:pt x="62" y="568"/>
                      <a:pt x="116" y="603"/>
                    </a:cubicBezTo>
                    <a:cubicBezTo>
                      <a:pt x="170" y="638"/>
                      <a:pt x="277" y="653"/>
                      <a:pt x="338" y="645"/>
                    </a:cubicBezTo>
                    <a:cubicBezTo>
                      <a:pt x="399" y="637"/>
                      <a:pt x="451" y="586"/>
                      <a:pt x="482" y="555"/>
                    </a:cubicBezTo>
                    <a:cubicBezTo>
                      <a:pt x="513" y="524"/>
                      <a:pt x="515" y="479"/>
                      <a:pt x="524" y="459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99" name="Line 619"/>
              <p:cNvSpPr>
                <a:spLocks noChangeAspect="1" noChangeShapeType="1"/>
              </p:cNvSpPr>
              <p:nvPr/>
            </p:nvSpPr>
            <p:spPr bwMode="auto">
              <a:xfrm>
                <a:off x="4658" y="1864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00" name="Line 620"/>
              <p:cNvSpPr>
                <a:spLocks noChangeAspect="1" noChangeShapeType="1"/>
              </p:cNvSpPr>
              <p:nvPr/>
            </p:nvSpPr>
            <p:spPr bwMode="auto">
              <a:xfrm>
                <a:off x="4681" y="1864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01" name="Line 621"/>
              <p:cNvSpPr>
                <a:spLocks noChangeAspect="1" noChangeShapeType="1"/>
              </p:cNvSpPr>
              <p:nvPr/>
            </p:nvSpPr>
            <p:spPr bwMode="auto">
              <a:xfrm>
                <a:off x="4658" y="1881"/>
                <a:ext cx="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02" name="Freeform 622"/>
              <p:cNvSpPr>
                <a:spLocks noChangeAspect="1"/>
              </p:cNvSpPr>
              <p:nvPr/>
            </p:nvSpPr>
            <p:spPr bwMode="auto">
              <a:xfrm>
                <a:off x="4694" y="1892"/>
                <a:ext cx="13" cy="24"/>
              </a:xfrm>
              <a:custGeom>
                <a:avLst/>
                <a:gdLst>
                  <a:gd name="T0" fmla="*/ 0 w 371"/>
                  <a:gd name="T1" fmla="*/ 0 h 649"/>
                  <a:gd name="T2" fmla="*/ 0 w 371"/>
                  <a:gd name="T3" fmla="*/ 0 h 649"/>
                  <a:gd name="T4" fmla="*/ 0 w 371"/>
                  <a:gd name="T5" fmla="*/ 0 h 649"/>
                  <a:gd name="T6" fmla="*/ 0 w 371"/>
                  <a:gd name="T7" fmla="*/ 0 h 649"/>
                  <a:gd name="T8" fmla="*/ 0 w 371"/>
                  <a:gd name="T9" fmla="*/ 0 h 649"/>
                  <a:gd name="T10" fmla="*/ 0 w 371"/>
                  <a:gd name="T11" fmla="*/ 0 h 649"/>
                  <a:gd name="T12" fmla="*/ 0 w 371"/>
                  <a:gd name="T13" fmla="*/ 0 h 649"/>
                  <a:gd name="T14" fmla="*/ 0 w 371"/>
                  <a:gd name="T15" fmla="*/ 0 h 649"/>
                  <a:gd name="T16" fmla="*/ 0 w 371"/>
                  <a:gd name="T17" fmla="*/ 0 h 649"/>
                  <a:gd name="T18" fmla="*/ 0 w 371"/>
                  <a:gd name="T19" fmla="*/ 0 h 649"/>
                  <a:gd name="T20" fmla="*/ 0 w 371"/>
                  <a:gd name="T21" fmla="*/ 0 h 649"/>
                  <a:gd name="T22" fmla="*/ 0 w 371"/>
                  <a:gd name="T23" fmla="*/ 0 h 649"/>
                  <a:gd name="T24" fmla="*/ 0 w 371"/>
                  <a:gd name="T25" fmla="*/ 0 h 649"/>
                  <a:gd name="T26" fmla="*/ 0 w 371"/>
                  <a:gd name="T27" fmla="*/ 0 h 649"/>
                  <a:gd name="T28" fmla="*/ 0 w 371"/>
                  <a:gd name="T29" fmla="*/ 0 h 6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1"/>
                  <a:gd name="T46" fmla="*/ 0 h 649"/>
                  <a:gd name="T47" fmla="*/ 371 w 371"/>
                  <a:gd name="T48" fmla="*/ 649 h 6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1" h="649">
                    <a:moveTo>
                      <a:pt x="13" y="145"/>
                    </a:moveTo>
                    <a:cubicBezTo>
                      <a:pt x="19" y="131"/>
                      <a:pt x="27" y="86"/>
                      <a:pt x="49" y="62"/>
                    </a:cubicBezTo>
                    <a:cubicBezTo>
                      <a:pt x="71" y="38"/>
                      <a:pt x="107" y="8"/>
                      <a:pt x="145" y="4"/>
                    </a:cubicBezTo>
                    <a:cubicBezTo>
                      <a:pt x="183" y="0"/>
                      <a:pt x="248" y="10"/>
                      <a:pt x="279" y="36"/>
                    </a:cubicBezTo>
                    <a:cubicBezTo>
                      <a:pt x="310" y="62"/>
                      <a:pt x="334" y="121"/>
                      <a:pt x="333" y="158"/>
                    </a:cubicBezTo>
                    <a:cubicBezTo>
                      <a:pt x="332" y="195"/>
                      <a:pt x="295" y="238"/>
                      <a:pt x="275" y="260"/>
                    </a:cubicBezTo>
                    <a:cubicBezTo>
                      <a:pt x="255" y="282"/>
                      <a:pt x="234" y="286"/>
                      <a:pt x="211" y="292"/>
                    </a:cubicBezTo>
                    <a:cubicBezTo>
                      <a:pt x="188" y="298"/>
                      <a:pt x="125" y="295"/>
                      <a:pt x="135" y="298"/>
                    </a:cubicBezTo>
                    <a:cubicBezTo>
                      <a:pt x="145" y="301"/>
                      <a:pt x="234" y="296"/>
                      <a:pt x="269" y="311"/>
                    </a:cubicBezTo>
                    <a:cubicBezTo>
                      <a:pt x="304" y="326"/>
                      <a:pt x="328" y="357"/>
                      <a:pt x="343" y="388"/>
                    </a:cubicBezTo>
                    <a:cubicBezTo>
                      <a:pt x="358" y="419"/>
                      <a:pt x="371" y="461"/>
                      <a:pt x="362" y="497"/>
                    </a:cubicBezTo>
                    <a:cubicBezTo>
                      <a:pt x="353" y="533"/>
                      <a:pt x="327" y="582"/>
                      <a:pt x="292" y="606"/>
                    </a:cubicBezTo>
                    <a:cubicBezTo>
                      <a:pt x="257" y="630"/>
                      <a:pt x="194" y="649"/>
                      <a:pt x="151" y="644"/>
                    </a:cubicBezTo>
                    <a:cubicBezTo>
                      <a:pt x="108" y="639"/>
                      <a:pt x="61" y="598"/>
                      <a:pt x="36" y="574"/>
                    </a:cubicBezTo>
                    <a:cubicBezTo>
                      <a:pt x="11" y="550"/>
                      <a:pt x="7" y="513"/>
                      <a:pt x="0" y="497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03" name="Freeform 623"/>
              <p:cNvSpPr>
                <a:spLocks noChangeAspect="1"/>
              </p:cNvSpPr>
              <p:nvPr/>
            </p:nvSpPr>
            <p:spPr bwMode="auto">
              <a:xfrm>
                <a:off x="4087" y="1640"/>
                <a:ext cx="26" cy="34"/>
              </a:xfrm>
              <a:custGeom>
                <a:avLst/>
                <a:gdLst>
                  <a:gd name="T0" fmla="*/ 0 w 524"/>
                  <a:gd name="T1" fmla="*/ 0 h 653"/>
                  <a:gd name="T2" fmla="*/ 0 w 524"/>
                  <a:gd name="T3" fmla="*/ 0 h 653"/>
                  <a:gd name="T4" fmla="*/ 0 w 524"/>
                  <a:gd name="T5" fmla="*/ 0 h 653"/>
                  <a:gd name="T6" fmla="*/ 0 w 524"/>
                  <a:gd name="T7" fmla="*/ 0 h 653"/>
                  <a:gd name="T8" fmla="*/ 0 w 524"/>
                  <a:gd name="T9" fmla="*/ 0 h 653"/>
                  <a:gd name="T10" fmla="*/ 0 w 524"/>
                  <a:gd name="T11" fmla="*/ 0 h 653"/>
                  <a:gd name="T12" fmla="*/ 0 w 524"/>
                  <a:gd name="T13" fmla="*/ 0 h 653"/>
                  <a:gd name="T14" fmla="*/ 0 w 524"/>
                  <a:gd name="T15" fmla="*/ 0 h 653"/>
                  <a:gd name="T16" fmla="*/ 0 w 524"/>
                  <a:gd name="T17" fmla="*/ 0 h 6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4"/>
                  <a:gd name="T28" fmla="*/ 0 h 653"/>
                  <a:gd name="T29" fmla="*/ 524 w 524"/>
                  <a:gd name="T30" fmla="*/ 653 h 6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4" h="653">
                    <a:moveTo>
                      <a:pt x="506" y="171"/>
                    </a:moveTo>
                    <a:cubicBezTo>
                      <a:pt x="489" y="150"/>
                      <a:pt x="456" y="70"/>
                      <a:pt x="404" y="45"/>
                    </a:cubicBezTo>
                    <a:cubicBezTo>
                      <a:pt x="352" y="20"/>
                      <a:pt x="256" y="0"/>
                      <a:pt x="194" y="21"/>
                    </a:cubicBezTo>
                    <a:cubicBezTo>
                      <a:pt x="132" y="42"/>
                      <a:pt x="62" y="102"/>
                      <a:pt x="32" y="171"/>
                    </a:cubicBezTo>
                    <a:cubicBezTo>
                      <a:pt x="2" y="240"/>
                      <a:pt x="0" y="363"/>
                      <a:pt x="14" y="435"/>
                    </a:cubicBezTo>
                    <a:cubicBezTo>
                      <a:pt x="28" y="507"/>
                      <a:pt x="62" y="568"/>
                      <a:pt x="116" y="603"/>
                    </a:cubicBezTo>
                    <a:cubicBezTo>
                      <a:pt x="170" y="638"/>
                      <a:pt x="277" y="653"/>
                      <a:pt x="338" y="645"/>
                    </a:cubicBezTo>
                    <a:cubicBezTo>
                      <a:pt x="399" y="637"/>
                      <a:pt x="451" y="586"/>
                      <a:pt x="482" y="555"/>
                    </a:cubicBezTo>
                    <a:cubicBezTo>
                      <a:pt x="513" y="524"/>
                      <a:pt x="515" y="479"/>
                      <a:pt x="524" y="459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04" name="Line 624"/>
              <p:cNvSpPr>
                <a:spLocks noChangeAspect="1" noChangeShapeType="1"/>
              </p:cNvSpPr>
              <p:nvPr/>
            </p:nvSpPr>
            <p:spPr bwMode="auto">
              <a:xfrm>
                <a:off x="4030" y="1638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05" name="Line 625"/>
              <p:cNvSpPr>
                <a:spLocks noChangeAspect="1" noChangeShapeType="1"/>
              </p:cNvSpPr>
              <p:nvPr/>
            </p:nvSpPr>
            <p:spPr bwMode="auto">
              <a:xfrm>
                <a:off x="4053" y="1638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06" name="Line 626"/>
              <p:cNvSpPr>
                <a:spLocks noChangeAspect="1" noChangeShapeType="1"/>
              </p:cNvSpPr>
              <p:nvPr/>
            </p:nvSpPr>
            <p:spPr bwMode="auto">
              <a:xfrm>
                <a:off x="4030" y="1655"/>
                <a:ext cx="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07" name="Freeform 627"/>
              <p:cNvSpPr>
                <a:spLocks noChangeAspect="1"/>
              </p:cNvSpPr>
              <p:nvPr/>
            </p:nvSpPr>
            <p:spPr bwMode="auto">
              <a:xfrm>
                <a:off x="4064" y="1666"/>
                <a:ext cx="13" cy="24"/>
              </a:xfrm>
              <a:custGeom>
                <a:avLst/>
                <a:gdLst>
                  <a:gd name="T0" fmla="*/ 0 w 371"/>
                  <a:gd name="T1" fmla="*/ 0 h 649"/>
                  <a:gd name="T2" fmla="*/ 0 w 371"/>
                  <a:gd name="T3" fmla="*/ 0 h 649"/>
                  <a:gd name="T4" fmla="*/ 0 w 371"/>
                  <a:gd name="T5" fmla="*/ 0 h 649"/>
                  <a:gd name="T6" fmla="*/ 0 w 371"/>
                  <a:gd name="T7" fmla="*/ 0 h 649"/>
                  <a:gd name="T8" fmla="*/ 0 w 371"/>
                  <a:gd name="T9" fmla="*/ 0 h 649"/>
                  <a:gd name="T10" fmla="*/ 0 w 371"/>
                  <a:gd name="T11" fmla="*/ 0 h 649"/>
                  <a:gd name="T12" fmla="*/ 0 w 371"/>
                  <a:gd name="T13" fmla="*/ 0 h 649"/>
                  <a:gd name="T14" fmla="*/ 0 w 371"/>
                  <a:gd name="T15" fmla="*/ 0 h 649"/>
                  <a:gd name="T16" fmla="*/ 0 w 371"/>
                  <a:gd name="T17" fmla="*/ 0 h 649"/>
                  <a:gd name="T18" fmla="*/ 0 w 371"/>
                  <a:gd name="T19" fmla="*/ 0 h 649"/>
                  <a:gd name="T20" fmla="*/ 0 w 371"/>
                  <a:gd name="T21" fmla="*/ 0 h 649"/>
                  <a:gd name="T22" fmla="*/ 0 w 371"/>
                  <a:gd name="T23" fmla="*/ 0 h 649"/>
                  <a:gd name="T24" fmla="*/ 0 w 371"/>
                  <a:gd name="T25" fmla="*/ 0 h 649"/>
                  <a:gd name="T26" fmla="*/ 0 w 371"/>
                  <a:gd name="T27" fmla="*/ 0 h 649"/>
                  <a:gd name="T28" fmla="*/ 0 w 371"/>
                  <a:gd name="T29" fmla="*/ 0 h 6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1"/>
                  <a:gd name="T46" fmla="*/ 0 h 649"/>
                  <a:gd name="T47" fmla="*/ 371 w 371"/>
                  <a:gd name="T48" fmla="*/ 649 h 6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1" h="649">
                    <a:moveTo>
                      <a:pt x="13" y="145"/>
                    </a:moveTo>
                    <a:cubicBezTo>
                      <a:pt x="19" y="131"/>
                      <a:pt x="27" y="86"/>
                      <a:pt x="49" y="62"/>
                    </a:cubicBezTo>
                    <a:cubicBezTo>
                      <a:pt x="71" y="38"/>
                      <a:pt x="107" y="8"/>
                      <a:pt x="145" y="4"/>
                    </a:cubicBezTo>
                    <a:cubicBezTo>
                      <a:pt x="183" y="0"/>
                      <a:pt x="248" y="10"/>
                      <a:pt x="279" y="36"/>
                    </a:cubicBezTo>
                    <a:cubicBezTo>
                      <a:pt x="310" y="62"/>
                      <a:pt x="334" y="121"/>
                      <a:pt x="333" y="158"/>
                    </a:cubicBezTo>
                    <a:cubicBezTo>
                      <a:pt x="332" y="195"/>
                      <a:pt x="295" y="238"/>
                      <a:pt x="275" y="260"/>
                    </a:cubicBezTo>
                    <a:cubicBezTo>
                      <a:pt x="255" y="282"/>
                      <a:pt x="234" y="286"/>
                      <a:pt x="211" y="292"/>
                    </a:cubicBezTo>
                    <a:cubicBezTo>
                      <a:pt x="188" y="298"/>
                      <a:pt x="125" y="295"/>
                      <a:pt x="135" y="298"/>
                    </a:cubicBezTo>
                    <a:cubicBezTo>
                      <a:pt x="145" y="301"/>
                      <a:pt x="234" y="296"/>
                      <a:pt x="269" y="311"/>
                    </a:cubicBezTo>
                    <a:cubicBezTo>
                      <a:pt x="304" y="326"/>
                      <a:pt x="328" y="357"/>
                      <a:pt x="343" y="388"/>
                    </a:cubicBezTo>
                    <a:cubicBezTo>
                      <a:pt x="358" y="419"/>
                      <a:pt x="371" y="461"/>
                      <a:pt x="362" y="497"/>
                    </a:cubicBezTo>
                    <a:cubicBezTo>
                      <a:pt x="353" y="533"/>
                      <a:pt x="327" y="582"/>
                      <a:pt x="292" y="606"/>
                    </a:cubicBezTo>
                    <a:cubicBezTo>
                      <a:pt x="257" y="630"/>
                      <a:pt x="194" y="649"/>
                      <a:pt x="151" y="644"/>
                    </a:cubicBezTo>
                    <a:cubicBezTo>
                      <a:pt x="108" y="639"/>
                      <a:pt x="61" y="598"/>
                      <a:pt x="36" y="574"/>
                    </a:cubicBezTo>
                    <a:cubicBezTo>
                      <a:pt x="11" y="550"/>
                      <a:pt x="7" y="513"/>
                      <a:pt x="0" y="497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08" name="Freeform 628"/>
              <p:cNvSpPr>
                <a:spLocks noChangeAspect="1"/>
              </p:cNvSpPr>
              <p:nvPr/>
            </p:nvSpPr>
            <p:spPr bwMode="auto">
              <a:xfrm>
                <a:off x="4245" y="1622"/>
                <a:ext cx="25" cy="34"/>
              </a:xfrm>
              <a:custGeom>
                <a:avLst/>
                <a:gdLst>
                  <a:gd name="T0" fmla="*/ 0 w 464"/>
                  <a:gd name="T1" fmla="*/ 0 h 632"/>
                  <a:gd name="T2" fmla="*/ 0 w 464"/>
                  <a:gd name="T3" fmla="*/ 0 h 632"/>
                  <a:gd name="T4" fmla="*/ 0 w 464"/>
                  <a:gd name="T5" fmla="*/ 0 h 632"/>
                  <a:gd name="T6" fmla="*/ 0 w 464"/>
                  <a:gd name="T7" fmla="*/ 0 h 632"/>
                  <a:gd name="T8" fmla="*/ 0 w 464"/>
                  <a:gd name="T9" fmla="*/ 0 h 632"/>
                  <a:gd name="T10" fmla="*/ 0 w 464"/>
                  <a:gd name="T11" fmla="*/ 0 h 632"/>
                  <a:gd name="T12" fmla="*/ 0 w 464"/>
                  <a:gd name="T13" fmla="*/ 0 h 632"/>
                  <a:gd name="T14" fmla="*/ 0 w 464"/>
                  <a:gd name="T15" fmla="*/ 0 h 632"/>
                  <a:gd name="T16" fmla="*/ 0 w 464"/>
                  <a:gd name="T17" fmla="*/ 0 h 632"/>
                  <a:gd name="T18" fmla="*/ 0 w 464"/>
                  <a:gd name="T19" fmla="*/ 0 h 6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64"/>
                  <a:gd name="T31" fmla="*/ 0 h 632"/>
                  <a:gd name="T32" fmla="*/ 464 w 464"/>
                  <a:gd name="T33" fmla="*/ 632 h 6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64" h="632">
                    <a:moveTo>
                      <a:pt x="414" y="178"/>
                    </a:moveTo>
                    <a:cubicBezTo>
                      <a:pt x="403" y="157"/>
                      <a:pt x="387" y="80"/>
                      <a:pt x="348" y="52"/>
                    </a:cubicBezTo>
                    <a:cubicBezTo>
                      <a:pt x="309" y="24"/>
                      <a:pt x="233" y="0"/>
                      <a:pt x="180" y="10"/>
                    </a:cubicBezTo>
                    <a:cubicBezTo>
                      <a:pt x="127" y="20"/>
                      <a:pt x="47" y="69"/>
                      <a:pt x="30" y="112"/>
                    </a:cubicBezTo>
                    <a:cubicBezTo>
                      <a:pt x="13" y="155"/>
                      <a:pt x="15" y="223"/>
                      <a:pt x="78" y="268"/>
                    </a:cubicBezTo>
                    <a:cubicBezTo>
                      <a:pt x="141" y="313"/>
                      <a:pt x="352" y="333"/>
                      <a:pt x="408" y="382"/>
                    </a:cubicBezTo>
                    <a:cubicBezTo>
                      <a:pt x="464" y="431"/>
                      <a:pt x="440" y="521"/>
                      <a:pt x="414" y="562"/>
                    </a:cubicBezTo>
                    <a:cubicBezTo>
                      <a:pt x="388" y="603"/>
                      <a:pt x="311" y="624"/>
                      <a:pt x="252" y="628"/>
                    </a:cubicBezTo>
                    <a:cubicBezTo>
                      <a:pt x="193" y="632"/>
                      <a:pt x="102" y="615"/>
                      <a:pt x="60" y="586"/>
                    </a:cubicBezTo>
                    <a:cubicBezTo>
                      <a:pt x="18" y="557"/>
                      <a:pt x="12" y="481"/>
                      <a:pt x="0" y="454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09" name="Freeform 629"/>
              <p:cNvSpPr>
                <a:spLocks noChangeAspect="1"/>
              </p:cNvSpPr>
              <p:nvPr/>
            </p:nvSpPr>
            <p:spPr bwMode="auto">
              <a:xfrm>
                <a:off x="4617" y="1723"/>
                <a:ext cx="25" cy="34"/>
              </a:xfrm>
              <a:custGeom>
                <a:avLst/>
                <a:gdLst>
                  <a:gd name="T0" fmla="*/ 0 w 464"/>
                  <a:gd name="T1" fmla="*/ 0 h 632"/>
                  <a:gd name="T2" fmla="*/ 0 w 464"/>
                  <a:gd name="T3" fmla="*/ 0 h 632"/>
                  <a:gd name="T4" fmla="*/ 0 w 464"/>
                  <a:gd name="T5" fmla="*/ 0 h 632"/>
                  <a:gd name="T6" fmla="*/ 0 w 464"/>
                  <a:gd name="T7" fmla="*/ 0 h 632"/>
                  <a:gd name="T8" fmla="*/ 0 w 464"/>
                  <a:gd name="T9" fmla="*/ 0 h 632"/>
                  <a:gd name="T10" fmla="*/ 0 w 464"/>
                  <a:gd name="T11" fmla="*/ 0 h 632"/>
                  <a:gd name="T12" fmla="*/ 0 w 464"/>
                  <a:gd name="T13" fmla="*/ 0 h 632"/>
                  <a:gd name="T14" fmla="*/ 0 w 464"/>
                  <a:gd name="T15" fmla="*/ 0 h 632"/>
                  <a:gd name="T16" fmla="*/ 0 w 464"/>
                  <a:gd name="T17" fmla="*/ 0 h 632"/>
                  <a:gd name="T18" fmla="*/ 0 w 464"/>
                  <a:gd name="T19" fmla="*/ 0 h 6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64"/>
                  <a:gd name="T31" fmla="*/ 0 h 632"/>
                  <a:gd name="T32" fmla="*/ 464 w 464"/>
                  <a:gd name="T33" fmla="*/ 632 h 6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64" h="632">
                    <a:moveTo>
                      <a:pt x="414" y="178"/>
                    </a:moveTo>
                    <a:cubicBezTo>
                      <a:pt x="403" y="157"/>
                      <a:pt x="387" y="80"/>
                      <a:pt x="348" y="52"/>
                    </a:cubicBezTo>
                    <a:cubicBezTo>
                      <a:pt x="309" y="24"/>
                      <a:pt x="233" y="0"/>
                      <a:pt x="180" y="10"/>
                    </a:cubicBezTo>
                    <a:cubicBezTo>
                      <a:pt x="127" y="20"/>
                      <a:pt x="47" y="69"/>
                      <a:pt x="30" y="112"/>
                    </a:cubicBezTo>
                    <a:cubicBezTo>
                      <a:pt x="13" y="155"/>
                      <a:pt x="15" y="223"/>
                      <a:pt x="78" y="268"/>
                    </a:cubicBezTo>
                    <a:cubicBezTo>
                      <a:pt x="141" y="313"/>
                      <a:pt x="352" y="333"/>
                      <a:pt x="408" y="382"/>
                    </a:cubicBezTo>
                    <a:cubicBezTo>
                      <a:pt x="464" y="431"/>
                      <a:pt x="440" y="521"/>
                      <a:pt x="414" y="562"/>
                    </a:cubicBezTo>
                    <a:cubicBezTo>
                      <a:pt x="388" y="603"/>
                      <a:pt x="311" y="624"/>
                      <a:pt x="252" y="628"/>
                    </a:cubicBezTo>
                    <a:cubicBezTo>
                      <a:pt x="193" y="632"/>
                      <a:pt x="102" y="615"/>
                      <a:pt x="60" y="586"/>
                    </a:cubicBezTo>
                    <a:cubicBezTo>
                      <a:pt x="18" y="557"/>
                      <a:pt x="12" y="481"/>
                      <a:pt x="0" y="454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grpSp>
            <p:nvGrpSpPr>
              <p:cNvPr id="11510" name="Group 630"/>
              <p:cNvGrpSpPr>
                <a:grpSpLocks noChangeAspect="1"/>
              </p:cNvGrpSpPr>
              <p:nvPr/>
            </p:nvGrpSpPr>
            <p:grpSpPr bwMode="auto">
              <a:xfrm>
                <a:off x="3905" y="1196"/>
                <a:ext cx="1215" cy="231"/>
                <a:chOff x="3657" y="1032"/>
                <a:chExt cx="1606" cy="305"/>
              </a:xfrm>
            </p:grpSpPr>
            <p:grpSp>
              <p:nvGrpSpPr>
                <p:cNvPr id="11545" name="Group 631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294" y="457"/>
                  <a:ext cx="286" cy="1462"/>
                  <a:chOff x="1724" y="-34"/>
                  <a:chExt cx="754" cy="4360"/>
                </a:xfrm>
              </p:grpSpPr>
              <p:sp>
                <p:nvSpPr>
                  <p:cNvPr id="11547" name="Freeform 632"/>
                  <p:cNvSpPr>
                    <a:spLocks noChangeAspect="1"/>
                  </p:cNvSpPr>
                  <p:nvPr/>
                </p:nvSpPr>
                <p:spPr bwMode="auto">
                  <a:xfrm>
                    <a:off x="1758" y="3378"/>
                    <a:ext cx="718" cy="542"/>
                  </a:xfrm>
                  <a:custGeom>
                    <a:avLst/>
                    <a:gdLst>
                      <a:gd name="T0" fmla="*/ 0 w 718"/>
                      <a:gd name="T1" fmla="*/ 0 h 542"/>
                      <a:gd name="T2" fmla="*/ 0 w 718"/>
                      <a:gd name="T3" fmla="*/ 272 h 542"/>
                      <a:gd name="T4" fmla="*/ 127 w 718"/>
                      <a:gd name="T5" fmla="*/ 367 h 542"/>
                      <a:gd name="T6" fmla="*/ 415 w 718"/>
                      <a:gd name="T7" fmla="*/ 454 h 542"/>
                      <a:gd name="T8" fmla="*/ 710 w 718"/>
                      <a:gd name="T9" fmla="*/ 524 h 542"/>
                      <a:gd name="T10" fmla="*/ 718 w 718"/>
                      <a:gd name="T11" fmla="*/ 348 h 542"/>
                      <a:gd name="T12" fmla="*/ 650 w 718"/>
                      <a:gd name="T13" fmla="*/ 288 h 542"/>
                      <a:gd name="T14" fmla="*/ 379 w 718"/>
                      <a:gd name="T15" fmla="*/ 220 h 542"/>
                      <a:gd name="T16" fmla="*/ 103 w 718"/>
                      <a:gd name="T17" fmla="*/ 139 h 542"/>
                      <a:gd name="T18" fmla="*/ 0 w 718"/>
                      <a:gd name="T19" fmla="*/ 0 h 54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18"/>
                      <a:gd name="T31" fmla="*/ 0 h 542"/>
                      <a:gd name="T32" fmla="*/ 718 w 718"/>
                      <a:gd name="T33" fmla="*/ 542 h 54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18" h="542">
                        <a:moveTo>
                          <a:pt x="0" y="0"/>
                        </a:moveTo>
                        <a:lnTo>
                          <a:pt x="0" y="272"/>
                        </a:lnTo>
                        <a:cubicBezTo>
                          <a:pt x="21" y="333"/>
                          <a:pt x="58" y="337"/>
                          <a:pt x="127" y="367"/>
                        </a:cubicBezTo>
                        <a:cubicBezTo>
                          <a:pt x="196" y="397"/>
                          <a:pt x="318" y="428"/>
                          <a:pt x="415" y="454"/>
                        </a:cubicBezTo>
                        <a:cubicBezTo>
                          <a:pt x="512" y="480"/>
                          <a:pt x="660" y="542"/>
                          <a:pt x="710" y="524"/>
                        </a:cubicBezTo>
                        <a:lnTo>
                          <a:pt x="718" y="348"/>
                        </a:lnTo>
                        <a:cubicBezTo>
                          <a:pt x="708" y="309"/>
                          <a:pt x="706" y="309"/>
                          <a:pt x="650" y="288"/>
                        </a:cubicBezTo>
                        <a:cubicBezTo>
                          <a:pt x="594" y="267"/>
                          <a:pt x="470" y="245"/>
                          <a:pt x="379" y="220"/>
                        </a:cubicBezTo>
                        <a:cubicBezTo>
                          <a:pt x="288" y="195"/>
                          <a:pt x="166" y="176"/>
                          <a:pt x="103" y="139"/>
                        </a:cubicBezTo>
                        <a:cubicBezTo>
                          <a:pt x="40" y="102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00"/>
                      </a:gs>
                      <a:gs pos="100000">
                        <a:srgbClr val="D1C39F"/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ar-SA"/>
                  </a:p>
                </p:txBody>
              </p:sp>
              <p:sp>
                <p:nvSpPr>
                  <p:cNvPr id="11548" name="Freeform 633"/>
                  <p:cNvSpPr>
                    <a:spLocks noChangeAspect="1"/>
                  </p:cNvSpPr>
                  <p:nvPr/>
                </p:nvSpPr>
                <p:spPr bwMode="auto">
                  <a:xfrm>
                    <a:off x="1762" y="3702"/>
                    <a:ext cx="716" cy="624"/>
                  </a:xfrm>
                  <a:custGeom>
                    <a:avLst/>
                    <a:gdLst>
                      <a:gd name="T0" fmla="*/ 710 w 716"/>
                      <a:gd name="T1" fmla="*/ 0 h 624"/>
                      <a:gd name="T2" fmla="*/ 714 w 716"/>
                      <a:gd name="T3" fmla="*/ 188 h 624"/>
                      <a:gd name="T4" fmla="*/ 616 w 716"/>
                      <a:gd name="T5" fmla="*/ 276 h 624"/>
                      <a:gd name="T6" fmla="*/ 411 w 716"/>
                      <a:gd name="T7" fmla="*/ 349 h 624"/>
                      <a:gd name="T8" fmla="*/ 147 w 716"/>
                      <a:gd name="T9" fmla="*/ 436 h 624"/>
                      <a:gd name="T10" fmla="*/ 24 w 716"/>
                      <a:gd name="T11" fmla="*/ 540 h 624"/>
                      <a:gd name="T12" fmla="*/ 0 w 716"/>
                      <a:gd name="T13" fmla="*/ 596 h 624"/>
                      <a:gd name="T14" fmla="*/ 3 w 716"/>
                      <a:gd name="T15" fmla="*/ 373 h 624"/>
                      <a:gd name="T16" fmla="*/ 99 w 716"/>
                      <a:gd name="T17" fmla="*/ 250 h 624"/>
                      <a:gd name="T18" fmla="*/ 336 w 716"/>
                      <a:gd name="T19" fmla="*/ 154 h 624"/>
                      <a:gd name="T20" fmla="*/ 654 w 716"/>
                      <a:gd name="T21" fmla="*/ 56 h 624"/>
                      <a:gd name="T22" fmla="*/ 710 w 716"/>
                      <a:gd name="T23" fmla="*/ 0 h 62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716"/>
                      <a:gd name="T37" fmla="*/ 0 h 624"/>
                      <a:gd name="T38" fmla="*/ 716 w 716"/>
                      <a:gd name="T39" fmla="*/ 624 h 62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716" h="624">
                        <a:moveTo>
                          <a:pt x="710" y="0"/>
                        </a:moveTo>
                        <a:lnTo>
                          <a:pt x="714" y="188"/>
                        </a:lnTo>
                        <a:cubicBezTo>
                          <a:pt x="698" y="234"/>
                          <a:pt x="666" y="249"/>
                          <a:pt x="616" y="276"/>
                        </a:cubicBezTo>
                        <a:cubicBezTo>
                          <a:pt x="566" y="303"/>
                          <a:pt x="489" y="322"/>
                          <a:pt x="411" y="349"/>
                        </a:cubicBezTo>
                        <a:cubicBezTo>
                          <a:pt x="333" y="376"/>
                          <a:pt x="211" y="404"/>
                          <a:pt x="147" y="436"/>
                        </a:cubicBezTo>
                        <a:cubicBezTo>
                          <a:pt x="83" y="468"/>
                          <a:pt x="48" y="513"/>
                          <a:pt x="24" y="540"/>
                        </a:cubicBezTo>
                        <a:cubicBezTo>
                          <a:pt x="0" y="567"/>
                          <a:pt x="3" y="624"/>
                          <a:pt x="0" y="596"/>
                        </a:cubicBezTo>
                        <a:lnTo>
                          <a:pt x="3" y="373"/>
                        </a:lnTo>
                        <a:cubicBezTo>
                          <a:pt x="19" y="315"/>
                          <a:pt x="44" y="286"/>
                          <a:pt x="99" y="250"/>
                        </a:cubicBezTo>
                        <a:cubicBezTo>
                          <a:pt x="154" y="214"/>
                          <a:pt x="244" y="186"/>
                          <a:pt x="336" y="154"/>
                        </a:cubicBezTo>
                        <a:cubicBezTo>
                          <a:pt x="428" y="122"/>
                          <a:pt x="592" y="82"/>
                          <a:pt x="654" y="56"/>
                        </a:cubicBezTo>
                        <a:cubicBezTo>
                          <a:pt x="716" y="30"/>
                          <a:pt x="710" y="0"/>
                          <a:pt x="71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BE7D"/>
                      </a:gs>
                      <a:gs pos="100000">
                        <a:srgbClr val="000000"/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ar-SA"/>
                  </a:p>
                </p:txBody>
              </p:sp>
              <p:sp>
                <p:nvSpPr>
                  <p:cNvPr id="11549" name="Freeform 634"/>
                  <p:cNvSpPr>
                    <a:spLocks noChangeAspect="1"/>
                  </p:cNvSpPr>
                  <p:nvPr/>
                </p:nvSpPr>
                <p:spPr bwMode="auto">
                  <a:xfrm>
                    <a:off x="1751" y="2695"/>
                    <a:ext cx="718" cy="542"/>
                  </a:xfrm>
                  <a:custGeom>
                    <a:avLst/>
                    <a:gdLst>
                      <a:gd name="T0" fmla="*/ 0 w 718"/>
                      <a:gd name="T1" fmla="*/ 0 h 542"/>
                      <a:gd name="T2" fmla="*/ 0 w 718"/>
                      <a:gd name="T3" fmla="*/ 272 h 542"/>
                      <a:gd name="T4" fmla="*/ 127 w 718"/>
                      <a:gd name="T5" fmla="*/ 367 h 542"/>
                      <a:gd name="T6" fmla="*/ 415 w 718"/>
                      <a:gd name="T7" fmla="*/ 454 h 542"/>
                      <a:gd name="T8" fmla="*/ 710 w 718"/>
                      <a:gd name="T9" fmla="*/ 524 h 542"/>
                      <a:gd name="T10" fmla="*/ 718 w 718"/>
                      <a:gd name="T11" fmla="*/ 348 h 542"/>
                      <a:gd name="T12" fmla="*/ 650 w 718"/>
                      <a:gd name="T13" fmla="*/ 288 h 542"/>
                      <a:gd name="T14" fmla="*/ 379 w 718"/>
                      <a:gd name="T15" fmla="*/ 220 h 542"/>
                      <a:gd name="T16" fmla="*/ 103 w 718"/>
                      <a:gd name="T17" fmla="*/ 139 h 542"/>
                      <a:gd name="T18" fmla="*/ 0 w 718"/>
                      <a:gd name="T19" fmla="*/ 0 h 54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18"/>
                      <a:gd name="T31" fmla="*/ 0 h 542"/>
                      <a:gd name="T32" fmla="*/ 718 w 718"/>
                      <a:gd name="T33" fmla="*/ 542 h 54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18" h="542">
                        <a:moveTo>
                          <a:pt x="0" y="0"/>
                        </a:moveTo>
                        <a:lnTo>
                          <a:pt x="0" y="272"/>
                        </a:lnTo>
                        <a:cubicBezTo>
                          <a:pt x="21" y="333"/>
                          <a:pt x="58" y="337"/>
                          <a:pt x="127" y="367"/>
                        </a:cubicBezTo>
                        <a:cubicBezTo>
                          <a:pt x="196" y="397"/>
                          <a:pt x="318" y="428"/>
                          <a:pt x="415" y="454"/>
                        </a:cubicBezTo>
                        <a:cubicBezTo>
                          <a:pt x="512" y="480"/>
                          <a:pt x="660" y="542"/>
                          <a:pt x="710" y="524"/>
                        </a:cubicBezTo>
                        <a:lnTo>
                          <a:pt x="718" y="348"/>
                        </a:lnTo>
                        <a:cubicBezTo>
                          <a:pt x="708" y="309"/>
                          <a:pt x="706" y="309"/>
                          <a:pt x="650" y="288"/>
                        </a:cubicBezTo>
                        <a:cubicBezTo>
                          <a:pt x="594" y="267"/>
                          <a:pt x="470" y="245"/>
                          <a:pt x="379" y="220"/>
                        </a:cubicBezTo>
                        <a:cubicBezTo>
                          <a:pt x="288" y="195"/>
                          <a:pt x="166" y="176"/>
                          <a:pt x="103" y="139"/>
                        </a:cubicBezTo>
                        <a:cubicBezTo>
                          <a:pt x="40" y="102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00"/>
                      </a:gs>
                      <a:gs pos="100000">
                        <a:srgbClr val="D1C39F"/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ar-SA"/>
                  </a:p>
                </p:txBody>
              </p:sp>
              <p:sp>
                <p:nvSpPr>
                  <p:cNvPr id="11550" name="Freeform 635"/>
                  <p:cNvSpPr>
                    <a:spLocks noChangeAspect="1"/>
                  </p:cNvSpPr>
                  <p:nvPr/>
                </p:nvSpPr>
                <p:spPr bwMode="auto">
                  <a:xfrm>
                    <a:off x="1755" y="3019"/>
                    <a:ext cx="716" cy="624"/>
                  </a:xfrm>
                  <a:custGeom>
                    <a:avLst/>
                    <a:gdLst>
                      <a:gd name="T0" fmla="*/ 710 w 716"/>
                      <a:gd name="T1" fmla="*/ 0 h 624"/>
                      <a:gd name="T2" fmla="*/ 714 w 716"/>
                      <a:gd name="T3" fmla="*/ 188 h 624"/>
                      <a:gd name="T4" fmla="*/ 616 w 716"/>
                      <a:gd name="T5" fmla="*/ 276 h 624"/>
                      <a:gd name="T6" fmla="*/ 411 w 716"/>
                      <a:gd name="T7" fmla="*/ 349 h 624"/>
                      <a:gd name="T8" fmla="*/ 147 w 716"/>
                      <a:gd name="T9" fmla="*/ 436 h 624"/>
                      <a:gd name="T10" fmla="*/ 24 w 716"/>
                      <a:gd name="T11" fmla="*/ 540 h 624"/>
                      <a:gd name="T12" fmla="*/ 0 w 716"/>
                      <a:gd name="T13" fmla="*/ 596 h 624"/>
                      <a:gd name="T14" fmla="*/ 3 w 716"/>
                      <a:gd name="T15" fmla="*/ 373 h 624"/>
                      <a:gd name="T16" fmla="*/ 99 w 716"/>
                      <a:gd name="T17" fmla="*/ 250 h 624"/>
                      <a:gd name="T18" fmla="*/ 336 w 716"/>
                      <a:gd name="T19" fmla="*/ 154 h 624"/>
                      <a:gd name="T20" fmla="*/ 654 w 716"/>
                      <a:gd name="T21" fmla="*/ 56 h 624"/>
                      <a:gd name="T22" fmla="*/ 710 w 716"/>
                      <a:gd name="T23" fmla="*/ 0 h 62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716"/>
                      <a:gd name="T37" fmla="*/ 0 h 624"/>
                      <a:gd name="T38" fmla="*/ 716 w 716"/>
                      <a:gd name="T39" fmla="*/ 624 h 62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716" h="624">
                        <a:moveTo>
                          <a:pt x="710" y="0"/>
                        </a:moveTo>
                        <a:lnTo>
                          <a:pt x="714" y="188"/>
                        </a:lnTo>
                        <a:cubicBezTo>
                          <a:pt x="698" y="234"/>
                          <a:pt x="666" y="249"/>
                          <a:pt x="616" y="276"/>
                        </a:cubicBezTo>
                        <a:cubicBezTo>
                          <a:pt x="566" y="303"/>
                          <a:pt x="489" y="322"/>
                          <a:pt x="411" y="349"/>
                        </a:cubicBezTo>
                        <a:cubicBezTo>
                          <a:pt x="333" y="376"/>
                          <a:pt x="211" y="404"/>
                          <a:pt x="147" y="436"/>
                        </a:cubicBezTo>
                        <a:cubicBezTo>
                          <a:pt x="83" y="468"/>
                          <a:pt x="48" y="513"/>
                          <a:pt x="24" y="540"/>
                        </a:cubicBezTo>
                        <a:cubicBezTo>
                          <a:pt x="0" y="567"/>
                          <a:pt x="3" y="624"/>
                          <a:pt x="0" y="596"/>
                        </a:cubicBezTo>
                        <a:lnTo>
                          <a:pt x="3" y="373"/>
                        </a:lnTo>
                        <a:cubicBezTo>
                          <a:pt x="19" y="315"/>
                          <a:pt x="44" y="286"/>
                          <a:pt x="99" y="250"/>
                        </a:cubicBezTo>
                        <a:cubicBezTo>
                          <a:pt x="154" y="214"/>
                          <a:pt x="244" y="186"/>
                          <a:pt x="336" y="154"/>
                        </a:cubicBezTo>
                        <a:cubicBezTo>
                          <a:pt x="428" y="122"/>
                          <a:pt x="592" y="82"/>
                          <a:pt x="654" y="56"/>
                        </a:cubicBezTo>
                        <a:cubicBezTo>
                          <a:pt x="716" y="30"/>
                          <a:pt x="710" y="0"/>
                          <a:pt x="71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BE7D"/>
                      </a:gs>
                      <a:gs pos="100000">
                        <a:srgbClr val="000000"/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ar-SA"/>
                  </a:p>
                </p:txBody>
              </p:sp>
              <p:sp>
                <p:nvSpPr>
                  <p:cNvPr id="11551" name="Freeform 636"/>
                  <p:cNvSpPr>
                    <a:spLocks noChangeAspect="1"/>
                  </p:cNvSpPr>
                  <p:nvPr/>
                </p:nvSpPr>
                <p:spPr bwMode="auto">
                  <a:xfrm>
                    <a:off x="1744" y="2009"/>
                    <a:ext cx="718" cy="542"/>
                  </a:xfrm>
                  <a:custGeom>
                    <a:avLst/>
                    <a:gdLst>
                      <a:gd name="T0" fmla="*/ 0 w 718"/>
                      <a:gd name="T1" fmla="*/ 0 h 542"/>
                      <a:gd name="T2" fmla="*/ 0 w 718"/>
                      <a:gd name="T3" fmla="*/ 272 h 542"/>
                      <a:gd name="T4" fmla="*/ 127 w 718"/>
                      <a:gd name="T5" fmla="*/ 367 h 542"/>
                      <a:gd name="T6" fmla="*/ 415 w 718"/>
                      <a:gd name="T7" fmla="*/ 454 h 542"/>
                      <a:gd name="T8" fmla="*/ 710 w 718"/>
                      <a:gd name="T9" fmla="*/ 524 h 542"/>
                      <a:gd name="T10" fmla="*/ 718 w 718"/>
                      <a:gd name="T11" fmla="*/ 348 h 542"/>
                      <a:gd name="T12" fmla="*/ 650 w 718"/>
                      <a:gd name="T13" fmla="*/ 288 h 542"/>
                      <a:gd name="T14" fmla="*/ 379 w 718"/>
                      <a:gd name="T15" fmla="*/ 220 h 542"/>
                      <a:gd name="T16" fmla="*/ 103 w 718"/>
                      <a:gd name="T17" fmla="*/ 139 h 542"/>
                      <a:gd name="T18" fmla="*/ 0 w 718"/>
                      <a:gd name="T19" fmla="*/ 0 h 54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18"/>
                      <a:gd name="T31" fmla="*/ 0 h 542"/>
                      <a:gd name="T32" fmla="*/ 718 w 718"/>
                      <a:gd name="T33" fmla="*/ 542 h 54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18" h="542">
                        <a:moveTo>
                          <a:pt x="0" y="0"/>
                        </a:moveTo>
                        <a:lnTo>
                          <a:pt x="0" y="272"/>
                        </a:lnTo>
                        <a:cubicBezTo>
                          <a:pt x="21" y="333"/>
                          <a:pt x="58" y="337"/>
                          <a:pt x="127" y="367"/>
                        </a:cubicBezTo>
                        <a:cubicBezTo>
                          <a:pt x="196" y="397"/>
                          <a:pt x="318" y="428"/>
                          <a:pt x="415" y="454"/>
                        </a:cubicBezTo>
                        <a:cubicBezTo>
                          <a:pt x="512" y="480"/>
                          <a:pt x="660" y="542"/>
                          <a:pt x="710" y="524"/>
                        </a:cubicBezTo>
                        <a:lnTo>
                          <a:pt x="718" y="348"/>
                        </a:lnTo>
                        <a:cubicBezTo>
                          <a:pt x="708" y="309"/>
                          <a:pt x="706" y="309"/>
                          <a:pt x="650" y="288"/>
                        </a:cubicBezTo>
                        <a:cubicBezTo>
                          <a:pt x="594" y="267"/>
                          <a:pt x="470" y="245"/>
                          <a:pt x="379" y="220"/>
                        </a:cubicBezTo>
                        <a:cubicBezTo>
                          <a:pt x="288" y="195"/>
                          <a:pt x="166" y="176"/>
                          <a:pt x="103" y="139"/>
                        </a:cubicBezTo>
                        <a:cubicBezTo>
                          <a:pt x="40" y="102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00"/>
                      </a:gs>
                      <a:gs pos="100000">
                        <a:srgbClr val="D1C39F"/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ar-SA"/>
                  </a:p>
                </p:txBody>
              </p:sp>
              <p:sp>
                <p:nvSpPr>
                  <p:cNvPr id="11552" name="Freeform 637"/>
                  <p:cNvSpPr>
                    <a:spLocks noChangeAspect="1"/>
                  </p:cNvSpPr>
                  <p:nvPr/>
                </p:nvSpPr>
                <p:spPr bwMode="auto">
                  <a:xfrm>
                    <a:off x="1748" y="2333"/>
                    <a:ext cx="716" cy="624"/>
                  </a:xfrm>
                  <a:custGeom>
                    <a:avLst/>
                    <a:gdLst>
                      <a:gd name="T0" fmla="*/ 710 w 716"/>
                      <a:gd name="T1" fmla="*/ 0 h 624"/>
                      <a:gd name="T2" fmla="*/ 714 w 716"/>
                      <a:gd name="T3" fmla="*/ 188 h 624"/>
                      <a:gd name="T4" fmla="*/ 616 w 716"/>
                      <a:gd name="T5" fmla="*/ 276 h 624"/>
                      <a:gd name="T6" fmla="*/ 411 w 716"/>
                      <a:gd name="T7" fmla="*/ 349 h 624"/>
                      <a:gd name="T8" fmla="*/ 147 w 716"/>
                      <a:gd name="T9" fmla="*/ 436 h 624"/>
                      <a:gd name="T10" fmla="*/ 24 w 716"/>
                      <a:gd name="T11" fmla="*/ 540 h 624"/>
                      <a:gd name="T12" fmla="*/ 0 w 716"/>
                      <a:gd name="T13" fmla="*/ 596 h 624"/>
                      <a:gd name="T14" fmla="*/ 3 w 716"/>
                      <a:gd name="T15" fmla="*/ 373 h 624"/>
                      <a:gd name="T16" fmla="*/ 99 w 716"/>
                      <a:gd name="T17" fmla="*/ 250 h 624"/>
                      <a:gd name="T18" fmla="*/ 336 w 716"/>
                      <a:gd name="T19" fmla="*/ 154 h 624"/>
                      <a:gd name="T20" fmla="*/ 654 w 716"/>
                      <a:gd name="T21" fmla="*/ 56 h 624"/>
                      <a:gd name="T22" fmla="*/ 710 w 716"/>
                      <a:gd name="T23" fmla="*/ 0 h 62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716"/>
                      <a:gd name="T37" fmla="*/ 0 h 624"/>
                      <a:gd name="T38" fmla="*/ 716 w 716"/>
                      <a:gd name="T39" fmla="*/ 624 h 62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716" h="624">
                        <a:moveTo>
                          <a:pt x="710" y="0"/>
                        </a:moveTo>
                        <a:lnTo>
                          <a:pt x="714" y="188"/>
                        </a:lnTo>
                        <a:cubicBezTo>
                          <a:pt x="698" y="234"/>
                          <a:pt x="666" y="249"/>
                          <a:pt x="616" y="276"/>
                        </a:cubicBezTo>
                        <a:cubicBezTo>
                          <a:pt x="566" y="303"/>
                          <a:pt x="489" y="322"/>
                          <a:pt x="411" y="349"/>
                        </a:cubicBezTo>
                        <a:cubicBezTo>
                          <a:pt x="333" y="376"/>
                          <a:pt x="211" y="404"/>
                          <a:pt x="147" y="436"/>
                        </a:cubicBezTo>
                        <a:cubicBezTo>
                          <a:pt x="83" y="468"/>
                          <a:pt x="48" y="513"/>
                          <a:pt x="24" y="540"/>
                        </a:cubicBezTo>
                        <a:cubicBezTo>
                          <a:pt x="0" y="567"/>
                          <a:pt x="3" y="624"/>
                          <a:pt x="0" y="596"/>
                        </a:cubicBezTo>
                        <a:lnTo>
                          <a:pt x="3" y="373"/>
                        </a:lnTo>
                        <a:cubicBezTo>
                          <a:pt x="19" y="315"/>
                          <a:pt x="44" y="286"/>
                          <a:pt x="99" y="250"/>
                        </a:cubicBezTo>
                        <a:cubicBezTo>
                          <a:pt x="154" y="214"/>
                          <a:pt x="244" y="186"/>
                          <a:pt x="336" y="154"/>
                        </a:cubicBezTo>
                        <a:cubicBezTo>
                          <a:pt x="428" y="122"/>
                          <a:pt x="592" y="82"/>
                          <a:pt x="654" y="56"/>
                        </a:cubicBezTo>
                        <a:cubicBezTo>
                          <a:pt x="716" y="30"/>
                          <a:pt x="710" y="0"/>
                          <a:pt x="71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BE7D"/>
                      </a:gs>
                      <a:gs pos="100000">
                        <a:srgbClr val="000000"/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ar-SA"/>
                  </a:p>
                </p:txBody>
              </p:sp>
              <p:sp>
                <p:nvSpPr>
                  <p:cNvPr id="11553" name="Freeform 638"/>
                  <p:cNvSpPr>
                    <a:spLocks noChangeAspect="1"/>
                  </p:cNvSpPr>
                  <p:nvPr/>
                </p:nvSpPr>
                <p:spPr bwMode="auto">
                  <a:xfrm>
                    <a:off x="1738" y="1329"/>
                    <a:ext cx="718" cy="542"/>
                  </a:xfrm>
                  <a:custGeom>
                    <a:avLst/>
                    <a:gdLst>
                      <a:gd name="T0" fmla="*/ 0 w 718"/>
                      <a:gd name="T1" fmla="*/ 0 h 542"/>
                      <a:gd name="T2" fmla="*/ 0 w 718"/>
                      <a:gd name="T3" fmla="*/ 272 h 542"/>
                      <a:gd name="T4" fmla="*/ 127 w 718"/>
                      <a:gd name="T5" fmla="*/ 367 h 542"/>
                      <a:gd name="T6" fmla="*/ 415 w 718"/>
                      <a:gd name="T7" fmla="*/ 454 h 542"/>
                      <a:gd name="T8" fmla="*/ 710 w 718"/>
                      <a:gd name="T9" fmla="*/ 524 h 542"/>
                      <a:gd name="T10" fmla="*/ 718 w 718"/>
                      <a:gd name="T11" fmla="*/ 348 h 542"/>
                      <a:gd name="T12" fmla="*/ 650 w 718"/>
                      <a:gd name="T13" fmla="*/ 288 h 542"/>
                      <a:gd name="T14" fmla="*/ 379 w 718"/>
                      <a:gd name="T15" fmla="*/ 220 h 542"/>
                      <a:gd name="T16" fmla="*/ 103 w 718"/>
                      <a:gd name="T17" fmla="*/ 139 h 542"/>
                      <a:gd name="T18" fmla="*/ 0 w 718"/>
                      <a:gd name="T19" fmla="*/ 0 h 54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18"/>
                      <a:gd name="T31" fmla="*/ 0 h 542"/>
                      <a:gd name="T32" fmla="*/ 718 w 718"/>
                      <a:gd name="T33" fmla="*/ 542 h 54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18" h="542">
                        <a:moveTo>
                          <a:pt x="0" y="0"/>
                        </a:moveTo>
                        <a:lnTo>
                          <a:pt x="0" y="272"/>
                        </a:lnTo>
                        <a:cubicBezTo>
                          <a:pt x="21" y="333"/>
                          <a:pt x="58" y="337"/>
                          <a:pt x="127" y="367"/>
                        </a:cubicBezTo>
                        <a:cubicBezTo>
                          <a:pt x="196" y="397"/>
                          <a:pt x="318" y="428"/>
                          <a:pt x="415" y="454"/>
                        </a:cubicBezTo>
                        <a:cubicBezTo>
                          <a:pt x="512" y="480"/>
                          <a:pt x="660" y="542"/>
                          <a:pt x="710" y="524"/>
                        </a:cubicBezTo>
                        <a:lnTo>
                          <a:pt x="718" y="348"/>
                        </a:lnTo>
                        <a:cubicBezTo>
                          <a:pt x="708" y="309"/>
                          <a:pt x="706" y="309"/>
                          <a:pt x="650" y="288"/>
                        </a:cubicBezTo>
                        <a:cubicBezTo>
                          <a:pt x="594" y="267"/>
                          <a:pt x="470" y="245"/>
                          <a:pt x="379" y="220"/>
                        </a:cubicBezTo>
                        <a:cubicBezTo>
                          <a:pt x="288" y="195"/>
                          <a:pt x="166" y="176"/>
                          <a:pt x="103" y="139"/>
                        </a:cubicBezTo>
                        <a:cubicBezTo>
                          <a:pt x="40" y="102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00"/>
                      </a:gs>
                      <a:gs pos="100000">
                        <a:srgbClr val="D1C39F"/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ar-SA"/>
                  </a:p>
                </p:txBody>
              </p:sp>
              <p:sp>
                <p:nvSpPr>
                  <p:cNvPr id="11554" name="Freeform 639"/>
                  <p:cNvSpPr>
                    <a:spLocks noChangeAspect="1"/>
                  </p:cNvSpPr>
                  <p:nvPr/>
                </p:nvSpPr>
                <p:spPr bwMode="auto">
                  <a:xfrm>
                    <a:off x="1742" y="1653"/>
                    <a:ext cx="716" cy="624"/>
                  </a:xfrm>
                  <a:custGeom>
                    <a:avLst/>
                    <a:gdLst>
                      <a:gd name="T0" fmla="*/ 710 w 716"/>
                      <a:gd name="T1" fmla="*/ 0 h 624"/>
                      <a:gd name="T2" fmla="*/ 714 w 716"/>
                      <a:gd name="T3" fmla="*/ 188 h 624"/>
                      <a:gd name="T4" fmla="*/ 616 w 716"/>
                      <a:gd name="T5" fmla="*/ 276 h 624"/>
                      <a:gd name="T6" fmla="*/ 411 w 716"/>
                      <a:gd name="T7" fmla="*/ 349 h 624"/>
                      <a:gd name="T8" fmla="*/ 147 w 716"/>
                      <a:gd name="T9" fmla="*/ 436 h 624"/>
                      <a:gd name="T10" fmla="*/ 24 w 716"/>
                      <a:gd name="T11" fmla="*/ 540 h 624"/>
                      <a:gd name="T12" fmla="*/ 0 w 716"/>
                      <a:gd name="T13" fmla="*/ 596 h 624"/>
                      <a:gd name="T14" fmla="*/ 3 w 716"/>
                      <a:gd name="T15" fmla="*/ 373 h 624"/>
                      <a:gd name="T16" fmla="*/ 99 w 716"/>
                      <a:gd name="T17" fmla="*/ 250 h 624"/>
                      <a:gd name="T18" fmla="*/ 336 w 716"/>
                      <a:gd name="T19" fmla="*/ 154 h 624"/>
                      <a:gd name="T20" fmla="*/ 654 w 716"/>
                      <a:gd name="T21" fmla="*/ 56 h 624"/>
                      <a:gd name="T22" fmla="*/ 710 w 716"/>
                      <a:gd name="T23" fmla="*/ 0 h 62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716"/>
                      <a:gd name="T37" fmla="*/ 0 h 624"/>
                      <a:gd name="T38" fmla="*/ 716 w 716"/>
                      <a:gd name="T39" fmla="*/ 624 h 62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716" h="624">
                        <a:moveTo>
                          <a:pt x="710" y="0"/>
                        </a:moveTo>
                        <a:lnTo>
                          <a:pt x="714" y="188"/>
                        </a:lnTo>
                        <a:cubicBezTo>
                          <a:pt x="698" y="234"/>
                          <a:pt x="666" y="249"/>
                          <a:pt x="616" y="276"/>
                        </a:cubicBezTo>
                        <a:cubicBezTo>
                          <a:pt x="566" y="303"/>
                          <a:pt x="489" y="322"/>
                          <a:pt x="411" y="349"/>
                        </a:cubicBezTo>
                        <a:cubicBezTo>
                          <a:pt x="333" y="376"/>
                          <a:pt x="211" y="404"/>
                          <a:pt x="147" y="436"/>
                        </a:cubicBezTo>
                        <a:cubicBezTo>
                          <a:pt x="83" y="468"/>
                          <a:pt x="48" y="513"/>
                          <a:pt x="24" y="540"/>
                        </a:cubicBezTo>
                        <a:cubicBezTo>
                          <a:pt x="0" y="567"/>
                          <a:pt x="3" y="624"/>
                          <a:pt x="0" y="596"/>
                        </a:cubicBezTo>
                        <a:lnTo>
                          <a:pt x="3" y="373"/>
                        </a:lnTo>
                        <a:cubicBezTo>
                          <a:pt x="19" y="315"/>
                          <a:pt x="44" y="286"/>
                          <a:pt x="99" y="250"/>
                        </a:cubicBezTo>
                        <a:cubicBezTo>
                          <a:pt x="154" y="214"/>
                          <a:pt x="244" y="186"/>
                          <a:pt x="336" y="154"/>
                        </a:cubicBezTo>
                        <a:cubicBezTo>
                          <a:pt x="428" y="122"/>
                          <a:pt x="592" y="82"/>
                          <a:pt x="654" y="56"/>
                        </a:cubicBezTo>
                        <a:cubicBezTo>
                          <a:pt x="716" y="30"/>
                          <a:pt x="710" y="0"/>
                          <a:pt x="71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BE7D"/>
                      </a:gs>
                      <a:gs pos="100000">
                        <a:srgbClr val="000000"/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ar-SA"/>
                  </a:p>
                </p:txBody>
              </p:sp>
              <p:sp>
                <p:nvSpPr>
                  <p:cNvPr id="11555" name="Freeform 640"/>
                  <p:cNvSpPr>
                    <a:spLocks noChangeAspect="1"/>
                  </p:cNvSpPr>
                  <p:nvPr/>
                </p:nvSpPr>
                <p:spPr bwMode="auto">
                  <a:xfrm>
                    <a:off x="1729" y="651"/>
                    <a:ext cx="718" cy="542"/>
                  </a:xfrm>
                  <a:custGeom>
                    <a:avLst/>
                    <a:gdLst>
                      <a:gd name="T0" fmla="*/ 0 w 718"/>
                      <a:gd name="T1" fmla="*/ 0 h 542"/>
                      <a:gd name="T2" fmla="*/ 0 w 718"/>
                      <a:gd name="T3" fmla="*/ 272 h 542"/>
                      <a:gd name="T4" fmla="*/ 127 w 718"/>
                      <a:gd name="T5" fmla="*/ 367 h 542"/>
                      <a:gd name="T6" fmla="*/ 415 w 718"/>
                      <a:gd name="T7" fmla="*/ 454 h 542"/>
                      <a:gd name="T8" fmla="*/ 710 w 718"/>
                      <a:gd name="T9" fmla="*/ 524 h 542"/>
                      <a:gd name="T10" fmla="*/ 718 w 718"/>
                      <a:gd name="T11" fmla="*/ 348 h 542"/>
                      <a:gd name="T12" fmla="*/ 650 w 718"/>
                      <a:gd name="T13" fmla="*/ 288 h 542"/>
                      <a:gd name="T14" fmla="*/ 379 w 718"/>
                      <a:gd name="T15" fmla="*/ 220 h 542"/>
                      <a:gd name="T16" fmla="*/ 103 w 718"/>
                      <a:gd name="T17" fmla="*/ 139 h 542"/>
                      <a:gd name="T18" fmla="*/ 0 w 718"/>
                      <a:gd name="T19" fmla="*/ 0 h 54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18"/>
                      <a:gd name="T31" fmla="*/ 0 h 542"/>
                      <a:gd name="T32" fmla="*/ 718 w 718"/>
                      <a:gd name="T33" fmla="*/ 542 h 54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18" h="542">
                        <a:moveTo>
                          <a:pt x="0" y="0"/>
                        </a:moveTo>
                        <a:lnTo>
                          <a:pt x="0" y="272"/>
                        </a:lnTo>
                        <a:cubicBezTo>
                          <a:pt x="21" y="333"/>
                          <a:pt x="58" y="337"/>
                          <a:pt x="127" y="367"/>
                        </a:cubicBezTo>
                        <a:cubicBezTo>
                          <a:pt x="196" y="397"/>
                          <a:pt x="318" y="428"/>
                          <a:pt x="415" y="454"/>
                        </a:cubicBezTo>
                        <a:cubicBezTo>
                          <a:pt x="512" y="480"/>
                          <a:pt x="660" y="542"/>
                          <a:pt x="710" y="524"/>
                        </a:cubicBezTo>
                        <a:lnTo>
                          <a:pt x="718" y="348"/>
                        </a:lnTo>
                        <a:cubicBezTo>
                          <a:pt x="708" y="309"/>
                          <a:pt x="706" y="309"/>
                          <a:pt x="650" y="288"/>
                        </a:cubicBezTo>
                        <a:cubicBezTo>
                          <a:pt x="594" y="267"/>
                          <a:pt x="470" y="245"/>
                          <a:pt x="379" y="220"/>
                        </a:cubicBezTo>
                        <a:cubicBezTo>
                          <a:pt x="288" y="195"/>
                          <a:pt x="166" y="176"/>
                          <a:pt x="103" y="139"/>
                        </a:cubicBezTo>
                        <a:cubicBezTo>
                          <a:pt x="40" y="102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00"/>
                      </a:gs>
                      <a:gs pos="100000">
                        <a:srgbClr val="D1C39F"/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ar-SA"/>
                  </a:p>
                </p:txBody>
              </p:sp>
              <p:sp>
                <p:nvSpPr>
                  <p:cNvPr id="11556" name="Freeform 641"/>
                  <p:cNvSpPr>
                    <a:spLocks noChangeAspect="1"/>
                  </p:cNvSpPr>
                  <p:nvPr/>
                </p:nvSpPr>
                <p:spPr bwMode="auto">
                  <a:xfrm>
                    <a:off x="1733" y="975"/>
                    <a:ext cx="716" cy="624"/>
                  </a:xfrm>
                  <a:custGeom>
                    <a:avLst/>
                    <a:gdLst>
                      <a:gd name="T0" fmla="*/ 710 w 716"/>
                      <a:gd name="T1" fmla="*/ 0 h 624"/>
                      <a:gd name="T2" fmla="*/ 714 w 716"/>
                      <a:gd name="T3" fmla="*/ 188 h 624"/>
                      <a:gd name="T4" fmla="*/ 616 w 716"/>
                      <a:gd name="T5" fmla="*/ 276 h 624"/>
                      <a:gd name="T6" fmla="*/ 411 w 716"/>
                      <a:gd name="T7" fmla="*/ 349 h 624"/>
                      <a:gd name="T8" fmla="*/ 147 w 716"/>
                      <a:gd name="T9" fmla="*/ 436 h 624"/>
                      <a:gd name="T10" fmla="*/ 24 w 716"/>
                      <a:gd name="T11" fmla="*/ 540 h 624"/>
                      <a:gd name="T12" fmla="*/ 0 w 716"/>
                      <a:gd name="T13" fmla="*/ 596 h 624"/>
                      <a:gd name="T14" fmla="*/ 3 w 716"/>
                      <a:gd name="T15" fmla="*/ 373 h 624"/>
                      <a:gd name="T16" fmla="*/ 99 w 716"/>
                      <a:gd name="T17" fmla="*/ 250 h 624"/>
                      <a:gd name="T18" fmla="*/ 336 w 716"/>
                      <a:gd name="T19" fmla="*/ 154 h 624"/>
                      <a:gd name="T20" fmla="*/ 654 w 716"/>
                      <a:gd name="T21" fmla="*/ 56 h 624"/>
                      <a:gd name="T22" fmla="*/ 710 w 716"/>
                      <a:gd name="T23" fmla="*/ 0 h 62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716"/>
                      <a:gd name="T37" fmla="*/ 0 h 624"/>
                      <a:gd name="T38" fmla="*/ 716 w 716"/>
                      <a:gd name="T39" fmla="*/ 624 h 62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716" h="624">
                        <a:moveTo>
                          <a:pt x="710" y="0"/>
                        </a:moveTo>
                        <a:lnTo>
                          <a:pt x="714" y="188"/>
                        </a:lnTo>
                        <a:cubicBezTo>
                          <a:pt x="698" y="234"/>
                          <a:pt x="666" y="249"/>
                          <a:pt x="616" y="276"/>
                        </a:cubicBezTo>
                        <a:cubicBezTo>
                          <a:pt x="566" y="303"/>
                          <a:pt x="489" y="322"/>
                          <a:pt x="411" y="349"/>
                        </a:cubicBezTo>
                        <a:cubicBezTo>
                          <a:pt x="333" y="376"/>
                          <a:pt x="211" y="404"/>
                          <a:pt x="147" y="436"/>
                        </a:cubicBezTo>
                        <a:cubicBezTo>
                          <a:pt x="83" y="468"/>
                          <a:pt x="48" y="513"/>
                          <a:pt x="24" y="540"/>
                        </a:cubicBezTo>
                        <a:cubicBezTo>
                          <a:pt x="0" y="567"/>
                          <a:pt x="3" y="624"/>
                          <a:pt x="0" y="596"/>
                        </a:cubicBezTo>
                        <a:lnTo>
                          <a:pt x="3" y="373"/>
                        </a:lnTo>
                        <a:cubicBezTo>
                          <a:pt x="19" y="315"/>
                          <a:pt x="44" y="286"/>
                          <a:pt x="99" y="250"/>
                        </a:cubicBezTo>
                        <a:cubicBezTo>
                          <a:pt x="154" y="214"/>
                          <a:pt x="244" y="186"/>
                          <a:pt x="336" y="154"/>
                        </a:cubicBezTo>
                        <a:cubicBezTo>
                          <a:pt x="428" y="122"/>
                          <a:pt x="592" y="82"/>
                          <a:pt x="654" y="56"/>
                        </a:cubicBezTo>
                        <a:cubicBezTo>
                          <a:pt x="716" y="30"/>
                          <a:pt x="710" y="0"/>
                          <a:pt x="71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BE7D"/>
                      </a:gs>
                      <a:gs pos="100000">
                        <a:srgbClr val="000000"/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ar-SA"/>
                  </a:p>
                </p:txBody>
              </p:sp>
              <p:sp>
                <p:nvSpPr>
                  <p:cNvPr id="11557" name="Freeform 642"/>
                  <p:cNvSpPr>
                    <a:spLocks noChangeAspect="1"/>
                  </p:cNvSpPr>
                  <p:nvPr/>
                </p:nvSpPr>
                <p:spPr bwMode="auto">
                  <a:xfrm>
                    <a:off x="1724" y="-34"/>
                    <a:ext cx="718" cy="542"/>
                  </a:xfrm>
                  <a:custGeom>
                    <a:avLst/>
                    <a:gdLst>
                      <a:gd name="T0" fmla="*/ 0 w 718"/>
                      <a:gd name="T1" fmla="*/ 0 h 542"/>
                      <a:gd name="T2" fmla="*/ 0 w 718"/>
                      <a:gd name="T3" fmla="*/ 272 h 542"/>
                      <a:gd name="T4" fmla="*/ 127 w 718"/>
                      <a:gd name="T5" fmla="*/ 367 h 542"/>
                      <a:gd name="T6" fmla="*/ 415 w 718"/>
                      <a:gd name="T7" fmla="*/ 454 h 542"/>
                      <a:gd name="T8" fmla="*/ 710 w 718"/>
                      <a:gd name="T9" fmla="*/ 524 h 542"/>
                      <a:gd name="T10" fmla="*/ 718 w 718"/>
                      <a:gd name="T11" fmla="*/ 348 h 542"/>
                      <a:gd name="T12" fmla="*/ 650 w 718"/>
                      <a:gd name="T13" fmla="*/ 288 h 542"/>
                      <a:gd name="T14" fmla="*/ 379 w 718"/>
                      <a:gd name="T15" fmla="*/ 220 h 542"/>
                      <a:gd name="T16" fmla="*/ 103 w 718"/>
                      <a:gd name="T17" fmla="*/ 139 h 542"/>
                      <a:gd name="T18" fmla="*/ 0 w 718"/>
                      <a:gd name="T19" fmla="*/ 0 h 54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18"/>
                      <a:gd name="T31" fmla="*/ 0 h 542"/>
                      <a:gd name="T32" fmla="*/ 718 w 718"/>
                      <a:gd name="T33" fmla="*/ 542 h 54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18" h="542">
                        <a:moveTo>
                          <a:pt x="0" y="0"/>
                        </a:moveTo>
                        <a:lnTo>
                          <a:pt x="0" y="272"/>
                        </a:lnTo>
                        <a:cubicBezTo>
                          <a:pt x="21" y="333"/>
                          <a:pt x="58" y="337"/>
                          <a:pt x="127" y="367"/>
                        </a:cubicBezTo>
                        <a:cubicBezTo>
                          <a:pt x="196" y="397"/>
                          <a:pt x="318" y="428"/>
                          <a:pt x="415" y="454"/>
                        </a:cubicBezTo>
                        <a:cubicBezTo>
                          <a:pt x="512" y="480"/>
                          <a:pt x="660" y="542"/>
                          <a:pt x="710" y="524"/>
                        </a:cubicBezTo>
                        <a:lnTo>
                          <a:pt x="718" y="348"/>
                        </a:lnTo>
                        <a:cubicBezTo>
                          <a:pt x="708" y="309"/>
                          <a:pt x="706" y="309"/>
                          <a:pt x="650" y="288"/>
                        </a:cubicBezTo>
                        <a:cubicBezTo>
                          <a:pt x="594" y="267"/>
                          <a:pt x="470" y="245"/>
                          <a:pt x="379" y="220"/>
                        </a:cubicBezTo>
                        <a:cubicBezTo>
                          <a:pt x="288" y="195"/>
                          <a:pt x="166" y="176"/>
                          <a:pt x="103" y="139"/>
                        </a:cubicBezTo>
                        <a:cubicBezTo>
                          <a:pt x="40" y="102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00"/>
                      </a:gs>
                      <a:gs pos="100000">
                        <a:srgbClr val="D1C39F"/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ar-SA"/>
                  </a:p>
                </p:txBody>
              </p:sp>
              <p:sp>
                <p:nvSpPr>
                  <p:cNvPr id="11558" name="Freeform 643"/>
                  <p:cNvSpPr>
                    <a:spLocks noChangeAspect="1"/>
                  </p:cNvSpPr>
                  <p:nvPr/>
                </p:nvSpPr>
                <p:spPr bwMode="auto">
                  <a:xfrm>
                    <a:off x="1728" y="290"/>
                    <a:ext cx="716" cy="624"/>
                  </a:xfrm>
                  <a:custGeom>
                    <a:avLst/>
                    <a:gdLst>
                      <a:gd name="T0" fmla="*/ 710 w 716"/>
                      <a:gd name="T1" fmla="*/ 0 h 624"/>
                      <a:gd name="T2" fmla="*/ 714 w 716"/>
                      <a:gd name="T3" fmla="*/ 188 h 624"/>
                      <a:gd name="T4" fmla="*/ 616 w 716"/>
                      <a:gd name="T5" fmla="*/ 276 h 624"/>
                      <a:gd name="T6" fmla="*/ 411 w 716"/>
                      <a:gd name="T7" fmla="*/ 349 h 624"/>
                      <a:gd name="T8" fmla="*/ 147 w 716"/>
                      <a:gd name="T9" fmla="*/ 436 h 624"/>
                      <a:gd name="T10" fmla="*/ 24 w 716"/>
                      <a:gd name="T11" fmla="*/ 540 h 624"/>
                      <a:gd name="T12" fmla="*/ 0 w 716"/>
                      <a:gd name="T13" fmla="*/ 596 h 624"/>
                      <a:gd name="T14" fmla="*/ 3 w 716"/>
                      <a:gd name="T15" fmla="*/ 373 h 624"/>
                      <a:gd name="T16" fmla="*/ 99 w 716"/>
                      <a:gd name="T17" fmla="*/ 250 h 624"/>
                      <a:gd name="T18" fmla="*/ 336 w 716"/>
                      <a:gd name="T19" fmla="*/ 154 h 624"/>
                      <a:gd name="T20" fmla="*/ 654 w 716"/>
                      <a:gd name="T21" fmla="*/ 56 h 624"/>
                      <a:gd name="T22" fmla="*/ 710 w 716"/>
                      <a:gd name="T23" fmla="*/ 0 h 62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716"/>
                      <a:gd name="T37" fmla="*/ 0 h 624"/>
                      <a:gd name="T38" fmla="*/ 716 w 716"/>
                      <a:gd name="T39" fmla="*/ 624 h 62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716" h="624">
                        <a:moveTo>
                          <a:pt x="710" y="0"/>
                        </a:moveTo>
                        <a:lnTo>
                          <a:pt x="714" y="188"/>
                        </a:lnTo>
                        <a:cubicBezTo>
                          <a:pt x="698" y="234"/>
                          <a:pt x="666" y="249"/>
                          <a:pt x="616" y="276"/>
                        </a:cubicBezTo>
                        <a:cubicBezTo>
                          <a:pt x="566" y="303"/>
                          <a:pt x="489" y="322"/>
                          <a:pt x="411" y="349"/>
                        </a:cubicBezTo>
                        <a:cubicBezTo>
                          <a:pt x="333" y="376"/>
                          <a:pt x="211" y="404"/>
                          <a:pt x="147" y="436"/>
                        </a:cubicBezTo>
                        <a:cubicBezTo>
                          <a:pt x="83" y="468"/>
                          <a:pt x="48" y="513"/>
                          <a:pt x="24" y="540"/>
                        </a:cubicBezTo>
                        <a:cubicBezTo>
                          <a:pt x="0" y="567"/>
                          <a:pt x="3" y="624"/>
                          <a:pt x="0" y="596"/>
                        </a:cubicBezTo>
                        <a:lnTo>
                          <a:pt x="3" y="373"/>
                        </a:lnTo>
                        <a:cubicBezTo>
                          <a:pt x="19" y="315"/>
                          <a:pt x="44" y="286"/>
                          <a:pt x="99" y="250"/>
                        </a:cubicBezTo>
                        <a:cubicBezTo>
                          <a:pt x="154" y="214"/>
                          <a:pt x="244" y="186"/>
                          <a:pt x="336" y="154"/>
                        </a:cubicBezTo>
                        <a:cubicBezTo>
                          <a:pt x="428" y="122"/>
                          <a:pt x="592" y="82"/>
                          <a:pt x="654" y="56"/>
                        </a:cubicBezTo>
                        <a:cubicBezTo>
                          <a:pt x="716" y="30"/>
                          <a:pt x="710" y="0"/>
                          <a:pt x="71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BE7D"/>
                      </a:gs>
                      <a:gs pos="100000">
                        <a:srgbClr val="000000"/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ar-SA"/>
                  </a:p>
                </p:txBody>
              </p:sp>
            </p:grpSp>
            <p:sp>
              <p:nvSpPr>
                <p:cNvPr id="11546" name="AutoShape 644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307" y="382"/>
                  <a:ext cx="305" cy="1606"/>
                </a:xfrm>
                <a:prstGeom prst="roundRect">
                  <a:avLst>
                    <a:gd name="adj" fmla="val 40046"/>
                  </a:avLst>
                </a:prstGeom>
                <a:gradFill rotWithShape="1">
                  <a:gsLst>
                    <a:gs pos="0">
                      <a:srgbClr val="FFFFFF">
                        <a:alpha val="81000"/>
                      </a:srgbClr>
                    </a:gs>
                    <a:gs pos="100000">
                      <a:srgbClr val="FFD9D9">
                        <a:alpha val="60001"/>
                      </a:srgbClr>
                    </a:gs>
                  </a:gsLst>
                  <a:lin ang="0" scaled="1"/>
                </a:gradFill>
                <a:ln w="31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</p:grpSp>
          <p:sp>
            <p:nvSpPr>
              <p:cNvPr id="11511" name="Freeform 645"/>
              <p:cNvSpPr>
                <a:spLocks noChangeAspect="1"/>
              </p:cNvSpPr>
              <p:nvPr/>
            </p:nvSpPr>
            <p:spPr bwMode="auto">
              <a:xfrm>
                <a:off x="4239" y="1503"/>
                <a:ext cx="26" cy="34"/>
              </a:xfrm>
              <a:custGeom>
                <a:avLst/>
                <a:gdLst>
                  <a:gd name="T0" fmla="*/ 0 w 524"/>
                  <a:gd name="T1" fmla="*/ 0 h 653"/>
                  <a:gd name="T2" fmla="*/ 0 w 524"/>
                  <a:gd name="T3" fmla="*/ 0 h 653"/>
                  <a:gd name="T4" fmla="*/ 0 w 524"/>
                  <a:gd name="T5" fmla="*/ 0 h 653"/>
                  <a:gd name="T6" fmla="*/ 0 w 524"/>
                  <a:gd name="T7" fmla="*/ 0 h 653"/>
                  <a:gd name="T8" fmla="*/ 0 w 524"/>
                  <a:gd name="T9" fmla="*/ 0 h 653"/>
                  <a:gd name="T10" fmla="*/ 0 w 524"/>
                  <a:gd name="T11" fmla="*/ 0 h 653"/>
                  <a:gd name="T12" fmla="*/ 0 w 524"/>
                  <a:gd name="T13" fmla="*/ 0 h 653"/>
                  <a:gd name="T14" fmla="*/ 0 w 524"/>
                  <a:gd name="T15" fmla="*/ 0 h 653"/>
                  <a:gd name="T16" fmla="*/ 0 w 524"/>
                  <a:gd name="T17" fmla="*/ 0 h 6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4"/>
                  <a:gd name="T28" fmla="*/ 0 h 653"/>
                  <a:gd name="T29" fmla="*/ 524 w 524"/>
                  <a:gd name="T30" fmla="*/ 653 h 6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4" h="653">
                    <a:moveTo>
                      <a:pt x="506" y="171"/>
                    </a:moveTo>
                    <a:cubicBezTo>
                      <a:pt x="489" y="150"/>
                      <a:pt x="456" y="70"/>
                      <a:pt x="404" y="45"/>
                    </a:cubicBezTo>
                    <a:cubicBezTo>
                      <a:pt x="352" y="20"/>
                      <a:pt x="256" y="0"/>
                      <a:pt x="194" y="21"/>
                    </a:cubicBezTo>
                    <a:cubicBezTo>
                      <a:pt x="132" y="42"/>
                      <a:pt x="62" y="102"/>
                      <a:pt x="32" y="171"/>
                    </a:cubicBezTo>
                    <a:cubicBezTo>
                      <a:pt x="2" y="240"/>
                      <a:pt x="0" y="363"/>
                      <a:pt x="14" y="435"/>
                    </a:cubicBezTo>
                    <a:cubicBezTo>
                      <a:pt x="28" y="507"/>
                      <a:pt x="62" y="568"/>
                      <a:pt x="116" y="603"/>
                    </a:cubicBezTo>
                    <a:cubicBezTo>
                      <a:pt x="170" y="638"/>
                      <a:pt x="277" y="653"/>
                      <a:pt x="338" y="645"/>
                    </a:cubicBezTo>
                    <a:cubicBezTo>
                      <a:pt x="399" y="637"/>
                      <a:pt x="451" y="586"/>
                      <a:pt x="482" y="555"/>
                    </a:cubicBezTo>
                    <a:cubicBezTo>
                      <a:pt x="513" y="524"/>
                      <a:pt x="515" y="479"/>
                      <a:pt x="524" y="459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12" name="Line 646"/>
              <p:cNvSpPr>
                <a:spLocks noChangeAspect="1" noChangeShapeType="1"/>
              </p:cNvSpPr>
              <p:nvPr/>
            </p:nvSpPr>
            <p:spPr bwMode="auto">
              <a:xfrm>
                <a:off x="4279" y="1501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13" name="Line 647"/>
              <p:cNvSpPr>
                <a:spLocks noChangeAspect="1" noChangeShapeType="1"/>
              </p:cNvSpPr>
              <p:nvPr/>
            </p:nvSpPr>
            <p:spPr bwMode="auto">
              <a:xfrm>
                <a:off x="4302" y="1501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14" name="Line 648"/>
              <p:cNvSpPr>
                <a:spLocks noChangeAspect="1" noChangeShapeType="1"/>
              </p:cNvSpPr>
              <p:nvPr/>
            </p:nvSpPr>
            <p:spPr bwMode="auto">
              <a:xfrm>
                <a:off x="4279" y="1518"/>
                <a:ext cx="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15" name="Freeform 649"/>
              <p:cNvSpPr>
                <a:spLocks noChangeAspect="1"/>
              </p:cNvSpPr>
              <p:nvPr/>
            </p:nvSpPr>
            <p:spPr bwMode="auto">
              <a:xfrm>
                <a:off x="4310" y="1528"/>
                <a:ext cx="20" cy="23"/>
              </a:xfrm>
              <a:custGeom>
                <a:avLst/>
                <a:gdLst>
                  <a:gd name="T0" fmla="*/ 1 w 39"/>
                  <a:gd name="T1" fmla="*/ 0 h 47"/>
                  <a:gd name="T2" fmla="*/ 1 w 39"/>
                  <a:gd name="T3" fmla="*/ 0 h 47"/>
                  <a:gd name="T4" fmla="*/ 1 w 39"/>
                  <a:gd name="T5" fmla="*/ 0 h 47"/>
                  <a:gd name="T6" fmla="*/ 1 w 39"/>
                  <a:gd name="T7" fmla="*/ 0 h 47"/>
                  <a:gd name="T8" fmla="*/ 1 w 39"/>
                  <a:gd name="T9" fmla="*/ 0 h 47"/>
                  <a:gd name="T10" fmla="*/ 1 w 39"/>
                  <a:gd name="T11" fmla="*/ 0 h 47"/>
                  <a:gd name="T12" fmla="*/ 1 w 39"/>
                  <a:gd name="T13" fmla="*/ 0 h 47"/>
                  <a:gd name="T14" fmla="*/ 1 w 39"/>
                  <a:gd name="T15" fmla="*/ 0 h 47"/>
                  <a:gd name="T16" fmla="*/ 1 w 39"/>
                  <a:gd name="T17" fmla="*/ 0 h 47"/>
                  <a:gd name="T18" fmla="*/ 1 w 39"/>
                  <a:gd name="T19" fmla="*/ 0 h 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47"/>
                  <a:gd name="T32" fmla="*/ 39 w 39"/>
                  <a:gd name="T33" fmla="*/ 47 h 4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47">
                    <a:moveTo>
                      <a:pt x="4" y="12"/>
                    </a:moveTo>
                    <a:cubicBezTo>
                      <a:pt x="4" y="10"/>
                      <a:pt x="5" y="8"/>
                      <a:pt x="6" y="6"/>
                    </a:cubicBezTo>
                    <a:cubicBezTo>
                      <a:pt x="8" y="4"/>
                      <a:pt x="11" y="1"/>
                      <a:pt x="14" y="1"/>
                    </a:cubicBezTo>
                    <a:cubicBezTo>
                      <a:pt x="16" y="0"/>
                      <a:pt x="20" y="1"/>
                      <a:pt x="23" y="2"/>
                    </a:cubicBezTo>
                    <a:cubicBezTo>
                      <a:pt x="25" y="3"/>
                      <a:pt x="28" y="4"/>
                      <a:pt x="30" y="6"/>
                    </a:cubicBezTo>
                    <a:cubicBezTo>
                      <a:pt x="32" y="8"/>
                      <a:pt x="33" y="11"/>
                      <a:pt x="32" y="14"/>
                    </a:cubicBezTo>
                    <a:cubicBezTo>
                      <a:pt x="32" y="17"/>
                      <a:pt x="32" y="20"/>
                      <a:pt x="27" y="24"/>
                    </a:cubicBezTo>
                    <a:cubicBezTo>
                      <a:pt x="23" y="28"/>
                      <a:pt x="11" y="36"/>
                      <a:pt x="8" y="39"/>
                    </a:cubicBezTo>
                    <a:cubicBezTo>
                      <a:pt x="4" y="43"/>
                      <a:pt x="0" y="46"/>
                      <a:pt x="5" y="47"/>
                    </a:cubicBezTo>
                    <a:lnTo>
                      <a:pt x="39" y="47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grpSp>
            <p:nvGrpSpPr>
              <p:cNvPr id="11516" name="Group 650"/>
              <p:cNvGrpSpPr>
                <a:grpSpLocks noChangeAspect="1"/>
              </p:cNvGrpSpPr>
              <p:nvPr/>
            </p:nvGrpSpPr>
            <p:grpSpPr bwMode="auto">
              <a:xfrm rot="5400000">
                <a:off x="4398" y="1687"/>
                <a:ext cx="1215" cy="231"/>
                <a:chOff x="3657" y="1032"/>
                <a:chExt cx="1606" cy="305"/>
              </a:xfrm>
            </p:grpSpPr>
            <p:grpSp>
              <p:nvGrpSpPr>
                <p:cNvPr id="11531" name="Group 651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294" y="457"/>
                  <a:ext cx="286" cy="1462"/>
                  <a:chOff x="1724" y="-34"/>
                  <a:chExt cx="754" cy="4360"/>
                </a:xfrm>
              </p:grpSpPr>
              <p:sp>
                <p:nvSpPr>
                  <p:cNvPr id="11533" name="Freeform 652"/>
                  <p:cNvSpPr>
                    <a:spLocks noChangeAspect="1"/>
                  </p:cNvSpPr>
                  <p:nvPr/>
                </p:nvSpPr>
                <p:spPr bwMode="auto">
                  <a:xfrm>
                    <a:off x="1758" y="3378"/>
                    <a:ext cx="718" cy="542"/>
                  </a:xfrm>
                  <a:custGeom>
                    <a:avLst/>
                    <a:gdLst>
                      <a:gd name="T0" fmla="*/ 0 w 718"/>
                      <a:gd name="T1" fmla="*/ 0 h 542"/>
                      <a:gd name="T2" fmla="*/ 0 w 718"/>
                      <a:gd name="T3" fmla="*/ 272 h 542"/>
                      <a:gd name="T4" fmla="*/ 127 w 718"/>
                      <a:gd name="T5" fmla="*/ 367 h 542"/>
                      <a:gd name="T6" fmla="*/ 415 w 718"/>
                      <a:gd name="T7" fmla="*/ 454 h 542"/>
                      <a:gd name="T8" fmla="*/ 710 w 718"/>
                      <a:gd name="T9" fmla="*/ 524 h 542"/>
                      <a:gd name="T10" fmla="*/ 718 w 718"/>
                      <a:gd name="T11" fmla="*/ 348 h 542"/>
                      <a:gd name="T12" fmla="*/ 650 w 718"/>
                      <a:gd name="T13" fmla="*/ 288 h 542"/>
                      <a:gd name="T14" fmla="*/ 379 w 718"/>
                      <a:gd name="T15" fmla="*/ 220 h 542"/>
                      <a:gd name="T16" fmla="*/ 103 w 718"/>
                      <a:gd name="T17" fmla="*/ 139 h 542"/>
                      <a:gd name="T18" fmla="*/ 0 w 718"/>
                      <a:gd name="T19" fmla="*/ 0 h 54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18"/>
                      <a:gd name="T31" fmla="*/ 0 h 542"/>
                      <a:gd name="T32" fmla="*/ 718 w 718"/>
                      <a:gd name="T33" fmla="*/ 542 h 54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18" h="542">
                        <a:moveTo>
                          <a:pt x="0" y="0"/>
                        </a:moveTo>
                        <a:lnTo>
                          <a:pt x="0" y="272"/>
                        </a:lnTo>
                        <a:cubicBezTo>
                          <a:pt x="21" y="333"/>
                          <a:pt x="58" y="337"/>
                          <a:pt x="127" y="367"/>
                        </a:cubicBezTo>
                        <a:cubicBezTo>
                          <a:pt x="196" y="397"/>
                          <a:pt x="318" y="428"/>
                          <a:pt x="415" y="454"/>
                        </a:cubicBezTo>
                        <a:cubicBezTo>
                          <a:pt x="512" y="480"/>
                          <a:pt x="660" y="542"/>
                          <a:pt x="710" y="524"/>
                        </a:cubicBezTo>
                        <a:lnTo>
                          <a:pt x="718" y="348"/>
                        </a:lnTo>
                        <a:cubicBezTo>
                          <a:pt x="708" y="309"/>
                          <a:pt x="706" y="309"/>
                          <a:pt x="650" y="288"/>
                        </a:cubicBezTo>
                        <a:cubicBezTo>
                          <a:pt x="594" y="267"/>
                          <a:pt x="470" y="245"/>
                          <a:pt x="379" y="220"/>
                        </a:cubicBezTo>
                        <a:cubicBezTo>
                          <a:pt x="288" y="195"/>
                          <a:pt x="166" y="176"/>
                          <a:pt x="103" y="139"/>
                        </a:cubicBezTo>
                        <a:cubicBezTo>
                          <a:pt x="40" y="102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00"/>
                      </a:gs>
                      <a:gs pos="100000">
                        <a:srgbClr val="D1C39F"/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ar-SA"/>
                  </a:p>
                </p:txBody>
              </p:sp>
              <p:sp>
                <p:nvSpPr>
                  <p:cNvPr id="11534" name="Freeform 653"/>
                  <p:cNvSpPr>
                    <a:spLocks noChangeAspect="1"/>
                  </p:cNvSpPr>
                  <p:nvPr/>
                </p:nvSpPr>
                <p:spPr bwMode="auto">
                  <a:xfrm>
                    <a:off x="1762" y="3702"/>
                    <a:ext cx="716" cy="624"/>
                  </a:xfrm>
                  <a:custGeom>
                    <a:avLst/>
                    <a:gdLst>
                      <a:gd name="T0" fmla="*/ 710 w 716"/>
                      <a:gd name="T1" fmla="*/ 0 h 624"/>
                      <a:gd name="T2" fmla="*/ 714 w 716"/>
                      <a:gd name="T3" fmla="*/ 188 h 624"/>
                      <a:gd name="T4" fmla="*/ 616 w 716"/>
                      <a:gd name="T5" fmla="*/ 276 h 624"/>
                      <a:gd name="T6" fmla="*/ 411 w 716"/>
                      <a:gd name="T7" fmla="*/ 349 h 624"/>
                      <a:gd name="T8" fmla="*/ 147 w 716"/>
                      <a:gd name="T9" fmla="*/ 436 h 624"/>
                      <a:gd name="T10" fmla="*/ 24 w 716"/>
                      <a:gd name="T11" fmla="*/ 540 h 624"/>
                      <a:gd name="T12" fmla="*/ 0 w 716"/>
                      <a:gd name="T13" fmla="*/ 596 h 624"/>
                      <a:gd name="T14" fmla="*/ 3 w 716"/>
                      <a:gd name="T15" fmla="*/ 373 h 624"/>
                      <a:gd name="T16" fmla="*/ 99 w 716"/>
                      <a:gd name="T17" fmla="*/ 250 h 624"/>
                      <a:gd name="T18" fmla="*/ 336 w 716"/>
                      <a:gd name="T19" fmla="*/ 154 h 624"/>
                      <a:gd name="T20" fmla="*/ 654 w 716"/>
                      <a:gd name="T21" fmla="*/ 56 h 624"/>
                      <a:gd name="T22" fmla="*/ 710 w 716"/>
                      <a:gd name="T23" fmla="*/ 0 h 62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716"/>
                      <a:gd name="T37" fmla="*/ 0 h 624"/>
                      <a:gd name="T38" fmla="*/ 716 w 716"/>
                      <a:gd name="T39" fmla="*/ 624 h 62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716" h="624">
                        <a:moveTo>
                          <a:pt x="710" y="0"/>
                        </a:moveTo>
                        <a:lnTo>
                          <a:pt x="714" y="188"/>
                        </a:lnTo>
                        <a:cubicBezTo>
                          <a:pt x="698" y="234"/>
                          <a:pt x="666" y="249"/>
                          <a:pt x="616" y="276"/>
                        </a:cubicBezTo>
                        <a:cubicBezTo>
                          <a:pt x="566" y="303"/>
                          <a:pt x="489" y="322"/>
                          <a:pt x="411" y="349"/>
                        </a:cubicBezTo>
                        <a:cubicBezTo>
                          <a:pt x="333" y="376"/>
                          <a:pt x="211" y="404"/>
                          <a:pt x="147" y="436"/>
                        </a:cubicBezTo>
                        <a:cubicBezTo>
                          <a:pt x="83" y="468"/>
                          <a:pt x="48" y="513"/>
                          <a:pt x="24" y="540"/>
                        </a:cubicBezTo>
                        <a:cubicBezTo>
                          <a:pt x="0" y="567"/>
                          <a:pt x="3" y="624"/>
                          <a:pt x="0" y="596"/>
                        </a:cubicBezTo>
                        <a:lnTo>
                          <a:pt x="3" y="373"/>
                        </a:lnTo>
                        <a:cubicBezTo>
                          <a:pt x="19" y="315"/>
                          <a:pt x="44" y="286"/>
                          <a:pt x="99" y="250"/>
                        </a:cubicBezTo>
                        <a:cubicBezTo>
                          <a:pt x="154" y="214"/>
                          <a:pt x="244" y="186"/>
                          <a:pt x="336" y="154"/>
                        </a:cubicBezTo>
                        <a:cubicBezTo>
                          <a:pt x="428" y="122"/>
                          <a:pt x="592" y="82"/>
                          <a:pt x="654" y="56"/>
                        </a:cubicBezTo>
                        <a:cubicBezTo>
                          <a:pt x="716" y="30"/>
                          <a:pt x="710" y="0"/>
                          <a:pt x="71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BE7D"/>
                      </a:gs>
                      <a:gs pos="100000">
                        <a:srgbClr val="000000"/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ar-SA"/>
                  </a:p>
                </p:txBody>
              </p:sp>
              <p:sp>
                <p:nvSpPr>
                  <p:cNvPr id="11535" name="Freeform 654"/>
                  <p:cNvSpPr>
                    <a:spLocks noChangeAspect="1"/>
                  </p:cNvSpPr>
                  <p:nvPr/>
                </p:nvSpPr>
                <p:spPr bwMode="auto">
                  <a:xfrm>
                    <a:off x="1751" y="2695"/>
                    <a:ext cx="718" cy="542"/>
                  </a:xfrm>
                  <a:custGeom>
                    <a:avLst/>
                    <a:gdLst>
                      <a:gd name="T0" fmla="*/ 0 w 718"/>
                      <a:gd name="T1" fmla="*/ 0 h 542"/>
                      <a:gd name="T2" fmla="*/ 0 w 718"/>
                      <a:gd name="T3" fmla="*/ 272 h 542"/>
                      <a:gd name="T4" fmla="*/ 127 w 718"/>
                      <a:gd name="T5" fmla="*/ 367 h 542"/>
                      <a:gd name="T6" fmla="*/ 415 w 718"/>
                      <a:gd name="T7" fmla="*/ 454 h 542"/>
                      <a:gd name="T8" fmla="*/ 710 w 718"/>
                      <a:gd name="T9" fmla="*/ 524 h 542"/>
                      <a:gd name="T10" fmla="*/ 718 w 718"/>
                      <a:gd name="T11" fmla="*/ 348 h 542"/>
                      <a:gd name="T12" fmla="*/ 650 w 718"/>
                      <a:gd name="T13" fmla="*/ 288 h 542"/>
                      <a:gd name="T14" fmla="*/ 379 w 718"/>
                      <a:gd name="T15" fmla="*/ 220 h 542"/>
                      <a:gd name="T16" fmla="*/ 103 w 718"/>
                      <a:gd name="T17" fmla="*/ 139 h 542"/>
                      <a:gd name="T18" fmla="*/ 0 w 718"/>
                      <a:gd name="T19" fmla="*/ 0 h 54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18"/>
                      <a:gd name="T31" fmla="*/ 0 h 542"/>
                      <a:gd name="T32" fmla="*/ 718 w 718"/>
                      <a:gd name="T33" fmla="*/ 542 h 54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18" h="542">
                        <a:moveTo>
                          <a:pt x="0" y="0"/>
                        </a:moveTo>
                        <a:lnTo>
                          <a:pt x="0" y="272"/>
                        </a:lnTo>
                        <a:cubicBezTo>
                          <a:pt x="21" y="333"/>
                          <a:pt x="58" y="337"/>
                          <a:pt x="127" y="367"/>
                        </a:cubicBezTo>
                        <a:cubicBezTo>
                          <a:pt x="196" y="397"/>
                          <a:pt x="318" y="428"/>
                          <a:pt x="415" y="454"/>
                        </a:cubicBezTo>
                        <a:cubicBezTo>
                          <a:pt x="512" y="480"/>
                          <a:pt x="660" y="542"/>
                          <a:pt x="710" y="524"/>
                        </a:cubicBezTo>
                        <a:lnTo>
                          <a:pt x="718" y="348"/>
                        </a:lnTo>
                        <a:cubicBezTo>
                          <a:pt x="708" y="309"/>
                          <a:pt x="706" y="309"/>
                          <a:pt x="650" y="288"/>
                        </a:cubicBezTo>
                        <a:cubicBezTo>
                          <a:pt x="594" y="267"/>
                          <a:pt x="470" y="245"/>
                          <a:pt x="379" y="220"/>
                        </a:cubicBezTo>
                        <a:cubicBezTo>
                          <a:pt x="288" y="195"/>
                          <a:pt x="166" y="176"/>
                          <a:pt x="103" y="139"/>
                        </a:cubicBezTo>
                        <a:cubicBezTo>
                          <a:pt x="40" y="102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00"/>
                      </a:gs>
                      <a:gs pos="100000">
                        <a:srgbClr val="D1C39F"/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ar-SA"/>
                  </a:p>
                </p:txBody>
              </p:sp>
              <p:sp>
                <p:nvSpPr>
                  <p:cNvPr id="11536" name="Freeform 655"/>
                  <p:cNvSpPr>
                    <a:spLocks noChangeAspect="1"/>
                  </p:cNvSpPr>
                  <p:nvPr/>
                </p:nvSpPr>
                <p:spPr bwMode="auto">
                  <a:xfrm>
                    <a:off x="1755" y="3019"/>
                    <a:ext cx="716" cy="624"/>
                  </a:xfrm>
                  <a:custGeom>
                    <a:avLst/>
                    <a:gdLst>
                      <a:gd name="T0" fmla="*/ 710 w 716"/>
                      <a:gd name="T1" fmla="*/ 0 h 624"/>
                      <a:gd name="T2" fmla="*/ 714 w 716"/>
                      <a:gd name="T3" fmla="*/ 188 h 624"/>
                      <a:gd name="T4" fmla="*/ 616 w 716"/>
                      <a:gd name="T5" fmla="*/ 276 h 624"/>
                      <a:gd name="T6" fmla="*/ 411 w 716"/>
                      <a:gd name="T7" fmla="*/ 349 h 624"/>
                      <a:gd name="T8" fmla="*/ 147 w 716"/>
                      <a:gd name="T9" fmla="*/ 436 h 624"/>
                      <a:gd name="T10" fmla="*/ 24 w 716"/>
                      <a:gd name="T11" fmla="*/ 540 h 624"/>
                      <a:gd name="T12" fmla="*/ 0 w 716"/>
                      <a:gd name="T13" fmla="*/ 596 h 624"/>
                      <a:gd name="T14" fmla="*/ 3 w 716"/>
                      <a:gd name="T15" fmla="*/ 373 h 624"/>
                      <a:gd name="T16" fmla="*/ 99 w 716"/>
                      <a:gd name="T17" fmla="*/ 250 h 624"/>
                      <a:gd name="T18" fmla="*/ 336 w 716"/>
                      <a:gd name="T19" fmla="*/ 154 h 624"/>
                      <a:gd name="T20" fmla="*/ 654 w 716"/>
                      <a:gd name="T21" fmla="*/ 56 h 624"/>
                      <a:gd name="T22" fmla="*/ 710 w 716"/>
                      <a:gd name="T23" fmla="*/ 0 h 62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716"/>
                      <a:gd name="T37" fmla="*/ 0 h 624"/>
                      <a:gd name="T38" fmla="*/ 716 w 716"/>
                      <a:gd name="T39" fmla="*/ 624 h 62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716" h="624">
                        <a:moveTo>
                          <a:pt x="710" y="0"/>
                        </a:moveTo>
                        <a:lnTo>
                          <a:pt x="714" y="188"/>
                        </a:lnTo>
                        <a:cubicBezTo>
                          <a:pt x="698" y="234"/>
                          <a:pt x="666" y="249"/>
                          <a:pt x="616" y="276"/>
                        </a:cubicBezTo>
                        <a:cubicBezTo>
                          <a:pt x="566" y="303"/>
                          <a:pt x="489" y="322"/>
                          <a:pt x="411" y="349"/>
                        </a:cubicBezTo>
                        <a:cubicBezTo>
                          <a:pt x="333" y="376"/>
                          <a:pt x="211" y="404"/>
                          <a:pt x="147" y="436"/>
                        </a:cubicBezTo>
                        <a:cubicBezTo>
                          <a:pt x="83" y="468"/>
                          <a:pt x="48" y="513"/>
                          <a:pt x="24" y="540"/>
                        </a:cubicBezTo>
                        <a:cubicBezTo>
                          <a:pt x="0" y="567"/>
                          <a:pt x="3" y="624"/>
                          <a:pt x="0" y="596"/>
                        </a:cubicBezTo>
                        <a:lnTo>
                          <a:pt x="3" y="373"/>
                        </a:lnTo>
                        <a:cubicBezTo>
                          <a:pt x="19" y="315"/>
                          <a:pt x="44" y="286"/>
                          <a:pt x="99" y="250"/>
                        </a:cubicBezTo>
                        <a:cubicBezTo>
                          <a:pt x="154" y="214"/>
                          <a:pt x="244" y="186"/>
                          <a:pt x="336" y="154"/>
                        </a:cubicBezTo>
                        <a:cubicBezTo>
                          <a:pt x="428" y="122"/>
                          <a:pt x="592" y="82"/>
                          <a:pt x="654" y="56"/>
                        </a:cubicBezTo>
                        <a:cubicBezTo>
                          <a:pt x="716" y="30"/>
                          <a:pt x="710" y="0"/>
                          <a:pt x="71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BE7D"/>
                      </a:gs>
                      <a:gs pos="100000">
                        <a:srgbClr val="000000"/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ar-SA"/>
                  </a:p>
                </p:txBody>
              </p:sp>
              <p:sp>
                <p:nvSpPr>
                  <p:cNvPr id="11537" name="Freeform 656"/>
                  <p:cNvSpPr>
                    <a:spLocks noChangeAspect="1"/>
                  </p:cNvSpPr>
                  <p:nvPr/>
                </p:nvSpPr>
                <p:spPr bwMode="auto">
                  <a:xfrm>
                    <a:off x="1744" y="2009"/>
                    <a:ext cx="718" cy="542"/>
                  </a:xfrm>
                  <a:custGeom>
                    <a:avLst/>
                    <a:gdLst>
                      <a:gd name="T0" fmla="*/ 0 w 718"/>
                      <a:gd name="T1" fmla="*/ 0 h 542"/>
                      <a:gd name="T2" fmla="*/ 0 w 718"/>
                      <a:gd name="T3" fmla="*/ 272 h 542"/>
                      <a:gd name="T4" fmla="*/ 127 w 718"/>
                      <a:gd name="T5" fmla="*/ 367 h 542"/>
                      <a:gd name="T6" fmla="*/ 415 w 718"/>
                      <a:gd name="T7" fmla="*/ 454 h 542"/>
                      <a:gd name="T8" fmla="*/ 710 w 718"/>
                      <a:gd name="T9" fmla="*/ 524 h 542"/>
                      <a:gd name="T10" fmla="*/ 718 w 718"/>
                      <a:gd name="T11" fmla="*/ 348 h 542"/>
                      <a:gd name="T12" fmla="*/ 650 w 718"/>
                      <a:gd name="T13" fmla="*/ 288 h 542"/>
                      <a:gd name="T14" fmla="*/ 379 w 718"/>
                      <a:gd name="T15" fmla="*/ 220 h 542"/>
                      <a:gd name="T16" fmla="*/ 103 w 718"/>
                      <a:gd name="T17" fmla="*/ 139 h 542"/>
                      <a:gd name="T18" fmla="*/ 0 w 718"/>
                      <a:gd name="T19" fmla="*/ 0 h 54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18"/>
                      <a:gd name="T31" fmla="*/ 0 h 542"/>
                      <a:gd name="T32" fmla="*/ 718 w 718"/>
                      <a:gd name="T33" fmla="*/ 542 h 54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18" h="542">
                        <a:moveTo>
                          <a:pt x="0" y="0"/>
                        </a:moveTo>
                        <a:lnTo>
                          <a:pt x="0" y="272"/>
                        </a:lnTo>
                        <a:cubicBezTo>
                          <a:pt x="21" y="333"/>
                          <a:pt x="58" y="337"/>
                          <a:pt x="127" y="367"/>
                        </a:cubicBezTo>
                        <a:cubicBezTo>
                          <a:pt x="196" y="397"/>
                          <a:pt x="318" y="428"/>
                          <a:pt x="415" y="454"/>
                        </a:cubicBezTo>
                        <a:cubicBezTo>
                          <a:pt x="512" y="480"/>
                          <a:pt x="660" y="542"/>
                          <a:pt x="710" y="524"/>
                        </a:cubicBezTo>
                        <a:lnTo>
                          <a:pt x="718" y="348"/>
                        </a:lnTo>
                        <a:cubicBezTo>
                          <a:pt x="708" y="309"/>
                          <a:pt x="706" y="309"/>
                          <a:pt x="650" y="288"/>
                        </a:cubicBezTo>
                        <a:cubicBezTo>
                          <a:pt x="594" y="267"/>
                          <a:pt x="470" y="245"/>
                          <a:pt x="379" y="220"/>
                        </a:cubicBezTo>
                        <a:cubicBezTo>
                          <a:pt x="288" y="195"/>
                          <a:pt x="166" y="176"/>
                          <a:pt x="103" y="139"/>
                        </a:cubicBezTo>
                        <a:cubicBezTo>
                          <a:pt x="40" y="102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00"/>
                      </a:gs>
                      <a:gs pos="100000">
                        <a:srgbClr val="D1C39F"/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ar-SA"/>
                  </a:p>
                </p:txBody>
              </p:sp>
              <p:sp>
                <p:nvSpPr>
                  <p:cNvPr id="11538" name="Freeform 657"/>
                  <p:cNvSpPr>
                    <a:spLocks noChangeAspect="1"/>
                  </p:cNvSpPr>
                  <p:nvPr/>
                </p:nvSpPr>
                <p:spPr bwMode="auto">
                  <a:xfrm>
                    <a:off x="1748" y="2333"/>
                    <a:ext cx="716" cy="624"/>
                  </a:xfrm>
                  <a:custGeom>
                    <a:avLst/>
                    <a:gdLst>
                      <a:gd name="T0" fmla="*/ 710 w 716"/>
                      <a:gd name="T1" fmla="*/ 0 h 624"/>
                      <a:gd name="T2" fmla="*/ 714 w 716"/>
                      <a:gd name="T3" fmla="*/ 188 h 624"/>
                      <a:gd name="T4" fmla="*/ 616 w 716"/>
                      <a:gd name="T5" fmla="*/ 276 h 624"/>
                      <a:gd name="T6" fmla="*/ 411 w 716"/>
                      <a:gd name="T7" fmla="*/ 349 h 624"/>
                      <a:gd name="T8" fmla="*/ 147 w 716"/>
                      <a:gd name="T9" fmla="*/ 436 h 624"/>
                      <a:gd name="T10" fmla="*/ 24 w 716"/>
                      <a:gd name="T11" fmla="*/ 540 h 624"/>
                      <a:gd name="T12" fmla="*/ 0 w 716"/>
                      <a:gd name="T13" fmla="*/ 596 h 624"/>
                      <a:gd name="T14" fmla="*/ 3 w 716"/>
                      <a:gd name="T15" fmla="*/ 373 h 624"/>
                      <a:gd name="T16" fmla="*/ 99 w 716"/>
                      <a:gd name="T17" fmla="*/ 250 h 624"/>
                      <a:gd name="T18" fmla="*/ 336 w 716"/>
                      <a:gd name="T19" fmla="*/ 154 h 624"/>
                      <a:gd name="T20" fmla="*/ 654 w 716"/>
                      <a:gd name="T21" fmla="*/ 56 h 624"/>
                      <a:gd name="T22" fmla="*/ 710 w 716"/>
                      <a:gd name="T23" fmla="*/ 0 h 62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716"/>
                      <a:gd name="T37" fmla="*/ 0 h 624"/>
                      <a:gd name="T38" fmla="*/ 716 w 716"/>
                      <a:gd name="T39" fmla="*/ 624 h 62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716" h="624">
                        <a:moveTo>
                          <a:pt x="710" y="0"/>
                        </a:moveTo>
                        <a:lnTo>
                          <a:pt x="714" y="188"/>
                        </a:lnTo>
                        <a:cubicBezTo>
                          <a:pt x="698" y="234"/>
                          <a:pt x="666" y="249"/>
                          <a:pt x="616" y="276"/>
                        </a:cubicBezTo>
                        <a:cubicBezTo>
                          <a:pt x="566" y="303"/>
                          <a:pt x="489" y="322"/>
                          <a:pt x="411" y="349"/>
                        </a:cubicBezTo>
                        <a:cubicBezTo>
                          <a:pt x="333" y="376"/>
                          <a:pt x="211" y="404"/>
                          <a:pt x="147" y="436"/>
                        </a:cubicBezTo>
                        <a:cubicBezTo>
                          <a:pt x="83" y="468"/>
                          <a:pt x="48" y="513"/>
                          <a:pt x="24" y="540"/>
                        </a:cubicBezTo>
                        <a:cubicBezTo>
                          <a:pt x="0" y="567"/>
                          <a:pt x="3" y="624"/>
                          <a:pt x="0" y="596"/>
                        </a:cubicBezTo>
                        <a:lnTo>
                          <a:pt x="3" y="373"/>
                        </a:lnTo>
                        <a:cubicBezTo>
                          <a:pt x="19" y="315"/>
                          <a:pt x="44" y="286"/>
                          <a:pt x="99" y="250"/>
                        </a:cubicBezTo>
                        <a:cubicBezTo>
                          <a:pt x="154" y="214"/>
                          <a:pt x="244" y="186"/>
                          <a:pt x="336" y="154"/>
                        </a:cubicBezTo>
                        <a:cubicBezTo>
                          <a:pt x="428" y="122"/>
                          <a:pt x="592" y="82"/>
                          <a:pt x="654" y="56"/>
                        </a:cubicBezTo>
                        <a:cubicBezTo>
                          <a:pt x="716" y="30"/>
                          <a:pt x="710" y="0"/>
                          <a:pt x="71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BE7D"/>
                      </a:gs>
                      <a:gs pos="100000">
                        <a:srgbClr val="000000"/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ar-SA"/>
                  </a:p>
                </p:txBody>
              </p:sp>
              <p:sp>
                <p:nvSpPr>
                  <p:cNvPr id="11539" name="Freeform 658"/>
                  <p:cNvSpPr>
                    <a:spLocks noChangeAspect="1"/>
                  </p:cNvSpPr>
                  <p:nvPr/>
                </p:nvSpPr>
                <p:spPr bwMode="auto">
                  <a:xfrm>
                    <a:off x="1738" y="1329"/>
                    <a:ext cx="718" cy="542"/>
                  </a:xfrm>
                  <a:custGeom>
                    <a:avLst/>
                    <a:gdLst>
                      <a:gd name="T0" fmla="*/ 0 w 718"/>
                      <a:gd name="T1" fmla="*/ 0 h 542"/>
                      <a:gd name="T2" fmla="*/ 0 w 718"/>
                      <a:gd name="T3" fmla="*/ 272 h 542"/>
                      <a:gd name="T4" fmla="*/ 127 w 718"/>
                      <a:gd name="T5" fmla="*/ 367 h 542"/>
                      <a:gd name="T6" fmla="*/ 415 w 718"/>
                      <a:gd name="T7" fmla="*/ 454 h 542"/>
                      <a:gd name="T8" fmla="*/ 710 w 718"/>
                      <a:gd name="T9" fmla="*/ 524 h 542"/>
                      <a:gd name="T10" fmla="*/ 718 w 718"/>
                      <a:gd name="T11" fmla="*/ 348 h 542"/>
                      <a:gd name="T12" fmla="*/ 650 w 718"/>
                      <a:gd name="T13" fmla="*/ 288 h 542"/>
                      <a:gd name="T14" fmla="*/ 379 w 718"/>
                      <a:gd name="T15" fmla="*/ 220 h 542"/>
                      <a:gd name="T16" fmla="*/ 103 w 718"/>
                      <a:gd name="T17" fmla="*/ 139 h 542"/>
                      <a:gd name="T18" fmla="*/ 0 w 718"/>
                      <a:gd name="T19" fmla="*/ 0 h 54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18"/>
                      <a:gd name="T31" fmla="*/ 0 h 542"/>
                      <a:gd name="T32" fmla="*/ 718 w 718"/>
                      <a:gd name="T33" fmla="*/ 542 h 54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18" h="542">
                        <a:moveTo>
                          <a:pt x="0" y="0"/>
                        </a:moveTo>
                        <a:lnTo>
                          <a:pt x="0" y="272"/>
                        </a:lnTo>
                        <a:cubicBezTo>
                          <a:pt x="21" y="333"/>
                          <a:pt x="58" y="337"/>
                          <a:pt x="127" y="367"/>
                        </a:cubicBezTo>
                        <a:cubicBezTo>
                          <a:pt x="196" y="397"/>
                          <a:pt x="318" y="428"/>
                          <a:pt x="415" y="454"/>
                        </a:cubicBezTo>
                        <a:cubicBezTo>
                          <a:pt x="512" y="480"/>
                          <a:pt x="660" y="542"/>
                          <a:pt x="710" y="524"/>
                        </a:cubicBezTo>
                        <a:lnTo>
                          <a:pt x="718" y="348"/>
                        </a:lnTo>
                        <a:cubicBezTo>
                          <a:pt x="708" y="309"/>
                          <a:pt x="706" y="309"/>
                          <a:pt x="650" y="288"/>
                        </a:cubicBezTo>
                        <a:cubicBezTo>
                          <a:pt x="594" y="267"/>
                          <a:pt x="470" y="245"/>
                          <a:pt x="379" y="220"/>
                        </a:cubicBezTo>
                        <a:cubicBezTo>
                          <a:pt x="288" y="195"/>
                          <a:pt x="166" y="176"/>
                          <a:pt x="103" y="139"/>
                        </a:cubicBezTo>
                        <a:cubicBezTo>
                          <a:pt x="40" y="102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00"/>
                      </a:gs>
                      <a:gs pos="100000">
                        <a:srgbClr val="D1C39F"/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ar-SA"/>
                  </a:p>
                </p:txBody>
              </p:sp>
              <p:sp>
                <p:nvSpPr>
                  <p:cNvPr id="11540" name="Freeform 659"/>
                  <p:cNvSpPr>
                    <a:spLocks noChangeAspect="1"/>
                  </p:cNvSpPr>
                  <p:nvPr/>
                </p:nvSpPr>
                <p:spPr bwMode="auto">
                  <a:xfrm>
                    <a:off x="1742" y="1653"/>
                    <a:ext cx="716" cy="624"/>
                  </a:xfrm>
                  <a:custGeom>
                    <a:avLst/>
                    <a:gdLst>
                      <a:gd name="T0" fmla="*/ 710 w 716"/>
                      <a:gd name="T1" fmla="*/ 0 h 624"/>
                      <a:gd name="T2" fmla="*/ 714 w 716"/>
                      <a:gd name="T3" fmla="*/ 188 h 624"/>
                      <a:gd name="T4" fmla="*/ 616 w 716"/>
                      <a:gd name="T5" fmla="*/ 276 h 624"/>
                      <a:gd name="T6" fmla="*/ 411 w 716"/>
                      <a:gd name="T7" fmla="*/ 349 h 624"/>
                      <a:gd name="T8" fmla="*/ 147 w 716"/>
                      <a:gd name="T9" fmla="*/ 436 h 624"/>
                      <a:gd name="T10" fmla="*/ 24 w 716"/>
                      <a:gd name="T11" fmla="*/ 540 h 624"/>
                      <a:gd name="T12" fmla="*/ 0 w 716"/>
                      <a:gd name="T13" fmla="*/ 596 h 624"/>
                      <a:gd name="T14" fmla="*/ 3 w 716"/>
                      <a:gd name="T15" fmla="*/ 373 h 624"/>
                      <a:gd name="T16" fmla="*/ 99 w 716"/>
                      <a:gd name="T17" fmla="*/ 250 h 624"/>
                      <a:gd name="T18" fmla="*/ 336 w 716"/>
                      <a:gd name="T19" fmla="*/ 154 h 624"/>
                      <a:gd name="T20" fmla="*/ 654 w 716"/>
                      <a:gd name="T21" fmla="*/ 56 h 624"/>
                      <a:gd name="T22" fmla="*/ 710 w 716"/>
                      <a:gd name="T23" fmla="*/ 0 h 62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716"/>
                      <a:gd name="T37" fmla="*/ 0 h 624"/>
                      <a:gd name="T38" fmla="*/ 716 w 716"/>
                      <a:gd name="T39" fmla="*/ 624 h 62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716" h="624">
                        <a:moveTo>
                          <a:pt x="710" y="0"/>
                        </a:moveTo>
                        <a:lnTo>
                          <a:pt x="714" y="188"/>
                        </a:lnTo>
                        <a:cubicBezTo>
                          <a:pt x="698" y="234"/>
                          <a:pt x="666" y="249"/>
                          <a:pt x="616" y="276"/>
                        </a:cubicBezTo>
                        <a:cubicBezTo>
                          <a:pt x="566" y="303"/>
                          <a:pt x="489" y="322"/>
                          <a:pt x="411" y="349"/>
                        </a:cubicBezTo>
                        <a:cubicBezTo>
                          <a:pt x="333" y="376"/>
                          <a:pt x="211" y="404"/>
                          <a:pt x="147" y="436"/>
                        </a:cubicBezTo>
                        <a:cubicBezTo>
                          <a:pt x="83" y="468"/>
                          <a:pt x="48" y="513"/>
                          <a:pt x="24" y="540"/>
                        </a:cubicBezTo>
                        <a:cubicBezTo>
                          <a:pt x="0" y="567"/>
                          <a:pt x="3" y="624"/>
                          <a:pt x="0" y="596"/>
                        </a:cubicBezTo>
                        <a:lnTo>
                          <a:pt x="3" y="373"/>
                        </a:lnTo>
                        <a:cubicBezTo>
                          <a:pt x="19" y="315"/>
                          <a:pt x="44" y="286"/>
                          <a:pt x="99" y="250"/>
                        </a:cubicBezTo>
                        <a:cubicBezTo>
                          <a:pt x="154" y="214"/>
                          <a:pt x="244" y="186"/>
                          <a:pt x="336" y="154"/>
                        </a:cubicBezTo>
                        <a:cubicBezTo>
                          <a:pt x="428" y="122"/>
                          <a:pt x="592" y="82"/>
                          <a:pt x="654" y="56"/>
                        </a:cubicBezTo>
                        <a:cubicBezTo>
                          <a:pt x="716" y="30"/>
                          <a:pt x="710" y="0"/>
                          <a:pt x="71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BE7D"/>
                      </a:gs>
                      <a:gs pos="100000">
                        <a:srgbClr val="000000"/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ar-SA"/>
                  </a:p>
                </p:txBody>
              </p:sp>
              <p:sp>
                <p:nvSpPr>
                  <p:cNvPr id="11541" name="Freeform 660"/>
                  <p:cNvSpPr>
                    <a:spLocks noChangeAspect="1"/>
                  </p:cNvSpPr>
                  <p:nvPr/>
                </p:nvSpPr>
                <p:spPr bwMode="auto">
                  <a:xfrm>
                    <a:off x="1729" y="651"/>
                    <a:ext cx="718" cy="542"/>
                  </a:xfrm>
                  <a:custGeom>
                    <a:avLst/>
                    <a:gdLst>
                      <a:gd name="T0" fmla="*/ 0 w 718"/>
                      <a:gd name="T1" fmla="*/ 0 h 542"/>
                      <a:gd name="T2" fmla="*/ 0 w 718"/>
                      <a:gd name="T3" fmla="*/ 272 h 542"/>
                      <a:gd name="T4" fmla="*/ 127 w 718"/>
                      <a:gd name="T5" fmla="*/ 367 h 542"/>
                      <a:gd name="T6" fmla="*/ 415 w 718"/>
                      <a:gd name="T7" fmla="*/ 454 h 542"/>
                      <a:gd name="T8" fmla="*/ 710 w 718"/>
                      <a:gd name="T9" fmla="*/ 524 h 542"/>
                      <a:gd name="T10" fmla="*/ 718 w 718"/>
                      <a:gd name="T11" fmla="*/ 348 h 542"/>
                      <a:gd name="T12" fmla="*/ 650 w 718"/>
                      <a:gd name="T13" fmla="*/ 288 h 542"/>
                      <a:gd name="T14" fmla="*/ 379 w 718"/>
                      <a:gd name="T15" fmla="*/ 220 h 542"/>
                      <a:gd name="T16" fmla="*/ 103 w 718"/>
                      <a:gd name="T17" fmla="*/ 139 h 542"/>
                      <a:gd name="T18" fmla="*/ 0 w 718"/>
                      <a:gd name="T19" fmla="*/ 0 h 54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18"/>
                      <a:gd name="T31" fmla="*/ 0 h 542"/>
                      <a:gd name="T32" fmla="*/ 718 w 718"/>
                      <a:gd name="T33" fmla="*/ 542 h 54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18" h="542">
                        <a:moveTo>
                          <a:pt x="0" y="0"/>
                        </a:moveTo>
                        <a:lnTo>
                          <a:pt x="0" y="272"/>
                        </a:lnTo>
                        <a:cubicBezTo>
                          <a:pt x="21" y="333"/>
                          <a:pt x="58" y="337"/>
                          <a:pt x="127" y="367"/>
                        </a:cubicBezTo>
                        <a:cubicBezTo>
                          <a:pt x="196" y="397"/>
                          <a:pt x="318" y="428"/>
                          <a:pt x="415" y="454"/>
                        </a:cubicBezTo>
                        <a:cubicBezTo>
                          <a:pt x="512" y="480"/>
                          <a:pt x="660" y="542"/>
                          <a:pt x="710" y="524"/>
                        </a:cubicBezTo>
                        <a:lnTo>
                          <a:pt x="718" y="348"/>
                        </a:lnTo>
                        <a:cubicBezTo>
                          <a:pt x="708" y="309"/>
                          <a:pt x="706" y="309"/>
                          <a:pt x="650" y="288"/>
                        </a:cubicBezTo>
                        <a:cubicBezTo>
                          <a:pt x="594" y="267"/>
                          <a:pt x="470" y="245"/>
                          <a:pt x="379" y="220"/>
                        </a:cubicBezTo>
                        <a:cubicBezTo>
                          <a:pt x="288" y="195"/>
                          <a:pt x="166" y="176"/>
                          <a:pt x="103" y="139"/>
                        </a:cubicBezTo>
                        <a:cubicBezTo>
                          <a:pt x="40" y="102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00"/>
                      </a:gs>
                      <a:gs pos="100000">
                        <a:srgbClr val="D1C39F"/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ar-SA"/>
                  </a:p>
                </p:txBody>
              </p:sp>
              <p:sp>
                <p:nvSpPr>
                  <p:cNvPr id="11542" name="Freeform 661"/>
                  <p:cNvSpPr>
                    <a:spLocks noChangeAspect="1"/>
                  </p:cNvSpPr>
                  <p:nvPr/>
                </p:nvSpPr>
                <p:spPr bwMode="auto">
                  <a:xfrm>
                    <a:off x="1733" y="975"/>
                    <a:ext cx="716" cy="624"/>
                  </a:xfrm>
                  <a:custGeom>
                    <a:avLst/>
                    <a:gdLst>
                      <a:gd name="T0" fmla="*/ 710 w 716"/>
                      <a:gd name="T1" fmla="*/ 0 h 624"/>
                      <a:gd name="T2" fmla="*/ 714 w 716"/>
                      <a:gd name="T3" fmla="*/ 188 h 624"/>
                      <a:gd name="T4" fmla="*/ 616 w 716"/>
                      <a:gd name="T5" fmla="*/ 276 h 624"/>
                      <a:gd name="T6" fmla="*/ 411 w 716"/>
                      <a:gd name="T7" fmla="*/ 349 h 624"/>
                      <a:gd name="T8" fmla="*/ 147 w 716"/>
                      <a:gd name="T9" fmla="*/ 436 h 624"/>
                      <a:gd name="T10" fmla="*/ 24 w 716"/>
                      <a:gd name="T11" fmla="*/ 540 h 624"/>
                      <a:gd name="T12" fmla="*/ 0 w 716"/>
                      <a:gd name="T13" fmla="*/ 596 h 624"/>
                      <a:gd name="T14" fmla="*/ 3 w 716"/>
                      <a:gd name="T15" fmla="*/ 373 h 624"/>
                      <a:gd name="T16" fmla="*/ 99 w 716"/>
                      <a:gd name="T17" fmla="*/ 250 h 624"/>
                      <a:gd name="T18" fmla="*/ 336 w 716"/>
                      <a:gd name="T19" fmla="*/ 154 h 624"/>
                      <a:gd name="T20" fmla="*/ 654 w 716"/>
                      <a:gd name="T21" fmla="*/ 56 h 624"/>
                      <a:gd name="T22" fmla="*/ 710 w 716"/>
                      <a:gd name="T23" fmla="*/ 0 h 62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716"/>
                      <a:gd name="T37" fmla="*/ 0 h 624"/>
                      <a:gd name="T38" fmla="*/ 716 w 716"/>
                      <a:gd name="T39" fmla="*/ 624 h 62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716" h="624">
                        <a:moveTo>
                          <a:pt x="710" y="0"/>
                        </a:moveTo>
                        <a:lnTo>
                          <a:pt x="714" y="188"/>
                        </a:lnTo>
                        <a:cubicBezTo>
                          <a:pt x="698" y="234"/>
                          <a:pt x="666" y="249"/>
                          <a:pt x="616" y="276"/>
                        </a:cubicBezTo>
                        <a:cubicBezTo>
                          <a:pt x="566" y="303"/>
                          <a:pt x="489" y="322"/>
                          <a:pt x="411" y="349"/>
                        </a:cubicBezTo>
                        <a:cubicBezTo>
                          <a:pt x="333" y="376"/>
                          <a:pt x="211" y="404"/>
                          <a:pt x="147" y="436"/>
                        </a:cubicBezTo>
                        <a:cubicBezTo>
                          <a:pt x="83" y="468"/>
                          <a:pt x="48" y="513"/>
                          <a:pt x="24" y="540"/>
                        </a:cubicBezTo>
                        <a:cubicBezTo>
                          <a:pt x="0" y="567"/>
                          <a:pt x="3" y="624"/>
                          <a:pt x="0" y="596"/>
                        </a:cubicBezTo>
                        <a:lnTo>
                          <a:pt x="3" y="373"/>
                        </a:lnTo>
                        <a:cubicBezTo>
                          <a:pt x="19" y="315"/>
                          <a:pt x="44" y="286"/>
                          <a:pt x="99" y="250"/>
                        </a:cubicBezTo>
                        <a:cubicBezTo>
                          <a:pt x="154" y="214"/>
                          <a:pt x="244" y="186"/>
                          <a:pt x="336" y="154"/>
                        </a:cubicBezTo>
                        <a:cubicBezTo>
                          <a:pt x="428" y="122"/>
                          <a:pt x="592" y="82"/>
                          <a:pt x="654" y="56"/>
                        </a:cubicBezTo>
                        <a:cubicBezTo>
                          <a:pt x="716" y="30"/>
                          <a:pt x="710" y="0"/>
                          <a:pt x="71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BE7D"/>
                      </a:gs>
                      <a:gs pos="100000">
                        <a:srgbClr val="000000"/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ar-SA"/>
                  </a:p>
                </p:txBody>
              </p:sp>
              <p:sp>
                <p:nvSpPr>
                  <p:cNvPr id="11543" name="Freeform 662"/>
                  <p:cNvSpPr>
                    <a:spLocks noChangeAspect="1"/>
                  </p:cNvSpPr>
                  <p:nvPr/>
                </p:nvSpPr>
                <p:spPr bwMode="auto">
                  <a:xfrm>
                    <a:off x="1724" y="-34"/>
                    <a:ext cx="718" cy="542"/>
                  </a:xfrm>
                  <a:custGeom>
                    <a:avLst/>
                    <a:gdLst>
                      <a:gd name="T0" fmla="*/ 0 w 718"/>
                      <a:gd name="T1" fmla="*/ 0 h 542"/>
                      <a:gd name="T2" fmla="*/ 0 w 718"/>
                      <a:gd name="T3" fmla="*/ 272 h 542"/>
                      <a:gd name="T4" fmla="*/ 127 w 718"/>
                      <a:gd name="T5" fmla="*/ 367 h 542"/>
                      <a:gd name="T6" fmla="*/ 415 w 718"/>
                      <a:gd name="T7" fmla="*/ 454 h 542"/>
                      <a:gd name="T8" fmla="*/ 710 w 718"/>
                      <a:gd name="T9" fmla="*/ 524 h 542"/>
                      <a:gd name="T10" fmla="*/ 718 w 718"/>
                      <a:gd name="T11" fmla="*/ 348 h 542"/>
                      <a:gd name="T12" fmla="*/ 650 w 718"/>
                      <a:gd name="T13" fmla="*/ 288 h 542"/>
                      <a:gd name="T14" fmla="*/ 379 w 718"/>
                      <a:gd name="T15" fmla="*/ 220 h 542"/>
                      <a:gd name="T16" fmla="*/ 103 w 718"/>
                      <a:gd name="T17" fmla="*/ 139 h 542"/>
                      <a:gd name="T18" fmla="*/ 0 w 718"/>
                      <a:gd name="T19" fmla="*/ 0 h 54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18"/>
                      <a:gd name="T31" fmla="*/ 0 h 542"/>
                      <a:gd name="T32" fmla="*/ 718 w 718"/>
                      <a:gd name="T33" fmla="*/ 542 h 54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18" h="542">
                        <a:moveTo>
                          <a:pt x="0" y="0"/>
                        </a:moveTo>
                        <a:lnTo>
                          <a:pt x="0" y="272"/>
                        </a:lnTo>
                        <a:cubicBezTo>
                          <a:pt x="21" y="333"/>
                          <a:pt x="58" y="337"/>
                          <a:pt x="127" y="367"/>
                        </a:cubicBezTo>
                        <a:cubicBezTo>
                          <a:pt x="196" y="397"/>
                          <a:pt x="318" y="428"/>
                          <a:pt x="415" y="454"/>
                        </a:cubicBezTo>
                        <a:cubicBezTo>
                          <a:pt x="512" y="480"/>
                          <a:pt x="660" y="542"/>
                          <a:pt x="710" y="524"/>
                        </a:cubicBezTo>
                        <a:lnTo>
                          <a:pt x="718" y="348"/>
                        </a:lnTo>
                        <a:cubicBezTo>
                          <a:pt x="708" y="309"/>
                          <a:pt x="706" y="309"/>
                          <a:pt x="650" y="288"/>
                        </a:cubicBezTo>
                        <a:cubicBezTo>
                          <a:pt x="594" y="267"/>
                          <a:pt x="470" y="245"/>
                          <a:pt x="379" y="220"/>
                        </a:cubicBezTo>
                        <a:cubicBezTo>
                          <a:pt x="288" y="195"/>
                          <a:pt x="166" y="176"/>
                          <a:pt x="103" y="139"/>
                        </a:cubicBezTo>
                        <a:cubicBezTo>
                          <a:pt x="40" y="102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00"/>
                      </a:gs>
                      <a:gs pos="100000">
                        <a:srgbClr val="D1C39F"/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ar-SA"/>
                  </a:p>
                </p:txBody>
              </p:sp>
              <p:sp>
                <p:nvSpPr>
                  <p:cNvPr id="11544" name="Freeform 663"/>
                  <p:cNvSpPr>
                    <a:spLocks noChangeAspect="1"/>
                  </p:cNvSpPr>
                  <p:nvPr/>
                </p:nvSpPr>
                <p:spPr bwMode="auto">
                  <a:xfrm>
                    <a:off x="1728" y="290"/>
                    <a:ext cx="716" cy="624"/>
                  </a:xfrm>
                  <a:custGeom>
                    <a:avLst/>
                    <a:gdLst>
                      <a:gd name="T0" fmla="*/ 710 w 716"/>
                      <a:gd name="T1" fmla="*/ 0 h 624"/>
                      <a:gd name="T2" fmla="*/ 714 w 716"/>
                      <a:gd name="T3" fmla="*/ 188 h 624"/>
                      <a:gd name="T4" fmla="*/ 616 w 716"/>
                      <a:gd name="T5" fmla="*/ 276 h 624"/>
                      <a:gd name="T6" fmla="*/ 411 w 716"/>
                      <a:gd name="T7" fmla="*/ 349 h 624"/>
                      <a:gd name="T8" fmla="*/ 147 w 716"/>
                      <a:gd name="T9" fmla="*/ 436 h 624"/>
                      <a:gd name="T10" fmla="*/ 24 w 716"/>
                      <a:gd name="T11" fmla="*/ 540 h 624"/>
                      <a:gd name="T12" fmla="*/ 0 w 716"/>
                      <a:gd name="T13" fmla="*/ 596 h 624"/>
                      <a:gd name="T14" fmla="*/ 3 w 716"/>
                      <a:gd name="T15" fmla="*/ 373 h 624"/>
                      <a:gd name="T16" fmla="*/ 99 w 716"/>
                      <a:gd name="T17" fmla="*/ 250 h 624"/>
                      <a:gd name="T18" fmla="*/ 336 w 716"/>
                      <a:gd name="T19" fmla="*/ 154 h 624"/>
                      <a:gd name="T20" fmla="*/ 654 w 716"/>
                      <a:gd name="T21" fmla="*/ 56 h 624"/>
                      <a:gd name="T22" fmla="*/ 710 w 716"/>
                      <a:gd name="T23" fmla="*/ 0 h 62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716"/>
                      <a:gd name="T37" fmla="*/ 0 h 624"/>
                      <a:gd name="T38" fmla="*/ 716 w 716"/>
                      <a:gd name="T39" fmla="*/ 624 h 62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716" h="624">
                        <a:moveTo>
                          <a:pt x="710" y="0"/>
                        </a:moveTo>
                        <a:lnTo>
                          <a:pt x="714" y="188"/>
                        </a:lnTo>
                        <a:cubicBezTo>
                          <a:pt x="698" y="234"/>
                          <a:pt x="666" y="249"/>
                          <a:pt x="616" y="276"/>
                        </a:cubicBezTo>
                        <a:cubicBezTo>
                          <a:pt x="566" y="303"/>
                          <a:pt x="489" y="322"/>
                          <a:pt x="411" y="349"/>
                        </a:cubicBezTo>
                        <a:cubicBezTo>
                          <a:pt x="333" y="376"/>
                          <a:pt x="211" y="404"/>
                          <a:pt x="147" y="436"/>
                        </a:cubicBezTo>
                        <a:cubicBezTo>
                          <a:pt x="83" y="468"/>
                          <a:pt x="48" y="513"/>
                          <a:pt x="24" y="540"/>
                        </a:cubicBezTo>
                        <a:cubicBezTo>
                          <a:pt x="0" y="567"/>
                          <a:pt x="3" y="624"/>
                          <a:pt x="0" y="596"/>
                        </a:cubicBezTo>
                        <a:lnTo>
                          <a:pt x="3" y="373"/>
                        </a:lnTo>
                        <a:cubicBezTo>
                          <a:pt x="19" y="315"/>
                          <a:pt x="44" y="286"/>
                          <a:pt x="99" y="250"/>
                        </a:cubicBezTo>
                        <a:cubicBezTo>
                          <a:pt x="154" y="214"/>
                          <a:pt x="244" y="186"/>
                          <a:pt x="336" y="154"/>
                        </a:cubicBezTo>
                        <a:cubicBezTo>
                          <a:pt x="428" y="122"/>
                          <a:pt x="592" y="82"/>
                          <a:pt x="654" y="56"/>
                        </a:cubicBezTo>
                        <a:cubicBezTo>
                          <a:pt x="716" y="30"/>
                          <a:pt x="710" y="0"/>
                          <a:pt x="71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BE7D"/>
                      </a:gs>
                      <a:gs pos="100000">
                        <a:srgbClr val="000000"/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ar-SA"/>
                  </a:p>
                </p:txBody>
              </p:sp>
            </p:grpSp>
            <p:sp>
              <p:nvSpPr>
                <p:cNvPr id="11532" name="AutoShape 664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307" y="382"/>
                  <a:ext cx="305" cy="1606"/>
                </a:xfrm>
                <a:prstGeom prst="roundRect">
                  <a:avLst>
                    <a:gd name="adj" fmla="val 40046"/>
                  </a:avLst>
                </a:prstGeom>
                <a:gradFill rotWithShape="1">
                  <a:gsLst>
                    <a:gs pos="0">
                      <a:srgbClr val="FFFFFF">
                        <a:alpha val="81000"/>
                      </a:srgbClr>
                    </a:gs>
                    <a:gs pos="100000">
                      <a:srgbClr val="FFD9D9">
                        <a:alpha val="60001"/>
                      </a:srgbClr>
                    </a:gs>
                  </a:gsLst>
                  <a:lin ang="0" scaled="1"/>
                </a:gradFill>
                <a:ln w="31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</p:grpSp>
          <p:sp>
            <p:nvSpPr>
              <p:cNvPr id="11517" name="Line 665"/>
              <p:cNvSpPr>
                <a:spLocks noChangeAspect="1" noChangeShapeType="1"/>
              </p:cNvSpPr>
              <p:nvPr/>
            </p:nvSpPr>
            <p:spPr bwMode="auto">
              <a:xfrm flipV="1">
                <a:off x="4184" y="1666"/>
                <a:ext cx="57" cy="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518" name="Line 666"/>
              <p:cNvSpPr>
                <a:spLocks noChangeAspect="1" noChangeShapeType="1"/>
              </p:cNvSpPr>
              <p:nvPr/>
            </p:nvSpPr>
            <p:spPr bwMode="auto">
              <a:xfrm rot="16200000" flipH="1">
                <a:off x="4223" y="1581"/>
                <a:ext cx="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519" name="Line 667"/>
              <p:cNvSpPr>
                <a:spLocks noChangeAspect="1" noChangeShapeType="1"/>
              </p:cNvSpPr>
              <p:nvPr/>
            </p:nvSpPr>
            <p:spPr bwMode="auto">
              <a:xfrm flipH="1">
                <a:off x="4577" y="1769"/>
                <a:ext cx="42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520" name="Freeform 668"/>
              <p:cNvSpPr>
                <a:spLocks noChangeAspect="1"/>
              </p:cNvSpPr>
              <p:nvPr/>
            </p:nvSpPr>
            <p:spPr bwMode="auto">
              <a:xfrm>
                <a:off x="4732" y="1719"/>
                <a:ext cx="26" cy="34"/>
              </a:xfrm>
              <a:custGeom>
                <a:avLst/>
                <a:gdLst>
                  <a:gd name="T0" fmla="*/ 0 w 524"/>
                  <a:gd name="T1" fmla="*/ 0 h 653"/>
                  <a:gd name="T2" fmla="*/ 0 w 524"/>
                  <a:gd name="T3" fmla="*/ 0 h 653"/>
                  <a:gd name="T4" fmla="*/ 0 w 524"/>
                  <a:gd name="T5" fmla="*/ 0 h 653"/>
                  <a:gd name="T6" fmla="*/ 0 w 524"/>
                  <a:gd name="T7" fmla="*/ 0 h 653"/>
                  <a:gd name="T8" fmla="*/ 0 w 524"/>
                  <a:gd name="T9" fmla="*/ 0 h 653"/>
                  <a:gd name="T10" fmla="*/ 0 w 524"/>
                  <a:gd name="T11" fmla="*/ 0 h 653"/>
                  <a:gd name="T12" fmla="*/ 0 w 524"/>
                  <a:gd name="T13" fmla="*/ 0 h 653"/>
                  <a:gd name="T14" fmla="*/ 0 w 524"/>
                  <a:gd name="T15" fmla="*/ 0 h 653"/>
                  <a:gd name="T16" fmla="*/ 0 w 524"/>
                  <a:gd name="T17" fmla="*/ 0 h 6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4"/>
                  <a:gd name="T28" fmla="*/ 0 h 653"/>
                  <a:gd name="T29" fmla="*/ 524 w 524"/>
                  <a:gd name="T30" fmla="*/ 653 h 6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4" h="653">
                    <a:moveTo>
                      <a:pt x="506" y="171"/>
                    </a:moveTo>
                    <a:cubicBezTo>
                      <a:pt x="489" y="150"/>
                      <a:pt x="456" y="70"/>
                      <a:pt x="404" y="45"/>
                    </a:cubicBezTo>
                    <a:cubicBezTo>
                      <a:pt x="352" y="20"/>
                      <a:pt x="256" y="0"/>
                      <a:pt x="194" y="21"/>
                    </a:cubicBezTo>
                    <a:cubicBezTo>
                      <a:pt x="132" y="42"/>
                      <a:pt x="62" y="102"/>
                      <a:pt x="32" y="171"/>
                    </a:cubicBezTo>
                    <a:cubicBezTo>
                      <a:pt x="2" y="240"/>
                      <a:pt x="0" y="363"/>
                      <a:pt x="14" y="435"/>
                    </a:cubicBezTo>
                    <a:cubicBezTo>
                      <a:pt x="28" y="507"/>
                      <a:pt x="62" y="568"/>
                      <a:pt x="116" y="603"/>
                    </a:cubicBezTo>
                    <a:cubicBezTo>
                      <a:pt x="170" y="638"/>
                      <a:pt x="277" y="653"/>
                      <a:pt x="338" y="645"/>
                    </a:cubicBezTo>
                    <a:cubicBezTo>
                      <a:pt x="399" y="637"/>
                      <a:pt x="451" y="586"/>
                      <a:pt x="482" y="555"/>
                    </a:cubicBezTo>
                    <a:cubicBezTo>
                      <a:pt x="513" y="524"/>
                      <a:pt x="515" y="479"/>
                      <a:pt x="524" y="459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21" name="Line 669"/>
              <p:cNvSpPr>
                <a:spLocks noChangeAspect="1" noChangeShapeType="1"/>
              </p:cNvSpPr>
              <p:nvPr/>
            </p:nvSpPr>
            <p:spPr bwMode="auto">
              <a:xfrm>
                <a:off x="4772" y="1717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22" name="Line 670"/>
              <p:cNvSpPr>
                <a:spLocks noChangeAspect="1" noChangeShapeType="1"/>
              </p:cNvSpPr>
              <p:nvPr/>
            </p:nvSpPr>
            <p:spPr bwMode="auto">
              <a:xfrm>
                <a:off x="4795" y="1717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23" name="Line 671"/>
              <p:cNvSpPr>
                <a:spLocks noChangeAspect="1" noChangeShapeType="1"/>
              </p:cNvSpPr>
              <p:nvPr/>
            </p:nvSpPr>
            <p:spPr bwMode="auto">
              <a:xfrm>
                <a:off x="4772" y="1734"/>
                <a:ext cx="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24" name="Freeform 672"/>
              <p:cNvSpPr>
                <a:spLocks noChangeAspect="1"/>
              </p:cNvSpPr>
              <p:nvPr/>
            </p:nvSpPr>
            <p:spPr bwMode="auto">
              <a:xfrm>
                <a:off x="4803" y="1744"/>
                <a:ext cx="20" cy="23"/>
              </a:xfrm>
              <a:custGeom>
                <a:avLst/>
                <a:gdLst>
                  <a:gd name="T0" fmla="*/ 1 w 39"/>
                  <a:gd name="T1" fmla="*/ 0 h 47"/>
                  <a:gd name="T2" fmla="*/ 1 w 39"/>
                  <a:gd name="T3" fmla="*/ 0 h 47"/>
                  <a:gd name="T4" fmla="*/ 1 w 39"/>
                  <a:gd name="T5" fmla="*/ 0 h 47"/>
                  <a:gd name="T6" fmla="*/ 1 w 39"/>
                  <a:gd name="T7" fmla="*/ 0 h 47"/>
                  <a:gd name="T8" fmla="*/ 1 w 39"/>
                  <a:gd name="T9" fmla="*/ 0 h 47"/>
                  <a:gd name="T10" fmla="*/ 1 w 39"/>
                  <a:gd name="T11" fmla="*/ 0 h 47"/>
                  <a:gd name="T12" fmla="*/ 1 w 39"/>
                  <a:gd name="T13" fmla="*/ 0 h 47"/>
                  <a:gd name="T14" fmla="*/ 1 w 39"/>
                  <a:gd name="T15" fmla="*/ 0 h 47"/>
                  <a:gd name="T16" fmla="*/ 1 w 39"/>
                  <a:gd name="T17" fmla="*/ 0 h 47"/>
                  <a:gd name="T18" fmla="*/ 1 w 39"/>
                  <a:gd name="T19" fmla="*/ 0 h 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47"/>
                  <a:gd name="T32" fmla="*/ 39 w 39"/>
                  <a:gd name="T33" fmla="*/ 47 h 4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47">
                    <a:moveTo>
                      <a:pt x="4" y="12"/>
                    </a:moveTo>
                    <a:cubicBezTo>
                      <a:pt x="4" y="10"/>
                      <a:pt x="5" y="8"/>
                      <a:pt x="6" y="6"/>
                    </a:cubicBezTo>
                    <a:cubicBezTo>
                      <a:pt x="8" y="4"/>
                      <a:pt x="11" y="1"/>
                      <a:pt x="14" y="1"/>
                    </a:cubicBezTo>
                    <a:cubicBezTo>
                      <a:pt x="16" y="0"/>
                      <a:pt x="20" y="1"/>
                      <a:pt x="23" y="2"/>
                    </a:cubicBezTo>
                    <a:cubicBezTo>
                      <a:pt x="25" y="3"/>
                      <a:pt x="28" y="4"/>
                      <a:pt x="30" y="6"/>
                    </a:cubicBezTo>
                    <a:cubicBezTo>
                      <a:pt x="32" y="8"/>
                      <a:pt x="33" y="11"/>
                      <a:pt x="32" y="14"/>
                    </a:cubicBezTo>
                    <a:cubicBezTo>
                      <a:pt x="32" y="17"/>
                      <a:pt x="32" y="20"/>
                      <a:pt x="27" y="24"/>
                    </a:cubicBezTo>
                    <a:cubicBezTo>
                      <a:pt x="23" y="28"/>
                      <a:pt x="11" y="36"/>
                      <a:pt x="8" y="39"/>
                    </a:cubicBezTo>
                    <a:cubicBezTo>
                      <a:pt x="4" y="43"/>
                      <a:pt x="0" y="46"/>
                      <a:pt x="5" y="47"/>
                    </a:cubicBezTo>
                    <a:lnTo>
                      <a:pt x="39" y="47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25" name="Line 673"/>
              <p:cNvSpPr>
                <a:spLocks noChangeAspect="1" noChangeShapeType="1"/>
              </p:cNvSpPr>
              <p:nvPr/>
            </p:nvSpPr>
            <p:spPr bwMode="auto">
              <a:xfrm flipH="1">
                <a:off x="4655" y="1739"/>
                <a:ext cx="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526" name="Line 674"/>
              <p:cNvSpPr>
                <a:spLocks noChangeAspect="1" noChangeShapeType="1"/>
              </p:cNvSpPr>
              <p:nvPr/>
            </p:nvSpPr>
            <p:spPr bwMode="auto">
              <a:xfrm flipH="1">
                <a:off x="4828" y="1738"/>
                <a:ext cx="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527" name="Line 675"/>
              <p:cNvSpPr>
                <a:spLocks noChangeAspect="1" noChangeShapeType="1"/>
              </p:cNvSpPr>
              <p:nvPr/>
            </p:nvSpPr>
            <p:spPr bwMode="auto">
              <a:xfrm rot="16200000" flipH="1">
                <a:off x="4220" y="1458"/>
                <a:ext cx="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528" name="Line 676"/>
              <p:cNvSpPr>
                <a:spLocks noChangeAspect="1" noChangeShapeType="1"/>
              </p:cNvSpPr>
              <p:nvPr/>
            </p:nvSpPr>
            <p:spPr bwMode="auto">
              <a:xfrm>
                <a:off x="4384" y="1927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529" name="Line 677"/>
              <p:cNvSpPr>
                <a:spLocks noChangeAspect="1" noChangeShapeType="1"/>
              </p:cNvSpPr>
              <p:nvPr/>
            </p:nvSpPr>
            <p:spPr bwMode="auto">
              <a:xfrm rot="5400000">
                <a:off x="4384" y="1927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530" name="Freeform 678"/>
              <p:cNvSpPr>
                <a:spLocks noChangeAspect="1"/>
              </p:cNvSpPr>
              <p:nvPr/>
            </p:nvSpPr>
            <p:spPr bwMode="auto">
              <a:xfrm>
                <a:off x="4355" y="1924"/>
                <a:ext cx="13" cy="23"/>
              </a:xfrm>
              <a:custGeom>
                <a:avLst/>
                <a:gdLst>
                  <a:gd name="T0" fmla="*/ 0 w 371"/>
                  <a:gd name="T1" fmla="*/ 0 h 649"/>
                  <a:gd name="T2" fmla="*/ 0 w 371"/>
                  <a:gd name="T3" fmla="*/ 0 h 649"/>
                  <a:gd name="T4" fmla="*/ 0 w 371"/>
                  <a:gd name="T5" fmla="*/ 0 h 649"/>
                  <a:gd name="T6" fmla="*/ 0 w 371"/>
                  <a:gd name="T7" fmla="*/ 0 h 649"/>
                  <a:gd name="T8" fmla="*/ 0 w 371"/>
                  <a:gd name="T9" fmla="*/ 0 h 649"/>
                  <a:gd name="T10" fmla="*/ 0 w 371"/>
                  <a:gd name="T11" fmla="*/ 0 h 649"/>
                  <a:gd name="T12" fmla="*/ 0 w 371"/>
                  <a:gd name="T13" fmla="*/ 0 h 649"/>
                  <a:gd name="T14" fmla="*/ 0 w 371"/>
                  <a:gd name="T15" fmla="*/ 0 h 649"/>
                  <a:gd name="T16" fmla="*/ 0 w 371"/>
                  <a:gd name="T17" fmla="*/ 0 h 649"/>
                  <a:gd name="T18" fmla="*/ 0 w 371"/>
                  <a:gd name="T19" fmla="*/ 0 h 649"/>
                  <a:gd name="T20" fmla="*/ 0 w 371"/>
                  <a:gd name="T21" fmla="*/ 0 h 649"/>
                  <a:gd name="T22" fmla="*/ 0 w 371"/>
                  <a:gd name="T23" fmla="*/ 0 h 649"/>
                  <a:gd name="T24" fmla="*/ 0 w 371"/>
                  <a:gd name="T25" fmla="*/ 0 h 649"/>
                  <a:gd name="T26" fmla="*/ 0 w 371"/>
                  <a:gd name="T27" fmla="*/ 0 h 649"/>
                  <a:gd name="T28" fmla="*/ 0 w 371"/>
                  <a:gd name="T29" fmla="*/ 0 h 6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1"/>
                  <a:gd name="T46" fmla="*/ 0 h 649"/>
                  <a:gd name="T47" fmla="*/ 371 w 371"/>
                  <a:gd name="T48" fmla="*/ 649 h 6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1" h="649">
                    <a:moveTo>
                      <a:pt x="13" y="145"/>
                    </a:moveTo>
                    <a:cubicBezTo>
                      <a:pt x="19" y="131"/>
                      <a:pt x="27" y="86"/>
                      <a:pt x="49" y="62"/>
                    </a:cubicBezTo>
                    <a:cubicBezTo>
                      <a:pt x="71" y="38"/>
                      <a:pt x="107" y="8"/>
                      <a:pt x="145" y="4"/>
                    </a:cubicBezTo>
                    <a:cubicBezTo>
                      <a:pt x="183" y="0"/>
                      <a:pt x="248" y="10"/>
                      <a:pt x="279" y="36"/>
                    </a:cubicBezTo>
                    <a:cubicBezTo>
                      <a:pt x="310" y="62"/>
                      <a:pt x="334" y="121"/>
                      <a:pt x="333" y="158"/>
                    </a:cubicBezTo>
                    <a:cubicBezTo>
                      <a:pt x="332" y="195"/>
                      <a:pt x="295" y="238"/>
                      <a:pt x="275" y="260"/>
                    </a:cubicBezTo>
                    <a:cubicBezTo>
                      <a:pt x="255" y="282"/>
                      <a:pt x="234" y="286"/>
                      <a:pt x="211" y="292"/>
                    </a:cubicBezTo>
                    <a:cubicBezTo>
                      <a:pt x="188" y="298"/>
                      <a:pt x="125" y="295"/>
                      <a:pt x="135" y="298"/>
                    </a:cubicBezTo>
                    <a:cubicBezTo>
                      <a:pt x="145" y="301"/>
                      <a:pt x="234" y="296"/>
                      <a:pt x="269" y="311"/>
                    </a:cubicBezTo>
                    <a:cubicBezTo>
                      <a:pt x="304" y="326"/>
                      <a:pt x="328" y="357"/>
                      <a:pt x="343" y="388"/>
                    </a:cubicBezTo>
                    <a:cubicBezTo>
                      <a:pt x="358" y="419"/>
                      <a:pt x="371" y="461"/>
                      <a:pt x="362" y="497"/>
                    </a:cubicBezTo>
                    <a:cubicBezTo>
                      <a:pt x="353" y="533"/>
                      <a:pt x="327" y="582"/>
                      <a:pt x="292" y="606"/>
                    </a:cubicBezTo>
                    <a:cubicBezTo>
                      <a:pt x="257" y="630"/>
                      <a:pt x="194" y="649"/>
                      <a:pt x="151" y="644"/>
                    </a:cubicBezTo>
                    <a:cubicBezTo>
                      <a:pt x="108" y="639"/>
                      <a:pt x="61" y="598"/>
                      <a:pt x="36" y="574"/>
                    </a:cubicBezTo>
                    <a:cubicBezTo>
                      <a:pt x="11" y="550"/>
                      <a:pt x="7" y="513"/>
                      <a:pt x="0" y="497"/>
                    </a:cubicBezTo>
                  </a:path>
                </a:pathLst>
              </a:cu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1273" name="Group 679"/>
            <p:cNvGrpSpPr>
              <a:grpSpLocks/>
            </p:cNvGrpSpPr>
            <p:nvPr/>
          </p:nvGrpSpPr>
          <p:grpSpPr bwMode="auto">
            <a:xfrm>
              <a:off x="3216" y="1478"/>
              <a:ext cx="1040" cy="922"/>
              <a:chOff x="700" y="1494"/>
              <a:chExt cx="1040" cy="922"/>
            </a:xfrm>
          </p:grpSpPr>
          <p:sp>
            <p:nvSpPr>
              <p:cNvPr id="11274" name="Line 680"/>
              <p:cNvSpPr>
                <a:spLocks noChangeAspect="1" noChangeShapeType="1"/>
              </p:cNvSpPr>
              <p:nvPr/>
            </p:nvSpPr>
            <p:spPr bwMode="auto">
              <a:xfrm rot="19932133" flipH="1">
                <a:off x="891" y="1821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75" name="Line 681"/>
              <p:cNvSpPr>
                <a:spLocks noChangeAspect="1" noChangeShapeType="1"/>
              </p:cNvSpPr>
              <p:nvPr/>
            </p:nvSpPr>
            <p:spPr bwMode="auto">
              <a:xfrm rot="15672133" flipH="1">
                <a:off x="933" y="1868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76" name="Line 682"/>
              <p:cNvSpPr>
                <a:spLocks noChangeAspect="1" noChangeShapeType="1"/>
              </p:cNvSpPr>
              <p:nvPr/>
            </p:nvSpPr>
            <p:spPr bwMode="auto">
              <a:xfrm rot="11352133" flipH="1">
                <a:off x="997" y="1804"/>
                <a:ext cx="0" cy="5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77" name="Line 683"/>
              <p:cNvSpPr>
                <a:spLocks noChangeAspect="1" noChangeShapeType="1"/>
              </p:cNvSpPr>
              <p:nvPr/>
            </p:nvSpPr>
            <p:spPr bwMode="auto">
              <a:xfrm rot="7092133" flipH="1">
                <a:off x="966" y="1745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78" name="Line 684"/>
              <p:cNvSpPr>
                <a:spLocks noChangeAspect="1" noChangeShapeType="1"/>
              </p:cNvSpPr>
              <p:nvPr/>
            </p:nvSpPr>
            <p:spPr bwMode="auto">
              <a:xfrm rot="2712133" flipH="1">
                <a:off x="901" y="1755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79" name="Line 685"/>
              <p:cNvSpPr>
                <a:spLocks noChangeAspect="1" noChangeShapeType="1"/>
              </p:cNvSpPr>
              <p:nvPr/>
            </p:nvSpPr>
            <p:spPr bwMode="auto">
              <a:xfrm rot="7092133" flipH="1">
                <a:off x="961" y="1772"/>
                <a:ext cx="0" cy="5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80" name="Line 686"/>
              <p:cNvSpPr>
                <a:spLocks noChangeAspect="1" noChangeShapeType="1"/>
              </p:cNvSpPr>
              <p:nvPr/>
            </p:nvSpPr>
            <p:spPr bwMode="auto">
              <a:xfrm rot="19932133" flipH="1">
                <a:off x="907" y="1828"/>
                <a:ext cx="0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81" name="Freeform 687"/>
              <p:cNvSpPr>
                <a:spLocks noChangeAspect="1"/>
              </p:cNvSpPr>
              <p:nvPr/>
            </p:nvSpPr>
            <p:spPr bwMode="auto">
              <a:xfrm>
                <a:off x="970" y="1866"/>
                <a:ext cx="23" cy="37"/>
              </a:xfrm>
              <a:custGeom>
                <a:avLst/>
                <a:gdLst>
                  <a:gd name="T0" fmla="*/ 0 w 42"/>
                  <a:gd name="T1" fmla="*/ 1 h 74"/>
                  <a:gd name="T2" fmla="*/ 0 w 42"/>
                  <a:gd name="T3" fmla="*/ 1 h 74"/>
                  <a:gd name="T4" fmla="*/ 1 w 42"/>
                  <a:gd name="T5" fmla="*/ 1 h 74"/>
                  <a:gd name="T6" fmla="*/ 1 w 42"/>
                  <a:gd name="T7" fmla="*/ 0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74"/>
                  <a:gd name="T14" fmla="*/ 42 w 42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74">
                    <a:moveTo>
                      <a:pt x="0" y="74"/>
                    </a:moveTo>
                    <a:lnTo>
                      <a:pt x="0" y="6"/>
                    </a:lnTo>
                    <a:lnTo>
                      <a:pt x="41" y="69"/>
                    </a:lnTo>
                    <a:lnTo>
                      <a:pt x="4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82" name="Line 688"/>
              <p:cNvSpPr>
                <a:spLocks noChangeAspect="1" noChangeShapeType="1"/>
              </p:cNvSpPr>
              <p:nvPr/>
            </p:nvSpPr>
            <p:spPr bwMode="auto">
              <a:xfrm rot="3732133" flipH="1">
                <a:off x="1169" y="1748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83" name="Line 689"/>
              <p:cNvSpPr>
                <a:spLocks noChangeAspect="1" noChangeShapeType="1"/>
              </p:cNvSpPr>
              <p:nvPr/>
            </p:nvSpPr>
            <p:spPr bwMode="auto">
              <a:xfrm rot="21072133" flipH="1">
                <a:off x="1136" y="1806"/>
                <a:ext cx="0" cy="5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84" name="Line 690"/>
              <p:cNvSpPr>
                <a:spLocks noChangeAspect="1" noChangeShapeType="1"/>
              </p:cNvSpPr>
              <p:nvPr/>
            </p:nvSpPr>
            <p:spPr bwMode="auto">
              <a:xfrm rot="16752133" flipH="1">
                <a:off x="1200" y="1868"/>
                <a:ext cx="0" cy="5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85" name="Line 691"/>
              <p:cNvSpPr>
                <a:spLocks noChangeAspect="1" noChangeShapeType="1"/>
              </p:cNvSpPr>
              <p:nvPr/>
            </p:nvSpPr>
            <p:spPr bwMode="auto">
              <a:xfrm rot="12492133" flipH="1">
                <a:off x="1245" y="1825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86" name="Line 692"/>
              <p:cNvSpPr>
                <a:spLocks noChangeAspect="1" noChangeShapeType="1"/>
              </p:cNvSpPr>
              <p:nvPr/>
            </p:nvSpPr>
            <p:spPr bwMode="auto">
              <a:xfrm rot="8112133" flipH="1">
                <a:off x="1234" y="1759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87" name="Freeform 693"/>
              <p:cNvSpPr>
                <a:spLocks noChangeAspect="1"/>
              </p:cNvSpPr>
              <p:nvPr/>
            </p:nvSpPr>
            <p:spPr bwMode="auto">
              <a:xfrm>
                <a:off x="1139" y="1867"/>
                <a:ext cx="23" cy="37"/>
              </a:xfrm>
              <a:custGeom>
                <a:avLst/>
                <a:gdLst>
                  <a:gd name="T0" fmla="*/ 0 w 42"/>
                  <a:gd name="T1" fmla="*/ 1 h 74"/>
                  <a:gd name="T2" fmla="*/ 0 w 42"/>
                  <a:gd name="T3" fmla="*/ 1 h 74"/>
                  <a:gd name="T4" fmla="*/ 1 w 42"/>
                  <a:gd name="T5" fmla="*/ 1 h 74"/>
                  <a:gd name="T6" fmla="*/ 1 w 42"/>
                  <a:gd name="T7" fmla="*/ 0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74"/>
                  <a:gd name="T14" fmla="*/ 42 w 42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74">
                    <a:moveTo>
                      <a:pt x="0" y="74"/>
                    </a:moveTo>
                    <a:lnTo>
                      <a:pt x="0" y="6"/>
                    </a:lnTo>
                    <a:lnTo>
                      <a:pt x="41" y="69"/>
                    </a:lnTo>
                    <a:lnTo>
                      <a:pt x="4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88" name="Line 694"/>
              <p:cNvSpPr>
                <a:spLocks noChangeAspect="1" noChangeShapeType="1"/>
              </p:cNvSpPr>
              <p:nvPr/>
            </p:nvSpPr>
            <p:spPr bwMode="auto">
              <a:xfrm rot="9132133" flipH="1">
                <a:off x="1245" y="2022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89" name="Line 695"/>
              <p:cNvSpPr>
                <a:spLocks noChangeAspect="1" noChangeShapeType="1"/>
              </p:cNvSpPr>
              <p:nvPr/>
            </p:nvSpPr>
            <p:spPr bwMode="auto">
              <a:xfrm rot="4872133" flipH="1">
                <a:off x="1203" y="2005"/>
                <a:ext cx="0" cy="5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90" name="Line 696"/>
              <p:cNvSpPr>
                <a:spLocks noChangeAspect="1" noChangeShapeType="1"/>
              </p:cNvSpPr>
              <p:nvPr/>
            </p:nvSpPr>
            <p:spPr bwMode="auto">
              <a:xfrm rot="552133" flipH="1">
                <a:off x="1139" y="2068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91" name="Line 697"/>
              <p:cNvSpPr>
                <a:spLocks noChangeAspect="1" noChangeShapeType="1"/>
              </p:cNvSpPr>
              <p:nvPr/>
            </p:nvSpPr>
            <p:spPr bwMode="auto">
              <a:xfrm rot="17892133" flipH="1">
                <a:off x="1169" y="2098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92" name="Line 698"/>
              <p:cNvSpPr>
                <a:spLocks noChangeAspect="1" noChangeShapeType="1"/>
              </p:cNvSpPr>
              <p:nvPr/>
            </p:nvSpPr>
            <p:spPr bwMode="auto">
              <a:xfrm rot="13512133" flipH="1">
                <a:off x="1235" y="2087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93" name="Freeform 699"/>
              <p:cNvSpPr>
                <a:spLocks noChangeAspect="1"/>
              </p:cNvSpPr>
              <p:nvPr/>
            </p:nvSpPr>
            <p:spPr bwMode="auto">
              <a:xfrm rot="10800000">
                <a:off x="1142" y="2022"/>
                <a:ext cx="23" cy="37"/>
              </a:xfrm>
              <a:custGeom>
                <a:avLst/>
                <a:gdLst>
                  <a:gd name="T0" fmla="*/ 0 w 42"/>
                  <a:gd name="T1" fmla="*/ 1 h 74"/>
                  <a:gd name="T2" fmla="*/ 0 w 42"/>
                  <a:gd name="T3" fmla="*/ 1 h 74"/>
                  <a:gd name="T4" fmla="*/ 1 w 42"/>
                  <a:gd name="T5" fmla="*/ 1 h 74"/>
                  <a:gd name="T6" fmla="*/ 1 w 42"/>
                  <a:gd name="T7" fmla="*/ 0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74"/>
                  <a:gd name="T14" fmla="*/ 42 w 42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74">
                    <a:moveTo>
                      <a:pt x="0" y="74"/>
                    </a:moveTo>
                    <a:lnTo>
                      <a:pt x="0" y="6"/>
                    </a:lnTo>
                    <a:lnTo>
                      <a:pt x="41" y="69"/>
                    </a:lnTo>
                    <a:lnTo>
                      <a:pt x="4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94" name="Line 700"/>
              <p:cNvSpPr>
                <a:spLocks noChangeAspect="1" noChangeShapeType="1"/>
              </p:cNvSpPr>
              <p:nvPr/>
            </p:nvSpPr>
            <p:spPr bwMode="auto">
              <a:xfrm rot="14532133" flipH="1">
                <a:off x="966" y="2100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95" name="Line 701"/>
              <p:cNvSpPr>
                <a:spLocks noChangeAspect="1" noChangeShapeType="1"/>
              </p:cNvSpPr>
              <p:nvPr/>
            </p:nvSpPr>
            <p:spPr bwMode="auto">
              <a:xfrm rot="10272133" flipH="1">
                <a:off x="999" y="2072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96" name="Line 702"/>
              <p:cNvSpPr>
                <a:spLocks noChangeAspect="1" noChangeShapeType="1"/>
              </p:cNvSpPr>
              <p:nvPr/>
            </p:nvSpPr>
            <p:spPr bwMode="auto">
              <a:xfrm rot="5952133" flipH="1">
                <a:off x="935" y="2009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97" name="Line 703"/>
              <p:cNvSpPr>
                <a:spLocks noChangeAspect="1" noChangeShapeType="1"/>
              </p:cNvSpPr>
              <p:nvPr/>
            </p:nvSpPr>
            <p:spPr bwMode="auto">
              <a:xfrm rot="1692133" flipH="1">
                <a:off x="890" y="2025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98" name="Line 704"/>
              <p:cNvSpPr>
                <a:spLocks noChangeAspect="1" noChangeShapeType="1"/>
              </p:cNvSpPr>
              <p:nvPr/>
            </p:nvSpPr>
            <p:spPr bwMode="auto">
              <a:xfrm rot="18912133" flipH="1">
                <a:off x="901" y="2089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99" name="Freeform 705"/>
              <p:cNvSpPr>
                <a:spLocks noChangeAspect="1"/>
              </p:cNvSpPr>
              <p:nvPr/>
            </p:nvSpPr>
            <p:spPr bwMode="auto">
              <a:xfrm rot="10800000">
                <a:off x="971" y="2028"/>
                <a:ext cx="23" cy="37"/>
              </a:xfrm>
              <a:custGeom>
                <a:avLst/>
                <a:gdLst>
                  <a:gd name="T0" fmla="*/ 0 w 42"/>
                  <a:gd name="T1" fmla="*/ 1 h 74"/>
                  <a:gd name="T2" fmla="*/ 0 w 42"/>
                  <a:gd name="T3" fmla="*/ 1 h 74"/>
                  <a:gd name="T4" fmla="*/ 1 w 42"/>
                  <a:gd name="T5" fmla="*/ 1 h 74"/>
                  <a:gd name="T6" fmla="*/ 1 w 42"/>
                  <a:gd name="T7" fmla="*/ 0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74"/>
                  <a:gd name="T14" fmla="*/ 42 w 42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74">
                    <a:moveTo>
                      <a:pt x="0" y="74"/>
                    </a:moveTo>
                    <a:lnTo>
                      <a:pt x="0" y="6"/>
                    </a:lnTo>
                    <a:lnTo>
                      <a:pt x="41" y="69"/>
                    </a:lnTo>
                    <a:lnTo>
                      <a:pt x="4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00" name="Line 706"/>
              <p:cNvSpPr>
                <a:spLocks noChangeAspect="1" noChangeShapeType="1"/>
              </p:cNvSpPr>
              <p:nvPr/>
            </p:nvSpPr>
            <p:spPr bwMode="auto">
              <a:xfrm rot="2178720" flipV="1">
                <a:off x="1250" y="1956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01" name="Line 707"/>
              <p:cNvSpPr>
                <a:spLocks noChangeAspect="1" noChangeShapeType="1"/>
              </p:cNvSpPr>
              <p:nvPr/>
            </p:nvSpPr>
            <p:spPr bwMode="auto">
              <a:xfrm rot="19398720" flipV="1">
                <a:off x="1250" y="1890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02" name="Line 708"/>
              <p:cNvSpPr>
                <a:spLocks noChangeAspect="1" noChangeShapeType="1"/>
              </p:cNvSpPr>
              <p:nvPr/>
            </p:nvSpPr>
            <p:spPr bwMode="auto">
              <a:xfrm rot="2178720" flipV="1">
                <a:off x="1237" y="1961"/>
                <a:ext cx="0" cy="5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03" name="Line 709"/>
              <p:cNvSpPr>
                <a:spLocks noChangeAspect="1" noChangeShapeType="1"/>
              </p:cNvSpPr>
              <p:nvPr/>
            </p:nvSpPr>
            <p:spPr bwMode="auto">
              <a:xfrm rot="19421858" flipH="1">
                <a:off x="884" y="1955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04" name="Line 710"/>
              <p:cNvSpPr>
                <a:spLocks noChangeAspect="1" noChangeShapeType="1"/>
              </p:cNvSpPr>
              <p:nvPr/>
            </p:nvSpPr>
            <p:spPr bwMode="auto">
              <a:xfrm rot="2201858" flipH="1">
                <a:off x="885" y="1889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05" name="Line 711"/>
              <p:cNvSpPr>
                <a:spLocks noChangeAspect="1" noChangeShapeType="1"/>
              </p:cNvSpPr>
              <p:nvPr/>
            </p:nvSpPr>
            <p:spPr bwMode="auto">
              <a:xfrm rot="19421858" flipH="1">
                <a:off x="899" y="1960"/>
                <a:ext cx="0" cy="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06" name="Line 712"/>
              <p:cNvSpPr>
                <a:spLocks noChangeAspect="1" noChangeShapeType="1"/>
              </p:cNvSpPr>
              <p:nvPr/>
            </p:nvSpPr>
            <p:spPr bwMode="auto">
              <a:xfrm rot="13998940" flipH="1">
                <a:off x="1102" y="2105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07" name="Line 713"/>
              <p:cNvSpPr>
                <a:spLocks noChangeAspect="1" noChangeShapeType="1"/>
              </p:cNvSpPr>
              <p:nvPr/>
            </p:nvSpPr>
            <p:spPr bwMode="auto">
              <a:xfrm rot="18378940" flipH="1">
                <a:off x="1036" y="2105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08" name="Line 714"/>
              <p:cNvSpPr>
                <a:spLocks noChangeAspect="1" noChangeShapeType="1"/>
              </p:cNvSpPr>
              <p:nvPr/>
            </p:nvSpPr>
            <p:spPr bwMode="auto">
              <a:xfrm rot="13998940" flipH="1">
                <a:off x="1094" y="2104"/>
                <a:ext cx="0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09" name="Line 715"/>
              <p:cNvSpPr>
                <a:spLocks noChangeAspect="1" noChangeShapeType="1"/>
              </p:cNvSpPr>
              <p:nvPr/>
            </p:nvSpPr>
            <p:spPr bwMode="auto">
              <a:xfrm rot="7579938" flipH="1">
                <a:off x="1099" y="1741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10" name="Line 716"/>
              <p:cNvSpPr>
                <a:spLocks noChangeAspect="1" noChangeShapeType="1"/>
              </p:cNvSpPr>
              <p:nvPr/>
            </p:nvSpPr>
            <p:spPr bwMode="auto">
              <a:xfrm rot="3199938" flipH="1">
                <a:off x="1032" y="1742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11" name="Line 717"/>
              <p:cNvSpPr>
                <a:spLocks noChangeAspect="1" noChangeShapeType="1"/>
              </p:cNvSpPr>
              <p:nvPr/>
            </p:nvSpPr>
            <p:spPr bwMode="auto">
              <a:xfrm rot="7579938" flipH="1">
                <a:off x="1090" y="1768"/>
                <a:ext cx="0" cy="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12" name="Line 718"/>
              <p:cNvSpPr>
                <a:spLocks noChangeAspect="1" noChangeShapeType="1"/>
              </p:cNvSpPr>
              <p:nvPr/>
            </p:nvSpPr>
            <p:spPr bwMode="auto">
              <a:xfrm rot="10272133" flipH="1">
                <a:off x="985" y="2078"/>
                <a:ext cx="0" cy="3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13" name="Line 719"/>
              <p:cNvSpPr>
                <a:spLocks noChangeAspect="1" noChangeShapeType="1"/>
              </p:cNvSpPr>
              <p:nvPr/>
            </p:nvSpPr>
            <p:spPr bwMode="auto">
              <a:xfrm rot="16752133" flipH="1">
                <a:off x="1200" y="1863"/>
                <a:ext cx="0" cy="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14" name="Line 720"/>
              <p:cNvSpPr>
                <a:spLocks noChangeAspect="1" noChangeShapeType="1"/>
              </p:cNvSpPr>
              <p:nvPr/>
            </p:nvSpPr>
            <p:spPr bwMode="auto">
              <a:xfrm rot="13512133" flipH="1">
                <a:off x="1224" y="208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15" name="Line 721"/>
              <p:cNvSpPr>
                <a:spLocks noChangeAspect="1" noChangeShapeType="1"/>
              </p:cNvSpPr>
              <p:nvPr/>
            </p:nvSpPr>
            <p:spPr bwMode="auto">
              <a:xfrm flipH="1">
                <a:off x="1002" y="1987"/>
                <a:ext cx="40" cy="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316" name="Line 722"/>
              <p:cNvSpPr>
                <a:spLocks noChangeAspect="1" noChangeShapeType="1"/>
              </p:cNvSpPr>
              <p:nvPr/>
            </p:nvSpPr>
            <p:spPr bwMode="auto">
              <a:xfrm flipH="1">
                <a:off x="1094" y="1908"/>
                <a:ext cx="37" cy="3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317" name="Line 723"/>
              <p:cNvSpPr>
                <a:spLocks noChangeAspect="1" noChangeShapeType="1"/>
              </p:cNvSpPr>
              <p:nvPr/>
            </p:nvSpPr>
            <p:spPr bwMode="auto">
              <a:xfrm>
                <a:off x="1103" y="1992"/>
                <a:ext cx="32" cy="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318" name="Line 724"/>
              <p:cNvSpPr>
                <a:spLocks noChangeAspect="1" noChangeShapeType="1"/>
              </p:cNvSpPr>
              <p:nvPr/>
            </p:nvSpPr>
            <p:spPr bwMode="auto">
              <a:xfrm>
                <a:off x="1001" y="1907"/>
                <a:ext cx="31" cy="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319" name="Line 725"/>
              <p:cNvSpPr>
                <a:spLocks noChangeAspect="1" noChangeShapeType="1"/>
              </p:cNvSpPr>
              <p:nvPr/>
            </p:nvSpPr>
            <p:spPr bwMode="auto">
              <a:xfrm flipH="1">
                <a:off x="811" y="1827"/>
                <a:ext cx="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320" name="Line 726"/>
              <p:cNvSpPr>
                <a:spLocks noChangeAspect="1" noChangeShapeType="1"/>
              </p:cNvSpPr>
              <p:nvPr/>
            </p:nvSpPr>
            <p:spPr bwMode="auto">
              <a:xfrm rot="16200000" flipH="1">
                <a:off x="900" y="1739"/>
                <a:ext cx="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321" name="Line 727"/>
              <p:cNvSpPr>
                <a:spLocks noChangeAspect="1" noChangeShapeType="1"/>
              </p:cNvSpPr>
              <p:nvPr/>
            </p:nvSpPr>
            <p:spPr bwMode="auto">
              <a:xfrm flipH="1">
                <a:off x="1263" y="2100"/>
                <a:ext cx="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322" name="Line 728"/>
              <p:cNvSpPr>
                <a:spLocks noChangeAspect="1" noChangeShapeType="1"/>
              </p:cNvSpPr>
              <p:nvPr/>
            </p:nvSpPr>
            <p:spPr bwMode="auto">
              <a:xfrm flipH="1">
                <a:off x="811" y="2102"/>
                <a:ext cx="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323" name="Line 729"/>
              <p:cNvSpPr>
                <a:spLocks noChangeAspect="1" noChangeShapeType="1"/>
              </p:cNvSpPr>
              <p:nvPr/>
            </p:nvSpPr>
            <p:spPr bwMode="auto">
              <a:xfrm flipH="1">
                <a:off x="1262" y="1831"/>
                <a:ext cx="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324" name="Line 730"/>
              <p:cNvSpPr>
                <a:spLocks noChangeAspect="1" noChangeShapeType="1"/>
              </p:cNvSpPr>
              <p:nvPr/>
            </p:nvSpPr>
            <p:spPr bwMode="auto">
              <a:xfrm rot="16200000" flipH="1">
                <a:off x="1173" y="1743"/>
                <a:ext cx="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325" name="Freeform 731"/>
              <p:cNvSpPr>
                <a:spLocks noChangeAspect="1"/>
              </p:cNvSpPr>
              <p:nvPr/>
            </p:nvSpPr>
            <p:spPr bwMode="auto">
              <a:xfrm>
                <a:off x="1193" y="1662"/>
                <a:ext cx="25" cy="35"/>
              </a:xfrm>
              <a:custGeom>
                <a:avLst/>
                <a:gdLst>
                  <a:gd name="T0" fmla="*/ 0 w 524"/>
                  <a:gd name="T1" fmla="*/ 0 h 653"/>
                  <a:gd name="T2" fmla="*/ 0 w 524"/>
                  <a:gd name="T3" fmla="*/ 0 h 653"/>
                  <a:gd name="T4" fmla="*/ 0 w 524"/>
                  <a:gd name="T5" fmla="*/ 0 h 653"/>
                  <a:gd name="T6" fmla="*/ 0 w 524"/>
                  <a:gd name="T7" fmla="*/ 0 h 653"/>
                  <a:gd name="T8" fmla="*/ 0 w 524"/>
                  <a:gd name="T9" fmla="*/ 0 h 653"/>
                  <a:gd name="T10" fmla="*/ 0 w 524"/>
                  <a:gd name="T11" fmla="*/ 0 h 653"/>
                  <a:gd name="T12" fmla="*/ 0 w 524"/>
                  <a:gd name="T13" fmla="*/ 0 h 653"/>
                  <a:gd name="T14" fmla="*/ 0 w 524"/>
                  <a:gd name="T15" fmla="*/ 0 h 653"/>
                  <a:gd name="T16" fmla="*/ 0 w 524"/>
                  <a:gd name="T17" fmla="*/ 0 h 6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4"/>
                  <a:gd name="T28" fmla="*/ 0 h 653"/>
                  <a:gd name="T29" fmla="*/ 524 w 524"/>
                  <a:gd name="T30" fmla="*/ 653 h 6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4" h="653">
                    <a:moveTo>
                      <a:pt x="506" y="171"/>
                    </a:moveTo>
                    <a:cubicBezTo>
                      <a:pt x="489" y="150"/>
                      <a:pt x="456" y="70"/>
                      <a:pt x="404" y="45"/>
                    </a:cubicBezTo>
                    <a:cubicBezTo>
                      <a:pt x="352" y="20"/>
                      <a:pt x="256" y="0"/>
                      <a:pt x="194" y="21"/>
                    </a:cubicBezTo>
                    <a:cubicBezTo>
                      <a:pt x="132" y="42"/>
                      <a:pt x="62" y="102"/>
                      <a:pt x="32" y="171"/>
                    </a:cubicBezTo>
                    <a:cubicBezTo>
                      <a:pt x="2" y="240"/>
                      <a:pt x="0" y="363"/>
                      <a:pt x="14" y="435"/>
                    </a:cubicBezTo>
                    <a:cubicBezTo>
                      <a:pt x="28" y="507"/>
                      <a:pt x="62" y="568"/>
                      <a:pt x="116" y="603"/>
                    </a:cubicBezTo>
                    <a:cubicBezTo>
                      <a:pt x="170" y="638"/>
                      <a:pt x="277" y="653"/>
                      <a:pt x="338" y="645"/>
                    </a:cubicBezTo>
                    <a:cubicBezTo>
                      <a:pt x="399" y="637"/>
                      <a:pt x="451" y="586"/>
                      <a:pt x="482" y="555"/>
                    </a:cubicBezTo>
                    <a:cubicBezTo>
                      <a:pt x="513" y="524"/>
                      <a:pt x="515" y="479"/>
                      <a:pt x="524" y="459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26" name="Line 732"/>
              <p:cNvSpPr>
                <a:spLocks noChangeAspect="1" noChangeShapeType="1"/>
              </p:cNvSpPr>
              <p:nvPr/>
            </p:nvSpPr>
            <p:spPr bwMode="auto">
              <a:xfrm>
                <a:off x="1232" y="1660"/>
                <a:ext cx="0" cy="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27" name="Line 733"/>
              <p:cNvSpPr>
                <a:spLocks noChangeAspect="1" noChangeShapeType="1"/>
              </p:cNvSpPr>
              <p:nvPr/>
            </p:nvSpPr>
            <p:spPr bwMode="auto">
              <a:xfrm>
                <a:off x="1255" y="1660"/>
                <a:ext cx="0" cy="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28" name="Line 734"/>
              <p:cNvSpPr>
                <a:spLocks noChangeAspect="1" noChangeShapeType="1"/>
              </p:cNvSpPr>
              <p:nvPr/>
            </p:nvSpPr>
            <p:spPr bwMode="auto">
              <a:xfrm>
                <a:off x="1232" y="1678"/>
                <a:ext cx="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29" name="Freeform 735"/>
              <p:cNvSpPr>
                <a:spLocks noChangeAspect="1"/>
              </p:cNvSpPr>
              <p:nvPr/>
            </p:nvSpPr>
            <p:spPr bwMode="auto">
              <a:xfrm>
                <a:off x="1268" y="1689"/>
                <a:ext cx="13" cy="23"/>
              </a:xfrm>
              <a:custGeom>
                <a:avLst/>
                <a:gdLst>
                  <a:gd name="T0" fmla="*/ 0 w 371"/>
                  <a:gd name="T1" fmla="*/ 0 h 649"/>
                  <a:gd name="T2" fmla="*/ 0 w 371"/>
                  <a:gd name="T3" fmla="*/ 0 h 649"/>
                  <a:gd name="T4" fmla="*/ 0 w 371"/>
                  <a:gd name="T5" fmla="*/ 0 h 649"/>
                  <a:gd name="T6" fmla="*/ 0 w 371"/>
                  <a:gd name="T7" fmla="*/ 0 h 649"/>
                  <a:gd name="T8" fmla="*/ 0 w 371"/>
                  <a:gd name="T9" fmla="*/ 0 h 649"/>
                  <a:gd name="T10" fmla="*/ 0 w 371"/>
                  <a:gd name="T11" fmla="*/ 0 h 649"/>
                  <a:gd name="T12" fmla="*/ 0 w 371"/>
                  <a:gd name="T13" fmla="*/ 0 h 649"/>
                  <a:gd name="T14" fmla="*/ 0 w 371"/>
                  <a:gd name="T15" fmla="*/ 0 h 649"/>
                  <a:gd name="T16" fmla="*/ 0 w 371"/>
                  <a:gd name="T17" fmla="*/ 0 h 649"/>
                  <a:gd name="T18" fmla="*/ 0 w 371"/>
                  <a:gd name="T19" fmla="*/ 0 h 649"/>
                  <a:gd name="T20" fmla="*/ 0 w 371"/>
                  <a:gd name="T21" fmla="*/ 0 h 649"/>
                  <a:gd name="T22" fmla="*/ 0 w 371"/>
                  <a:gd name="T23" fmla="*/ 0 h 649"/>
                  <a:gd name="T24" fmla="*/ 0 w 371"/>
                  <a:gd name="T25" fmla="*/ 0 h 649"/>
                  <a:gd name="T26" fmla="*/ 0 w 371"/>
                  <a:gd name="T27" fmla="*/ 0 h 649"/>
                  <a:gd name="T28" fmla="*/ 0 w 371"/>
                  <a:gd name="T29" fmla="*/ 0 h 6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1"/>
                  <a:gd name="T46" fmla="*/ 0 h 649"/>
                  <a:gd name="T47" fmla="*/ 371 w 371"/>
                  <a:gd name="T48" fmla="*/ 649 h 6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1" h="649">
                    <a:moveTo>
                      <a:pt x="13" y="145"/>
                    </a:moveTo>
                    <a:cubicBezTo>
                      <a:pt x="19" y="131"/>
                      <a:pt x="27" y="86"/>
                      <a:pt x="49" y="62"/>
                    </a:cubicBezTo>
                    <a:cubicBezTo>
                      <a:pt x="71" y="38"/>
                      <a:pt x="107" y="8"/>
                      <a:pt x="145" y="4"/>
                    </a:cubicBezTo>
                    <a:cubicBezTo>
                      <a:pt x="183" y="0"/>
                      <a:pt x="248" y="10"/>
                      <a:pt x="279" y="36"/>
                    </a:cubicBezTo>
                    <a:cubicBezTo>
                      <a:pt x="310" y="62"/>
                      <a:pt x="334" y="121"/>
                      <a:pt x="333" y="158"/>
                    </a:cubicBezTo>
                    <a:cubicBezTo>
                      <a:pt x="332" y="195"/>
                      <a:pt x="295" y="238"/>
                      <a:pt x="275" y="260"/>
                    </a:cubicBezTo>
                    <a:cubicBezTo>
                      <a:pt x="255" y="282"/>
                      <a:pt x="234" y="286"/>
                      <a:pt x="211" y="292"/>
                    </a:cubicBezTo>
                    <a:cubicBezTo>
                      <a:pt x="188" y="298"/>
                      <a:pt x="125" y="295"/>
                      <a:pt x="135" y="298"/>
                    </a:cubicBezTo>
                    <a:cubicBezTo>
                      <a:pt x="145" y="301"/>
                      <a:pt x="234" y="296"/>
                      <a:pt x="269" y="311"/>
                    </a:cubicBezTo>
                    <a:cubicBezTo>
                      <a:pt x="304" y="326"/>
                      <a:pt x="328" y="357"/>
                      <a:pt x="343" y="388"/>
                    </a:cubicBezTo>
                    <a:cubicBezTo>
                      <a:pt x="358" y="419"/>
                      <a:pt x="371" y="461"/>
                      <a:pt x="362" y="497"/>
                    </a:cubicBezTo>
                    <a:cubicBezTo>
                      <a:pt x="353" y="533"/>
                      <a:pt x="327" y="582"/>
                      <a:pt x="292" y="606"/>
                    </a:cubicBezTo>
                    <a:cubicBezTo>
                      <a:pt x="257" y="630"/>
                      <a:pt x="194" y="649"/>
                      <a:pt x="151" y="644"/>
                    </a:cubicBezTo>
                    <a:cubicBezTo>
                      <a:pt x="108" y="639"/>
                      <a:pt x="61" y="598"/>
                      <a:pt x="36" y="574"/>
                    </a:cubicBezTo>
                    <a:cubicBezTo>
                      <a:pt x="11" y="550"/>
                      <a:pt x="7" y="513"/>
                      <a:pt x="0" y="497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30" name="Freeform 736"/>
              <p:cNvSpPr>
                <a:spLocks noChangeAspect="1"/>
              </p:cNvSpPr>
              <p:nvPr/>
            </p:nvSpPr>
            <p:spPr bwMode="auto">
              <a:xfrm>
                <a:off x="775" y="1805"/>
                <a:ext cx="25" cy="35"/>
              </a:xfrm>
              <a:custGeom>
                <a:avLst/>
                <a:gdLst>
                  <a:gd name="T0" fmla="*/ 0 w 524"/>
                  <a:gd name="T1" fmla="*/ 0 h 653"/>
                  <a:gd name="T2" fmla="*/ 0 w 524"/>
                  <a:gd name="T3" fmla="*/ 0 h 653"/>
                  <a:gd name="T4" fmla="*/ 0 w 524"/>
                  <a:gd name="T5" fmla="*/ 0 h 653"/>
                  <a:gd name="T6" fmla="*/ 0 w 524"/>
                  <a:gd name="T7" fmla="*/ 0 h 653"/>
                  <a:gd name="T8" fmla="*/ 0 w 524"/>
                  <a:gd name="T9" fmla="*/ 0 h 653"/>
                  <a:gd name="T10" fmla="*/ 0 w 524"/>
                  <a:gd name="T11" fmla="*/ 0 h 653"/>
                  <a:gd name="T12" fmla="*/ 0 w 524"/>
                  <a:gd name="T13" fmla="*/ 0 h 653"/>
                  <a:gd name="T14" fmla="*/ 0 w 524"/>
                  <a:gd name="T15" fmla="*/ 0 h 653"/>
                  <a:gd name="T16" fmla="*/ 0 w 524"/>
                  <a:gd name="T17" fmla="*/ 0 h 6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4"/>
                  <a:gd name="T28" fmla="*/ 0 h 653"/>
                  <a:gd name="T29" fmla="*/ 524 w 524"/>
                  <a:gd name="T30" fmla="*/ 653 h 6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4" h="653">
                    <a:moveTo>
                      <a:pt x="506" y="171"/>
                    </a:moveTo>
                    <a:cubicBezTo>
                      <a:pt x="489" y="150"/>
                      <a:pt x="456" y="70"/>
                      <a:pt x="404" y="45"/>
                    </a:cubicBezTo>
                    <a:cubicBezTo>
                      <a:pt x="352" y="20"/>
                      <a:pt x="256" y="0"/>
                      <a:pt x="194" y="21"/>
                    </a:cubicBezTo>
                    <a:cubicBezTo>
                      <a:pt x="132" y="42"/>
                      <a:pt x="62" y="102"/>
                      <a:pt x="32" y="171"/>
                    </a:cubicBezTo>
                    <a:cubicBezTo>
                      <a:pt x="2" y="240"/>
                      <a:pt x="0" y="363"/>
                      <a:pt x="14" y="435"/>
                    </a:cubicBezTo>
                    <a:cubicBezTo>
                      <a:pt x="28" y="507"/>
                      <a:pt x="62" y="568"/>
                      <a:pt x="116" y="603"/>
                    </a:cubicBezTo>
                    <a:cubicBezTo>
                      <a:pt x="170" y="638"/>
                      <a:pt x="277" y="653"/>
                      <a:pt x="338" y="645"/>
                    </a:cubicBezTo>
                    <a:cubicBezTo>
                      <a:pt x="399" y="637"/>
                      <a:pt x="451" y="586"/>
                      <a:pt x="482" y="555"/>
                    </a:cubicBezTo>
                    <a:cubicBezTo>
                      <a:pt x="513" y="524"/>
                      <a:pt x="515" y="479"/>
                      <a:pt x="524" y="459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31" name="Line 737"/>
              <p:cNvSpPr>
                <a:spLocks noChangeAspect="1" noChangeShapeType="1"/>
              </p:cNvSpPr>
              <p:nvPr/>
            </p:nvSpPr>
            <p:spPr bwMode="auto">
              <a:xfrm>
                <a:off x="717" y="1803"/>
                <a:ext cx="0" cy="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32" name="Line 738"/>
              <p:cNvSpPr>
                <a:spLocks noChangeAspect="1" noChangeShapeType="1"/>
              </p:cNvSpPr>
              <p:nvPr/>
            </p:nvSpPr>
            <p:spPr bwMode="auto">
              <a:xfrm>
                <a:off x="740" y="1803"/>
                <a:ext cx="0" cy="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33" name="Line 739"/>
              <p:cNvSpPr>
                <a:spLocks noChangeAspect="1" noChangeShapeType="1"/>
              </p:cNvSpPr>
              <p:nvPr/>
            </p:nvSpPr>
            <p:spPr bwMode="auto">
              <a:xfrm>
                <a:off x="717" y="1821"/>
                <a:ext cx="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34" name="Freeform 740"/>
              <p:cNvSpPr>
                <a:spLocks noChangeAspect="1"/>
              </p:cNvSpPr>
              <p:nvPr/>
            </p:nvSpPr>
            <p:spPr bwMode="auto">
              <a:xfrm>
                <a:off x="751" y="1832"/>
                <a:ext cx="13" cy="23"/>
              </a:xfrm>
              <a:custGeom>
                <a:avLst/>
                <a:gdLst>
                  <a:gd name="T0" fmla="*/ 0 w 371"/>
                  <a:gd name="T1" fmla="*/ 0 h 649"/>
                  <a:gd name="T2" fmla="*/ 0 w 371"/>
                  <a:gd name="T3" fmla="*/ 0 h 649"/>
                  <a:gd name="T4" fmla="*/ 0 w 371"/>
                  <a:gd name="T5" fmla="*/ 0 h 649"/>
                  <a:gd name="T6" fmla="*/ 0 w 371"/>
                  <a:gd name="T7" fmla="*/ 0 h 649"/>
                  <a:gd name="T8" fmla="*/ 0 w 371"/>
                  <a:gd name="T9" fmla="*/ 0 h 649"/>
                  <a:gd name="T10" fmla="*/ 0 w 371"/>
                  <a:gd name="T11" fmla="*/ 0 h 649"/>
                  <a:gd name="T12" fmla="*/ 0 w 371"/>
                  <a:gd name="T13" fmla="*/ 0 h 649"/>
                  <a:gd name="T14" fmla="*/ 0 w 371"/>
                  <a:gd name="T15" fmla="*/ 0 h 649"/>
                  <a:gd name="T16" fmla="*/ 0 w 371"/>
                  <a:gd name="T17" fmla="*/ 0 h 649"/>
                  <a:gd name="T18" fmla="*/ 0 w 371"/>
                  <a:gd name="T19" fmla="*/ 0 h 649"/>
                  <a:gd name="T20" fmla="*/ 0 w 371"/>
                  <a:gd name="T21" fmla="*/ 0 h 649"/>
                  <a:gd name="T22" fmla="*/ 0 w 371"/>
                  <a:gd name="T23" fmla="*/ 0 h 649"/>
                  <a:gd name="T24" fmla="*/ 0 w 371"/>
                  <a:gd name="T25" fmla="*/ 0 h 649"/>
                  <a:gd name="T26" fmla="*/ 0 w 371"/>
                  <a:gd name="T27" fmla="*/ 0 h 649"/>
                  <a:gd name="T28" fmla="*/ 0 w 371"/>
                  <a:gd name="T29" fmla="*/ 0 h 6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1"/>
                  <a:gd name="T46" fmla="*/ 0 h 649"/>
                  <a:gd name="T47" fmla="*/ 371 w 371"/>
                  <a:gd name="T48" fmla="*/ 649 h 6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1" h="649">
                    <a:moveTo>
                      <a:pt x="13" y="145"/>
                    </a:moveTo>
                    <a:cubicBezTo>
                      <a:pt x="19" y="131"/>
                      <a:pt x="27" y="86"/>
                      <a:pt x="49" y="62"/>
                    </a:cubicBezTo>
                    <a:cubicBezTo>
                      <a:pt x="71" y="38"/>
                      <a:pt x="107" y="8"/>
                      <a:pt x="145" y="4"/>
                    </a:cubicBezTo>
                    <a:cubicBezTo>
                      <a:pt x="183" y="0"/>
                      <a:pt x="248" y="10"/>
                      <a:pt x="279" y="36"/>
                    </a:cubicBezTo>
                    <a:cubicBezTo>
                      <a:pt x="310" y="62"/>
                      <a:pt x="334" y="121"/>
                      <a:pt x="333" y="158"/>
                    </a:cubicBezTo>
                    <a:cubicBezTo>
                      <a:pt x="332" y="195"/>
                      <a:pt x="295" y="238"/>
                      <a:pt x="275" y="260"/>
                    </a:cubicBezTo>
                    <a:cubicBezTo>
                      <a:pt x="255" y="282"/>
                      <a:pt x="234" y="286"/>
                      <a:pt x="211" y="292"/>
                    </a:cubicBezTo>
                    <a:cubicBezTo>
                      <a:pt x="188" y="298"/>
                      <a:pt x="125" y="295"/>
                      <a:pt x="135" y="298"/>
                    </a:cubicBezTo>
                    <a:cubicBezTo>
                      <a:pt x="145" y="301"/>
                      <a:pt x="234" y="296"/>
                      <a:pt x="269" y="311"/>
                    </a:cubicBezTo>
                    <a:cubicBezTo>
                      <a:pt x="304" y="326"/>
                      <a:pt x="328" y="357"/>
                      <a:pt x="343" y="388"/>
                    </a:cubicBezTo>
                    <a:cubicBezTo>
                      <a:pt x="358" y="419"/>
                      <a:pt x="371" y="461"/>
                      <a:pt x="362" y="497"/>
                    </a:cubicBezTo>
                    <a:cubicBezTo>
                      <a:pt x="353" y="533"/>
                      <a:pt x="327" y="582"/>
                      <a:pt x="292" y="606"/>
                    </a:cubicBezTo>
                    <a:cubicBezTo>
                      <a:pt x="257" y="630"/>
                      <a:pt x="194" y="649"/>
                      <a:pt x="151" y="644"/>
                    </a:cubicBezTo>
                    <a:cubicBezTo>
                      <a:pt x="108" y="639"/>
                      <a:pt x="61" y="598"/>
                      <a:pt x="36" y="574"/>
                    </a:cubicBezTo>
                    <a:cubicBezTo>
                      <a:pt x="11" y="550"/>
                      <a:pt x="7" y="513"/>
                      <a:pt x="0" y="497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35" name="Freeform 741"/>
              <p:cNvSpPr>
                <a:spLocks noChangeAspect="1"/>
              </p:cNvSpPr>
              <p:nvPr/>
            </p:nvSpPr>
            <p:spPr bwMode="auto">
              <a:xfrm>
                <a:off x="774" y="2081"/>
                <a:ext cx="26" cy="34"/>
              </a:xfrm>
              <a:custGeom>
                <a:avLst/>
                <a:gdLst>
                  <a:gd name="T0" fmla="*/ 0 w 524"/>
                  <a:gd name="T1" fmla="*/ 0 h 653"/>
                  <a:gd name="T2" fmla="*/ 0 w 524"/>
                  <a:gd name="T3" fmla="*/ 0 h 653"/>
                  <a:gd name="T4" fmla="*/ 0 w 524"/>
                  <a:gd name="T5" fmla="*/ 0 h 653"/>
                  <a:gd name="T6" fmla="*/ 0 w 524"/>
                  <a:gd name="T7" fmla="*/ 0 h 653"/>
                  <a:gd name="T8" fmla="*/ 0 w 524"/>
                  <a:gd name="T9" fmla="*/ 0 h 653"/>
                  <a:gd name="T10" fmla="*/ 0 w 524"/>
                  <a:gd name="T11" fmla="*/ 0 h 653"/>
                  <a:gd name="T12" fmla="*/ 0 w 524"/>
                  <a:gd name="T13" fmla="*/ 0 h 653"/>
                  <a:gd name="T14" fmla="*/ 0 w 524"/>
                  <a:gd name="T15" fmla="*/ 0 h 653"/>
                  <a:gd name="T16" fmla="*/ 0 w 524"/>
                  <a:gd name="T17" fmla="*/ 0 h 6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4"/>
                  <a:gd name="T28" fmla="*/ 0 h 653"/>
                  <a:gd name="T29" fmla="*/ 524 w 524"/>
                  <a:gd name="T30" fmla="*/ 653 h 6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4" h="653">
                    <a:moveTo>
                      <a:pt x="506" y="171"/>
                    </a:moveTo>
                    <a:cubicBezTo>
                      <a:pt x="489" y="150"/>
                      <a:pt x="456" y="70"/>
                      <a:pt x="404" y="45"/>
                    </a:cubicBezTo>
                    <a:cubicBezTo>
                      <a:pt x="352" y="20"/>
                      <a:pt x="256" y="0"/>
                      <a:pt x="194" y="21"/>
                    </a:cubicBezTo>
                    <a:cubicBezTo>
                      <a:pt x="132" y="42"/>
                      <a:pt x="62" y="102"/>
                      <a:pt x="32" y="171"/>
                    </a:cubicBezTo>
                    <a:cubicBezTo>
                      <a:pt x="2" y="240"/>
                      <a:pt x="0" y="363"/>
                      <a:pt x="14" y="435"/>
                    </a:cubicBezTo>
                    <a:cubicBezTo>
                      <a:pt x="28" y="507"/>
                      <a:pt x="62" y="568"/>
                      <a:pt x="116" y="603"/>
                    </a:cubicBezTo>
                    <a:cubicBezTo>
                      <a:pt x="170" y="638"/>
                      <a:pt x="277" y="653"/>
                      <a:pt x="338" y="645"/>
                    </a:cubicBezTo>
                    <a:cubicBezTo>
                      <a:pt x="399" y="637"/>
                      <a:pt x="451" y="586"/>
                      <a:pt x="482" y="555"/>
                    </a:cubicBezTo>
                    <a:cubicBezTo>
                      <a:pt x="513" y="524"/>
                      <a:pt x="515" y="479"/>
                      <a:pt x="524" y="459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36" name="Line 742"/>
              <p:cNvSpPr>
                <a:spLocks noChangeAspect="1" noChangeShapeType="1"/>
              </p:cNvSpPr>
              <p:nvPr/>
            </p:nvSpPr>
            <p:spPr bwMode="auto">
              <a:xfrm>
                <a:off x="777" y="2034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37" name="Line 743"/>
              <p:cNvSpPr>
                <a:spLocks noChangeAspect="1" noChangeShapeType="1"/>
              </p:cNvSpPr>
              <p:nvPr/>
            </p:nvSpPr>
            <p:spPr bwMode="auto">
              <a:xfrm>
                <a:off x="800" y="2034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38" name="Line 744"/>
              <p:cNvSpPr>
                <a:spLocks noChangeAspect="1" noChangeShapeType="1"/>
              </p:cNvSpPr>
              <p:nvPr/>
            </p:nvSpPr>
            <p:spPr bwMode="auto">
              <a:xfrm>
                <a:off x="777" y="2051"/>
                <a:ext cx="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39" name="Freeform 745"/>
              <p:cNvSpPr>
                <a:spLocks noChangeAspect="1"/>
              </p:cNvSpPr>
              <p:nvPr/>
            </p:nvSpPr>
            <p:spPr bwMode="auto">
              <a:xfrm>
                <a:off x="1336" y="2085"/>
                <a:ext cx="26" cy="34"/>
              </a:xfrm>
              <a:custGeom>
                <a:avLst/>
                <a:gdLst>
                  <a:gd name="T0" fmla="*/ 0 w 524"/>
                  <a:gd name="T1" fmla="*/ 0 h 653"/>
                  <a:gd name="T2" fmla="*/ 0 w 524"/>
                  <a:gd name="T3" fmla="*/ 0 h 653"/>
                  <a:gd name="T4" fmla="*/ 0 w 524"/>
                  <a:gd name="T5" fmla="*/ 0 h 653"/>
                  <a:gd name="T6" fmla="*/ 0 w 524"/>
                  <a:gd name="T7" fmla="*/ 0 h 653"/>
                  <a:gd name="T8" fmla="*/ 0 w 524"/>
                  <a:gd name="T9" fmla="*/ 0 h 653"/>
                  <a:gd name="T10" fmla="*/ 0 w 524"/>
                  <a:gd name="T11" fmla="*/ 0 h 653"/>
                  <a:gd name="T12" fmla="*/ 0 w 524"/>
                  <a:gd name="T13" fmla="*/ 0 h 653"/>
                  <a:gd name="T14" fmla="*/ 0 w 524"/>
                  <a:gd name="T15" fmla="*/ 0 h 653"/>
                  <a:gd name="T16" fmla="*/ 0 w 524"/>
                  <a:gd name="T17" fmla="*/ 0 h 6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4"/>
                  <a:gd name="T28" fmla="*/ 0 h 653"/>
                  <a:gd name="T29" fmla="*/ 524 w 524"/>
                  <a:gd name="T30" fmla="*/ 653 h 6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4" h="653">
                    <a:moveTo>
                      <a:pt x="506" y="171"/>
                    </a:moveTo>
                    <a:cubicBezTo>
                      <a:pt x="489" y="150"/>
                      <a:pt x="456" y="70"/>
                      <a:pt x="404" y="45"/>
                    </a:cubicBezTo>
                    <a:cubicBezTo>
                      <a:pt x="352" y="20"/>
                      <a:pt x="256" y="0"/>
                      <a:pt x="194" y="21"/>
                    </a:cubicBezTo>
                    <a:cubicBezTo>
                      <a:pt x="132" y="42"/>
                      <a:pt x="62" y="102"/>
                      <a:pt x="32" y="171"/>
                    </a:cubicBezTo>
                    <a:cubicBezTo>
                      <a:pt x="2" y="240"/>
                      <a:pt x="0" y="363"/>
                      <a:pt x="14" y="435"/>
                    </a:cubicBezTo>
                    <a:cubicBezTo>
                      <a:pt x="28" y="507"/>
                      <a:pt x="62" y="568"/>
                      <a:pt x="116" y="603"/>
                    </a:cubicBezTo>
                    <a:cubicBezTo>
                      <a:pt x="170" y="638"/>
                      <a:pt x="277" y="653"/>
                      <a:pt x="338" y="645"/>
                    </a:cubicBezTo>
                    <a:cubicBezTo>
                      <a:pt x="399" y="637"/>
                      <a:pt x="451" y="586"/>
                      <a:pt x="482" y="555"/>
                    </a:cubicBezTo>
                    <a:cubicBezTo>
                      <a:pt x="513" y="524"/>
                      <a:pt x="515" y="479"/>
                      <a:pt x="524" y="459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40" name="Line 746"/>
              <p:cNvSpPr>
                <a:spLocks noChangeAspect="1" noChangeShapeType="1"/>
              </p:cNvSpPr>
              <p:nvPr/>
            </p:nvSpPr>
            <p:spPr bwMode="auto">
              <a:xfrm>
                <a:off x="1376" y="2083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41" name="Line 747"/>
              <p:cNvSpPr>
                <a:spLocks noChangeAspect="1" noChangeShapeType="1"/>
              </p:cNvSpPr>
              <p:nvPr/>
            </p:nvSpPr>
            <p:spPr bwMode="auto">
              <a:xfrm>
                <a:off x="1399" y="2083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42" name="Line 748"/>
              <p:cNvSpPr>
                <a:spLocks noChangeAspect="1" noChangeShapeType="1"/>
              </p:cNvSpPr>
              <p:nvPr/>
            </p:nvSpPr>
            <p:spPr bwMode="auto">
              <a:xfrm>
                <a:off x="1376" y="2100"/>
                <a:ext cx="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43" name="Freeform 749"/>
              <p:cNvSpPr>
                <a:spLocks noChangeAspect="1"/>
              </p:cNvSpPr>
              <p:nvPr/>
            </p:nvSpPr>
            <p:spPr bwMode="auto">
              <a:xfrm>
                <a:off x="1412" y="2111"/>
                <a:ext cx="13" cy="24"/>
              </a:xfrm>
              <a:custGeom>
                <a:avLst/>
                <a:gdLst>
                  <a:gd name="T0" fmla="*/ 0 w 371"/>
                  <a:gd name="T1" fmla="*/ 0 h 649"/>
                  <a:gd name="T2" fmla="*/ 0 w 371"/>
                  <a:gd name="T3" fmla="*/ 0 h 649"/>
                  <a:gd name="T4" fmla="*/ 0 w 371"/>
                  <a:gd name="T5" fmla="*/ 0 h 649"/>
                  <a:gd name="T6" fmla="*/ 0 w 371"/>
                  <a:gd name="T7" fmla="*/ 0 h 649"/>
                  <a:gd name="T8" fmla="*/ 0 w 371"/>
                  <a:gd name="T9" fmla="*/ 0 h 649"/>
                  <a:gd name="T10" fmla="*/ 0 w 371"/>
                  <a:gd name="T11" fmla="*/ 0 h 649"/>
                  <a:gd name="T12" fmla="*/ 0 w 371"/>
                  <a:gd name="T13" fmla="*/ 0 h 649"/>
                  <a:gd name="T14" fmla="*/ 0 w 371"/>
                  <a:gd name="T15" fmla="*/ 0 h 649"/>
                  <a:gd name="T16" fmla="*/ 0 w 371"/>
                  <a:gd name="T17" fmla="*/ 0 h 649"/>
                  <a:gd name="T18" fmla="*/ 0 w 371"/>
                  <a:gd name="T19" fmla="*/ 0 h 649"/>
                  <a:gd name="T20" fmla="*/ 0 w 371"/>
                  <a:gd name="T21" fmla="*/ 0 h 649"/>
                  <a:gd name="T22" fmla="*/ 0 w 371"/>
                  <a:gd name="T23" fmla="*/ 0 h 649"/>
                  <a:gd name="T24" fmla="*/ 0 w 371"/>
                  <a:gd name="T25" fmla="*/ 0 h 649"/>
                  <a:gd name="T26" fmla="*/ 0 w 371"/>
                  <a:gd name="T27" fmla="*/ 0 h 649"/>
                  <a:gd name="T28" fmla="*/ 0 w 371"/>
                  <a:gd name="T29" fmla="*/ 0 h 6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1"/>
                  <a:gd name="T46" fmla="*/ 0 h 649"/>
                  <a:gd name="T47" fmla="*/ 371 w 371"/>
                  <a:gd name="T48" fmla="*/ 649 h 6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1" h="649">
                    <a:moveTo>
                      <a:pt x="13" y="145"/>
                    </a:moveTo>
                    <a:cubicBezTo>
                      <a:pt x="19" y="131"/>
                      <a:pt x="27" y="86"/>
                      <a:pt x="49" y="62"/>
                    </a:cubicBezTo>
                    <a:cubicBezTo>
                      <a:pt x="71" y="38"/>
                      <a:pt x="107" y="8"/>
                      <a:pt x="145" y="4"/>
                    </a:cubicBezTo>
                    <a:cubicBezTo>
                      <a:pt x="183" y="0"/>
                      <a:pt x="248" y="10"/>
                      <a:pt x="279" y="36"/>
                    </a:cubicBezTo>
                    <a:cubicBezTo>
                      <a:pt x="310" y="62"/>
                      <a:pt x="334" y="121"/>
                      <a:pt x="333" y="158"/>
                    </a:cubicBezTo>
                    <a:cubicBezTo>
                      <a:pt x="332" y="195"/>
                      <a:pt x="295" y="238"/>
                      <a:pt x="275" y="260"/>
                    </a:cubicBezTo>
                    <a:cubicBezTo>
                      <a:pt x="255" y="282"/>
                      <a:pt x="234" y="286"/>
                      <a:pt x="211" y="292"/>
                    </a:cubicBezTo>
                    <a:cubicBezTo>
                      <a:pt x="188" y="298"/>
                      <a:pt x="125" y="295"/>
                      <a:pt x="135" y="298"/>
                    </a:cubicBezTo>
                    <a:cubicBezTo>
                      <a:pt x="145" y="301"/>
                      <a:pt x="234" y="296"/>
                      <a:pt x="269" y="311"/>
                    </a:cubicBezTo>
                    <a:cubicBezTo>
                      <a:pt x="304" y="326"/>
                      <a:pt x="328" y="357"/>
                      <a:pt x="343" y="388"/>
                    </a:cubicBezTo>
                    <a:cubicBezTo>
                      <a:pt x="358" y="419"/>
                      <a:pt x="371" y="461"/>
                      <a:pt x="362" y="497"/>
                    </a:cubicBezTo>
                    <a:cubicBezTo>
                      <a:pt x="353" y="533"/>
                      <a:pt x="327" y="582"/>
                      <a:pt x="292" y="606"/>
                    </a:cubicBezTo>
                    <a:cubicBezTo>
                      <a:pt x="257" y="630"/>
                      <a:pt x="194" y="649"/>
                      <a:pt x="151" y="644"/>
                    </a:cubicBezTo>
                    <a:cubicBezTo>
                      <a:pt x="108" y="639"/>
                      <a:pt x="61" y="598"/>
                      <a:pt x="36" y="574"/>
                    </a:cubicBezTo>
                    <a:cubicBezTo>
                      <a:pt x="11" y="550"/>
                      <a:pt x="7" y="513"/>
                      <a:pt x="0" y="497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44" name="Line 750"/>
              <p:cNvSpPr>
                <a:spLocks noChangeAspect="1" noChangeShapeType="1"/>
              </p:cNvSpPr>
              <p:nvPr/>
            </p:nvSpPr>
            <p:spPr bwMode="auto">
              <a:xfrm flipV="1">
                <a:off x="1314" y="1774"/>
                <a:ext cx="42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345" name="Line 75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75" y="1680"/>
                <a:ext cx="57" cy="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346" name="Line 752"/>
              <p:cNvSpPr>
                <a:spLocks noChangeAspect="1" noChangeShapeType="1"/>
              </p:cNvSpPr>
              <p:nvPr/>
            </p:nvSpPr>
            <p:spPr bwMode="auto">
              <a:xfrm rot="10595416" flipH="1">
                <a:off x="884" y="2160"/>
                <a:ext cx="48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47" name="Line 753"/>
              <p:cNvSpPr>
                <a:spLocks noChangeAspect="1" noChangeShapeType="1"/>
              </p:cNvSpPr>
              <p:nvPr/>
            </p:nvSpPr>
            <p:spPr bwMode="auto">
              <a:xfrm rot="204584">
                <a:off x="884" y="2232"/>
                <a:ext cx="48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48" name="Line 754"/>
              <p:cNvSpPr>
                <a:spLocks noChangeAspect="1" noChangeShapeType="1"/>
              </p:cNvSpPr>
              <p:nvPr/>
            </p:nvSpPr>
            <p:spPr bwMode="auto">
              <a:xfrm rot="10595416" flipV="1">
                <a:off x="888" y="2304"/>
                <a:ext cx="43" cy="6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49" name="Line 755"/>
              <p:cNvSpPr>
                <a:spLocks noChangeAspect="1" noChangeShapeType="1"/>
              </p:cNvSpPr>
              <p:nvPr/>
            </p:nvSpPr>
            <p:spPr bwMode="auto">
              <a:xfrm rot="5604584">
                <a:off x="740" y="2113"/>
                <a:ext cx="27" cy="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50" name="Line 756"/>
              <p:cNvSpPr>
                <a:spLocks noChangeAspect="1" noChangeShapeType="1"/>
              </p:cNvSpPr>
              <p:nvPr/>
            </p:nvSpPr>
            <p:spPr bwMode="auto">
              <a:xfrm rot="5604584">
                <a:off x="732" y="2100"/>
                <a:ext cx="26" cy="3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51" name="Oval 757"/>
              <p:cNvSpPr>
                <a:spLocks noChangeAspect="1" noChangeArrowheads="1"/>
              </p:cNvSpPr>
              <p:nvPr/>
            </p:nvSpPr>
            <p:spPr bwMode="auto">
              <a:xfrm flipH="1">
                <a:off x="700" y="2133"/>
                <a:ext cx="24" cy="3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352" name="Line 758"/>
              <p:cNvSpPr>
                <a:spLocks noChangeAspect="1" noChangeShapeType="1"/>
              </p:cNvSpPr>
              <p:nvPr/>
            </p:nvSpPr>
            <p:spPr bwMode="auto">
              <a:xfrm rot="15995416" flipH="1">
                <a:off x="1679" y="1543"/>
                <a:ext cx="49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53" name="Line 759"/>
              <p:cNvSpPr>
                <a:spLocks noChangeAspect="1" noChangeShapeType="1"/>
              </p:cNvSpPr>
              <p:nvPr/>
            </p:nvSpPr>
            <p:spPr bwMode="auto">
              <a:xfrm rot="5604584">
                <a:off x="1607" y="1543"/>
                <a:ext cx="49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54" name="Line 760"/>
              <p:cNvSpPr>
                <a:spLocks noChangeAspect="1" noChangeShapeType="1"/>
              </p:cNvSpPr>
              <p:nvPr/>
            </p:nvSpPr>
            <p:spPr bwMode="auto">
              <a:xfrm rot="5604584" flipH="1" flipV="1">
                <a:off x="1464" y="1543"/>
                <a:ext cx="48" cy="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55" name="Line 761"/>
              <p:cNvSpPr>
                <a:spLocks noChangeAspect="1" noChangeShapeType="1"/>
              </p:cNvSpPr>
              <p:nvPr/>
            </p:nvSpPr>
            <p:spPr bwMode="auto">
              <a:xfrm rot="15995416" flipV="1">
                <a:off x="1536" y="1543"/>
                <a:ext cx="47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56" name="Line 762"/>
              <p:cNvSpPr>
                <a:spLocks noChangeAspect="1" noChangeShapeType="1"/>
              </p:cNvSpPr>
              <p:nvPr/>
            </p:nvSpPr>
            <p:spPr bwMode="auto">
              <a:xfrm flipV="1">
                <a:off x="1092" y="1495"/>
                <a:ext cx="1" cy="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57" name="Line 763"/>
              <p:cNvSpPr>
                <a:spLocks noChangeAspect="1" noChangeShapeType="1"/>
              </p:cNvSpPr>
              <p:nvPr/>
            </p:nvSpPr>
            <p:spPr bwMode="auto">
              <a:xfrm rot="15995416" flipH="1">
                <a:off x="1103" y="1544"/>
                <a:ext cx="48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58" name="Line 764"/>
              <p:cNvSpPr>
                <a:spLocks noChangeAspect="1" noChangeShapeType="1"/>
              </p:cNvSpPr>
              <p:nvPr/>
            </p:nvSpPr>
            <p:spPr bwMode="auto">
              <a:xfrm rot="5604584">
                <a:off x="1031" y="1544"/>
                <a:ext cx="48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59" name="Line 765"/>
              <p:cNvSpPr>
                <a:spLocks noChangeAspect="1" noChangeShapeType="1"/>
              </p:cNvSpPr>
              <p:nvPr/>
            </p:nvSpPr>
            <p:spPr bwMode="auto">
              <a:xfrm rot="5604584">
                <a:off x="1032" y="1542"/>
                <a:ext cx="30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60" name="Line 766"/>
              <p:cNvSpPr>
                <a:spLocks noChangeAspect="1" noChangeShapeType="1"/>
              </p:cNvSpPr>
              <p:nvPr/>
            </p:nvSpPr>
            <p:spPr bwMode="auto">
              <a:xfrm rot="5604584" flipH="1" flipV="1">
                <a:off x="886" y="1545"/>
                <a:ext cx="49" cy="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61" name="Line 767"/>
              <p:cNvSpPr>
                <a:spLocks noChangeAspect="1" noChangeShapeType="1"/>
              </p:cNvSpPr>
              <p:nvPr/>
            </p:nvSpPr>
            <p:spPr bwMode="auto">
              <a:xfrm rot="15995416" flipV="1">
                <a:off x="959" y="1544"/>
                <a:ext cx="48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62" name="Line 768"/>
              <p:cNvSpPr>
                <a:spLocks noChangeAspect="1" noChangeShapeType="1"/>
              </p:cNvSpPr>
              <p:nvPr/>
            </p:nvSpPr>
            <p:spPr bwMode="auto">
              <a:xfrm rot="15995416" flipH="1">
                <a:off x="1391" y="1544"/>
                <a:ext cx="49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63" name="Line 769"/>
              <p:cNvSpPr>
                <a:spLocks noChangeAspect="1" noChangeShapeType="1"/>
              </p:cNvSpPr>
              <p:nvPr/>
            </p:nvSpPr>
            <p:spPr bwMode="auto">
              <a:xfrm rot="5604584">
                <a:off x="1319" y="1544"/>
                <a:ext cx="49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64" name="Line 770"/>
              <p:cNvSpPr>
                <a:spLocks noChangeAspect="1" noChangeShapeType="1"/>
              </p:cNvSpPr>
              <p:nvPr/>
            </p:nvSpPr>
            <p:spPr bwMode="auto">
              <a:xfrm rot="5604584" flipH="1" flipV="1">
                <a:off x="1175" y="1544"/>
                <a:ext cx="48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65" name="Line 771"/>
              <p:cNvSpPr>
                <a:spLocks noChangeAspect="1" noChangeShapeType="1"/>
              </p:cNvSpPr>
              <p:nvPr/>
            </p:nvSpPr>
            <p:spPr bwMode="auto">
              <a:xfrm rot="15995416" flipV="1">
                <a:off x="1248" y="1544"/>
                <a:ext cx="47" cy="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66" name="Line 772"/>
              <p:cNvSpPr>
                <a:spLocks noChangeAspect="1" noChangeShapeType="1"/>
              </p:cNvSpPr>
              <p:nvPr/>
            </p:nvSpPr>
            <p:spPr bwMode="auto">
              <a:xfrm flipH="1">
                <a:off x="1668" y="1497"/>
                <a:ext cx="1" cy="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67" name="Line 773"/>
              <p:cNvSpPr>
                <a:spLocks noChangeAspect="1" noChangeShapeType="1"/>
              </p:cNvSpPr>
              <p:nvPr/>
            </p:nvSpPr>
            <p:spPr bwMode="auto">
              <a:xfrm flipH="1">
                <a:off x="1380" y="1494"/>
                <a:ext cx="1" cy="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68" name="Line 774"/>
              <p:cNvSpPr>
                <a:spLocks noChangeAspect="1" noChangeShapeType="1"/>
              </p:cNvSpPr>
              <p:nvPr/>
            </p:nvSpPr>
            <p:spPr bwMode="auto">
              <a:xfrm rot="-10595416">
                <a:off x="1200" y="2157"/>
                <a:ext cx="48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69" name="Line 775"/>
              <p:cNvSpPr>
                <a:spLocks noChangeAspect="1" noChangeShapeType="1"/>
              </p:cNvSpPr>
              <p:nvPr/>
            </p:nvSpPr>
            <p:spPr bwMode="auto">
              <a:xfrm rot="21395416" flipH="1">
                <a:off x="1200" y="2229"/>
                <a:ext cx="48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70" name="Line 776"/>
              <p:cNvSpPr>
                <a:spLocks noChangeAspect="1" noChangeShapeType="1"/>
              </p:cNvSpPr>
              <p:nvPr/>
            </p:nvSpPr>
            <p:spPr bwMode="auto">
              <a:xfrm rot="-10595416" flipH="1" flipV="1">
                <a:off x="1200" y="2301"/>
                <a:ext cx="41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71" name="Line 777"/>
              <p:cNvSpPr>
                <a:spLocks noChangeAspect="1" noChangeShapeType="1"/>
              </p:cNvSpPr>
              <p:nvPr/>
            </p:nvSpPr>
            <p:spPr bwMode="auto">
              <a:xfrm>
                <a:off x="873" y="1599"/>
                <a:ext cx="1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72" name="Freeform 778"/>
              <p:cNvSpPr>
                <a:spLocks noChangeAspect="1"/>
              </p:cNvSpPr>
              <p:nvPr/>
            </p:nvSpPr>
            <p:spPr bwMode="auto">
              <a:xfrm>
                <a:off x="865" y="2381"/>
                <a:ext cx="25" cy="34"/>
              </a:xfrm>
              <a:custGeom>
                <a:avLst/>
                <a:gdLst>
                  <a:gd name="T0" fmla="*/ 0 w 524"/>
                  <a:gd name="T1" fmla="*/ 0 h 653"/>
                  <a:gd name="T2" fmla="*/ 0 w 524"/>
                  <a:gd name="T3" fmla="*/ 0 h 653"/>
                  <a:gd name="T4" fmla="*/ 0 w 524"/>
                  <a:gd name="T5" fmla="*/ 0 h 653"/>
                  <a:gd name="T6" fmla="*/ 0 w 524"/>
                  <a:gd name="T7" fmla="*/ 0 h 653"/>
                  <a:gd name="T8" fmla="*/ 0 w 524"/>
                  <a:gd name="T9" fmla="*/ 0 h 653"/>
                  <a:gd name="T10" fmla="*/ 0 w 524"/>
                  <a:gd name="T11" fmla="*/ 0 h 653"/>
                  <a:gd name="T12" fmla="*/ 0 w 524"/>
                  <a:gd name="T13" fmla="*/ 0 h 653"/>
                  <a:gd name="T14" fmla="*/ 0 w 524"/>
                  <a:gd name="T15" fmla="*/ 0 h 653"/>
                  <a:gd name="T16" fmla="*/ 0 w 524"/>
                  <a:gd name="T17" fmla="*/ 0 h 6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4"/>
                  <a:gd name="T28" fmla="*/ 0 h 653"/>
                  <a:gd name="T29" fmla="*/ 524 w 524"/>
                  <a:gd name="T30" fmla="*/ 653 h 6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4" h="653">
                    <a:moveTo>
                      <a:pt x="506" y="171"/>
                    </a:moveTo>
                    <a:cubicBezTo>
                      <a:pt x="489" y="150"/>
                      <a:pt x="456" y="70"/>
                      <a:pt x="404" y="45"/>
                    </a:cubicBezTo>
                    <a:cubicBezTo>
                      <a:pt x="352" y="20"/>
                      <a:pt x="256" y="0"/>
                      <a:pt x="194" y="21"/>
                    </a:cubicBezTo>
                    <a:cubicBezTo>
                      <a:pt x="132" y="42"/>
                      <a:pt x="62" y="102"/>
                      <a:pt x="32" y="171"/>
                    </a:cubicBezTo>
                    <a:cubicBezTo>
                      <a:pt x="2" y="240"/>
                      <a:pt x="0" y="363"/>
                      <a:pt x="14" y="435"/>
                    </a:cubicBezTo>
                    <a:cubicBezTo>
                      <a:pt x="28" y="507"/>
                      <a:pt x="62" y="568"/>
                      <a:pt x="116" y="603"/>
                    </a:cubicBezTo>
                    <a:cubicBezTo>
                      <a:pt x="170" y="638"/>
                      <a:pt x="277" y="653"/>
                      <a:pt x="338" y="645"/>
                    </a:cubicBezTo>
                    <a:cubicBezTo>
                      <a:pt x="399" y="637"/>
                      <a:pt x="451" y="586"/>
                      <a:pt x="482" y="555"/>
                    </a:cubicBezTo>
                    <a:cubicBezTo>
                      <a:pt x="513" y="524"/>
                      <a:pt x="515" y="479"/>
                      <a:pt x="524" y="459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73" name="Line 779"/>
              <p:cNvSpPr>
                <a:spLocks noChangeAspect="1" noChangeShapeType="1"/>
              </p:cNvSpPr>
              <p:nvPr/>
            </p:nvSpPr>
            <p:spPr bwMode="auto">
              <a:xfrm>
                <a:off x="756" y="2378"/>
                <a:ext cx="0" cy="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74" name="Line 780"/>
              <p:cNvSpPr>
                <a:spLocks noChangeAspect="1" noChangeShapeType="1"/>
              </p:cNvSpPr>
              <p:nvPr/>
            </p:nvSpPr>
            <p:spPr bwMode="auto">
              <a:xfrm>
                <a:off x="779" y="2378"/>
                <a:ext cx="0" cy="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75" name="Line 781"/>
              <p:cNvSpPr>
                <a:spLocks noChangeAspect="1" noChangeShapeType="1"/>
              </p:cNvSpPr>
              <p:nvPr/>
            </p:nvSpPr>
            <p:spPr bwMode="auto">
              <a:xfrm>
                <a:off x="756" y="2396"/>
                <a:ext cx="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76" name="Oval 782"/>
              <p:cNvSpPr>
                <a:spLocks noChangeAspect="1" noChangeArrowheads="1"/>
              </p:cNvSpPr>
              <p:nvPr/>
            </p:nvSpPr>
            <p:spPr bwMode="auto">
              <a:xfrm flipH="1">
                <a:off x="829" y="2380"/>
                <a:ext cx="22" cy="35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377" name="Oval 783"/>
              <p:cNvSpPr>
                <a:spLocks noChangeAspect="1" noChangeArrowheads="1"/>
              </p:cNvSpPr>
              <p:nvPr/>
            </p:nvSpPr>
            <p:spPr bwMode="auto">
              <a:xfrm flipH="1">
                <a:off x="793" y="2380"/>
                <a:ext cx="22" cy="35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378" name="Line 784"/>
              <p:cNvSpPr>
                <a:spLocks noChangeAspect="1" noChangeShapeType="1"/>
              </p:cNvSpPr>
              <p:nvPr/>
            </p:nvSpPr>
            <p:spPr bwMode="auto">
              <a:xfrm>
                <a:off x="1343" y="2374"/>
                <a:ext cx="0" cy="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79" name="Line 785"/>
              <p:cNvSpPr>
                <a:spLocks noChangeAspect="1" noChangeShapeType="1"/>
              </p:cNvSpPr>
              <p:nvPr/>
            </p:nvSpPr>
            <p:spPr bwMode="auto">
              <a:xfrm>
                <a:off x="1366" y="2374"/>
                <a:ext cx="0" cy="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80" name="Line 786"/>
              <p:cNvSpPr>
                <a:spLocks noChangeAspect="1" noChangeShapeType="1"/>
              </p:cNvSpPr>
              <p:nvPr/>
            </p:nvSpPr>
            <p:spPr bwMode="auto">
              <a:xfrm>
                <a:off x="1343" y="2392"/>
                <a:ext cx="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81" name="Oval 787"/>
              <p:cNvSpPr>
                <a:spLocks noChangeAspect="1" noChangeArrowheads="1"/>
              </p:cNvSpPr>
              <p:nvPr/>
            </p:nvSpPr>
            <p:spPr bwMode="auto">
              <a:xfrm flipH="1">
                <a:off x="1306" y="2376"/>
                <a:ext cx="22" cy="35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382" name="Oval 788"/>
              <p:cNvSpPr>
                <a:spLocks noChangeAspect="1" noChangeArrowheads="1"/>
              </p:cNvSpPr>
              <p:nvPr/>
            </p:nvSpPr>
            <p:spPr bwMode="auto">
              <a:xfrm flipH="1">
                <a:off x="1270" y="2376"/>
                <a:ext cx="22" cy="35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383" name="Freeform 789"/>
              <p:cNvSpPr>
                <a:spLocks noChangeAspect="1"/>
              </p:cNvSpPr>
              <p:nvPr/>
            </p:nvSpPr>
            <p:spPr bwMode="auto">
              <a:xfrm>
                <a:off x="1231" y="2377"/>
                <a:ext cx="25" cy="35"/>
              </a:xfrm>
              <a:custGeom>
                <a:avLst/>
                <a:gdLst>
                  <a:gd name="T0" fmla="*/ 0 w 524"/>
                  <a:gd name="T1" fmla="*/ 0 h 653"/>
                  <a:gd name="T2" fmla="*/ 0 w 524"/>
                  <a:gd name="T3" fmla="*/ 0 h 653"/>
                  <a:gd name="T4" fmla="*/ 0 w 524"/>
                  <a:gd name="T5" fmla="*/ 0 h 653"/>
                  <a:gd name="T6" fmla="*/ 0 w 524"/>
                  <a:gd name="T7" fmla="*/ 0 h 653"/>
                  <a:gd name="T8" fmla="*/ 0 w 524"/>
                  <a:gd name="T9" fmla="*/ 0 h 653"/>
                  <a:gd name="T10" fmla="*/ 0 w 524"/>
                  <a:gd name="T11" fmla="*/ 0 h 653"/>
                  <a:gd name="T12" fmla="*/ 0 w 524"/>
                  <a:gd name="T13" fmla="*/ 0 h 653"/>
                  <a:gd name="T14" fmla="*/ 0 w 524"/>
                  <a:gd name="T15" fmla="*/ 0 h 653"/>
                  <a:gd name="T16" fmla="*/ 0 w 524"/>
                  <a:gd name="T17" fmla="*/ 0 h 6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4"/>
                  <a:gd name="T28" fmla="*/ 0 h 653"/>
                  <a:gd name="T29" fmla="*/ 524 w 524"/>
                  <a:gd name="T30" fmla="*/ 653 h 6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4" h="653">
                    <a:moveTo>
                      <a:pt x="506" y="171"/>
                    </a:moveTo>
                    <a:cubicBezTo>
                      <a:pt x="489" y="150"/>
                      <a:pt x="456" y="70"/>
                      <a:pt x="404" y="45"/>
                    </a:cubicBezTo>
                    <a:cubicBezTo>
                      <a:pt x="352" y="20"/>
                      <a:pt x="256" y="0"/>
                      <a:pt x="194" y="21"/>
                    </a:cubicBezTo>
                    <a:cubicBezTo>
                      <a:pt x="132" y="42"/>
                      <a:pt x="62" y="102"/>
                      <a:pt x="32" y="171"/>
                    </a:cubicBezTo>
                    <a:cubicBezTo>
                      <a:pt x="2" y="240"/>
                      <a:pt x="0" y="363"/>
                      <a:pt x="14" y="435"/>
                    </a:cubicBezTo>
                    <a:cubicBezTo>
                      <a:pt x="28" y="507"/>
                      <a:pt x="62" y="568"/>
                      <a:pt x="116" y="603"/>
                    </a:cubicBezTo>
                    <a:cubicBezTo>
                      <a:pt x="170" y="638"/>
                      <a:pt x="277" y="653"/>
                      <a:pt x="338" y="645"/>
                    </a:cubicBezTo>
                    <a:cubicBezTo>
                      <a:pt x="399" y="637"/>
                      <a:pt x="451" y="586"/>
                      <a:pt x="482" y="555"/>
                    </a:cubicBezTo>
                    <a:cubicBezTo>
                      <a:pt x="513" y="524"/>
                      <a:pt x="515" y="479"/>
                      <a:pt x="524" y="459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84" name="Line 790"/>
              <p:cNvSpPr>
                <a:spLocks noChangeAspect="1" noChangeShapeType="1"/>
              </p:cNvSpPr>
              <p:nvPr/>
            </p:nvSpPr>
            <p:spPr bwMode="auto">
              <a:xfrm rot="5604584">
                <a:off x="1320" y="1540"/>
                <a:ext cx="33" cy="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85" name="Line 791"/>
              <p:cNvSpPr>
                <a:spLocks noChangeAspect="1" noChangeShapeType="1"/>
              </p:cNvSpPr>
              <p:nvPr/>
            </p:nvSpPr>
            <p:spPr bwMode="auto">
              <a:xfrm rot="5604584">
                <a:off x="1610" y="1541"/>
                <a:ext cx="31" cy="4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86" name="Line 792"/>
              <p:cNvSpPr>
                <a:spLocks noChangeAspect="1" noChangeShapeType="1"/>
              </p:cNvSpPr>
              <p:nvPr/>
            </p:nvSpPr>
            <p:spPr bwMode="auto">
              <a:xfrm flipV="1">
                <a:off x="1329" y="1783"/>
                <a:ext cx="42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387" name="Freeform 793"/>
              <p:cNvSpPr>
                <a:spLocks noChangeAspect="1"/>
              </p:cNvSpPr>
              <p:nvPr/>
            </p:nvSpPr>
            <p:spPr bwMode="auto">
              <a:xfrm>
                <a:off x="1366" y="1735"/>
                <a:ext cx="25" cy="35"/>
              </a:xfrm>
              <a:custGeom>
                <a:avLst/>
                <a:gdLst>
                  <a:gd name="T0" fmla="*/ 0 w 524"/>
                  <a:gd name="T1" fmla="*/ 0 h 653"/>
                  <a:gd name="T2" fmla="*/ 0 w 524"/>
                  <a:gd name="T3" fmla="*/ 0 h 653"/>
                  <a:gd name="T4" fmla="*/ 0 w 524"/>
                  <a:gd name="T5" fmla="*/ 0 h 653"/>
                  <a:gd name="T6" fmla="*/ 0 w 524"/>
                  <a:gd name="T7" fmla="*/ 0 h 653"/>
                  <a:gd name="T8" fmla="*/ 0 w 524"/>
                  <a:gd name="T9" fmla="*/ 0 h 653"/>
                  <a:gd name="T10" fmla="*/ 0 w 524"/>
                  <a:gd name="T11" fmla="*/ 0 h 653"/>
                  <a:gd name="T12" fmla="*/ 0 w 524"/>
                  <a:gd name="T13" fmla="*/ 0 h 653"/>
                  <a:gd name="T14" fmla="*/ 0 w 524"/>
                  <a:gd name="T15" fmla="*/ 0 h 653"/>
                  <a:gd name="T16" fmla="*/ 0 w 524"/>
                  <a:gd name="T17" fmla="*/ 0 h 6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4"/>
                  <a:gd name="T28" fmla="*/ 0 h 653"/>
                  <a:gd name="T29" fmla="*/ 524 w 524"/>
                  <a:gd name="T30" fmla="*/ 653 h 6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4" h="653">
                    <a:moveTo>
                      <a:pt x="506" y="171"/>
                    </a:moveTo>
                    <a:cubicBezTo>
                      <a:pt x="489" y="150"/>
                      <a:pt x="456" y="70"/>
                      <a:pt x="404" y="45"/>
                    </a:cubicBezTo>
                    <a:cubicBezTo>
                      <a:pt x="352" y="20"/>
                      <a:pt x="256" y="0"/>
                      <a:pt x="194" y="21"/>
                    </a:cubicBezTo>
                    <a:cubicBezTo>
                      <a:pt x="132" y="42"/>
                      <a:pt x="62" y="102"/>
                      <a:pt x="32" y="171"/>
                    </a:cubicBezTo>
                    <a:cubicBezTo>
                      <a:pt x="2" y="240"/>
                      <a:pt x="0" y="363"/>
                      <a:pt x="14" y="435"/>
                    </a:cubicBezTo>
                    <a:cubicBezTo>
                      <a:pt x="28" y="507"/>
                      <a:pt x="62" y="568"/>
                      <a:pt x="116" y="603"/>
                    </a:cubicBezTo>
                    <a:cubicBezTo>
                      <a:pt x="170" y="638"/>
                      <a:pt x="277" y="653"/>
                      <a:pt x="338" y="645"/>
                    </a:cubicBezTo>
                    <a:cubicBezTo>
                      <a:pt x="399" y="637"/>
                      <a:pt x="451" y="586"/>
                      <a:pt x="482" y="555"/>
                    </a:cubicBezTo>
                    <a:cubicBezTo>
                      <a:pt x="513" y="524"/>
                      <a:pt x="515" y="479"/>
                      <a:pt x="524" y="459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88" name="Line 794"/>
              <p:cNvSpPr>
                <a:spLocks noChangeAspect="1" noChangeShapeType="1"/>
              </p:cNvSpPr>
              <p:nvPr/>
            </p:nvSpPr>
            <p:spPr bwMode="auto">
              <a:xfrm>
                <a:off x="1405" y="1733"/>
                <a:ext cx="0" cy="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89" name="Line 795"/>
              <p:cNvSpPr>
                <a:spLocks noChangeAspect="1" noChangeShapeType="1"/>
              </p:cNvSpPr>
              <p:nvPr/>
            </p:nvSpPr>
            <p:spPr bwMode="auto">
              <a:xfrm>
                <a:off x="1428" y="1733"/>
                <a:ext cx="0" cy="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90" name="Line 796"/>
              <p:cNvSpPr>
                <a:spLocks noChangeAspect="1" noChangeShapeType="1"/>
              </p:cNvSpPr>
              <p:nvPr/>
            </p:nvSpPr>
            <p:spPr bwMode="auto">
              <a:xfrm>
                <a:off x="1405" y="1751"/>
                <a:ext cx="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91" name="Freeform 797"/>
              <p:cNvSpPr>
                <a:spLocks noChangeAspect="1"/>
              </p:cNvSpPr>
              <p:nvPr/>
            </p:nvSpPr>
            <p:spPr bwMode="auto">
              <a:xfrm>
                <a:off x="1437" y="1760"/>
                <a:ext cx="19" cy="24"/>
              </a:xfrm>
              <a:custGeom>
                <a:avLst/>
                <a:gdLst>
                  <a:gd name="T0" fmla="*/ 0 w 39"/>
                  <a:gd name="T1" fmla="*/ 1 h 47"/>
                  <a:gd name="T2" fmla="*/ 0 w 39"/>
                  <a:gd name="T3" fmla="*/ 1 h 47"/>
                  <a:gd name="T4" fmla="*/ 0 w 39"/>
                  <a:gd name="T5" fmla="*/ 1 h 47"/>
                  <a:gd name="T6" fmla="*/ 0 w 39"/>
                  <a:gd name="T7" fmla="*/ 1 h 47"/>
                  <a:gd name="T8" fmla="*/ 0 w 39"/>
                  <a:gd name="T9" fmla="*/ 1 h 47"/>
                  <a:gd name="T10" fmla="*/ 0 w 39"/>
                  <a:gd name="T11" fmla="*/ 1 h 47"/>
                  <a:gd name="T12" fmla="*/ 0 w 39"/>
                  <a:gd name="T13" fmla="*/ 1 h 47"/>
                  <a:gd name="T14" fmla="*/ 0 w 39"/>
                  <a:gd name="T15" fmla="*/ 1 h 47"/>
                  <a:gd name="T16" fmla="*/ 0 w 39"/>
                  <a:gd name="T17" fmla="*/ 1 h 47"/>
                  <a:gd name="T18" fmla="*/ 0 w 39"/>
                  <a:gd name="T19" fmla="*/ 1 h 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47"/>
                  <a:gd name="T32" fmla="*/ 39 w 39"/>
                  <a:gd name="T33" fmla="*/ 47 h 4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47">
                    <a:moveTo>
                      <a:pt x="4" y="12"/>
                    </a:moveTo>
                    <a:cubicBezTo>
                      <a:pt x="4" y="10"/>
                      <a:pt x="5" y="8"/>
                      <a:pt x="6" y="6"/>
                    </a:cubicBezTo>
                    <a:cubicBezTo>
                      <a:pt x="8" y="4"/>
                      <a:pt x="11" y="1"/>
                      <a:pt x="14" y="1"/>
                    </a:cubicBezTo>
                    <a:cubicBezTo>
                      <a:pt x="16" y="0"/>
                      <a:pt x="20" y="1"/>
                      <a:pt x="23" y="2"/>
                    </a:cubicBezTo>
                    <a:cubicBezTo>
                      <a:pt x="25" y="3"/>
                      <a:pt x="28" y="4"/>
                      <a:pt x="30" y="6"/>
                    </a:cubicBezTo>
                    <a:cubicBezTo>
                      <a:pt x="32" y="8"/>
                      <a:pt x="33" y="11"/>
                      <a:pt x="32" y="14"/>
                    </a:cubicBezTo>
                    <a:cubicBezTo>
                      <a:pt x="32" y="17"/>
                      <a:pt x="32" y="20"/>
                      <a:pt x="27" y="24"/>
                    </a:cubicBezTo>
                    <a:cubicBezTo>
                      <a:pt x="23" y="28"/>
                      <a:pt x="11" y="36"/>
                      <a:pt x="8" y="39"/>
                    </a:cubicBezTo>
                    <a:cubicBezTo>
                      <a:pt x="4" y="43"/>
                      <a:pt x="0" y="46"/>
                      <a:pt x="5" y="47"/>
                    </a:cubicBezTo>
                    <a:lnTo>
                      <a:pt x="39" y="47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92" name="Line 798"/>
              <p:cNvSpPr>
                <a:spLocks noChangeAspect="1" noChangeShapeType="1"/>
              </p:cNvSpPr>
              <p:nvPr/>
            </p:nvSpPr>
            <p:spPr bwMode="auto">
              <a:xfrm rot="5604584" flipH="1" flipV="1">
                <a:off x="938" y="1680"/>
                <a:ext cx="26" cy="3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93" name="Line 799"/>
              <p:cNvSpPr>
                <a:spLocks noChangeAspect="1" noChangeShapeType="1"/>
              </p:cNvSpPr>
              <p:nvPr/>
            </p:nvSpPr>
            <p:spPr bwMode="auto">
              <a:xfrm>
                <a:off x="1015" y="1654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94" name="Line 800"/>
              <p:cNvSpPr>
                <a:spLocks noChangeAspect="1" noChangeShapeType="1"/>
              </p:cNvSpPr>
              <p:nvPr/>
            </p:nvSpPr>
            <p:spPr bwMode="auto">
              <a:xfrm>
                <a:off x="1038" y="1654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95" name="Line 801"/>
              <p:cNvSpPr>
                <a:spLocks noChangeAspect="1" noChangeShapeType="1"/>
              </p:cNvSpPr>
              <p:nvPr/>
            </p:nvSpPr>
            <p:spPr bwMode="auto">
              <a:xfrm>
                <a:off x="1015" y="1671"/>
                <a:ext cx="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96" name="Oval 802"/>
              <p:cNvSpPr>
                <a:spLocks noChangeAspect="1" noChangeArrowheads="1"/>
              </p:cNvSpPr>
              <p:nvPr/>
            </p:nvSpPr>
            <p:spPr bwMode="auto">
              <a:xfrm flipH="1">
                <a:off x="979" y="1656"/>
                <a:ext cx="22" cy="3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397" name="Freeform 803"/>
              <p:cNvSpPr>
                <a:spLocks noChangeAspect="1"/>
              </p:cNvSpPr>
              <p:nvPr/>
            </p:nvSpPr>
            <p:spPr bwMode="auto">
              <a:xfrm>
                <a:off x="1045" y="1941"/>
                <a:ext cx="21" cy="34"/>
              </a:xfrm>
              <a:custGeom>
                <a:avLst/>
                <a:gdLst>
                  <a:gd name="T0" fmla="*/ 0 w 384"/>
                  <a:gd name="T1" fmla="*/ 0 h 612"/>
                  <a:gd name="T2" fmla="*/ 0 w 384"/>
                  <a:gd name="T3" fmla="*/ 0 h 612"/>
                  <a:gd name="T4" fmla="*/ 0 w 384"/>
                  <a:gd name="T5" fmla="*/ 0 h 612"/>
                  <a:gd name="T6" fmla="*/ 0 60000 65536"/>
                  <a:gd name="T7" fmla="*/ 0 60000 65536"/>
                  <a:gd name="T8" fmla="*/ 0 60000 65536"/>
                  <a:gd name="T9" fmla="*/ 0 w 384"/>
                  <a:gd name="T10" fmla="*/ 0 h 612"/>
                  <a:gd name="T11" fmla="*/ 384 w 384"/>
                  <a:gd name="T12" fmla="*/ 612 h 6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4" h="612">
                    <a:moveTo>
                      <a:pt x="384" y="0"/>
                    </a:moveTo>
                    <a:lnTo>
                      <a:pt x="0" y="0"/>
                    </a:lnTo>
                    <a:lnTo>
                      <a:pt x="0" y="612"/>
                    </a:lnTo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98" name="Line 804"/>
              <p:cNvSpPr>
                <a:spLocks noChangeAspect="1" noChangeShapeType="1"/>
              </p:cNvSpPr>
              <p:nvPr/>
            </p:nvSpPr>
            <p:spPr bwMode="auto">
              <a:xfrm flipH="1">
                <a:off x="1045" y="1957"/>
                <a:ext cx="18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99" name="Freeform 805"/>
              <p:cNvSpPr>
                <a:spLocks noChangeAspect="1"/>
              </p:cNvSpPr>
              <p:nvPr/>
            </p:nvSpPr>
            <p:spPr bwMode="auto">
              <a:xfrm>
                <a:off x="1072" y="1950"/>
                <a:ext cx="19" cy="25"/>
              </a:xfrm>
              <a:custGeom>
                <a:avLst/>
                <a:gdLst>
                  <a:gd name="T0" fmla="*/ 0 w 368"/>
                  <a:gd name="T1" fmla="*/ 0 h 465"/>
                  <a:gd name="T2" fmla="*/ 0 w 368"/>
                  <a:gd name="T3" fmla="*/ 0 h 465"/>
                  <a:gd name="T4" fmla="*/ 0 w 368"/>
                  <a:gd name="T5" fmla="*/ 0 h 465"/>
                  <a:gd name="T6" fmla="*/ 0 w 368"/>
                  <a:gd name="T7" fmla="*/ 0 h 465"/>
                  <a:gd name="T8" fmla="*/ 0 w 368"/>
                  <a:gd name="T9" fmla="*/ 0 h 465"/>
                  <a:gd name="T10" fmla="*/ 0 w 368"/>
                  <a:gd name="T11" fmla="*/ 0 h 465"/>
                  <a:gd name="T12" fmla="*/ 0 w 368"/>
                  <a:gd name="T13" fmla="*/ 0 h 465"/>
                  <a:gd name="T14" fmla="*/ 0 w 368"/>
                  <a:gd name="T15" fmla="*/ 0 h 465"/>
                  <a:gd name="T16" fmla="*/ 0 w 368"/>
                  <a:gd name="T17" fmla="*/ 0 h 465"/>
                  <a:gd name="T18" fmla="*/ 0 w 368"/>
                  <a:gd name="T19" fmla="*/ 0 h 4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8"/>
                  <a:gd name="T31" fmla="*/ 0 h 465"/>
                  <a:gd name="T32" fmla="*/ 368 w 368"/>
                  <a:gd name="T33" fmla="*/ 465 h 46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8" h="465">
                    <a:moveTo>
                      <a:pt x="350" y="344"/>
                    </a:moveTo>
                    <a:cubicBezTo>
                      <a:pt x="334" y="362"/>
                      <a:pt x="288" y="429"/>
                      <a:pt x="248" y="446"/>
                    </a:cubicBezTo>
                    <a:cubicBezTo>
                      <a:pt x="208" y="463"/>
                      <a:pt x="148" y="465"/>
                      <a:pt x="110" y="446"/>
                    </a:cubicBezTo>
                    <a:cubicBezTo>
                      <a:pt x="72" y="427"/>
                      <a:pt x="35" y="386"/>
                      <a:pt x="20" y="332"/>
                    </a:cubicBezTo>
                    <a:cubicBezTo>
                      <a:pt x="5" y="278"/>
                      <a:pt x="0" y="175"/>
                      <a:pt x="20" y="122"/>
                    </a:cubicBezTo>
                    <a:cubicBezTo>
                      <a:pt x="40" y="69"/>
                      <a:pt x="96" y="28"/>
                      <a:pt x="140" y="14"/>
                    </a:cubicBezTo>
                    <a:cubicBezTo>
                      <a:pt x="184" y="0"/>
                      <a:pt x="248" y="19"/>
                      <a:pt x="284" y="38"/>
                    </a:cubicBezTo>
                    <a:cubicBezTo>
                      <a:pt x="320" y="57"/>
                      <a:pt x="342" y="97"/>
                      <a:pt x="356" y="128"/>
                    </a:cubicBezTo>
                    <a:lnTo>
                      <a:pt x="368" y="224"/>
                    </a:lnTo>
                    <a:lnTo>
                      <a:pt x="8" y="224"/>
                    </a:lnTo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00" name="Line 806"/>
              <p:cNvSpPr>
                <a:spLocks noChangeAspect="1" noChangeShapeType="1"/>
              </p:cNvSpPr>
              <p:nvPr/>
            </p:nvSpPr>
            <p:spPr bwMode="auto">
              <a:xfrm>
                <a:off x="1146" y="1935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401" name="Line 807"/>
              <p:cNvSpPr>
                <a:spLocks noChangeAspect="1" noChangeShapeType="1"/>
              </p:cNvSpPr>
              <p:nvPr/>
            </p:nvSpPr>
            <p:spPr bwMode="auto">
              <a:xfrm rot="5400000">
                <a:off x="1146" y="1935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402" name="Freeform 808"/>
              <p:cNvSpPr>
                <a:spLocks noChangeAspect="1"/>
              </p:cNvSpPr>
              <p:nvPr/>
            </p:nvSpPr>
            <p:spPr bwMode="auto">
              <a:xfrm>
                <a:off x="1117" y="1932"/>
                <a:ext cx="13" cy="23"/>
              </a:xfrm>
              <a:custGeom>
                <a:avLst/>
                <a:gdLst>
                  <a:gd name="T0" fmla="*/ 0 w 371"/>
                  <a:gd name="T1" fmla="*/ 0 h 649"/>
                  <a:gd name="T2" fmla="*/ 0 w 371"/>
                  <a:gd name="T3" fmla="*/ 0 h 649"/>
                  <a:gd name="T4" fmla="*/ 0 w 371"/>
                  <a:gd name="T5" fmla="*/ 0 h 649"/>
                  <a:gd name="T6" fmla="*/ 0 w 371"/>
                  <a:gd name="T7" fmla="*/ 0 h 649"/>
                  <a:gd name="T8" fmla="*/ 0 w 371"/>
                  <a:gd name="T9" fmla="*/ 0 h 649"/>
                  <a:gd name="T10" fmla="*/ 0 w 371"/>
                  <a:gd name="T11" fmla="*/ 0 h 649"/>
                  <a:gd name="T12" fmla="*/ 0 w 371"/>
                  <a:gd name="T13" fmla="*/ 0 h 649"/>
                  <a:gd name="T14" fmla="*/ 0 w 371"/>
                  <a:gd name="T15" fmla="*/ 0 h 649"/>
                  <a:gd name="T16" fmla="*/ 0 w 371"/>
                  <a:gd name="T17" fmla="*/ 0 h 649"/>
                  <a:gd name="T18" fmla="*/ 0 w 371"/>
                  <a:gd name="T19" fmla="*/ 0 h 649"/>
                  <a:gd name="T20" fmla="*/ 0 w 371"/>
                  <a:gd name="T21" fmla="*/ 0 h 649"/>
                  <a:gd name="T22" fmla="*/ 0 w 371"/>
                  <a:gd name="T23" fmla="*/ 0 h 649"/>
                  <a:gd name="T24" fmla="*/ 0 w 371"/>
                  <a:gd name="T25" fmla="*/ 0 h 649"/>
                  <a:gd name="T26" fmla="*/ 0 w 371"/>
                  <a:gd name="T27" fmla="*/ 0 h 649"/>
                  <a:gd name="T28" fmla="*/ 0 w 371"/>
                  <a:gd name="T29" fmla="*/ 0 h 6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1"/>
                  <a:gd name="T46" fmla="*/ 0 h 649"/>
                  <a:gd name="T47" fmla="*/ 371 w 371"/>
                  <a:gd name="T48" fmla="*/ 649 h 6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1" h="649">
                    <a:moveTo>
                      <a:pt x="13" y="145"/>
                    </a:moveTo>
                    <a:cubicBezTo>
                      <a:pt x="19" y="131"/>
                      <a:pt x="27" y="86"/>
                      <a:pt x="49" y="62"/>
                    </a:cubicBezTo>
                    <a:cubicBezTo>
                      <a:pt x="71" y="38"/>
                      <a:pt x="107" y="8"/>
                      <a:pt x="145" y="4"/>
                    </a:cubicBezTo>
                    <a:cubicBezTo>
                      <a:pt x="183" y="0"/>
                      <a:pt x="248" y="10"/>
                      <a:pt x="279" y="36"/>
                    </a:cubicBezTo>
                    <a:cubicBezTo>
                      <a:pt x="310" y="62"/>
                      <a:pt x="334" y="121"/>
                      <a:pt x="333" y="158"/>
                    </a:cubicBezTo>
                    <a:cubicBezTo>
                      <a:pt x="332" y="195"/>
                      <a:pt x="295" y="238"/>
                      <a:pt x="275" y="260"/>
                    </a:cubicBezTo>
                    <a:cubicBezTo>
                      <a:pt x="255" y="282"/>
                      <a:pt x="234" y="286"/>
                      <a:pt x="211" y="292"/>
                    </a:cubicBezTo>
                    <a:cubicBezTo>
                      <a:pt x="188" y="298"/>
                      <a:pt x="125" y="295"/>
                      <a:pt x="135" y="298"/>
                    </a:cubicBezTo>
                    <a:cubicBezTo>
                      <a:pt x="145" y="301"/>
                      <a:pt x="234" y="296"/>
                      <a:pt x="269" y="311"/>
                    </a:cubicBezTo>
                    <a:cubicBezTo>
                      <a:pt x="304" y="326"/>
                      <a:pt x="328" y="357"/>
                      <a:pt x="343" y="388"/>
                    </a:cubicBezTo>
                    <a:cubicBezTo>
                      <a:pt x="358" y="419"/>
                      <a:pt x="371" y="461"/>
                      <a:pt x="362" y="497"/>
                    </a:cubicBezTo>
                    <a:cubicBezTo>
                      <a:pt x="353" y="533"/>
                      <a:pt x="327" y="582"/>
                      <a:pt x="292" y="606"/>
                    </a:cubicBezTo>
                    <a:cubicBezTo>
                      <a:pt x="257" y="630"/>
                      <a:pt x="194" y="649"/>
                      <a:pt x="151" y="644"/>
                    </a:cubicBezTo>
                    <a:cubicBezTo>
                      <a:pt x="108" y="639"/>
                      <a:pt x="61" y="598"/>
                      <a:pt x="36" y="574"/>
                    </a:cubicBezTo>
                    <a:cubicBezTo>
                      <a:pt x="11" y="550"/>
                      <a:pt x="7" y="513"/>
                      <a:pt x="0" y="497"/>
                    </a:cubicBezTo>
                  </a:path>
                </a:pathLst>
              </a:cu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11268" name="Rectangle 402"/>
          <p:cNvSpPr>
            <a:spLocks noChangeArrowheads="1"/>
          </p:cNvSpPr>
          <p:nvPr/>
        </p:nvSpPr>
        <p:spPr bwMode="auto">
          <a:xfrm>
            <a:off x="457200" y="4267200"/>
            <a:ext cx="1149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Heme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1269" name="Rectangle 403"/>
          <p:cNvSpPr>
            <a:spLocks noChangeArrowheads="1"/>
          </p:cNvSpPr>
          <p:nvPr/>
        </p:nvSpPr>
        <p:spPr bwMode="auto">
          <a:xfrm>
            <a:off x="3657600" y="3744913"/>
            <a:ext cx="11318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Heme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1270" name="Rectangle 404"/>
          <p:cNvSpPr>
            <a:spLocks noChangeArrowheads="1"/>
          </p:cNvSpPr>
          <p:nvPr/>
        </p:nvSpPr>
        <p:spPr bwMode="auto">
          <a:xfrm>
            <a:off x="7085013" y="4202113"/>
            <a:ext cx="1149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Heme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C8D51A-8B89-4343-A552-7722DB77194B}"/>
              </a:ext>
            </a:extLst>
          </p:cNvPr>
          <p:cNvSpPr txBox="1"/>
          <p:nvPr/>
        </p:nvSpPr>
        <p:spPr>
          <a:xfrm>
            <a:off x="6103836" y="3810000"/>
            <a:ext cx="2906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Unsaturated F.A. chain bound to vinyl group of the 1</a:t>
            </a:r>
            <a:r>
              <a:rPr lang="en-US" sz="1400" baseline="30000" dirty="0"/>
              <a:t>st</a:t>
            </a:r>
            <a:r>
              <a:rPr lang="en-US" sz="1400" dirty="0"/>
              <a:t> ring of heme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9B1B895-4DC7-454C-AA5C-4623FAC46138}"/>
              </a:ext>
            </a:extLst>
          </p:cNvPr>
          <p:cNvCxnSpPr/>
          <p:nvPr/>
        </p:nvCxnSpPr>
        <p:spPr>
          <a:xfrm flipH="1" flipV="1">
            <a:off x="8326907" y="4333220"/>
            <a:ext cx="159393" cy="338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0" y="-23813"/>
            <a:ext cx="9144000" cy="674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Regulation of transcription or post-translational processing of enzymes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of the heme synthesis pathways differs between erythrocyte forming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cells &amp; other tissues.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In erythrocyte-forming cells there is steady production of pathway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enzymes, limited only by iron availability.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In other tissues expression of pathway enzymes is more variable &amp;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subject to feedback inhibition by heme.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The rate-limiting step in hepatic heme biosynthesis occurs at the ALA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synthase catalyzed step, which is the committed step in heme synthesis.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The Fe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oxidation product of heme is termed hemin which acts as a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feed-back inhibitor on ALA synthase.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Hemin also inhibits transport of ALA synthase from the cytosol into the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mitochondria as well as represses synthesis of the enzyme.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0" y="0"/>
            <a:ext cx="91440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In erythroid cells all of the heme is synthesized for incorporation into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hemoglobin and occurs only upon differentiation when synthesis of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hemoglobin proceeds. </a:t>
            </a:r>
          </a:p>
          <a:p>
            <a:pPr eaLnBrk="0" hangingPunct="0"/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When red cells mature both heme and hemoglobin synthesis ceases. </a:t>
            </a:r>
          </a:p>
          <a:p>
            <a:pPr eaLnBrk="0" hangingPunct="0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The hemoglobin must, therefore, survive for the life of the erythrocyte.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In reticulocytes (immature erythrocytes) heme stimulates protein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synthesis.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Additionally, control of heme biosynthesis in erythrocytes occurs at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numerous sites other than at the level of ALA synthase. </a:t>
            </a:r>
          </a:p>
          <a:p>
            <a:pPr eaLnBrk="0" hangingPunct="0"/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Control has been shown to be exerted on ferrochelatase, the enzyme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responsible for iron insertion into protoporphyrin IX, and on 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porphobilinogen deaminase.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32" descr="HEMEslide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7DFDC7-91D3-42E3-879D-82F8149EF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9298A27-090F-43D2-BA92-F3D5CCFFB141}"/>
              </a:ext>
            </a:extLst>
          </p:cNvPr>
          <p:cNvSpPr/>
          <p:nvPr/>
        </p:nvSpPr>
        <p:spPr>
          <a:xfrm>
            <a:off x="4114800" y="6248400"/>
            <a:ext cx="4854214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JO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تبييض السلايد السابق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5839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0"/>
            <a:ext cx="91440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Regulation of iron absorption and transport</a:t>
            </a:r>
            <a:r>
              <a:rPr lang="en-US" sz="2400" u="sng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Iron for synthesis of heme, Fe-S centers and other non-heme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Iron is obtained from:</a:t>
            </a:r>
          </a:p>
          <a:p>
            <a:pPr lvl="1" indent="-342900">
              <a:buClr>
                <a:srgbClr val="FF0000"/>
              </a:buClr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1- The diet </a:t>
            </a:r>
          </a:p>
          <a:p>
            <a:pPr lvl="1" indent="-342900">
              <a:buClr>
                <a:srgbClr val="FF0000"/>
              </a:buClr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2- Release of recycled iron from macrophages of the reticuloendothelial system that ingest old &amp; damaged erythrocytes.</a:t>
            </a:r>
          </a:p>
          <a:p>
            <a:pPr>
              <a:buClr>
                <a:srgbClr val="FF0000"/>
              </a:buClr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- There is no known mechanism for iron excretion. </a:t>
            </a:r>
          </a:p>
          <a:p>
            <a:pPr>
              <a:buClr>
                <a:srgbClr val="FF0000"/>
              </a:buClr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- Iron is significantly lost only by bleeding, including menstruation in </a:t>
            </a:r>
          </a:p>
          <a:p>
            <a:pPr>
              <a:buClr>
                <a:srgbClr val="FF0000"/>
              </a:buClr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females. </a:t>
            </a:r>
          </a:p>
          <a:p>
            <a:pPr>
              <a:buClr>
                <a:srgbClr val="FF0000"/>
              </a:buClr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- Small losses occur from sloughing of cells of skin &amp; other epithelia. </a:t>
            </a:r>
          </a:p>
          <a:p>
            <a:pPr>
              <a:lnSpc>
                <a:spcPct val="95000"/>
              </a:lnSpc>
              <a:spcAft>
                <a:spcPct val="35000"/>
              </a:spcAft>
              <a:buFontTx/>
              <a:buChar char="-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5" descr="7022X_c44_f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2800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0" y="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Iron metabolism and proteins 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Many proteins have been identified playing roles in iron metabolism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such as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ferritin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transferrin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are the main cargos of blood iron, whereas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peptides such as iron regulatory proteins,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hepcidin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and matriptase2 are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key determinants of iron regulation at different physiological levels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 set of different proteins, notably divalent metal transporter-1,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ferroportin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transferrin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receptors in association with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ferroxidases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such as duodenal cytochrome B,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ceruloplamin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heme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carrier protein,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are involved in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cellular membrane transportation of iron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Others proteins such as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myoglobin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Hb, and many different enzymes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are the ‘end’ products of iron metabolism, because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they require iron 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for their functions. 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*causes of anemia: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Chronic gastritis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Cu+2 deficiency</a:t>
            </a:r>
            <a:endParaRPr lang="ar-SA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JO"/>
          </a:p>
        </p:txBody>
      </p:sp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1195388" y="30163"/>
            <a:ext cx="307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Absorption of Iron</a:t>
            </a:r>
            <a:endParaRPr lang="en-US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741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504" y="631698"/>
            <a:ext cx="8534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9"/>
          <p:cNvSpPr>
            <a:spLocks noChangeArrowheads="1"/>
          </p:cNvSpPr>
          <p:nvPr/>
        </p:nvSpPr>
        <p:spPr bwMode="auto">
          <a:xfrm>
            <a:off x="0" y="3917978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 Iron stores within cells as a complex with </a:t>
            </a:r>
            <a:r>
              <a:rPr lang="en-US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apoferritin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ferritin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the </a:t>
            </a:r>
          </a:p>
          <a:p>
            <a:pPr eaLnBrk="0" hangingPunct="0"/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main storage site is liver</a:t>
            </a:r>
          </a:p>
          <a:p>
            <a:pPr eaLnBrk="0" hangingPunct="0"/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 Pass across </a:t>
            </a:r>
            <a:r>
              <a:rPr lang="en-US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basolateral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membrane to be carried to </a:t>
            </a:r>
            <a:r>
              <a:rPr lang="en-US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transferrin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through a </a:t>
            </a:r>
          </a:p>
          <a:p>
            <a:pPr eaLnBrk="0" hangingPunct="0"/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protein </a:t>
            </a:r>
            <a:r>
              <a:rPr lang="en-US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ferroportin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</a:t>
            </a:r>
            <a:r>
              <a:rPr lang="en-US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hephaestin</a:t>
            </a:r>
            <a:endParaRPr lang="en-US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 Fe+2 is converted to Fe+3 by </a:t>
            </a:r>
            <a:r>
              <a:rPr lang="en-US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ferroxidase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(Cu+2)</a:t>
            </a:r>
          </a:p>
          <a:p>
            <a:pPr eaLnBrk="0" hangingPunct="0"/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4- </a:t>
            </a:r>
            <a:r>
              <a:rPr lang="en-US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Hepcidin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act as down regulator peptide secreted by liver.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93092A-F241-4918-8475-DDF0C3E773AA}"/>
              </a:ext>
            </a:extLst>
          </p:cNvPr>
          <p:cNvSpPr txBox="1"/>
          <p:nvPr/>
        </p:nvSpPr>
        <p:spPr>
          <a:xfrm>
            <a:off x="6248400" y="2243828"/>
            <a:ext cx="3048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sz="1600" dirty="0"/>
              <a:t>Fe</a:t>
            </a:r>
            <a:r>
              <a:rPr lang="en-US" sz="1200" dirty="0"/>
              <a:t>+2                                     </a:t>
            </a:r>
            <a:r>
              <a:rPr lang="en-US" sz="1600" dirty="0"/>
              <a:t>Fe</a:t>
            </a:r>
            <a:r>
              <a:rPr lang="en-US" sz="1200" dirty="0"/>
              <a:t>+3</a:t>
            </a:r>
          </a:p>
          <a:p>
            <a:endParaRPr lang="en-US" sz="1200" dirty="0"/>
          </a:p>
          <a:p>
            <a:r>
              <a:rPr lang="en-US" sz="1400" dirty="0"/>
              <a:t>So it can now bind to the </a:t>
            </a:r>
            <a:r>
              <a:rPr lang="en-US" sz="1400" dirty="0" err="1"/>
              <a:t>transferritin</a:t>
            </a:r>
            <a:r>
              <a:rPr lang="en-US" sz="1400" dirty="0"/>
              <a:t> to be transported 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EB102E5-6E0C-4BAE-A6E7-05CA8A04A2BC}"/>
              </a:ext>
            </a:extLst>
          </p:cNvPr>
          <p:cNvSpPr/>
          <p:nvPr/>
        </p:nvSpPr>
        <p:spPr>
          <a:xfrm>
            <a:off x="6934200" y="2247280"/>
            <a:ext cx="1447800" cy="38683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ferroxidase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35BD3A-6718-4279-930D-8AAE9D584754}"/>
              </a:ext>
            </a:extLst>
          </p:cNvPr>
          <p:cNvSpPr txBox="1"/>
          <p:nvPr/>
        </p:nvSpPr>
        <p:spPr>
          <a:xfrm>
            <a:off x="4214812" y="131183"/>
            <a:ext cx="4929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Iron should be ionized by HCL to be absorbed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76D63-44B8-4771-9DBB-865BFCA2C121}"/>
              </a:ext>
            </a:extLst>
          </p:cNvPr>
          <p:cNvSpPr/>
          <p:nvPr/>
        </p:nvSpPr>
        <p:spPr>
          <a:xfrm>
            <a:off x="622852" y="1192696"/>
            <a:ext cx="769245" cy="437321"/>
          </a:xfrm>
          <a:custGeom>
            <a:avLst/>
            <a:gdLst>
              <a:gd name="connsiteX0" fmla="*/ 450574 w 769245"/>
              <a:gd name="connsiteY0" fmla="*/ 66261 h 437321"/>
              <a:gd name="connsiteX1" fmla="*/ 304800 w 769245"/>
              <a:gd name="connsiteY1" fmla="*/ 92765 h 437321"/>
              <a:gd name="connsiteX2" fmla="*/ 159026 w 769245"/>
              <a:gd name="connsiteY2" fmla="*/ 119269 h 437321"/>
              <a:gd name="connsiteX3" fmla="*/ 79513 w 769245"/>
              <a:gd name="connsiteY3" fmla="*/ 145774 h 437321"/>
              <a:gd name="connsiteX4" fmla="*/ 39757 w 769245"/>
              <a:gd name="connsiteY4" fmla="*/ 172278 h 437321"/>
              <a:gd name="connsiteX5" fmla="*/ 0 w 769245"/>
              <a:gd name="connsiteY5" fmla="*/ 251791 h 437321"/>
              <a:gd name="connsiteX6" fmla="*/ 13252 w 769245"/>
              <a:gd name="connsiteY6" fmla="*/ 291547 h 437321"/>
              <a:gd name="connsiteX7" fmla="*/ 53009 w 769245"/>
              <a:gd name="connsiteY7" fmla="*/ 304800 h 437321"/>
              <a:gd name="connsiteX8" fmla="*/ 92765 w 769245"/>
              <a:gd name="connsiteY8" fmla="*/ 331304 h 437321"/>
              <a:gd name="connsiteX9" fmla="*/ 172278 w 769245"/>
              <a:gd name="connsiteY9" fmla="*/ 357808 h 437321"/>
              <a:gd name="connsiteX10" fmla="*/ 278296 w 769245"/>
              <a:gd name="connsiteY10" fmla="*/ 410817 h 437321"/>
              <a:gd name="connsiteX11" fmla="*/ 318052 w 769245"/>
              <a:gd name="connsiteY11" fmla="*/ 424069 h 437321"/>
              <a:gd name="connsiteX12" fmla="*/ 357809 w 769245"/>
              <a:gd name="connsiteY12" fmla="*/ 437321 h 437321"/>
              <a:gd name="connsiteX13" fmla="*/ 609600 w 769245"/>
              <a:gd name="connsiteY13" fmla="*/ 424069 h 437321"/>
              <a:gd name="connsiteX14" fmla="*/ 675861 w 769245"/>
              <a:gd name="connsiteY14" fmla="*/ 410817 h 437321"/>
              <a:gd name="connsiteX15" fmla="*/ 702365 w 769245"/>
              <a:gd name="connsiteY15" fmla="*/ 371061 h 437321"/>
              <a:gd name="connsiteX16" fmla="*/ 728870 w 769245"/>
              <a:gd name="connsiteY16" fmla="*/ 344556 h 437321"/>
              <a:gd name="connsiteX17" fmla="*/ 742122 w 769245"/>
              <a:gd name="connsiteY17" fmla="*/ 304800 h 437321"/>
              <a:gd name="connsiteX18" fmla="*/ 768626 w 769245"/>
              <a:gd name="connsiteY18" fmla="*/ 265043 h 437321"/>
              <a:gd name="connsiteX19" fmla="*/ 755374 w 769245"/>
              <a:gd name="connsiteY19" fmla="*/ 159026 h 437321"/>
              <a:gd name="connsiteX20" fmla="*/ 742122 w 769245"/>
              <a:gd name="connsiteY20" fmla="*/ 119269 h 437321"/>
              <a:gd name="connsiteX21" fmla="*/ 622852 w 769245"/>
              <a:gd name="connsiteY21" fmla="*/ 79513 h 437321"/>
              <a:gd name="connsiteX22" fmla="*/ 583096 w 769245"/>
              <a:gd name="connsiteY22" fmla="*/ 66261 h 437321"/>
              <a:gd name="connsiteX23" fmla="*/ 543339 w 769245"/>
              <a:gd name="connsiteY23" fmla="*/ 53008 h 437321"/>
              <a:gd name="connsiteX24" fmla="*/ 503583 w 769245"/>
              <a:gd name="connsiteY24" fmla="*/ 0 h 43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69245" h="437321">
                <a:moveTo>
                  <a:pt x="450574" y="66261"/>
                </a:moveTo>
                <a:cubicBezTo>
                  <a:pt x="381653" y="80045"/>
                  <a:pt x="378272" y="81462"/>
                  <a:pt x="304800" y="92765"/>
                </a:cubicBezTo>
                <a:cubicBezTo>
                  <a:pt x="234560" y="103571"/>
                  <a:pt x="218690" y="101370"/>
                  <a:pt x="159026" y="119269"/>
                </a:cubicBezTo>
                <a:cubicBezTo>
                  <a:pt x="132266" y="127297"/>
                  <a:pt x="102759" y="130277"/>
                  <a:pt x="79513" y="145774"/>
                </a:cubicBezTo>
                <a:lnTo>
                  <a:pt x="39757" y="172278"/>
                </a:lnTo>
                <a:cubicBezTo>
                  <a:pt x="26355" y="192380"/>
                  <a:pt x="0" y="224356"/>
                  <a:pt x="0" y="251791"/>
                </a:cubicBezTo>
                <a:cubicBezTo>
                  <a:pt x="0" y="265760"/>
                  <a:pt x="3375" y="281670"/>
                  <a:pt x="13252" y="291547"/>
                </a:cubicBezTo>
                <a:cubicBezTo>
                  <a:pt x="23130" y="301425"/>
                  <a:pt x="40515" y="298553"/>
                  <a:pt x="53009" y="304800"/>
                </a:cubicBezTo>
                <a:cubicBezTo>
                  <a:pt x="67254" y="311923"/>
                  <a:pt x="78211" y="324836"/>
                  <a:pt x="92765" y="331304"/>
                </a:cubicBezTo>
                <a:cubicBezTo>
                  <a:pt x="118295" y="342651"/>
                  <a:pt x="172278" y="357808"/>
                  <a:pt x="172278" y="357808"/>
                </a:cubicBezTo>
                <a:cubicBezTo>
                  <a:pt x="218538" y="404068"/>
                  <a:pt x="186929" y="380362"/>
                  <a:pt x="278296" y="410817"/>
                </a:cubicBezTo>
                <a:lnTo>
                  <a:pt x="318052" y="424069"/>
                </a:lnTo>
                <a:lnTo>
                  <a:pt x="357809" y="437321"/>
                </a:lnTo>
                <a:cubicBezTo>
                  <a:pt x="441739" y="432904"/>
                  <a:pt x="525844" y="431049"/>
                  <a:pt x="609600" y="424069"/>
                </a:cubicBezTo>
                <a:cubicBezTo>
                  <a:pt x="632047" y="422198"/>
                  <a:pt x="656304" y="421992"/>
                  <a:pt x="675861" y="410817"/>
                </a:cubicBezTo>
                <a:cubicBezTo>
                  <a:pt x="689689" y="402915"/>
                  <a:pt x="692416" y="383498"/>
                  <a:pt x="702365" y="371061"/>
                </a:cubicBezTo>
                <a:cubicBezTo>
                  <a:pt x="710170" y="361304"/>
                  <a:pt x="720035" y="353391"/>
                  <a:pt x="728870" y="344556"/>
                </a:cubicBezTo>
                <a:cubicBezTo>
                  <a:pt x="733287" y="331304"/>
                  <a:pt x="735875" y="317294"/>
                  <a:pt x="742122" y="304800"/>
                </a:cubicBezTo>
                <a:cubicBezTo>
                  <a:pt x="749245" y="290554"/>
                  <a:pt x="767184" y="280905"/>
                  <a:pt x="768626" y="265043"/>
                </a:cubicBezTo>
                <a:cubicBezTo>
                  <a:pt x="771850" y="229575"/>
                  <a:pt x="761745" y="194066"/>
                  <a:pt x="755374" y="159026"/>
                </a:cubicBezTo>
                <a:cubicBezTo>
                  <a:pt x="752875" y="145282"/>
                  <a:pt x="753489" y="127388"/>
                  <a:pt x="742122" y="119269"/>
                </a:cubicBezTo>
                <a:cubicBezTo>
                  <a:pt x="742121" y="119268"/>
                  <a:pt x="642731" y="86139"/>
                  <a:pt x="622852" y="79513"/>
                </a:cubicBezTo>
                <a:lnTo>
                  <a:pt x="583096" y="66261"/>
                </a:lnTo>
                <a:lnTo>
                  <a:pt x="543339" y="53008"/>
                </a:lnTo>
                <a:cubicBezTo>
                  <a:pt x="513370" y="8054"/>
                  <a:pt x="528097" y="24514"/>
                  <a:pt x="50358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4339F3-0524-46AF-A015-D5D8B78F6010}"/>
              </a:ext>
            </a:extLst>
          </p:cNvPr>
          <p:cNvCxnSpPr>
            <a:stCxn id="8" idx="15"/>
          </p:cNvCxnSpPr>
          <p:nvPr/>
        </p:nvCxnSpPr>
        <p:spPr>
          <a:xfrm>
            <a:off x="1325217" y="1563757"/>
            <a:ext cx="2484783" cy="1070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63E06B4-7988-443B-BC68-10B5153FD203}"/>
              </a:ext>
            </a:extLst>
          </p:cNvPr>
          <p:cNvSpPr txBox="1"/>
          <p:nvPr/>
        </p:nvSpPr>
        <p:spPr>
          <a:xfrm>
            <a:off x="3730487" y="240328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ferrous pass through it to the intestinal cells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9B7C17-08EC-422A-96DE-97C09F7F3EE6}"/>
              </a:ext>
            </a:extLst>
          </p:cNvPr>
          <p:cNvSpPr txBox="1"/>
          <p:nvPr/>
        </p:nvSpPr>
        <p:spPr>
          <a:xfrm>
            <a:off x="4035287" y="2919555"/>
            <a:ext cx="2209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Iron will bind to apoferritin(storage) then it is converted in ferritin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A29C9B-F16C-4544-8FAF-842A795E68A1}"/>
              </a:ext>
            </a:extLst>
          </p:cNvPr>
          <p:cNvSpPr txBox="1"/>
          <p:nvPr/>
        </p:nvSpPr>
        <p:spPr>
          <a:xfrm>
            <a:off x="-26504" y="622630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*iron should be in the </a:t>
            </a:r>
            <a:r>
              <a:rPr lang="en-US" dirty="0">
                <a:highlight>
                  <a:srgbClr val="008000"/>
                </a:highlight>
              </a:rPr>
              <a:t>ferrous</a:t>
            </a:r>
            <a:r>
              <a:rPr lang="en-US" dirty="0"/>
              <a:t> form to cross the membrane </a:t>
            </a:r>
            <a:r>
              <a:rPr lang="en-US" dirty="0">
                <a:highlight>
                  <a:srgbClr val="FFFF00"/>
                </a:highlight>
              </a:rPr>
              <a:t>&amp; </a:t>
            </a:r>
            <a:r>
              <a:rPr lang="en-US" dirty="0"/>
              <a:t>should be in the </a:t>
            </a:r>
            <a:r>
              <a:rPr lang="en-US" dirty="0">
                <a:highlight>
                  <a:srgbClr val="FF0000"/>
                </a:highlight>
              </a:rPr>
              <a:t>ferric</a:t>
            </a:r>
            <a:r>
              <a:rPr lang="en-US" dirty="0"/>
              <a:t> form to be linked with proteins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33338"/>
            <a:ext cx="91440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Regulation of iron absorption and exportation by enterocytes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Transcription of the gene for the iron transporter ferroportin is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responsive to iron.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When iron levels are high or in response to cytokines produced at sites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of inflammation, hepcidin is secreted to induce ferroportin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internalization and degradation, thus, leads to decreased absorption of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dietary iron and decreased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serum iron.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Inversely, in the absence of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hepcidin, ferroportin is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maintained on the cell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membrane, and iron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transportation is facilitated.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The plasma membrane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protein ferroportin mediates: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1- Release of absorbed iron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from intestinal cells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to blood.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2362200"/>
            <a:ext cx="533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0" y="-23813"/>
            <a:ext cx="9144000" cy="674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2- Release of iron from hepatocytes (liver cells) and macrophages.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Control of dietary iron absorption and serum iron levels involves                  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regulation of ferroportin expression.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Hepcidin is considered an antimicrobial peptide because by lowering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serum iron it would limit bacterial growth.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The plasma membrane transferrin receptor mediates uptake of the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complex of iron with transferrin by cells via receptor mediated  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endocytosis.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9144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4648200" y="15875"/>
          <a:ext cx="4495800" cy="310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r:id="rId3" imgW="3657600" imgH="2628900" progId="Word.Picture.8">
                  <p:embed/>
                </p:oleObj>
              </mc:Choice>
              <mc:Fallback>
                <p:oleObj r:id="rId3" imgW="3657600" imgH="2628900" progId="Word.Picture.8">
                  <p:embed/>
                  <p:pic>
                    <p:nvPicPr>
                      <p:cNvPr id="30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5875"/>
                        <a:ext cx="4495800" cy="310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0"/>
            <a:ext cx="4648200" cy="644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spcAft>
                <a:spcPct val="10000"/>
              </a:spcAft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Heme is the prosthetic group of </a:t>
            </a:r>
          </a:p>
          <a:p>
            <a:pPr>
              <a:lnSpc>
                <a:spcPct val="95000"/>
              </a:lnSpc>
              <a:spcAft>
                <a:spcPct val="100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hemoglobin, myoglobin, &amp; </a:t>
            </a:r>
          </a:p>
          <a:p>
            <a:pPr>
              <a:lnSpc>
                <a:spcPct val="95000"/>
              </a:lnSpc>
              <a:spcAft>
                <a:spcPct val="100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cytochromes.  </a:t>
            </a:r>
          </a:p>
          <a:p>
            <a:pPr>
              <a:lnSpc>
                <a:spcPct val="95000"/>
              </a:lnSpc>
              <a:spcAft>
                <a:spcPct val="10000"/>
              </a:spcAft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Heme is an asymmetric molecule.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Heme synthesis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Heme synthesis begins with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condensation of glycine &amp;                                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succinyl-CoA, with  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decarboxylation, to form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 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aminolevulinic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acid (ALA).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Pyridoxal phosphate 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(PLP) serves as coenzyme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for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aminolevulinate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synthase (ALA synthase),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an enzyme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related to </a:t>
            </a:r>
          </a:p>
          <a:p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 transaminases. </a:t>
            </a:r>
            <a:r>
              <a:rPr lang="en-US" sz="2400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WHY?</a:t>
            </a:r>
          </a:p>
        </p:txBody>
      </p:sp>
      <p:graphicFrame>
        <p:nvGraphicFramePr>
          <p:cNvPr id="3076" name="Object 7"/>
          <p:cNvGraphicFramePr>
            <a:graphicFrameLocks noChangeAspect="1"/>
          </p:cNvGraphicFramePr>
          <p:nvPr/>
        </p:nvGraphicFramePr>
        <p:xfrm>
          <a:off x="3657600" y="3276600"/>
          <a:ext cx="5419725" cy="346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r:id="rId5" imgW="3144012" imgH="1543812" progId="Word.Picture.8">
                  <p:embed/>
                </p:oleObj>
              </mc:Choice>
              <mc:Fallback>
                <p:oleObj r:id="rId5" imgW="3144012" imgH="1543812" progId="Word.Picture.8">
                  <p:embed/>
                  <p:pic>
                    <p:nvPicPr>
                      <p:cNvPr id="307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276600"/>
                        <a:ext cx="5419725" cy="346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rrow: Down 1">
            <a:extLst>
              <a:ext uri="{FF2B5EF4-FFF2-40B4-BE49-F238E27FC236}">
                <a16:creationId xmlns:a16="http://schemas.microsoft.com/office/drawing/2014/main" id="{2F4E0F7B-84E3-4F1C-BB99-92702126388B}"/>
              </a:ext>
            </a:extLst>
          </p:cNvPr>
          <p:cNvSpPr/>
          <p:nvPr/>
        </p:nvSpPr>
        <p:spPr>
          <a:xfrm>
            <a:off x="3009900" y="6096000"/>
            <a:ext cx="152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30AC9A-5EDD-4F07-90B4-70A252785C48}"/>
              </a:ext>
            </a:extLst>
          </p:cNvPr>
          <p:cNvSpPr txBox="1"/>
          <p:nvPr/>
        </p:nvSpPr>
        <p:spPr>
          <a:xfrm>
            <a:off x="-104775" y="6267930"/>
            <a:ext cx="376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Because it uses the same cofactor of </a:t>
            </a:r>
            <a:r>
              <a:rPr lang="en-US" dirty="0" err="1"/>
              <a:t>transomiases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0" y="0"/>
            <a:ext cx="91440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Hereditary hemochromatosis is a family of genetic diseases               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characterized by excessive iron absorption, transport &amp; storage.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Genes mutated in these disorders include those:</a:t>
            </a:r>
          </a:p>
          <a:p>
            <a:pPr lvl="1"/>
            <a:r>
              <a:rPr lang="en-US" sz="2400">
                <a:latin typeface="Times New Roman" pitchFamily="18" charset="0"/>
                <a:cs typeface="Times New Roman" pitchFamily="18" charset="0"/>
              </a:rPr>
              <a:t>1- Transferrin receptor</a:t>
            </a:r>
          </a:p>
          <a:p>
            <a:pPr lvl="1"/>
            <a:r>
              <a:rPr lang="en-US" sz="2400">
                <a:latin typeface="Times New Roman" pitchFamily="18" charset="0"/>
                <a:cs typeface="Times New Roman" pitchFamily="18" charset="0"/>
              </a:rPr>
              <a:t>2- A protein HFE (Human hemochromatosis protein) that interacts </a:t>
            </a:r>
          </a:p>
          <a:p>
            <a:pPr lvl="1"/>
            <a:r>
              <a:rPr lang="en-US" sz="2400">
                <a:latin typeface="Times New Roman" pitchFamily="18" charset="0"/>
                <a:cs typeface="Times New Roman" pitchFamily="18" charset="0"/>
              </a:rPr>
              <a:t>    with transferrin receptor to regulate iron absorption by inhibiting </a:t>
            </a:r>
          </a:p>
          <a:p>
            <a:pPr lvl="1"/>
            <a:r>
              <a:rPr lang="en-US" sz="2400">
                <a:latin typeface="Times New Roman" pitchFamily="18" charset="0"/>
                <a:cs typeface="Times New Roman" pitchFamily="18" charset="0"/>
              </a:rPr>
              <a:t>    transferrin-receptor interaction</a:t>
            </a:r>
          </a:p>
          <a:p>
            <a:pPr lvl="1"/>
            <a:r>
              <a:rPr lang="en-US" sz="2400">
                <a:latin typeface="Times New Roman" pitchFamily="18" charset="0"/>
                <a:cs typeface="Times New Roman" pitchFamily="18" charset="0"/>
              </a:rPr>
              <a:t>3- Hemojuvelin, an iron-sensing protein required for transcription of </a:t>
            </a:r>
          </a:p>
          <a:p>
            <a:pPr lvl="1"/>
            <a:r>
              <a:rPr lang="en-US" sz="2400">
                <a:latin typeface="Times New Roman" pitchFamily="18" charset="0"/>
                <a:cs typeface="Times New Roman" pitchFamily="18" charset="0"/>
              </a:rPr>
              <a:t>    the gene for hepcidin. </a:t>
            </a:r>
          </a:p>
          <a:p>
            <a:pPr lvl="1"/>
            <a:r>
              <a:rPr lang="en-US" sz="2400">
                <a:latin typeface="Times New Roman" pitchFamily="18" charset="0"/>
                <a:cs typeface="Times New Roman" pitchFamily="18" charset="0"/>
              </a:rPr>
              <a:t>4- Impaired synthesis or activity of hepcidin leads to unrestrained </a:t>
            </a:r>
          </a:p>
          <a:p>
            <a:pPr lvl="1"/>
            <a:r>
              <a:rPr lang="en-US" sz="2400">
                <a:latin typeface="Times New Roman" pitchFamily="18" charset="0"/>
                <a:cs typeface="Times New Roman" pitchFamily="18" charset="0"/>
              </a:rPr>
              <a:t>    ferroportin activity, with high dietary intake and high % saturation </a:t>
            </a:r>
          </a:p>
          <a:p>
            <a:pPr lvl="1"/>
            <a:r>
              <a:rPr lang="en-US" sz="2400">
                <a:latin typeface="Times New Roman" pitchFamily="18" charset="0"/>
                <a:cs typeface="Times New Roman" pitchFamily="18" charset="0"/>
              </a:rPr>
              <a:t>    of serum transferrin with iron.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Organs particularly affected by accumulation of excess iron include  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liver and heart.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28DEE5-AC4B-4D0C-AE0D-A2F4F16F0475}"/>
              </a:ext>
            </a:extLst>
          </p:cNvPr>
          <p:cNvSpPr txBox="1"/>
          <p:nvPr/>
        </p:nvSpPr>
        <p:spPr>
          <a:xfrm>
            <a:off x="0" y="593407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*Bronze diabetes= due to over absorption of iron which cause= lung consolidation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*deposition in beta cells of islets of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langerhan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= diabetic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milletus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* skin…. Giving bronze color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0" y="0"/>
            <a:ext cx="91440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Genetic polymorphism of proteins involved in iron metabolism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In humans, genome-wide association studies found linkage of various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gene polymorphism (single nucleotide polymorphism; SNP) and iron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status, notably polymorphism of the gene coding for matriptase2.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There is an evidence that genetic polymorphism of the matriptase2 gene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is associated with the risk to develop iron deficiency anemia. 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Also, the investigators found a significant association of SNPs at the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transferrin gene as well as at the HFE gene with iron deficiency.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endParaRPr lang="ar-SA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0" y="0"/>
            <a:ext cx="91440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Globin synthesis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Humans normally carry 8 functional globin genes, arranged in two 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duplicate gene clusters: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 A- The 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-like cluster on the short arm of chromosome 11.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 B- The 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-like cluster on the short arm of chromosome 16.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These genes encode for 6 different globin chains: 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ζ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90000"/>
              </a:lnSpc>
            </a:pPr>
            <a:endParaRPr lang="en-US" sz="2400" b="1" u="sng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400" b="1" u="sng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400" b="1" u="sng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400" b="1" u="sng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400" b="1" u="sng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400" b="1" u="sng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400" b="1" u="sng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400" b="1" u="sng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400" b="1" u="sng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Hemoglobin in adults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2327275"/>
          <a:ext cx="9144000" cy="2549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9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Type of Hb</a:t>
                      </a:r>
                    </a:p>
                  </a:txBody>
                  <a:tcPr marT="45727" marB="45727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Type of Globin Gene</a:t>
                      </a:r>
                    </a:p>
                  </a:txBody>
                  <a:tcPr marT="45727" marB="45727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Region</a:t>
                      </a:r>
                    </a:p>
                  </a:txBody>
                  <a:tcPr marT="45727" marB="45727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Time</a:t>
                      </a:r>
                    </a:p>
                  </a:txBody>
                  <a:tcPr marT="45727" marB="45727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9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Hb Gawer1 (</a:t>
                      </a: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ζ ε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ζ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&amp; </a:t>
                      </a: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Yolk Sac 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weeks of Gestation</a:t>
                      </a:r>
                    </a:p>
                  </a:txBody>
                  <a:tcPr marT="45727" marB="45727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04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Hb Portland(</a:t>
                      </a: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ζ γ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Hb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Gawer II (</a:t>
                      </a: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αε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ζ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&amp;</a:t>
                      </a: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&amp; </a:t>
                      </a: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Yolk Sac 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weeks of Gestation </a:t>
                      </a:r>
                    </a:p>
                  </a:txBody>
                  <a:tcPr marT="45727" marB="45727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Hb F (</a:t>
                      </a: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ar-SA" sz="18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&amp; </a:t>
                      </a: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Liver &amp; spleen 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6-30 weeks of Gestation</a:t>
                      </a:r>
                    </a:p>
                  </a:txBody>
                  <a:tcPr marT="45727" marB="45727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Hb A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 δ</a:t>
                      </a:r>
                      <a:r>
                        <a:rPr kumimoji="0" 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&amp; </a:t>
                      </a: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Liver 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weeks of Gestation </a:t>
                      </a:r>
                    </a:p>
                  </a:txBody>
                  <a:tcPr marT="45727" marB="45727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HbA(</a:t>
                      </a: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 β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&amp; </a:t>
                      </a: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β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Bone marrow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 Birth </a:t>
                      </a:r>
                    </a:p>
                  </a:txBody>
                  <a:tcPr marT="45727" marB="45727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5516563"/>
          <a:ext cx="914400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Hb A</a:t>
                      </a: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Hb A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Hb F</a:t>
                      </a:r>
                    </a:p>
                  </a:txBody>
                  <a:tcPr marT="45733" marB="4573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Structure</a:t>
                      </a: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β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33" marB="4573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 %</a:t>
                      </a: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96-98 %</a:t>
                      </a: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1.5-3.2 %</a:t>
                      </a: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0.5-0.8 %</a:t>
                      </a:r>
                    </a:p>
                  </a:txBody>
                  <a:tcPr marT="45733" marB="45733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Arc 1">
            <a:extLst>
              <a:ext uri="{FF2B5EF4-FFF2-40B4-BE49-F238E27FC236}">
                <a16:creationId xmlns:a16="http://schemas.microsoft.com/office/drawing/2014/main" id="{00D471C8-9A64-4636-B914-00E28B90845F}"/>
              </a:ext>
            </a:extLst>
          </p:cNvPr>
          <p:cNvSpPr/>
          <p:nvPr/>
        </p:nvSpPr>
        <p:spPr>
          <a:xfrm>
            <a:off x="6591300" y="5257799"/>
            <a:ext cx="800100" cy="251777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F99F304-F7CC-4AC8-AAFC-9C3CF61A8556}"/>
              </a:ext>
            </a:extLst>
          </p:cNvPr>
          <p:cNvSpPr/>
          <p:nvPr/>
        </p:nvSpPr>
        <p:spPr>
          <a:xfrm>
            <a:off x="6970643" y="5247861"/>
            <a:ext cx="159027" cy="148899"/>
          </a:xfrm>
          <a:custGeom>
            <a:avLst/>
            <a:gdLst>
              <a:gd name="connsiteX0" fmla="*/ 0 w 159027"/>
              <a:gd name="connsiteY0" fmla="*/ 13252 h 148899"/>
              <a:gd name="connsiteX1" fmla="*/ 39757 w 159027"/>
              <a:gd name="connsiteY1" fmla="*/ 79513 h 148899"/>
              <a:gd name="connsiteX2" fmla="*/ 53009 w 159027"/>
              <a:gd name="connsiteY2" fmla="*/ 119269 h 148899"/>
              <a:gd name="connsiteX3" fmla="*/ 79514 w 159027"/>
              <a:gd name="connsiteY3" fmla="*/ 145774 h 148899"/>
              <a:gd name="connsiteX4" fmla="*/ 53009 w 159027"/>
              <a:gd name="connsiteY4" fmla="*/ 106017 h 148899"/>
              <a:gd name="connsiteX5" fmla="*/ 39757 w 159027"/>
              <a:gd name="connsiteY5" fmla="*/ 66261 h 148899"/>
              <a:gd name="connsiteX6" fmla="*/ 13253 w 159027"/>
              <a:gd name="connsiteY6" fmla="*/ 39756 h 148899"/>
              <a:gd name="connsiteX7" fmla="*/ 26505 w 159027"/>
              <a:gd name="connsiteY7" fmla="*/ 0 h 148899"/>
              <a:gd name="connsiteX8" fmla="*/ 159027 w 159027"/>
              <a:gd name="connsiteY8" fmla="*/ 13252 h 14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027" h="148899">
                <a:moveTo>
                  <a:pt x="0" y="13252"/>
                </a:moveTo>
                <a:cubicBezTo>
                  <a:pt x="13252" y="35339"/>
                  <a:pt x="28238" y="56475"/>
                  <a:pt x="39757" y="79513"/>
                </a:cubicBezTo>
                <a:cubicBezTo>
                  <a:pt x="46004" y="92007"/>
                  <a:pt x="45822" y="107291"/>
                  <a:pt x="53009" y="119269"/>
                </a:cubicBezTo>
                <a:cubicBezTo>
                  <a:pt x="59437" y="129983"/>
                  <a:pt x="79514" y="158269"/>
                  <a:pt x="79514" y="145774"/>
                </a:cubicBezTo>
                <a:cubicBezTo>
                  <a:pt x="79514" y="129847"/>
                  <a:pt x="61844" y="119269"/>
                  <a:pt x="53009" y="106017"/>
                </a:cubicBezTo>
                <a:cubicBezTo>
                  <a:pt x="48592" y="92765"/>
                  <a:pt x="46944" y="78239"/>
                  <a:pt x="39757" y="66261"/>
                </a:cubicBezTo>
                <a:cubicBezTo>
                  <a:pt x="33329" y="55547"/>
                  <a:pt x="15703" y="52008"/>
                  <a:pt x="13253" y="39756"/>
                </a:cubicBezTo>
                <a:cubicBezTo>
                  <a:pt x="10514" y="26058"/>
                  <a:pt x="22088" y="13252"/>
                  <a:pt x="26505" y="0"/>
                </a:cubicBezTo>
                <a:cubicBezTo>
                  <a:pt x="114424" y="17584"/>
                  <a:pt x="70242" y="13252"/>
                  <a:pt x="159027" y="132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E77484-F38B-4CC5-97A3-E984A17FE910}"/>
              </a:ext>
            </a:extLst>
          </p:cNvPr>
          <p:cNvSpPr txBox="1"/>
          <p:nvPr/>
        </p:nvSpPr>
        <p:spPr>
          <a:xfrm>
            <a:off x="3200400" y="5105400"/>
            <a:ext cx="3929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*we have an amount of fetal hemoglobin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 descr="Alpha and beta globin gene loci"/>
          <p:cNvGraphicFramePr>
            <a:graphicFrameLocks noChangeAspect="1"/>
          </p:cNvGraphicFramePr>
          <p:nvPr/>
        </p:nvGraphicFramePr>
        <p:xfrm>
          <a:off x="0" y="76200"/>
          <a:ext cx="9144000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الصورة" r:id="rId3" imgW="5153025" imgH="4495800" progId="Word.Picture.8">
                  <p:embed/>
                </p:oleObj>
              </mc:Choice>
              <mc:Fallback>
                <p:oleObj name="الصورة" r:id="rId3" imgW="5153025" imgH="4495800" progId="Word.Picture.8">
                  <p:embed/>
                  <p:pic>
                    <p:nvPicPr>
                      <p:cNvPr id="23554" name="Object 2" descr="Alpha and beta globin gene loci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200"/>
                        <a:ext cx="9144000" cy="670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0" y="0"/>
            <a:ext cx="9144000" cy="713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CoA~SH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&amp; the glycine  carboxyl are lost following the condensation.</a:t>
            </a:r>
          </a:p>
          <a:p>
            <a:pPr>
              <a:lnSpc>
                <a:spcPct val="95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ALA synthase is catalyzing the committed step of the heme synthesis </a:t>
            </a:r>
          </a:p>
          <a:p>
            <a:pPr>
              <a:lnSpc>
                <a:spcPct val="95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pathway, &amp; is usually rate-limiting for the overall pathway.</a:t>
            </a:r>
          </a:p>
          <a:p>
            <a:pPr>
              <a:lnSpc>
                <a:spcPct val="95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Regulation occurs through control of gene expression.</a:t>
            </a:r>
          </a:p>
          <a:p>
            <a:pPr>
              <a:lnSpc>
                <a:spcPct val="95000"/>
              </a:lnSpc>
              <a:buFontTx/>
              <a:buChar char="-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Heme functions as a feedback inhibitor,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repressing the transcription of  </a:t>
            </a:r>
          </a:p>
          <a:p>
            <a:pPr>
              <a:lnSpc>
                <a:spcPct val="95000"/>
              </a:lnSpc>
            </a:pP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 ALA synthase gene in most cell</a:t>
            </a:r>
            <a:r>
              <a:rPr lang="ar-JO" dirty="0">
                <a:latin typeface="Times New Roman" pitchFamily="18" charset="0"/>
                <a:cs typeface="Times New Roman" pitchFamily="18" charset="0"/>
              </a:rPr>
              <a:t>فلو منعتها رح يقل انتاج الهيم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rate limiting step </a:t>
            </a:r>
            <a:r>
              <a:rPr lang="ar-JO" dirty="0">
                <a:latin typeface="Times New Roman" pitchFamily="18" charset="0"/>
                <a:cs typeface="Times New Roman" pitchFamily="18" charset="0"/>
              </a:rPr>
              <a:t>لانه </a:t>
            </a:r>
            <a:r>
              <a:rPr lang="ar-JO" dirty="0" err="1">
                <a:latin typeface="Times New Roman" pitchFamily="18" charset="0"/>
                <a:cs typeface="Times New Roman" pitchFamily="18" charset="0"/>
              </a:rPr>
              <a:t>هاي</a:t>
            </a:r>
            <a:r>
              <a:rPr lang="ar-JO" dirty="0">
                <a:latin typeface="Times New Roman" pitchFamily="18" charset="0"/>
                <a:cs typeface="Times New Roman" pitchFamily="18" charset="0"/>
              </a:rPr>
              <a:t> هي ال 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5000"/>
              </a:lnSpc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 variant of ALA synthase expressed only in developing erythrocytes </a:t>
            </a:r>
          </a:p>
          <a:p>
            <a:pPr>
              <a:lnSpc>
                <a:spcPct val="95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is regulated instead by availability of iron in the form of iron-sulfur </a:t>
            </a:r>
          </a:p>
          <a:p>
            <a:pPr>
              <a:lnSpc>
                <a:spcPct val="95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clusters. 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There are two forms of ALAS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1-ALAS1 is considered a house-keeping gene and is expressed in all  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cells (located on chromosome 3). </a:t>
            </a:r>
            <a:r>
              <a:rPr lang="en-US" sz="1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Controlled by the heme (feedback inhibition)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2-ALAS2 is an erythroid-specific form of the enzyme, expressed only in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fetal liver and adult bone marrow (located on the X chromosome).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controlled under the effect of availability of iron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EE82BE8-3386-4C39-B9CF-C022EC9E5318}"/>
              </a:ext>
            </a:extLst>
          </p:cNvPr>
          <p:cNvSpPr/>
          <p:nvPr/>
        </p:nvSpPr>
        <p:spPr>
          <a:xfrm>
            <a:off x="371061" y="6294783"/>
            <a:ext cx="1152939" cy="53012"/>
          </a:xfrm>
          <a:custGeom>
            <a:avLst/>
            <a:gdLst>
              <a:gd name="connsiteX0" fmla="*/ 0 w 1152939"/>
              <a:gd name="connsiteY0" fmla="*/ 53008 h 53012"/>
              <a:gd name="connsiteX1" fmla="*/ 198782 w 1152939"/>
              <a:gd name="connsiteY1" fmla="*/ 26504 h 53012"/>
              <a:gd name="connsiteX2" fmla="*/ 410817 w 1152939"/>
              <a:gd name="connsiteY2" fmla="*/ 0 h 53012"/>
              <a:gd name="connsiteX3" fmla="*/ 861391 w 1152939"/>
              <a:gd name="connsiteY3" fmla="*/ 13252 h 53012"/>
              <a:gd name="connsiteX4" fmla="*/ 940904 w 1152939"/>
              <a:gd name="connsiteY4" fmla="*/ 39756 h 53012"/>
              <a:gd name="connsiteX5" fmla="*/ 1152939 w 1152939"/>
              <a:gd name="connsiteY5" fmla="*/ 53008 h 5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2939" h="53012">
                <a:moveTo>
                  <a:pt x="0" y="53008"/>
                </a:moveTo>
                <a:lnTo>
                  <a:pt x="198782" y="26504"/>
                </a:lnTo>
                <a:cubicBezTo>
                  <a:pt x="426295" y="-797"/>
                  <a:pt x="246202" y="27435"/>
                  <a:pt x="410817" y="0"/>
                </a:cubicBezTo>
                <a:cubicBezTo>
                  <a:pt x="561008" y="4417"/>
                  <a:pt x="711556" y="2014"/>
                  <a:pt x="861391" y="13252"/>
                </a:cubicBezTo>
                <a:cubicBezTo>
                  <a:pt x="889251" y="15341"/>
                  <a:pt x="913037" y="37766"/>
                  <a:pt x="940904" y="39756"/>
                </a:cubicBezTo>
                <a:cubicBezTo>
                  <a:pt x="1135247" y="53637"/>
                  <a:pt x="1064434" y="53008"/>
                  <a:pt x="1152939" y="5300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3D6C600-557A-4D47-8B23-F8E08659EF4E}"/>
              </a:ext>
            </a:extLst>
          </p:cNvPr>
          <p:cNvSpPr/>
          <p:nvPr/>
        </p:nvSpPr>
        <p:spPr>
          <a:xfrm>
            <a:off x="225287" y="6414052"/>
            <a:ext cx="371647" cy="371092"/>
          </a:xfrm>
          <a:custGeom>
            <a:avLst/>
            <a:gdLst>
              <a:gd name="connsiteX0" fmla="*/ 53009 w 371647"/>
              <a:gd name="connsiteY0" fmla="*/ 0 h 371092"/>
              <a:gd name="connsiteX1" fmla="*/ 0 w 371647"/>
              <a:gd name="connsiteY1" fmla="*/ 106018 h 371092"/>
              <a:gd name="connsiteX2" fmla="*/ 13252 w 371647"/>
              <a:gd name="connsiteY2" fmla="*/ 172278 h 371092"/>
              <a:gd name="connsiteX3" fmla="*/ 26504 w 371647"/>
              <a:gd name="connsiteY3" fmla="*/ 212035 h 371092"/>
              <a:gd name="connsiteX4" fmla="*/ 66261 w 371647"/>
              <a:gd name="connsiteY4" fmla="*/ 225287 h 371092"/>
              <a:gd name="connsiteX5" fmla="*/ 106017 w 371647"/>
              <a:gd name="connsiteY5" fmla="*/ 251791 h 371092"/>
              <a:gd name="connsiteX6" fmla="*/ 344556 w 371647"/>
              <a:gd name="connsiteY6" fmla="*/ 251791 h 371092"/>
              <a:gd name="connsiteX7" fmla="*/ 265043 w 371647"/>
              <a:gd name="connsiteY7" fmla="*/ 225287 h 371092"/>
              <a:gd name="connsiteX8" fmla="*/ 225287 w 371647"/>
              <a:gd name="connsiteY8" fmla="*/ 198783 h 371092"/>
              <a:gd name="connsiteX9" fmla="*/ 304800 w 371647"/>
              <a:gd name="connsiteY9" fmla="*/ 212035 h 371092"/>
              <a:gd name="connsiteX10" fmla="*/ 371061 w 371647"/>
              <a:gd name="connsiteY10" fmla="*/ 251791 h 371092"/>
              <a:gd name="connsiteX11" fmla="*/ 357809 w 371647"/>
              <a:gd name="connsiteY11" fmla="*/ 291548 h 371092"/>
              <a:gd name="connsiteX12" fmla="*/ 318052 w 371647"/>
              <a:gd name="connsiteY12" fmla="*/ 318052 h 371092"/>
              <a:gd name="connsiteX13" fmla="*/ 251791 w 371647"/>
              <a:gd name="connsiteY13" fmla="*/ 371061 h 37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1647" h="371092">
                <a:moveTo>
                  <a:pt x="53009" y="0"/>
                </a:moveTo>
                <a:cubicBezTo>
                  <a:pt x="45519" y="12483"/>
                  <a:pt x="0" y="77487"/>
                  <a:pt x="0" y="106018"/>
                </a:cubicBezTo>
                <a:cubicBezTo>
                  <a:pt x="0" y="128542"/>
                  <a:pt x="7789" y="150426"/>
                  <a:pt x="13252" y="172278"/>
                </a:cubicBezTo>
                <a:cubicBezTo>
                  <a:pt x="16640" y="185830"/>
                  <a:pt x="16626" y="202157"/>
                  <a:pt x="26504" y="212035"/>
                </a:cubicBezTo>
                <a:cubicBezTo>
                  <a:pt x="36382" y="221913"/>
                  <a:pt x="53009" y="220870"/>
                  <a:pt x="66261" y="225287"/>
                </a:cubicBezTo>
                <a:cubicBezTo>
                  <a:pt x="79513" y="234122"/>
                  <a:pt x="91378" y="245517"/>
                  <a:pt x="106017" y="251791"/>
                </a:cubicBezTo>
                <a:cubicBezTo>
                  <a:pt x="178764" y="282969"/>
                  <a:pt x="278423" y="256515"/>
                  <a:pt x="344556" y="251791"/>
                </a:cubicBezTo>
                <a:cubicBezTo>
                  <a:pt x="318052" y="242956"/>
                  <a:pt x="288289" y="240784"/>
                  <a:pt x="265043" y="225287"/>
                </a:cubicBezTo>
                <a:cubicBezTo>
                  <a:pt x="251791" y="216452"/>
                  <a:pt x="210177" y="203819"/>
                  <a:pt x="225287" y="198783"/>
                </a:cubicBezTo>
                <a:cubicBezTo>
                  <a:pt x="250778" y="190286"/>
                  <a:pt x="278296" y="207618"/>
                  <a:pt x="304800" y="212035"/>
                </a:cubicBezTo>
                <a:cubicBezTo>
                  <a:pt x="321544" y="217616"/>
                  <a:pt x="365863" y="225805"/>
                  <a:pt x="371061" y="251791"/>
                </a:cubicBezTo>
                <a:cubicBezTo>
                  <a:pt x="373801" y="265489"/>
                  <a:pt x="366535" y="280640"/>
                  <a:pt x="357809" y="291548"/>
                </a:cubicBezTo>
                <a:cubicBezTo>
                  <a:pt x="347859" y="303985"/>
                  <a:pt x="330145" y="307687"/>
                  <a:pt x="318052" y="318052"/>
                </a:cubicBezTo>
                <a:cubicBezTo>
                  <a:pt x="252563" y="374185"/>
                  <a:pt x="291686" y="371061"/>
                  <a:pt x="251791" y="3710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4DA0A89-535E-46E1-B345-2B9B45168AC3}"/>
              </a:ext>
            </a:extLst>
          </p:cNvPr>
          <p:cNvSpPr/>
          <p:nvPr/>
        </p:nvSpPr>
        <p:spPr>
          <a:xfrm>
            <a:off x="8812696" y="2637183"/>
            <a:ext cx="212034" cy="412034"/>
          </a:xfrm>
          <a:custGeom>
            <a:avLst/>
            <a:gdLst>
              <a:gd name="connsiteX0" fmla="*/ 79513 w 212034"/>
              <a:gd name="connsiteY0" fmla="*/ 0 h 412034"/>
              <a:gd name="connsiteX1" fmla="*/ 132521 w 212034"/>
              <a:gd name="connsiteY1" fmla="*/ 66260 h 412034"/>
              <a:gd name="connsiteX2" fmla="*/ 172278 w 212034"/>
              <a:gd name="connsiteY2" fmla="*/ 92765 h 412034"/>
              <a:gd name="connsiteX3" fmla="*/ 185530 w 212034"/>
              <a:gd name="connsiteY3" fmla="*/ 132521 h 412034"/>
              <a:gd name="connsiteX4" fmla="*/ 212034 w 212034"/>
              <a:gd name="connsiteY4" fmla="*/ 159026 h 412034"/>
              <a:gd name="connsiteX5" fmla="*/ 198782 w 212034"/>
              <a:gd name="connsiteY5" fmla="*/ 265043 h 412034"/>
              <a:gd name="connsiteX6" fmla="*/ 159026 w 212034"/>
              <a:gd name="connsiteY6" fmla="*/ 344556 h 412034"/>
              <a:gd name="connsiteX7" fmla="*/ 66261 w 212034"/>
              <a:gd name="connsiteY7" fmla="*/ 410817 h 412034"/>
              <a:gd name="connsiteX8" fmla="*/ 0 w 212034"/>
              <a:gd name="connsiteY8" fmla="*/ 410817 h 412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034" h="412034">
                <a:moveTo>
                  <a:pt x="79513" y="0"/>
                </a:moveTo>
                <a:cubicBezTo>
                  <a:pt x="97182" y="22087"/>
                  <a:pt x="112521" y="46260"/>
                  <a:pt x="132521" y="66260"/>
                </a:cubicBezTo>
                <a:cubicBezTo>
                  <a:pt x="143783" y="77522"/>
                  <a:pt x="162328" y="80328"/>
                  <a:pt x="172278" y="92765"/>
                </a:cubicBezTo>
                <a:cubicBezTo>
                  <a:pt x="181004" y="103673"/>
                  <a:pt x="178343" y="120543"/>
                  <a:pt x="185530" y="132521"/>
                </a:cubicBezTo>
                <a:cubicBezTo>
                  <a:pt x="191958" y="143235"/>
                  <a:pt x="203199" y="150191"/>
                  <a:pt x="212034" y="159026"/>
                </a:cubicBezTo>
                <a:cubicBezTo>
                  <a:pt x="207617" y="194365"/>
                  <a:pt x="205153" y="230003"/>
                  <a:pt x="198782" y="265043"/>
                </a:cubicBezTo>
                <a:cubicBezTo>
                  <a:pt x="193355" y="294890"/>
                  <a:pt x="178614" y="321703"/>
                  <a:pt x="159026" y="344556"/>
                </a:cubicBezTo>
                <a:cubicBezTo>
                  <a:pt x="128907" y="379695"/>
                  <a:pt x="111406" y="405174"/>
                  <a:pt x="66261" y="410817"/>
                </a:cubicBezTo>
                <a:cubicBezTo>
                  <a:pt x="44345" y="413557"/>
                  <a:pt x="22087" y="410817"/>
                  <a:pt x="0" y="41081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0" y="39688"/>
            <a:ext cx="4572000" cy="66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PBG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synthase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porphobilinogen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synthase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also called ALA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dehydratase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catalyzes condensation of two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molecules of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aminolevulinate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form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pyrrole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ring of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porphobilinogen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(PBG).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Zn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++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the active of site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mammalian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porphobilinogen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synthase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acting as binding sites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for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ligands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including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cysteine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 ,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it can also bind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++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(lead).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Inhibition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porphobilinogen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synthase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++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results in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elevated blood ALA, as impaired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heme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synthesis leads to de-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repression of the transcription of 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ALA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synthase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gene.  </a:t>
            </a:r>
          </a:p>
        </p:txBody>
      </p:sp>
      <p:graphicFrame>
        <p:nvGraphicFramePr>
          <p:cNvPr id="5123" name="Object 11"/>
          <p:cNvGraphicFramePr>
            <a:graphicFrameLocks noChangeAspect="1"/>
          </p:cNvGraphicFramePr>
          <p:nvPr/>
        </p:nvGraphicFramePr>
        <p:xfrm>
          <a:off x="4495800" y="76200"/>
          <a:ext cx="46482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r:id="rId3" imgW="2743200" imgH="2057400" progId="Word.Picture.8">
                  <p:embed/>
                </p:oleObj>
              </mc:Choice>
              <mc:Fallback>
                <p:oleObj r:id="rId3" imgW="2743200" imgH="2057400" progId="Word.Picture.8">
                  <p:embed/>
                  <p:pic>
                    <p:nvPicPr>
                      <p:cNvPr id="512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76200"/>
                        <a:ext cx="4648200" cy="464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76200" y="63500"/>
            <a:ext cx="7086600" cy="663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High ALA is thought to cause some of the </a:t>
            </a:r>
          </a:p>
          <a:p>
            <a:pPr>
              <a:lnSpc>
                <a:spcPct val="95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neurological effects of lead poisoning, although </a:t>
            </a:r>
          </a:p>
          <a:p>
            <a:pPr>
              <a:lnSpc>
                <a:spcPct val="95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Pb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++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also may directly affect the nervous system.</a:t>
            </a:r>
          </a:p>
          <a:p>
            <a:pPr>
              <a:lnSpc>
                <a:spcPct val="95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ALA is toxic to the brain, perhaps due to: </a:t>
            </a:r>
          </a:p>
          <a:p>
            <a:pPr marL="342900" lvl="1" indent="-228600">
              <a:lnSpc>
                <a:spcPct val="95000"/>
              </a:lnSpc>
              <a:buClr>
                <a:srgbClr val="FF0000"/>
              </a:buClr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1- Similarity in the structures between ALA and</a:t>
            </a:r>
          </a:p>
          <a:p>
            <a:pPr marL="342900" lvl="1" indent="-228600">
              <a:lnSpc>
                <a:spcPct val="95000"/>
              </a:lnSpc>
              <a:buClr>
                <a:srgbClr val="FF0000"/>
              </a:buClr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GABA (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aminobutyric acid). </a:t>
            </a:r>
          </a:p>
          <a:p>
            <a:pPr marL="342900" lvl="1" indent="-228600">
              <a:lnSpc>
                <a:spcPct val="95000"/>
              </a:lnSpc>
              <a:buClr>
                <a:srgbClr val="FF0000"/>
              </a:buClr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2- ALA autoxidation generates reactive oxygen species (oxygen radicals).</a:t>
            </a:r>
          </a:p>
          <a:p>
            <a:pPr marL="342900" lvl="1" indent="-228600">
              <a:lnSpc>
                <a:spcPct val="95000"/>
              </a:lnSpc>
              <a:buClr>
                <a:srgbClr val="FF0000"/>
              </a:buClr>
            </a:pPr>
            <a:endParaRPr lang="en-US" sz="2800" dirty="0"/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Porphobilinogen (PBG) is the first pathway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intermediate that includes a pyrrole ring. 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The porphyrin ring is formed by condensation of 4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molecules of porphobilinogen. 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Porphobilinogen deaminase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(hydroxymethylbilane synthase) catalyzes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successive PBG condensations, initiated in each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case by elimination of an amino group. it leads to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the formation of the tetrapyrrole hydroxymethylbilane.</a:t>
            </a:r>
          </a:p>
        </p:txBody>
      </p:sp>
      <p:graphicFrame>
        <p:nvGraphicFramePr>
          <p:cNvPr id="6147" name="Object 7"/>
          <p:cNvGraphicFramePr>
            <a:graphicFrameLocks noChangeAspect="1"/>
          </p:cNvGraphicFramePr>
          <p:nvPr/>
        </p:nvGraphicFramePr>
        <p:xfrm>
          <a:off x="7162800" y="76200"/>
          <a:ext cx="1885950" cy="279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Picture" r:id="rId3" imgW="1085088" imgH="1598676" progId="Word.Picture.8">
                  <p:embed/>
                </p:oleObj>
              </mc:Choice>
              <mc:Fallback>
                <p:oleObj name="Picture" r:id="rId3" imgW="1085088" imgH="1598676" progId="Word.Picture.8">
                  <p:embed/>
                  <p:pic>
                    <p:nvPicPr>
                      <p:cNvPr id="61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76200"/>
                        <a:ext cx="1885950" cy="279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3"/>
          <p:cNvGraphicFramePr>
            <a:graphicFrameLocks noChangeAspect="1"/>
          </p:cNvGraphicFramePr>
          <p:nvPr/>
        </p:nvGraphicFramePr>
        <p:xfrm>
          <a:off x="7162800" y="3074988"/>
          <a:ext cx="1828800" cy="271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r:id="rId5" imgW="1086612" imgH="1086612" progId="Word.Picture.8">
                  <p:embed/>
                </p:oleObj>
              </mc:Choice>
              <mc:Fallback>
                <p:oleObj r:id="rId5" imgW="1086612" imgH="1086612" progId="Word.Picture.8">
                  <p:embed/>
                  <p:pic>
                    <p:nvPicPr>
                      <p:cNvPr id="614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074988"/>
                        <a:ext cx="1828800" cy="2716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5EB19B6-27BB-40B7-95C9-6313566C4F31}"/>
              </a:ext>
            </a:extLst>
          </p:cNvPr>
          <p:cNvSpPr txBox="1"/>
          <p:nvPr/>
        </p:nvSpPr>
        <p:spPr>
          <a:xfrm>
            <a:off x="4191000" y="17526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Inhibit the action of GABA result in convulsions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0" y="0"/>
            <a:ext cx="51816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Hydroxymethylbilane has two fates: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1- The most important is regulated,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enzymatic conversion to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uroporphyrinogen III, the next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intermediate on the path to heme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which is mediated by a holoenzyme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comprised of uroporphyrinogen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synthase plus a protein known as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uroporphyrinogen III cosynthase. 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2- Hydroxymethylbilane can also non –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enzymatically cyclize forming    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uroporphyrinogen I.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171" name="Object 8"/>
          <p:cNvGraphicFramePr>
            <a:graphicFrameLocks noChangeAspect="1"/>
          </p:cNvGraphicFramePr>
          <p:nvPr/>
        </p:nvGraphicFramePr>
        <p:xfrm>
          <a:off x="5181600" y="457200"/>
          <a:ext cx="3946525" cy="560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r:id="rId3" imgW="2857500" imgH="2801112" progId="Word.Picture.8">
                  <p:embed/>
                </p:oleObj>
              </mc:Choice>
              <mc:Fallback>
                <p:oleObj r:id="rId3" imgW="2857500" imgH="2801112" progId="Word.Picture.8">
                  <p:embed/>
                  <p:pic>
                    <p:nvPicPr>
                      <p:cNvPr id="717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57200"/>
                        <a:ext cx="3946525" cy="560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76200" y="46038"/>
            <a:ext cx="5181600" cy="650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Uroporphyrinogen III   </a:t>
            </a:r>
          </a:p>
          <a:p>
            <a:pPr>
              <a:lnSpc>
                <a:spcPct val="95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synthase converts the linear </a:t>
            </a:r>
          </a:p>
          <a:p>
            <a:pPr>
              <a:lnSpc>
                <a:spcPct val="95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tetrapyrrole hydroxymethylbilane to </a:t>
            </a:r>
          </a:p>
          <a:p>
            <a:pPr>
              <a:lnSpc>
                <a:spcPct val="95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the macrocyclic uroporphyrinogen III.</a:t>
            </a:r>
          </a:p>
          <a:p>
            <a:pPr>
              <a:lnSpc>
                <a:spcPct val="95000"/>
              </a:lnSpc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Uroporphyrinogen III synthase </a:t>
            </a:r>
          </a:p>
          <a:p>
            <a:pPr>
              <a:lnSpc>
                <a:spcPct val="95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catalyzes ring closure &amp; flipping over </a:t>
            </a:r>
          </a:p>
          <a:p>
            <a:pPr>
              <a:lnSpc>
                <a:spcPct val="95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of one pyrrole to yield an asymmetric </a:t>
            </a:r>
          </a:p>
          <a:p>
            <a:pPr>
              <a:lnSpc>
                <a:spcPct val="95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tetrapyrrole.</a:t>
            </a:r>
          </a:p>
          <a:p>
            <a:pPr>
              <a:lnSpc>
                <a:spcPct val="95000"/>
              </a:lnSpc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The distribution of acetyl &amp; propionyl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side chains, as flipping over of one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pyrrole yields an asymmetric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tetrapyrrole.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Uroporphyrinogen III is the precursor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for synthesis of vitamin B12,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chlorophyll, and heme, in organisms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that produce these compounds. </a:t>
            </a:r>
          </a:p>
        </p:txBody>
      </p:sp>
      <p:graphicFrame>
        <p:nvGraphicFramePr>
          <p:cNvPr id="8195" name="Object 7"/>
          <p:cNvGraphicFramePr>
            <a:graphicFrameLocks noChangeAspect="1"/>
          </p:cNvGraphicFramePr>
          <p:nvPr/>
        </p:nvGraphicFramePr>
        <p:xfrm>
          <a:off x="5105400" y="609600"/>
          <a:ext cx="40259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r:id="rId3" imgW="5715000" imgH="2801112" progId="Word.Picture.8">
                  <p:embed/>
                </p:oleObj>
              </mc:Choice>
              <mc:Fallback>
                <p:oleObj r:id="rId3" imgW="5715000" imgH="2801112" progId="Word.Picture.8">
                  <p:embed/>
                  <p:pic>
                    <p:nvPicPr>
                      <p:cNvPr id="81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609600"/>
                        <a:ext cx="4025900" cy="350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C54669E-B2B0-4623-87BF-E3729A6F8753}"/>
              </a:ext>
            </a:extLst>
          </p:cNvPr>
          <p:cNvSpPr txBox="1"/>
          <p:nvPr/>
        </p:nvSpPr>
        <p:spPr>
          <a:xfrm>
            <a:off x="4953000" y="4147208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</a:t>
            </a:r>
            <a:r>
              <a:rPr lang="en-US" sz="1600" dirty="0">
                <a:highlight>
                  <a:srgbClr val="FFFF00"/>
                </a:highlight>
              </a:rPr>
              <a:t>why iron atom make 6 bonds in the hemoglobin?</a:t>
            </a:r>
          </a:p>
          <a:p>
            <a:r>
              <a:rPr lang="en-US" sz="1600" dirty="0"/>
              <a:t>To avoid the oxidation &amp; transformation into the ferric form</a:t>
            </a:r>
          </a:p>
          <a:p>
            <a:r>
              <a:rPr lang="en-US" sz="1600" dirty="0"/>
              <a:t>*</a:t>
            </a:r>
            <a:r>
              <a:rPr lang="en-US" sz="1600" dirty="0">
                <a:highlight>
                  <a:srgbClr val="FFFF00"/>
                </a:highlight>
              </a:rPr>
              <a:t>even though </a:t>
            </a:r>
            <a:r>
              <a:rPr lang="en-US" sz="1600" dirty="0"/>
              <a:t>it can be oxidized &amp; thus there is an enzyme “hemoglobin reductase”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0" y="0"/>
            <a:ext cx="91440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buClr>
                <a:srgbClr val="FF0000"/>
              </a:buClr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- Conversion of uroporphyrinogen III to protoporphyrin IX occurs in </a:t>
            </a:r>
          </a:p>
          <a:p>
            <a:pPr>
              <a:lnSpc>
                <a:spcPct val="95000"/>
              </a:lnSpc>
              <a:buClr>
                <a:srgbClr val="FF0000"/>
              </a:buClr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several steps.</a:t>
            </a:r>
          </a:p>
          <a:p>
            <a:pPr>
              <a:lnSpc>
                <a:spcPct val="95000"/>
              </a:lnSpc>
              <a:buClr>
                <a:srgbClr val="FF0000"/>
              </a:buClr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- All 4 acetyl side chains are decarboxylated to methyl groups (catalyzed </a:t>
            </a:r>
          </a:p>
          <a:p>
            <a:pPr>
              <a:lnSpc>
                <a:spcPct val="95000"/>
              </a:lnSpc>
              <a:buClr>
                <a:srgbClr val="FF0000"/>
              </a:buClr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by uroporphyrinogen decarboxylase)</a:t>
            </a:r>
          </a:p>
          <a:p>
            <a:pPr>
              <a:lnSpc>
                <a:spcPct val="95000"/>
              </a:lnSpc>
              <a:buClr>
                <a:srgbClr val="FF0000"/>
              </a:buClr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- Oxidative decarboxylation converts 2 of 4 propionyl side chains to   </a:t>
            </a:r>
          </a:p>
          <a:p>
            <a:pPr>
              <a:lnSpc>
                <a:spcPct val="95000"/>
              </a:lnSpc>
              <a:buClr>
                <a:srgbClr val="FF0000"/>
              </a:buClr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vinyl groups (catalyzed by Coproporphyrinogen oxidase)</a:t>
            </a:r>
          </a:p>
          <a:p>
            <a:pPr>
              <a:lnSpc>
                <a:spcPct val="95000"/>
              </a:lnSpc>
              <a:buClr>
                <a:srgbClr val="FF0000"/>
              </a:buClr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- Oxidation adds double bonds (Protoporphyrinogen oxidase).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Fe++ is added to protoporphyrin IX via Ferrocheletase, a homodimeric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enzyme containing 2 iron-sulfur clusters.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A conserved active site His, along with a chain of anionic residues, may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conduct released protons away, as Fe++ binds from the other side of the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porphyrin ring, to yield heme. </a:t>
            </a:r>
          </a:p>
        </p:txBody>
      </p:sp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36513" y="4419600"/>
          <a:ext cx="4535487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r:id="rId3" imgW="5201412" imgH="2801112" progId="Word.Picture.8">
                  <p:embed/>
                </p:oleObj>
              </mc:Choice>
              <mc:Fallback>
                <p:oleObj r:id="rId3" imgW="5201412" imgH="2801112" progId="Word.Picture.8">
                  <p:embed/>
                  <p:pic>
                    <p:nvPicPr>
                      <p:cNvPr id="921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3" y="4419600"/>
                        <a:ext cx="4535487" cy="236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11"/>
          <p:cNvGraphicFramePr>
            <a:graphicFrameLocks noChangeAspect="1"/>
          </p:cNvGraphicFramePr>
          <p:nvPr/>
        </p:nvGraphicFramePr>
        <p:xfrm>
          <a:off x="4648200" y="3962400"/>
          <a:ext cx="44958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r:id="rId5" imgW="4800600" imgH="2572512" progId="Word.Picture.8">
                  <p:embed/>
                </p:oleObj>
              </mc:Choice>
              <mc:Fallback>
                <p:oleObj r:id="rId5" imgW="4800600" imgH="2572512" progId="Word.Picture.8">
                  <p:embed/>
                  <p:pic>
                    <p:nvPicPr>
                      <p:cNvPr id="922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962400"/>
                        <a:ext cx="4495800" cy="289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1CC964E-2765-450B-8863-222EE6E6EB75}"/>
              </a:ext>
            </a:extLst>
          </p:cNvPr>
          <p:cNvSpPr txBox="1"/>
          <p:nvPr/>
        </p:nvSpPr>
        <p:spPr>
          <a:xfrm>
            <a:off x="6172200" y="4191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Oxidation to remove the H+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931CD9-A894-45CE-A3BB-A8C55CBC4E00}"/>
              </a:ext>
            </a:extLst>
          </p:cNvPr>
          <p:cNvSpPr txBox="1"/>
          <p:nvPr/>
        </p:nvSpPr>
        <p:spPr>
          <a:xfrm>
            <a:off x="3886200" y="39624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To facilitate iron binding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D3AA194-D6F8-4EBA-9CB5-9D6B5A8BD682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4724400" y="4188768"/>
            <a:ext cx="1447800" cy="233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e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6335713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Pathway of Heme Biosynthesis</a:t>
            </a:r>
            <a:endParaRPr lang="en-US" sz="2400" u="sng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A1E8E06EC6444FAFC969E2A8D1A55E" ma:contentTypeVersion="4" ma:contentTypeDescription="Create a new document." ma:contentTypeScope="" ma:versionID="f5dea1a68b0326f63c2e530132a118ad">
  <xsd:schema xmlns:xsd="http://www.w3.org/2001/XMLSchema" xmlns:xs="http://www.w3.org/2001/XMLSchema" xmlns:p="http://schemas.microsoft.com/office/2006/metadata/properties" xmlns:ns2="3ae45523-5a85-45e7-8008-accd3c84eec0" targetNamespace="http://schemas.microsoft.com/office/2006/metadata/properties" ma:root="true" ma:fieldsID="363deaca5050fa10968f66489b46302e" ns2:_="">
    <xsd:import namespace="3ae45523-5a85-45e7-8008-accd3c84ee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5523-5a85-45e7-8008-accd3c84ee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67D221-B1F3-442C-B28E-AB6C00EEA365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DCBBE70-DF5B-4DE0-94FB-8E5AA2FCEAD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3ae45523-5a85-45e7-8008-accd3c84eec0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52D0EA-D24B-4426-BC7B-31A0FF63A2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2367</Words>
  <Application>Microsoft Office PowerPoint</Application>
  <PresentationFormat>On-screen Show (4:3)</PresentationFormat>
  <Paragraphs>351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Times New Roman</vt:lpstr>
      <vt:lpstr>Office Theme</vt:lpstr>
      <vt:lpstr>Microsoft Word Picture</vt:lpstr>
      <vt:lpstr>Picture</vt:lpstr>
      <vt:lpstr>الصورة</vt:lpstr>
      <vt:lpstr>Hemoglobin synthesis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Synthesis of Hemoglobin</dc:title>
  <dc:creator>user</dc:creator>
  <cp:lastModifiedBy>Ansam Ibrahim AlZubaidi</cp:lastModifiedBy>
  <cp:revision>117</cp:revision>
  <dcterms:created xsi:type="dcterms:W3CDTF">2016-02-19T11:35:28Z</dcterms:created>
  <dcterms:modified xsi:type="dcterms:W3CDTF">2022-04-07T10:01:20Z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0x01010081A1E8E06EC6444FAFC969E2A8D1A55E</vt:lpwstr>
  </property>
</Properties>
</file>