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4"/>
  </p:sldMasterIdLst>
  <p:sldIdLst>
    <p:sldId id="256" r:id="rId5"/>
    <p:sldId id="300" r:id="rId6"/>
    <p:sldId id="301" r:id="rId7"/>
    <p:sldId id="302" r:id="rId8"/>
    <p:sldId id="303" r:id="rId9"/>
    <p:sldId id="304" r:id="rId10"/>
    <p:sldId id="305" r:id="rId11"/>
    <p:sldId id="289" r:id="rId12"/>
  </p:sldIdLst>
  <p:sldSz cx="9144000" cy="6858000" type="screen4x3"/>
  <p:notesSz cx="6858000" cy="9144000"/>
  <p:defaultTextStyle>
    <a:defPPr>
      <a:defRPr lang="ar-SA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66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394" autoAdjust="0"/>
    <p:restoredTop sz="94660"/>
  </p:normalViewPr>
  <p:slideViewPr>
    <p:cSldViewPr>
      <p:cViewPr varScale="1">
        <p:scale>
          <a:sx n="68" d="100"/>
          <a:sy n="68" d="100"/>
        </p:scale>
        <p:origin x="-1608" y="-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شكل حر 10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شكل حر 12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6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C17A7-3229-438C-B3EE-E75717B5B60C}" type="datetimeFigureOut">
              <a:rPr lang="ar-SA"/>
              <a:pPr>
                <a:defRPr/>
              </a:pPr>
              <a:t>26/08/1443</a:t>
            </a:fld>
            <a:endParaRPr lang="ar-SA"/>
          </a:p>
        </p:txBody>
      </p:sp>
      <p:sp>
        <p:nvSpPr>
          <p:cNvPr id="7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8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19AE56-8D11-45EA-A957-C1F876EE00A4}" type="slidenum">
              <a:rPr lang="ar-SA" altLang="en-US"/>
              <a:pPr/>
              <a:t>‹#›</a:t>
            </a:fld>
            <a:endParaRPr lang="ar-SA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D75FD9-69BE-42D8-9DE0-AFA44BF7E622}" type="datetimeFigureOut">
              <a:rPr lang="ar-SA"/>
              <a:pPr>
                <a:defRPr/>
              </a:pPr>
              <a:t>26/08/1443</a:t>
            </a:fld>
            <a:endParaRPr lang="ar-SA"/>
          </a:p>
        </p:txBody>
      </p:sp>
      <p:sp>
        <p:nvSpPr>
          <p:cNvPr id="5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564336-B7F9-4708-8520-4059C270A4BA}" type="slidenum">
              <a:rPr lang="ar-SA" altLang="en-US"/>
              <a:pPr/>
              <a:t>‹#›</a:t>
            </a:fld>
            <a:endParaRPr lang="ar-SA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3DD674-8900-421A-99E2-7ED727B4A947}" type="datetimeFigureOut">
              <a:rPr lang="ar-SA"/>
              <a:pPr>
                <a:defRPr/>
              </a:pPr>
              <a:t>26/08/1443</a:t>
            </a:fld>
            <a:endParaRPr lang="ar-SA"/>
          </a:p>
        </p:txBody>
      </p:sp>
      <p:sp>
        <p:nvSpPr>
          <p:cNvPr id="5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D02901-75BB-4CF3-9B9B-21886D2036FE}" type="slidenum">
              <a:rPr lang="ar-SA" altLang="en-US"/>
              <a:pPr/>
              <a:t>‹#›</a:t>
            </a:fld>
            <a:endParaRPr lang="ar-SA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AF2AE6-5DCC-4DB7-B9AA-D13A86F1023C}" type="datetimeFigureOut">
              <a:rPr lang="ar-SA"/>
              <a:pPr>
                <a:defRPr/>
              </a:pPr>
              <a:t>26/08/1443</a:t>
            </a:fld>
            <a:endParaRPr lang="ar-SA"/>
          </a:p>
        </p:txBody>
      </p:sp>
      <p:sp>
        <p:nvSpPr>
          <p:cNvPr id="5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AED2A3-5520-41BE-8D14-36258C6EC991}" type="slidenum">
              <a:rPr lang="ar-SA" altLang="en-US"/>
              <a:pPr/>
              <a:t>‹#›</a:t>
            </a:fld>
            <a:endParaRPr lang="ar-SA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شكل حر 10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شكل حر 12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21264-DB57-4190-B0EA-F5CDFAFC320D}" type="datetimeFigureOut">
              <a:rPr lang="ar-SA"/>
              <a:pPr>
                <a:defRPr/>
              </a:pPr>
              <a:t>26/08/1443</a:t>
            </a:fld>
            <a:endParaRPr lang="ar-SA"/>
          </a:p>
        </p:txBody>
      </p:sp>
      <p:sp>
        <p:nvSpPr>
          <p:cNvPr id="7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8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1FFC2A-B38C-4766-AF83-724359D8924E}" type="slidenum">
              <a:rPr lang="ar-SA" altLang="en-US"/>
              <a:pPr/>
              <a:t>‹#›</a:t>
            </a:fld>
            <a:endParaRPr lang="ar-SA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2E602-F6B4-4D91-A3D1-366FA1BAB482}" type="datetimeFigureOut">
              <a:rPr lang="ar-SA"/>
              <a:pPr>
                <a:defRPr/>
              </a:pPr>
              <a:t>26/08/1443</a:t>
            </a:fld>
            <a:endParaRPr lang="ar-SA"/>
          </a:p>
        </p:txBody>
      </p:sp>
      <p:sp>
        <p:nvSpPr>
          <p:cNvPr id="6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705458-7569-4937-A609-41BF1566BEE2}" type="slidenum">
              <a:rPr lang="ar-SA" altLang="en-US"/>
              <a:pPr/>
              <a:t>‹#›</a:t>
            </a:fld>
            <a:endParaRPr lang="ar-SA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08139E-A1A0-4161-8236-244A26AA3846}" type="datetimeFigureOut">
              <a:rPr lang="ar-SA"/>
              <a:pPr>
                <a:defRPr/>
              </a:pPr>
              <a:t>26/08/1443</a:t>
            </a:fld>
            <a:endParaRPr lang="ar-SA"/>
          </a:p>
        </p:txBody>
      </p:sp>
      <p:sp>
        <p:nvSpPr>
          <p:cNvPr id="8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9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B09FAC-8EBA-4468-BD21-C2270567AD9A}" type="slidenum">
              <a:rPr lang="ar-SA" altLang="en-US"/>
              <a:pPr/>
              <a:t>‹#›</a:t>
            </a:fld>
            <a:endParaRPr lang="ar-SA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549021-1785-4F47-BADB-C757EA804BA5}" type="datetimeFigureOut">
              <a:rPr lang="ar-SA"/>
              <a:pPr>
                <a:defRPr/>
              </a:pPr>
              <a:t>26/08/1443</a:t>
            </a:fld>
            <a:endParaRPr lang="ar-SA"/>
          </a:p>
        </p:txBody>
      </p:sp>
      <p:sp>
        <p:nvSpPr>
          <p:cNvPr id="4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5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ED710D-654F-49C8-93C1-76BE144F014D}" type="slidenum">
              <a:rPr lang="ar-SA" altLang="en-US"/>
              <a:pPr/>
              <a:t>‹#›</a:t>
            </a:fld>
            <a:endParaRPr lang="ar-SA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DF31CB-F52B-4B8E-9467-D90F6070A934}" type="datetimeFigureOut">
              <a:rPr lang="ar-SA"/>
              <a:pPr>
                <a:defRPr/>
              </a:pPr>
              <a:t>26/08/1443</a:t>
            </a:fld>
            <a:endParaRPr lang="ar-SA"/>
          </a:p>
        </p:txBody>
      </p:sp>
      <p:sp>
        <p:nvSpPr>
          <p:cNvPr id="3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4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BC517B-7E81-4334-A36A-DD7CFC97106B}" type="slidenum">
              <a:rPr lang="ar-SA" altLang="en-US"/>
              <a:pPr/>
              <a:t>‹#›</a:t>
            </a:fld>
            <a:endParaRPr lang="ar-SA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1E6DDE-8D6F-415F-B175-1A95D98AD888}" type="datetimeFigureOut">
              <a:rPr lang="ar-SA"/>
              <a:pPr>
                <a:defRPr/>
              </a:pPr>
              <a:t>26/08/1443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fld id="{8784577C-5E05-4FAB-94CB-D1B0F891BC7C}" type="slidenum">
              <a:rPr lang="ar-SA" altLang="en-US"/>
              <a:pPr/>
              <a:t>‹#›</a:t>
            </a:fld>
            <a:endParaRPr lang="ar-SA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ar-SA" noProof="0" smtClean="0"/>
              <a:t>انقر فوق الرمز لإضافة صورة</a:t>
            </a:r>
            <a:endParaRPr lang="en-US" noProof="0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09B10B-C3BE-4E2D-A9DA-8DBDB3CFE292}" type="datetimeFigureOut">
              <a:rPr lang="ar-SA"/>
              <a:pPr>
                <a:defRPr/>
              </a:pPr>
              <a:t>26/08/1443</a:t>
            </a:fld>
            <a:endParaRPr lang="ar-SA"/>
          </a:p>
        </p:txBody>
      </p:sp>
      <p:sp>
        <p:nvSpPr>
          <p:cNvPr id="6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A94092-5E13-48AE-9BA7-6AB14B2DBA18}" type="slidenum">
              <a:rPr lang="ar-SA" altLang="en-US"/>
              <a:pPr/>
              <a:t>‹#›</a:t>
            </a:fld>
            <a:endParaRPr lang="ar-SA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8FAFB"/>
            </a:gs>
            <a:gs pos="74001">
              <a:srgbClr val="BED4DB"/>
            </a:gs>
            <a:gs pos="83000">
              <a:srgbClr val="BED4DB"/>
            </a:gs>
            <a:gs pos="100000">
              <a:srgbClr val="D4E2E7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شكل حر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شكل حر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عنصر نائب للعنوان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en-US" smtClean="0"/>
              <a:t>انقر لتحرير نمط العنوان الرئيسي</a:t>
            </a:r>
          </a:p>
        </p:txBody>
      </p:sp>
      <p:sp>
        <p:nvSpPr>
          <p:cNvPr id="1029" name="عنصر نائب للنص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en-US" smtClean="0"/>
              <a:t>انقر لتحرير أنماط النص الرئيسي</a:t>
            </a:r>
          </a:p>
          <a:p>
            <a:pPr lvl="1"/>
            <a:r>
              <a:rPr lang="ar-SA" altLang="en-US" smtClean="0"/>
              <a:t>المستوى الثاني</a:t>
            </a:r>
          </a:p>
          <a:p>
            <a:pPr lvl="2"/>
            <a:r>
              <a:rPr lang="ar-SA" altLang="en-US" smtClean="0"/>
              <a:t>المستوى الثالث</a:t>
            </a:r>
          </a:p>
          <a:p>
            <a:pPr lvl="3"/>
            <a:r>
              <a:rPr lang="ar-SA" altLang="en-US" smtClean="0"/>
              <a:t>المستوى الرابع</a:t>
            </a:r>
          </a:p>
          <a:p>
            <a:pPr lvl="4"/>
            <a:r>
              <a:rPr lang="ar-SA" altLang="en-US" smtClean="0"/>
              <a:t>المستوى الخامس</a:t>
            </a:r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rtl="1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F737BDE-FD5B-4A18-AB7A-542881FE80C5}" type="datetimeFigureOut">
              <a:rPr lang="ar-SA"/>
              <a:pPr>
                <a:defRPr/>
              </a:pPr>
              <a:t>26/08/1443</a:t>
            </a:fld>
            <a:endParaRPr lang="ar-SA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rtl="1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rtl="1" eaLnBrk="1" hangingPunct="1">
              <a:defRPr sz="1000">
                <a:solidFill>
                  <a:srgbClr val="9B9A98"/>
                </a:solidFill>
                <a:cs typeface="Tahoma" pitchFamily="34" charset="0"/>
              </a:defRPr>
            </a:lvl1pPr>
          </a:lstStyle>
          <a:p>
            <a:fld id="{90E7BDA2-4801-48E9-AA95-B12FC8C8119A}" type="slidenum">
              <a:rPr lang="ar-SA" altLang="en-US"/>
              <a:pPr/>
              <a:t>‹#›</a:t>
            </a:fld>
            <a:endParaRPr lang="ar-SA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49" r:id="rId1"/>
    <p:sldLayoutId id="2147483941" r:id="rId2"/>
    <p:sldLayoutId id="2147483950" r:id="rId3"/>
    <p:sldLayoutId id="2147483942" r:id="rId4"/>
    <p:sldLayoutId id="2147483943" r:id="rId5"/>
    <p:sldLayoutId id="2147483944" r:id="rId6"/>
    <p:sldLayoutId id="2147483945" r:id="rId7"/>
    <p:sldLayoutId id="2147483951" r:id="rId8"/>
    <p:sldLayoutId id="2147483946" r:id="rId9"/>
    <p:sldLayoutId id="2147483947" r:id="rId10"/>
    <p:sldLayoutId id="2147483948" r:id="rId11"/>
  </p:sldLayoutIdLst>
  <p:txStyles>
    <p:titleStyle>
      <a:lvl1pPr algn="l" rtl="1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  <a:cs typeface="Tahoma" panose="020B0604030504040204" pitchFamily="34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  <a:cs typeface="Tahoma" panose="020B0604030504040204" pitchFamily="34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  <a:cs typeface="Tahoma" panose="020B0604030504040204" pitchFamily="34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  <a:cs typeface="Tahoma" panose="020B0604030504040204" pitchFamily="34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  <a:cs typeface="Tahoma" panose="020B0604030504040204" pitchFamily="34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  <a:cs typeface="Tahoma" panose="020B0604030504040204" pitchFamily="34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  <a:cs typeface="Tahoma" panose="020B0604030504040204" pitchFamily="34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  <a:cs typeface="Tahoma" panose="020B0604030504040204" pitchFamily="34" charset="0"/>
        </a:defRPr>
      </a:lvl9pPr>
    </p:titleStyle>
    <p:bodyStyle>
      <a:lvl1pPr marL="419100" indent="-382588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r" rtl="1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r" rtl="1" eaLnBrk="0" fontAlgn="base" hangingPunct="0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r" rtl="1" eaLnBrk="0" fontAlgn="base" hangingPunct="0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r" rtl="1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11560" y="1493348"/>
            <a:ext cx="7992888" cy="2301240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pPr algn="ctr" rtl="0" eaLnBrk="1" fontAlgn="auto" hangingPunct="1">
              <a:spcAft>
                <a:spcPts val="0"/>
              </a:spcAft>
              <a:defRPr/>
            </a:pPr>
            <a:r>
              <a:rPr sz="3200" dirty="0" smtClean="0">
                <a:solidFill>
                  <a:srgbClr val="002060"/>
                </a:solidFill>
              </a:rPr>
              <a:t>9. Blood lysis.</a:t>
            </a:r>
            <a:endParaRPr lang="ar-SA" sz="3200" dirty="0">
              <a:solidFill>
                <a:srgbClr val="00206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042988" y="5516563"/>
            <a:ext cx="6400800" cy="841375"/>
          </a:xfrm>
        </p:spPr>
        <p:txBody>
          <a:bodyPr/>
          <a:lstStyle/>
          <a:p>
            <a:pPr algn="ctr" rtl="0" eaLnBrk="1" hangingPunct="1">
              <a:lnSpc>
                <a:spcPct val="70000"/>
              </a:lnSpc>
            </a:pPr>
            <a:endParaRPr lang="ar-EG" altLang="en-US" sz="1400" b="1" smtClean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rtl="0" eaLnBrk="1" hangingPunct="1">
              <a:lnSpc>
                <a:spcPct val="70000"/>
              </a:lnSpc>
            </a:pPr>
            <a:r>
              <a:rPr lang="en-US" altLang="en-US" sz="1600" b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ahoma" pitchFamily="34" charset="0"/>
              </a:rPr>
              <a:t>Prof. Sherif W. Mansour</a:t>
            </a:r>
          </a:p>
          <a:p>
            <a:pPr algn="ctr" rtl="0" eaLnBrk="1" hangingPunct="1">
              <a:lnSpc>
                <a:spcPct val="70000"/>
              </a:lnSpc>
            </a:pPr>
            <a:r>
              <a:rPr lang="en-US" altLang="en-US" sz="1600" b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ahoma" pitchFamily="34" charset="0"/>
              </a:rPr>
              <a:t>Physiology dpt., Mutah School of medicine</a:t>
            </a:r>
            <a:endParaRPr lang="ar-EG" altLang="en-US" sz="1600" b="1" smtClean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rtl="0" eaLnBrk="1" hangingPunct="1">
              <a:lnSpc>
                <a:spcPct val="70000"/>
              </a:lnSpc>
            </a:pPr>
            <a:r>
              <a:rPr lang="en-US" altLang="en-US" sz="1600" b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ahoma" pitchFamily="34" charset="0"/>
              </a:rPr>
              <a:t>2020-2021</a:t>
            </a:r>
            <a:endParaRPr lang="ar-SA" altLang="en-US" sz="1600" b="1" smtClean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5124" name="Picture 2" descr="C:\Users\Dr Sherif\Desktop\مؤتة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275" y="357188"/>
            <a:ext cx="1085850" cy="1081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3"/>
          <p:cNvPicPr>
            <a:picLocks noChangeAspect="1"/>
          </p:cNvPicPr>
          <p:nvPr/>
        </p:nvPicPr>
        <p:blipFill>
          <a:blip r:embed="rId3" cstate="print"/>
          <a:srcRect t="125" r="49725" b="-125"/>
          <a:stretch>
            <a:fillRect/>
          </a:stretch>
        </p:blipFill>
        <p:spPr bwMode="auto">
          <a:xfrm>
            <a:off x="2843213" y="2614613"/>
            <a:ext cx="3600450" cy="299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عنصر نائب للمحتوى 2"/>
          <p:cNvSpPr>
            <a:spLocks noGrp="1"/>
          </p:cNvSpPr>
          <p:nvPr>
            <p:ph idx="1"/>
          </p:nvPr>
        </p:nvSpPr>
        <p:spPr>
          <a:xfrm>
            <a:off x="107950" y="404813"/>
            <a:ext cx="8899525" cy="6735762"/>
          </a:xfrm>
        </p:spPr>
        <p:txBody>
          <a:bodyPr/>
          <a:lstStyle/>
          <a:p>
            <a:pPr marL="34925" indent="0" algn="just" rtl="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altLang="en-US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*Causes of </a:t>
            </a:r>
            <a:r>
              <a:rPr lang="en-US" altLang="en-US" sz="18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fluidity of blood </a:t>
            </a:r>
            <a:r>
              <a:rPr lang="en-US" altLang="en-US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inside the cardiovascular system [Factors against intravascular clotting]:</a:t>
            </a:r>
          </a:p>
          <a:p>
            <a:pPr marL="34925" indent="0" algn="just" rtl="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altLang="en-US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These factors prevent blood clotting in normal state and in cases of injury they limit the process of blood coagulation to the site of injury and help re-canalisation of thrombosed blood vessels:</a:t>
            </a:r>
          </a:p>
          <a:p>
            <a:pPr marL="34925" indent="0" algn="just" rtl="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altLang="en-US" sz="18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1) Role of smoothness of endothelium</a:t>
            </a:r>
            <a:r>
              <a:rPr lang="en-US" altLang="en-US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in prevention of clotting:</a:t>
            </a:r>
          </a:p>
          <a:p>
            <a:pPr marL="34925" indent="0" algn="just" rtl="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altLang="en-US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a- Prevent contact activation of XII.</a:t>
            </a:r>
          </a:p>
          <a:p>
            <a:pPr marL="34925" indent="0" algn="just" rtl="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altLang="en-US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b- Protein that covers the endothelium has –ve charges which repels –ve charged platelet &amp; clotting factors.</a:t>
            </a:r>
          </a:p>
          <a:p>
            <a:pPr marL="34925" indent="0" algn="just" rtl="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altLang="en-US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c- Protein (</a:t>
            </a:r>
            <a:r>
              <a:rPr lang="en-US" altLang="en-US" sz="18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thrombomodulin</a:t>
            </a:r>
            <a:r>
              <a:rPr lang="en-US" altLang="en-US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which cover endothelium binds with thrombin preventing its action and this complex activates protein- C  that act as an anticoagulant.</a:t>
            </a:r>
          </a:p>
          <a:p>
            <a:pPr marL="34925" indent="0" algn="just" rtl="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altLang="en-US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d- Release of prostacyclin (major inhibitor of platelets aggregation) from the healthy endothelium.</a:t>
            </a:r>
          </a:p>
          <a:p>
            <a:pPr marL="34925" indent="0" algn="just" rtl="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altLang="en-US" sz="18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2) Anticoagulant in the blood itself:</a:t>
            </a:r>
          </a:p>
          <a:p>
            <a:pPr marL="34925" indent="0" algn="just" rtl="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altLang="en-US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a- Blood flow: Removal of activated coagulation factors by the circulating blood and their inactivation in the liver, spleen and the bone marrow.</a:t>
            </a:r>
          </a:p>
          <a:p>
            <a:pPr marL="34925" indent="0" algn="just" rtl="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altLang="en-US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b- Antithrombin action of fibrin and antithrombin III:</a:t>
            </a:r>
          </a:p>
          <a:p>
            <a:pPr marL="34925" indent="0" algn="just" rtl="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altLang="en-US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Fibrin: adsorb about 90% of thrombin formed during this process  preventing  its spread into the blood causing more coagulation.</a:t>
            </a:r>
          </a:p>
          <a:p>
            <a:pPr marL="34925" indent="0" algn="just" rtl="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altLang="en-US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Antithrombin III (alpha globulin) Combine and inhibit the remaining thrombin and factor Xa.</a:t>
            </a:r>
          </a:p>
          <a:p>
            <a:pPr marL="34925" indent="0" algn="just" rtl="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altLang="en-US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c- </a:t>
            </a:r>
            <a:r>
              <a:rPr lang="en-US" altLang="en-US" sz="18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Protein C</a:t>
            </a:r>
            <a:r>
              <a:rPr lang="en-US" altLang="en-US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&amp; </a:t>
            </a:r>
            <a:r>
              <a:rPr lang="en-US" altLang="en-US" sz="18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protein S</a:t>
            </a:r>
            <a:r>
              <a:rPr lang="en-US" altLang="en-US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(Both are natural anticoagulants are formed in the liver in presence of vit.K)</a:t>
            </a:r>
          </a:p>
          <a:p>
            <a:pPr marL="34925" indent="0" algn="just" rtl="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altLang="en-US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Protein C: activated by thrombin and inhibits the clotting factors V and VIII and stimulate fibrinolysis.</a:t>
            </a:r>
          </a:p>
          <a:p>
            <a:pPr marL="34925" indent="0" algn="just" rtl="0" eaLnBrk="1" hangingPunct="1">
              <a:lnSpc>
                <a:spcPct val="80000"/>
              </a:lnSpc>
              <a:buFont typeface="Wingdings 2" pitchFamily="18" charset="2"/>
              <a:buNone/>
            </a:pPr>
            <a:endParaRPr lang="en-US" altLang="en-US" sz="180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عنصر نائب للمحتوى 2"/>
          <p:cNvSpPr>
            <a:spLocks noGrp="1"/>
          </p:cNvSpPr>
          <p:nvPr>
            <p:ph idx="1"/>
          </p:nvPr>
        </p:nvSpPr>
        <p:spPr>
          <a:xfrm>
            <a:off x="107950" y="404813"/>
            <a:ext cx="8899525" cy="6735762"/>
          </a:xfrm>
        </p:spPr>
        <p:txBody>
          <a:bodyPr/>
          <a:lstStyle/>
          <a:p>
            <a:pPr marL="34925" indent="0" algn="just" rtl="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altLang="en-US" sz="18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Protein S</a:t>
            </a:r>
            <a:r>
              <a:rPr lang="en-US" altLang="en-US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potentiate the effect of protein C.</a:t>
            </a:r>
          </a:p>
          <a:p>
            <a:pPr marL="34925" indent="0" algn="just" rtl="0" eaLnBrk="1" hangingPunct="1">
              <a:lnSpc>
                <a:spcPct val="80000"/>
              </a:lnSpc>
              <a:buFont typeface="Wingdings 2" pitchFamily="18" charset="2"/>
              <a:buNone/>
            </a:pPr>
            <a:endParaRPr lang="en-US" altLang="en-US" sz="180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925" indent="0" algn="just" rtl="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altLang="en-US" sz="18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d-Heparin :</a:t>
            </a:r>
          </a:p>
          <a:p>
            <a:pPr marL="34925" indent="0" algn="just" rtl="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altLang="en-US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 It is   the most powerful anticoagulant</a:t>
            </a:r>
          </a:p>
          <a:p>
            <a:pPr marL="34925" indent="0" algn="just" rtl="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altLang="en-US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 It is negatively charged muco-polysaccharide.</a:t>
            </a:r>
          </a:p>
          <a:p>
            <a:pPr marL="34925" indent="0" algn="just" rtl="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altLang="en-US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It is secreted by mast cells and basophile cells in minute amounts. </a:t>
            </a:r>
          </a:p>
          <a:p>
            <a:pPr marL="34925" indent="0" algn="just" rtl="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altLang="en-US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en-US" sz="18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Mechanism of its action:</a:t>
            </a:r>
          </a:p>
          <a:p>
            <a:pPr marL="34925" indent="0" algn="just" rtl="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altLang="en-US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It combines with anti-thrombin III aiding its inhibition of thrombin Also, it inhibits the activated factors IX, X and XI </a:t>
            </a:r>
          </a:p>
          <a:p>
            <a:pPr marL="34925" indent="0" algn="just" rtl="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altLang="en-US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2.It inhibits platelet aggregation  and stimulate fibrinolysis.</a:t>
            </a:r>
          </a:p>
          <a:p>
            <a:pPr marL="34925" indent="0" algn="just" rtl="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altLang="en-US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3.Lipaemia clearing effect occur by activation of lipase enzyme to hydrolyse lipids and prevent its deposition in blood vessels so prevent the development of atherosclerosis.</a:t>
            </a:r>
          </a:p>
          <a:p>
            <a:pPr marL="34925" indent="0" algn="just" rtl="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altLang="en-US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e- Alpha2-macroglobulin: bind and inhibit coagulation factors.</a:t>
            </a:r>
          </a:p>
          <a:p>
            <a:pPr marL="34925" indent="0" algn="just" rtl="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altLang="en-US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f- Alpha1-antitrypsin:  Inactivate factor XIa and thrombin.</a:t>
            </a:r>
          </a:p>
          <a:p>
            <a:pPr marL="34925" indent="0" algn="just" rtl="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altLang="en-US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g-Plasmin (fibrinolysin):causes breakdown of fibrin, fibrinogen, prothrombin, factor V ,VIII and XII.</a:t>
            </a:r>
          </a:p>
          <a:p>
            <a:pPr marL="34925" indent="0" algn="just" rtl="0" eaLnBrk="1" hangingPunct="1">
              <a:lnSpc>
                <a:spcPct val="80000"/>
              </a:lnSpc>
              <a:buFont typeface="Wingdings 2" pitchFamily="18" charset="2"/>
              <a:buNone/>
            </a:pPr>
            <a:endParaRPr lang="en-US" altLang="en-US" sz="180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عنصر نائب للمحتوى 2"/>
          <p:cNvSpPr>
            <a:spLocks noGrp="1"/>
          </p:cNvSpPr>
          <p:nvPr>
            <p:ph idx="1"/>
          </p:nvPr>
        </p:nvSpPr>
        <p:spPr>
          <a:xfrm>
            <a:off x="107950" y="404813"/>
            <a:ext cx="8899525" cy="6735762"/>
          </a:xfrm>
        </p:spPr>
        <p:txBody>
          <a:bodyPr/>
          <a:lstStyle/>
          <a:p>
            <a:pPr marL="34925" indent="0" algn="just" rtl="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altLang="en-US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*Prevention of blood clotting </a:t>
            </a:r>
            <a:r>
              <a:rPr lang="en-US" altLang="en-US" sz="18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outside</a:t>
            </a:r>
            <a:r>
              <a:rPr lang="en-US" altLang="en-US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the body </a:t>
            </a:r>
            <a:r>
              <a:rPr lang="en-US" altLang="en-US" sz="18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[Invitro anticoagulants]</a:t>
            </a:r>
          </a:p>
          <a:p>
            <a:pPr marL="34925" indent="0" algn="just" rtl="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altLang="en-US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(1) Blood is collected in silicon or paraffin coated test tube to prevent aggregation and activation of factor XII.</a:t>
            </a:r>
          </a:p>
          <a:p>
            <a:pPr marL="34925" indent="0" algn="just" rtl="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altLang="en-US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(2) Cooling of the blood delay clotting.</a:t>
            </a:r>
          </a:p>
          <a:p>
            <a:pPr marL="34925" indent="0" algn="just" rtl="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altLang="en-US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(3)  Removal of Ca++ ions: by</a:t>
            </a:r>
          </a:p>
          <a:p>
            <a:pPr marL="34925" indent="0" algn="just" rtl="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altLang="en-US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	Precipitation of ionized calcium by addition of Na oxalate  Ca++ oxalate (toxic) or by EDTA.</a:t>
            </a:r>
          </a:p>
          <a:p>
            <a:pPr marL="34925" indent="0" algn="just" rtl="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altLang="en-US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	Adding of Na citrate → Chelation of Ca++ and formation of non-ionized Ca++ (Ca++ citrate). This compound is not toxic, and rapidly removed from the blood so citrate is used in blood transfusion.</a:t>
            </a:r>
          </a:p>
          <a:p>
            <a:pPr marL="34925" indent="0" algn="just" rtl="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altLang="en-US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	EDTA (Ethelyne diamine tetraacetic acid) → Chelation of Ca++</a:t>
            </a:r>
          </a:p>
          <a:p>
            <a:pPr marL="34925" indent="0" algn="just" rtl="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altLang="en-US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(4) De-fibrination of blood by a glass rod.</a:t>
            </a:r>
          </a:p>
          <a:p>
            <a:pPr marL="34925" indent="0" algn="just" rtl="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altLang="en-US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(5) Addition of heparin as in artificial kidney machine.</a:t>
            </a:r>
          </a:p>
          <a:p>
            <a:pPr marL="34925" indent="0" algn="just" rtl="0" eaLnBrk="1" hangingPunct="1">
              <a:lnSpc>
                <a:spcPct val="80000"/>
              </a:lnSpc>
              <a:buFont typeface="Wingdings 2" pitchFamily="18" charset="2"/>
              <a:buNone/>
            </a:pPr>
            <a:endParaRPr lang="en-US" altLang="en-US" sz="180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925" indent="0" algn="just" rtl="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altLang="en-US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*Prevention of blood clotting </a:t>
            </a:r>
            <a:r>
              <a:rPr lang="en-US" altLang="en-US" sz="18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inside</a:t>
            </a:r>
            <a:r>
              <a:rPr lang="en-US" altLang="en-US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the body </a:t>
            </a:r>
            <a:r>
              <a:rPr lang="en-US" altLang="en-US" sz="18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[Invivo anticoagulants]</a:t>
            </a:r>
          </a:p>
          <a:p>
            <a:pPr marL="34925" indent="0" algn="just" rtl="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altLang="en-US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Drugs are used for prevention and treatment of thrombosis as in:</a:t>
            </a:r>
          </a:p>
          <a:p>
            <a:pPr marL="34925" indent="0" algn="just" rtl="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altLang="en-US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1- Deep venous thrombosis or pulmonary thrombosis.</a:t>
            </a:r>
          </a:p>
          <a:p>
            <a:pPr marL="34925" indent="0" algn="just" rtl="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altLang="en-US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2- Myocardial infarction.</a:t>
            </a:r>
          </a:p>
          <a:p>
            <a:pPr marL="34925" indent="0" algn="just" rtl="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altLang="en-US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3- After cardiac surgery.</a:t>
            </a:r>
          </a:p>
          <a:p>
            <a:pPr marL="34925" indent="0" algn="just" rtl="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altLang="en-US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4- Rheumatic valve disease complicated with embolism.</a:t>
            </a:r>
          </a:p>
          <a:p>
            <a:pPr marL="34925" indent="0" algn="just" rtl="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altLang="en-US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5- In hereditary deficiency of anti-thrombin III, protein C or S.</a:t>
            </a:r>
          </a:p>
          <a:p>
            <a:pPr marL="34925" indent="0" algn="just" rtl="0" eaLnBrk="1" hangingPunct="1">
              <a:lnSpc>
                <a:spcPct val="80000"/>
              </a:lnSpc>
              <a:buFont typeface="Wingdings 2" pitchFamily="18" charset="2"/>
              <a:buNone/>
            </a:pPr>
            <a:endParaRPr lang="en-US" altLang="en-US" sz="180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عنصر نائب للمحتوى 2"/>
          <p:cNvSpPr>
            <a:spLocks noGrp="1"/>
          </p:cNvSpPr>
          <p:nvPr>
            <p:ph idx="1"/>
          </p:nvPr>
        </p:nvSpPr>
        <p:spPr>
          <a:xfrm>
            <a:off x="0" y="17463"/>
            <a:ext cx="8899525" cy="6735762"/>
          </a:xfrm>
        </p:spPr>
        <p:txBody>
          <a:bodyPr/>
          <a:lstStyle/>
          <a:p>
            <a:pPr marL="34925" indent="0" algn="just" rtl="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altLang="en-US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 There are two types of  anticoagulants drugs:</a:t>
            </a:r>
          </a:p>
          <a:p>
            <a:pPr marL="34925" indent="0" algn="ctr" rtl="0" eaLnBrk="1" hangingPunct="1">
              <a:lnSpc>
                <a:spcPct val="80000"/>
              </a:lnSpc>
              <a:buFont typeface="Wingdings 2" pitchFamily="18" charset="2"/>
              <a:buNone/>
            </a:pPr>
            <a:endParaRPr lang="en-US" altLang="en-US" sz="180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755650" y="404813"/>
          <a:ext cx="7704138" cy="5429248"/>
        </p:xfrm>
        <a:graphic>
          <a:graphicData uri="http://schemas.openxmlformats.org/drawingml/2006/table">
            <a:tbl>
              <a:tblPr/>
              <a:tblGrid>
                <a:gridCol w="1681163">
                  <a:extLst>
                    <a:ext uri="{9D8B030D-6E8A-4147-A177-3AD203B41FA5}">
                      <a16:colId xmlns:a16="http://schemas.microsoft.com/office/drawing/2014/main" xmlns="" val="3110588266"/>
                    </a:ext>
                  </a:extLst>
                </a:gridCol>
                <a:gridCol w="2805112">
                  <a:extLst>
                    <a:ext uri="{9D8B030D-6E8A-4147-A177-3AD203B41FA5}">
                      <a16:colId xmlns:a16="http://schemas.microsoft.com/office/drawing/2014/main" xmlns="" val="96523454"/>
                    </a:ext>
                  </a:extLst>
                </a:gridCol>
                <a:gridCol w="3217863">
                  <a:extLst>
                    <a:ext uri="{9D8B030D-6E8A-4147-A177-3AD203B41FA5}">
                      <a16:colId xmlns:a16="http://schemas.microsoft.com/office/drawing/2014/main" xmlns="" val="3613327484"/>
                    </a:ext>
                  </a:extLst>
                </a:gridCol>
              </a:tblGrid>
              <a:tr h="280455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Clr>
                          <a:srgbClr val="8D89A4"/>
                        </a:buClr>
                        <a:buSzPct val="9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justLow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6773" marR="16773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Clr>
                          <a:srgbClr val="8D89A4"/>
                        </a:buClr>
                        <a:buSzPct val="9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Heparin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6773" marR="1677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Clr>
                          <a:srgbClr val="8D89A4"/>
                        </a:buClr>
                        <a:buSzPct val="9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Coumarin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6773" marR="1677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99730945"/>
                  </a:ext>
                </a:extLst>
              </a:tr>
              <a:tr h="280455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Clr>
                          <a:srgbClr val="8D89A4"/>
                        </a:buClr>
                        <a:buSzPct val="9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justLow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-Origin: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6773" marR="16773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Clr>
                          <a:srgbClr val="8D89A4"/>
                        </a:buClr>
                        <a:buSzPct val="9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- Animal origin from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6773" marR="1677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Clr>
                          <a:srgbClr val="8D89A4"/>
                        </a:buClr>
                        <a:buSzPct val="9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- Plant origin as warfarin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6773" marR="1677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9153253"/>
                  </a:ext>
                </a:extLst>
              </a:tr>
              <a:tr h="280455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Clr>
                          <a:srgbClr val="8D89A4"/>
                        </a:buClr>
                        <a:buSzPct val="9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justLow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6773" marR="16773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Clr>
                          <a:srgbClr val="8D89A4"/>
                        </a:buClr>
                        <a:buSzPct val="9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   mast cells and basophils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6773" marR="1677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Clr>
                          <a:srgbClr val="8D89A4"/>
                        </a:buClr>
                        <a:buSzPct val="9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    and Dicumarol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6773" marR="1677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24027016"/>
                  </a:ext>
                </a:extLst>
              </a:tr>
              <a:tr h="1502875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Clr>
                          <a:srgbClr val="8D89A4"/>
                        </a:buClr>
                        <a:buSzPct val="9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-Mode of action: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6773" marR="16773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Clr>
                          <a:srgbClr val="8D89A4"/>
                        </a:buClr>
                        <a:buSzPct val="9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- Anti-thrombin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- Inhibits platelet aggregation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- Prevent activation of IX, X, XI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- Lipaemia clearing effect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6773" marR="1677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Clr>
                          <a:srgbClr val="8D89A4"/>
                        </a:buClr>
                        <a:buSzPct val="9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justLow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- Competitive inhibition with vit K in liver. So prevent formation of factors II, VII, IX &amp; X and protein C &amp; S.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6773" marR="1677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26312602"/>
                  </a:ext>
                </a:extLst>
              </a:tr>
              <a:tr h="280455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Clr>
                          <a:srgbClr val="8D89A4"/>
                        </a:buClr>
                        <a:buSzPct val="9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-Site of action</a:t>
                      </a:r>
                      <a:endParaRPr kumimoji="0" lang="en-US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773" marR="16773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Clr>
                          <a:srgbClr val="8D89A4"/>
                        </a:buClr>
                        <a:buSzPct val="9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justLow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-In vivo and in vitro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6773" marR="1677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Clr>
                          <a:srgbClr val="8D89A4"/>
                        </a:buClr>
                        <a:buSzPct val="9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justLow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-In vivo only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6773" marR="1677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05262232"/>
                  </a:ext>
                </a:extLst>
              </a:tr>
              <a:tr h="280455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Clr>
                          <a:srgbClr val="8D89A4"/>
                        </a:buClr>
                        <a:buSzPct val="9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justLow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-Onset: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6773" marR="16773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Clr>
                          <a:srgbClr val="8D89A4"/>
                        </a:buClr>
                        <a:buSzPct val="9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justLow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-Rapid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6773" marR="1677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Clr>
                          <a:srgbClr val="8D89A4"/>
                        </a:buClr>
                        <a:buSzPct val="9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justLow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-Delayed onset (1-3   days)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6773" marR="1677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38895126"/>
                  </a:ext>
                </a:extLst>
              </a:tr>
              <a:tr h="841366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Clr>
                          <a:srgbClr val="8D89A4"/>
                        </a:buClr>
                        <a:buSzPct val="9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justLow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-Duration: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6773" marR="16773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Clr>
                          <a:srgbClr val="8D89A4"/>
                        </a:buClr>
                        <a:buSzPct val="9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justLow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-Short duration (4-6 h.) then hydrolysed by Heparinase enzyme. 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6773" marR="1677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Clr>
                          <a:srgbClr val="8D89A4"/>
                        </a:buClr>
                        <a:buSzPct val="9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justLow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-Long duration (3 days)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6773" marR="1677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338314775"/>
                  </a:ext>
                </a:extLst>
              </a:tr>
              <a:tr h="560911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Clr>
                          <a:srgbClr val="8D89A4"/>
                        </a:buClr>
                        <a:buSzPct val="9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-Mode of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administration: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6773" marR="16773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Clr>
                          <a:srgbClr val="8D89A4"/>
                        </a:buClr>
                        <a:buSzPct val="9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justLow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-Intravenous or intra-muscular (as it is digested by the stomach)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6773" marR="1677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Clr>
                          <a:srgbClr val="8D89A4"/>
                        </a:buClr>
                        <a:buSzPct val="9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justLow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-Orally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6773" marR="1677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21784956"/>
                  </a:ext>
                </a:extLst>
              </a:tr>
              <a:tr h="1121821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Clr>
                          <a:srgbClr val="8D89A4"/>
                        </a:buClr>
                        <a:buSzPct val="9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justLow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-Antidote: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6773" marR="16773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Clr>
                          <a:srgbClr val="8D89A4"/>
                        </a:buClr>
                        <a:buSzPct val="9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justLow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-Protamine sulphate 1% (It has strong positive charges to neutralize the negative charges of heparin)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6773" marR="1677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Clr>
                          <a:srgbClr val="8D89A4"/>
                        </a:buClr>
                        <a:buSzPct val="9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48560"/>
                        </a:buClr>
                        <a:buSzPct val="10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justLow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-Vitamin K or blood transfusion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6773" marR="1677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60039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عنصر نائب للمحتوى 2"/>
          <p:cNvSpPr>
            <a:spLocks noGrp="1"/>
          </p:cNvSpPr>
          <p:nvPr>
            <p:ph idx="1"/>
          </p:nvPr>
        </p:nvSpPr>
        <p:spPr>
          <a:xfrm>
            <a:off x="0" y="17463"/>
            <a:ext cx="8899525" cy="6735762"/>
          </a:xfrm>
        </p:spPr>
        <p:txBody>
          <a:bodyPr/>
          <a:lstStyle/>
          <a:p>
            <a:pPr marL="34925" indent="0" algn="ctr" rtl="0" eaLnBrk="1" hangingPunct="1">
              <a:lnSpc>
                <a:spcPct val="80000"/>
              </a:lnSpc>
              <a:buFont typeface="Wingdings 2" pitchFamily="18" charset="2"/>
              <a:buNone/>
              <a:defRPr/>
            </a:pPr>
            <a:r>
              <a:rPr lang="en-US" alt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Fibrinolytic System</a:t>
            </a:r>
          </a:p>
          <a:p>
            <a:pPr marL="34925" indent="0" algn="just" rtl="0" eaLnBrk="1" hangingPunct="1">
              <a:lnSpc>
                <a:spcPct val="80000"/>
              </a:lnSpc>
              <a:buFont typeface="Wingdings 2" pitchFamily="18" charset="2"/>
              <a:buNone/>
              <a:defRPr/>
            </a:pPr>
            <a:r>
              <a:rPr lang="en-US" altLang="en-US" sz="1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Definition:</a:t>
            </a:r>
          </a:p>
          <a:p>
            <a:pPr marL="34925" indent="0" algn="just" rtl="0" eaLnBrk="1" hangingPunct="1">
              <a:lnSpc>
                <a:spcPct val="80000"/>
              </a:lnSpc>
              <a:buFont typeface="Wingdings 2" pitchFamily="18" charset="2"/>
              <a:buNone/>
              <a:defRPr/>
            </a:pPr>
            <a:r>
              <a:rPr lang="en-US" altLang="en-US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Fibrinolysis means lysis and removal of blood clot after stoppage of bleeding and healing of the vascular wall.</a:t>
            </a:r>
          </a:p>
          <a:p>
            <a:pPr marL="34925" indent="0" algn="just" rtl="0" eaLnBrk="1" hangingPunct="1">
              <a:lnSpc>
                <a:spcPct val="80000"/>
              </a:lnSpc>
              <a:buFont typeface="Wingdings 2" pitchFamily="18" charset="2"/>
              <a:buNone/>
              <a:defRPr/>
            </a:pPr>
            <a:r>
              <a:rPr lang="en-US" altLang="en-US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This is produced by enzyme called plasmin (</a:t>
            </a:r>
            <a:r>
              <a:rPr lang="en-US" altLang="en-US" sz="1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fibrinolysin</a:t>
            </a:r>
            <a:r>
              <a:rPr lang="en-US" altLang="en-US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which present in plasma as inactive plasminogen (pro-</a:t>
            </a:r>
            <a:r>
              <a:rPr lang="en-US" altLang="en-US" sz="1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fibrinolysin</a:t>
            </a:r>
            <a:r>
              <a:rPr lang="en-US" altLang="en-US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34925" indent="0" algn="just" rtl="0" eaLnBrk="1" hangingPunct="1">
              <a:lnSpc>
                <a:spcPct val="80000"/>
              </a:lnSpc>
              <a:buFont typeface="Wingdings 2" pitchFamily="18" charset="2"/>
              <a:buNone/>
              <a:defRPr/>
            </a:pPr>
            <a:r>
              <a:rPr lang="en-US" altLang="en-US" sz="1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Mechanism:</a:t>
            </a:r>
          </a:p>
          <a:p>
            <a:pPr marL="34925" indent="0" algn="just" rtl="0" eaLnBrk="1" hangingPunct="1">
              <a:lnSpc>
                <a:spcPct val="80000"/>
              </a:lnSpc>
              <a:buFont typeface="Wingdings 2" pitchFamily="18" charset="2"/>
              <a:buNone/>
              <a:defRPr/>
            </a:pPr>
            <a:r>
              <a:rPr lang="en-US" altLang="en-US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After the blood clotting stops the bleeding, tissue plasminogen activator (t-PA) converts plasminogen into plasmin which lyses the blood clot into fibrin degradation products (FDP). </a:t>
            </a:r>
          </a:p>
          <a:p>
            <a:pPr marL="34925" indent="0" algn="just" rtl="0" eaLnBrk="1" hangingPunct="1">
              <a:lnSpc>
                <a:spcPct val="80000"/>
              </a:lnSpc>
              <a:buFont typeface="Wingdings 2" pitchFamily="18" charset="2"/>
              <a:buNone/>
              <a:defRPr/>
            </a:pPr>
            <a:r>
              <a:rPr lang="en-US" altLang="en-US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After lysis of the blood clot, plasmin, t-PA and FDP are removed by the phagocytic cells. </a:t>
            </a:r>
          </a:p>
          <a:p>
            <a:pPr marL="320675" indent="-285750" algn="just" rtl="0" eaLnBrk="1" hangingPunct="1">
              <a:lnSpc>
                <a:spcPct val="80000"/>
              </a:lnSpc>
              <a:buFontTx/>
              <a:buChar char="-"/>
              <a:defRPr/>
            </a:pPr>
            <a:r>
              <a:rPr lang="en-US" altLang="en-US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Then the inhibitor to t-PA limit its effect to site of blood clot only.</a:t>
            </a:r>
          </a:p>
          <a:p>
            <a:pPr marL="320675" indent="-285750" algn="ctr" rtl="0" eaLnBrk="1" hangingPunct="1">
              <a:lnSpc>
                <a:spcPct val="80000"/>
              </a:lnSpc>
              <a:buFontTx/>
              <a:buChar char="-"/>
              <a:defRPr/>
            </a:pPr>
            <a:endParaRPr lang="en-US" altLang="en-US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20675" indent="-285750" algn="ctr" rtl="0" eaLnBrk="1" hangingPunct="1">
              <a:lnSpc>
                <a:spcPct val="80000"/>
              </a:lnSpc>
              <a:buFontTx/>
              <a:buChar char="-"/>
              <a:defRPr/>
            </a:pPr>
            <a:endParaRPr lang="en-US" altLang="en-US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9459" name="Picture 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3357563"/>
            <a:ext cx="8064500" cy="326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عنصر نائب للمحتوى 2"/>
          <p:cNvSpPr>
            <a:spLocks noGrp="1"/>
          </p:cNvSpPr>
          <p:nvPr>
            <p:ph idx="1"/>
          </p:nvPr>
        </p:nvSpPr>
        <p:spPr>
          <a:xfrm>
            <a:off x="0" y="260350"/>
            <a:ext cx="8899525" cy="6735763"/>
          </a:xfrm>
        </p:spPr>
        <p:txBody>
          <a:bodyPr/>
          <a:lstStyle/>
          <a:p>
            <a:pPr marL="320675" indent="-285750" algn="just" rtl="0" eaLnBrk="1" hangingPunct="1">
              <a:lnSpc>
                <a:spcPct val="80000"/>
              </a:lnSpc>
              <a:buFontTx/>
              <a:buChar char="-"/>
            </a:pPr>
            <a:r>
              <a:rPr lang="en-US" altLang="en-US" sz="18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*Activation of plasminogen &amp; fibrinolysis:</a:t>
            </a:r>
          </a:p>
          <a:p>
            <a:pPr marL="320675" indent="-285750" algn="just" rtl="0" eaLnBrk="1" hangingPunct="1">
              <a:lnSpc>
                <a:spcPct val="80000"/>
              </a:lnSpc>
              <a:buFontTx/>
              <a:buChar char="-"/>
            </a:pPr>
            <a:endParaRPr lang="en-US" altLang="en-US" sz="1800" b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20675" indent="-285750" algn="just" rtl="0" eaLnBrk="1" hangingPunct="1">
              <a:lnSpc>
                <a:spcPct val="80000"/>
              </a:lnSpc>
              <a:buFontTx/>
              <a:buChar char="-"/>
            </a:pPr>
            <a:r>
              <a:rPr lang="en-US" altLang="en-US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(1) Tissue plasminogen activator: (t-PA): Released from injured tissue &amp; endothelium but the plasma contains a physiological inhibitor to the t-PA to balance its effect.</a:t>
            </a:r>
          </a:p>
          <a:p>
            <a:pPr marL="320675" indent="-285750" algn="just" rtl="0" eaLnBrk="1" hangingPunct="1">
              <a:lnSpc>
                <a:spcPct val="80000"/>
              </a:lnSpc>
              <a:buFontTx/>
              <a:buChar char="-"/>
            </a:pPr>
            <a:r>
              <a:rPr lang="en-US" altLang="en-US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(2) Factor XII, Kallikrein &amp; thrombin.</a:t>
            </a:r>
          </a:p>
          <a:p>
            <a:pPr marL="320675" indent="-285750" algn="just" rtl="0" eaLnBrk="1" hangingPunct="1">
              <a:lnSpc>
                <a:spcPct val="80000"/>
              </a:lnSpc>
              <a:buFontTx/>
              <a:buChar char="-"/>
            </a:pPr>
            <a:r>
              <a:rPr lang="en-US" altLang="en-US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(3) Other physiological activators as:</a:t>
            </a:r>
          </a:p>
          <a:p>
            <a:pPr marL="320675" indent="-285750" algn="just" rtl="0" eaLnBrk="1" hangingPunct="1">
              <a:lnSpc>
                <a:spcPct val="80000"/>
              </a:lnSpc>
              <a:buFontTx/>
              <a:buChar char="-"/>
            </a:pPr>
            <a:r>
              <a:rPr lang="en-US" altLang="en-US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a- Urokinase enzyme in the urine to lyse blood clots in the urine.</a:t>
            </a:r>
          </a:p>
          <a:p>
            <a:pPr marL="320675" indent="-285750" algn="just" rtl="0" eaLnBrk="1" hangingPunct="1">
              <a:lnSpc>
                <a:spcPct val="80000"/>
              </a:lnSpc>
              <a:buFontTx/>
              <a:buChar char="-"/>
            </a:pPr>
            <a:r>
              <a:rPr lang="en-US" altLang="en-US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b-Enzymes in pleural, peritoneal &amp; uterine cavities to prevent blood clot in these sites and passage of uterine blood to outside.</a:t>
            </a:r>
          </a:p>
          <a:p>
            <a:pPr marL="320675" indent="-285750" algn="just" rtl="0" eaLnBrk="1" hangingPunct="1">
              <a:lnSpc>
                <a:spcPct val="80000"/>
              </a:lnSpc>
              <a:buFontTx/>
              <a:buChar char="-"/>
            </a:pPr>
            <a:r>
              <a:rPr lang="en-US" altLang="en-US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(4) Exogenous activators: as streptokinase enzyme from bacteria to treat acute myocardial infarction to dissolve clot.</a:t>
            </a:r>
          </a:p>
          <a:p>
            <a:pPr marL="320675" indent="-285750" algn="just" rtl="0" eaLnBrk="1" hangingPunct="1">
              <a:lnSpc>
                <a:spcPct val="80000"/>
              </a:lnSpc>
              <a:buFontTx/>
              <a:buChar char="-"/>
            </a:pPr>
            <a:endParaRPr lang="en-US" altLang="en-US" sz="180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20675" indent="-285750" algn="just" rtl="0" eaLnBrk="1" hangingPunct="1">
              <a:lnSpc>
                <a:spcPct val="80000"/>
              </a:lnSpc>
              <a:buFontTx/>
              <a:buChar char="-"/>
            </a:pPr>
            <a:r>
              <a:rPr lang="en-US" altLang="en-US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altLang="en-US" sz="18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Inhibition of fibrinolysis:</a:t>
            </a:r>
          </a:p>
          <a:p>
            <a:pPr marL="320675" indent="-285750" algn="just" rtl="0" eaLnBrk="1" hangingPunct="1">
              <a:lnSpc>
                <a:spcPct val="80000"/>
              </a:lnSpc>
              <a:buFontTx/>
              <a:buChar char="-"/>
            </a:pPr>
            <a:r>
              <a:rPr lang="en-US" altLang="en-US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(1) Inhibition of plasmin: by </a:t>
            </a:r>
            <a:r>
              <a:rPr lang="el-GR" altLang="en-US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altLang="en-US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 Anti-plasmin , </a:t>
            </a:r>
            <a:r>
              <a:rPr lang="el-GR" altLang="en-US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altLang="en-US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-2-macroglobulin &amp; </a:t>
            </a:r>
            <a:r>
              <a:rPr lang="el-GR" altLang="en-US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altLang="en-US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-1 anti-trypsin.</a:t>
            </a:r>
          </a:p>
          <a:p>
            <a:pPr marL="320675" indent="-285750" algn="just" rtl="0" eaLnBrk="1" hangingPunct="1">
              <a:lnSpc>
                <a:spcPct val="80000"/>
              </a:lnSpc>
              <a:buFontTx/>
              <a:buChar char="-"/>
            </a:pPr>
            <a:r>
              <a:rPr lang="en-US" altLang="en-US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(2) Inhibition of tissue plasminogen activator.</a:t>
            </a:r>
          </a:p>
          <a:p>
            <a:pPr marL="320675" indent="-285750" algn="just" rtl="0" eaLnBrk="1" hangingPunct="1">
              <a:lnSpc>
                <a:spcPct val="80000"/>
              </a:lnSpc>
              <a:buFontTx/>
              <a:buChar char="-"/>
            </a:pPr>
            <a:r>
              <a:rPr lang="en-US" altLang="en-US" sz="18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* Significance of fibrinolysis:</a:t>
            </a:r>
          </a:p>
          <a:p>
            <a:pPr marL="320675" indent="-285750" algn="just" rtl="0" eaLnBrk="1" hangingPunct="1">
              <a:lnSpc>
                <a:spcPct val="80000"/>
              </a:lnSpc>
              <a:buFontTx/>
              <a:buChar char="-"/>
            </a:pPr>
            <a:r>
              <a:rPr lang="en-US" altLang="en-US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1- Lysis of blood clots &amp; reopening the blood vessels and prevent closure of capillaries by sluggish circulation.</a:t>
            </a:r>
          </a:p>
          <a:p>
            <a:pPr marL="320675" indent="-285750" algn="just" rtl="0" eaLnBrk="1" hangingPunct="1">
              <a:lnSpc>
                <a:spcPct val="80000"/>
              </a:lnSpc>
              <a:buFontTx/>
              <a:buChar char="-"/>
            </a:pPr>
            <a:r>
              <a:rPr lang="en-US" altLang="en-US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2- Cleaning of the tissue from the blood clots formed outside the blood vessels</a:t>
            </a:r>
          </a:p>
          <a:p>
            <a:pPr marL="320675" indent="-285750" algn="just" rtl="0" eaLnBrk="1" hangingPunct="1">
              <a:lnSpc>
                <a:spcPct val="80000"/>
              </a:lnSpc>
              <a:buFontTx/>
              <a:buChar char="-"/>
            </a:pPr>
            <a:r>
              <a:rPr lang="en-US" altLang="en-US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3- Removal &amp; prevent bl. clots in the urinary tract (to prevent blocking of renal tubules), pleural, uterine &amp; peritoneal cavities.</a:t>
            </a:r>
          </a:p>
          <a:p>
            <a:pPr marL="320675" indent="-285750" algn="just" rtl="0" eaLnBrk="1" hangingPunct="1">
              <a:lnSpc>
                <a:spcPct val="80000"/>
              </a:lnSpc>
              <a:buFontTx/>
              <a:buChar char="-"/>
            </a:pPr>
            <a:r>
              <a:rPr lang="en-US" altLang="en-US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4-Treatment of early stages of myocardial infarction by:</a:t>
            </a:r>
          </a:p>
          <a:p>
            <a:pPr marL="320675" indent="-285750" algn="just" rtl="0" eaLnBrk="1" hangingPunct="1">
              <a:lnSpc>
                <a:spcPct val="80000"/>
              </a:lnSpc>
              <a:buFontTx/>
              <a:buChar char="-"/>
            </a:pPr>
            <a:r>
              <a:rPr lang="en-US" altLang="en-US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- Injection of tissue plasminogen activator.</a:t>
            </a:r>
          </a:p>
          <a:p>
            <a:pPr marL="320675" indent="-285750" algn="just" rtl="0" eaLnBrk="1" hangingPunct="1">
              <a:lnSpc>
                <a:spcPct val="80000"/>
              </a:lnSpc>
              <a:buFontTx/>
              <a:buChar char="-"/>
            </a:pPr>
            <a:r>
              <a:rPr lang="en-US" altLang="en-US" sz="1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- Streptokinase &amp; urokinase injection [direct on the clot].</a:t>
            </a:r>
          </a:p>
          <a:p>
            <a:pPr marL="320675" indent="-285750" algn="just" rtl="0" eaLnBrk="1" hangingPunct="1">
              <a:lnSpc>
                <a:spcPct val="80000"/>
              </a:lnSpc>
              <a:buFontTx/>
              <a:buChar char="-"/>
            </a:pPr>
            <a:endParaRPr lang="en-US" altLang="en-US" sz="180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2060575"/>
            <a:ext cx="74676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7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</a:t>
            </a:r>
            <a:endParaRPr lang="en-US" sz="7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تقنية">
  <a:themeElements>
    <a:clrScheme name="تقنية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تقنية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تقنية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39C3ED3DEA17740B4EB3533678EA4C2" ma:contentTypeVersion="2" ma:contentTypeDescription="Create a new document." ma:contentTypeScope="" ma:versionID="efe68d5bfe16a8930d63b5bc9d503ea4">
  <xsd:schema xmlns:xsd="http://www.w3.org/2001/XMLSchema" xmlns:xs="http://www.w3.org/2001/XMLSchema" xmlns:p="http://schemas.microsoft.com/office/2006/metadata/properties" xmlns:ns2="149687d4-d180-482e-8c72-8a95e3dd3821" targetNamespace="http://schemas.microsoft.com/office/2006/metadata/properties" ma:root="true" ma:fieldsID="ab8c008b876bd206f6ba4931f36fbb6d" ns2:_="">
    <xsd:import namespace="149687d4-d180-482e-8c72-8a95e3dd382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9687d4-d180-482e-8c72-8a95e3dd382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379A6422-26B5-4896-9FBE-B591D02DF08B}"/>
</file>

<file path=customXml/itemProps2.xml><?xml version="1.0" encoding="utf-8"?>
<ds:datastoreItem xmlns:ds="http://schemas.openxmlformats.org/officeDocument/2006/customXml" ds:itemID="{F43149CF-F8B3-4F33-9A42-368E0622ABD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E33474B-4BFC-460E-978D-B88B0AB1ED99}">
  <ds:schemaRefs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761</TotalTime>
  <Words>753</Words>
  <Application>Microsoft Office PowerPoint</Application>
  <PresentationFormat>On-screen Show (4:3)</PresentationFormat>
  <Paragraphs>109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Franklin Gothic Book</vt:lpstr>
      <vt:lpstr>Tahoma</vt:lpstr>
      <vt:lpstr>Wingdings 2</vt:lpstr>
      <vt:lpstr>Calibri</vt:lpstr>
      <vt:lpstr>Times New Roman</vt:lpstr>
      <vt:lpstr>تقنية</vt:lpstr>
      <vt:lpstr>9. Blood lysis.</vt:lpstr>
      <vt:lpstr>Slide 2</vt:lpstr>
      <vt:lpstr>Slide 3</vt:lpstr>
      <vt:lpstr>Slide 4</vt:lpstr>
      <vt:lpstr>Slide 5</vt:lpstr>
      <vt:lpstr>Slide 6</vt:lpstr>
      <vt:lpstr>Slide 7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CARDIAC CYCLE</dc:title>
  <dc:creator>Dr.Waleed R. Ezzat</dc:creator>
  <cp:lastModifiedBy>mutah</cp:lastModifiedBy>
  <cp:revision>107</cp:revision>
  <dcterms:created xsi:type="dcterms:W3CDTF">2018-04-21T22:12:54Z</dcterms:created>
  <dcterms:modified xsi:type="dcterms:W3CDTF">2022-03-29T08:56:29Z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0x010100139C3ED3DEA17740B4EB3533678EA4C2</vt:lpwstr>
  </property>
</Properties>
</file>