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1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90" r:id="rId3"/>
    <p:sldId id="257" r:id="rId4"/>
    <p:sldId id="258" r:id="rId5"/>
    <p:sldId id="269" r:id="rId6"/>
    <p:sldId id="270" r:id="rId7"/>
    <p:sldId id="271" r:id="rId8"/>
    <p:sldId id="259" r:id="rId9"/>
    <p:sldId id="283" r:id="rId10"/>
    <p:sldId id="272" r:id="rId11"/>
    <p:sldId id="273" r:id="rId12"/>
    <p:sldId id="274" r:id="rId13"/>
    <p:sldId id="284" r:id="rId14"/>
    <p:sldId id="275" r:id="rId15"/>
    <p:sldId id="285" r:id="rId16"/>
    <p:sldId id="276" r:id="rId17"/>
    <p:sldId id="286" r:id="rId18"/>
    <p:sldId id="277" r:id="rId19"/>
    <p:sldId id="278" r:id="rId20"/>
    <p:sldId id="287" r:id="rId21"/>
    <p:sldId id="279" r:id="rId22"/>
    <p:sldId id="281" r:id="rId23"/>
    <p:sldId id="289" r:id="rId24"/>
    <p:sldId id="291" r:id="rId25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3C7"/>
    <a:srgbClr val="C7D7E2"/>
    <a:srgbClr val="741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70" autoAdjust="0"/>
    <p:restoredTop sz="79391" autoAdjust="0"/>
  </p:normalViewPr>
  <p:slideViewPr>
    <p:cSldViewPr>
      <p:cViewPr>
        <p:scale>
          <a:sx n="66" d="100"/>
          <a:sy n="66" d="100"/>
        </p:scale>
        <p:origin x="-127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ags" Target="tags/tag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handoutMaster" Target="handoutMasters/handoutMaster1.xml" /><Relationship Id="rId30" Type="http://schemas.openxmlformats.org/officeDocument/2006/relationships/viewProps" Target="viewProp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>
            <a:extLst>
              <a:ext uri="{FF2B5EF4-FFF2-40B4-BE49-F238E27FC236}">
                <a16:creationId xmlns:a16="http://schemas.microsoft.com/office/drawing/2014/main" id="{04F32FC4-1A14-2C3C-AFD1-C90B4FE5AC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EFD2C18-33FB-1F21-05AC-F956155A29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7B0A5E94-6DE2-4F5D-9E22-CB3341936F0E}" type="datetimeFigureOut">
              <a:rPr lang="en-US"/>
              <a:pPr>
                <a:defRPr/>
              </a:pPr>
              <a:t>7/8/2023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478B7AB-11F3-B1E7-34F3-C5FFD0610E8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91E9BB4-5EC5-996A-3092-DBC9580E59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A278CE-749F-418B-9BBA-80B08BA850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7C80B968-AD4F-E5C9-2AB6-16F54DB779A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6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A48C3A73-D33A-7184-CDF1-64702A3F7E2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6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EBE6FFC6-810D-124B-8F02-2B7B3EFE4B9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9" name="Rectangle 5">
            <a:extLst>
              <a:ext uri="{FF2B5EF4-FFF2-40B4-BE49-F238E27FC236}">
                <a16:creationId xmlns:a16="http://schemas.microsoft.com/office/drawing/2014/main" id="{5E63D539-132A-9762-5A4F-C43BE742E8A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2470" name="Rectangle 6">
            <a:extLst>
              <a:ext uri="{FF2B5EF4-FFF2-40B4-BE49-F238E27FC236}">
                <a16:creationId xmlns:a16="http://schemas.microsoft.com/office/drawing/2014/main" id="{D399F491-7EAE-2D89-68D6-AD6145A315D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6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71" name="Rectangle 7">
            <a:extLst>
              <a:ext uri="{FF2B5EF4-FFF2-40B4-BE49-F238E27FC236}">
                <a16:creationId xmlns:a16="http://schemas.microsoft.com/office/drawing/2014/main" id="{83F086E7-3DEF-992B-C094-E8178EF8F1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anose="02020603050405020304" pitchFamily="18" charset="0"/>
              </a:defRPr>
            </a:lvl1pPr>
          </a:lstStyle>
          <a:p>
            <a:fld id="{F98B3995-463A-4D65-8832-3791746C9C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CFA832F1-AE5D-808D-972F-996C70375D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CFAA114-D2E0-467E-A50A-38589612EA3F}" type="slidenum">
              <a:rPr lang="en-US" altLang="en-US">
                <a:latin typeface="Times" panose="02020603050405020304" pitchFamily="18" charset="0"/>
              </a:rPr>
              <a:pPr/>
              <a:t>1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E24EE726-232F-48E4-A58C-22462D0ECC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89E8A5CE-9B89-D308-9F3F-8E975EB4A5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5D28C657-687B-28F1-9548-C0B2E4563D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60C0E60-E40C-4002-A6C9-85E7DF974B2F}" type="slidenum">
              <a:rPr lang="en-US" altLang="en-US">
                <a:latin typeface="Times" panose="02020603050405020304" pitchFamily="18" charset="0"/>
              </a:rPr>
              <a:pPr/>
              <a:t>12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06D1D047-1AA8-73F7-982E-E4BE908832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D882A2A7-2FC4-768E-7869-953113C23D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247FFF7B-E12D-9195-83FC-2A3A92D2FD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6AE6643-EB50-4DE6-A629-C598908C2CF9}" type="slidenum">
              <a:rPr lang="en-US" altLang="en-US">
                <a:latin typeface="Times" panose="02020603050405020304" pitchFamily="18" charset="0"/>
              </a:rPr>
              <a:pPr/>
              <a:t>14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E836F43F-2F92-D497-BAB5-79FCA42C8F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9F2868FE-DBE3-A7AF-05D7-BB718C8FD8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529424D7-63AD-F892-A3CE-D90A29D0E7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1AB62CA-1A9E-4B41-A997-00D6FB4596CD}" type="slidenum">
              <a:rPr lang="en-US" altLang="en-US">
                <a:latin typeface="Times" panose="02020603050405020304" pitchFamily="18" charset="0"/>
              </a:rPr>
              <a:pPr/>
              <a:t>16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78CEA040-B55D-B583-A456-B61BCD7B19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25FAC41C-1BBF-EAFC-44BB-6AC44EED35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33AF0595-C792-8E2A-9A59-E54CC4BD37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984DE98-0585-41DC-BB9F-294F8693F883}" type="slidenum">
              <a:rPr lang="en-US" altLang="en-US">
                <a:latin typeface="Times" panose="02020603050405020304" pitchFamily="18" charset="0"/>
              </a:rPr>
              <a:pPr/>
              <a:t>18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EEB70EF8-6597-8D36-9211-BB75D63146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53005C83-788B-8F66-7178-DE7A734A28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A04B3760-0BFF-8862-0120-FD1DE7E1C3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4A0346E-CB10-4039-82C5-380220597B7B}" type="slidenum">
              <a:rPr lang="en-US" altLang="en-US">
                <a:latin typeface="Times" panose="02020603050405020304" pitchFamily="18" charset="0"/>
              </a:rPr>
              <a:pPr/>
              <a:t>19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02FE7DA5-C88E-02EA-E1C5-A579530EBD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E761F868-8FC0-B61C-2A3F-6323B4355A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27429AFF-AAFB-ACE0-9545-21EE399B73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9314D47-910A-4D0A-A94E-02680ACBAAF0}" type="slidenum">
              <a:rPr lang="en-US" altLang="en-US">
                <a:latin typeface="Times" panose="02020603050405020304" pitchFamily="18" charset="0"/>
              </a:rPr>
              <a:pPr/>
              <a:t>21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CC23FD59-CB58-BDF2-59F6-BD28E9839A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ABB506FF-035B-9C1F-774A-CA12E9D9AA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3C6FF01F-413A-F767-D934-18A8AC2BA2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3874D39-14A3-45C3-9AB7-83CE99222B69}" type="slidenum">
              <a:rPr lang="en-US" altLang="en-US">
                <a:latin typeface="Times" panose="02020603050405020304" pitchFamily="18" charset="0"/>
              </a:rPr>
              <a:pPr/>
              <a:t>22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A44798F2-9DAA-85D2-1E1C-FC9D855E30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C6800141-D4ED-CD1A-350D-12A50192D3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DCC8225E-1DA5-7572-2468-92988374CE7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8962C7A2-EDC6-6D34-345E-8CB85D767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-"/>
            </a:pPr>
            <a:r>
              <a:rPr lang="en-US" altLang="en-US" sz="1400">
                <a:latin typeface="Times" panose="02020603050405020304" pitchFamily="18" charset="0"/>
              </a:rPr>
              <a:t>Prescribing privileges</a:t>
            </a:r>
          </a:p>
          <a:p>
            <a:pPr>
              <a:buFontTx/>
              <a:buChar char="-"/>
            </a:pPr>
            <a:r>
              <a:rPr lang="en-US" altLang="en-US" sz="1400">
                <a:latin typeface="Times" panose="02020603050405020304" pitchFamily="18" charset="0"/>
              </a:rPr>
              <a:t>Uniqueness of psychology</a:t>
            </a:r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F85EF48C-DA73-6C0D-2073-DD76613763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BFB0D46-B0A7-4EB9-AF87-F7DC1F7F1D3E}" type="slidenum">
              <a:rPr lang="en-US" altLang="en-US">
                <a:latin typeface="Times" panose="02020603050405020304" pitchFamily="18" charset="0"/>
              </a:rPr>
              <a:pPr/>
              <a:t>23</a:t>
            </a:fld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5FE0F300-FA50-A1B3-6AEB-3983911993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CDB0FAD-33E6-4E8C-9407-DEDC63DE6349}" type="slidenum">
              <a:rPr lang="en-US" altLang="en-US">
                <a:latin typeface="Times" panose="02020603050405020304" pitchFamily="18" charset="0"/>
              </a:rPr>
              <a:pPr/>
              <a:t>3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D2D5AB4B-44F6-8B23-F859-AC2FAD28DD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83C32A39-B315-6237-6B0A-B80B2C6509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4977901E-E251-C180-E9BD-3A32B07710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498C087-BE7F-4F97-B150-3AC616CBF9D1}" type="slidenum">
              <a:rPr lang="en-US" altLang="en-US">
                <a:latin typeface="Times" panose="02020603050405020304" pitchFamily="18" charset="0"/>
              </a:rPr>
              <a:pPr/>
              <a:t>4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B5D02743-009C-35D1-0213-894CEAC7EA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4B849652-E044-F31B-6FED-DDCA1FEF46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4E867435-20C8-4DFE-94C4-990F418058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27FAEE7-FCE7-4053-B135-400172A85854}" type="slidenum">
              <a:rPr lang="en-US" altLang="en-US">
                <a:latin typeface="Times" panose="02020603050405020304" pitchFamily="18" charset="0"/>
              </a:rPr>
              <a:pPr/>
              <a:t>5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C8391907-2415-1988-6446-9BB4225DA0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9BE9D03-2E69-2943-8E63-E466B41B82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21FDFB7D-E77C-152D-B612-779B44A72B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57A55E0-68B3-4C28-AC09-0F79FB099835}" type="slidenum">
              <a:rPr lang="en-US" altLang="en-US">
                <a:latin typeface="Times" panose="02020603050405020304" pitchFamily="18" charset="0"/>
              </a:rPr>
              <a:pPr/>
              <a:t>6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042B0CF7-73CD-6036-B826-B825B8C4EB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65CA7874-FAA5-5D4E-7417-FEB547553C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3BEE05B4-DE53-9485-0234-5EFB2465CB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B568C50-0E6A-437F-AFE2-ECBC449A5CCB}" type="slidenum">
              <a:rPr lang="en-US" altLang="en-US">
                <a:latin typeface="Times" panose="02020603050405020304" pitchFamily="18" charset="0"/>
              </a:rPr>
              <a:pPr/>
              <a:t>7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19195FF7-CEB3-8CF9-9CDA-50E97BCBE6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F5437E8B-A920-6A6C-CDE8-9E850C1250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B1FF510D-0E07-B0FC-1D4E-0717A5DA67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A95CE95-EC23-443F-B4A4-0150E46DCDFC}" type="slidenum">
              <a:rPr lang="en-US" altLang="en-US">
                <a:latin typeface="Times" panose="02020603050405020304" pitchFamily="18" charset="0"/>
              </a:rPr>
              <a:pPr/>
              <a:t>8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D3946944-866E-D3CB-93D4-4068C088C5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42E933DE-4BC1-1B2C-E17B-A07F6B8A07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DBE56BD4-51B0-00D7-6BA9-A0E946FCEE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87B9F87-F94E-4818-92EA-0DE55B8E312B}" type="slidenum">
              <a:rPr lang="en-US" altLang="en-US">
                <a:latin typeface="Times" panose="02020603050405020304" pitchFamily="18" charset="0"/>
              </a:rPr>
              <a:pPr/>
              <a:t>10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9B2A64F6-3327-FA93-3B64-11605A8ED8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C9584C98-F4AB-A5F0-ECE8-1D2C5C8F6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D3E9FCE7-D1BB-99A9-E860-FEE5576C2F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26EF1F1-3021-4297-AEA9-F2E27E04C9CA}" type="slidenum">
              <a:rPr lang="en-US" altLang="en-US">
                <a:latin typeface="Times" panose="02020603050405020304" pitchFamily="18" charset="0"/>
              </a:rPr>
              <a:pPr/>
              <a:t>11</a:t>
            </a:fld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AA1E720D-16EA-D8FF-9EFD-3BBF89EBE2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1A7AD58D-1D20-FF6E-5BB1-3E516A3065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91A0CB0-CFEA-2AAE-7278-F752A24F6ED8}"/>
              </a:ext>
            </a:extLst>
          </p:cNvPr>
          <p:cNvSpPr/>
          <p:nvPr/>
        </p:nvSpPr>
        <p:spPr>
          <a:xfrm>
            <a:off x="0" y="0"/>
            <a:ext cx="9144000" cy="2819400"/>
          </a:xfrm>
          <a:prstGeom prst="rect">
            <a:avLst/>
          </a:prstGeom>
          <a:solidFill>
            <a:schemeClr val="bg1"/>
          </a:solidFill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95F1F0F-874B-74A4-C491-1B7E24A239B7}"/>
              </a:ext>
            </a:extLst>
          </p:cNvPr>
          <p:cNvSpPr/>
          <p:nvPr/>
        </p:nvSpPr>
        <p:spPr>
          <a:xfrm>
            <a:off x="0" y="0"/>
            <a:ext cx="304800" cy="2819400"/>
          </a:xfrm>
          <a:prstGeom prst="rect">
            <a:avLst/>
          </a:prstGeom>
          <a:solidFill>
            <a:srgbClr val="93B3C7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93B3C7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3B1B81-3D35-CD60-0573-4BB0C72A7089}"/>
              </a:ext>
            </a:extLst>
          </p:cNvPr>
          <p:cNvSpPr/>
          <p:nvPr userDrawn="1"/>
        </p:nvSpPr>
        <p:spPr>
          <a:xfrm>
            <a:off x="381000" y="6096000"/>
            <a:ext cx="8458200" cy="533400"/>
          </a:xfrm>
          <a:prstGeom prst="rect">
            <a:avLst/>
          </a:prstGeom>
          <a:solidFill>
            <a:srgbClr val="C7D7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" y="152400"/>
            <a:ext cx="8610600" cy="2514600"/>
          </a:xfrm>
        </p:spPr>
        <p:txBody>
          <a:bodyPr anchor="t"/>
          <a:lstStyle>
            <a:lvl1pPr algn="l">
              <a:def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4057650"/>
            <a:ext cx="6858000" cy="533400"/>
          </a:xfrm>
        </p:spPr>
        <p:txBody>
          <a:bodyPr/>
          <a:lstStyle>
            <a:lvl1pPr marL="0" indent="0" algn="r">
              <a:buNone/>
              <a:defRPr lang="en-US" sz="1600" b="1" kern="1200" cap="all" spc="25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2746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538A47D-00BC-D9BA-8337-59552FF238E7}"/>
              </a:ext>
            </a:extLst>
          </p:cNvPr>
          <p:cNvSpPr/>
          <p:nvPr userDrawn="1"/>
        </p:nvSpPr>
        <p:spPr>
          <a:xfrm>
            <a:off x="0" y="1447800"/>
            <a:ext cx="9144000" cy="76200"/>
          </a:xfrm>
          <a:prstGeom prst="rect">
            <a:avLst/>
          </a:prstGeom>
          <a:solidFill>
            <a:srgbClr val="93B3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853836-D104-D59A-703C-C86DA2480EE3}"/>
              </a:ext>
            </a:extLst>
          </p:cNvPr>
          <p:cNvSpPr/>
          <p:nvPr userDrawn="1"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D39A7F-4E12-B311-CCB1-F68F0E1F99C8}"/>
              </a:ext>
            </a:extLst>
          </p:cNvPr>
          <p:cNvSpPr/>
          <p:nvPr userDrawn="1"/>
        </p:nvSpPr>
        <p:spPr>
          <a:xfrm>
            <a:off x="381000" y="6324600"/>
            <a:ext cx="8458200" cy="304800"/>
          </a:xfrm>
          <a:prstGeom prst="rect">
            <a:avLst/>
          </a:prstGeom>
          <a:solidFill>
            <a:srgbClr val="C7D7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/>
          <a:lstStyle>
            <a:lvl2pPr>
              <a:buClr>
                <a:schemeClr val="accent2">
                  <a:lumMod val="50000"/>
                </a:schemeClr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4000" b="1">
                <a:solidFill>
                  <a:srgbClr val="7417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9617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2D7B36A-7413-AA3B-FDC0-8ADFF620F9C2}"/>
              </a:ext>
            </a:extLst>
          </p:cNvPr>
          <p:cNvSpPr/>
          <p:nvPr userDrawn="1"/>
        </p:nvSpPr>
        <p:spPr>
          <a:xfrm>
            <a:off x="381000" y="6324600"/>
            <a:ext cx="8458200" cy="533400"/>
          </a:xfrm>
          <a:prstGeom prst="rect">
            <a:avLst/>
          </a:prstGeom>
          <a:solidFill>
            <a:srgbClr val="C7D7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64EE6089-5ADF-C1E4-2034-9530D77E97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7DF2EC1-8078-D351-90B1-712898384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8601362B-6D4F-21E2-D7D0-4D351B7BB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C204126-A563-4E55-9069-D9700887FF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5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1B6D333-25A4-A8CF-E1D3-C8735BCA76DE}"/>
              </a:ext>
            </a:extLst>
          </p:cNvPr>
          <p:cNvSpPr/>
          <p:nvPr userDrawn="1"/>
        </p:nvSpPr>
        <p:spPr>
          <a:xfrm>
            <a:off x="381000" y="6324600"/>
            <a:ext cx="8458200" cy="533400"/>
          </a:xfrm>
          <a:prstGeom prst="rect">
            <a:avLst/>
          </a:prstGeom>
          <a:solidFill>
            <a:srgbClr val="C7D7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6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676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514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13">
            <a:extLst>
              <a:ext uri="{FF2B5EF4-FFF2-40B4-BE49-F238E27FC236}">
                <a16:creationId xmlns:a16="http://schemas.microsoft.com/office/drawing/2014/main" id="{379A2DE9-2CFC-19AF-49E8-6980221081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F213FBB-17D3-81D8-56FC-E2D9AC255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72CCF15E-58F6-5E04-9FA3-CA95DA6B4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6ED80DD-2D30-4FDF-8891-17D782B8C0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571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A1B5007-D9F7-9A18-1C92-FDCA842B4AB6}"/>
              </a:ext>
            </a:extLst>
          </p:cNvPr>
          <p:cNvSpPr/>
          <p:nvPr userDrawn="1"/>
        </p:nvSpPr>
        <p:spPr>
          <a:xfrm>
            <a:off x="381000" y="6324600"/>
            <a:ext cx="8458200" cy="304800"/>
          </a:xfrm>
          <a:prstGeom prst="rect">
            <a:avLst/>
          </a:prstGeom>
          <a:solidFill>
            <a:srgbClr val="C7D7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651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EBF844-7097-1405-4E8D-10F79A57E23D}"/>
              </a:ext>
            </a:extLst>
          </p:cNvPr>
          <p:cNvSpPr/>
          <p:nvPr userDrawn="1"/>
        </p:nvSpPr>
        <p:spPr>
          <a:xfrm>
            <a:off x="381000" y="6324600"/>
            <a:ext cx="8458200" cy="304800"/>
          </a:xfrm>
          <a:prstGeom prst="rect">
            <a:avLst/>
          </a:prstGeom>
          <a:solidFill>
            <a:srgbClr val="C7D7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093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>
            <a:extLst>
              <a:ext uri="{FF2B5EF4-FFF2-40B4-BE49-F238E27FC236}">
                <a16:creationId xmlns:a16="http://schemas.microsoft.com/office/drawing/2014/main" id="{5BECC56F-C790-38E8-69F1-DEE814EF80DA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352979-AE61-4DBC-FC40-C1899E169CD1}"/>
              </a:ext>
            </a:extLst>
          </p:cNvPr>
          <p:cNvSpPr/>
          <p:nvPr userDrawn="1"/>
        </p:nvSpPr>
        <p:spPr>
          <a:xfrm>
            <a:off x="381000" y="6324600"/>
            <a:ext cx="8458200" cy="304800"/>
          </a:xfrm>
          <a:prstGeom prst="rect">
            <a:avLst/>
          </a:prstGeom>
          <a:solidFill>
            <a:srgbClr val="C7D7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4480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5" Type="http://schemas.openxmlformats.org/officeDocument/2006/relationships/slideLayout" Target="../slideLayouts/slideLayout5.xml" /><Relationship Id="rId4" Type="http://schemas.openxmlformats.org/officeDocument/2006/relationships/slideLayout" Target="../slideLayouts/slideLayout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3B3C7">
            <a:alpha val="5215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12">
            <a:extLst>
              <a:ext uri="{FF2B5EF4-FFF2-40B4-BE49-F238E27FC236}">
                <a16:creationId xmlns:a16="http://schemas.microsoft.com/office/drawing/2014/main" id="{8812319D-72E6-35EA-5FB3-3B2FF89CCB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8" name="Straight Connector 27">
            <a:extLst>
              <a:ext uri="{FF2B5EF4-FFF2-40B4-BE49-F238E27FC236}">
                <a16:creationId xmlns:a16="http://schemas.microsoft.com/office/drawing/2014/main" id="{92AFEFBC-C7A1-04C3-8588-B1209BB37D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traight Connector 28">
            <a:extLst>
              <a:ext uri="{FF2B5EF4-FFF2-40B4-BE49-F238E27FC236}">
                <a16:creationId xmlns:a16="http://schemas.microsoft.com/office/drawing/2014/main" id="{CEEBF236-8BDB-BF0F-863C-28ECCFA657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412D16B0-CBFE-7950-0C8E-06EB526C762B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D35223-6FD9-8487-7387-9B214182494E}"/>
              </a:ext>
            </a:extLst>
          </p:cNvPr>
          <p:cNvSpPr/>
          <p:nvPr userDrawn="1"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AAEAE9B-8341-5467-B179-56824A9EA2DD}"/>
              </a:ext>
            </a:extLst>
          </p:cNvPr>
          <p:cNvSpPr/>
          <p:nvPr userDrawn="1"/>
        </p:nvSpPr>
        <p:spPr>
          <a:xfrm>
            <a:off x="381000" y="6324600"/>
            <a:ext cx="8458200" cy="304800"/>
          </a:xfrm>
          <a:prstGeom prst="rect">
            <a:avLst/>
          </a:prstGeom>
          <a:solidFill>
            <a:srgbClr val="C7D7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32" name="Title Placeholder 21">
            <a:extLst>
              <a:ext uri="{FF2B5EF4-FFF2-40B4-BE49-F238E27FC236}">
                <a16:creationId xmlns:a16="http://schemas.microsoft.com/office/drawing/2014/main" id="{3F5BEBBC-A305-9D10-6144-56C955E17D9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5A94986-DA5A-F5D9-084F-379BA60D1064}"/>
              </a:ext>
            </a:extLst>
          </p:cNvPr>
          <p:cNvSpPr/>
          <p:nvPr userDrawn="1"/>
        </p:nvSpPr>
        <p:spPr>
          <a:xfrm>
            <a:off x="0" y="1447800"/>
            <a:ext cx="9144000" cy="76200"/>
          </a:xfrm>
          <a:prstGeom prst="rect">
            <a:avLst/>
          </a:prstGeom>
          <a:solidFill>
            <a:srgbClr val="93B3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7417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741700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741700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741700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741700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anose="05040102010807070707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anose="05040102010807070707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anose="05040102010807070707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anose="05000000000000000000" pitchFamily="2" charset="2"/>
        <a:buChar char="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 /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>
            <a:extLst>
              <a:ext uri="{FF2B5EF4-FFF2-40B4-BE49-F238E27FC236}">
                <a16:creationId xmlns:a16="http://schemas.microsoft.com/office/drawing/2014/main" id="{F0DAE549-4057-A677-0396-0F5B60F2E73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4800" y="152400"/>
            <a:ext cx="8610600" cy="6705600"/>
          </a:xfrm>
        </p:spPr>
        <p:txBody>
          <a:bodyPr/>
          <a:lstStyle/>
          <a:p>
            <a:pPr algn="ctr" eaLnBrk="1" hangingPunct="1"/>
            <a:r>
              <a:rPr lang="en-CA" altLang="en-US"/>
              <a:t>Introduction to Clinical Psychology</a:t>
            </a:r>
            <a:br>
              <a:rPr lang="en-CA" altLang="en-US"/>
            </a:br>
            <a:endParaRPr altLang="en-US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0EFAD0A3-F35D-D9EC-0B59-4CC95D436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810000"/>
            <a:ext cx="6858000" cy="533400"/>
          </a:xfrm>
        </p:spPr>
        <p:txBody>
          <a:bodyPr/>
          <a:lstStyle/>
          <a:p>
            <a:pPr algn="l" eaLnBrk="1" hangingPunct="1">
              <a:defRPr/>
            </a:pPr>
            <a:r>
              <a:rPr lang="en-CA" sz="3200" cap="none" spc="0">
                <a:solidFill>
                  <a:prstClr val="black"/>
                </a:solidFill>
                <a:latin typeface="Bookman Old Style"/>
                <a:ea typeface="+mj-ea"/>
                <a:cs typeface="+mj-cs"/>
              </a:rPr>
              <a:t>Dr. </a:t>
            </a:r>
            <a:r>
              <a:rPr lang="en-CA" sz="3200" cap="none" spc="0" err="1">
                <a:solidFill>
                  <a:prstClr val="black"/>
                </a:solidFill>
                <a:latin typeface="Bookman Old Style"/>
                <a:ea typeface="+mj-ea"/>
                <a:cs typeface="+mj-cs"/>
              </a:rPr>
              <a:t>Faris</a:t>
            </a:r>
            <a:r>
              <a:rPr lang="en-CA" sz="3200" cap="none" spc="0">
                <a:solidFill>
                  <a:prstClr val="black"/>
                </a:solidFill>
                <a:latin typeface="Bookman Old Style"/>
                <a:ea typeface="+mj-ea"/>
                <a:cs typeface="+mj-cs"/>
              </a:rPr>
              <a:t> </a:t>
            </a:r>
            <a:r>
              <a:rPr lang="en-CA" sz="3200" cap="none" spc="0" err="1">
                <a:solidFill>
                  <a:prstClr val="black"/>
                </a:solidFill>
                <a:latin typeface="Bookman Old Style"/>
                <a:ea typeface="+mj-ea"/>
                <a:cs typeface="+mj-cs"/>
              </a:rPr>
              <a:t>Alsaraireh</a:t>
            </a:r>
            <a:endParaRPr lang="en-CA" sz="3200"/>
          </a:p>
        </p:txBody>
      </p:sp>
      <p:sp>
        <p:nvSpPr>
          <p:cNvPr id="9220" name="FlagCount" hidden="1">
            <a:hlinkClick r:id="" action="ppaction://hlinkfile"/>
            <a:extLst>
              <a:ext uri="{FF2B5EF4-FFF2-40B4-BE49-F238E27FC236}">
                <a16:creationId xmlns:a16="http://schemas.microsoft.com/office/drawing/2014/main" id="{C67DACB4-780F-7A14-B697-245633228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400" b="1"/>
              <a:t>0</a:t>
            </a:r>
          </a:p>
        </p:txBody>
      </p:sp>
      <p:sp>
        <p:nvSpPr>
          <p:cNvPr id="5" name="Subtitle 8">
            <a:extLst>
              <a:ext uri="{FF2B5EF4-FFF2-40B4-BE49-F238E27FC236}">
                <a16:creationId xmlns:a16="http://schemas.microsoft.com/office/drawing/2014/main" id="{6D398E62-2B9F-64AF-60FD-8A55A08F2618}"/>
              </a:ext>
            </a:extLst>
          </p:cNvPr>
          <p:cNvSpPr txBox="1">
            <a:spLocks/>
          </p:cNvSpPr>
          <p:nvPr/>
        </p:nvSpPr>
        <p:spPr bwMode="auto">
          <a:xfrm>
            <a:off x="152400" y="6019800"/>
            <a:ext cx="868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r">
              <a:buNone/>
              <a:defRPr lang="en-US" sz="1600" b="1" kern="1200" cap="all" spc="25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  <a:defRPr/>
            </a:pPr>
            <a:endParaRPr sz="1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>
            <a:extLst>
              <a:ext uri="{FF2B5EF4-FFF2-40B4-BE49-F238E27FC236}">
                <a16:creationId xmlns:a16="http://schemas.microsoft.com/office/drawing/2014/main" id="{82A2D8BE-8957-9420-7A4F-D739D8240F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History of Clinical Psychology </a:t>
            </a:r>
          </a:p>
        </p:txBody>
      </p:sp>
      <p:sp>
        <p:nvSpPr>
          <p:cNvPr id="194562" name="Rectangle 2">
            <a:extLst>
              <a:ext uri="{FF2B5EF4-FFF2-40B4-BE49-F238E27FC236}">
                <a16:creationId xmlns:a16="http://schemas.microsoft.com/office/drawing/2014/main" id="{6302521F-DE96-FB27-A038-30E17CD49BCE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Enlightenment period (later 1700’s)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Philippe </a:t>
            </a:r>
            <a:r>
              <a:rPr lang="en-US" b="1" dirty="0" err="1"/>
              <a:t>Pinel</a:t>
            </a:r>
            <a:r>
              <a:rPr lang="en-US" b="1" dirty="0"/>
              <a:t> </a:t>
            </a:r>
            <a:r>
              <a:rPr lang="en-US" dirty="0"/>
              <a:t>– French reformer: humane treatment of the mentally ill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William </a:t>
            </a:r>
            <a:r>
              <a:rPr lang="en-US" b="1" dirty="0" err="1"/>
              <a:t>Tuke</a:t>
            </a:r>
            <a:r>
              <a:rPr lang="en-US" b="1" dirty="0"/>
              <a:t> </a:t>
            </a:r>
            <a:r>
              <a:rPr lang="en-US" dirty="0"/>
              <a:t>– English reformer: hospitals based on appropriate care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Benjamin Rush </a:t>
            </a:r>
            <a:r>
              <a:rPr lang="en-US" dirty="0"/>
              <a:t>– U.S.: moral therapy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1800’s – clinical neurology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Hysteria could not be recognized as biological: Charcot, Janet and Freud</a:t>
            </a:r>
          </a:p>
        </p:txBody>
      </p:sp>
      <p:sp>
        <p:nvSpPr>
          <p:cNvPr id="18436" name="Slide Number Placeholder 4">
            <a:extLst>
              <a:ext uri="{FF2B5EF4-FFF2-40B4-BE49-F238E27FC236}">
                <a16:creationId xmlns:a16="http://schemas.microsoft.com/office/drawing/2014/main" id="{5777CBFA-346A-8F28-31EB-B20B90FFC90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2062047-E58E-49B9-8D92-F1148F7FC8D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8437" name="FlagCount" hidden="1">
            <a:hlinkClick r:id="" action="ppaction://hlinkfile"/>
            <a:extLst>
              <a:ext uri="{FF2B5EF4-FFF2-40B4-BE49-F238E27FC236}">
                <a16:creationId xmlns:a16="http://schemas.microsoft.com/office/drawing/2014/main" id="{732F24AD-C819-F284-9DDB-52EF36AFD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400" b="1"/>
              <a:t>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>
            <a:extLst>
              <a:ext uri="{FF2B5EF4-FFF2-40B4-BE49-F238E27FC236}">
                <a16:creationId xmlns:a16="http://schemas.microsoft.com/office/drawing/2014/main" id="{4B56AF08-8E0F-AF9D-1912-5DADDDA189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/>
              <a:t>History of Assessment in Clinical Psychology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239F4869-A1AD-A275-98E9-EB66B59A4A16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Early Clinical Psychology was almost entirely an assessment-based discipline</a:t>
            </a:r>
          </a:p>
          <a:p>
            <a:pPr eaLnBrk="1" hangingPunct="1"/>
            <a:r>
              <a:rPr lang="en-US" altLang="en-US"/>
              <a:t>Late 1800’s saw scientific principles applied to understanding normal and abnormal behaviour  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en-US" altLang="en-US"/>
          </a:p>
        </p:txBody>
      </p:sp>
      <p:sp>
        <p:nvSpPr>
          <p:cNvPr id="19460" name="Slide Number Placeholder 4">
            <a:extLst>
              <a:ext uri="{FF2B5EF4-FFF2-40B4-BE49-F238E27FC236}">
                <a16:creationId xmlns:a16="http://schemas.microsoft.com/office/drawing/2014/main" id="{DEB918D9-8FAD-B9F8-ACD1-7A321530A7B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4DAF24C-7C22-46BD-955A-D5BFCB1A0DB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9461" name="FlagCount" hidden="1">
            <a:hlinkClick r:id="" action="ppaction://hlinkfile"/>
            <a:extLst>
              <a:ext uri="{FF2B5EF4-FFF2-40B4-BE49-F238E27FC236}">
                <a16:creationId xmlns:a16="http://schemas.microsoft.com/office/drawing/2014/main" id="{62FE5FCA-7DC8-6A3B-3BB0-A2CAB4C9E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400" b="1"/>
              <a:t>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>
            <a:extLst>
              <a:ext uri="{FF2B5EF4-FFF2-40B4-BE49-F238E27FC236}">
                <a16:creationId xmlns:a16="http://schemas.microsoft.com/office/drawing/2014/main" id="{976873D2-0A29-0750-C462-14FF3E0566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/>
              <a:t>History of Assessment in Clinical Psychology</a:t>
            </a:r>
          </a:p>
        </p:txBody>
      </p:sp>
      <p:sp>
        <p:nvSpPr>
          <p:cNvPr id="200706" name="Rectangle 2">
            <a:extLst>
              <a:ext uri="{FF2B5EF4-FFF2-40B4-BE49-F238E27FC236}">
                <a16:creationId xmlns:a16="http://schemas.microsoft.com/office/drawing/2014/main" id="{581B8E31-6C21-2482-5E00-53133E6B2BC4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Emil </a:t>
            </a:r>
            <a:r>
              <a:rPr lang="en-US" b="1" dirty="0" err="1"/>
              <a:t>Kraepelin</a:t>
            </a:r>
            <a:r>
              <a:rPr lang="en-US" b="1" dirty="0"/>
              <a:t> </a:t>
            </a:r>
            <a:r>
              <a:rPr lang="en-US" dirty="0"/>
              <a:t>(Germany)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Believed that mental disorders were due to biological causes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Worked on classifications of symptoms into </a:t>
            </a:r>
            <a:r>
              <a:rPr lang="en-US" b="1" dirty="0"/>
              <a:t>syndromes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Huge influence on modern psychiatry and clinical psychology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Much of his work formed basis for DSM and ICD and is still evident today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0484" name="Slide Number Placeholder 5">
            <a:extLst>
              <a:ext uri="{FF2B5EF4-FFF2-40B4-BE49-F238E27FC236}">
                <a16:creationId xmlns:a16="http://schemas.microsoft.com/office/drawing/2014/main" id="{2E3FDFF2-3A52-FD15-772A-D548E5E250E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F58D771-A98C-466F-8BA9-96A24880685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0485" name="FlagCount" hidden="1">
            <a:hlinkClick r:id="" action="ppaction://hlinkfile"/>
            <a:extLst>
              <a:ext uri="{FF2B5EF4-FFF2-40B4-BE49-F238E27FC236}">
                <a16:creationId xmlns:a16="http://schemas.microsoft.com/office/drawing/2014/main" id="{76902DA6-307A-ED1C-CD3D-D4FA155E5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400" b="1"/>
              <a:t>0</a:t>
            </a:r>
          </a:p>
        </p:txBody>
      </p:sp>
      <p:pic>
        <p:nvPicPr>
          <p:cNvPr id="20486" name="Picture 4" descr="Kraeplin.jpg">
            <a:extLst>
              <a:ext uri="{FF2B5EF4-FFF2-40B4-BE49-F238E27FC236}">
                <a16:creationId xmlns:a16="http://schemas.microsoft.com/office/drawing/2014/main" id="{AE540C10-3848-52D0-F324-F188B6635E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976688"/>
            <a:ext cx="2170113" cy="242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C497DC5A-C297-455A-EBAA-7D20FCB94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/>
              <a:t>History of Assessment in Clinical Psychology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A6678-C73D-C02F-0839-3EEF8A83FE2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Alfred </a:t>
            </a:r>
            <a:r>
              <a:rPr lang="en-US" b="1" dirty="0" err="1"/>
              <a:t>Binet</a:t>
            </a:r>
            <a:r>
              <a:rPr lang="en-US" b="1" dirty="0"/>
              <a:t> </a:t>
            </a:r>
            <a:r>
              <a:rPr lang="en-US" dirty="0"/>
              <a:t>(France)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French government asked </a:t>
            </a:r>
            <a:r>
              <a:rPr lang="en-US" dirty="0" err="1"/>
              <a:t>Binet</a:t>
            </a:r>
            <a:r>
              <a:rPr lang="en-US" dirty="0"/>
              <a:t> and collaborator Theodore Simon to design a measure to assess children with cognitive deficits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1908 </a:t>
            </a:r>
            <a:r>
              <a:rPr lang="en-US" dirty="0" err="1"/>
              <a:t>Binet</a:t>
            </a:r>
            <a:r>
              <a:rPr lang="en-US" dirty="0"/>
              <a:t>-Simon scale measured 50 tests of mental skills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Lewis </a:t>
            </a:r>
            <a:r>
              <a:rPr lang="en-US" b="1" dirty="0" err="1"/>
              <a:t>Terman</a:t>
            </a:r>
            <a:r>
              <a:rPr lang="en-US" b="1" dirty="0"/>
              <a:t> </a:t>
            </a:r>
            <a:r>
              <a:rPr lang="en-US" dirty="0"/>
              <a:t>(US)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modified the work of </a:t>
            </a:r>
            <a:r>
              <a:rPr lang="en-US" dirty="0" err="1"/>
              <a:t>Binet</a:t>
            </a:r>
            <a:r>
              <a:rPr lang="en-US" dirty="0"/>
              <a:t> and Simon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first widely available test of cognitive ability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A159CC79-19E7-AA1F-951B-BE7A865B065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0E923FF-0003-46E3-BAE9-360839C15EAE}" type="slidenum">
              <a:rPr lang="en-US" altLang="en-US"/>
              <a:pPr/>
              <a:t>13</a:t>
            </a:fld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>
            <a:extLst>
              <a:ext uri="{FF2B5EF4-FFF2-40B4-BE49-F238E27FC236}">
                <a16:creationId xmlns:a16="http://schemas.microsoft.com/office/drawing/2014/main" id="{003F74B8-80BB-33A2-FEA1-F822791626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/>
              <a:t>History of Assessment in Clinical Psychology</a:t>
            </a:r>
          </a:p>
        </p:txBody>
      </p:sp>
      <p:sp>
        <p:nvSpPr>
          <p:cNvPr id="202754" name="Rectangle 2">
            <a:extLst>
              <a:ext uri="{FF2B5EF4-FFF2-40B4-BE49-F238E27FC236}">
                <a16:creationId xmlns:a16="http://schemas.microsoft.com/office/drawing/2014/main" id="{A39C794C-BFC3-3383-3DCB-5DB2B8D3CC37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World War 1 - committee was struck called the American Psychological Association (APA) and asked to develop a scale to measure mental functioning of recruits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Army Alpha Test (verbal abilities)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Army Beta Test (non-verbal abilities–for those who could not read or spoke limited English)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These tests and the value they gave recognized clinical psychology as a sub-discipline of psychology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APA created a subsection of clinical psychology</a:t>
            </a:r>
          </a:p>
        </p:txBody>
      </p:sp>
      <p:sp>
        <p:nvSpPr>
          <p:cNvPr id="22532" name="Slide Number Placeholder 4">
            <a:extLst>
              <a:ext uri="{FF2B5EF4-FFF2-40B4-BE49-F238E27FC236}">
                <a16:creationId xmlns:a16="http://schemas.microsoft.com/office/drawing/2014/main" id="{90EBC8D7-A525-D4CA-33EC-6310FAC5457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B24C39F-51BB-4E68-8D69-186E6BA6822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2533" name="FlagCount" hidden="1">
            <a:hlinkClick r:id="" action="ppaction://hlinkfile"/>
            <a:extLst>
              <a:ext uri="{FF2B5EF4-FFF2-40B4-BE49-F238E27FC236}">
                <a16:creationId xmlns:a16="http://schemas.microsoft.com/office/drawing/2014/main" id="{52853919-5E42-E0FE-DB71-DAB6FD7D9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400" b="1"/>
              <a:t>0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02EDC5E1-7C7E-5AC3-049E-932B908B6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/>
              <a:t>History of Assessment in Clinical Psychology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540CF-F08E-3339-65A2-C1F0128E04C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Testing began to flourish and the measurement of abilities continued to be a central focus of clinical psychologists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Wechsler-Bellevue intelligence test 1939 (still considered the gold standard in IQ tests)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dirty="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66E10B72-FF48-02C0-D5F5-29E0387D71D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CDCB38F-50EB-4F0E-BB10-328D200E60E0}" type="slidenum">
              <a:rPr lang="en-US" altLang="en-US"/>
              <a:pPr/>
              <a:t>15</a:t>
            </a:fld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>
            <a:extLst>
              <a:ext uri="{FF2B5EF4-FFF2-40B4-BE49-F238E27FC236}">
                <a16:creationId xmlns:a16="http://schemas.microsoft.com/office/drawing/2014/main" id="{1E3C729E-9A2B-17F9-8B16-894DE05C04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/>
              <a:t>History of Assessment in Clinical Psychology</a:t>
            </a:r>
          </a:p>
        </p:txBody>
      </p:sp>
      <p:sp>
        <p:nvSpPr>
          <p:cNvPr id="204802" name="Rectangle 2">
            <a:extLst>
              <a:ext uri="{FF2B5EF4-FFF2-40B4-BE49-F238E27FC236}">
                <a16:creationId xmlns:a16="http://schemas.microsoft.com/office/drawing/2014/main" id="{D05BEF35-507D-FC85-19DC-2B1F0074289D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World War II – Psychologists again active in tests for armed forces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Canadian Psychology Association (CPA) – Test Construction Committee developed the Revised Examination M (verbal/nonverbal items used for the selection of military personnel)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Starke Hathaway </a:t>
            </a:r>
            <a:r>
              <a:rPr lang="en-US" dirty="0"/>
              <a:t>(1943) developed the Minnesota </a:t>
            </a:r>
            <a:r>
              <a:rPr lang="en-US" dirty="0" err="1"/>
              <a:t>Multiphasic</a:t>
            </a:r>
            <a:r>
              <a:rPr lang="en-US" dirty="0"/>
              <a:t> Personality Inventory –  MMPI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Heavy use of statistics and test development</a:t>
            </a:r>
          </a:p>
          <a:p>
            <a:pPr marL="822960" lvl="2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dirty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4580" name="Slide Number Placeholder 4">
            <a:extLst>
              <a:ext uri="{FF2B5EF4-FFF2-40B4-BE49-F238E27FC236}">
                <a16:creationId xmlns:a16="http://schemas.microsoft.com/office/drawing/2014/main" id="{0DDDD080-5CEC-6592-724D-E19A33AA6D3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C8D99E1-FA9A-4BA4-86DE-DE1AE79F96AA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4581" name="FlagCount" hidden="1">
            <a:hlinkClick r:id="" action="ppaction://hlinkfile"/>
            <a:extLst>
              <a:ext uri="{FF2B5EF4-FFF2-40B4-BE49-F238E27FC236}">
                <a16:creationId xmlns:a16="http://schemas.microsoft.com/office/drawing/2014/main" id="{73F4C35F-3BBC-6F95-696A-A32D9C463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400" b="1"/>
              <a:t>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4006D16-B4F9-E6D4-6BCE-805F23DC3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/>
              <a:t>History of Assessment in Clinical Psychology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9E253-635E-B2E2-5172-FEA7B84C472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Criticisms of Early Assessment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Paul </a:t>
            </a:r>
            <a:r>
              <a:rPr lang="en-US" dirty="0" err="1"/>
              <a:t>Meehl’s</a:t>
            </a:r>
            <a:r>
              <a:rPr lang="en-US" dirty="0"/>
              <a:t> work (1954) found that a purely clinical approach to assessment was typically inferior to a more statistically oriented approach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Walter </a:t>
            </a:r>
            <a:r>
              <a:rPr lang="en-US" dirty="0" err="1"/>
              <a:t>Mischel’s</a:t>
            </a:r>
            <a:r>
              <a:rPr lang="en-US" dirty="0"/>
              <a:t> work (1968) argued that the measurement of personality traits had only moderate predictive ability i.e. what a person may feel, think or actually do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Behavioral assessment as a field grew in part from these criticisms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E95DC780-9BC6-FC37-EB35-5196E108EEF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B959C47-748F-468B-BB96-289D9022DBE9}" type="slidenum">
              <a:rPr lang="en-US" altLang="en-US"/>
              <a:pPr/>
              <a:t>17</a:t>
            </a:fld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>
            <a:extLst>
              <a:ext uri="{FF2B5EF4-FFF2-40B4-BE49-F238E27FC236}">
                <a16:creationId xmlns:a16="http://schemas.microsoft.com/office/drawing/2014/main" id="{DF3DD9F2-775B-16B9-2DD6-05E56A6DF9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/>
              <a:t>History of Assessment in Clinical Psychology</a:t>
            </a:r>
          </a:p>
        </p:txBody>
      </p:sp>
      <p:sp>
        <p:nvSpPr>
          <p:cNvPr id="206850" name="Rectangle 2">
            <a:extLst>
              <a:ext uri="{FF2B5EF4-FFF2-40B4-BE49-F238E27FC236}">
                <a16:creationId xmlns:a16="http://schemas.microsoft.com/office/drawing/2014/main" id="{18ACBF2A-FB1B-DE02-9272-F31F4436B710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1980’s – Diagnostic and Statistical Manual for Mental Disorders (DSM-III) published by APA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DSM-III more focused on observable symptoms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Focus on reliability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Several changes in psychological assessment have recently occurred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Clinical utility </a:t>
            </a:r>
            <a:r>
              <a:rPr lang="en-US" dirty="0"/>
              <a:t>– does the assessment help with treatment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Service evaluation </a:t>
            </a:r>
            <a:r>
              <a:rPr lang="en-US" dirty="0"/>
              <a:t>– do treatments work</a:t>
            </a:r>
          </a:p>
        </p:txBody>
      </p:sp>
      <p:sp>
        <p:nvSpPr>
          <p:cNvPr id="26628" name="Slide Number Placeholder 4">
            <a:extLst>
              <a:ext uri="{FF2B5EF4-FFF2-40B4-BE49-F238E27FC236}">
                <a16:creationId xmlns:a16="http://schemas.microsoft.com/office/drawing/2014/main" id="{5E108F54-F91E-F1FB-5F29-F564CA3A262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FC1753C-A1BA-4607-93BD-72AE43EA7E8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6629" name="FlagCount" hidden="1">
            <a:hlinkClick r:id="" action="ppaction://hlinkfile"/>
            <a:extLst>
              <a:ext uri="{FF2B5EF4-FFF2-40B4-BE49-F238E27FC236}">
                <a16:creationId xmlns:a16="http://schemas.microsoft.com/office/drawing/2014/main" id="{97B7DA04-2F03-FF8A-5383-55DF2CCB0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400" b="1"/>
              <a:t>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>
            <a:extLst>
              <a:ext uri="{FF2B5EF4-FFF2-40B4-BE49-F238E27FC236}">
                <a16:creationId xmlns:a16="http://schemas.microsoft.com/office/drawing/2014/main" id="{4900941A-6582-0D10-6B94-44321069D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/>
              <a:t>History of Intervention in Clinical Psychology</a:t>
            </a:r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4ED8923F-B76D-2D75-8F1E-BD840C710508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Sigmund Freud </a:t>
            </a:r>
            <a:r>
              <a:rPr lang="en-US" dirty="0"/>
              <a:t> (German psychiatrist)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First elaborated treatment of mental health issues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Early connection to neurology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Focus on role of unconscious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1900 publication of </a:t>
            </a:r>
            <a:r>
              <a:rPr lang="en-US" i="1" dirty="0"/>
              <a:t>The Interpretation of Dreams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Many subsequent followers elaborating related psychodynamic theories (e.g., Jung,  Adler,  Anna Freud.)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7652" name="Slide Number Placeholder 5">
            <a:extLst>
              <a:ext uri="{FF2B5EF4-FFF2-40B4-BE49-F238E27FC236}">
                <a16:creationId xmlns:a16="http://schemas.microsoft.com/office/drawing/2014/main" id="{8CEA9F0C-6F7B-D974-9AED-45431024F99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A57F8AB-ABC1-40AC-B509-BD50EBA55658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7653" name="FlagCount" hidden="1">
            <a:hlinkClick r:id="" action="ppaction://hlinkfile"/>
            <a:extLst>
              <a:ext uri="{FF2B5EF4-FFF2-40B4-BE49-F238E27FC236}">
                <a16:creationId xmlns:a16="http://schemas.microsoft.com/office/drawing/2014/main" id="{ACE0C845-B2A8-24FA-DF77-B584D72A9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400" b="1"/>
              <a:t>0</a:t>
            </a:r>
          </a:p>
        </p:txBody>
      </p:sp>
      <p:pic>
        <p:nvPicPr>
          <p:cNvPr id="27654" name="Picture 4" descr="Freud.jpg">
            <a:extLst>
              <a:ext uri="{FF2B5EF4-FFF2-40B4-BE49-F238E27FC236}">
                <a16:creationId xmlns:a16="http://schemas.microsoft.com/office/drawing/2014/main" id="{54C8FF9A-35CC-2AAA-6615-4E3EB556C6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530725"/>
            <a:ext cx="16002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A5080915-1029-86A3-C9C7-108466E3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Introduction – Topics</a:t>
            </a:r>
          </a:p>
        </p:txBody>
      </p:sp>
      <p:sp>
        <p:nvSpPr>
          <p:cNvPr id="10243" name="Slide Number Placeholder 3">
            <a:extLst>
              <a:ext uri="{FF2B5EF4-FFF2-40B4-BE49-F238E27FC236}">
                <a16:creationId xmlns:a16="http://schemas.microsoft.com/office/drawing/2014/main" id="{80B4B954-1068-4DA4-45D8-8972D80F39D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846B7B7-C7EB-44AF-A3F8-5D0028C6456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0244" name="Content Placeholder 2">
            <a:extLst>
              <a:ext uri="{FF2B5EF4-FFF2-40B4-BE49-F238E27FC236}">
                <a16:creationId xmlns:a16="http://schemas.microsoft.com/office/drawing/2014/main" id="{5AF42AEF-FF54-12E8-C846-578BA188C33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Importance of Clinical Psychology</a:t>
            </a:r>
          </a:p>
          <a:p>
            <a:pPr eaLnBrk="1" hangingPunct="1"/>
            <a:r>
              <a:rPr lang="en-US" altLang="en-US"/>
              <a:t>Related Mental Health Professions</a:t>
            </a:r>
          </a:p>
          <a:p>
            <a:pPr eaLnBrk="1" hangingPunct="1"/>
            <a:r>
              <a:rPr lang="en-US" altLang="en-US"/>
              <a:t>History of Clinical Psychology</a:t>
            </a:r>
          </a:p>
          <a:p>
            <a:pPr eaLnBrk="1" hangingPunct="1"/>
            <a:r>
              <a:rPr lang="en-US" altLang="en-US"/>
              <a:t>History of Assessment in Clinical Psychology</a:t>
            </a:r>
          </a:p>
          <a:p>
            <a:pPr eaLnBrk="1" hangingPunct="1"/>
            <a:r>
              <a:rPr lang="en-US" altLang="en-US"/>
              <a:t>History of Intervention in Clinical Psychology</a:t>
            </a:r>
          </a:p>
          <a:p>
            <a:pPr eaLnBrk="1" hangingPunct="1"/>
            <a:r>
              <a:rPr lang="en-US" altLang="en-US"/>
              <a:t>Prevention in Clinical Psychology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FCEC67DE-FFE4-25BB-47C9-3FB7143A3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/>
              <a:t>History of Intervention in Clinical Psychology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309BC-6453-C973-84A8-7E22D2DF1D8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In addition to psychodynamic models, two other approaches were influential: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/>
              <a:t>1. </a:t>
            </a:r>
            <a:r>
              <a:rPr lang="en-US" b="1" dirty="0" err="1"/>
              <a:t>Lightner</a:t>
            </a:r>
            <a:r>
              <a:rPr lang="en-US" b="1" dirty="0"/>
              <a:t> </a:t>
            </a:r>
            <a:r>
              <a:rPr lang="en-US" b="1" dirty="0" err="1"/>
              <a:t>Witmer</a:t>
            </a:r>
            <a:r>
              <a:rPr lang="en-US" b="1" dirty="0"/>
              <a:t> </a:t>
            </a:r>
            <a:r>
              <a:rPr lang="en-US" dirty="0"/>
              <a:t>(USA, 1900)– coined the term ‘clinical psychology’ – opened a clinic (1904) to assess and remediate learning difficulties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/>
              <a:t>2.  </a:t>
            </a:r>
            <a:r>
              <a:rPr lang="en-US" b="1" dirty="0"/>
              <a:t>John Watson </a:t>
            </a:r>
            <a:r>
              <a:rPr lang="en-US" dirty="0"/>
              <a:t>(USA, 1920)- Conditioning  principles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FB54B191-7520-6DDD-9BCA-555116DE81F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5820033-8A82-4AED-BEEB-0654F18203D9}" type="slidenum">
              <a:rPr lang="en-US" altLang="en-US"/>
              <a:pPr/>
              <a:t>20</a:t>
            </a:fld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>
            <a:extLst>
              <a:ext uri="{FF2B5EF4-FFF2-40B4-BE49-F238E27FC236}">
                <a16:creationId xmlns:a16="http://schemas.microsoft.com/office/drawing/2014/main" id="{FC725576-2C29-D8F6-FD78-6373948337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/>
              <a:t>History of Intervention in Clinical Psychology</a:t>
            </a:r>
          </a:p>
        </p:txBody>
      </p:sp>
      <p:sp>
        <p:nvSpPr>
          <p:cNvPr id="210946" name="Rectangle 2">
            <a:extLst>
              <a:ext uri="{FF2B5EF4-FFF2-40B4-BE49-F238E27FC236}">
                <a16:creationId xmlns:a16="http://schemas.microsoft.com/office/drawing/2014/main" id="{4D42F21E-5CFB-BAB0-DF4E-BF98EA98DBD6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WWII  - 1940’s &amp; 1950’s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Needs for therapy increased with soldiers returning from war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Members of public affected by loss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VA hired many clinical psychologists which lead to an enormous increase in both Canada and USA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9700" name="Slide Number Placeholder 5">
            <a:extLst>
              <a:ext uri="{FF2B5EF4-FFF2-40B4-BE49-F238E27FC236}">
                <a16:creationId xmlns:a16="http://schemas.microsoft.com/office/drawing/2014/main" id="{962EA16B-23FA-167F-4DDB-61B9B3691AC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EEC83EC-FAD0-4025-8D11-4C538D325D38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9701" name="FlagCount" hidden="1">
            <a:hlinkClick r:id="" action="ppaction://hlinkfile"/>
            <a:extLst>
              <a:ext uri="{FF2B5EF4-FFF2-40B4-BE49-F238E27FC236}">
                <a16:creationId xmlns:a16="http://schemas.microsoft.com/office/drawing/2014/main" id="{9DAA42C4-E07E-E061-88C8-64222C2E1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400" b="1"/>
              <a:t>0</a:t>
            </a:r>
          </a:p>
        </p:txBody>
      </p:sp>
      <p:pic>
        <p:nvPicPr>
          <p:cNvPr id="29702" name="Picture 5" descr="C:\Documents and Settings\Dr. Cathy Chovaz\Local Settings\Temporary Internet Files\Content.IE5\SC0UNS07\MCj04360330000[1].wmf">
            <a:extLst>
              <a:ext uri="{FF2B5EF4-FFF2-40B4-BE49-F238E27FC236}">
                <a16:creationId xmlns:a16="http://schemas.microsoft.com/office/drawing/2014/main" id="{02F0AE22-7C44-5991-1D4F-540C6464C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343400"/>
            <a:ext cx="15113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>
            <a:extLst>
              <a:ext uri="{FF2B5EF4-FFF2-40B4-BE49-F238E27FC236}">
                <a16:creationId xmlns:a16="http://schemas.microsoft.com/office/drawing/2014/main" id="{5FABF558-9EDD-5671-2A57-7BCF7F163AE2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Contemporary approaches</a:t>
            </a:r>
          </a:p>
          <a:p>
            <a:pPr lvl="1" eaLnBrk="1" hangingPunct="1">
              <a:defRPr/>
            </a:pPr>
            <a:r>
              <a:rPr lang="en-US" b="1" dirty="0"/>
              <a:t>Albert Ellis </a:t>
            </a:r>
            <a:r>
              <a:rPr lang="en-US" dirty="0"/>
              <a:t>(USA, 1960’s)-– Rational Emotive Therapy</a:t>
            </a:r>
          </a:p>
          <a:p>
            <a:pPr lvl="1" eaLnBrk="1" hangingPunct="1">
              <a:defRPr/>
            </a:pPr>
            <a:r>
              <a:rPr lang="en-US" b="1" dirty="0"/>
              <a:t>Eric Berne </a:t>
            </a:r>
            <a:r>
              <a:rPr lang="en-US" dirty="0"/>
              <a:t>(1960’s) – Transactional Analysis</a:t>
            </a:r>
          </a:p>
          <a:p>
            <a:pPr lvl="1" eaLnBrk="1" hangingPunct="1">
              <a:defRPr/>
            </a:pPr>
            <a:r>
              <a:rPr lang="en-US" b="1" dirty="0"/>
              <a:t>Don </a:t>
            </a:r>
            <a:r>
              <a:rPr lang="en-US" b="1" dirty="0" err="1"/>
              <a:t>Meichenbaum</a:t>
            </a:r>
            <a:r>
              <a:rPr lang="en-US" b="1" dirty="0"/>
              <a:t> </a:t>
            </a:r>
            <a:r>
              <a:rPr lang="en-US" dirty="0"/>
              <a:t>(Canada,1977) – Cognitive-Behavior Therapy</a:t>
            </a:r>
          </a:p>
          <a:p>
            <a:pPr lvl="1" eaLnBrk="1" hangingPunct="1">
              <a:defRPr/>
            </a:pPr>
            <a:r>
              <a:rPr lang="en-US" b="1" dirty="0"/>
              <a:t>Aaron Beck </a:t>
            </a:r>
            <a:r>
              <a:rPr lang="en-US" dirty="0"/>
              <a:t>(USA, 1979) - Cognitive Therapy</a:t>
            </a:r>
          </a:p>
          <a:p>
            <a:pPr lvl="2" eaLnBrk="1" hangingPunct="1">
              <a:defRPr/>
            </a:pPr>
            <a:r>
              <a:rPr lang="en-US" dirty="0"/>
              <a:t>Cognitive Behavioral Therapy</a:t>
            </a:r>
          </a:p>
          <a:p>
            <a:pPr lvl="2" eaLnBrk="1" hangingPunct="1">
              <a:defRPr/>
            </a:pPr>
            <a:r>
              <a:rPr lang="en-US" dirty="0"/>
              <a:t>Short-term Dynamic Therapy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0723" name="Rectangle 4">
            <a:extLst>
              <a:ext uri="{FF2B5EF4-FFF2-40B4-BE49-F238E27FC236}">
                <a16:creationId xmlns:a16="http://schemas.microsoft.com/office/drawing/2014/main" id="{C2225E42-10CD-9001-BE33-2D20285FF8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/>
              <a:t>History of Intervention in Clinical Psychology</a:t>
            </a:r>
          </a:p>
        </p:txBody>
      </p:sp>
      <p:sp>
        <p:nvSpPr>
          <p:cNvPr id="30724" name="Slide Number Placeholder 4">
            <a:extLst>
              <a:ext uri="{FF2B5EF4-FFF2-40B4-BE49-F238E27FC236}">
                <a16:creationId xmlns:a16="http://schemas.microsoft.com/office/drawing/2014/main" id="{D78C996A-7A30-ADF0-CDE5-B22D8EFA46D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1067112-9FC0-443E-A783-4FD2619C74FA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30725" name="FlagCount" hidden="1">
            <a:hlinkClick r:id="" action="ppaction://hlinkfile"/>
            <a:extLst>
              <a:ext uri="{FF2B5EF4-FFF2-40B4-BE49-F238E27FC236}">
                <a16:creationId xmlns:a16="http://schemas.microsoft.com/office/drawing/2014/main" id="{C5DA93CB-B414-CD5F-1166-52CE2B10F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400" b="1"/>
              <a:t>0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73C21-BBDA-A899-93A7-5E6805A8F59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growing area of Clinical Psychology</a:t>
            </a:r>
          </a:p>
          <a:p>
            <a:pPr eaLnBrk="1" hangingPunct="1">
              <a:defRPr/>
            </a:pPr>
            <a:r>
              <a:rPr lang="en-US" dirty="0"/>
              <a:t>The profession is evolving</a:t>
            </a:r>
          </a:p>
          <a:p>
            <a:pPr marL="731838" lvl="1" indent="-457200" eaLnBrk="1" hangingPunct="1">
              <a:buFont typeface="+mj-lt"/>
              <a:buAutoNum type="arabicPeriod"/>
              <a:defRPr/>
            </a:pPr>
            <a:r>
              <a:rPr lang="en-US" dirty="0"/>
              <a:t>Ph.D. science-practitioner model (focusing on research) </a:t>
            </a:r>
          </a:p>
          <a:p>
            <a:pPr marL="731838" lvl="1" indent="-457200" eaLnBrk="1" hangingPunct="1">
              <a:buFont typeface="+mj-lt"/>
              <a:buAutoNum type="arabicPeriod"/>
              <a:defRPr/>
            </a:pPr>
            <a:r>
              <a:rPr lang="en-US" dirty="0" err="1"/>
              <a:t>Psy.D</a:t>
            </a:r>
            <a:r>
              <a:rPr lang="en-US" dirty="0"/>
              <a:t>. practitioner-scholar model (focusing on clinical practice). </a:t>
            </a:r>
          </a:p>
          <a:p>
            <a:pPr marL="731838" lvl="1" indent="-457200" eaLnBrk="1" hangingPunct="1">
              <a:buFont typeface="+mj-lt"/>
              <a:buAutoNum type="arabicPeriod"/>
              <a:defRPr/>
            </a:pPr>
            <a:r>
              <a:rPr lang="en-US" dirty="0"/>
              <a:t>Psychological associates</a:t>
            </a:r>
          </a:p>
          <a:p>
            <a:pPr lvl="1" eaLnBrk="1" hangingPunct="1">
              <a:buFont typeface="Wingdings 3" panose="05040102010807070707" pitchFamily="18" charset="2"/>
              <a:buNone/>
              <a:defRPr/>
            </a:pPr>
            <a:endParaRPr lang="en-US" dirty="0"/>
          </a:p>
        </p:txBody>
      </p:sp>
      <p:sp>
        <p:nvSpPr>
          <p:cNvPr id="31747" name="Title 1">
            <a:extLst>
              <a:ext uri="{FF2B5EF4-FFF2-40B4-BE49-F238E27FC236}">
                <a16:creationId xmlns:a16="http://schemas.microsoft.com/office/drawing/2014/main" id="{07F34800-2B75-A934-3A24-6E12FB5DC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 sz="4400"/>
              <a:t>Prevention in Clinical Psychology </a:t>
            </a: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8E544C32-0C39-7A06-F4C3-AF5BA11E69D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4C995A1-9D14-4C07-853A-42A11E3AC866}" type="slidenum">
              <a:rPr lang="en-US" altLang="en-US"/>
              <a:pPr/>
              <a:t>23</a:t>
            </a:fld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عنصر نائب للمحتوى 1">
            <a:extLst>
              <a:ext uri="{FF2B5EF4-FFF2-40B4-BE49-F238E27FC236}">
                <a16:creationId xmlns:a16="http://schemas.microsoft.com/office/drawing/2014/main" id="{45F9CAEB-7FC5-408A-0E78-CEBF6092929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Font typeface="Wingdings 3" panose="05040102010807070707" pitchFamily="18" charset="2"/>
              <a:buNone/>
            </a:pPr>
            <a:r>
              <a:rPr lang="en-US" altLang="en-US" sz="7200"/>
              <a:t>                                 Thank you </a:t>
            </a:r>
          </a:p>
        </p:txBody>
      </p:sp>
      <p:sp>
        <p:nvSpPr>
          <p:cNvPr id="32771" name="عنوان 2">
            <a:extLst>
              <a:ext uri="{FF2B5EF4-FFF2-40B4-BE49-F238E27FC236}">
                <a16:creationId xmlns:a16="http://schemas.microsoft.com/office/drawing/2014/main" id="{6A0C9317-26D7-1335-FD36-9B1B618C7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>
            <a:extLst>
              <a:ext uri="{FF2B5EF4-FFF2-40B4-BE49-F238E27FC236}">
                <a16:creationId xmlns:a16="http://schemas.microsoft.com/office/drawing/2014/main" id="{82F8E5DF-540A-11BA-9123-F10E36D1CC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/>
              <a:t>The Importance of Clinical Psychology as a Discipline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3D50566-5515-3145-BDFC-10402BA60BAE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About half of mental disorders begin before age 14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Worldwide 800,000 people commit suicide every year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Worldwide hundreds of millions suffer from mental disorders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Most undiagnosed or misdiagnosed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dirty="0"/>
          </a:p>
        </p:txBody>
      </p:sp>
      <p:sp>
        <p:nvSpPr>
          <p:cNvPr id="11268" name="Slide Number Placeholder 4">
            <a:extLst>
              <a:ext uri="{FF2B5EF4-FFF2-40B4-BE49-F238E27FC236}">
                <a16:creationId xmlns:a16="http://schemas.microsoft.com/office/drawing/2014/main" id="{4F79DADC-FC53-1FE2-E017-E0E85AABF7B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AA33600-FDDD-4AF4-82C4-7EB7176AAC9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1269" name="FlagCount" hidden="1">
            <a:hlinkClick r:id="" action="ppaction://hlinkfile"/>
            <a:extLst>
              <a:ext uri="{FF2B5EF4-FFF2-40B4-BE49-F238E27FC236}">
                <a16:creationId xmlns:a16="http://schemas.microsoft.com/office/drawing/2014/main" id="{F3E4D246-9392-D400-2573-C89017989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400" b="1"/>
              <a:t>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>
            <a:extLst>
              <a:ext uri="{FF2B5EF4-FFF2-40B4-BE49-F238E27FC236}">
                <a16:creationId xmlns:a16="http://schemas.microsoft.com/office/drawing/2014/main" id="{76CBA470-043D-EB92-B545-2F48344126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/>
              <a:t>Defining the Importance of Clinical Psychology</a:t>
            </a:r>
          </a:p>
        </p:txBody>
      </p:sp>
      <p:sp>
        <p:nvSpPr>
          <p:cNvPr id="163842" name="Rectangle 2">
            <a:extLst>
              <a:ext uri="{FF2B5EF4-FFF2-40B4-BE49-F238E27FC236}">
                <a16:creationId xmlns:a16="http://schemas.microsoft.com/office/drawing/2014/main" id="{DB194B0A-066D-ECBE-C924-57A8519318AF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Early definitions stressed assessment, evaluation, and diagnosis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More recent inclusion of intervention in various forms as well as prevention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dirty="0"/>
          </a:p>
        </p:txBody>
      </p:sp>
      <p:sp>
        <p:nvSpPr>
          <p:cNvPr id="12292" name="Slide Number Placeholder 4">
            <a:extLst>
              <a:ext uri="{FF2B5EF4-FFF2-40B4-BE49-F238E27FC236}">
                <a16:creationId xmlns:a16="http://schemas.microsoft.com/office/drawing/2014/main" id="{7623A383-8656-2BB4-B701-CA830A302D1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D32D647-5837-45BA-BB11-6A0B4723639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293" name="FlagCount" hidden="1">
            <a:hlinkClick r:id="" action="ppaction://hlinkfile"/>
            <a:extLst>
              <a:ext uri="{FF2B5EF4-FFF2-40B4-BE49-F238E27FC236}">
                <a16:creationId xmlns:a16="http://schemas.microsoft.com/office/drawing/2014/main" id="{8F657C2F-26DA-D645-DBAF-0125B43CB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400" b="1"/>
              <a:t>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6EC3580E-1A3A-F89F-D5C5-137408C217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/>
              <a:t>Importance of Clinical Psychology as a Discipline</a:t>
            </a:r>
          </a:p>
        </p:txBody>
      </p:sp>
      <p:sp>
        <p:nvSpPr>
          <p:cNvPr id="186370" name="Rectangle 2">
            <a:extLst>
              <a:ext uri="{FF2B5EF4-FFF2-40B4-BE49-F238E27FC236}">
                <a16:creationId xmlns:a16="http://schemas.microsoft.com/office/drawing/2014/main" id="{55AE4A40-6EAB-2313-0461-8CEB2ECEAED2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Evidence-Based Practice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Importance of using only practices empirically found to be effective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Intuition should not be a part of assessment or treatment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Critics argue (among other points):	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Group-based data is not always sufficient in working with individuals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Research is not always available for all problems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Each person is unique in many different ways (culture, class, family, etc.)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05D69A3A-7C1F-EABF-DBD7-D236A706CF7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1D04530-66AD-442D-86E7-4E0F385CA7A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3317" name="FlagCount" hidden="1">
            <a:hlinkClick r:id="" action="ppaction://hlinkfile"/>
            <a:extLst>
              <a:ext uri="{FF2B5EF4-FFF2-40B4-BE49-F238E27FC236}">
                <a16:creationId xmlns:a16="http://schemas.microsoft.com/office/drawing/2014/main" id="{3A1289CB-162A-93C4-BFDD-0AE210667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400" b="1"/>
              <a:t>0</a:t>
            </a:r>
          </a:p>
        </p:txBody>
      </p:sp>
      <p:sp>
        <p:nvSpPr>
          <p:cNvPr id="186373" name="Rectangle 5">
            <a:extLst>
              <a:ext uri="{FF2B5EF4-FFF2-40B4-BE49-F238E27FC236}">
                <a16:creationId xmlns:a16="http://schemas.microsoft.com/office/drawing/2014/main" id="{DD5FD117-F487-BAF8-8474-EF6C31EC1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1336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0AE0DF5B-6BE7-CFD2-22D2-F45F73E892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/>
              <a:t>Other Related Mental Health Professions (and Differences)</a:t>
            </a:r>
          </a:p>
        </p:txBody>
      </p:sp>
      <p:sp>
        <p:nvSpPr>
          <p:cNvPr id="188418" name="Rectangle 2">
            <a:extLst>
              <a:ext uri="{FF2B5EF4-FFF2-40B4-BE49-F238E27FC236}">
                <a16:creationId xmlns:a16="http://schemas.microsoft.com/office/drawing/2014/main" id="{4AC674C7-AC6F-70FF-8D9D-641D6C1D4976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/>
              <a:t>Counselling Psychology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/>
              <a:t>Historically worked with less severe problems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/>
              <a:t>Different settings than clinical psychologists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/>
              <a:t>School Psychology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/>
              <a:t>Training in both psychology and education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/>
              <a:t>Work in diverse education-related settings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/>
              <a:t>Psychiatry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/>
              <a:t>Medical school training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/>
              <a:t>Prescribe medication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14340" name="Slide Number Placeholder 4">
            <a:extLst>
              <a:ext uri="{FF2B5EF4-FFF2-40B4-BE49-F238E27FC236}">
                <a16:creationId xmlns:a16="http://schemas.microsoft.com/office/drawing/2014/main" id="{19C6289C-8264-5EF2-DE78-3D2F78AA6FE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E41D4C8-4691-4F72-9CE2-7D3C6F7FD70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341" name="FlagCount" hidden="1">
            <a:hlinkClick r:id="" action="ppaction://hlinkfile"/>
            <a:extLst>
              <a:ext uri="{FF2B5EF4-FFF2-40B4-BE49-F238E27FC236}">
                <a16:creationId xmlns:a16="http://schemas.microsoft.com/office/drawing/2014/main" id="{150B3AA0-5B34-9D9E-AC17-051F98F57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400" b="1"/>
              <a:t>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551A219B-9125-EF0D-CE5B-6EF9D47595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/>
              <a:t>Other Related Mental Health Professions (and Differences)</a:t>
            </a:r>
          </a:p>
        </p:txBody>
      </p:sp>
      <p:sp>
        <p:nvSpPr>
          <p:cNvPr id="192514" name="Rectangle 2">
            <a:extLst>
              <a:ext uri="{FF2B5EF4-FFF2-40B4-BE49-F238E27FC236}">
                <a16:creationId xmlns:a16="http://schemas.microsoft.com/office/drawing/2014/main" id="{DC77618F-D9DA-00B6-3B66-A79D10C95008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Social Work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Emphasis on social/community conditions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Different settings than clinical psychologists (especially community agencies)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Other Mental Health Professionals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Psychiatric nursing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Child and youth care workers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Applied behavioral analysis counselors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15364" name="Slide Number Placeholder 4">
            <a:extLst>
              <a:ext uri="{FF2B5EF4-FFF2-40B4-BE49-F238E27FC236}">
                <a16:creationId xmlns:a16="http://schemas.microsoft.com/office/drawing/2014/main" id="{48C95880-728C-A787-7669-B18CF2C96E6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7C0A0FD-2973-4C0A-A456-AAE00EEC3AB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5365" name="FlagCount" hidden="1">
            <a:hlinkClick r:id="" action="ppaction://hlinkfile"/>
            <a:extLst>
              <a:ext uri="{FF2B5EF4-FFF2-40B4-BE49-F238E27FC236}">
                <a16:creationId xmlns:a16="http://schemas.microsoft.com/office/drawing/2014/main" id="{5AE924ED-D9BB-2E2E-EB2B-72C74F95F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400" b="1"/>
              <a:t>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>
            <a:extLst>
              <a:ext uri="{FF2B5EF4-FFF2-40B4-BE49-F238E27FC236}">
                <a16:creationId xmlns:a16="http://schemas.microsoft.com/office/drawing/2014/main" id="{37D45F77-A669-E9BC-9896-2816746E6C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History of Clinical Psychology</a:t>
            </a:r>
          </a:p>
        </p:txBody>
      </p:sp>
      <p:sp>
        <p:nvSpPr>
          <p:cNvPr id="165890" name="Rectangle 2">
            <a:extLst>
              <a:ext uri="{FF2B5EF4-FFF2-40B4-BE49-F238E27FC236}">
                <a16:creationId xmlns:a16="http://schemas.microsoft.com/office/drawing/2014/main" id="{18EDC625-0862-B776-E526-25BFF455670C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Most early views concluded that demonic possession or evil spirits were the cause of mental illness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/>
              <a:t>Hippocrates</a:t>
            </a:r>
            <a:r>
              <a:rPr lang="en-US" dirty="0"/>
              <a:t> – “father of medicine” may be first to consider a “</a:t>
            </a:r>
            <a:r>
              <a:rPr lang="en-US" dirty="0" err="1"/>
              <a:t>biopsychosocial</a:t>
            </a:r>
            <a:r>
              <a:rPr lang="en-US" dirty="0"/>
              <a:t> approach”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Biological, psychological and social factors all need to be considered.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dirty="0"/>
          </a:p>
        </p:txBody>
      </p:sp>
      <p:sp>
        <p:nvSpPr>
          <p:cNvPr id="16388" name="Slide Number Placeholder 4">
            <a:extLst>
              <a:ext uri="{FF2B5EF4-FFF2-40B4-BE49-F238E27FC236}">
                <a16:creationId xmlns:a16="http://schemas.microsoft.com/office/drawing/2014/main" id="{18494C9E-0889-E94B-53DF-EA8EF384885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DBED0EF-A437-46C0-8163-A4B68A2F977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6389" name="FlagCount" hidden="1">
            <a:hlinkClick r:id="" action="ppaction://hlinkfile"/>
            <a:extLst>
              <a:ext uri="{FF2B5EF4-FFF2-40B4-BE49-F238E27FC236}">
                <a16:creationId xmlns:a16="http://schemas.microsoft.com/office/drawing/2014/main" id="{B91F7F49-0253-7013-7249-FAD2FDCDD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400" b="1"/>
              <a:t>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3986B1FB-5BAC-C715-801F-EA66B92DE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History of Clinical Psychology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12DB3FD5-7352-1FBE-B0E0-79132238061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St. Vincent de Paul </a:t>
            </a:r>
            <a:r>
              <a:rPr lang="en-US" altLang="en-US"/>
              <a:t>(late 1500’s) emphasized natural forces and that witchcraft or satanic possession were not  the causes of mental disturbances</a:t>
            </a:r>
          </a:p>
          <a:p>
            <a:pPr eaLnBrk="1" hangingPunct="1"/>
            <a:r>
              <a:rPr lang="en-US" altLang="en-US"/>
              <a:t>Sadly, by this time, in Europe and North America, the treatment of individuals with mental illness was inhumane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en-US" altLang="en-US"/>
          </a:p>
        </p:txBody>
      </p:sp>
      <p:sp>
        <p:nvSpPr>
          <p:cNvPr id="17412" name="Slide Number Placeholder 4">
            <a:extLst>
              <a:ext uri="{FF2B5EF4-FFF2-40B4-BE49-F238E27FC236}">
                <a16:creationId xmlns:a16="http://schemas.microsoft.com/office/drawing/2014/main" id="{717B46E8-9A19-C9E7-EEA3-BA304C1CDFC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356350"/>
            <a:ext cx="1981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6D63C9D-49BA-473A-92E0-E33EB903DF34}" type="slidenum">
              <a:rPr lang="en-US" altLang="en-US"/>
              <a:pPr/>
              <a:t>9</a:t>
            </a:fld>
            <a:endParaRPr lang="en-US" altLang="en-US"/>
          </a:p>
        </p:txBody>
      </p:sp>
      <p:pic>
        <p:nvPicPr>
          <p:cNvPr id="17413" name="Picture 3" descr="Bedlam.jpg">
            <a:extLst>
              <a:ext uri="{FF2B5EF4-FFF2-40B4-BE49-F238E27FC236}">
                <a16:creationId xmlns:a16="http://schemas.microsoft.com/office/drawing/2014/main" id="{E8628C70-E2F9-C53C-FCA7-A396037E10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951288"/>
            <a:ext cx="4419600" cy="252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GAMESHOW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rigin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1302</TotalTime>
  <Words>1116</Words>
  <Application>Microsoft Office PowerPoint</Application>
  <PresentationFormat>On-screen Show (4:3)</PresentationFormat>
  <Paragraphs>194</Paragraphs>
  <Slides>24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Origin</vt:lpstr>
      <vt:lpstr>Introduction to Clinical Psychology </vt:lpstr>
      <vt:lpstr>Introduction – Topics</vt:lpstr>
      <vt:lpstr>The Importance of Clinical Psychology as a Discipline</vt:lpstr>
      <vt:lpstr>Defining the Importance of Clinical Psychology</vt:lpstr>
      <vt:lpstr>Importance of Clinical Psychology as a Discipline</vt:lpstr>
      <vt:lpstr>Other Related Mental Health Professions (and Differences)</vt:lpstr>
      <vt:lpstr>Other Related Mental Health Professions (and Differences)</vt:lpstr>
      <vt:lpstr>History of Clinical Psychology</vt:lpstr>
      <vt:lpstr>History of Clinical Psychology</vt:lpstr>
      <vt:lpstr>History of Clinical Psychology </vt:lpstr>
      <vt:lpstr>History of Assessment in Clinical Psychology</vt:lpstr>
      <vt:lpstr>History of Assessment in Clinical Psychology</vt:lpstr>
      <vt:lpstr>History of Assessment in Clinical Psychology</vt:lpstr>
      <vt:lpstr>History of Assessment in Clinical Psychology</vt:lpstr>
      <vt:lpstr>History of Assessment in Clinical Psychology</vt:lpstr>
      <vt:lpstr>History of Assessment in Clinical Psychology</vt:lpstr>
      <vt:lpstr>History of Assessment in Clinical Psychology</vt:lpstr>
      <vt:lpstr>History of Assessment in Clinical Psychology</vt:lpstr>
      <vt:lpstr>History of Intervention in Clinical Psychology</vt:lpstr>
      <vt:lpstr>History of Intervention in Clinical Psychology</vt:lpstr>
      <vt:lpstr>History of Intervention in Clinical Psychology</vt:lpstr>
      <vt:lpstr>History of Intervention in Clinical Psychology</vt:lpstr>
      <vt:lpstr>Prevention in Clinical Psychology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Clinical Psychology - Hunsley Lee</dc:title>
  <dc:creator>Grzybowski, Andrea - Toronto</dc:creator>
  <cp:lastModifiedBy>razanemad852@gmail.com</cp:lastModifiedBy>
  <cp:revision>115</cp:revision>
  <dcterms:created xsi:type="dcterms:W3CDTF">2002-10-30T21:06:34Z</dcterms:created>
  <dcterms:modified xsi:type="dcterms:W3CDTF">2023-07-08T07:07:32Z</dcterms:modified>
</cp:coreProperties>
</file>