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9" r:id="rId6"/>
    <p:sldId id="258" r:id="rId7"/>
    <p:sldId id="257" r:id="rId8"/>
    <p:sldId id="292" r:id="rId9"/>
    <p:sldId id="293" r:id="rId10"/>
    <p:sldId id="294" r:id="rId11"/>
    <p:sldId id="295" r:id="rId12"/>
    <p:sldId id="296" r:id="rId13"/>
    <p:sldId id="298" r:id="rId14"/>
    <p:sldId id="262" r:id="rId15"/>
    <p:sldId id="260" r:id="rId16"/>
    <p:sldId id="299" r:id="rId17"/>
    <p:sldId id="300" r:id="rId18"/>
    <p:sldId id="301" r:id="rId19"/>
    <p:sldId id="302" r:id="rId20"/>
    <p:sldId id="265" r:id="rId21"/>
    <p:sldId id="268" r:id="rId22"/>
    <p:sldId id="303" r:id="rId23"/>
    <p:sldId id="266" r:id="rId24"/>
    <p:sldId id="304" r:id="rId25"/>
    <p:sldId id="270" r:id="rId26"/>
    <p:sldId id="271" r:id="rId27"/>
    <p:sldId id="297" r:id="rId28"/>
    <p:sldId id="288" r:id="rId29"/>
    <p:sldId id="273" r:id="rId30"/>
    <p:sldId id="287" r:id="rId31"/>
    <p:sldId id="284" r:id="rId32"/>
    <p:sldId id="283" r:id="rId33"/>
    <p:sldId id="274" r:id="rId34"/>
    <p:sldId id="275" r:id="rId35"/>
    <p:sldId id="282" r:id="rId36"/>
    <p:sldId id="278" r:id="rId37"/>
    <p:sldId id="276" r:id="rId38"/>
    <p:sldId id="305" r:id="rId39"/>
    <p:sldId id="285" r:id="rId40"/>
    <p:sldId id="286" r:id="rId41"/>
    <p:sldId id="289" r:id="rId42"/>
    <p:sldId id="29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71" d="100"/>
          <a:sy n="71" d="100"/>
        </p:scale>
        <p:origin x="40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t>
        <a:bodyPr/>
        <a:lstStyle/>
        <a:p>
          <a:endParaRPr lang="en-GB"/>
        </a:p>
      </dgm:t>
    </dgm:pt>
    <dgm:pt modelId="{67697D47-5B8F-4D6F-908E-316C060A54E1}" type="pres">
      <dgm:prSet presAssocID="{31D0A781-B59A-4166-ADBA-82C353605ADA}" presName="Name0" presStyleCnt="0">
        <dgm:presLayoutVars>
          <dgm:chMax/>
          <dgm:chPref val="3"/>
          <dgm:dir/>
          <dgm:animOne val="branch"/>
          <dgm:animLvl val="lvl"/>
        </dgm:presLayoutVars>
      </dgm:prSet>
      <dgm:spPr/>
      <dgm:t>
        <a:bodyPr/>
        <a:lstStyle/>
        <a:p>
          <a:endParaRPr lang="en-GB"/>
        </a:p>
      </dgm:t>
    </dgm:pt>
  </dgm:ptLst>
  <dgm:cxnLst>
    <dgm:cxn modelId="{5F3262CA-05CD-4566-9FFF-765286B87AE2}" type="presOf" srcId="{31D0A781-B59A-4166-ADBA-82C353605ADA}" destId="{67697D47-5B8F-4D6F-908E-316C060A54E1}" srcOrd="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pt>
    <dgm:pt modelId="{C200C1DE-D1C1-41A1-973D-1C4674FEF4F6}">
      <dgm:prSet/>
      <dgm:spPr>
        <a:gradFill rotWithShape="0">
          <a:gsLst>
            <a:gs pos="100000">
              <a:srgbClr val="FFFF00"/>
            </a:gs>
            <a:gs pos="10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gradFill>
        <a:effectLst>
          <a:glow rad="228600">
            <a:schemeClr val="accent4">
              <a:satMod val="175000"/>
              <a:alpha val="40000"/>
            </a:schemeClr>
          </a:glow>
        </a:effectLst>
      </dgm:spPr>
      <dgm:t>
        <a:bodyPr/>
        <a:lstStyle/>
        <a:p>
          <a:r>
            <a:rPr lang="en-US" dirty="0"/>
            <a:t>Identify Who is at Risk</a:t>
          </a:r>
        </a:p>
      </dgm:t>
    </dgm:pt>
    <dgm:pt modelId="{7FBF8943-12B5-4012-8EB5-ECC0ED05CD6F}" type="parTrans" cxnId="{3993F368-CF49-44D5-9093-F23FCF5C6EB0}">
      <dgm:prSet/>
      <dgm:spPr/>
      <dgm:t>
        <a:bodyPr/>
        <a:lstStyle/>
        <a:p>
          <a:endParaRPr lang="en-US"/>
        </a:p>
      </dgm:t>
    </dgm:pt>
    <dgm:pt modelId="{AA6BFA6B-40AE-4F99-9520-B2157F04790C}" type="sibTrans" cxnId="{3993F368-CF49-44D5-9093-F23FCF5C6EB0}">
      <dgm:prSet/>
      <dgm:spPr/>
      <dgm:t>
        <a:bodyPr/>
        <a:lstStyle/>
        <a:p>
          <a:endParaRPr lang="en-US"/>
        </a:p>
      </dgm:t>
    </dgm:pt>
    <dgm:pt modelId="{67697D47-5B8F-4D6F-908E-316C060A54E1}" type="pres">
      <dgm:prSet presAssocID="{31D0A781-B59A-4166-ADBA-82C353605ADA}" presName="Name0" presStyleCnt="0">
        <dgm:presLayoutVars>
          <dgm:chMax/>
          <dgm:chPref val="3"/>
          <dgm:dir/>
          <dgm:animOne val="branch"/>
          <dgm:animLvl val="lvl"/>
        </dgm:presLayoutVars>
      </dgm:prSet>
      <dgm:spPr/>
    </dgm:pt>
    <dgm:pt modelId="{90A176AE-D6E3-45BF-9210-CA341A8C9A45}" type="pres">
      <dgm:prSet presAssocID="{C200C1DE-D1C1-41A1-973D-1C4674FEF4F6}" presName="composite" presStyleCnt="0"/>
      <dgm:spPr/>
    </dgm:pt>
    <dgm:pt modelId="{39B1BF90-439A-4357-92BA-2F684473A30D}" type="pres">
      <dgm:prSet presAssocID="{C200C1DE-D1C1-41A1-973D-1C4674FEF4F6}" presName="FirstChild" presStyleLbl="revTx" presStyleIdx="0" presStyleCnt="1">
        <dgm:presLayoutVars>
          <dgm:chMax val="0"/>
          <dgm:chPref val="0"/>
          <dgm:bulletEnabled val="1"/>
        </dgm:presLayoutVars>
      </dgm:prSet>
      <dgm:spPr/>
    </dgm:pt>
    <dgm:pt modelId="{FA946206-C489-4A10-BA9C-4DE43257B48B}" type="pres">
      <dgm:prSet presAssocID="{C200C1DE-D1C1-41A1-973D-1C4674FEF4F6}" presName="Parent" presStyleLbl="alignNode1" presStyleIdx="0" presStyleCnt="1" custScaleX="139907" custScaleY="66626" custLinFactY="-26373" custLinFactNeighborX="-8126" custLinFactNeighborY="-100000">
        <dgm:presLayoutVars>
          <dgm:chMax val="3"/>
          <dgm:chPref val="3"/>
          <dgm:bulletEnabled val="1"/>
        </dgm:presLayoutVars>
      </dgm:prSet>
      <dgm:spPr/>
      <dgm:t>
        <a:bodyPr/>
        <a:lstStyle/>
        <a:p>
          <a:endParaRPr lang="en-GB"/>
        </a:p>
      </dgm:t>
    </dgm:pt>
    <dgm:pt modelId="{E94B57F5-9904-4885-8460-B91A98DFAB61}" type="pres">
      <dgm:prSet presAssocID="{C200C1DE-D1C1-41A1-973D-1C4674FEF4F6}" presName="Accent" presStyleLbl="parChTrans1D1" presStyleIdx="0" presStyleCnt="1"/>
      <dgm:spPr>
        <a:ln>
          <a:noFill/>
        </a:ln>
      </dgm:spPr>
    </dgm:pt>
  </dgm:ptLst>
  <dgm:cxnLst>
    <dgm:cxn modelId="{85890FB8-814F-4C9E-8959-2B0E5954DBB6}" type="presOf" srcId="{31D0A781-B59A-4166-ADBA-82C353605ADA}" destId="{67697D47-5B8F-4D6F-908E-316C060A54E1}" srcOrd="0" destOrd="0" presId="urn:microsoft.com/office/officeart/2011/layout/TabList"/>
    <dgm:cxn modelId="{512614EA-E8D6-4D1E-9196-1315EB7648E9}" type="presOf" srcId="{C200C1DE-D1C1-41A1-973D-1C4674FEF4F6}" destId="{FA946206-C489-4A10-BA9C-4DE43257B48B}" srcOrd="0" destOrd="0" presId="urn:microsoft.com/office/officeart/2011/layout/TabList"/>
    <dgm:cxn modelId="{3993F368-CF49-44D5-9093-F23FCF5C6EB0}" srcId="{31D0A781-B59A-4166-ADBA-82C353605ADA}" destId="{C200C1DE-D1C1-41A1-973D-1C4674FEF4F6}" srcOrd="0" destOrd="0" parTransId="{7FBF8943-12B5-4012-8EB5-ECC0ED05CD6F}" sibTransId="{AA6BFA6B-40AE-4F99-9520-B2157F04790C}"/>
    <dgm:cxn modelId="{6828BB78-FEAA-4926-BC00-BD84F9698BEE}" type="presParOf" srcId="{67697D47-5B8F-4D6F-908E-316C060A54E1}" destId="{90A176AE-D6E3-45BF-9210-CA341A8C9A45}" srcOrd="0" destOrd="0" presId="urn:microsoft.com/office/officeart/2011/layout/TabList"/>
    <dgm:cxn modelId="{B21BBBE1-963B-4CDB-B6FA-FB37E6F4C581}" type="presParOf" srcId="{90A176AE-D6E3-45BF-9210-CA341A8C9A45}" destId="{39B1BF90-439A-4357-92BA-2F684473A30D}" srcOrd="0" destOrd="0" presId="urn:microsoft.com/office/officeart/2011/layout/TabList"/>
    <dgm:cxn modelId="{609E17B2-9ECD-4EF7-949A-14CB56990245}" type="presParOf" srcId="{90A176AE-D6E3-45BF-9210-CA341A8C9A45}" destId="{FA946206-C489-4A10-BA9C-4DE43257B48B}" srcOrd="1" destOrd="0" presId="urn:microsoft.com/office/officeart/2011/layout/TabList"/>
    <dgm:cxn modelId="{BC30A43C-A117-47F2-96D3-2681EA4CB182}" type="presParOf" srcId="{90A176AE-D6E3-45BF-9210-CA341A8C9A45}" destId="{E94B57F5-9904-4885-8460-B91A98DFAB61}"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pt>
    <dgm:pt modelId="{C200C1DE-D1C1-41A1-973D-1C4674FEF4F6}">
      <dgm:prSet/>
      <dgm:spPr>
        <a:gradFill rotWithShape="0">
          <a:gsLst>
            <a:gs pos="100000">
              <a:srgbClr val="FFFF00"/>
            </a:gs>
            <a:gs pos="10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gradFill>
        <a:effectLst>
          <a:glow rad="228600">
            <a:schemeClr val="accent4">
              <a:satMod val="175000"/>
              <a:alpha val="40000"/>
            </a:schemeClr>
          </a:glow>
        </a:effectLst>
      </dgm:spPr>
      <dgm:t>
        <a:bodyPr/>
        <a:lstStyle/>
        <a:p>
          <a:r>
            <a:rPr lang="ar" dirty="0"/>
            <a:t>حدد من هو في خطر</a:t>
          </a:r>
        </a:p>
      </dgm:t>
    </dgm:pt>
    <dgm:pt modelId="{7FBF8943-12B5-4012-8EB5-ECC0ED05CD6F}" type="parTrans" cxnId="{3993F368-CF49-44D5-9093-F23FCF5C6EB0}">
      <dgm:prSet/>
      <dgm:spPr/>
      <dgm:t>
        <a:bodyPr/>
        <a:lstStyle/>
        <a:p>
          <a:endParaRPr lang="en-US"/>
        </a:p>
      </dgm:t>
    </dgm:pt>
    <dgm:pt modelId="{AA6BFA6B-40AE-4F99-9520-B2157F04790C}" type="sibTrans" cxnId="{3993F368-CF49-44D5-9093-F23FCF5C6EB0}">
      <dgm:prSet/>
      <dgm:spPr/>
      <dgm:t>
        <a:bodyPr/>
        <a:lstStyle/>
        <a:p>
          <a:endParaRPr lang="en-US"/>
        </a:p>
      </dgm:t>
    </dgm:pt>
    <dgm:pt modelId="{67697D47-5B8F-4D6F-908E-316C060A54E1}" type="pres">
      <dgm:prSet presAssocID="{31D0A781-B59A-4166-ADBA-82C353605ADA}" presName="Name0" presStyleCnt="0">
        <dgm:presLayoutVars>
          <dgm:chMax/>
          <dgm:chPref val="3"/>
          <dgm:dir/>
          <dgm:animOne val="branch"/>
          <dgm:animLvl val="lvl"/>
        </dgm:presLayoutVars>
      </dgm:prSet>
      <dgm:spPr/>
    </dgm:pt>
    <dgm:pt modelId="{90A176AE-D6E3-45BF-9210-CA341A8C9A45}" type="pres">
      <dgm:prSet presAssocID="{C200C1DE-D1C1-41A1-973D-1C4674FEF4F6}" presName="composite" presStyleCnt="0"/>
      <dgm:spPr/>
    </dgm:pt>
    <dgm:pt modelId="{39B1BF90-439A-4357-92BA-2F684473A30D}" type="pres">
      <dgm:prSet presAssocID="{C200C1DE-D1C1-41A1-973D-1C4674FEF4F6}" presName="FirstChild" presStyleLbl="revTx" presStyleIdx="0" presStyleCnt="1">
        <dgm:presLayoutVars>
          <dgm:chMax val="0"/>
          <dgm:chPref val="0"/>
          <dgm:bulletEnabled val="1"/>
        </dgm:presLayoutVars>
      </dgm:prSet>
      <dgm:spPr/>
    </dgm:pt>
    <dgm:pt modelId="{FA946206-C489-4A10-BA9C-4DE43257B48B}" type="pres">
      <dgm:prSet presAssocID="{C200C1DE-D1C1-41A1-973D-1C4674FEF4F6}" presName="Parent" presStyleLbl="alignNode1" presStyleIdx="0" presStyleCnt="1" custScaleX="139907" custScaleY="66626" custLinFactY="-26373" custLinFactNeighborX="-8126" custLinFactNeighborY="-100000">
        <dgm:presLayoutVars>
          <dgm:chMax val="3"/>
          <dgm:chPref val="3"/>
          <dgm:bulletEnabled val="1"/>
        </dgm:presLayoutVars>
      </dgm:prSet>
      <dgm:spPr/>
      <dgm:t>
        <a:bodyPr/>
        <a:lstStyle/>
        <a:p>
          <a:endParaRPr lang="en-GB"/>
        </a:p>
      </dgm:t>
    </dgm:pt>
    <dgm:pt modelId="{E94B57F5-9904-4885-8460-B91A98DFAB61}" type="pres">
      <dgm:prSet presAssocID="{C200C1DE-D1C1-41A1-973D-1C4674FEF4F6}" presName="Accent" presStyleLbl="parChTrans1D1" presStyleIdx="0" presStyleCnt="1"/>
      <dgm:spPr>
        <a:ln>
          <a:noFill/>
        </a:ln>
      </dgm:spPr>
    </dgm:pt>
  </dgm:ptLst>
  <dgm:cxnLst>
    <dgm:cxn modelId="{5A3BFA0B-286D-43F0-B5E0-692D728115AF}" type="presOf" srcId="{C200C1DE-D1C1-41A1-973D-1C4674FEF4F6}" destId="{FA946206-C489-4A10-BA9C-4DE43257B48B}" srcOrd="0" destOrd="0" presId="urn:microsoft.com/office/officeart/2011/layout/TabList"/>
    <dgm:cxn modelId="{B7B7C8CF-C90F-40A2-9FDA-D37D9F5073F6}" type="presOf" srcId="{31D0A781-B59A-4166-ADBA-82C353605ADA}" destId="{67697D47-5B8F-4D6F-908E-316C060A54E1}" srcOrd="0" destOrd="0" presId="urn:microsoft.com/office/officeart/2011/layout/TabList"/>
    <dgm:cxn modelId="{3993F368-CF49-44D5-9093-F23FCF5C6EB0}" srcId="{31D0A781-B59A-4166-ADBA-82C353605ADA}" destId="{C200C1DE-D1C1-41A1-973D-1C4674FEF4F6}" srcOrd="0" destOrd="0" parTransId="{7FBF8943-12B5-4012-8EB5-ECC0ED05CD6F}" sibTransId="{AA6BFA6B-40AE-4F99-9520-B2157F04790C}"/>
    <dgm:cxn modelId="{90B147B1-DFD1-4F33-B3F1-58A44DF6B4C0}" type="presParOf" srcId="{67697D47-5B8F-4D6F-908E-316C060A54E1}" destId="{90A176AE-D6E3-45BF-9210-CA341A8C9A45}" srcOrd="0" destOrd="0" presId="urn:microsoft.com/office/officeart/2011/layout/TabList"/>
    <dgm:cxn modelId="{0A2AFE92-00E7-44D5-87DA-D4AAC6C8CD3E}" type="presParOf" srcId="{90A176AE-D6E3-45BF-9210-CA341A8C9A45}" destId="{39B1BF90-439A-4357-92BA-2F684473A30D}" srcOrd="0" destOrd="0" presId="urn:microsoft.com/office/officeart/2011/layout/TabList"/>
    <dgm:cxn modelId="{A4BC6791-7488-454E-B052-583C82A916B6}" type="presParOf" srcId="{90A176AE-D6E3-45BF-9210-CA341A8C9A45}" destId="{FA946206-C489-4A10-BA9C-4DE43257B48B}" srcOrd="1" destOrd="0" presId="urn:microsoft.com/office/officeart/2011/layout/TabList"/>
    <dgm:cxn modelId="{73B01A16-E1BE-4B81-B000-0DDB2F9753B4}" type="presParOf" srcId="{90A176AE-D6E3-45BF-9210-CA341A8C9A45}" destId="{E94B57F5-9904-4885-8460-B91A98DFAB61}" srcOrd="2" destOrd="0" presId="urn:microsoft.com/office/officeart/2011/layout/Tab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3d1" qsCatId="3D" csTypeId="urn:microsoft.com/office/officeart/2005/8/colors/colorful4" csCatId="colorful" phldr="1"/>
      <dgm:spPr/>
      <dgm:t>
        <a:bodyPr/>
        <a:lstStyle/>
        <a:p>
          <a:endParaRPr lang="en-US"/>
        </a:p>
      </dgm:t>
    </dgm:pt>
    <dgm:pt modelId="{EF4A7651-44FE-427C-84F3-69B6DF1DCA54}">
      <dgm:prSet/>
      <dgm:spPr>
        <a:solidFill>
          <a:srgbClr val="00B050"/>
        </a:solidFill>
        <a:ln>
          <a:noFill/>
        </a:ln>
        <a:effectLst>
          <a:outerShdw blurRad="698500" dist="38100" dir="16200000" rotWithShape="0">
            <a:srgbClr val="00B050">
              <a:alpha val="40000"/>
            </a:srgbClr>
          </a:outerShdw>
        </a:effectLst>
      </dgm:spPr>
      <dgm:t>
        <a:bodyPr/>
        <a:lstStyle/>
        <a:p>
          <a:r>
            <a:rPr lang="en-US" dirty="0"/>
            <a:t>Risk assessment: Determine the Risk Level</a:t>
          </a:r>
        </a:p>
      </dgm:t>
    </dgm:pt>
    <dgm:pt modelId="{61B41761-F62F-4C87-9B60-63801C67DFE7}" type="parTrans" cxnId="{B189829D-F9FD-4AF9-80F4-97A05B6E6DF7}">
      <dgm:prSet/>
      <dgm:spPr/>
      <dgm:t>
        <a:bodyPr/>
        <a:lstStyle/>
        <a:p>
          <a:endParaRPr lang="en-US"/>
        </a:p>
      </dgm:t>
    </dgm:pt>
    <dgm:pt modelId="{E353CD08-A65D-40AD-AAD7-DE5C05775554}" type="sibTrans" cxnId="{B189829D-F9FD-4AF9-80F4-97A05B6E6DF7}">
      <dgm:prSet/>
      <dgm:spPr/>
      <dgm:t>
        <a:bodyPr/>
        <a:lstStyle/>
        <a:p>
          <a:endParaRPr lang="en-US"/>
        </a:p>
      </dgm:t>
    </dgm:pt>
    <dgm:pt modelId="{67697D47-5B8F-4D6F-908E-316C060A54E1}" type="pres">
      <dgm:prSet presAssocID="{31D0A781-B59A-4166-ADBA-82C353605ADA}" presName="Name0" presStyleCnt="0">
        <dgm:presLayoutVars>
          <dgm:chMax/>
          <dgm:chPref val="3"/>
          <dgm:dir/>
          <dgm:animOne val="branch"/>
          <dgm:animLvl val="lvl"/>
        </dgm:presLayoutVars>
      </dgm:prSet>
      <dgm:spPr/>
    </dgm:pt>
    <dgm:pt modelId="{0C2BEB9E-DC36-4217-A23C-C297DEC5A9C9}" type="pres">
      <dgm:prSet presAssocID="{EF4A7651-44FE-427C-84F3-69B6DF1DCA54}" presName="composite" presStyleCnt="0"/>
      <dgm:spPr/>
    </dgm:pt>
    <dgm:pt modelId="{49C5AEA3-BFB0-4C8C-86B2-09A0463C4975}" type="pres">
      <dgm:prSet presAssocID="{EF4A7651-44FE-427C-84F3-69B6DF1DCA54}" presName="FirstChild" presStyleLbl="revTx" presStyleIdx="0" presStyleCnt="1">
        <dgm:presLayoutVars>
          <dgm:chMax val="0"/>
          <dgm:chPref val="0"/>
          <dgm:bulletEnabled val="1"/>
        </dgm:presLayoutVars>
      </dgm:prSet>
      <dgm:spPr/>
    </dgm:pt>
    <dgm:pt modelId="{6DC68276-44A6-4631-92A4-642E0C7E6B9F}" type="pres">
      <dgm:prSet presAssocID="{EF4A7651-44FE-427C-84F3-69B6DF1DCA54}" presName="Parent" presStyleLbl="alignNode1" presStyleIdx="0" presStyleCnt="1" custScaleX="153204" custScaleY="66556" custLinFactX="100000" custLinFactY="-91778" custLinFactNeighborX="158820" custLinFactNeighborY="-100000">
        <dgm:presLayoutVars>
          <dgm:chMax val="3"/>
          <dgm:chPref val="3"/>
          <dgm:bulletEnabled val="1"/>
        </dgm:presLayoutVars>
      </dgm:prSet>
      <dgm:spPr/>
      <dgm:t>
        <a:bodyPr/>
        <a:lstStyle/>
        <a:p>
          <a:endParaRPr lang="en-GB"/>
        </a:p>
      </dgm:t>
    </dgm:pt>
    <dgm:pt modelId="{5FDE2CEC-4A87-4E36-8C01-11B739022E8E}" type="pres">
      <dgm:prSet presAssocID="{EF4A7651-44FE-427C-84F3-69B6DF1DCA54}" presName="Accent" presStyleLbl="parChTrans1D1" presStyleIdx="0" presStyleCnt="1"/>
      <dgm:spPr>
        <a:ln>
          <a:noFill/>
        </a:ln>
      </dgm:spPr>
    </dgm:pt>
  </dgm:ptLst>
  <dgm:cxnLst>
    <dgm:cxn modelId="{DEB10572-1D43-445C-9E3D-E79224F2FA97}" type="presOf" srcId="{EF4A7651-44FE-427C-84F3-69B6DF1DCA54}" destId="{6DC68276-44A6-4631-92A4-642E0C7E6B9F}" srcOrd="0" destOrd="0" presId="urn:microsoft.com/office/officeart/2011/layout/TabList"/>
    <dgm:cxn modelId="{B189829D-F9FD-4AF9-80F4-97A05B6E6DF7}" srcId="{31D0A781-B59A-4166-ADBA-82C353605ADA}" destId="{EF4A7651-44FE-427C-84F3-69B6DF1DCA54}" srcOrd="0" destOrd="0" parTransId="{61B41761-F62F-4C87-9B60-63801C67DFE7}" sibTransId="{E353CD08-A65D-40AD-AAD7-DE5C05775554}"/>
    <dgm:cxn modelId="{B9D9C011-6EB6-4AF2-9E22-25026E28B16A}" type="presOf" srcId="{31D0A781-B59A-4166-ADBA-82C353605ADA}" destId="{67697D47-5B8F-4D6F-908E-316C060A54E1}" srcOrd="0" destOrd="0" presId="urn:microsoft.com/office/officeart/2011/layout/TabList"/>
    <dgm:cxn modelId="{BEBA9CE3-AC95-410B-91AD-B854C1931AF5}" type="presParOf" srcId="{67697D47-5B8F-4D6F-908E-316C060A54E1}" destId="{0C2BEB9E-DC36-4217-A23C-C297DEC5A9C9}" srcOrd="0" destOrd="0" presId="urn:microsoft.com/office/officeart/2011/layout/TabList"/>
    <dgm:cxn modelId="{594EC93E-2D3F-4504-AA1B-AF74931BA33C}" type="presParOf" srcId="{0C2BEB9E-DC36-4217-A23C-C297DEC5A9C9}" destId="{49C5AEA3-BFB0-4C8C-86B2-09A0463C4975}" srcOrd="0" destOrd="0" presId="urn:microsoft.com/office/officeart/2011/layout/TabList"/>
    <dgm:cxn modelId="{1EE1A17D-82D5-4545-934B-3917C7E9E326}" type="presParOf" srcId="{0C2BEB9E-DC36-4217-A23C-C297DEC5A9C9}" destId="{6DC68276-44A6-4631-92A4-642E0C7E6B9F}" srcOrd="1" destOrd="0" presId="urn:microsoft.com/office/officeart/2011/layout/TabList"/>
    <dgm:cxn modelId="{36879043-98C1-4298-83C3-1584A3D7C646}" type="presParOf" srcId="{0C2BEB9E-DC36-4217-A23C-C297DEC5A9C9}" destId="{5FDE2CEC-4A87-4E36-8C01-11B739022E8E}"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3d1" qsCatId="3D" csTypeId="urn:microsoft.com/office/officeart/2005/8/colors/colorful4" csCatId="colorful" phldr="1"/>
      <dgm:spPr/>
    </dgm:pt>
    <dgm:pt modelId="{EF4A7651-44FE-427C-84F3-69B6DF1DCA54}">
      <dgm:prSet/>
      <dgm:spPr>
        <a:solidFill>
          <a:srgbClr val="00B050"/>
        </a:solidFill>
        <a:ln>
          <a:noFill/>
        </a:ln>
        <a:effectLst>
          <a:outerShdw blurRad="698500" dist="38100" dir="16200000" rotWithShape="0">
            <a:srgbClr val="00B050">
              <a:alpha val="40000"/>
            </a:srgbClr>
          </a:outerShdw>
        </a:effectLst>
      </dgm:spPr>
      <dgm:t>
        <a:bodyPr/>
        <a:lstStyle/>
        <a:p>
          <a:r>
            <a:rPr lang="ar" dirty="0"/>
            <a:t>تقييم المخاطر: تحديد مستوى المخاطر</a:t>
          </a:r>
        </a:p>
      </dgm:t>
    </dgm:pt>
    <dgm:pt modelId="{61B41761-F62F-4C87-9B60-63801C67DFE7}" type="parTrans" cxnId="{B189829D-F9FD-4AF9-80F4-97A05B6E6DF7}">
      <dgm:prSet/>
      <dgm:spPr/>
      <dgm:t>
        <a:bodyPr/>
        <a:lstStyle/>
        <a:p>
          <a:endParaRPr lang="en-US"/>
        </a:p>
      </dgm:t>
    </dgm:pt>
    <dgm:pt modelId="{E353CD08-A65D-40AD-AAD7-DE5C05775554}" type="sibTrans" cxnId="{B189829D-F9FD-4AF9-80F4-97A05B6E6DF7}">
      <dgm:prSet/>
      <dgm:spPr/>
      <dgm:t>
        <a:bodyPr/>
        <a:lstStyle/>
        <a:p>
          <a:endParaRPr lang="en-US"/>
        </a:p>
      </dgm:t>
    </dgm:pt>
    <dgm:pt modelId="{67697D47-5B8F-4D6F-908E-316C060A54E1}" type="pres">
      <dgm:prSet presAssocID="{31D0A781-B59A-4166-ADBA-82C353605ADA}" presName="Name0" presStyleCnt="0">
        <dgm:presLayoutVars>
          <dgm:chMax/>
          <dgm:chPref val="3"/>
          <dgm:dir/>
          <dgm:animOne val="branch"/>
          <dgm:animLvl val="lvl"/>
        </dgm:presLayoutVars>
      </dgm:prSet>
      <dgm:spPr/>
    </dgm:pt>
    <dgm:pt modelId="{0C2BEB9E-DC36-4217-A23C-C297DEC5A9C9}" type="pres">
      <dgm:prSet presAssocID="{EF4A7651-44FE-427C-84F3-69B6DF1DCA54}" presName="composite" presStyleCnt="0"/>
      <dgm:spPr/>
    </dgm:pt>
    <dgm:pt modelId="{49C5AEA3-BFB0-4C8C-86B2-09A0463C4975}" type="pres">
      <dgm:prSet presAssocID="{EF4A7651-44FE-427C-84F3-69B6DF1DCA54}" presName="FirstChild" presStyleLbl="revTx" presStyleIdx="0" presStyleCnt="1">
        <dgm:presLayoutVars>
          <dgm:chMax val="0"/>
          <dgm:chPref val="0"/>
          <dgm:bulletEnabled val="1"/>
        </dgm:presLayoutVars>
      </dgm:prSet>
      <dgm:spPr/>
    </dgm:pt>
    <dgm:pt modelId="{6DC68276-44A6-4631-92A4-642E0C7E6B9F}" type="pres">
      <dgm:prSet presAssocID="{EF4A7651-44FE-427C-84F3-69B6DF1DCA54}" presName="Parent" presStyleLbl="alignNode1" presStyleIdx="0" presStyleCnt="1" custScaleX="153204" custScaleY="66556" custLinFactX="100000" custLinFactY="-91778" custLinFactNeighborX="158820" custLinFactNeighborY="-100000">
        <dgm:presLayoutVars>
          <dgm:chMax val="3"/>
          <dgm:chPref val="3"/>
          <dgm:bulletEnabled val="1"/>
        </dgm:presLayoutVars>
      </dgm:prSet>
      <dgm:spPr/>
      <dgm:t>
        <a:bodyPr/>
        <a:lstStyle/>
        <a:p>
          <a:endParaRPr lang="en-GB"/>
        </a:p>
      </dgm:t>
    </dgm:pt>
    <dgm:pt modelId="{5FDE2CEC-4A87-4E36-8C01-11B739022E8E}" type="pres">
      <dgm:prSet presAssocID="{EF4A7651-44FE-427C-84F3-69B6DF1DCA54}" presName="Accent" presStyleLbl="parChTrans1D1" presStyleIdx="0" presStyleCnt="1"/>
      <dgm:spPr>
        <a:ln>
          <a:noFill/>
        </a:ln>
      </dgm:spPr>
    </dgm:pt>
  </dgm:ptLst>
  <dgm:cxnLst>
    <dgm:cxn modelId="{B189829D-F9FD-4AF9-80F4-97A05B6E6DF7}" srcId="{31D0A781-B59A-4166-ADBA-82C353605ADA}" destId="{EF4A7651-44FE-427C-84F3-69B6DF1DCA54}" srcOrd="0" destOrd="0" parTransId="{61B41761-F62F-4C87-9B60-63801C67DFE7}" sibTransId="{E353CD08-A65D-40AD-AAD7-DE5C05775554}"/>
    <dgm:cxn modelId="{D4C579D7-FF89-4DD2-9D69-C763ACA4E915}" type="presOf" srcId="{EF4A7651-44FE-427C-84F3-69B6DF1DCA54}" destId="{6DC68276-44A6-4631-92A4-642E0C7E6B9F}" srcOrd="0" destOrd="0" presId="urn:microsoft.com/office/officeart/2011/layout/TabList"/>
    <dgm:cxn modelId="{D4C8B665-BB99-4AAB-939F-9234B48A955A}" type="presOf" srcId="{31D0A781-B59A-4166-ADBA-82C353605ADA}" destId="{67697D47-5B8F-4D6F-908E-316C060A54E1}" srcOrd="0" destOrd="0" presId="urn:microsoft.com/office/officeart/2011/layout/TabList"/>
    <dgm:cxn modelId="{F2B39C3A-B6AC-4BC4-8510-4B258F03B3F4}" type="presParOf" srcId="{67697D47-5B8F-4D6F-908E-316C060A54E1}" destId="{0C2BEB9E-DC36-4217-A23C-C297DEC5A9C9}" srcOrd="0" destOrd="0" presId="urn:microsoft.com/office/officeart/2011/layout/TabList"/>
    <dgm:cxn modelId="{D8A460F0-5416-47D5-BD61-D9405507B7B7}" type="presParOf" srcId="{0C2BEB9E-DC36-4217-A23C-C297DEC5A9C9}" destId="{49C5AEA3-BFB0-4C8C-86B2-09A0463C4975}" srcOrd="0" destOrd="0" presId="urn:microsoft.com/office/officeart/2011/layout/TabList"/>
    <dgm:cxn modelId="{883E3BF2-5945-46D7-A796-4224CB9D6AF0}" type="presParOf" srcId="{0C2BEB9E-DC36-4217-A23C-C297DEC5A9C9}" destId="{6DC68276-44A6-4631-92A4-642E0C7E6B9F}" srcOrd="1" destOrd="0" presId="urn:microsoft.com/office/officeart/2011/layout/TabList"/>
    <dgm:cxn modelId="{D03726AA-CBD7-4051-AC61-4A1EAB68D008}" type="presParOf" srcId="{0C2BEB9E-DC36-4217-A23C-C297DEC5A9C9}" destId="{5FDE2CEC-4A87-4E36-8C01-11B739022E8E}"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D0A781-B59A-4166-ADBA-82C353605ADA}" type="doc">
      <dgm:prSet loTypeId="urn:microsoft.com/office/officeart/2011/layout/TabList" loCatId="officeonline" qsTypeId="urn:microsoft.com/office/officeart/2005/8/quickstyle/simple3" qsCatId="simple" csTypeId="urn:microsoft.com/office/officeart/2005/8/colors/colorful4" csCatId="colorful" phldr="1"/>
      <dgm:spPr/>
      <dgm:t>
        <a:bodyPr/>
        <a:lstStyle/>
        <a:p>
          <a:endParaRPr lang="en-GB"/>
        </a:p>
      </dgm:t>
    </dgm:pt>
    <dgm:pt modelId="{8F4F07B6-DCA5-4F2C-BCC1-97154746CD61}">
      <dgm:prSet phldrT="[Text]"/>
      <dgm:spPr/>
      <dgm:t>
        <a:bodyPr/>
        <a:lstStyle/>
        <a:p>
          <a:r>
            <a:rPr lang="en-US" dirty="0"/>
            <a:t> Determine the </a:t>
          </a:r>
          <a:r>
            <a:rPr lang="en-US" dirty="0" smtClean="0"/>
            <a:t>action</a:t>
          </a:r>
          <a:r>
            <a:rPr lang="ar" dirty="0" smtClean="0"/>
            <a:t>تحديد الفعل</a:t>
          </a:r>
          <a:r>
            <a:rPr lang="ar-JO" dirty="0" smtClean="0"/>
            <a:t> </a:t>
          </a:r>
          <a:endParaRPr lang="en-US" dirty="0"/>
        </a:p>
      </dgm:t>
    </dgm:pt>
    <dgm:pt modelId="{BFAEBB47-CEA3-4148-ACF5-73AA06711748}" type="parTrans" cxnId="{C611AC39-46E8-4CAB-B3B6-914A2B80B05B}">
      <dgm:prSet/>
      <dgm:spPr/>
      <dgm:t>
        <a:bodyPr/>
        <a:lstStyle/>
        <a:p>
          <a:endParaRPr lang="en-GB"/>
        </a:p>
      </dgm:t>
    </dgm:pt>
    <dgm:pt modelId="{1F27E2FD-F5A5-40F7-BECB-6E9030420128}" type="sibTrans" cxnId="{C611AC39-46E8-4CAB-B3B6-914A2B80B05B}">
      <dgm:prSet/>
      <dgm:spPr/>
      <dgm:t>
        <a:bodyPr/>
        <a:lstStyle/>
        <a:p>
          <a:endParaRPr lang="en-GB"/>
        </a:p>
      </dgm:t>
    </dgm:pt>
    <dgm:pt modelId="{67697D47-5B8F-4D6F-908E-316C060A54E1}" type="pres">
      <dgm:prSet presAssocID="{31D0A781-B59A-4166-ADBA-82C353605ADA}" presName="Name0" presStyleCnt="0">
        <dgm:presLayoutVars>
          <dgm:chMax/>
          <dgm:chPref val="3"/>
          <dgm:dir/>
          <dgm:animOne val="branch"/>
          <dgm:animLvl val="lvl"/>
        </dgm:presLayoutVars>
      </dgm:prSet>
      <dgm:spPr/>
      <dgm:t>
        <a:bodyPr/>
        <a:lstStyle/>
        <a:p>
          <a:endParaRPr lang="en-GB"/>
        </a:p>
      </dgm:t>
    </dgm:pt>
    <dgm:pt modelId="{952684FB-F512-47AF-9DF5-1834258FF214}" type="pres">
      <dgm:prSet presAssocID="{8F4F07B6-DCA5-4F2C-BCC1-97154746CD61}" presName="composite" presStyleCnt="0"/>
      <dgm:spPr/>
    </dgm:pt>
    <dgm:pt modelId="{D65071BA-29E1-4DA5-B6EC-761F20B3393E}" type="pres">
      <dgm:prSet presAssocID="{8F4F07B6-DCA5-4F2C-BCC1-97154746CD61}" presName="FirstChild" presStyleLbl="revTx" presStyleIdx="0" presStyleCnt="1">
        <dgm:presLayoutVars>
          <dgm:chMax val="0"/>
          <dgm:chPref val="0"/>
          <dgm:bulletEnabled val="1"/>
        </dgm:presLayoutVars>
      </dgm:prSet>
      <dgm:spPr/>
    </dgm:pt>
    <dgm:pt modelId="{A2C6FB4F-F56C-4784-966F-130C6CE0818B}" type="pres">
      <dgm:prSet presAssocID="{8F4F07B6-DCA5-4F2C-BCC1-97154746CD61}" presName="Parent" presStyleLbl="alignNode1" presStyleIdx="0" presStyleCnt="1" custScaleX="165933" custScaleY="58170" custLinFactNeighborX="5390" custLinFactNeighborY="-45047">
        <dgm:presLayoutVars>
          <dgm:chMax val="3"/>
          <dgm:chPref val="3"/>
          <dgm:bulletEnabled val="1"/>
        </dgm:presLayoutVars>
      </dgm:prSet>
      <dgm:spPr/>
      <dgm:t>
        <a:bodyPr/>
        <a:lstStyle/>
        <a:p>
          <a:endParaRPr lang="en-GB"/>
        </a:p>
      </dgm:t>
    </dgm:pt>
    <dgm:pt modelId="{EAC3215D-0951-4743-A340-106FEA0472B5}" type="pres">
      <dgm:prSet presAssocID="{8F4F07B6-DCA5-4F2C-BCC1-97154746CD61}" presName="Accent" presStyleLbl="parChTrans1D1" presStyleIdx="0" presStyleCnt="1"/>
      <dgm:spPr/>
    </dgm:pt>
  </dgm:ptLst>
  <dgm:cxnLst>
    <dgm:cxn modelId="{26640AD4-610B-4D39-A650-D3264B41412B}" type="presOf" srcId="{8F4F07B6-DCA5-4F2C-BCC1-97154746CD61}" destId="{A2C6FB4F-F56C-4784-966F-130C6CE0818B}" srcOrd="0" destOrd="0" presId="urn:microsoft.com/office/officeart/2011/layout/TabList"/>
    <dgm:cxn modelId="{C611AC39-46E8-4CAB-B3B6-914A2B80B05B}" srcId="{31D0A781-B59A-4166-ADBA-82C353605ADA}" destId="{8F4F07B6-DCA5-4F2C-BCC1-97154746CD61}" srcOrd="0" destOrd="0" parTransId="{BFAEBB47-CEA3-4148-ACF5-73AA06711748}" sibTransId="{1F27E2FD-F5A5-40F7-BECB-6E9030420128}"/>
    <dgm:cxn modelId="{6AD87D9D-1E19-4CB0-87BB-053175DCDEDE}" type="presOf" srcId="{31D0A781-B59A-4166-ADBA-82C353605ADA}" destId="{67697D47-5B8F-4D6F-908E-316C060A54E1}" srcOrd="0" destOrd="0" presId="urn:microsoft.com/office/officeart/2011/layout/TabList"/>
    <dgm:cxn modelId="{5D000B6F-6270-40E1-9CA1-2F18CDD04A35}" type="presParOf" srcId="{67697D47-5B8F-4D6F-908E-316C060A54E1}" destId="{952684FB-F512-47AF-9DF5-1834258FF214}" srcOrd="0" destOrd="0" presId="urn:microsoft.com/office/officeart/2011/layout/TabList"/>
    <dgm:cxn modelId="{0A30EA0D-0C04-4314-9D44-F8EF7FF14920}" type="presParOf" srcId="{952684FB-F512-47AF-9DF5-1834258FF214}" destId="{D65071BA-29E1-4DA5-B6EC-761F20B3393E}" srcOrd="0" destOrd="0" presId="urn:microsoft.com/office/officeart/2011/layout/TabList"/>
    <dgm:cxn modelId="{DB8FE688-378F-4948-8B50-FB4E7DC8D1DB}" type="presParOf" srcId="{952684FB-F512-47AF-9DF5-1834258FF214}" destId="{A2C6FB4F-F56C-4784-966F-130C6CE0818B}" srcOrd="1" destOrd="0" presId="urn:microsoft.com/office/officeart/2011/layout/TabList"/>
    <dgm:cxn modelId="{20D36553-5C5E-4DF1-AA86-1F6A17A62C3D}" type="presParOf" srcId="{952684FB-F512-47AF-9DF5-1834258FF214}" destId="{EAC3215D-0951-4743-A340-106FEA0472B5}"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57F5-9904-4885-8460-B91A98DFAB61}">
      <dsp:nvSpPr>
        <dsp:cNvPr id="0" name=""/>
        <dsp:cNvSpPr/>
      </dsp:nvSpPr>
      <dsp:spPr>
        <a:xfrm>
          <a:off x="199523" y="3482491"/>
          <a:ext cx="7691846" cy="0"/>
        </a:xfrm>
        <a:prstGeom prst="line">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9B1BF90-439A-4357-92BA-2F684473A30D}">
      <dsp:nvSpPr>
        <dsp:cNvPr id="0" name=""/>
        <dsp:cNvSpPr/>
      </dsp:nvSpPr>
      <dsp:spPr>
        <a:xfrm>
          <a:off x="2199402" y="1742651"/>
          <a:ext cx="5691966" cy="1739839"/>
        </a:xfrm>
        <a:prstGeom prst="rect">
          <a:avLst/>
        </a:prstGeom>
        <a:noFill/>
        <a:ln>
          <a:noFill/>
        </a:ln>
        <a:effectLst/>
      </dsp:spPr>
      <dsp:style>
        <a:lnRef idx="0">
          <a:scrgbClr r="0" g="0" b="0"/>
        </a:lnRef>
        <a:fillRef idx="0">
          <a:scrgbClr r="0" g="0" b="0"/>
        </a:fillRef>
        <a:effectRef idx="0">
          <a:scrgbClr r="0" g="0" b="0"/>
        </a:effectRef>
        <a:fontRef idx="minor"/>
      </dsp:style>
    </dsp:sp>
    <dsp:sp modelId="{FA946206-C489-4A10-BA9C-4DE43257B48B}">
      <dsp:nvSpPr>
        <dsp:cNvPr id="0" name=""/>
        <dsp:cNvSpPr/>
      </dsp:nvSpPr>
      <dsp:spPr>
        <a:xfrm>
          <a:off x="-199523" y="0"/>
          <a:ext cx="2797972" cy="1159185"/>
        </a:xfrm>
        <a:prstGeom prst="round2SameRect">
          <a:avLst>
            <a:gd name="adj1" fmla="val 16670"/>
            <a:gd name="adj2" fmla="val 0"/>
          </a:avLst>
        </a:prstGeom>
        <a:gradFill rotWithShape="0">
          <a:gsLst>
            <a:gs pos="100000">
              <a:srgbClr val="FFFF00"/>
            </a:gs>
            <a:gs pos="10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a:glow rad="228600">
            <a:schemeClr val="accent4">
              <a:satMod val="175000"/>
              <a:alpha val="40000"/>
            </a:schemeClr>
          </a:glow>
        </a:effectLst>
      </dsp:spPr>
      <dsp:style>
        <a:lnRef idx="1">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a:t>Identify Who is at Risk</a:t>
          </a:r>
        </a:p>
      </dsp:txBody>
      <dsp:txXfrm>
        <a:off x="-142926" y="56597"/>
        <a:ext cx="2684778" cy="1102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57F5-9904-4885-8460-B91A98DFAB61}">
      <dsp:nvSpPr>
        <dsp:cNvPr id="0" name=""/>
        <dsp:cNvSpPr/>
      </dsp:nvSpPr>
      <dsp:spPr>
        <a:xfrm>
          <a:off x="199523" y="3482491"/>
          <a:ext cx="7691846" cy="0"/>
        </a:xfrm>
        <a:prstGeom prst="line">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9B1BF90-439A-4357-92BA-2F684473A30D}">
      <dsp:nvSpPr>
        <dsp:cNvPr id="0" name=""/>
        <dsp:cNvSpPr/>
      </dsp:nvSpPr>
      <dsp:spPr>
        <a:xfrm>
          <a:off x="2199402" y="1742651"/>
          <a:ext cx="5691966" cy="1739839"/>
        </a:xfrm>
        <a:prstGeom prst="rect">
          <a:avLst/>
        </a:prstGeom>
        <a:noFill/>
        <a:ln>
          <a:noFill/>
        </a:ln>
        <a:effectLst/>
      </dsp:spPr>
      <dsp:style>
        <a:lnRef idx="0">
          <a:scrgbClr r="0" g="0" b="0"/>
        </a:lnRef>
        <a:fillRef idx="0">
          <a:scrgbClr r="0" g="0" b="0"/>
        </a:fillRef>
        <a:effectRef idx="0">
          <a:scrgbClr r="0" g="0" b="0"/>
        </a:effectRef>
        <a:fontRef idx="minor"/>
      </dsp:style>
    </dsp:sp>
    <dsp:sp modelId="{FA946206-C489-4A10-BA9C-4DE43257B48B}">
      <dsp:nvSpPr>
        <dsp:cNvPr id="0" name=""/>
        <dsp:cNvSpPr/>
      </dsp:nvSpPr>
      <dsp:spPr>
        <a:xfrm>
          <a:off x="-199523" y="0"/>
          <a:ext cx="2797972" cy="1159185"/>
        </a:xfrm>
        <a:prstGeom prst="round2SameRect">
          <a:avLst>
            <a:gd name="adj1" fmla="val 16670"/>
            <a:gd name="adj2" fmla="val 0"/>
          </a:avLst>
        </a:prstGeom>
        <a:gradFill rotWithShape="0">
          <a:gsLst>
            <a:gs pos="100000">
              <a:srgbClr val="FFFF00"/>
            </a:gs>
            <a:gs pos="10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a:glow rad="228600">
            <a:schemeClr val="accent4">
              <a:satMod val="175000"/>
              <a:alpha val="40000"/>
            </a:schemeClr>
          </a:glow>
        </a:effectLst>
      </dsp:spPr>
      <dsp:style>
        <a:lnRef idx="1">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ar" sz="3400" kern="1200" dirty="0"/>
            <a:t>حدد من هو في خطر</a:t>
          </a:r>
        </a:p>
      </dsp:txBody>
      <dsp:txXfrm>
        <a:off x="-142926" y="56597"/>
        <a:ext cx="2684778" cy="1102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E2CEC-4A87-4E36-8C01-11B739022E8E}">
      <dsp:nvSpPr>
        <dsp:cNvPr id="0" name=""/>
        <dsp:cNvSpPr/>
      </dsp:nvSpPr>
      <dsp:spPr>
        <a:xfrm>
          <a:off x="379157" y="3295130"/>
          <a:ext cx="10963834" cy="0"/>
        </a:xfrm>
        <a:prstGeom prst="line">
          <a:avLst/>
        </a:prstGeom>
        <a:noFill/>
        <a:ln w="12700" cap="flat" cmpd="sng" algn="ctr">
          <a:no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C5AEA3-BFB0-4C8C-86B2-09A0463C4975}">
      <dsp:nvSpPr>
        <dsp:cNvPr id="0" name=""/>
        <dsp:cNvSpPr/>
      </dsp:nvSpPr>
      <dsp:spPr>
        <a:xfrm>
          <a:off x="3229754" y="1648895"/>
          <a:ext cx="8113237" cy="1646234"/>
        </a:xfrm>
        <a:prstGeom prst="rect">
          <a:avLst/>
        </a:prstGeom>
        <a:noFill/>
        <a:ln>
          <a:noFill/>
        </a:ln>
        <a:effectLst/>
      </dsp:spPr>
      <dsp:style>
        <a:lnRef idx="0">
          <a:scrgbClr r="0" g="0" b="0"/>
        </a:lnRef>
        <a:fillRef idx="0">
          <a:scrgbClr r="0" g="0" b="0"/>
        </a:fillRef>
        <a:effectRef idx="0">
          <a:scrgbClr r="0" g="0" b="0"/>
        </a:effectRef>
        <a:fontRef idx="minor"/>
      </dsp:style>
    </dsp:sp>
    <dsp:sp modelId="{6DC68276-44A6-4631-92A4-642E0C7E6B9F}">
      <dsp:nvSpPr>
        <dsp:cNvPr id="0" name=""/>
        <dsp:cNvSpPr/>
      </dsp:nvSpPr>
      <dsp:spPr>
        <a:xfrm>
          <a:off x="6596605" y="0"/>
          <a:ext cx="4367228" cy="1095667"/>
        </a:xfrm>
        <a:prstGeom prst="round2SameRect">
          <a:avLst>
            <a:gd name="adj1" fmla="val 16670"/>
            <a:gd name="adj2" fmla="val 0"/>
          </a:avLst>
        </a:prstGeom>
        <a:solidFill>
          <a:srgbClr val="00B050"/>
        </a:solidFill>
        <a:ln w="6350" cap="flat" cmpd="sng" algn="ctr">
          <a:noFill/>
          <a:prstDash val="solid"/>
          <a:miter lim="800000"/>
        </a:ln>
        <a:effectLst>
          <a:outerShdw blurRad="698500" dist="38100" dir="16200000" rotWithShape="0">
            <a:srgbClr val="00B05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a:t>Risk assessment: Determine the Risk Level</a:t>
          </a:r>
        </a:p>
      </dsp:txBody>
      <dsp:txXfrm>
        <a:off x="6650101" y="53496"/>
        <a:ext cx="4260236" cy="1042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E2CEC-4A87-4E36-8C01-11B739022E8E}">
      <dsp:nvSpPr>
        <dsp:cNvPr id="0" name=""/>
        <dsp:cNvSpPr/>
      </dsp:nvSpPr>
      <dsp:spPr>
        <a:xfrm>
          <a:off x="379157" y="3295130"/>
          <a:ext cx="10963834" cy="0"/>
        </a:xfrm>
        <a:prstGeom prst="line">
          <a:avLst/>
        </a:prstGeom>
        <a:noFill/>
        <a:ln w="12700" cap="flat" cmpd="sng" algn="ctr">
          <a:no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C5AEA3-BFB0-4C8C-86B2-09A0463C4975}">
      <dsp:nvSpPr>
        <dsp:cNvPr id="0" name=""/>
        <dsp:cNvSpPr/>
      </dsp:nvSpPr>
      <dsp:spPr>
        <a:xfrm>
          <a:off x="3229754" y="1648895"/>
          <a:ext cx="8113237" cy="1646234"/>
        </a:xfrm>
        <a:prstGeom prst="rect">
          <a:avLst/>
        </a:prstGeom>
        <a:noFill/>
        <a:ln>
          <a:noFill/>
        </a:ln>
        <a:effectLst/>
      </dsp:spPr>
      <dsp:style>
        <a:lnRef idx="0">
          <a:scrgbClr r="0" g="0" b="0"/>
        </a:lnRef>
        <a:fillRef idx="0">
          <a:scrgbClr r="0" g="0" b="0"/>
        </a:fillRef>
        <a:effectRef idx="0">
          <a:scrgbClr r="0" g="0" b="0"/>
        </a:effectRef>
        <a:fontRef idx="minor"/>
      </dsp:style>
    </dsp:sp>
    <dsp:sp modelId="{6DC68276-44A6-4631-92A4-642E0C7E6B9F}">
      <dsp:nvSpPr>
        <dsp:cNvPr id="0" name=""/>
        <dsp:cNvSpPr/>
      </dsp:nvSpPr>
      <dsp:spPr>
        <a:xfrm>
          <a:off x="6596605" y="0"/>
          <a:ext cx="4367228" cy="1095667"/>
        </a:xfrm>
        <a:prstGeom prst="round2SameRect">
          <a:avLst>
            <a:gd name="adj1" fmla="val 16670"/>
            <a:gd name="adj2" fmla="val 0"/>
          </a:avLst>
        </a:prstGeom>
        <a:solidFill>
          <a:srgbClr val="00B050"/>
        </a:solidFill>
        <a:ln w="6350" cap="flat" cmpd="sng" algn="ctr">
          <a:noFill/>
          <a:prstDash val="solid"/>
          <a:miter lim="800000"/>
        </a:ln>
        <a:effectLst>
          <a:outerShdw blurRad="698500" dist="38100" dir="16200000" rotWithShape="0">
            <a:srgbClr val="00B05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ar" sz="3200" kern="1200" dirty="0"/>
            <a:t>تقييم المخاطر: تحديد مستوى المخاطر</a:t>
          </a:r>
        </a:p>
      </dsp:txBody>
      <dsp:txXfrm>
        <a:off x="6650101" y="53496"/>
        <a:ext cx="4260236" cy="10421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3215D-0951-4743-A340-106FEA0472B5}">
      <dsp:nvSpPr>
        <dsp:cNvPr id="0" name=""/>
        <dsp:cNvSpPr/>
      </dsp:nvSpPr>
      <dsp:spPr>
        <a:xfrm>
          <a:off x="465846" y="2115613"/>
          <a:ext cx="1086993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071BA-29E1-4DA5-B6EC-761F20B3393E}">
      <dsp:nvSpPr>
        <dsp:cNvPr id="0" name=""/>
        <dsp:cNvSpPr/>
      </dsp:nvSpPr>
      <dsp:spPr>
        <a:xfrm>
          <a:off x="3292028" y="1058660"/>
          <a:ext cx="8043748" cy="1056952"/>
        </a:xfrm>
        <a:prstGeom prst="rect">
          <a:avLst/>
        </a:prstGeom>
        <a:noFill/>
        <a:ln>
          <a:noFill/>
        </a:ln>
        <a:effectLst/>
      </dsp:spPr>
      <dsp:style>
        <a:lnRef idx="0">
          <a:scrgbClr r="0" g="0" b="0"/>
        </a:lnRef>
        <a:fillRef idx="0">
          <a:scrgbClr r="0" g="0" b="0"/>
        </a:fillRef>
        <a:effectRef idx="0">
          <a:scrgbClr r="0" g="0" b="0"/>
        </a:effectRef>
        <a:fontRef idx="minor"/>
      </dsp:style>
    </dsp:sp>
    <dsp:sp modelId="{A2C6FB4F-F56C-4784-966F-130C6CE0818B}">
      <dsp:nvSpPr>
        <dsp:cNvPr id="0" name=""/>
        <dsp:cNvSpPr/>
      </dsp:nvSpPr>
      <dsp:spPr>
        <a:xfrm>
          <a:off x="-313515" y="803597"/>
          <a:ext cx="4689568" cy="614829"/>
        </a:xfrm>
        <a:prstGeom prst="round2SameRect">
          <a:avLst>
            <a:gd name="adj1" fmla="val 16670"/>
            <a:gd name="adj2" fmla="val 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a:t> Determine the </a:t>
          </a:r>
          <a:r>
            <a:rPr lang="en-US" sz="2600" kern="1200" dirty="0" smtClean="0"/>
            <a:t>action</a:t>
          </a:r>
          <a:r>
            <a:rPr lang="ar" sz="2600" kern="1200" dirty="0" smtClean="0"/>
            <a:t>تحديد الفعل</a:t>
          </a:r>
          <a:r>
            <a:rPr lang="ar-JO" sz="2600" kern="1200" dirty="0" smtClean="0"/>
            <a:t> </a:t>
          </a:r>
          <a:endParaRPr lang="en-US" sz="2600" kern="1200" dirty="0"/>
        </a:p>
      </dsp:txBody>
      <dsp:txXfrm>
        <a:off x="-283496" y="833616"/>
        <a:ext cx="4629530" cy="58481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D0A0F-34FD-497D-A555-44F5A8EA012C}" type="datetimeFigureOut">
              <a:rPr lang="en-US" smtClean="0"/>
              <a:t>6/19/2022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7EAA5-75F8-4E80-962E-52BA6DA7E605}" type="slidenum">
              <a:rPr lang="en-US" smtClean="0"/>
              <a:t>‹#›</a:t>
            </a:fld>
            <a:endParaRPr lang="en-US"/>
          </a:p>
        </p:txBody>
      </p:sp>
    </p:spTree>
    <p:extLst>
      <p:ext uri="{BB962C8B-B14F-4D97-AF65-F5344CB8AC3E}">
        <p14:creationId xmlns:p14="http://schemas.microsoft.com/office/powerpoint/2010/main" val="71642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28A070-674C-4B59-B656-F5BD1E323A6F}" type="datetime1">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211335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E6D1D-1235-42E5-920D-B4D8E59AE5D2}" type="datetime1">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338471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1CD72-0A19-44B6-98D6-8C9B2822796F}" type="datetime1">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156327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462A60-8813-45D3-BD25-60CFDC4D3013}" type="datetime1">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419033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229F23-1DD2-4A10-A2C2-C1A0D857F64A}" type="datetime1">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329070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9F565D-C111-4240-AD19-0B39E69E4029}" type="datetime1">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4944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D91440-AF8C-49A4-A205-E28BD851CC80}" type="datetime1">
              <a:rPr lang="en-US" smtClean="0"/>
              <a:t>6/19/2022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374259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B61E7C-350F-4219-A593-05318DFA52BD}" type="datetime1">
              <a:rPr lang="en-US" smtClean="0"/>
              <a:t>6/19/2022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268115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5131B-EC17-404F-8917-C620D508F322}" type="datetime1">
              <a:rPr lang="en-US" smtClean="0"/>
              <a:t>6/19/2022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59666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B2C67-2742-41F8-BB1D-BB4F30E2054C}" type="datetime1">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13434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00DDE-37AD-44EA-829E-BD071B492527}" type="datetime1">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7556-1052-47FC-8BA6-D4093AA436EC}" type="slidenum">
              <a:rPr lang="en-US" smtClean="0"/>
              <a:pPr/>
              <a:t>‹#›</a:t>
            </a:fld>
            <a:endParaRPr lang="en-US"/>
          </a:p>
        </p:txBody>
      </p:sp>
    </p:spTree>
    <p:extLst>
      <p:ext uri="{BB962C8B-B14F-4D97-AF65-F5344CB8AC3E}">
        <p14:creationId xmlns:p14="http://schemas.microsoft.com/office/powerpoint/2010/main" val="223565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26A0E-C3C2-4095-895C-3E7D2E441B3B}" type="datetime1">
              <a:rPr lang="en-US" smtClean="0"/>
              <a:t>6/19/2022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97556-1052-47FC-8BA6-D4093AA436EC}" type="slidenum">
              <a:rPr lang="en-US" smtClean="0"/>
              <a:pPr/>
              <a:t>‹#›</a:t>
            </a:fld>
            <a:endParaRPr lang="en-US"/>
          </a:p>
        </p:txBody>
      </p:sp>
    </p:spTree>
    <p:extLst>
      <p:ext uri="{BB962C8B-B14F-4D97-AF65-F5344CB8AC3E}">
        <p14:creationId xmlns:p14="http://schemas.microsoft.com/office/powerpoint/2010/main" val="292213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13" Type="http://schemas.microsoft.com/office/2007/relationships/diagramDrawing" Target="../diagrams/drawing3.xml"/><Relationship Id="rId3" Type="http://schemas.openxmlformats.org/officeDocument/2006/relationships/diagramLayout" Target="../diagrams/layout2.xml"/><Relationship Id="rId7" Type="http://schemas.openxmlformats.org/officeDocument/2006/relationships/image" Target="../media/image12.jpeg"/><Relationship Id="rId12" Type="http://schemas.openxmlformats.org/officeDocument/2006/relationships/diagramColors" Target="../diagrams/colors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0" Type="http://schemas.openxmlformats.org/officeDocument/2006/relationships/diagramLayout" Target="../diagrams/layout3.xml"/><Relationship Id="rId4" Type="http://schemas.openxmlformats.org/officeDocument/2006/relationships/diagramQuickStyle" Target="../diagrams/quickStyle2.xml"/><Relationship Id="rId9"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9479" y="5877922"/>
            <a:ext cx="9852285" cy="956855"/>
          </a:xfrm>
        </p:spPr>
        <p:txBody>
          <a:bodyPr>
            <a:noAutofit/>
          </a:bodyPr>
          <a:lstStyle/>
          <a:p>
            <a:r>
              <a:rPr lang="en-US" b="1" dirty="0">
                <a:solidFill>
                  <a:srgbClr val="FF0000"/>
                </a:solidFill>
                <a:effectLst>
                  <a:outerShdw blurRad="38100" dist="38100" dir="2700000" algn="tl">
                    <a:srgbClr val="000000">
                      <a:alpha val="43137"/>
                    </a:srgbClr>
                  </a:outerShdw>
                </a:effectLst>
              </a:rPr>
              <a:t>Risk Management in </a:t>
            </a:r>
            <a:r>
              <a:rPr lang="en-US" b="1" dirty="0" smtClean="0">
                <a:solidFill>
                  <a:srgbClr val="FF0000"/>
                </a:solidFill>
                <a:effectLst>
                  <a:outerShdw blurRad="38100" dist="38100" dir="2700000" algn="tl">
                    <a:srgbClr val="000000">
                      <a:alpha val="43137"/>
                    </a:srgbClr>
                  </a:outerShdw>
                </a:effectLst>
              </a:rPr>
              <a:t>Healthcare</a:t>
            </a:r>
            <a:r>
              <a:rPr lang="ar-JO" b="1" dirty="0" smtClean="0">
                <a:solidFill>
                  <a:srgbClr val="FF0000"/>
                </a:solidFill>
                <a:effectLst>
                  <a:outerShdw blurRad="38100" dist="38100" dir="2700000" algn="tl">
                    <a:srgbClr val="000000">
                      <a:alpha val="43137"/>
                    </a:srgbClr>
                  </a:outerShdw>
                </a:effectLst>
              </a:rPr>
              <a:t/>
            </a:r>
            <a:br>
              <a:rPr lang="ar-JO" b="1" dirty="0" smtClean="0">
                <a:solidFill>
                  <a:srgbClr val="FF0000"/>
                </a:solidFill>
                <a:effectLst>
                  <a:outerShdw blurRad="38100" dist="38100" dir="2700000" algn="tl">
                    <a:srgbClr val="000000">
                      <a:alpha val="43137"/>
                    </a:srgbClr>
                  </a:outerShdw>
                </a:effectLst>
              </a:rPr>
            </a:br>
            <a:r>
              <a:rPr lang="ar" b="1" dirty="0">
                <a:solidFill>
                  <a:srgbClr val="FF0000"/>
                </a:solidFill>
                <a:effectLst>
                  <a:outerShdw blurRad="38100" dist="38100" dir="2700000" algn="tl">
                    <a:srgbClr val="000000">
                      <a:alpha val="43137"/>
                    </a:srgbClr>
                  </a:outerShdw>
                </a:effectLst>
              </a:rPr>
              <a:t>إدارة المخاطر في الرعاية الصحية</a:t>
            </a:r>
            <a:r>
              <a:rPr lang="en-US" b="1" dirty="0" smtClean="0">
                <a:solidFill>
                  <a:srgbClr val="FF0000"/>
                </a:solidFill>
                <a:effectLst>
                  <a:outerShdw blurRad="38100" dist="38100" dir="2700000" algn="tl">
                    <a:srgbClr val="000000">
                      <a:alpha val="43137"/>
                    </a:srgbClr>
                  </a:outerShdw>
                </a:effectLst>
              </a:rPr>
              <a:t> </a:t>
            </a:r>
            <a:endParaRPr lang="en-US"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180289" y="3267856"/>
            <a:ext cx="4806844" cy="1447208"/>
          </a:xfrm>
        </p:spPr>
        <p:txBody>
          <a:bodyPr>
            <a:normAutofit fontScale="47500" lnSpcReduction="20000"/>
          </a:bodyPr>
          <a:lstStyle/>
          <a:p>
            <a:r>
              <a:rPr lang="en-US" sz="3600" b="1" dirty="0">
                <a:solidFill>
                  <a:schemeClr val="tx1">
                    <a:lumMod val="85000"/>
                    <a:lumOff val="15000"/>
                  </a:schemeClr>
                </a:solidFill>
                <a:latin typeface="Arial Black" panose="020B0A04020102020204" pitchFamily="34" charset="0"/>
              </a:rPr>
              <a:t>Dr. Israa Al-Rawashdeh </a:t>
            </a:r>
            <a:r>
              <a:rPr lang="en-US" sz="3600" b="1" dirty="0" err="1">
                <a:solidFill>
                  <a:schemeClr val="tx1">
                    <a:lumMod val="85000"/>
                    <a:lumOff val="15000"/>
                  </a:schemeClr>
                </a:solidFill>
                <a:latin typeface="Arial Black" panose="020B0A04020102020204" pitchFamily="34" charset="0"/>
              </a:rPr>
              <a:t>MD,MPH,PhD</a:t>
            </a:r>
            <a:endParaRPr lang="en-US" sz="3600" b="1" dirty="0">
              <a:solidFill>
                <a:schemeClr val="tx1">
                  <a:lumMod val="85000"/>
                  <a:lumOff val="15000"/>
                </a:schemeClr>
              </a:solidFill>
              <a:latin typeface="Arial Black" panose="020B0A04020102020204" pitchFamily="34" charset="0"/>
            </a:endParaRPr>
          </a:p>
          <a:p>
            <a:r>
              <a:rPr lang="en-US" sz="3600" b="1" dirty="0">
                <a:solidFill>
                  <a:schemeClr val="tx1">
                    <a:lumMod val="85000"/>
                    <a:lumOff val="15000"/>
                  </a:schemeClr>
                </a:solidFill>
                <a:latin typeface="Arial Black" panose="020B0A04020102020204" pitchFamily="34" charset="0"/>
              </a:rPr>
              <a:t>Faculty of Medicine</a:t>
            </a:r>
          </a:p>
          <a:p>
            <a:r>
              <a:rPr lang="en-US" sz="3600" b="1" dirty="0" err="1">
                <a:solidFill>
                  <a:schemeClr val="tx1">
                    <a:lumMod val="85000"/>
                    <a:lumOff val="15000"/>
                  </a:schemeClr>
                </a:solidFill>
                <a:latin typeface="Arial Black" panose="020B0A04020102020204" pitchFamily="34" charset="0"/>
              </a:rPr>
              <a:t>Mutah</a:t>
            </a:r>
            <a:r>
              <a:rPr lang="en-US" sz="3600" b="1" dirty="0">
                <a:solidFill>
                  <a:schemeClr val="tx1">
                    <a:lumMod val="85000"/>
                    <a:lumOff val="15000"/>
                  </a:schemeClr>
                </a:solidFill>
                <a:latin typeface="Arial Black" panose="020B0A04020102020204" pitchFamily="34" charset="0"/>
              </a:rPr>
              <a:t> University</a:t>
            </a:r>
          </a:p>
          <a:p>
            <a:r>
              <a:rPr lang="en-US" sz="3600" b="1" smtClean="0">
                <a:solidFill>
                  <a:schemeClr val="tx1">
                    <a:lumMod val="85000"/>
                    <a:lumOff val="15000"/>
                  </a:schemeClr>
                </a:solidFill>
                <a:latin typeface="Arial Black" panose="020B0A04020102020204" pitchFamily="34" charset="0"/>
              </a:rPr>
              <a:t>2022</a:t>
            </a:r>
            <a:endParaRPr lang="en-US" sz="3600" b="1" dirty="0">
              <a:solidFill>
                <a:schemeClr val="tx1">
                  <a:lumMod val="85000"/>
                  <a:lumOff val="15000"/>
                </a:schemeClr>
              </a:solidFill>
              <a:latin typeface="Arial Black" panose="020B0A04020102020204" pitchFamily="34" charset="0"/>
            </a:endParaRPr>
          </a:p>
          <a:p>
            <a:endParaRPr lang="en-US" b="1"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xmlns="" id="{C5848C77-5D3B-4449-A7FE-EB7ACAE62FC2}"/>
              </a:ext>
            </a:extLst>
          </p:cNvPr>
          <p:cNvSpPr>
            <a:spLocks noGrp="1"/>
          </p:cNvSpPr>
          <p:nvPr>
            <p:ph type="sldNum" sz="quarter" idx="12"/>
          </p:nvPr>
        </p:nvSpPr>
        <p:spPr/>
        <p:txBody>
          <a:bodyPr/>
          <a:lstStyle/>
          <a:p>
            <a:fld id="{E3697556-1052-47FC-8BA6-D4093AA436EC}" type="slidenum">
              <a:rPr lang="en-US" smtClean="0"/>
              <a:pPr/>
              <a:t>1</a:t>
            </a:fld>
            <a:endParaRPr lang="en-US"/>
          </a:p>
        </p:txBody>
      </p:sp>
    </p:spTree>
    <p:extLst>
      <p:ext uri="{BB962C8B-B14F-4D97-AF65-F5344CB8AC3E}">
        <p14:creationId xmlns:p14="http://schemas.microsoft.com/office/powerpoint/2010/main" val="4064302017"/>
      </p:ext>
    </p:extLst>
  </p:cSld>
  <p:clrMapOvr>
    <a:masterClrMapping/>
  </p:clrMapOvr>
  <mc:AlternateContent xmlns:mc="http://schemas.openxmlformats.org/markup-compatibility/2006" xmlns:p14="http://schemas.microsoft.com/office/powerpoint/2010/main">
    <mc:Choice Requires="p14">
      <p:transition spd="slow" p14:dur="2000" advTm="11298"/>
    </mc:Choice>
    <mc:Fallback xmlns="">
      <p:transition spd="slow" advTm="112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8743C57-79AD-4F81-A914-C853D2B4B270}"/>
              </a:ext>
            </a:extLst>
          </p:cNvPr>
          <p:cNvSpPr>
            <a:spLocks noGrp="1"/>
          </p:cNvSpPr>
          <p:nvPr>
            <p:ph type="title"/>
          </p:nvPr>
        </p:nvSpPr>
        <p:spPr>
          <a:xfrm>
            <a:off x="448235" y="815959"/>
            <a:ext cx="3494362" cy="4930246"/>
          </a:xfrm>
        </p:spPr>
        <p:txBody>
          <a:bodyPr>
            <a:normAutofit/>
          </a:bodyPr>
          <a:lstStyle/>
          <a:p>
            <a:pPr algn="r"/>
            <a:r>
              <a:rPr lang="en-GB" dirty="0">
                <a:solidFill>
                  <a:schemeClr val="accent1"/>
                </a:solidFill>
              </a:rPr>
              <a:t>Examples of risk in </a:t>
            </a:r>
            <a:r>
              <a:rPr lang="en-GB" dirty="0" smtClean="0">
                <a:solidFill>
                  <a:schemeClr val="accent1"/>
                </a:solidFill>
              </a:rPr>
              <a:t>healthcare</a:t>
            </a:r>
            <a:r>
              <a:rPr lang="ar-JO" dirty="0" smtClean="0">
                <a:solidFill>
                  <a:schemeClr val="accent1"/>
                </a:solidFill>
              </a:rPr>
              <a:t/>
            </a:r>
            <a:br>
              <a:rPr lang="ar-JO" dirty="0" smtClean="0">
                <a:solidFill>
                  <a:schemeClr val="accent1"/>
                </a:solidFill>
              </a:rPr>
            </a:br>
            <a:r>
              <a:rPr lang="ar" dirty="0">
                <a:solidFill>
                  <a:schemeClr val="accent1"/>
                </a:solidFill>
              </a:rPr>
              <a:t>أمثلة على المخاطر في الرعاية الصحية</a:t>
            </a:r>
            <a:endParaRPr lang="en-GB" dirty="0">
              <a:solidFill>
                <a:schemeClr val="accent1"/>
              </a:solidFill>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0430708-5F7E-4083-8223-2B69F5FB079F}"/>
              </a:ext>
            </a:extLst>
          </p:cNvPr>
          <p:cNvSpPr>
            <a:spLocks noGrp="1"/>
          </p:cNvSpPr>
          <p:nvPr>
            <p:ph idx="1"/>
          </p:nvPr>
        </p:nvSpPr>
        <p:spPr>
          <a:xfrm>
            <a:off x="4717632" y="910724"/>
            <a:ext cx="6377769" cy="4930246"/>
          </a:xfrm>
        </p:spPr>
        <p:txBody>
          <a:bodyPr anchor="ctr">
            <a:normAutofit lnSpcReduction="10000"/>
          </a:bodyPr>
          <a:lstStyle/>
          <a:p>
            <a:pPr fontAlgn="base">
              <a:buFont typeface="Wingdings" panose="05000000000000000000" pitchFamily="2" charset="2"/>
              <a:buChar char="Ø"/>
            </a:pPr>
            <a:r>
              <a:rPr lang="en-GB" sz="2400" b="1" dirty="0">
                <a:latin typeface="Aharoni" panose="02010803020104030203" pitchFamily="2" charset="-79"/>
                <a:cs typeface="Aharoni" panose="02010803020104030203" pitchFamily="2" charset="-79"/>
              </a:rPr>
              <a:t>Healthcare-acquired </a:t>
            </a:r>
            <a:r>
              <a:rPr lang="en-GB" sz="2400" b="1" dirty="0" smtClean="0">
                <a:latin typeface="Aharoni" panose="02010803020104030203" pitchFamily="2" charset="-79"/>
                <a:cs typeface="Aharoni" panose="02010803020104030203" pitchFamily="2" charset="-79"/>
              </a:rPr>
              <a:t>infections</a:t>
            </a:r>
            <a:endParaRPr lang="ar-JO" sz="2400" b="1" dirty="0" smtClean="0">
              <a:latin typeface="Aharoni" panose="02010803020104030203" pitchFamily="2" charset="-79"/>
              <a:cs typeface="Aharoni" panose="02010803020104030203" pitchFamily="2" charset="-79"/>
            </a:endParaRPr>
          </a:p>
          <a:p>
            <a:pPr marL="0" indent="0" fontAlgn="base">
              <a:buNone/>
            </a:pPr>
            <a:endParaRPr lang="en-GB" sz="2400" b="1" dirty="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en-GB" sz="2400" b="1" dirty="0">
                <a:latin typeface="Aharoni" panose="02010803020104030203" pitchFamily="2" charset="-79"/>
                <a:cs typeface="Aharoni" panose="02010803020104030203" pitchFamily="2" charset="-79"/>
              </a:rPr>
              <a:t>Violent Incidents in </a:t>
            </a:r>
            <a:r>
              <a:rPr lang="en-GB" sz="2400" b="1" dirty="0" smtClean="0">
                <a:latin typeface="Aharoni" panose="02010803020104030203" pitchFamily="2" charset="-79"/>
                <a:cs typeface="Aharoni" panose="02010803020104030203" pitchFamily="2" charset="-79"/>
              </a:rPr>
              <a:t>Hospitals</a:t>
            </a:r>
            <a:endParaRPr lang="ar-JO" sz="2400" b="1" dirty="0" smtClean="0">
              <a:latin typeface="Aharoni" panose="02010803020104030203" pitchFamily="2" charset="-79"/>
              <a:cs typeface="Aharoni" panose="02010803020104030203" pitchFamily="2" charset="-79"/>
            </a:endParaRPr>
          </a:p>
          <a:p>
            <a:pPr marL="0" indent="0" fontAlgn="base">
              <a:buNone/>
            </a:pPr>
            <a:endParaRPr lang="en-GB" sz="2400" b="1" dirty="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en-GB" sz="2400" b="1" dirty="0">
                <a:latin typeface="Aharoni" panose="02010803020104030203" pitchFamily="2" charset="-79"/>
                <a:cs typeface="Aharoni" panose="02010803020104030203" pitchFamily="2" charset="-79"/>
              </a:rPr>
              <a:t>Preparedness for </a:t>
            </a:r>
            <a:r>
              <a:rPr lang="en-GB" sz="2400" b="1" dirty="0" smtClean="0">
                <a:latin typeface="Aharoni" panose="02010803020104030203" pitchFamily="2" charset="-79"/>
                <a:cs typeface="Aharoni" panose="02010803020104030203" pitchFamily="2" charset="-79"/>
              </a:rPr>
              <a:t>Pandemics</a:t>
            </a:r>
            <a:endParaRPr lang="ar-JO" sz="2400" b="1" dirty="0" smtClean="0">
              <a:latin typeface="Aharoni" panose="02010803020104030203" pitchFamily="2" charset="-79"/>
              <a:cs typeface="Aharoni" panose="02010803020104030203" pitchFamily="2" charset="-79"/>
            </a:endParaRPr>
          </a:p>
          <a:p>
            <a:pPr marL="0" indent="0" fontAlgn="base">
              <a:buNone/>
            </a:pPr>
            <a:endParaRPr lang="en-GB" sz="2400" b="1" dirty="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en-GB" sz="2400" b="1" dirty="0">
                <a:latin typeface="Aharoni" panose="02010803020104030203" pitchFamily="2" charset="-79"/>
                <a:cs typeface="Aharoni" panose="02010803020104030203" pitchFamily="2" charset="-79"/>
              </a:rPr>
              <a:t>Disruptive Staff </a:t>
            </a:r>
            <a:r>
              <a:rPr lang="en-GB" sz="2400" b="1" dirty="0" smtClean="0">
                <a:latin typeface="Aharoni" panose="02010803020104030203" pitchFamily="2" charset="-79"/>
                <a:cs typeface="Aharoni" panose="02010803020104030203" pitchFamily="2" charset="-79"/>
              </a:rPr>
              <a:t>Behaviour</a:t>
            </a:r>
            <a:endParaRPr lang="ar-JO" sz="2400" b="1" dirty="0" smtClean="0">
              <a:latin typeface="Aharoni" panose="02010803020104030203" pitchFamily="2" charset="-79"/>
              <a:cs typeface="Aharoni" panose="02010803020104030203" pitchFamily="2" charset="-79"/>
            </a:endParaRPr>
          </a:p>
          <a:p>
            <a:pPr marL="0" indent="0" fontAlgn="base">
              <a:buNone/>
            </a:pPr>
            <a:endParaRPr lang="en-GB" sz="2400" b="1" dirty="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en-GB" sz="2400" b="1" dirty="0">
                <a:latin typeface="Aharoni" panose="02010803020104030203" pitchFamily="2" charset="-79"/>
                <a:cs typeface="Aharoni" panose="02010803020104030203" pitchFamily="2" charset="-79"/>
              </a:rPr>
              <a:t>Environmental </a:t>
            </a:r>
            <a:r>
              <a:rPr lang="en-GB" sz="2400" b="1" dirty="0" smtClean="0">
                <a:latin typeface="Aharoni" panose="02010803020104030203" pitchFamily="2" charset="-79"/>
                <a:cs typeface="Aharoni" panose="02010803020104030203" pitchFamily="2" charset="-79"/>
              </a:rPr>
              <a:t>Pollutants</a:t>
            </a:r>
            <a:endParaRPr lang="ar-JO" sz="2400" b="1" dirty="0" smtClean="0">
              <a:latin typeface="Aharoni" panose="02010803020104030203" pitchFamily="2" charset="-79"/>
              <a:cs typeface="Aharoni" panose="02010803020104030203" pitchFamily="2" charset="-79"/>
            </a:endParaRPr>
          </a:p>
          <a:p>
            <a:pPr marL="0" indent="0" fontAlgn="base">
              <a:buNone/>
            </a:pPr>
            <a:endParaRPr lang="en-GB" sz="2400" b="1" dirty="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en-GB" sz="2400" b="1" dirty="0">
                <a:latin typeface="Aharoni" panose="02010803020104030203" pitchFamily="2" charset="-79"/>
                <a:cs typeface="Aharoni" panose="02010803020104030203" pitchFamily="2" charset="-79"/>
              </a:rPr>
              <a:t>Emergency Preparedness</a:t>
            </a:r>
          </a:p>
          <a:p>
            <a:pPr marL="0" indent="0">
              <a:buNone/>
            </a:pPr>
            <a:endParaRPr lang="en-GB" sz="2400" dirty="0"/>
          </a:p>
        </p:txBody>
      </p:sp>
      <p:sp>
        <p:nvSpPr>
          <p:cNvPr id="4" name="Slide Number Placeholder 3">
            <a:extLst>
              <a:ext uri="{FF2B5EF4-FFF2-40B4-BE49-F238E27FC236}">
                <a16:creationId xmlns:a16="http://schemas.microsoft.com/office/drawing/2014/main" xmlns="" id="{5CB2B311-53E7-4889-8D22-CBAE7B154709}"/>
              </a:ext>
            </a:extLst>
          </p:cNvPr>
          <p:cNvSpPr>
            <a:spLocks noGrp="1"/>
          </p:cNvSpPr>
          <p:nvPr>
            <p:ph type="sldNum" sz="quarter" idx="12"/>
          </p:nvPr>
        </p:nvSpPr>
        <p:spPr/>
        <p:txBody>
          <a:bodyPr/>
          <a:lstStyle/>
          <a:p>
            <a:fld id="{E3697556-1052-47FC-8BA6-D4093AA436EC}" type="slidenum">
              <a:rPr lang="en-US" smtClean="0"/>
              <a:pPr/>
              <a:t>10</a:t>
            </a:fld>
            <a:endParaRPr lang="en-US"/>
          </a:p>
        </p:txBody>
      </p:sp>
      <p:sp>
        <p:nvSpPr>
          <p:cNvPr id="7" name="Content Placeholder 2">
            <a:extLst>
              <a:ext uri="{FF2B5EF4-FFF2-40B4-BE49-F238E27FC236}">
                <a16:creationId xmlns="" xmlns:a16="http://schemas.microsoft.com/office/drawing/2014/main" xmlns:lc="http://schemas.openxmlformats.org/drawingml/2006/lockedCanvas" id="{90430708-5F7E-4083-8223-2B69F5FB079F}"/>
              </a:ext>
            </a:extLst>
          </p:cNvPr>
          <p:cNvSpPr>
            <a:spLocks noGrp="1"/>
          </p:cNvSpPr>
          <p:nvPr/>
        </p:nvSpPr>
        <p:spPr>
          <a:xfrm>
            <a:off x="4717632" y="1259219"/>
            <a:ext cx="6377769" cy="493024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Font typeface="Wingdings" panose="05000000000000000000" pitchFamily="2" charset="2"/>
              <a:buChar char="Ø"/>
            </a:pPr>
            <a:r>
              <a:rPr lang="ar" sz="2400" b="1" dirty="0">
                <a:latin typeface="Aharoni" panose="02010803020104030203" pitchFamily="2" charset="-79"/>
                <a:cs typeface="Aharoni" panose="02010803020104030203" pitchFamily="2" charset="-79"/>
              </a:rPr>
              <a:t>الالتهابات المكتسبة عن طريق الرعاية الصحية</a:t>
            </a:r>
          </a:p>
          <a:p>
            <a:pPr fontAlgn="base">
              <a:buFont typeface="Wingdings" panose="05000000000000000000" pitchFamily="2" charset="2"/>
              <a:buChar char="Ø"/>
            </a:pPr>
            <a:endParaRPr lang="ar-JO" sz="2400" b="1" dirty="0" smtClean="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ar" sz="2400" b="1" dirty="0" smtClean="0">
                <a:latin typeface="Aharoni" panose="02010803020104030203" pitchFamily="2" charset="-79"/>
                <a:cs typeface="Aharoni" panose="02010803020104030203" pitchFamily="2" charset="-79"/>
              </a:rPr>
              <a:t>حوادث </a:t>
            </a:r>
            <a:r>
              <a:rPr lang="ar" sz="2400" b="1" dirty="0">
                <a:latin typeface="Aharoni" panose="02010803020104030203" pitchFamily="2" charset="-79"/>
                <a:cs typeface="Aharoni" panose="02010803020104030203" pitchFamily="2" charset="-79"/>
              </a:rPr>
              <a:t>عنف في المستشفيات</a:t>
            </a:r>
          </a:p>
          <a:p>
            <a:pPr fontAlgn="base">
              <a:buFont typeface="Wingdings" panose="05000000000000000000" pitchFamily="2" charset="2"/>
              <a:buChar char="Ø"/>
            </a:pPr>
            <a:endParaRPr lang="ar-JO" sz="2400" b="1" dirty="0" smtClean="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ar" sz="2400" b="1" dirty="0" smtClean="0">
                <a:latin typeface="Aharoni" panose="02010803020104030203" pitchFamily="2" charset="-79"/>
                <a:cs typeface="Aharoni" panose="02010803020104030203" pitchFamily="2" charset="-79"/>
              </a:rPr>
              <a:t>التأهب </a:t>
            </a:r>
            <a:r>
              <a:rPr lang="ar" sz="2400" b="1" dirty="0">
                <a:latin typeface="Aharoni" panose="02010803020104030203" pitchFamily="2" charset="-79"/>
                <a:cs typeface="Aharoni" panose="02010803020104030203" pitchFamily="2" charset="-79"/>
              </a:rPr>
              <a:t>للأوبئة</a:t>
            </a:r>
          </a:p>
          <a:p>
            <a:pPr fontAlgn="base">
              <a:buFont typeface="Wingdings" panose="05000000000000000000" pitchFamily="2" charset="2"/>
              <a:buChar char="Ø"/>
            </a:pPr>
            <a:endParaRPr lang="ar-JO" sz="2400" b="1" dirty="0" smtClean="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ar" sz="2400" b="1" dirty="0" smtClean="0">
                <a:latin typeface="Aharoni" panose="02010803020104030203" pitchFamily="2" charset="-79"/>
                <a:cs typeface="Aharoni" panose="02010803020104030203" pitchFamily="2" charset="-79"/>
              </a:rPr>
              <a:t>سلوك </a:t>
            </a:r>
            <a:r>
              <a:rPr lang="ar" sz="2400" b="1" dirty="0">
                <a:latin typeface="Aharoni" panose="02010803020104030203" pitchFamily="2" charset="-79"/>
                <a:cs typeface="Aharoni" panose="02010803020104030203" pitchFamily="2" charset="-79"/>
              </a:rPr>
              <a:t>الموظفين التخريبي</a:t>
            </a:r>
          </a:p>
          <a:p>
            <a:pPr fontAlgn="base">
              <a:buFont typeface="Wingdings" panose="05000000000000000000" pitchFamily="2" charset="2"/>
              <a:buChar char="Ø"/>
            </a:pPr>
            <a:endParaRPr lang="ar-JO" sz="2400" b="1" dirty="0" smtClean="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ar" sz="2400" b="1" dirty="0" smtClean="0">
                <a:latin typeface="Aharoni" panose="02010803020104030203" pitchFamily="2" charset="-79"/>
                <a:cs typeface="Aharoni" panose="02010803020104030203" pitchFamily="2" charset="-79"/>
              </a:rPr>
              <a:t>الملوثات </a:t>
            </a:r>
            <a:r>
              <a:rPr lang="ar" sz="2400" b="1" dirty="0">
                <a:latin typeface="Aharoni" panose="02010803020104030203" pitchFamily="2" charset="-79"/>
                <a:cs typeface="Aharoni" panose="02010803020104030203" pitchFamily="2" charset="-79"/>
              </a:rPr>
              <a:t>البيئية</a:t>
            </a:r>
          </a:p>
          <a:p>
            <a:pPr fontAlgn="base">
              <a:buFont typeface="Wingdings" panose="05000000000000000000" pitchFamily="2" charset="2"/>
              <a:buChar char="Ø"/>
            </a:pPr>
            <a:endParaRPr lang="ar-JO" sz="2400" b="1" dirty="0" smtClean="0">
              <a:latin typeface="Aharoni" panose="02010803020104030203" pitchFamily="2" charset="-79"/>
              <a:cs typeface="Aharoni" panose="02010803020104030203" pitchFamily="2" charset="-79"/>
            </a:endParaRPr>
          </a:p>
          <a:p>
            <a:pPr fontAlgn="base">
              <a:buFont typeface="Wingdings" panose="05000000000000000000" pitchFamily="2" charset="2"/>
              <a:buChar char="Ø"/>
            </a:pPr>
            <a:r>
              <a:rPr lang="ar" sz="2400" b="1" dirty="0" smtClean="0">
                <a:latin typeface="Aharoni" panose="02010803020104030203" pitchFamily="2" charset="-79"/>
                <a:cs typeface="Aharoni" panose="02010803020104030203" pitchFamily="2" charset="-79"/>
              </a:rPr>
              <a:t>التأهب </a:t>
            </a:r>
            <a:r>
              <a:rPr lang="ar" sz="2400" b="1" dirty="0">
                <a:latin typeface="Aharoni" panose="02010803020104030203" pitchFamily="2" charset="-79"/>
                <a:cs typeface="Aharoni" panose="02010803020104030203" pitchFamily="2" charset="-79"/>
              </a:rPr>
              <a:t>للطوارئ</a:t>
            </a:r>
          </a:p>
          <a:p>
            <a:pPr marL="0" indent="0">
              <a:buNone/>
            </a:pPr>
            <a:endParaRPr lang="en-GB" sz="2400" dirty="0"/>
          </a:p>
        </p:txBody>
      </p:sp>
    </p:spTree>
    <p:extLst>
      <p:ext uri="{BB962C8B-B14F-4D97-AF65-F5344CB8AC3E}">
        <p14:creationId xmlns:p14="http://schemas.microsoft.com/office/powerpoint/2010/main" val="33682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019"/>
          </a:xfrm>
        </p:spPr>
        <p:txBody>
          <a:bodyPr>
            <a:normAutofit fontScale="90000"/>
          </a:bodyPr>
          <a:lstStyle/>
          <a:p>
            <a:r>
              <a:rPr lang="en-US" dirty="0"/>
              <a:t/>
            </a:r>
            <a:br>
              <a:rPr lang="en-US" dirty="0"/>
            </a:br>
            <a:r>
              <a:rPr lang="en-US" dirty="0"/>
              <a:t>Examples of Projects that Pose </a:t>
            </a:r>
            <a:r>
              <a:rPr lang="en-US" dirty="0" smtClean="0"/>
              <a:t>risk</a:t>
            </a:r>
            <a:r>
              <a:rPr lang="ar" dirty="0" smtClean="0"/>
              <a:t> </a:t>
            </a:r>
            <a:r>
              <a:rPr lang="en-US" dirty="0"/>
              <a:t/>
            </a:r>
            <a:br>
              <a:rPr lang="en-US" dirty="0"/>
            </a:br>
            <a:r>
              <a:rPr lang="ar" dirty="0"/>
              <a:t>أمثلة على المشاريع التي تنطوي على </a:t>
            </a:r>
            <a:r>
              <a:rPr lang="ar" dirty="0" smtClean="0"/>
              <a:t>مخاطر</a:t>
            </a:r>
            <a:r>
              <a:rPr lang="en-US" dirty="0"/>
              <a:t/>
            </a:r>
            <a:br>
              <a:rPr lang="en-US" dirty="0"/>
            </a:br>
            <a:endParaRPr lang="en-US" dirty="0"/>
          </a:p>
        </p:txBody>
      </p:sp>
      <p:sp>
        <p:nvSpPr>
          <p:cNvPr id="3" name="Content Placeholder 2"/>
          <p:cNvSpPr>
            <a:spLocks noGrp="1"/>
          </p:cNvSpPr>
          <p:nvPr>
            <p:ph idx="1"/>
          </p:nvPr>
        </p:nvSpPr>
        <p:spPr>
          <a:xfrm>
            <a:off x="188259" y="1825625"/>
            <a:ext cx="11833411" cy="4895850"/>
          </a:xfrm>
        </p:spPr>
        <p:txBody>
          <a:bodyPr>
            <a:normAutofit fontScale="85000" lnSpcReduction="20000"/>
          </a:bodyPr>
          <a:lstStyle/>
          <a:p>
            <a:r>
              <a:rPr lang="en-US" dirty="0">
                <a:solidFill>
                  <a:srgbClr val="7030A0"/>
                </a:solidFill>
              </a:rPr>
              <a:t>New equipment: </a:t>
            </a:r>
            <a:r>
              <a:rPr lang="en-US" dirty="0"/>
              <a:t>The purchase of anything from a new brand of tongue depressors to a new robotic operating </a:t>
            </a:r>
            <a:r>
              <a:rPr lang="en-US" dirty="0" smtClean="0"/>
              <a:t>system</a:t>
            </a:r>
            <a:r>
              <a:rPr lang="ar-JO" dirty="0" smtClean="0"/>
              <a:t> </a:t>
            </a:r>
            <a:r>
              <a:rPr lang="ar" dirty="0">
                <a:solidFill>
                  <a:srgbClr val="7030A0"/>
                </a:solidFill>
              </a:rPr>
              <a:t>معدات جديدة: </a:t>
            </a:r>
            <a:r>
              <a:rPr lang="ar" dirty="0"/>
              <a:t>شراء أي شيء من ماركة جديدة لخافضات اللسان إلى نظام تشغيل آلي </a:t>
            </a:r>
            <a:r>
              <a:rPr lang="ar" dirty="0" smtClean="0"/>
              <a:t>جديد</a:t>
            </a:r>
            <a:r>
              <a:rPr lang="ar-JO" dirty="0" smtClean="0"/>
              <a:t> </a:t>
            </a:r>
            <a:endParaRPr lang="en-US" dirty="0"/>
          </a:p>
          <a:p>
            <a:r>
              <a:rPr lang="en-US" dirty="0">
                <a:solidFill>
                  <a:srgbClr val="7030A0"/>
                </a:solidFill>
              </a:rPr>
              <a:t>New physical space: </a:t>
            </a:r>
            <a:r>
              <a:rPr lang="en-US" dirty="0"/>
              <a:t>Expansion of the existing physical space or moving to a new </a:t>
            </a:r>
            <a:r>
              <a:rPr lang="en-US" dirty="0" smtClean="0"/>
              <a:t>location</a:t>
            </a:r>
            <a:r>
              <a:rPr lang="ar-JO" dirty="0" smtClean="0"/>
              <a:t> </a:t>
            </a:r>
            <a:r>
              <a:rPr lang="ar" dirty="0">
                <a:solidFill>
                  <a:srgbClr val="7030A0"/>
                </a:solidFill>
              </a:rPr>
              <a:t>مساحة مادية جديدة: </a:t>
            </a:r>
            <a:r>
              <a:rPr lang="ar" dirty="0"/>
              <a:t>توسيع المساحة المادية الحالية أو الانتقال إلى موقع </a:t>
            </a:r>
            <a:r>
              <a:rPr lang="ar" dirty="0" smtClean="0"/>
              <a:t>جدي</a:t>
            </a:r>
            <a:r>
              <a:rPr lang="ar-JO" dirty="0" smtClean="0"/>
              <a:t>د </a:t>
            </a:r>
            <a:endParaRPr lang="en-US" dirty="0"/>
          </a:p>
          <a:p>
            <a:r>
              <a:rPr lang="en-US" dirty="0">
                <a:solidFill>
                  <a:srgbClr val="7030A0"/>
                </a:solidFill>
              </a:rPr>
              <a:t> Additional staff: </a:t>
            </a:r>
            <a:r>
              <a:rPr lang="en-US" dirty="0"/>
              <a:t>The hiring of clinical or administrative </a:t>
            </a:r>
            <a:r>
              <a:rPr lang="en-US" dirty="0" smtClean="0"/>
              <a:t>staff</a:t>
            </a:r>
            <a:r>
              <a:rPr lang="ar-JO" dirty="0" smtClean="0"/>
              <a:t> </a:t>
            </a:r>
            <a:r>
              <a:rPr lang="ar" dirty="0">
                <a:solidFill>
                  <a:srgbClr val="7030A0"/>
                </a:solidFill>
              </a:rPr>
              <a:t>طاقم إضافي: </a:t>
            </a:r>
            <a:r>
              <a:rPr lang="ar" dirty="0"/>
              <a:t>تعيين طاقم طبي أو </a:t>
            </a:r>
            <a:r>
              <a:rPr lang="ar" dirty="0" smtClean="0"/>
              <a:t>إداري</a:t>
            </a:r>
            <a:endParaRPr lang="en-US" dirty="0"/>
          </a:p>
          <a:p>
            <a:r>
              <a:rPr lang="en-US" dirty="0"/>
              <a:t> </a:t>
            </a:r>
            <a:r>
              <a:rPr lang="en-US" dirty="0">
                <a:solidFill>
                  <a:srgbClr val="7030A0"/>
                </a:solidFill>
              </a:rPr>
              <a:t>Additional services: </a:t>
            </a:r>
            <a:r>
              <a:rPr lang="en-US" dirty="0"/>
              <a:t>The addition of services provided to your patients, such as an in-house pharmacy or imaging equipment</a:t>
            </a:r>
            <a:r>
              <a:rPr lang="en-US" dirty="0" smtClean="0"/>
              <a:t>.</a:t>
            </a:r>
            <a:r>
              <a:rPr lang="ar" dirty="0"/>
              <a:t> </a:t>
            </a:r>
            <a:r>
              <a:rPr lang="ar" dirty="0">
                <a:solidFill>
                  <a:srgbClr val="7030A0"/>
                </a:solidFill>
              </a:rPr>
              <a:t>خدمات إضافية: </a:t>
            </a:r>
            <a:r>
              <a:rPr lang="ar" dirty="0"/>
              <a:t>إضافة الخدمات المقدمة لمرضاك ، مثل الصيدلية الداخلية أو معدات التصوير</a:t>
            </a:r>
            <a:r>
              <a:rPr lang="ar" dirty="0" smtClean="0"/>
              <a:t>.</a:t>
            </a:r>
            <a:endParaRPr lang="en-US" dirty="0"/>
          </a:p>
          <a:p>
            <a:r>
              <a:rPr lang="en-US" dirty="0"/>
              <a:t> </a:t>
            </a:r>
            <a:r>
              <a:rPr lang="en-US" dirty="0">
                <a:solidFill>
                  <a:srgbClr val="7030A0"/>
                </a:solidFill>
              </a:rPr>
              <a:t>Expansion of population services: </a:t>
            </a:r>
            <a:r>
              <a:rPr lang="en-US" dirty="0"/>
              <a:t>The addition of community outreach initiatives, such as flu shots provided at the local community center</a:t>
            </a:r>
            <a:r>
              <a:rPr lang="en-US" dirty="0" smtClean="0"/>
              <a:t>.</a:t>
            </a:r>
            <a:r>
              <a:rPr lang="ar-JO" dirty="0" smtClean="0"/>
              <a:t> </a:t>
            </a:r>
            <a:r>
              <a:rPr lang="ar" dirty="0">
                <a:solidFill>
                  <a:srgbClr val="7030A0"/>
                </a:solidFill>
              </a:rPr>
              <a:t>التوسع في الخدمات السكانية: </a:t>
            </a:r>
            <a:r>
              <a:rPr lang="ar" dirty="0"/>
              <a:t>إضافة مبادرات التوعية المجتمعية ، مثل لقاحات الإنفلونزا المقدمة في مركز المجتمع المحلي.</a:t>
            </a:r>
            <a:endParaRPr lang="en-US" dirty="0"/>
          </a:p>
          <a:p>
            <a:r>
              <a:rPr lang="en-US" dirty="0">
                <a:solidFill>
                  <a:srgbClr val="7030A0"/>
                </a:solidFill>
              </a:rPr>
              <a:t> Technology: </a:t>
            </a:r>
            <a:r>
              <a:rPr lang="en-US" dirty="0"/>
              <a:t>The use of technology or enabling physicians to access patient information from outside the facility so they can provide interpretation and consults</a:t>
            </a:r>
            <a:r>
              <a:rPr lang="en-US" dirty="0" smtClean="0"/>
              <a:t>.</a:t>
            </a:r>
            <a:r>
              <a:rPr lang="ar-JO" dirty="0" smtClean="0"/>
              <a:t> </a:t>
            </a:r>
            <a:r>
              <a:rPr lang="ar" dirty="0">
                <a:solidFill>
                  <a:srgbClr val="7030A0"/>
                </a:solidFill>
              </a:rPr>
              <a:t>التكنولوجيا: </a:t>
            </a:r>
            <a:r>
              <a:rPr lang="ar" dirty="0"/>
              <a:t>استخدام التكنولوجيا أو تمكين الأطباء من الوصول إلى معلومات المريض من خارج المنشأة حتى يتمكنوا من تقديم الترجمة الفورية والاستشارات</a:t>
            </a:r>
            <a:r>
              <a:rPr lang="ar" dirty="0" smtClean="0"/>
              <a:t>.</a:t>
            </a:r>
            <a:endParaRPr lang="en-US" dirty="0"/>
          </a:p>
          <a:p>
            <a:endParaRPr lang="en-US" dirty="0"/>
          </a:p>
        </p:txBody>
      </p:sp>
      <p:sp>
        <p:nvSpPr>
          <p:cNvPr id="4" name="Slide Number Placeholder 3">
            <a:extLst>
              <a:ext uri="{FF2B5EF4-FFF2-40B4-BE49-F238E27FC236}">
                <a16:creationId xmlns:a16="http://schemas.microsoft.com/office/drawing/2014/main" xmlns="" id="{05AE4D20-0BD8-4400-9A5D-A2E739EA5A99}"/>
              </a:ext>
            </a:extLst>
          </p:cNvPr>
          <p:cNvSpPr>
            <a:spLocks noGrp="1"/>
          </p:cNvSpPr>
          <p:nvPr>
            <p:ph type="sldNum" sz="quarter" idx="12"/>
          </p:nvPr>
        </p:nvSpPr>
        <p:spPr/>
        <p:txBody>
          <a:bodyPr/>
          <a:lstStyle/>
          <a:p>
            <a:fld id="{E3697556-1052-47FC-8BA6-D4093AA436EC}" type="slidenum">
              <a:rPr lang="en-US" smtClean="0"/>
              <a:pPr/>
              <a:t>11</a:t>
            </a:fld>
            <a:endParaRPr lang="en-US"/>
          </a:p>
        </p:txBody>
      </p:sp>
    </p:spTree>
    <p:extLst>
      <p:ext uri="{BB962C8B-B14F-4D97-AF65-F5344CB8AC3E}">
        <p14:creationId xmlns:p14="http://schemas.microsoft.com/office/powerpoint/2010/main" val="381770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554" y="365125"/>
            <a:ext cx="9396775" cy="939019"/>
          </a:xfrm>
        </p:spPr>
        <p:txBody>
          <a:bodyPr>
            <a:normAutofit/>
          </a:bodyPr>
          <a:lstStyle/>
          <a:p>
            <a:r>
              <a:rPr lang="en-US" b="1" dirty="0">
                <a:solidFill>
                  <a:schemeClr val="accent4">
                    <a:lumMod val="75000"/>
                  </a:schemeClr>
                </a:solidFill>
                <a:latin typeface="Aharoni" panose="02010803020104030203" pitchFamily="2" charset="-79"/>
                <a:cs typeface="Aharoni" panose="02010803020104030203" pitchFamily="2" charset="-79"/>
              </a:rPr>
              <a:t>Risk </a:t>
            </a:r>
            <a:r>
              <a:rPr lang="en-US" b="1" dirty="0" smtClean="0">
                <a:solidFill>
                  <a:schemeClr val="accent4">
                    <a:lumMod val="75000"/>
                  </a:schemeClr>
                </a:solidFill>
                <a:latin typeface="Aharoni" panose="02010803020104030203" pitchFamily="2" charset="-79"/>
                <a:cs typeface="Aharoni" panose="02010803020104030203" pitchFamily="2" charset="-79"/>
              </a:rPr>
              <a:t>management</a:t>
            </a:r>
            <a:r>
              <a:rPr lang="ar-JO" b="1" dirty="0" smtClean="0">
                <a:solidFill>
                  <a:schemeClr val="accent4">
                    <a:lumMod val="75000"/>
                  </a:schemeClr>
                </a:solidFill>
                <a:latin typeface="Aharoni" panose="02010803020104030203" pitchFamily="2" charset="-79"/>
                <a:cs typeface="Aharoni" panose="02010803020104030203" pitchFamily="2" charset="-79"/>
              </a:rPr>
              <a:t> </a:t>
            </a:r>
            <a:r>
              <a:rPr lang="ar" b="1" dirty="0">
                <a:solidFill>
                  <a:schemeClr val="accent4">
                    <a:lumMod val="75000"/>
                  </a:schemeClr>
                </a:solidFill>
                <a:latin typeface="Aharoni" panose="02010803020104030203" pitchFamily="2" charset="-79"/>
                <a:cs typeface="Aharoni" panose="02010803020104030203" pitchFamily="2" charset="-79"/>
              </a:rPr>
              <a:t>إدارة المخاطر</a:t>
            </a:r>
            <a:endParaRPr lang="en-US" b="1" dirty="0">
              <a:solidFill>
                <a:schemeClr val="accent4">
                  <a:lumMod val="75000"/>
                </a:schemeClr>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98554" y="1409075"/>
            <a:ext cx="6738257" cy="4486847"/>
          </a:xfrm>
          <a:solidFill>
            <a:schemeClr val="accent2">
              <a:lumMod val="40000"/>
              <a:lumOff val="60000"/>
            </a:schemeClr>
          </a:solidFill>
        </p:spPr>
        <p:txBody>
          <a:bodyPr>
            <a:normAutofit fontScale="62500" lnSpcReduction="20000"/>
          </a:bodyPr>
          <a:lstStyle/>
          <a:p>
            <a:r>
              <a:rPr lang="en-US" dirty="0"/>
              <a:t>Is the organized effort of </a:t>
            </a:r>
            <a:r>
              <a:rPr lang="en-US" i="1" dirty="0">
                <a:solidFill>
                  <a:srgbClr val="00B050"/>
                </a:solidFill>
              </a:rPr>
              <a:t>strategies</a:t>
            </a:r>
            <a:r>
              <a:rPr lang="en-US" dirty="0"/>
              <a:t> determined </a:t>
            </a:r>
            <a:r>
              <a:rPr lang="en-US" i="1" dirty="0">
                <a:solidFill>
                  <a:srgbClr val="00B050"/>
                </a:solidFill>
              </a:rPr>
              <a:t>to reduce </a:t>
            </a:r>
            <a:r>
              <a:rPr lang="en-US" dirty="0"/>
              <a:t>the negative impact of </a:t>
            </a:r>
            <a:r>
              <a:rPr lang="en-US" i="1" dirty="0">
                <a:solidFill>
                  <a:srgbClr val="00B050"/>
                </a:solidFill>
              </a:rPr>
              <a:t>risk</a:t>
            </a:r>
            <a:r>
              <a:rPr lang="en-US" dirty="0"/>
              <a:t>. </a:t>
            </a:r>
            <a:r>
              <a:rPr lang="ar" dirty="0"/>
              <a:t>هو الجهد المنظم </a:t>
            </a:r>
            <a:r>
              <a:rPr lang="ar" i="1" dirty="0">
                <a:solidFill>
                  <a:srgbClr val="00B050"/>
                </a:solidFill>
              </a:rPr>
              <a:t>للاستراتيجيات </a:t>
            </a:r>
            <a:r>
              <a:rPr lang="ar" dirty="0"/>
              <a:t>المصممة </a:t>
            </a:r>
            <a:r>
              <a:rPr lang="ar" i="1" dirty="0">
                <a:solidFill>
                  <a:srgbClr val="00B050"/>
                </a:solidFill>
              </a:rPr>
              <a:t>لتقليل </a:t>
            </a:r>
            <a:r>
              <a:rPr lang="ar" dirty="0"/>
              <a:t>الأثر السلبي </a:t>
            </a:r>
            <a:r>
              <a:rPr lang="ar" i="1" dirty="0">
                <a:solidFill>
                  <a:srgbClr val="00B050"/>
                </a:solidFill>
              </a:rPr>
              <a:t>للمخاطر </a:t>
            </a:r>
            <a:r>
              <a:rPr lang="ar" dirty="0" smtClean="0"/>
              <a:t>.</a:t>
            </a:r>
            <a:endParaRPr lang="en-US" dirty="0"/>
          </a:p>
          <a:p>
            <a:r>
              <a:rPr lang="en-US" dirty="0"/>
              <a:t>There are two ways </a:t>
            </a:r>
            <a:r>
              <a:rPr lang="en-US" dirty="0" smtClean="0"/>
              <a:t>:</a:t>
            </a:r>
            <a:r>
              <a:rPr lang="ar" dirty="0"/>
              <a:t>هناك طريقتان</a:t>
            </a:r>
            <a:r>
              <a:rPr lang="ar" dirty="0" smtClean="0"/>
              <a:t>:</a:t>
            </a:r>
            <a:r>
              <a:rPr lang="ar-JO" dirty="0" smtClean="0"/>
              <a:t> </a:t>
            </a:r>
            <a:endParaRPr lang="en-US" dirty="0"/>
          </a:p>
          <a:p>
            <a:pPr algn="ctr">
              <a:buNone/>
            </a:pPr>
            <a:r>
              <a:rPr lang="en-US" sz="4800" b="1" dirty="0">
                <a:solidFill>
                  <a:srgbClr val="FF0000"/>
                </a:solidFill>
                <a:effectLst>
                  <a:outerShdw blurRad="38100" dist="38100" dir="2700000" algn="tl">
                    <a:srgbClr val="000000">
                      <a:alpha val="43137"/>
                    </a:srgbClr>
                  </a:outerShdw>
                </a:effectLst>
              </a:rPr>
              <a:t>Reactive vs proactive </a:t>
            </a:r>
            <a:r>
              <a:rPr lang="ar" sz="4800" b="1" dirty="0">
                <a:solidFill>
                  <a:srgbClr val="FF0000"/>
                </a:solidFill>
                <a:effectLst>
                  <a:outerShdw blurRad="38100" dist="38100" dir="2700000" algn="tl">
                    <a:srgbClr val="000000">
                      <a:alpha val="43137"/>
                    </a:srgbClr>
                  </a:outerShdw>
                </a:effectLst>
              </a:rPr>
              <a:t>رد الفعل مقابل </a:t>
            </a:r>
            <a:r>
              <a:rPr lang="ar" sz="4800" b="1" dirty="0" smtClean="0">
                <a:solidFill>
                  <a:srgbClr val="FF0000"/>
                </a:solidFill>
                <a:effectLst>
                  <a:outerShdw blurRad="38100" dist="38100" dir="2700000" algn="tl">
                    <a:srgbClr val="000000">
                      <a:alpha val="43137"/>
                    </a:srgbClr>
                  </a:outerShdw>
                </a:effectLst>
              </a:rPr>
              <a:t>الاستباقي</a:t>
            </a:r>
            <a:r>
              <a:rPr lang="en-US" sz="4800" b="1" dirty="0" smtClean="0">
                <a:solidFill>
                  <a:srgbClr val="FF0000"/>
                </a:solidFill>
                <a:effectLst>
                  <a:outerShdw blurRad="38100" dist="38100" dir="2700000" algn="tl">
                    <a:srgbClr val="000000">
                      <a:alpha val="43137"/>
                    </a:srgbClr>
                  </a:outerShdw>
                </a:effectLst>
              </a:rPr>
              <a:t> </a:t>
            </a:r>
            <a:endParaRPr lang="en-US" sz="4800" b="1" dirty="0">
              <a:solidFill>
                <a:srgbClr val="FF0000"/>
              </a:solidFill>
              <a:effectLst>
                <a:outerShdw blurRad="38100" dist="38100" dir="2700000" algn="tl">
                  <a:srgbClr val="000000">
                    <a:alpha val="43137"/>
                  </a:srgbClr>
                </a:outerShdw>
              </a:effectLst>
            </a:endParaRPr>
          </a:p>
          <a:p>
            <a:pPr marL="514350" indent="-514350">
              <a:buFont typeface="Arial" panose="020B0604020202020204" pitchFamily="34" charset="0"/>
              <a:buAutoNum type="arabicPeriod"/>
            </a:pPr>
            <a:r>
              <a:rPr lang="en-US" dirty="0">
                <a:solidFill>
                  <a:srgbClr val="7030A0"/>
                </a:solidFill>
                <a:effectLst>
                  <a:outerShdw blurRad="38100" dist="38100" dir="2700000" algn="tl">
                    <a:srgbClr val="000000">
                      <a:alpha val="43137"/>
                    </a:srgbClr>
                  </a:outerShdw>
                </a:effectLst>
              </a:rPr>
              <a:t>Reactive: </a:t>
            </a:r>
            <a:r>
              <a:rPr lang="en-US" dirty="0"/>
              <a:t>strategy is a response based approach to </a:t>
            </a:r>
            <a:r>
              <a:rPr lang="en-US" b="1" dirty="0"/>
              <a:t>risk</a:t>
            </a:r>
            <a:r>
              <a:rPr lang="en-US" dirty="0"/>
              <a:t>. A plan that specifies what actions staff members should take</a:t>
            </a:r>
            <a:r>
              <a:rPr lang="en-US" dirty="0">
                <a:solidFill>
                  <a:srgbClr val="FF0000"/>
                </a:solidFill>
                <a:effectLst>
                  <a:outerShdw blurRad="38100" dist="38100" dir="2700000" algn="tl">
                    <a:srgbClr val="000000">
                      <a:alpha val="43137"/>
                    </a:srgbClr>
                  </a:outerShdw>
                </a:effectLst>
              </a:rPr>
              <a:t> after </a:t>
            </a:r>
            <a:r>
              <a:rPr lang="en-US" dirty="0"/>
              <a:t>an adverse outcome has occurred. </a:t>
            </a:r>
            <a:r>
              <a:rPr lang="ar" dirty="0">
                <a:solidFill>
                  <a:srgbClr val="7030A0"/>
                </a:solidFill>
                <a:effectLst>
                  <a:outerShdw blurRad="38100" dist="38100" dir="2700000" algn="tl">
                    <a:srgbClr val="000000">
                      <a:alpha val="43137"/>
                    </a:srgbClr>
                  </a:outerShdw>
                </a:effectLst>
              </a:rPr>
              <a:t>رد الفعل: </a:t>
            </a:r>
            <a:r>
              <a:rPr lang="ar" dirty="0"/>
              <a:t>الاستراتيجية هي نهج قائم على الاستجابة </a:t>
            </a:r>
            <a:r>
              <a:rPr lang="ar" b="1" dirty="0"/>
              <a:t>للمخاطر </a:t>
            </a:r>
            <a:r>
              <a:rPr lang="ar" dirty="0"/>
              <a:t>. خطة تحدد الإجراءات التي يجب على الموظفين اتخاذها </a:t>
            </a:r>
            <a:r>
              <a:rPr lang="ar" dirty="0">
                <a:solidFill>
                  <a:srgbClr val="FF0000"/>
                </a:solidFill>
                <a:effectLst>
                  <a:outerShdw blurRad="38100" dist="38100" dir="2700000" algn="tl">
                    <a:srgbClr val="000000">
                      <a:alpha val="43137"/>
                    </a:srgbClr>
                  </a:outerShdw>
                </a:effectLst>
              </a:rPr>
              <a:t>بعد </a:t>
            </a:r>
            <a:r>
              <a:rPr lang="ar" dirty="0"/>
              <a:t>حدوث نتيجة عكسية</a:t>
            </a:r>
            <a:r>
              <a:rPr lang="ar" dirty="0" smtClean="0"/>
              <a:t>.</a:t>
            </a:r>
            <a:endParaRPr lang="en-US" dirty="0"/>
          </a:p>
          <a:p>
            <a:pPr marL="514350" indent="-514350">
              <a:buFont typeface="Arial" panose="020B0604020202020204" pitchFamily="34" charset="0"/>
              <a:buAutoNum type="arabicPeriod"/>
            </a:pPr>
            <a:r>
              <a:rPr lang="en-US" dirty="0">
                <a:solidFill>
                  <a:srgbClr val="7030A0"/>
                </a:solidFill>
                <a:effectLst>
                  <a:outerShdw blurRad="38100" dist="38100" dir="2700000" algn="tl">
                    <a:srgbClr val="000000">
                      <a:alpha val="43137"/>
                    </a:srgbClr>
                  </a:outerShdw>
                </a:effectLst>
              </a:rPr>
              <a:t>Proactive : </a:t>
            </a:r>
            <a:r>
              <a:rPr lang="en-US" dirty="0"/>
              <a:t>a plan to prevent the opportunity for an adverse outcome (harm) </a:t>
            </a:r>
            <a:r>
              <a:rPr lang="en-US" dirty="0">
                <a:solidFill>
                  <a:srgbClr val="FF0000"/>
                </a:solidFill>
                <a:effectLst>
                  <a:outerShdw blurRad="38100" dist="38100" dir="2700000" algn="tl">
                    <a:srgbClr val="000000">
                      <a:alpha val="43137"/>
                    </a:srgbClr>
                  </a:outerShdw>
                </a:effectLst>
              </a:rPr>
              <a:t>before</a:t>
            </a:r>
            <a:r>
              <a:rPr lang="en-US" dirty="0"/>
              <a:t> it happens. </a:t>
            </a:r>
            <a:r>
              <a:rPr lang="ar" dirty="0">
                <a:solidFill>
                  <a:srgbClr val="7030A0"/>
                </a:solidFill>
                <a:effectLst>
                  <a:outerShdw blurRad="38100" dist="38100" dir="2700000" algn="tl">
                    <a:srgbClr val="000000">
                      <a:alpha val="43137"/>
                    </a:srgbClr>
                  </a:outerShdw>
                </a:effectLst>
              </a:rPr>
              <a:t>استباقية: </a:t>
            </a:r>
            <a:r>
              <a:rPr lang="ar" dirty="0"/>
              <a:t>خطة لمنع فرصة حدوث نتيجة عكسية (ضرر) </a:t>
            </a:r>
            <a:r>
              <a:rPr lang="ar" dirty="0">
                <a:solidFill>
                  <a:srgbClr val="FF0000"/>
                </a:solidFill>
                <a:effectLst>
                  <a:outerShdw blurRad="38100" dist="38100" dir="2700000" algn="tl">
                    <a:srgbClr val="000000">
                      <a:alpha val="43137"/>
                    </a:srgbClr>
                  </a:outerShdw>
                </a:effectLst>
              </a:rPr>
              <a:t>قبل </a:t>
            </a:r>
            <a:r>
              <a:rPr lang="ar" dirty="0"/>
              <a:t>حدوثها</a:t>
            </a:r>
            <a:r>
              <a:rPr lang="ar" dirty="0" smtClean="0"/>
              <a:t>.</a:t>
            </a:r>
            <a:endParaRPr lang="en-US" dirty="0"/>
          </a:p>
          <a:p>
            <a:pPr marL="514350" indent="-514350">
              <a:buNone/>
            </a:pPr>
            <a:r>
              <a:rPr lang="en-US" dirty="0"/>
              <a:t>Reactive strategies should be studied to determine if a proactive strategy might be developed to prevent this specific outcome from happening again</a:t>
            </a:r>
            <a:r>
              <a:rPr lang="en-US" dirty="0" smtClean="0"/>
              <a:t>.</a:t>
            </a:r>
            <a:r>
              <a:rPr lang="ar-JO" dirty="0" smtClean="0"/>
              <a:t> </a:t>
            </a:r>
            <a:r>
              <a:rPr lang="ar" dirty="0"/>
              <a:t>يجب دراسة الاستراتيجيات التفاعلية لتحديد ما إذا كان يمكن تطوير استراتيجية استباقية لمنع حدوث هذه النتيجة المحددة مرة أخرى.</a:t>
            </a:r>
          </a:p>
          <a:p>
            <a:pPr marL="514350" indent="-514350">
              <a:buNone/>
            </a:pPr>
            <a:endParaRPr lang="en-US" dirty="0"/>
          </a:p>
        </p:txBody>
      </p:sp>
      <p:pic>
        <p:nvPicPr>
          <p:cNvPr id="5" name="Picture 4">
            <a:extLst>
              <a:ext uri="{FF2B5EF4-FFF2-40B4-BE49-F238E27FC236}">
                <a16:creationId xmlns:a16="http://schemas.microsoft.com/office/drawing/2014/main" xmlns="" id="{20E1AD17-0AC6-49BC-A160-05D14721105C}"/>
              </a:ext>
            </a:extLst>
          </p:cNvPr>
          <p:cNvPicPr>
            <a:picLocks noChangeAspect="1"/>
          </p:cNvPicPr>
          <p:nvPr/>
        </p:nvPicPr>
        <p:blipFill rotWithShape="1">
          <a:blip r:embed="rId2"/>
          <a:srcRect b="13224"/>
          <a:stretch/>
        </p:blipFill>
        <p:spPr>
          <a:xfrm>
            <a:off x="7450110" y="1074362"/>
            <a:ext cx="4658372" cy="2444272"/>
          </a:xfrm>
          <a:prstGeom prst="rect">
            <a:avLst/>
          </a:prstGeom>
        </p:spPr>
      </p:pic>
      <p:pic>
        <p:nvPicPr>
          <p:cNvPr id="6" name="Picture 5">
            <a:extLst>
              <a:ext uri="{FF2B5EF4-FFF2-40B4-BE49-F238E27FC236}">
                <a16:creationId xmlns:a16="http://schemas.microsoft.com/office/drawing/2014/main" xmlns="" id="{CB604F92-3177-4C50-8457-8C8F62EAAC08}"/>
              </a:ext>
            </a:extLst>
          </p:cNvPr>
          <p:cNvPicPr>
            <a:picLocks noChangeAspect="1"/>
          </p:cNvPicPr>
          <p:nvPr/>
        </p:nvPicPr>
        <p:blipFill>
          <a:blip r:embed="rId3"/>
          <a:stretch>
            <a:fillRect/>
          </a:stretch>
        </p:blipFill>
        <p:spPr>
          <a:xfrm>
            <a:off x="7450110" y="3653571"/>
            <a:ext cx="4741889" cy="2242351"/>
          </a:xfrm>
          <a:prstGeom prst="rect">
            <a:avLst/>
          </a:prstGeom>
        </p:spPr>
      </p:pic>
      <p:sp>
        <p:nvSpPr>
          <p:cNvPr id="7" name="Slide Number Placeholder 6">
            <a:extLst>
              <a:ext uri="{FF2B5EF4-FFF2-40B4-BE49-F238E27FC236}">
                <a16:creationId xmlns:a16="http://schemas.microsoft.com/office/drawing/2014/main" xmlns="" id="{7CECDB8F-4EF9-44D1-BCF1-6759544403DA}"/>
              </a:ext>
            </a:extLst>
          </p:cNvPr>
          <p:cNvSpPr>
            <a:spLocks noGrp="1"/>
          </p:cNvSpPr>
          <p:nvPr>
            <p:ph type="sldNum" sz="quarter" idx="12"/>
          </p:nvPr>
        </p:nvSpPr>
        <p:spPr/>
        <p:txBody>
          <a:bodyPr/>
          <a:lstStyle/>
          <a:p>
            <a:fld id="{E3697556-1052-47FC-8BA6-D4093AA436EC}" type="slidenum">
              <a:rPr lang="en-US" smtClean="0"/>
              <a:pPr/>
              <a:t>12</a:t>
            </a:fld>
            <a:endParaRPr lang="en-US"/>
          </a:p>
        </p:txBody>
      </p:sp>
    </p:spTree>
    <p:extLst>
      <p:ext uri="{BB962C8B-B14F-4D97-AF65-F5344CB8AC3E}">
        <p14:creationId xmlns:p14="http://schemas.microsoft.com/office/powerpoint/2010/main" val="377522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7988C732-1CDD-474E-879B-053D79A849F8}"/>
              </a:ext>
            </a:extLst>
          </p:cNvPr>
          <p:cNvSpPr>
            <a:spLocks noGrp="1"/>
          </p:cNvSpPr>
          <p:nvPr>
            <p:ph type="title"/>
          </p:nvPr>
        </p:nvSpPr>
        <p:spPr>
          <a:xfrm>
            <a:off x="107576" y="365125"/>
            <a:ext cx="12084424" cy="1325563"/>
          </a:xfrm>
          <a:solidFill>
            <a:schemeClr val="tx2">
              <a:lumMod val="40000"/>
              <a:lumOff val="60000"/>
            </a:schemeClr>
          </a:solidFill>
        </p:spPr>
        <p:txBody>
          <a:bodyPr/>
          <a:lstStyle/>
          <a:p>
            <a:r>
              <a:rPr lang="en-GB" b="1"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RISK MANAGEMENT </a:t>
            </a:r>
            <a:r>
              <a:rPr lang="en-GB" b="1" dirty="0" smtClean="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STEPS</a:t>
            </a:r>
            <a:r>
              <a:rPr lang="ar-JO" b="1" dirty="0" smtClean="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ar" b="1"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خطوات إدارة المخاطر</a:t>
            </a:r>
            <a:endParaRPr lang="en-GB" b="1"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2" name="Content Placeholder 11" descr="A screenshot of a cell phone&#10;&#10;Description automatically generated">
            <a:extLst>
              <a:ext uri="{FF2B5EF4-FFF2-40B4-BE49-F238E27FC236}">
                <a16:creationId xmlns:a16="http://schemas.microsoft.com/office/drawing/2014/main" xmlns="" id="{4160F9D4-88F6-4CA9-8E33-CD8422D4D8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688" y="2193580"/>
            <a:ext cx="11522623" cy="2850958"/>
          </a:xfrm>
        </p:spPr>
      </p:pic>
      <p:sp>
        <p:nvSpPr>
          <p:cNvPr id="16" name="Slide Number Placeholder 15">
            <a:extLst>
              <a:ext uri="{FF2B5EF4-FFF2-40B4-BE49-F238E27FC236}">
                <a16:creationId xmlns:a16="http://schemas.microsoft.com/office/drawing/2014/main" xmlns="" id="{B3C09828-ACC8-48F5-936D-F7096D4C40D0}"/>
              </a:ext>
            </a:extLst>
          </p:cNvPr>
          <p:cNvSpPr>
            <a:spLocks noGrp="1"/>
          </p:cNvSpPr>
          <p:nvPr>
            <p:ph type="sldNum" sz="quarter" idx="12"/>
          </p:nvPr>
        </p:nvSpPr>
        <p:spPr/>
        <p:txBody>
          <a:bodyPr/>
          <a:lstStyle/>
          <a:p>
            <a:fld id="{E3697556-1052-47FC-8BA6-D4093AA436EC}" type="slidenum">
              <a:rPr lang="en-US" smtClean="0"/>
              <a:pPr/>
              <a:t>13</a:t>
            </a:fld>
            <a:endParaRPr lang="en-US"/>
          </a:p>
        </p:txBody>
      </p:sp>
    </p:spTree>
    <p:extLst>
      <p:ext uri="{BB962C8B-B14F-4D97-AF65-F5344CB8AC3E}">
        <p14:creationId xmlns:p14="http://schemas.microsoft.com/office/powerpoint/2010/main" val="102296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89AF851-66AB-4D46-BBB0-F3362618B9A3}"/>
              </a:ext>
            </a:extLst>
          </p:cNvPr>
          <p:cNvSpPr>
            <a:spLocks noGrp="1"/>
          </p:cNvSpPr>
          <p:nvPr>
            <p:ph idx="1"/>
          </p:nvPr>
        </p:nvSpPr>
        <p:spPr>
          <a:xfrm>
            <a:off x="838199" y="1825625"/>
            <a:ext cx="11138647" cy="4790328"/>
          </a:xfrm>
        </p:spPr>
        <p:txBody>
          <a:bodyPr>
            <a:normAutofit fontScale="62500" lnSpcReduction="20000"/>
          </a:bodyPr>
          <a:lstStyle/>
          <a:p>
            <a:pPr>
              <a:lnSpc>
                <a:spcPct val="120000"/>
              </a:lnSpc>
            </a:pPr>
            <a:r>
              <a:rPr lang="en-GB" b="1" dirty="0"/>
              <a:t>Establishing the context defines the scope for the risk management process and sets the criteria against which the risks will be assessed</a:t>
            </a:r>
            <a:r>
              <a:rPr lang="en-GB" b="1" dirty="0" smtClean="0"/>
              <a:t>.</a:t>
            </a:r>
            <a:r>
              <a:rPr lang="ar" b="1" dirty="0"/>
              <a:t> يحدد إنشاء السياق نطاق عملية إدارة المخاطر ويضع المعايير التي سيتم تقييم المخاطر على أساسها</a:t>
            </a:r>
            <a:r>
              <a:rPr lang="ar" b="1" dirty="0" smtClean="0"/>
              <a:t>.</a:t>
            </a:r>
            <a:endParaRPr lang="en-GB" b="1" dirty="0"/>
          </a:p>
          <a:p>
            <a:pPr>
              <a:lnSpc>
                <a:spcPct val="120000"/>
              </a:lnSpc>
            </a:pPr>
            <a:r>
              <a:rPr lang="en-GB" b="1" dirty="0"/>
              <a:t>It is done by an evaluation of the </a:t>
            </a:r>
            <a:r>
              <a:rPr lang="en-GB" b="1" u="sng" dirty="0"/>
              <a:t>external and internal factors </a:t>
            </a:r>
            <a:r>
              <a:rPr lang="en-GB" b="1" dirty="0"/>
              <a:t>that may currently impact the healthcare system. </a:t>
            </a:r>
            <a:r>
              <a:rPr lang="ar" b="1" dirty="0"/>
              <a:t>يتم إجراؤه من خلال تقييم </a:t>
            </a:r>
            <a:r>
              <a:rPr lang="ar" b="1" u="sng" dirty="0"/>
              <a:t>العوامل الخارجية والداخلية </a:t>
            </a:r>
            <a:r>
              <a:rPr lang="ar" b="1" dirty="0"/>
              <a:t>التي قد تؤثر حاليًا على نظام الرعاية الصحية</a:t>
            </a:r>
            <a:r>
              <a:rPr lang="ar" b="1" dirty="0" smtClean="0"/>
              <a:t>.</a:t>
            </a:r>
            <a:endParaRPr lang="en-GB" b="1" dirty="0"/>
          </a:p>
          <a:p>
            <a:pPr>
              <a:lnSpc>
                <a:spcPct val="120000"/>
              </a:lnSpc>
            </a:pPr>
            <a:r>
              <a:rPr lang="en-GB" b="1" dirty="0"/>
              <a:t>Risks can arise due to </a:t>
            </a:r>
            <a:r>
              <a:rPr lang="en-GB" b="1" u="sng" dirty="0"/>
              <a:t>external or internal </a:t>
            </a:r>
            <a:r>
              <a:rPr lang="en-GB" b="1" u="sng" dirty="0" smtClean="0"/>
              <a:t>influences</a:t>
            </a:r>
            <a:r>
              <a:rPr lang="en-GB" b="1" dirty="0" smtClean="0"/>
              <a:t>:</a:t>
            </a:r>
            <a:r>
              <a:rPr lang="ar" b="1" dirty="0"/>
              <a:t>يمكن أن تنشأ المخاطر بسبب </a:t>
            </a:r>
            <a:r>
              <a:rPr lang="ar" b="1" u="sng" dirty="0"/>
              <a:t>التأثيرات الخارجية أو الداخلية </a:t>
            </a:r>
            <a:r>
              <a:rPr lang="ar" b="1" dirty="0" smtClean="0"/>
              <a:t>:</a:t>
            </a:r>
            <a:endParaRPr lang="en-GB" b="1" dirty="0"/>
          </a:p>
          <a:p>
            <a:pPr>
              <a:lnSpc>
                <a:spcPct val="120000"/>
              </a:lnSpc>
              <a:buFont typeface="Wingdings" panose="05000000000000000000" pitchFamily="2" charset="2"/>
              <a:buChar char="ü"/>
            </a:pPr>
            <a:r>
              <a:rPr lang="en-GB" b="1" u="sng" dirty="0">
                <a:solidFill>
                  <a:srgbClr val="C00000"/>
                </a:solidFill>
              </a:rPr>
              <a:t>External risks </a:t>
            </a:r>
            <a:r>
              <a:rPr lang="en-GB" b="1" dirty="0"/>
              <a:t>are exposures that result from conditions that the health system commonly cannot influence, such as the  structural factors (economic, political or demographic structure), situational factors (focusing events, natural disasters, epi/pandemics), cultural factors (society norms) or international factors (globalisation, donors</a:t>
            </a:r>
            <a:r>
              <a:rPr lang="en-GB" b="1" dirty="0" smtClean="0"/>
              <a:t>).</a:t>
            </a:r>
            <a:r>
              <a:rPr lang="ar-JO" b="1" dirty="0" smtClean="0"/>
              <a:t> </a:t>
            </a:r>
            <a:r>
              <a:rPr lang="ar" b="1" u="sng" dirty="0">
                <a:solidFill>
                  <a:srgbClr val="C00000"/>
                </a:solidFill>
              </a:rPr>
              <a:t>المخاطر الخارجية </a:t>
            </a:r>
            <a:r>
              <a:rPr lang="ar" b="1" dirty="0"/>
              <a:t>هي حالات التعرض التي تنتج عن الظروف التي لا يستطيع النظام الصحي التأثير عليها بشكل عام ، مثل العوامل الهيكلية (البنية الاقتصادية أو السياسية أو الديموغرافية) ، والعوامل الظرفية (الأحداث المركزة ، والكوارث الطبيعية ، والوباء الوبائي / الأوبئة) ، والعوامل الثقافية (معايير المجتمع) أو العوامل الدولية (العولمة ، المانحون</a:t>
            </a:r>
            <a:r>
              <a:rPr lang="ar" b="1" dirty="0" smtClean="0"/>
              <a:t>).</a:t>
            </a:r>
            <a:endParaRPr lang="en-GB" b="1" dirty="0"/>
          </a:p>
          <a:p>
            <a:pPr>
              <a:lnSpc>
                <a:spcPct val="120000"/>
              </a:lnSpc>
              <a:buFont typeface="Wingdings" panose="05000000000000000000" pitchFamily="2" charset="2"/>
              <a:buChar char="ü"/>
            </a:pPr>
            <a:r>
              <a:rPr lang="en-GB" b="1" u="sng" dirty="0">
                <a:solidFill>
                  <a:srgbClr val="C00000"/>
                </a:solidFill>
              </a:rPr>
              <a:t>Internal risks </a:t>
            </a:r>
            <a:r>
              <a:rPr lang="en-GB" b="1" dirty="0"/>
              <a:t>are exposures that derive from decision-making and the use of internal and external resources, including the health system operations and its </a:t>
            </a:r>
            <a:r>
              <a:rPr lang="en-GB" b="1" dirty="0" smtClean="0"/>
              <a:t>objectives</a:t>
            </a:r>
            <a:r>
              <a:rPr lang="ar" b="1" u="sng" dirty="0">
                <a:solidFill>
                  <a:srgbClr val="C00000"/>
                </a:solidFill>
              </a:rPr>
              <a:t>المخاطر الداخلية </a:t>
            </a:r>
            <a:r>
              <a:rPr lang="ar" b="1" dirty="0"/>
              <a:t>هي التعرضات التي تنجم عن اتخاذ القرار واستخدام الموارد الداخلية والخارجية ، بما في ذلك عمليات النظام الصحي </a:t>
            </a:r>
            <a:r>
              <a:rPr lang="ar" b="1" dirty="0" smtClean="0"/>
              <a:t>وأهدافه</a:t>
            </a:r>
            <a:endParaRPr lang="ar" b="1" dirty="0"/>
          </a:p>
        </p:txBody>
      </p:sp>
      <p:sp>
        <p:nvSpPr>
          <p:cNvPr id="6" name="Rectangle: Top Corners Rounded 4">
            <a:extLst>
              <a:ext uri="{FF2B5EF4-FFF2-40B4-BE49-F238E27FC236}">
                <a16:creationId xmlns:a16="http://schemas.microsoft.com/office/drawing/2014/main" xmlns="" id="{8583D4BB-7C34-49B5-B8BF-ED16CB0188F2}"/>
              </a:ext>
            </a:extLst>
          </p:cNvPr>
          <p:cNvSpPr txBox="1"/>
          <p:nvPr/>
        </p:nvSpPr>
        <p:spPr>
          <a:xfrm>
            <a:off x="623047" y="295399"/>
            <a:ext cx="11353800" cy="960355"/>
          </a:xfrm>
          <a:prstGeom prst="rect">
            <a:avLst/>
          </a:prstGeom>
          <a:solidFill>
            <a:srgbClr val="A50021"/>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ar-JO" sz="3600" b="1" kern="1200" dirty="0" smtClean="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kern="1200" dirty="0" smtClean="0">
                <a:latin typeface="Aharoni" panose="02010803020104030203" pitchFamily="2" charset="-79"/>
                <a:cs typeface="Aharoni" panose="02010803020104030203" pitchFamily="2" charset="-79"/>
              </a:rPr>
              <a:t>Step</a:t>
            </a:r>
            <a:r>
              <a:rPr lang="en-US" sz="5400" b="1" kern="1200" dirty="0" smtClean="0">
                <a:latin typeface="Aharoni" panose="02010803020104030203" pitchFamily="2" charset="-79"/>
                <a:cs typeface="Aharoni" panose="02010803020104030203" pitchFamily="2" charset="-79"/>
              </a:rPr>
              <a:t>1</a:t>
            </a:r>
            <a:r>
              <a:rPr lang="en-US" sz="3600" b="1" kern="1200" dirty="0">
                <a:latin typeface="Aharoni" panose="02010803020104030203" pitchFamily="2" charset="-79"/>
                <a:cs typeface="Aharoni" panose="02010803020104030203" pitchFamily="2" charset="-79"/>
              </a:rPr>
              <a:t>: </a:t>
            </a:r>
            <a:r>
              <a:rPr lang="en-GB" sz="3600" b="1" i="0" kern="1200" dirty="0">
                <a:latin typeface="Aharoni" panose="02010803020104030203" pitchFamily="2" charset="-79"/>
                <a:cs typeface="Aharoni" panose="02010803020104030203" pitchFamily="2" charset="-79"/>
              </a:rPr>
              <a:t>Establish the </a:t>
            </a:r>
            <a:r>
              <a:rPr lang="en-GB" sz="3600" b="1" i="0" kern="1200" dirty="0" smtClean="0">
                <a:latin typeface="Aharoni" panose="02010803020104030203" pitchFamily="2" charset="-79"/>
                <a:cs typeface="Aharoni" panose="02010803020104030203" pitchFamily="2" charset="-79"/>
              </a:rPr>
              <a:t>Context</a:t>
            </a:r>
            <a:r>
              <a:rPr lang="ar-JO" sz="3600" b="1" i="0" kern="1200" dirty="0" smtClean="0">
                <a:latin typeface="Aharoni" panose="02010803020104030203" pitchFamily="2" charset="-79"/>
                <a:cs typeface="Aharoni" panose="02010803020104030203" pitchFamily="2" charset="-79"/>
              </a:rPr>
              <a:t>     </a:t>
            </a:r>
            <a:r>
              <a:rPr lang="ar" sz="3600" b="1" dirty="0" smtClean="0">
                <a:latin typeface="Aharoni" panose="02010803020104030203" pitchFamily="2" charset="-79"/>
                <a:cs typeface="Aharoni" panose="02010803020104030203" pitchFamily="2" charset="-79"/>
              </a:rPr>
              <a:t>الخطوة </a:t>
            </a:r>
            <a:r>
              <a:rPr lang="ar" sz="5400" b="1" dirty="0">
                <a:latin typeface="Aharoni" panose="02010803020104030203" pitchFamily="2" charset="-79"/>
                <a:cs typeface="Aharoni" panose="02010803020104030203" pitchFamily="2" charset="-79"/>
              </a:rPr>
              <a:t>1 </a:t>
            </a:r>
            <a:r>
              <a:rPr lang="ar" sz="3600" b="1" dirty="0">
                <a:latin typeface="Aharoni" panose="02010803020104030203" pitchFamily="2" charset="-79"/>
                <a:cs typeface="Aharoni" panose="02010803020104030203" pitchFamily="2" charset="-79"/>
              </a:rPr>
              <a:t>: تحديد السياق</a:t>
            </a:r>
            <a:endParaRPr lang="en-US" sz="3600" b="1" dirty="0">
              <a:latin typeface="Aharoni" panose="02010803020104030203" pitchFamily="2" charset="-79"/>
              <a:cs typeface="Aharoni" panose="02010803020104030203" pitchFamily="2" charset="-79"/>
            </a:endParaRPr>
          </a:p>
          <a:p>
            <a:pPr marL="0" lvl="0" indent="0" algn="ctr" defTabSz="1066800">
              <a:lnSpc>
                <a:spcPct val="90000"/>
              </a:lnSpc>
              <a:spcBef>
                <a:spcPct val="0"/>
              </a:spcBef>
              <a:spcAft>
                <a:spcPct val="35000"/>
              </a:spcAft>
              <a:buNone/>
            </a:pPr>
            <a:r>
              <a:rPr lang="ar-JO" sz="3600" b="1" kern="1200" dirty="0" smtClean="0">
                <a:latin typeface="Aharoni" panose="02010803020104030203" pitchFamily="2" charset="-79"/>
                <a:cs typeface="Aharoni" panose="02010803020104030203" pitchFamily="2" charset="-79"/>
              </a:rPr>
              <a:t> </a:t>
            </a:r>
            <a:endParaRPr lang="en-US" sz="3600" b="1" kern="1200" dirty="0">
              <a:latin typeface="Aharoni" panose="02010803020104030203" pitchFamily="2" charset="-79"/>
              <a:cs typeface="Aharoni" panose="02010803020104030203" pitchFamily="2" charset="-79"/>
            </a:endParaRPr>
          </a:p>
        </p:txBody>
      </p:sp>
      <p:sp>
        <p:nvSpPr>
          <p:cNvPr id="7" name="Slide Number Placeholder 6">
            <a:extLst>
              <a:ext uri="{FF2B5EF4-FFF2-40B4-BE49-F238E27FC236}">
                <a16:creationId xmlns:a16="http://schemas.microsoft.com/office/drawing/2014/main" xmlns="" id="{D3BF2538-713E-4C74-A356-95BB43ADAA1F}"/>
              </a:ext>
            </a:extLst>
          </p:cNvPr>
          <p:cNvSpPr>
            <a:spLocks noGrp="1"/>
          </p:cNvSpPr>
          <p:nvPr>
            <p:ph type="sldNum" sz="quarter" idx="12"/>
          </p:nvPr>
        </p:nvSpPr>
        <p:spPr/>
        <p:txBody>
          <a:bodyPr/>
          <a:lstStyle/>
          <a:p>
            <a:fld id="{E3697556-1052-47FC-8BA6-D4093AA436EC}" type="slidenum">
              <a:rPr lang="en-US" smtClean="0"/>
              <a:pPr/>
              <a:t>14</a:t>
            </a:fld>
            <a:endParaRPr lang="en-US"/>
          </a:p>
        </p:txBody>
      </p:sp>
    </p:spTree>
    <p:extLst>
      <p:ext uri="{BB962C8B-B14F-4D97-AF65-F5344CB8AC3E}">
        <p14:creationId xmlns:p14="http://schemas.microsoft.com/office/powerpoint/2010/main" val="193412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2C4CE2E-FD8A-4B6C-94CB-A1E6591AA808}"/>
              </a:ext>
            </a:extLst>
          </p:cNvPr>
          <p:cNvSpPr>
            <a:spLocks noGrp="1"/>
          </p:cNvSpPr>
          <p:nvPr>
            <p:ph idx="1"/>
          </p:nvPr>
        </p:nvSpPr>
        <p:spPr/>
        <p:txBody>
          <a:bodyPr/>
          <a:lstStyle/>
          <a:p>
            <a:r>
              <a:rPr lang="en-GB" dirty="0"/>
              <a:t>Risk identification is the process whereby the healthcare professional and the healthcare employees become aware of the risks in the health care services and environment</a:t>
            </a:r>
            <a:r>
              <a:rPr lang="en-GB" dirty="0" smtClean="0"/>
              <a:t>.</a:t>
            </a:r>
            <a:r>
              <a:rPr lang="ar-JO" dirty="0" smtClean="0"/>
              <a:t> </a:t>
            </a:r>
            <a:r>
              <a:rPr lang="ar" dirty="0"/>
              <a:t>تحديد المخاطر هو العملية التي من خلالها يصبح أخصائي الرعاية الصحية وموظفو الرعاية الصحية على دراية بالمخاطر في خدمات الرعاية الصحية والبيئة</a:t>
            </a:r>
            <a:r>
              <a:rPr lang="ar" dirty="0" smtClean="0"/>
              <a:t>.</a:t>
            </a:r>
            <a:endParaRPr lang="en-GB" dirty="0"/>
          </a:p>
          <a:p>
            <a:r>
              <a:rPr lang="en-GB" dirty="0"/>
              <a:t>The risks identified are entered in the Risk Management Tool (RMT) </a:t>
            </a:r>
            <a:r>
              <a:rPr lang="en-GB" i="1" dirty="0"/>
              <a:t>(See next slide</a:t>
            </a:r>
            <a:r>
              <a:rPr lang="en-GB" i="1" dirty="0" smtClean="0"/>
              <a:t>)</a:t>
            </a:r>
            <a:r>
              <a:rPr lang="ar-JO" i="1" dirty="0" smtClean="0"/>
              <a:t> </a:t>
            </a:r>
            <a:r>
              <a:rPr lang="ar" dirty="0"/>
              <a:t>تم إدخال المخاطر التي تم تحديدها في أداة إدارة المخاطر (RMT) </a:t>
            </a:r>
            <a:r>
              <a:rPr lang="ar" i="1" dirty="0"/>
              <a:t>(انظر الشريحة التالية</a:t>
            </a:r>
            <a:r>
              <a:rPr lang="ar" i="1" dirty="0" smtClean="0"/>
              <a:t>)</a:t>
            </a:r>
            <a:endParaRPr lang="ar" i="1" dirty="0"/>
          </a:p>
        </p:txBody>
      </p:sp>
      <p:sp>
        <p:nvSpPr>
          <p:cNvPr id="8" name="Rectangle: Top Corners Rounded 4">
            <a:extLst>
              <a:ext uri="{FF2B5EF4-FFF2-40B4-BE49-F238E27FC236}">
                <a16:creationId xmlns:a16="http://schemas.microsoft.com/office/drawing/2014/main" xmlns="" id="{E31215EC-6530-4773-B19F-622BE7F8627A}"/>
              </a:ext>
            </a:extLst>
          </p:cNvPr>
          <p:cNvSpPr txBox="1"/>
          <p:nvPr/>
        </p:nvSpPr>
        <p:spPr>
          <a:xfrm>
            <a:off x="460800" y="367179"/>
            <a:ext cx="10785423" cy="960355"/>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r>
              <a:rPr lang="en-US" sz="3600" b="1" dirty="0" smtClean="0">
                <a:latin typeface="Aharoni" panose="02010803020104030203" pitchFamily="2" charset="-79"/>
                <a:cs typeface="Aharoni" panose="02010803020104030203" pitchFamily="2" charset="-79"/>
              </a:rPr>
              <a:t>Step</a:t>
            </a:r>
            <a:r>
              <a:rPr lang="en-US" sz="4800" b="1" dirty="0" smtClean="0">
                <a:latin typeface="Aharoni" panose="02010803020104030203" pitchFamily="2" charset="-79"/>
                <a:cs typeface="Aharoni" panose="02010803020104030203" pitchFamily="2" charset="-79"/>
              </a:rPr>
              <a:t>2</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Identify </a:t>
            </a:r>
            <a:r>
              <a:rPr lang="en-GB" sz="3600" b="1" dirty="0" smtClean="0">
                <a:latin typeface="Aharoni" panose="02010803020104030203" pitchFamily="2" charset="-79"/>
                <a:cs typeface="Aharoni" panose="02010803020104030203" pitchFamily="2" charset="-79"/>
              </a:rPr>
              <a:t>Risks</a:t>
            </a:r>
            <a:r>
              <a:rPr lang="ar-JO" sz="3600" b="1" dirty="0" smtClean="0">
                <a:latin typeface="Aharoni" panose="02010803020104030203" pitchFamily="2" charset="-79"/>
                <a:cs typeface="Aharoni" panose="02010803020104030203" pitchFamily="2" charset="-79"/>
              </a:rPr>
              <a:t> </a:t>
            </a:r>
            <a:r>
              <a:rPr lang="ar" sz="3600" b="1" dirty="0" smtClean="0">
                <a:latin typeface="Aharoni" panose="02010803020104030203" pitchFamily="2" charset="-79"/>
                <a:cs typeface="Aharoni" panose="02010803020104030203" pitchFamily="2" charset="-79"/>
              </a:rPr>
              <a:t>الخطوة </a:t>
            </a:r>
            <a:r>
              <a:rPr lang="ar" sz="4800" b="1" dirty="0">
                <a:latin typeface="Aharoni" panose="02010803020104030203" pitchFamily="2" charset="-79"/>
                <a:cs typeface="Aharoni" panose="02010803020104030203" pitchFamily="2" charset="-79"/>
              </a:rPr>
              <a:t>الثانية </a:t>
            </a:r>
            <a:r>
              <a:rPr lang="ar" sz="3600" b="1" dirty="0">
                <a:latin typeface="Aharoni" panose="02010803020104030203" pitchFamily="2" charset="-79"/>
                <a:cs typeface="Aharoni" panose="02010803020104030203" pitchFamily="2" charset="-79"/>
              </a:rPr>
              <a:t>: تحديد </a:t>
            </a:r>
            <a:r>
              <a:rPr lang="ar" sz="3600" b="1" dirty="0" smtClean="0">
                <a:latin typeface="Aharoni" panose="02010803020104030203" pitchFamily="2" charset="-79"/>
                <a:cs typeface="Aharoni" panose="02010803020104030203" pitchFamily="2" charset="-79"/>
              </a:rPr>
              <a:t>المخاط</a:t>
            </a:r>
            <a:r>
              <a:rPr lang="ar-JO" sz="3600" b="1" dirty="0" smtClean="0">
                <a:latin typeface="Aharoni" panose="02010803020104030203" pitchFamily="2" charset="-79"/>
                <a:cs typeface="Aharoni" panose="02010803020104030203" pitchFamily="2" charset="-79"/>
              </a:rPr>
              <a:t>ر</a:t>
            </a:r>
            <a:endParaRPr lang="en-GB" sz="3600" b="1" dirty="0">
              <a:latin typeface="Aharoni" panose="02010803020104030203" pitchFamily="2" charset="-79"/>
              <a:cs typeface="Aharoni" panose="02010803020104030203" pitchFamily="2" charset="-79"/>
            </a:endParaRPr>
          </a:p>
        </p:txBody>
      </p:sp>
      <p:sp>
        <p:nvSpPr>
          <p:cNvPr id="7" name="Slide Number Placeholder 6">
            <a:extLst>
              <a:ext uri="{FF2B5EF4-FFF2-40B4-BE49-F238E27FC236}">
                <a16:creationId xmlns:a16="http://schemas.microsoft.com/office/drawing/2014/main" xmlns="" id="{4AD4BC11-FCFC-4221-BB7F-A90A1B393388}"/>
              </a:ext>
            </a:extLst>
          </p:cNvPr>
          <p:cNvSpPr>
            <a:spLocks noGrp="1"/>
          </p:cNvSpPr>
          <p:nvPr>
            <p:ph type="sldNum" sz="quarter" idx="12"/>
          </p:nvPr>
        </p:nvSpPr>
        <p:spPr/>
        <p:txBody>
          <a:bodyPr/>
          <a:lstStyle/>
          <a:p>
            <a:fld id="{E3697556-1052-47FC-8BA6-D4093AA436EC}" type="slidenum">
              <a:rPr lang="en-US" smtClean="0"/>
              <a:pPr/>
              <a:t>15</a:t>
            </a:fld>
            <a:endParaRPr lang="en-US"/>
          </a:p>
        </p:txBody>
      </p:sp>
    </p:spTree>
    <p:extLst>
      <p:ext uri="{BB962C8B-B14F-4D97-AF65-F5344CB8AC3E}">
        <p14:creationId xmlns:p14="http://schemas.microsoft.com/office/powerpoint/2010/main" val="363686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4FA35-73B2-416D-8A58-E5D17A3EA4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D21AFC2-1004-4115-8B6E-3E1447A74D4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04B5663D-FF2E-42A4-8144-5FAEED6F6EE5}"/>
              </a:ext>
            </a:extLst>
          </p:cNvPr>
          <p:cNvPicPr>
            <a:picLocks noChangeAspect="1"/>
          </p:cNvPicPr>
          <p:nvPr/>
        </p:nvPicPr>
        <p:blipFill>
          <a:blip r:embed="rId2"/>
          <a:stretch>
            <a:fillRect/>
          </a:stretch>
        </p:blipFill>
        <p:spPr>
          <a:xfrm>
            <a:off x="122419" y="365125"/>
            <a:ext cx="11947161" cy="6127750"/>
          </a:xfrm>
          <a:prstGeom prst="rect">
            <a:avLst/>
          </a:prstGeom>
        </p:spPr>
      </p:pic>
      <p:sp>
        <p:nvSpPr>
          <p:cNvPr id="5" name="Slide Number Placeholder 4">
            <a:extLst>
              <a:ext uri="{FF2B5EF4-FFF2-40B4-BE49-F238E27FC236}">
                <a16:creationId xmlns:a16="http://schemas.microsoft.com/office/drawing/2014/main" xmlns="" id="{7CB21CFD-E407-4E1B-88DF-965EE625D2B0}"/>
              </a:ext>
            </a:extLst>
          </p:cNvPr>
          <p:cNvSpPr>
            <a:spLocks noGrp="1"/>
          </p:cNvSpPr>
          <p:nvPr>
            <p:ph type="sldNum" sz="quarter" idx="12"/>
          </p:nvPr>
        </p:nvSpPr>
        <p:spPr/>
        <p:txBody>
          <a:bodyPr/>
          <a:lstStyle/>
          <a:p>
            <a:fld id="{E3697556-1052-47FC-8BA6-D4093AA436EC}" type="slidenum">
              <a:rPr lang="en-US" smtClean="0"/>
              <a:pPr/>
              <a:t>16</a:t>
            </a:fld>
            <a:endParaRPr lang="en-US"/>
          </a:p>
        </p:txBody>
      </p:sp>
    </p:spTree>
    <p:extLst>
      <p:ext uri="{BB962C8B-B14F-4D97-AF65-F5344CB8AC3E}">
        <p14:creationId xmlns:p14="http://schemas.microsoft.com/office/powerpoint/2010/main" val="343989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b="1" dirty="0"/>
              <a:t>Identify why and how can it happen</a:t>
            </a:r>
          </a:p>
          <a:p>
            <a:pPr marL="0" indent="0">
              <a:buNone/>
            </a:pPr>
            <a:r>
              <a:rPr lang="ar" b="1" dirty="0"/>
              <a:t>حدد لماذا وكيف يمكن أن </a:t>
            </a:r>
            <a:r>
              <a:rPr lang="ar" b="1" dirty="0" smtClean="0"/>
              <a:t>يحدث</a:t>
            </a:r>
            <a:endParaRPr lang="en-GB" b="1" dirty="0"/>
          </a:p>
          <a:p>
            <a:r>
              <a:rPr lang="en-GB" dirty="0"/>
              <a:t>Consider the possible </a:t>
            </a:r>
            <a:r>
              <a:rPr lang="en-GB" i="1" dirty="0"/>
              <a:t>causes and scenarios </a:t>
            </a:r>
            <a:r>
              <a:rPr lang="en-GB" dirty="0"/>
              <a:t>of each risk identified</a:t>
            </a:r>
            <a:r>
              <a:rPr lang="en-GB" dirty="0" smtClean="0"/>
              <a:t>.</a:t>
            </a:r>
            <a:r>
              <a:rPr lang="ar" i="1" dirty="0"/>
              <a:t> الأسباب والسيناريوهات </a:t>
            </a:r>
            <a:r>
              <a:rPr lang="ar" dirty="0"/>
              <a:t>المحتملة لكل خطر تم تحديده</a:t>
            </a:r>
            <a:r>
              <a:rPr lang="ar" dirty="0" smtClean="0"/>
              <a:t>.</a:t>
            </a:r>
            <a:endParaRPr lang="en-GB" dirty="0"/>
          </a:p>
          <a:p>
            <a:pPr>
              <a:buFont typeface="Wingdings" panose="05000000000000000000" pitchFamily="2" charset="2"/>
              <a:buChar char="q"/>
            </a:pPr>
            <a:r>
              <a:rPr lang="en-GB" b="1" dirty="0"/>
              <a:t>Cause</a:t>
            </a:r>
            <a:r>
              <a:rPr lang="en-GB" dirty="0"/>
              <a:t> - identify the potential triggers that may result in the risk event occurring. A single risk event may have a specific cause or multiple possible causes. A single cause may be applicable to multiple risks</a:t>
            </a:r>
            <a:r>
              <a:rPr lang="en-GB" dirty="0" smtClean="0"/>
              <a:t>.</a:t>
            </a:r>
            <a:r>
              <a:rPr lang="ar" b="1" dirty="0"/>
              <a:t> السبب </a:t>
            </a:r>
            <a:r>
              <a:rPr lang="ar" dirty="0"/>
              <a:t>- حدد المشغلات المحتملة التي قد تؤدي إلى وقوع حدث الخطر. قد يكون لحدث خطر واحد سبب محدد أو عدة أسباب محتملة. قد يكون سبب واحد قابلاً للتطبيق على مخاطر متعددة</a:t>
            </a:r>
            <a:r>
              <a:rPr lang="ar" dirty="0" smtClean="0"/>
              <a:t>.</a:t>
            </a:r>
            <a:endParaRPr lang="en-GB" dirty="0"/>
          </a:p>
          <a:p>
            <a:pPr>
              <a:buFont typeface="Wingdings" panose="05000000000000000000" pitchFamily="2" charset="2"/>
              <a:buChar char="q"/>
            </a:pPr>
            <a:r>
              <a:rPr lang="en-GB" b="1" dirty="0"/>
              <a:t>Consequence</a:t>
            </a:r>
            <a:r>
              <a:rPr lang="en-GB" dirty="0"/>
              <a:t> - identify the possible impact should the risk event occur. A single risk event may have a specific consequence or multiple possible consequences. A consequence may be common across multiple </a:t>
            </a:r>
            <a:r>
              <a:rPr lang="en-GB" dirty="0" smtClean="0"/>
              <a:t>risks</a:t>
            </a:r>
            <a:endParaRPr lang="ar-JO" dirty="0" smtClean="0"/>
          </a:p>
          <a:p>
            <a:pPr marL="0" indent="0">
              <a:buNone/>
            </a:pPr>
            <a:r>
              <a:rPr lang="ar" b="1" dirty="0"/>
              <a:t>النتيجة </a:t>
            </a:r>
            <a:r>
              <a:rPr lang="ar" dirty="0"/>
              <a:t>- تحديد التأثير المحتمل في حالة وقوع حدث الخطر. قد يكون لحدث خطر واحد عواقب محددة أو عواقب محتملة متعددة. قد تكون النتيجة شائعة عبر مخاطر </a:t>
            </a:r>
            <a:r>
              <a:rPr lang="ar" dirty="0" smtClean="0"/>
              <a:t>متعدد</a:t>
            </a:r>
            <a:endParaRPr lang="en-GB"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936865493"/>
              </p:ext>
            </p:extLst>
          </p:nvPr>
        </p:nvGraphicFramePr>
        <p:xfrm>
          <a:off x="457199" y="1006156"/>
          <a:ext cx="11355049" cy="7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Related image"/>
          <p:cNvPicPr>
            <a:picLocks noChangeAspect="1" noChangeArrowheads="1"/>
          </p:cNvPicPr>
          <p:nvPr/>
        </p:nvPicPr>
        <p:blipFill>
          <a:blip r:embed="rId7" cstate="print"/>
          <a:srcRect/>
          <a:stretch>
            <a:fillRect/>
          </a:stretch>
        </p:blipFill>
        <p:spPr bwMode="auto">
          <a:xfrm>
            <a:off x="8108136" y="1304364"/>
            <a:ext cx="4083864" cy="1143001"/>
          </a:xfrm>
          <a:prstGeom prst="rect">
            <a:avLst/>
          </a:prstGeom>
          <a:noFill/>
        </p:spPr>
      </p:pic>
      <p:sp>
        <p:nvSpPr>
          <p:cNvPr id="6" name="Rectangle: Top Corners Rounded 4">
            <a:extLst>
              <a:ext uri="{FF2B5EF4-FFF2-40B4-BE49-F238E27FC236}">
                <a16:creationId xmlns:a16="http://schemas.microsoft.com/office/drawing/2014/main" xmlns="" id="{1811B055-401D-46FE-A287-CE89CF60336A}"/>
              </a:ext>
            </a:extLst>
          </p:cNvPr>
          <p:cNvSpPr txBox="1"/>
          <p:nvPr/>
        </p:nvSpPr>
        <p:spPr>
          <a:xfrm>
            <a:off x="0" y="0"/>
            <a:ext cx="11819965" cy="1646238"/>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r>
              <a:rPr lang="en-US" sz="3600" b="1" dirty="0" smtClean="0">
                <a:latin typeface="Aharoni" panose="02010803020104030203" pitchFamily="2" charset="-79"/>
                <a:cs typeface="Aharoni" panose="02010803020104030203" pitchFamily="2" charset="-79"/>
              </a:rPr>
              <a:t>Step</a:t>
            </a:r>
            <a:r>
              <a:rPr lang="en-US" sz="4800" b="1" dirty="0" smtClean="0">
                <a:latin typeface="Aharoni" panose="02010803020104030203" pitchFamily="2" charset="-79"/>
                <a:cs typeface="Aharoni" panose="02010803020104030203" pitchFamily="2" charset="-79"/>
              </a:rPr>
              <a:t>2</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Identify Risks </a:t>
            </a:r>
          </a:p>
          <a:p>
            <a:pPr algn="ctr" defTabSz="1066800">
              <a:lnSpc>
                <a:spcPct val="90000"/>
              </a:lnSpc>
              <a:spcBef>
                <a:spcPct val="0"/>
              </a:spcBef>
              <a:spcAft>
                <a:spcPct val="35000"/>
              </a:spcAft>
            </a:pPr>
            <a:r>
              <a:rPr lang="en-US" sz="3600" b="1" dirty="0" smtClean="0"/>
              <a:t>(what can go wrong?)</a:t>
            </a:r>
            <a:r>
              <a:rPr lang="ar-JO" sz="3600" b="1" dirty="0" smtClean="0"/>
              <a:t> </a:t>
            </a:r>
            <a:r>
              <a:rPr lang="ar" sz="3600" b="1" dirty="0"/>
              <a:t>(ما الخطأ الذي يمكن أن يحدث</a:t>
            </a:r>
            <a:r>
              <a:rPr lang="ar" sz="3600" b="1" dirty="0" smtClean="0"/>
              <a:t>؟)</a:t>
            </a:r>
            <a:r>
              <a:rPr lang="ar-JO" sz="3600" b="1" dirty="0"/>
              <a:t> </a:t>
            </a:r>
            <a:endParaRPr lang="en-US" sz="3600" b="1" dirty="0">
              <a:latin typeface="Aharoni" panose="02010803020104030203" pitchFamily="2" charset="-79"/>
              <a:cs typeface="Aharoni" panose="02010803020104030203" pitchFamily="2" charset="-79"/>
            </a:endParaRPr>
          </a:p>
        </p:txBody>
      </p:sp>
      <p:sp>
        <p:nvSpPr>
          <p:cNvPr id="5" name="Slide Number Placeholder 4">
            <a:extLst>
              <a:ext uri="{FF2B5EF4-FFF2-40B4-BE49-F238E27FC236}">
                <a16:creationId xmlns:a16="http://schemas.microsoft.com/office/drawing/2014/main" xmlns="" id="{6E6953E8-4EC1-40AC-9E97-24180EFE5398}"/>
              </a:ext>
            </a:extLst>
          </p:cNvPr>
          <p:cNvSpPr>
            <a:spLocks noGrp="1"/>
          </p:cNvSpPr>
          <p:nvPr>
            <p:ph type="sldNum" sz="quarter" idx="12"/>
          </p:nvPr>
        </p:nvSpPr>
        <p:spPr/>
        <p:txBody>
          <a:bodyPr/>
          <a:lstStyle/>
          <a:p>
            <a:fld id="{E3697556-1052-47FC-8BA6-D4093AA436EC}" type="slidenum">
              <a:rPr lang="en-US" smtClean="0"/>
              <a:pPr/>
              <a:t>17</a:t>
            </a:fld>
            <a:endParaRPr lang="en-US"/>
          </a:p>
        </p:txBody>
      </p:sp>
    </p:spTree>
    <p:extLst>
      <p:ext uri="{BB962C8B-B14F-4D97-AF65-F5344CB8AC3E}">
        <p14:creationId xmlns:p14="http://schemas.microsoft.com/office/powerpoint/2010/main" val="130282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824"/>
            <a:ext cx="11322424" cy="730334"/>
          </a:xfrm>
          <a:solidFill>
            <a:schemeClr val="accent6">
              <a:lumMod val="40000"/>
              <a:lumOff val="60000"/>
            </a:schemeClr>
          </a:solidFill>
          <a:ln>
            <a:solidFill>
              <a:schemeClr val="tx1"/>
            </a:solidFill>
          </a:ln>
        </p:spPr>
        <p:txBody>
          <a:bodyPr>
            <a:normAutofit fontScale="90000"/>
          </a:bodyPr>
          <a:lstStyle/>
          <a:p>
            <a:pPr algn="ctr"/>
            <a:r>
              <a:rPr lang="en-US" dirty="0"/>
              <a:t>           Sources of risk </a:t>
            </a:r>
            <a:r>
              <a:rPr lang="en-US" dirty="0" smtClean="0"/>
              <a:t>identification</a:t>
            </a:r>
            <a:r>
              <a:rPr lang="ar-JO" dirty="0" smtClean="0"/>
              <a:t>  </a:t>
            </a:r>
            <a:r>
              <a:rPr lang="ar" dirty="0"/>
              <a:t>مصادر </a:t>
            </a:r>
            <a:r>
              <a:rPr lang="ar" dirty="0" smtClean="0"/>
              <a:t>تحديد </a:t>
            </a:r>
            <a:r>
              <a:rPr lang="ar" dirty="0"/>
              <a:t>المخاطر</a:t>
            </a:r>
            <a:endParaRPr lang="en-US" dirty="0"/>
          </a:p>
        </p:txBody>
      </p:sp>
      <p:sp>
        <p:nvSpPr>
          <p:cNvPr id="3" name="Content Placeholder 2"/>
          <p:cNvSpPr>
            <a:spLocks noGrp="1"/>
          </p:cNvSpPr>
          <p:nvPr>
            <p:ph idx="1"/>
          </p:nvPr>
        </p:nvSpPr>
        <p:spPr/>
        <p:txBody>
          <a:bodyPr>
            <a:normAutofit fontScale="70000" lnSpcReduction="20000"/>
          </a:bodyPr>
          <a:lstStyle/>
          <a:p>
            <a:r>
              <a:rPr lang="en-US" dirty="0"/>
              <a:t>Discussions with department Chiefs, managers and </a:t>
            </a:r>
            <a:r>
              <a:rPr lang="en-US" dirty="0" smtClean="0"/>
              <a:t>staff</a:t>
            </a:r>
            <a:r>
              <a:rPr lang="ar-JO" dirty="0" smtClean="0"/>
              <a:t> </a:t>
            </a:r>
            <a:r>
              <a:rPr lang="ar" dirty="0"/>
              <a:t>مناقشات مع رؤساء الإدارات والمديرين </a:t>
            </a:r>
            <a:r>
              <a:rPr lang="ar" dirty="0" smtClean="0"/>
              <a:t>والموظفين</a:t>
            </a:r>
            <a:endParaRPr lang="en-US" dirty="0"/>
          </a:p>
          <a:p>
            <a:r>
              <a:rPr lang="en-US" dirty="0"/>
              <a:t>Patient Tracer Activity (Tracing the journey of a patient from admission till discharge</a:t>
            </a:r>
            <a:r>
              <a:rPr lang="en-US" dirty="0" smtClean="0"/>
              <a:t>)</a:t>
            </a:r>
            <a:r>
              <a:rPr lang="ar" dirty="0"/>
              <a:t> نشاط تتبع المريض (تتبع رحلة المريض من الدخول حتى الخروج</a:t>
            </a:r>
            <a:r>
              <a:rPr lang="ar" dirty="0" smtClean="0"/>
              <a:t>)</a:t>
            </a:r>
            <a:endParaRPr lang="en-US" dirty="0"/>
          </a:p>
          <a:p>
            <a:r>
              <a:rPr lang="en-US" dirty="0"/>
              <a:t>Retrospective screening of patient </a:t>
            </a:r>
            <a:r>
              <a:rPr lang="en-US" dirty="0" smtClean="0"/>
              <a:t>records</a:t>
            </a:r>
            <a:r>
              <a:rPr lang="ar" dirty="0"/>
              <a:t>الفحص بأثر رجعي لسجلات </a:t>
            </a:r>
            <a:r>
              <a:rPr lang="ar" dirty="0" smtClean="0"/>
              <a:t>المرضى</a:t>
            </a:r>
            <a:r>
              <a:rPr lang="ar-JO" dirty="0" smtClean="0"/>
              <a:t> </a:t>
            </a:r>
            <a:endParaRPr lang="en-US" dirty="0"/>
          </a:p>
          <a:p>
            <a:r>
              <a:rPr lang="en-US" dirty="0"/>
              <a:t>Reports of accreditation </a:t>
            </a:r>
            <a:r>
              <a:rPr lang="en-US" dirty="0" smtClean="0"/>
              <a:t>bodies</a:t>
            </a:r>
            <a:r>
              <a:rPr lang="ar" dirty="0"/>
              <a:t>تقارير هيئات </a:t>
            </a:r>
            <a:r>
              <a:rPr lang="ar" dirty="0" smtClean="0"/>
              <a:t>الاعتماد</a:t>
            </a:r>
            <a:r>
              <a:rPr lang="ar-JO" dirty="0" smtClean="0"/>
              <a:t> </a:t>
            </a:r>
            <a:endParaRPr lang="en-US" dirty="0"/>
          </a:p>
          <a:p>
            <a:r>
              <a:rPr lang="en-US" dirty="0"/>
              <a:t>Incident reporting system &amp; unanticipated </a:t>
            </a:r>
            <a:r>
              <a:rPr lang="en-US" dirty="0" smtClean="0"/>
              <a:t>events</a:t>
            </a:r>
            <a:r>
              <a:rPr lang="ar" dirty="0"/>
              <a:t>نظام الإبلاغ عن الحوادث والأحداث غير </a:t>
            </a:r>
            <a:r>
              <a:rPr lang="ar" dirty="0" smtClean="0"/>
              <a:t>المتوقعة</a:t>
            </a:r>
            <a:r>
              <a:rPr lang="ar-JO" dirty="0" smtClean="0"/>
              <a:t> </a:t>
            </a:r>
            <a:endParaRPr lang="en-US" dirty="0"/>
          </a:p>
          <a:p>
            <a:r>
              <a:rPr lang="en-US" dirty="0"/>
              <a:t>Healthcare associated infections (HAI) </a:t>
            </a:r>
            <a:r>
              <a:rPr lang="en-US" dirty="0" smtClean="0"/>
              <a:t>reports</a:t>
            </a:r>
            <a:r>
              <a:rPr lang="ar" dirty="0"/>
              <a:t>تقارير العدوى المرتبطة بالرعاية الصحية (HAI</a:t>
            </a:r>
            <a:r>
              <a:rPr lang="ar" dirty="0" smtClean="0"/>
              <a:t>)</a:t>
            </a:r>
            <a:r>
              <a:rPr lang="ar-JO" dirty="0" smtClean="0"/>
              <a:t> </a:t>
            </a:r>
            <a:endParaRPr lang="en-US" dirty="0"/>
          </a:p>
          <a:p>
            <a:r>
              <a:rPr lang="en-US" dirty="0"/>
              <a:t>Patient complaints and satisfaction survey </a:t>
            </a:r>
            <a:r>
              <a:rPr lang="en-US" dirty="0" smtClean="0"/>
              <a:t>results</a:t>
            </a:r>
            <a:r>
              <a:rPr lang="ar-JO" dirty="0" smtClean="0"/>
              <a:t> </a:t>
            </a:r>
            <a:r>
              <a:rPr lang="ar" dirty="0"/>
              <a:t>نتائج استبيان شكاوى المرضى </a:t>
            </a:r>
            <a:r>
              <a:rPr lang="ar" dirty="0" smtClean="0"/>
              <a:t>ورضاهم</a:t>
            </a:r>
            <a:r>
              <a:rPr lang="ar-JO" dirty="0" smtClean="0"/>
              <a:t> </a:t>
            </a:r>
            <a:endParaRPr lang="en-US" dirty="0"/>
          </a:p>
          <a:p>
            <a:r>
              <a:rPr lang="en-US" dirty="0"/>
              <a:t>Specialized committee reports (such as Morbidity and mortality committee, medication management and use, Infection control, blood utilization, facility management and safety committee).</a:t>
            </a:r>
          </a:p>
          <a:p>
            <a:pPr>
              <a:buNone/>
            </a:pPr>
            <a:r>
              <a:rPr lang="ar" dirty="0"/>
              <a:t>تقارير اللجان المتخصصة (مثل لجنة الأمراض والوفيات ، إدارة الأدوية واستخدامها ، مكافحة العدوى ، استخدام الدم ، إدارة المنشأة ولجنة السلامة</a:t>
            </a:r>
            <a:r>
              <a:rPr lang="ar" dirty="0" smtClean="0"/>
              <a:t>).</a:t>
            </a:r>
            <a:endParaRPr lang="ar" dirty="0"/>
          </a:p>
        </p:txBody>
      </p:sp>
      <p:sp>
        <p:nvSpPr>
          <p:cNvPr id="6" name="Rectangle: Top Corners Rounded 4">
            <a:extLst>
              <a:ext uri="{FF2B5EF4-FFF2-40B4-BE49-F238E27FC236}">
                <a16:creationId xmlns:a16="http://schemas.microsoft.com/office/drawing/2014/main" xmlns="" id="{76EC6E4A-5518-46EA-814B-FEBAE2D8916D}"/>
              </a:ext>
            </a:extLst>
          </p:cNvPr>
          <p:cNvSpPr txBox="1"/>
          <p:nvPr/>
        </p:nvSpPr>
        <p:spPr>
          <a:xfrm>
            <a:off x="0" y="0"/>
            <a:ext cx="7067257" cy="960355"/>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2</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Identify Risks </a:t>
            </a:r>
          </a:p>
        </p:txBody>
      </p:sp>
      <p:sp>
        <p:nvSpPr>
          <p:cNvPr id="7" name="Slide Number Placeholder 6">
            <a:extLst>
              <a:ext uri="{FF2B5EF4-FFF2-40B4-BE49-F238E27FC236}">
                <a16:creationId xmlns:a16="http://schemas.microsoft.com/office/drawing/2014/main" xmlns="" id="{ECEFAF5C-F57D-425B-9DF8-8C7E6C59A818}"/>
              </a:ext>
            </a:extLst>
          </p:cNvPr>
          <p:cNvSpPr>
            <a:spLocks noGrp="1"/>
          </p:cNvSpPr>
          <p:nvPr>
            <p:ph type="sldNum" sz="quarter" idx="12"/>
          </p:nvPr>
        </p:nvSpPr>
        <p:spPr/>
        <p:txBody>
          <a:bodyPr/>
          <a:lstStyle/>
          <a:p>
            <a:fld id="{E3697556-1052-47FC-8BA6-D4093AA436EC}" type="slidenum">
              <a:rPr lang="en-US" smtClean="0"/>
              <a:pPr/>
              <a:t>18</a:t>
            </a:fld>
            <a:endParaRPr lang="en-US"/>
          </a:p>
        </p:txBody>
      </p:sp>
    </p:spTree>
    <p:extLst>
      <p:ext uri="{BB962C8B-B14F-4D97-AF65-F5344CB8AC3E}">
        <p14:creationId xmlns:p14="http://schemas.microsoft.com/office/powerpoint/2010/main" val="130282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B1CA5C-9D8D-4218-951B-4E61C7DEB18E}"/>
              </a:ext>
            </a:extLst>
          </p:cNvPr>
          <p:cNvSpPr>
            <a:spLocks noGrp="1"/>
          </p:cNvSpPr>
          <p:nvPr>
            <p:ph idx="1"/>
          </p:nvPr>
        </p:nvSpPr>
        <p:spPr/>
        <p:txBody>
          <a:bodyPr>
            <a:normAutofit fontScale="85000" lnSpcReduction="10000"/>
          </a:bodyPr>
          <a:lstStyle/>
          <a:p>
            <a:r>
              <a:rPr lang="en-GB" b="1" dirty="0" err="1"/>
              <a:t>Analyze</a:t>
            </a:r>
            <a:r>
              <a:rPr lang="en-GB" b="1" dirty="0"/>
              <a:t> Risks: </a:t>
            </a:r>
            <a:r>
              <a:rPr lang="en-GB" dirty="0"/>
              <a:t>Risk analysis is about developing an understanding of the risks identified. It includes the </a:t>
            </a:r>
            <a:r>
              <a:rPr lang="en-GB" dirty="0" smtClean="0"/>
              <a:t>following:</a:t>
            </a:r>
            <a:r>
              <a:rPr lang="ar" b="1" dirty="0"/>
              <a:t>تحليل المخاطر: </a:t>
            </a:r>
            <a:r>
              <a:rPr lang="ar" dirty="0"/>
              <a:t>تحليل المخاطر يدور حول تطوير فهم المخاطر المحددة. وهي تشمل ما يلي</a:t>
            </a:r>
            <a:r>
              <a:rPr lang="ar" dirty="0" smtClean="0"/>
              <a:t>:</a:t>
            </a:r>
            <a:endParaRPr lang="en-GB" dirty="0"/>
          </a:p>
          <a:p>
            <a:pPr marL="514350" indent="-514350">
              <a:buFont typeface="+mj-lt"/>
              <a:buAutoNum type="arabicPeriod"/>
            </a:pPr>
            <a:r>
              <a:rPr lang="en-GB" b="1" dirty="0"/>
              <a:t>Analyse inherent risk</a:t>
            </a:r>
            <a:r>
              <a:rPr lang="en-GB" dirty="0"/>
              <a:t> - What is the likelihood and consequence of a risk event if it were to occur in an uncontrolled environment</a:t>
            </a:r>
            <a:r>
              <a:rPr lang="en-GB" dirty="0" smtClean="0"/>
              <a:t>?</a:t>
            </a:r>
            <a:r>
              <a:rPr lang="ar" b="1" dirty="0"/>
              <a:t> تحليل المخاطر الكامنة </a:t>
            </a:r>
            <a:r>
              <a:rPr lang="ar" dirty="0"/>
              <a:t>- ما هي احتمالية ونتائج حدث الخطر إذا حدث في بيئة غير خاضعة للرقابة</a:t>
            </a:r>
            <a:r>
              <a:rPr lang="ar" dirty="0" smtClean="0"/>
              <a:t>؟</a:t>
            </a:r>
            <a:endParaRPr lang="en-GB" dirty="0"/>
          </a:p>
          <a:p>
            <a:pPr marL="514350" indent="-514350">
              <a:buFont typeface="+mj-lt"/>
              <a:buAutoNum type="arabicPeriod"/>
            </a:pPr>
            <a:r>
              <a:rPr lang="en-GB" b="1" dirty="0"/>
              <a:t>Identify and evaluate controls</a:t>
            </a:r>
            <a:r>
              <a:rPr lang="en-GB" dirty="0"/>
              <a:t> - What existing controls are in place to address the identified risk and how effective are these controls in design and operation</a:t>
            </a:r>
            <a:r>
              <a:rPr lang="en-GB" dirty="0" smtClean="0"/>
              <a:t>?</a:t>
            </a:r>
            <a:r>
              <a:rPr lang="ar" b="1" dirty="0"/>
              <a:t> تحديد وتقييم الضوابط </a:t>
            </a:r>
            <a:r>
              <a:rPr lang="ar" dirty="0"/>
              <a:t>- ما هي الضوابط الموجودة للتعامل مع المخاطر المحددة وما مدى فعالية هذه الضوابط في التصميم والتشغيل</a:t>
            </a:r>
            <a:r>
              <a:rPr lang="ar" dirty="0" smtClean="0"/>
              <a:t>؟</a:t>
            </a:r>
            <a:endParaRPr lang="en-GB" dirty="0"/>
          </a:p>
          <a:p>
            <a:pPr marL="514350" indent="-514350">
              <a:buFont typeface="+mj-lt"/>
              <a:buAutoNum type="arabicPeriod"/>
            </a:pPr>
            <a:r>
              <a:rPr lang="en-GB" b="1" dirty="0"/>
              <a:t>Analyse residual risk</a:t>
            </a:r>
            <a:r>
              <a:rPr lang="en-GB" dirty="0"/>
              <a:t> - What is the likelihood and consequence of a risk event if it were to occur in the current control environment</a:t>
            </a:r>
            <a:r>
              <a:rPr lang="en-GB" dirty="0" smtClean="0"/>
              <a:t>?</a:t>
            </a:r>
            <a:r>
              <a:rPr lang="ar" b="1" dirty="0"/>
              <a:t> تحليل المخاطر المتبقية </a:t>
            </a:r>
            <a:r>
              <a:rPr lang="ar" dirty="0"/>
              <a:t>- ما هي احتمالية ونتائج حدث الخطر إذا كان سيحدث في بيئة الرقابة الحالية</a:t>
            </a:r>
            <a:r>
              <a:rPr lang="ar" dirty="0" smtClean="0"/>
              <a:t>؟</a:t>
            </a:r>
            <a:endParaRPr lang="en-GB" dirty="0"/>
          </a:p>
          <a:p>
            <a:endParaRPr lang="en-GB" dirty="0"/>
          </a:p>
        </p:txBody>
      </p:sp>
      <p:sp>
        <p:nvSpPr>
          <p:cNvPr id="4" name="Rectangle: Top Corners Rounded 4">
            <a:extLst>
              <a:ext uri="{FF2B5EF4-FFF2-40B4-BE49-F238E27FC236}">
                <a16:creationId xmlns:a16="http://schemas.microsoft.com/office/drawing/2014/main" xmlns="" id="{D7630E10-0A62-49CF-BC49-C34F36BAF17D}"/>
              </a:ext>
            </a:extLst>
          </p:cNvPr>
          <p:cNvSpPr txBox="1"/>
          <p:nvPr/>
        </p:nvSpPr>
        <p:spPr>
          <a:xfrm>
            <a:off x="0" y="0"/>
            <a:ext cx="12192000" cy="96035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200" b="1" dirty="0">
                <a:latin typeface="Aharoni" panose="02010803020104030203" pitchFamily="2" charset="-79"/>
                <a:cs typeface="Aharoni" panose="02010803020104030203" pitchFamily="2" charset="-79"/>
              </a:rPr>
              <a:t>Step3: </a:t>
            </a:r>
            <a:r>
              <a:rPr lang="en-GB" sz="3200" b="1" dirty="0">
                <a:latin typeface="Aharoni" panose="02010803020104030203" pitchFamily="2" charset="-79"/>
                <a:cs typeface="Aharoni" panose="02010803020104030203" pitchFamily="2" charset="-79"/>
              </a:rPr>
              <a:t>Analyse</a:t>
            </a:r>
            <a:r>
              <a:rPr lang="en-GB" sz="3200" b="1" dirty="0"/>
              <a:t> </a:t>
            </a:r>
            <a:r>
              <a:rPr lang="en-GB" sz="3200" b="1" dirty="0">
                <a:latin typeface="Aharoni" panose="02010803020104030203" pitchFamily="2" charset="-79"/>
                <a:cs typeface="Aharoni" panose="02010803020104030203" pitchFamily="2" charset="-79"/>
              </a:rPr>
              <a:t>&amp;</a:t>
            </a:r>
            <a:r>
              <a:rPr lang="en-GB" sz="3200" b="1" dirty="0"/>
              <a:t> </a:t>
            </a:r>
            <a:r>
              <a:rPr lang="en-GB" sz="3200" b="1" dirty="0">
                <a:latin typeface="Aharoni" panose="02010803020104030203" pitchFamily="2" charset="-79"/>
                <a:cs typeface="Aharoni" panose="02010803020104030203" pitchFamily="2" charset="-79"/>
              </a:rPr>
              <a:t>Evaluate</a:t>
            </a:r>
            <a:r>
              <a:rPr lang="en-GB" sz="3200" b="1" dirty="0"/>
              <a:t> </a:t>
            </a:r>
            <a:r>
              <a:rPr lang="en-GB" sz="3200" b="1" dirty="0" smtClean="0">
                <a:latin typeface="Aharoni" panose="02010803020104030203" pitchFamily="2" charset="-79"/>
                <a:cs typeface="Aharoni" panose="02010803020104030203" pitchFamily="2" charset="-79"/>
              </a:rPr>
              <a:t>Risks</a:t>
            </a:r>
            <a:r>
              <a:rPr lang="ar" sz="3200" b="1" dirty="0">
                <a:latin typeface="Aharoni" panose="02010803020104030203" pitchFamily="2" charset="-79"/>
                <a:cs typeface="Aharoni" panose="02010803020104030203" pitchFamily="2" charset="-79"/>
              </a:rPr>
              <a:t>الخطوة الثالثة : التحليل</a:t>
            </a:r>
            <a:r>
              <a:rPr lang="ar" sz="3200" b="1" dirty="0"/>
              <a:t> </a:t>
            </a:r>
            <a:r>
              <a:rPr lang="ar" sz="3200" b="1" dirty="0">
                <a:latin typeface="Aharoni" panose="02010803020104030203" pitchFamily="2" charset="-79"/>
                <a:cs typeface="Aharoni" panose="02010803020104030203" pitchFamily="2" charset="-79"/>
              </a:rPr>
              <a:t>&amp;</a:t>
            </a:r>
            <a:r>
              <a:rPr lang="ar" sz="3200" b="1" dirty="0"/>
              <a:t> </a:t>
            </a:r>
            <a:r>
              <a:rPr lang="ar" sz="3200" b="1" dirty="0">
                <a:latin typeface="Aharoni" panose="02010803020104030203" pitchFamily="2" charset="-79"/>
                <a:cs typeface="Aharoni" panose="02010803020104030203" pitchFamily="2" charset="-79"/>
              </a:rPr>
              <a:t>تقييم</a:t>
            </a:r>
            <a:r>
              <a:rPr lang="ar" sz="3200" b="1" dirty="0"/>
              <a:t> </a:t>
            </a:r>
            <a:r>
              <a:rPr lang="ar" sz="3200" b="1" dirty="0" smtClean="0">
                <a:latin typeface="Aharoni" panose="02010803020104030203" pitchFamily="2" charset="-79"/>
                <a:cs typeface="Aharoni" panose="02010803020104030203" pitchFamily="2" charset="-79"/>
              </a:rPr>
              <a:t>المخاطر</a:t>
            </a:r>
            <a:endParaRPr lang="en-GB" sz="32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endParaRPr lang="en-GB" sz="3600" b="1" dirty="0">
              <a:latin typeface="Aharoni" panose="02010803020104030203" pitchFamily="2" charset="-79"/>
              <a:cs typeface="Aharoni" panose="02010803020104030203" pitchFamily="2" charset="-79"/>
            </a:endParaRPr>
          </a:p>
        </p:txBody>
      </p:sp>
      <p:sp>
        <p:nvSpPr>
          <p:cNvPr id="5" name="Slide Number Placeholder 4">
            <a:extLst>
              <a:ext uri="{FF2B5EF4-FFF2-40B4-BE49-F238E27FC236}">
                <a16:creationId xmlns:a16="http://schemas.microsoft.com/office/drawing/2014/main" xmlns="" id="{05DCF24D-F243-49A5-9DB0-4B0247C314F1}"/>
              </a:ext>
            </a:extLst>
          </p:cNvPr>
          <p:cNvSpPr>
            <a:spLocks noGrp="1"/>
          </p:cNvSpPr>
          <p:nvPr>
            <p:ph type="sldNum" sz="quarter" idx="12"/>
          </p:nvPr>
        </p:nvSpPr>
        <p:spPr/>
        <p:txBody>
          <a:bodyPr/>
          <a:lstStyle/>
          <a:p>
            <a:fld id="{E3697556-1052-47FC-8BA6-D4093AA436EC}" type="slidenum">
              <a:rPr lang="en-US" smtClean="0"/>
              <a:pPr/>
              <a:t>19</a:t>
            </a:fld>
            <a:endParaRPr lang="en-US"/>
          </a:p>
        </p:txBody>
      </p:sp>
    </p:spTree>
    <p:extLst>
      <p:ext uri="{BB962C8B-B14F-4D97-AF65-F5344CB8AC3E}">
        <p14:creationId xmlns:p14="http://schemas.microsoft.com/office/powerpoint/2010/main" val="88817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Do Not </a:t>
            </a:r>
            <a:r>
              <a:rPr lang="en-GB" dirty="0" smtClean="0"/>
              <a:t>Harm</a:t>
            </a:r>
            <a:r>
              <a:rPr lang="ar" dirty="0"/>
              <a:t>أولا ، لا </a:t>
            </a:r>
            <a:r>
              <a:rPr lang="ar" dirty="0" smtClean="0"/>
              <a:t>تؤذي</a:t>
            </a:r>
            <a:r>
              <a:rPr lang="ar-JO" dirty="0" smtClean="0"/>
              <a:t> </a:t>
            </a:r>
            <a:endParaRPr lang="en-US" dirty="0"/>
          </a:p>
        </p:txBody>
      </p:sp>
      <p:sp>
        <p:nvSpPr>
          <p:cNvPr id="3" name="Content Placeholder 2"/>
          <p:cNvSpPr>
            <a:spLocks noGrp="1"/>
          </p:cNvSpPr>
          <p:nvPr>
            <p:ph idx="1"/>
          </p:nvPr>
        </p:nvSpPr>
        <p:spPr>
          <a:xfrm>
            <a:off x="838200" y="1690688"/>
            <a:ext cx="10515600" cy="4802187"/>
          </a:xfrm>
        </p:spPr>
        <p:txBody>
          <a:bodyPr/>
          <a:lstStyle/>
          <a:p>
            <a:r>
              <a:rPr lang="en-US" dirty="0" smtClean="0"/>
              <a:t>Premium </a:t>
            </a:r>
            <a:r>
              <a:rPr lang="en-US" dirty="0"/>
              <a:t>non </a:t>
            </a:r>
            <a:r>
              <a:rPr lang="en-US" dirty="0" smtClean="0"/>
              <a:t>noncore</a:t>
            </a:r>
            <a:endParaRPr lang="en-US" dirty="0"/>
          </a:p>
          <a:p>
            <a:r>
              <a:rPr lang="en-US" b="1" dirty="0"/>
              <a:t>Hippocratic </a:t>
            </a:r>
            <a:r>
              <a:rPr lang="en-US" b="1" dirty="0" smtClean="0"/>
              <a:t>Oath</a:t>
            </a:r>
            <a:r>
              <a:rPr lang="ar-JO" b="1" dirty="0" smtClean="0"/>
              <a:t> </a:t>
            </a:r>
            <a:r>
              <a:rPr lang="ar" b="1" dirty="0"/>
              <a:t>قسم </a:t>
            </a:r>
            <a:r>
              <a:rPr lang="ar" b="1" dirty="0" smtClean="0"/>
              <a:t>أبقراط</a:t>
            </a:r>
            <a:endParaRPr lang="en-US" b="1" dirty="0"/>
          </a:p>
          <a:p>
            <a:endParaRPr lang="en-US" b="1" dirty="0"/>
          </a:p>
          <a:p>
            <a:pPr marL="0" indent="0">
              <a:buNone/>
            </a:pPr>
            <a:r>
              <a:rPr lang="en-US" sz="5400" b="1" i="1" dirty="0"/>
              <a:t>BUT</a:t>
            </a:r>
            <a:r>
              <a:rPr lang="en-US" sz="5400" b="1" i="1" dirty="0" smtClean="0"/>
              <a:t>….</a:t>
            </a:r>
            <a:r>
              <a:rPr lang="ar-JO" sz="5400" b="1" i="1" dirty="0" smtClean="0"/>
              <a:t> لكن</a:t>
            </a:r>
            <a:endParaRPr lang="en-US" sz="5400" b="1" i="1" dirty="0"/>
          </a:p>
          <a:p>
            <a:pPr marL="0" indent="0">
              <a:buNone/>
            </a:pPr>
            <a:endParaRPr lang="en-US" b="1" dirty="0"/>
          </a:p>
          <a:p>
            <a:pPr marL="0" indent="0">
              <a:buNone/>
            </a:pPr>
            <a:r>
              <a:rPr lang="en-US" b="1" dirty="0"/>
              <a:t>Things can go wrong sometimes</a:t>
            </a:r>
            <a:r>
              <a:rPr lang="en-US" b="1" dirty="0" smtClean="0"/>
              <a:t>!</a:t>
            </a:r>
            <a:endParaRPr lang="ar-JO" b="1" dirty="0" smtClean="0"/>
          </a:p>
          <a:p>
            <a:pPr marL="0" indent="0">
              <a:buNone/>
            </a:pPr>
            <a:r>
              <a:rPr lang="ar" b="1" dirty="0"/>
              <a:t>يمكن أن تسوء الأمور في بعض الأحيان!</a:t>
            </a:r>
            <a:endParaRPr lang="en-US" dirty="0"/>
          </a:p>
          <a:p>
            <a:pPr marL="0" indent="0">
              <a:buNone/>
            </a:pPr>
            <a:endParaRPr lang="en-US" dirty="0"/>
          </a:p>
        </p:txBody>
      </p:sp>
      <p:pic>
        <p:nvPicPr>
          <p:cNvPr id="13314" name="Picture 2" descr="Image result for hippocrates"/>
          <p:cNvPicPr>
            <a:picLocks noChangeAspect="1" noChangeArrowheads="1"/>
          </p:cNvPicPr>
          <p:nvPr/>
        </p:nvPicPr>
        <p:blipFill>
          <a:blip r:embed="rId2" cstate="print"/>
          <a:srcRect/>
          <a:stretch>
            <a:fillRect/>
          </a:stretch>
        </p:blipFill>
        <p:spPr bwMode="auto">
          <a:xfrm>
            <a:off x="8403556" y="504824"/>
            <a:ext cx="2095500" cy="2924176"/>
          </a:xfrm>
          <a:prstGeom prst="rect">
            <a:avLst/>
          </a:prstGeom>
          <a:noFill/>
        </p:spPr>
      </p:pic>
      <p:pic>
        <p:nvPicPr>
          <p:cNvPr id="4" name="Picture 3">
            <a:extLst>
              <a:ext uri="{FF2B5EF4-FFF2-40B4-BE49-F238E27FC236}">
                <a16:creationId xmlns:a16="http://schemas.microsoft.com/office/drawing/2014/main" xmlns="" id="{B25F7C7E-0790-497E-816A-40D0446BF312}"/>
              </a:ext>
            </a:extLst>
          </p:cNvPr>
          <p:cNvPicPr>
            <a:picLocks noChangeAspect="1"/>
          </p:cNvPicPr>
          <p:nvPr/>
        </p:nvPicPr>
        <p:blipFill>
          <a:blip r:embed="rId3"/>
          <a:stretch>
            <a:fillRect/>
          </a:stretch>
        </p:blipFill>
        <p:spPr>
          <a:xfrm>
            <a:off x="7171691" y="3605365"/>
            <a:ext cx="4182109" cy="2747811"/>
          </a:xfrm>
          <a:prstGeom prst="rect">
            <a:avLst/>
          </a:prstGeom>
        </p:spPr>
      </p:pic>
      <p:sp>
        <p:nvSpPr>
          <p:cNvPr id="5" name="Slide Number Placeholder 4">
            <a:extLst>
              <a:ext uri="{FF2B5EF4-FFF2-40B4-BE49-F238E27FC236}">
                <a16:creationId xmlns:a16="http://schemas.microsoft.com/office/drawing/2014/main" xmlns="" id="{3021FF2D-550B-4678-9B84-4CC5B4330FD8}"/>
              </a:ext>
            </a:extLst>
          </p:cNvPr>
          <p:cNvSpPr>
            <a:spLocks noGrp="1"/>
          </p:cNvSpPr>
          <p:nvPr>
            <p:ph type="sldNum" sz="quarter" idx="12"/>
          </p:nvPr>
        </p:nvSpPr>
        <p:spPr/>
        <p:txBody>
          <a:bodyPr/>
          <a:lstStyle/>
          <a:p>
            <a:fld id="{E3697556-1052-47FC-8BA6-D4093AA436EC}" type="slidenum">
              <a:rPr lang="en-US" smtClean="0"/>
              <a:pPr/>
              <a:t>2</a:t>
            </a:fld>
            <a:endParaRPr lang="en-US"/>
          </a:p>
        </p:txBody>
      </p:sp>
    </p:spTree>
    <p:extLst>
      <p:ext uri="{BB962C8B-B14F-4D97-AF65-F5344CB8AC3E}">
        <p14:creationId xmlns:p14="http://schemas.microsoft.com/office/powerpoint/2010/main" val="3414487228"/>
      </p:ext>
    </p:extLst>
  </p:cSld>
  <p:clrMapOvr>
    <a:masterClrMapping/>
  </p:clrMapOvr>
  <mc:AlternateContent xmlns:mc="http://schemas.openxmlformats.org/markup-compatibility/2006" xmlns:p14="http://schemas.microsoft.com/office/powerpoint/2010/main">
    <mc:Choice Requires="p14">
      <p:transition spd="slow" p14:dur="2000" advTm="13779"/>
    </mc:Choice>
    <mc:Fallback xmlns="">
      <p:transition spd="slow" advTm="1377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3622" y="365125"/>
            <a:ext cx="6860177" cy="1325563"/>
          </a:xfrm>
        </p:spPr>
        <p:txBody>
          <a:bodyPr/>
          <a:lstStyle/>
          <a:p>
            <a:r>
              <a:rPr lang="en-US" dirty="0"/>
              <a:t>who is exposed to the harm</a:t>
            </a:r>
            <a:r>
              <a:rPr lang="en-US" dirty="0" smtClean="0"/>
              <a:t>?</a:t>
            </a:r>
            <a:r>
              <a:rPr lang="ar-JO" dirty="0" smtClean="0"/>
              <a:t/>
            </a:r>
            <a:br>
              <a:rPr lang="ar-JO" dirty="0" smtClean="0"/>
            </a:br>
            <a:r>
              <a:rPr lang="ar" dirty="0"/>
              <a:t>من يتعرض للضرر؟</a:t>
            </a:r>
            <a:endParaRPr lang="en-US" dirty="0"/>
          </a:p>
        </p:txBody>
      </p:sp>
      <p:sp>
        <p:nvSpPr>
          <p:cNvPr id="3" name="Content Placeholder 2"/>
          <p:cNvSpPr>
            <a:spLocks noGrp="1"/>
          </p:cNvSpPr>
          <p:nvPr>
            <p:ph idx="1"/>
          </p:nvPr>
        </p:nvSpPr>
        <p:spPr>
          <a:xfrm>
            <a:off x="4428308" y="1838688"/>
            <a:ext cx="6925491" cy="4351338"/>
          </a:xfrm>
        </p:spPr>
        <p:txBody>
          <a:bodyPr/>
          <a:lstStyle/>
          <a:p>
            <a:r>
              <a:rPr lang="en-US" dirty="0"/>
              <a:t>3 groups: staff, patients, and visitors. </a:t>
            </a:r>
            <a:r>
              <a:rPr lang="ar-JO" dirty="0" smtClean="0"/>
              <a:t/>
            </a:r>
            <a:br>
              <a:rPr lang="ar-JO" dirty="0" smtClean="0"/>
            </a:br>
            <a:r>
              <a:rPr lang="ar" dirty="0"/>
              <a:t>3 مجموعات: طاقم عمل ، مرضى ، زوار</a:t>
            </a:r>
            <a:r>
              <a:rPr lang="ar" dirty="0" smtClean="0"/>
              <a:t>.</a:t>
            </a:r>
            <a:endParaRPr lang="en-US" dirty="0"/>
          </a:p>
          <a:p>
            <a:r>
              <a:rPr lang="en-GB" dirty="0"/>
              <a:t>Physical, financial, psychological </a:t>
            </a:r>
            <a:r>
              <a:rPr lang="en-GB" dirty="0" smtClean="0"/>
              <a:t>harm</a:t>
            </a:r>
            <a:r>
              <a:rPr lang="ar-JO" dirty="0" smtClean="0"/>
              <a:t/>
            </a:r>
            <a:br>
              <a:rPr lang="ar-JO" dirty="0" smtClean="0"/>
            </a:br>
            <a:r>
              <a:rPr lang="ar" dirty="0"/>
              <a:t>الضرر الجسدي والمالي </a:t>
            </a:r>
            <a:r>
              <a:rPr lang="ar" dirty="0" smtClean="0"/>
              <a:t>والنفسي</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4656392"/>
              </p:ext>
            </p:extLst>
          </p:nvPr>
        </p:nvGraphicFramePr>
        <p:xfrm>
          <a:off x="838201" y="548640"/>
          <a:ext cx="7691846" cy="522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0" name="AutoShape 10" descr="Two-fifths had not been given training for some aspects of their jo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2" name="AutoShape 12" descr="Two-fifths had not been given training for some aspects of their jo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4" name="AutoShape 14" descr="Image result for at risk hosp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36" name="Picture 16" descr="Related image"/>
          <p:cNvPicPr>
            <a:picLocks noChangeAspect="1" noChangeArrowheads="1"/>
          </p:cNvPicPr>
          <p:nvPr/>
        </p:nvPicPr>
        <p:blipFill>
          <a:blip r:embed="rId7" cstate="print"/>
          <a:srcRect/>
          <a:stretch>
            <a:fillRect/>
          </a:stretch>
        </p:blipFill>
        <p:spPr bwMode="auto">
          <a:xfrm>
            <a:off x="4427129" y="4571999"/>
            <a:ext cx="6172200" cy="1991043"/>
          </a:xfrm>
          <a:prstGeom prst="rect">
            <a:avLst/>
          </a:prstGeom>
          <a:noFill/>
        </p:spPr>
      </p:pic>
      <p:pic>
        <p:nvPicPr>
          <p:cNvPr id="5138" name="Picture 18" descr="Image result for at risk hospital"/>
          <p:cNvPicPr>
            <a:picLocks noChangeAspect="1" noChangeArrowheads="1"/>
          </p:cNvPicPr>
          <p:nvPr/>
        </p:nvPicPr>
        <p:blipFill>
          <a:blip r:embed="rId8" cstate="print"/>
          <a:srcRect/>
          <a:stretch>
            <a:fillRect/>
          </a:stretch>
        </p:blipFill>
        <p:spPr bwMode="auto">
          <a:xfrm>
            <a:off x="1785769" y="4676503"/>
            <a:ext cx="2303908" cy="1959428"/>
          </a:xfrm>
          <a:prstGeom prst="rect">
            <a:avLst/>
          </a:prstGeom>
          <a:noFill/>
        </p:spPr>
      </p:pic>
      <p:sp>
        <p:nvSpPr>
          <p:cNvPr id="2" name="Slide Number Placeholder 1">
            <a:extLst>
              <a:ext uri="{FF2B5EF4-FFF2-40B4-BE49-F238E27FC236}">
                <a16:creationId xmlns:a16="http://schemas.microsoft.com/office/drawing/2014/main" xmlns="" id="{DAACE7F7-0ED6-4CB3-8184-71F76D849D67}"/>
              </a:ext>
            </a:extLst>
          </p:cNvPr>
          <p:cNvSpPr>
            <a:spLocks noGrp="1"/>
          </p:cNvSpPr>
          <p:nvPr>
            <p:ph type="sldNum" sz="quarter" idx="12"/>
          </p:nvPr>
        </p:nvSpPr>
        <p:spPr/>
        <p:txBody>
          <a:bodyPr/>
          <a:lstStyle/>
          <a:p>
            <a:fld id="{E3697556-1052-47FC-8BA6-D4093AA436EC}" type="slidenum">
              <a:rPr lang="en-US" smtClean="0"/>
              <a:pPr/>
              <a:t>20</a:t>
            </a:fld>
            <a:endParaRPr lang="en-US"/>
          </a:p>
        </p:txBody>
      </p:sp>
      <p:graphicFrame>
        <p:nvGraphicFramePr>
          <p:cNvPr id="15" name="Content Placeholder 3"/>
          <p:cNvGraphicFramePr>
            <a:graphicFrameLocks/>
          </p:cNvGraphicFramePr>
          <p:nvPr>
            <p:extLst>
              <p:ext uri="{D42A27DB-BD31-4B8C-83A1-F6EECF244321}">
                <p14:modId xmlns:p14="http://schemas.microsoft.com/office/powerpoint/2010/main" val="1681318135"/>
              </p:ext>
            </p:extLst>
          </p:nvPr>
        </p:nvGraphicFramePr>
        <p:xfrm>
          <a:off x="824624" y="1835129"/>
          <a:ext cx="7691846" cy="52251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57408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0A8FC-297D-4D17-BAC8-95491FE01A3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7B4B1982-B97F-46BB-A474-0A60EE1A7849}"/>
              </a:ext>
            </a:extLst>
          </p:cNvPr>
          <p:cNvSpPr>
            <a:spLocks noGrp="1"/>
          </p:cNvSpPr>
          <p:nvPr>
            <p:ph idx="1"/>
          </p:nvPr>
        </p:nvSpPr>
        <p:spPr>
          <a:xfrm>
            <a:off x="838200" y="1325480"/>
            <a:ext cx="10515600" cy="4351338"/>
          </a:xfrm>
        </p:spPr>
        <p:txBody>
          <a:bodyPr/>
          <a:lstStyle/>
          <a:p>
            <a:pPr marL="0" indent="0" algn="ctr">
              <a:buNone/>
            </a:pPr>
            <a:r>
              <a:rPr lang="en-GB" b="1" u="sng" dirty="0">
                <a:solidFill>
                  <a:srgbClr val="C00000"/>
                </a:solidFill>
              </a:rPr>
              <a:t>Risk analysis can be done using Root Cause Analysis (RCA</a:t>
            </a:r>
            <a:r>
              <a:rPr lang="en-GB" b="1" u="sng" dirty="0" smtClean="0">
                <a:solidFill>
                  <a:srgbClr val="C00000"/>
                </a:solidFill>
              </a:rPr>
              <a:t>)</a:t>
            </a:r>
            <a:r>
              <a:rPr lang="ar-JO" b="1" u="sng" dirty="0" smtClean="0">
                <a:solidFill>
                  <a:srgbClr val="C00000"/>
                </a:solidFill>
              </a:rPr>
              <a:t/>
            </a:r>
            <a:br>
              <a:rPr lang="ar-JO" b="1" u="sng" dirty="0" smtClean="0">
                <a:solidFill>
                  <a:srgbClr val="C00000"/>
                </a:solidFill>
              </a:rPr>
            </a:br>
            <a:r>
              <a:rPr lang="ar" b="1" u="sng" dirty="0">
                <a:solidFill>
                  <a:srgbClr val="C00000"/>
                </a:solidFill>
              </a:rPr>
              <a:t>يمكن إجراء تحليل المخاطر باستخدام تحليل السبب الجذري (</a:t>
            </a:r>
            <a:r>
              <a:rPr lang="ar" b="1" u="sng" dirty="0" smtClean="0">
                <a:solidFill>
                  <a:srgbClr val="C00000"/>
                </a:solidFill>
              </a:rPr>
              <a:t>RCA)</a:t>
            </a:r>
          </a:p>
        </p:txBody>
      </p:sp>
      <p:sp>
        <p:nvSpPr>
          <p:cNvPr id="4" name="Rectangle: Top Corners Rounded 4">
            <a:extLst>
              <a:ext uri="{FF2B5EF4-FFF2-40B4-BE49-F238E27FC236}">
                <a16:creationId xmlns:a16="http://schemas.microsoft.com/office/drawing/2014/main" xmlns="" id="{EBBBF969-57AF-49E2-9F41-5515181AB4BF}"/>
              </a:ext>
            </a:extLst>
          </p:cNvPr>
          <p:cNvSpPr txBox="1"/>
          <p:nvPr/>
        </p:nvSpPr>
        <p:spPr>
          <a:xfrm>
            <a:off x="0" y="0"/>
            <a:ext cx="7067257" cy="96035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600" b="1" dirty="0">
                <a:latin typeface="Aharoni" panose="02010803020104030203" pitchFamily="2" charset="-79"/>
                <a:cs typeface="Aharoni" panose="02010803020104030203" pitchFamily="2" charset="-79"/>
              </a:rPr>
              <a:t>Step</a:t>
            </a:r>
            <a:r>
              <a:rPr lang="en-US" sz="4800" b="1" dirty="0">
                <a:latin typeface="Aharoni" panose="02010803020104030203" pitchFamily="2" charset="-79"/>
                <a:cs typeface="Aharoni" panose="02010803020104030203" pitchFamily="2" charset="-79"/>
              </a:rPr>
              <a:t>3</a:t>
            </a:r>
            <a:r>
              <a:rPr lang="en-US" sz="3600" b="1" dirty="0">
                <a:latin typeface="Aharoni" panose="02010803020104030203" pitchFamily="2" charset="-79"/>
                <a:cs typeface="Aharoni" panose="02010803020104030203" pitchFamily="2" charset="-79"/>
              </a:rPr>
              <a:t>: </a:t>
            </a:r>
            <a:r>
              <a:rPr lang="en-GB" sz="3600" b="1" dirty="0">
                <a:latin typeface="Aharoni" panose="02010803020104030203" pitchFamily="2" charset="-79"/>
                <a:cs typeface="Aharoni" panose="02010803020104030203" pitchFamily="2" charset="-79"/>
              </a:rPr>
              <a:t>Analyse</a:t>
            </a:r>
            <a:r>
              <a:rPr lang="en-GB" b="1" dirty="0"/>
              <a:t> </a:t>
            </a:r>
            <a:r>
              <a:rPr lang="en-GB" sz="3600" b="1" dirty="0">
                <a:latin typeface="Aharoni" panose="02010803020104030203" pitchFamily="2" charset="-79"/>
                <a:cs typeface="Aharoni" panose="02010803020104030203" pitchFamily="2" charset="-79"/>
              </a:rPr>
              <a:t>&amp;</a:t>
            </a:r>
            <a:r>
              <a:rPr lang="en-GB" b="1" dirty="0"/>
              <a:t> </a:t>
            </a:r>
            <a:r>
              <a:rPr lang="en-GB" sz="3600" b="1" dirty="0">
                <a:latin typeface="Aharoni" panose="02010803020104030203" pitchFamily="2" charset="-79"/>
                <a:cs typeface="Aharoni" panose="02010803020104030203" pitchFamily="2" charset="-79"/>
              </a:rPr>
              <a:t>Assess</a:t>
            </a:r>
            <a:r>
              <a:rPr lang="en-GB" b="1" dirty="0"/>
              <a:t> </a:t>
            </a:r>
            <a:r>
              <a:rPr lang="en-GB" sz="3600" b="1" dirty="0">
                <a:latin typeface="Aharoni" panose="02010803020104030203" pitchFamily="2" charset="-79"/>
                <a:cs typeface="Aharoni" panose="02010803020104030203" pitchFamily="2" charset="-79"/>
              </a:rPr>
              <a:t>Risks</a:t>
            </a:r>
          </a:p>
          <a:p>
            <a:pPr algn="ctr" defTabSz="1066800">
              <a:lnSpc>
                <a:spcPct val="90000"/>
              </a:lnSpc>
              <a:spcBef>
                <a:spcPct val="0"/>
              </a:spcBef>
              <a:spcAft>
                <a:spcPct val="35000"/>
              </a:spcAft>
            </a:pPr>
            <a:endParaRPr lang="en-GB" sz="3600" b="1" dirty="0">
              <a:latin typeface="Aharoni" panose="02010803020104030203" pitchFamily="2" charset="-79"/>
              <a:cs typeface="Aharoni" panose="02010803020104030203" pitchFamily="2" charset="-79"/>
            </a:endParaRPr>
          </a:p>
        </p:txBody>
      </p:sp>
      <p:pic>
        <p:nvPicPr>
          <p:cNvPr id="5" name="Picture 2" descr="Image result for Root Cause Analysis">
            <a:extLst>
              <a:ext uri="{FF2B5EF4-FFF2-40B4-BE49-F238E27FC236}">
                <a16:creationId xmlns:a16="http://schemas.microsoft.com/office/drawing/2014/main" xmlns="" id="{3A0B5B5E-4A5A-4EE7-8572-E134A42736A8}"/>
              </a:ext>
            </a:extLst>
          </p:cNvPr>
          <p:cNvPicPr>
            <a:picLocks noChangeAspect="1" noChangeArrowheads="1"/>
          </p:cNvPicPr>
          <p:nvPr/>
        </p:nvPicPr>
        <p:blipFill>
          <a:blip r:embed="rId2" cstate="print"/>
          <a:srcRect/>
          <a:stretch>
            <a:fillRect/>
          </a:stretch>
        </p:blipFill>
        <p:spPr bwMode="auto">
          <a:xfrm>
            <a:off x="1034143" y="2272425"/>
            <a:ext cx="10123714" cy="4220450"/>
          </a:xfrm>
          <a:prstGeom prst="rect">
            <a:avLst/>
          </a:prstGeom>
          <a:noFill/>
          <a:ln>
            <a:solidFill>
              <a:schemeClr val="tx1"/>
            </a:solidFill>
          </a:ln>
        </p:spPr>
      </p:pic>
      <p:sp>
        <p:nvSpPr>
          <p:cNvPr id="6" name="Slide Number Placeholder 5">
            <a:extLst>
              <a:ext uri="{FF2B5EF4-FFF2-40B4-BE49-F238E27FC236}">
                <a16:creationId xmlns:a16="http://schemas.microsoft.com/office/drawing/2014/main" xmlns="" id="{4CD73712-AEFE-4256-AA25-C78E347FE270}"/>
              </a:ext>
            </a:extLst>
          </p:cNvPr>
          <p:cNvSpPr>
            <a:spLocks noGrp="1"/>
          </p:cNvSpPr>
          <p:nvPr>
            <p:ph type="sldNum" sz="quarter" idx="12"/>
          </p:nvPr>
        </p:nvSpPr>
        <p:spPr/>
        <p:txBody>
          <a:bodyPr/>
          <a:lstStyle/>
          <a:p>
            <a:fld id="{E3697556-1052-47FC-8BA6-D4093AA436EC}" type="slidenum">
              <a:rPr lang="en-US" smtClean="0"/>
              <a:pPr/>
              <a:t>21</a:t>
            </a:fld>
            <a:endParaRPr lang="en-US"/>
          </a:p>
        </p:txBody>
      </p:sp>
    </p:spTree>
    <p:extLst>
      <p:ext uri="{BB962C8B-B14F-4D97-AF65-F5344CB8AC3E}">
        <p14:creationId xmlns:p14="http://schemas.microsoft.com/office/powerpoint/2010/main" val="3406462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56" y="125373"/>
            <a:ext cx="4763497" cy="1325563"/>
          </a:xfrm>
        </p:spPr>
        <p:txBody>
          <a:bodyPr/>
          <a:lstStyle/>
          <a:p>
            <a:r>
              <a:rPr lang="en-US" dirty="0"/>
              <a:t>Root Cause </a:t>
            </a:r>
            <a:r>
              <a:rPr lang="en-US" dirty="0" smtClean="0"/>
              <a:t>Analysis</a:t>
            </a:r>
            <a:r>
              <a:rPr lang="ar-JO" dirty="0" smtClean="0"/>
              <a:t/>
            </a:r>
            <a:br>
              <a:rPr lang="ar-JO" dirty="0" smtClean="0"/>
            </a:br>
            <a:r>
              <a:rPr lang="ar" dirty="0"/>
              <a:t>تحليل السبب الجذري</a:t>
            </a:r>
            <a:endParaRPr lang="en-US" dirty="0"/>
          </a:p>
        </p:txBody>
      </p:sp>
      <p:sp>
        <p:nvSpPr>
          <p:cNvPr id="3" name="Content Placeholder 2"/>
          <p:cNvSpPr>
            <a:spLocks noGrp="1"/>
          </p:cNvSpPr>
          <p:nvPr>
            <p:ph idx="1"/>
          </p:nvPr>
        </p:nvSpPr>
        <p:spPr>
          <a:xfrm>
            <a:off x="183256" y="1791743"/>
            <a:ext cx="10515600" cy="4351338"/>
          </a:xfrm>
        </p:spPr>
        <p:txBody>
          <a:bodyPr>
            <a:normAutofit fontScale="85000" lnSpcReduction="20000"/>
          </a:bodyPr>
          <a:lstStyle/>
          <a:p>
            <a:r>
              <a:rPr lang="en-GB" dirty="0" smtClean="0"/>
              <a:t>Fishbone diagram</a:t>
            </a:r>
            <a:r>
              <a:rPr lang="ar-JO" dirty="0" smtClean="0"/>
              <a:t> </a:t>
            </a:r>
            <a:r>
              <a:rPr lang="ar" dirty="0"/>
              <a:t>مخطط هيكل </a:t>
            </a:r>
            <a:r>
              <a:rPr lang="ar" dirty="0" smtClean="0"/>
              <a:t>السمكة</a:t>
            </a:r>
            <a:r>
              <a:rPr lang="ar-JO" dirty="0" smtClean="0"/>
              <a:t> </a:t>
            </a:r>
            <a:endParaRPr lang="en-GB" dirty="0" smtClean="0"/>
          </a:p>
          <a:p>
            <a:r>
              <a:rPr lang="en-GB" dirty="0" smtClean="0"/>
              <a:t>Systematic Approach</a:t>
            </a:r>
            <a:r>
              <a:rPr lang="ar" dirty="0"/>
              <a:t>اسلوب </a:t>
            </a:r>
            <a:r>
              <a:rPr lang="ar" dirty="0" smtClean="0"/>
              <a:t>منهجي</a:t>
            </a:r>
            <a:r>
              <a:rPr lang="ar-JO" dirty="0" smtClean="0"/>
              <a:t> </a:t>
            </a:r>
            <a:endParaRPr lang="en-GB" dirty="0"/>
          </a:p>
          <a:p>
            <a:r>
              <a:rPr lang="en-GB" dirty="0"/>
              <a:t>Best method to do RCA is brain storming</a:t>
            </a:r>
            <a:r>
              <a:rPr lang="en-GB" dirty="0" smtClean="0"/>
              <a:t>!</a:t>
            </a:r>
            <a:r>
              <a:rPr lang="ar" dirty="0"/>
              <a:t> أفضل طريقة للقيام بـ RCA هي عصف الذهن</a:t>
            </a:r>
            <a:r>
              <a:rPr lang="ar" dirty="0" smtClean="0"/>
              <a:t>!</a:t>
            </a:r>
            <a:endParaRPr lang="en-GB" dirty="0"/>
          </a:p>
          <a:p>
            <a:r>
              <a:rPr lang="en-US" dirty="0"/>
              <a:t>The purpose is to prevent recurrence at lowest cost in the simplest way. </a:t>
            </a:r>
            <a:r>
              <a:rPr lang="ar-JO" dirty="0" smtClean="0"/>
              <a:t/>
            </a:r>
            <a:br>
              <a:rPr lang="ar-JO" dirty="0" smtClean="0"/>
            </a:br>
            <a:r>
              <a:rPr lang="ar" dirty="0"/>
              <a:t>والغرض من ذلك هو منع التكرار بأقل تكلفة وبأبسط طريقة</a:t>
            </a:r>
            <a:r>
              <a:rPr lang="ar" dirty="0" smtClean="0"/>
              <a:t>.</a:t>
            </a:r>
            <a:endParaRPr lang="en-GB" dirty="0"/>
          </a:p>
          <a:p>
            <a:r>
              <a:rPr lang="en-US" dirty="0"/>
              <a:t>A root cause : if removed from the problem-fault-sequence prevents the final undesirable outcome from recurring</a:t>
            </a:r>
            <a:r>
              <a:rPr lang="en-US" dirty="0" smtClean="0"/>
              <a:t>.</a:t>
            </a:r>
            <a:r>
              <a:rPr lang="ar" dirty="0"/>
              <a:t> السبب الجذري: إذا تمت إزالته من تسلسل خطأ المشكلة يمنع تكرار النتيجة النهائية غير المرغوب فيها</a:t>
            </a:r>
            <a:r>
              <a:rPr lang="ar" dirty="0" smtClean="0"/>
              <a:t>.</a:t>
            </a:r>
            <a:endParaRPr lang="en-US" dirty="0"/>
          </a:p>
          <a:p>
            <a:r>
              <a:rPr lang="en-US" dirty="0"/>
              <a:t>A causal factor is one that affects an event's outcome, but is not a root cause (i.e. removing a causal factor can benefit an outcome, it does not prevent its recurrence with certainty</a:t>
            </a:r>
            <a:r>
              <a:rPr lang="en-US" dirty="0" smtClean="0"/>
              <a:t>)</a:t>
            </a:r>
            <a:r>
              <a:rPr lang="ar" dirty="0"/>
              <a:t> العامل السببي هو العامل الذي يؤثر على نتيجة الحدث ، ولكنه ليس السبب الجذري (أي أن إزالة العامل السببي يمكن أن يفيد النتيجة ، ولا يمنع تكرارها على وجه اليقين</a:t>
            </a:r>
            <a:r>
              <a:rPr lang="ar" dirty="0" smtClean="0"/>
              <a:t>)</a:t>
            </a:r>
            <a:endParaRPr lang="en-US" dirty="0"/>
          </a:p>
          <a:p>
            <a:r>
              <a:rPr lang="en-US" dirty="0"/>
              <a:t>Not all problems have a single root cause</a:t>
            </a:r>
            <a:r>
              <a:rPr lang="en-US" dirty="0" smtClean="0"/>
              <a:t>.</a:t>
            </a:r>
            <a:r>
              <a:rPr lang="ar" dirty="0"/>
              <a:t> ليس كل المشاكل لها سبب جذري واحد</a:t>
            </a:r>
            <a:r>
              <a:rPr lang="ar" dirty="0" smtClean="0"/>
              <a:t>.</a:t>
            </a:r>
            <a:r>
              <a:rPr lang="ar-JO" dirty="0" smtClean="0"/>
              <a:t> </a:t>
            </a:r>
            <a:endParaRPr lang="en-US" dirty="0"/>
          </a:p>
          <a:p>
            <a:endParaRPr lang="en-US" dirty="0"/>
          </a:p>
        </p:txBody>
      </p:sp>
      <p:pic>
        <p:nvPicPr>
          <p:cNvPr id="28674" name="Picture 2" descr="Related image"/>
          <p:cNvPicPr>
            <a:picLocks noChangeAspect="1" noChangeArrowheads="1"/>
          </p:cNvPicPr>
          <p:nvPr/>
        </p:nvPicPr>
        <p:blipFill>
          <a:blip r:embed="rId2" cstate="print"/>
          <a:srcRect/>
          <a:stretch>
            <a:fillRect/>
          </a:stretch>
        </p:blipFill>
        <p:spPr bwMode="auto">
          <a:xfrm>
            <a:off x="8280673" y="0"/>
            <a:ext cx="3728070" cy="2714580"/>
          </a:xfrm>
          <a:prstGeom prst="rect">
            <a:avLst/>
          </a:prstGeom>
          <a:noFill/>
        </p:spPr>
      </p:pic>
      <p:pic>
        <p:nvPicPr>
          <p:cNvPr id="4" name="Picture 3">
            <a:extLst>
              <a:ext uri="{FF2B5EF4-FFF2-40B4-BE49-F238E27FC236}">
                <a16:creationId xmlns:a16="http://schemas.microsoft.com/office/drawing/2014/main" xmlns="" id="{69C372D7-6F27-4AA4-9096-2C3BCB23C0D7}"/>
              </a:ext>
            </a:extLst>
          </p:cNvPr>
          <p:cNvPicPr>
            <a:picLocks noChangeAspect="1"/>
          </p:cNvPicPr>
          <p:nvPr/>
        </p:nvPicPr>
        <p:blipFill>
          <a:blip r:embed="rId3"/>
          <a:stretch>
            <a:fillRect/>
          </a:stretch>
        </p:blipFill>
        <p:spPr>
          <a:xfrm>
            <a:off x="4848608" y="213268"/>
            <a:ext cx="3432065" cy="1578475"/>
          </a:xfrm>
          <a:prstGeom prst="rect">
            <a:avLst/>
          </a:prstGeom>
        </p:spPr>
      </p:pic>
      <p:sp>
        <p:nvSpPr>
          <p:cNvPr id="5" name="Slide Number Placeholder 4">
            <a:extLst>
              <a:ext uri="{FF2B5EF4-FFF2-40B4-BE49-F238E27FC236}">
                <a16:creationId xmlns:a16="http://schemas.microsoft.com/office/drawing/2014/main" xmlns="" id="{52FF77FB-BC1A-4914-BE89-295FFE3FDD20}"/>
              </a:ext>
            </a:extLst>
          </p:cNvPr>
          <p:cNvSpPr>
            <a:spLocks noGrp="1"/>
          </p:cNvSpPr>
          <p:nvPr>
            <p:ph type="sldNum" sz="quarter" idx="12"/>
          </p:nvPr>
        </p:nvSpPr>
        <p:spPr/>
        <p:txBody>
          <a:bodyPr/>
          <a:lstStyle/>
          <a:p>
            <a:fld id="{E3697556-1052-47FC-8BA6-D4093AA436E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RCA example:</a:t>
            </a:r>
            <a:endParaRPr lang="en-US" dirty="0"/>
          </a:p>
        </p:txBody>
      </p:sp>
      <p:pic>
        <p:nvPicPr>
          <p:cNvPr id="4" name="Picture 3"/>
          <p:cNvPicPr>
            <a:picLocks noChangeAspect="1"/>
          </p:cNvPicPr>
          <p:nvPr/>
        </p:nvPicPr>
        <p:blipFill>
          <a:blip r:embed="rId2"/>
          <a:stretch>
            <a:fillRect/>
          </a:stretch>
        </p:blipFill>
        <p:spPr>
          <a:xfrm>
            <a:off x="1863615" y="365125"/>
            <a:ext cx="8353932" cy="6215197"/>
          </a:xfrm>
          <a:prstGeom prst="rect">
            <a:avLst/>
          </a:prstGeom>
        </p:spPr>
      </p:pic>
      <p:sp>
        <p:nvSpPr>
          <p:cNvPr id="5" name="TextBox 4"/>
          <p:cNvSpPr txBox="1"/>
          <p:nvPr/>
        </p:nvSpPr>
        <p:spPr>
          <a:xfrm>
            <a:off x="4391891" y="5347855"/>
            <a:ext cx="1828800" cy="461665"/>
          </a:xfrm>
          <a:prstGeom prst="rect">
            <a:avLst/>
          </a:prstGeom>
          <a:solidFill>
            <a:schemeClr val="bg1"/>
          </a:solidFill>
        </p:spPr>
        <p:txBody>
          <a:bodyPr wrap="square" rtlCol="0">
            <a:spAutoFit/>
          </a:bodyPr>
          <a:lstStyle/>
          <a:p>
            <a:r>
              <a:rPr lang="en-GB" sz="2400" b="1" dirty="0">
                <a:effectLst>
                  <a:outerShdw blurRad="38100" dist="38100" dir="2700000" algn="tl">
                    <a:srgbClr val="000000">
                      <a:alpha val="43137"/>
                    </a:srgbClr>
                  </a:outerShdw>
                </a:effectLst>
              </a:rPr>
              <a:t>Environment</a:t>
            </a:r>
          </a:p>
        </p:txBody>
      </p:sp>
      <p:sp>
        <p:nvSpPr>
          <p:cNvPr id="6" name="Slide Number Placeholder 5">
            <a:extLst>
              <a:ext uri="{FF2B5EF4-FFF2-40B4-BE49-F238E27FC236}">
                <a16:creationId xmlns:a16="http://schemas.microsoft.com/office/drawing/2014/main" xmlns="" id="{93465A43-9E67-45C3-87E6-111153DB9428}"/>
              </a:ext>
            </a:extLst>
          </p:cNvPr>
          <p:cNvSpPr>
            <a:spLocks noGrp="1"/>
          </p:cNvSpPr>
          <p:nvPr>
            <p:ph type="sldNum" sz="quarter" idx="12"/>
          </p:nvPr>
        </p:nvSpPr>
        <p:spPr/>
        <p:txBody>
          <a:bodyPr/>
          <a:lstStyle/>
          <a:p>
            <a:fld id="{E3697556-1052-47FC-8BA6-D4093AA436E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640773" y="231407"/>
            <a:ext cx="10910454" cy="6157794"/>
          </a:xfrm>
          <a:prstGeom prst="rect">
            <a:avLst/>
          </a:prstGeom>
        </p:spPr>
      </p:pic>
      <p:sp>
        <p:nvSpPr>
          <p:cNvPr id="4" name="Slide Number Placeholder 3">
            <a:extLst>
              <a:ext uri="{FF2B5EF4-FFF2-40B4-BE49-F238E27FC236}">
                <a16:creationId xmlns:a16="http://schemas.microsoft.com/office/drawing/2014/main" xmlns="" id="{D9DE1282-BED4-4E90-99C3-B49900209112}"/>
              </a:ext>
            </a:extLst>
          </p:cNvPr>
          <p:cNvSpPr>
            <a:spLocks noGrp="1"/>
          </p:cNvSpPr>
          <p:nvPr>
            <p:ph type="sldNum" sz="quarter" idx="12"/>
          </p:nvPr>
        </p:nvSpPr>
        <p:spPr/>
        <p:txBody>
          <a:bodyPr/>
          <a:lstStyle/>
          <a:p>
            <a:fld id="{E3697556-1052-47FC-8BA6-D4093AA436EC}" type="slidenum">
              <a:rPr lang="en-US" smtClean="0"/>
              <a:pPr/>
              <a:t>24</a:t>
            </a:fld>
            <a:endParaRPr lang="en-US"/>
          </a:p>
        </p:txBody>
      </p:sp>
    </p:spTree>
    <p:extLst>
      <p:ext uri="{BB962C8B-B14F-4D97-AF65-F5344CB8AC3E}">
        <p14:creationId xmlns:p14="http://schemas.microsoft.com/office/powerpoint/2010/main" val="1209652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3712929172"/>
              </p:ext>
            </p:extLst>
          </p:nvPr>
        </p:nvGraphicFramePr>
        <p:xfrm>
          <a:off x="838201" y="1232937"/>
          <a:ext cx="10963834" cy="4944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a:spLocks noGrp="1"/>
          </p:cNvSpPr>
          <p:nvPr>
            <p:ph idx="1"/>
          </p:nvPr>
        </p:nvSpPr>
        <p:spPr>
          <a:xfrm>
            <a:off x="389965" y="1963270"/>
            <a:ext cx="11430000" cy="4464423"/>
          </a:xfrm>
        </p:spPr>
        <p:txBody>
          <a:bodyPr>
            <a:normAutofit/>
          </a:bodyPr>
          <a:lstStyle/>
          <a:p>
            <a:endParaRPr lang="en-GB" dirty="0"/>
          </a:p>
          <a:p>
            <a:pPr>
              <a:buNone/>
            </a:pPr>
            <a:endParaRPr lang="en-US" dirty="0"/>
          </a:p>
          <a:p>
            <a:pPr algn="ctr">
              <a:buNone/>
            </a:pPr>
            <a:r>
              <a:rPr lang="en-US" sz="3600" b="1" dirty="0">
                <a:solidFill>
                  <a:srgbClr val="FF0000"/>
                </a:solidFill>
                <a:effectLst>
                  <a:outerShdw blurRad="38100" dist="38100" dir="2700000" algn="tl">
                    <a:srgbClr val="000000">
                      <a:alpha val="43137"/>
                    </a:srgbClr>
                  </a:outerShdw>
                </a:effectLst>
              </a:rPr>
              <a:t>Risk score (R) = Likelihood (L)  × Severity of impact (S</a:t>
            </a:r>
            <a:r>
              <a:rPr lang="en-US" sz="3600" b="1" dirty="0" smtClean="0">
                <a:solidFill>
                  <a:srgbClr val="FF0000"/>
                </a:solidFill>
                <a:effectLst>
                  <a:outerShdw blurRad="38100" dist="38100" dir="2700000" algn="tl">
                    <a:srgbClr val="000000">
                      <a:alpha val="43137"/>
                    </a:srgbClr>
                  </a:outerShdw>
                </a:effectLst>
              </a:rPr>
              <a:t>)</a:t>
            </a:r>
            <a:endParaRPr lang="ar-JO" sz="3600" dirty="0" smtClean="0">
              <a:solidFill>
                <a:srgbClr val="FF0000"/>
              </a:solidFill>
              <a:effectLst>
                <a:outerShdw blurRad="38100" dist="38100" dir="2700000" algn="tl">
                  <a:srgbClr val="000000">
                    <a:alpha val="43137"/>
                  </a:srgbClr>
                </a:outerShdw>
              </a:effectLst>
            </a:endParaRPr>
          </a:p>
          <a:p>
            <a:pPr>
              <a:buNone/>
            </a:pPr>
            <a:r>
              <a:rPr lang="ar" b="1" dirty="0">
                <a:solidFill>
                  <a:srgbClr val="FF0000"/>
                </a:solidFill>
                <a:effectLst>
                  <a:outerShdw blurRad="38100" dist="38100" dir="2700000" algn="tl">
                    <a:srgbClr val="000000">
                      <a:alpha val="43137"/>
                    </a:srgbClr>
                  </a:outerShdw>
                </a:effectLst>
              </a:rPr>
              <a:t>درجة المخاطرة (R) = الاحتمالية (L) × شدة التأثير (S)</a:t>
            </a:r>
            <a:endParaRPr lang="en-US" dirty="0">
              <a:solidFill>
                <a:srgbClr val="FF0000"/>
              </a:solidFill>
              <a:effectLst>
                <a:outerShdw blurRad="38100" dist="38100" dir="2700000" algn="tl">
                  <a:srgbClr val="000000">
                    <a:alpha val="43137"/>
                  </a:srgbClr>
                </a:outerShdw>
              </a:effectLst>
            </a:endParaRPr>
          </a:p>
          <a:p>
            <a:pPr>
              <a:buNone/>
            </a:pPr>
            <a:endParaRPr lang="en-GB" dirty="0"/>
          </a:p>
        </p:txBody>
      </p:sp>
      <p:sp>
        <p:nvSpPr>
          <p:cNvPr id="7" name="Rectangle: Top Corners Rounded 4">
            <a:extLst>
              <a:ext uri="{FF2B5EF4-FFF2-40B4-BE49-F238E27FC236}">
                <a16:creationId xmlns:a16="http://schemas.microsoft.com/office/drawing/2014/main" xmlns="" id="{07A37321-E02A-43B0-9F08-ADA31033BD7B}"/>
              </a:ext>
            </a:extLst>
          </p:cNvPr>
          <p:cNvSpPr txBox="1"/>
          <p:nvPr/>
        </p:nvSpPr>
        <p:spPr>
          <a:xfrm>
            <a:off x="0" y="0"/>
            <a:ext cx="12192000" cy="960355"/>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algn="ctr" defTabSz="1066800">
              <a:lnSpc>
                <a:spcPct val="90000"/>
              </a:lnSpc>
              <a:spcBef>
                <a:spcPct val="0"/>
              </a:spcBef>
              <a:spcAft>
                <a:spcPct val="35000"/>
              </a:spcAft>
            </a:pPr>
            <a:endParaRPr lang="en-US" sz="36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r>
              <a:rPr lang="en-US" sz="3200" b="1" dirty="0">
                <a:latin typeface="Aharoni" panose="02010803020104030203" pitchFamily="2" charset="-79"/>
                <a:cs typeface="Aharoni" panose="02010803020104030203" pitchFamily="2" charset="-79"/>
              </a:rPr>
              <a:t>Step3: </a:t>
            </a:r>
            <a:r>
              <a:rPr lang="en-GB" sz="3200" b="1" dirty="0">
                <a:latin typeface="Aharoni" panose="02010803020104030203" pitchFamily="2" charset="-79"/>
                <a:cs typeface="Aharoni" panose="02010803020104030203" pitchFamily="2" charset="-79"/>
              </a:rPr>
              <a:t>Analyse</a:t>
            </a:r>
            <a:r>
              <a:rPr lang="en-GB" sz="3200" b="1" dirty="0"/>
              <a:t> </a:t>
            </a:r>
            <a:r>
              <a:rPr lang="en-GB" sz="3200" b="1" dirty="0">
                <a:latin typeface="Aharoni" panose="02010803020104030203" pitchFamily="2" charset="-79"/>
                <a:cs typeface="Aharoni" panose="02010803020104030203" pitchFamily="2" charset="-79"/>
              </a:rPr>
              <a:t>&amp;</a:t>
            </a:r>
            <a:r>
              <a:rPr lang="en-GB" sz="3200" b="1" dirty="0"/>
              <a:t> </a:t>
            </a:r>
            <a:r>
              <a:rPr lang="en-GB" sz="3200" b="1" dirty="0">
                <a:latin typeface="Aharoni" panose="02010803020104030203" pitchFamily="2" charset="-79"/>
                <a:cs typeface="Aharoni" panose="02010803020104030203" pitchFamily="2" charset="-79"/>
              </a:rPr>
              <a:t>Assess</a:t>
            </a:r>
            <a:r>
              <a:rPr lang="en-GB" sz="3200" b="1" dirty="0"/>
              <a:t> </a:t>
            </a:r>
            <a:r>
              <a:rPr lang="en-GB" sz="3200" b="1" dirty="0" smtClean="0">
                <a:latin typeface="Aharoni" panose="02010803020104030203" pitchFamily="2" charset="-79"/>
                <a:cs typeface="Aharoni" panose="02010803020104030203" pitchFamily="2" charset="-79"/>
              </a:rPr>
              <a:t>Risks</a:t>
            </a:r>
            <a:r>
              <a:rPr lang="ar" sz="3200" b="1" dirty="0">
                <a:latin typeface="Aharoni" panose="02010803020104030203" pitchFamily="2" charset="-79"/>
                <a:cs typeface="Aharoni" panose="02010803020104030203" pitchFamily="2" charset="-79"/>
              </a:rPr>
              <a:t>الخطوة الثالثة : التحليل</a:t>
            </a:r>
            <a:r>
              <a:rPr lang="ar" sz="3200" b="1" dirty="0"/>
              <a:t> </a:t>
            </a:r>
            <a:r>
              <a:rPr lang="ar" sz="3200" b="1" dirty="0">
                <a:latin typeface="Aharoni" panose="02010803020104030203" pitchFamily="2" charset="-79"/>
                <a:cs typeface="Aharoni" panose="02010803020104030203" pitchFamily="2" charset="-79"/>
              </a:rPr>
              <a:t>&amp;</a:t>
            </a:r>
            <a:r>
              <a:rPr lang="ar" sz="3200" b="1" dirty="0"/>
              <a:t> </a:t>
            </a:r>
            <a:r>
              <a:rPr lang="ar" sz="3200" b="1" dirty="0">
                <a:latin typeface="Aharoni" panose="02010803020104030203" pitchFamily="2" charset="-79"/>
                <a:cs typeface="Aharoni" panose="02010803020104030203" pitchFamily="2" charset="-79"/>
              </a:rPr>
              <a:t>تقييم</a:t>
            </a:r>
            <a:r>
              <a:rPr lang="ar" sz="3200" b="1" dirty="0"/>
              <a:t> </a:t>
            </a:r>
            <a:r>
              <a:rPr lang="ar" sz="3200" b="1" dirty="0" smtClean="0">
                <a:latin typeface="Aharoni" panose="02010803020104030203" pitchFamily="2" charset="-79"/>
                <a:cs typeface="Aharoni" panose="02010803020104030203" pitchFamily="2" charset="-79"/>
              </a:rPr>
              <a:t>المخاط</a:t>
            </a:r>
            <a:r>
              <a:rPr lang="ar-JO" sz="3200" b="1" dirty="0" smtClean="0">
                <a:latin typeface="Aharoni" panose="02010803020104030203" pitchFamily="2" charset="-79"/>
                <a:cs typeface="Aharoni" panose="02010803020104030203" pitchFamily="2" charset="-79"/>
              </a:rPr>
              <a:t>ر</a:t>
            </a:r>
            <a:endParaRPr lang="en-GB" sz="3200" b="1" dirty="0">
              <a:latin typeface="Aharoni" panose="02010803020104030203" pitchFamily="2" charset="-79"/>
              <a:cs typeface="Aharoni" panose="02010803020104030203" pitchFamily="2" charset="-79"/>
            </a:endParaRPr>
          </a:p>
          <a:p>
            <a:pPr algn="ctr" defTabSz="1066800">
              <a:lnSpc>
                <a:spcPct val="90000"/>
              </a:lnSpc>
              <a:spcBef>
                <a:spcPct val="0"/>
              </a:spcBef>
              <a:spcAft>
                <a:spcPct val="35000"/>
              </a:spcAft>
            </a:pPr>
            <a:endParaRPr lang="en-GB" sz="3600" b="1" dirty="0">
              <a:latin typeface="Aharoni" panose="02010803020104030203" pitchFamily="2" charset="-79"/>
              <a:cs typeface="Aharoni" panose="02010803020104030203" pitchFamily="2" charset="-79"/>
            </a:endParaRPr>
          </a:p>
        </p:txBody>
      </p:sp>
      <p:sp>
        <p:nvSpPr>
          <p:cNvPr id="4" name="Slide Number Placeholder 3">
            <a:extLst>
              <a:ext uri="{FF2B5EF4-FFF2-40B4-BE49-F238E27FC236}">
                <a16:creationId xmlns:a16="http://schemas.microsoft.com/office/drawing/2014/main" xmlns="" id="{9E0B1663-CBB3-49A0-BE7A-0F0736441190}"/>
              </a:ext>
            </a:extLst>
          </p:cNvPr>
          <p:cNvSpPr>
            <a:spLocks noGrp="1"/>
          </p:cNvSpPr>
          <p:nvPr>
            <p:ph type="sldNum" sz="quarter" idx="12"/>
          </p:nvPr>
        </p:nvSpPr>
        <p:spPr/>
        <p:txBody>
          <a:bodyPr/>
          <a:lstStyle/>
          <a:p>
            <a:fld id="{E3697556-1052-47FC-8BA6-D4093AA436EC}" type="slidenum">
              <a:rPr lang="en-US" smtClean="0"/>
              <a:pPr/>
              <a:t>25</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1747945256"/>
              </p:ext>
            </p:extLst>
          </p:nvPr>
        </p:nvGraphicFramePr>
        <p:xfrm>
          <a:off x="-3594846" y="1237419"/>
          <a:ext cx="10963834" cy="4944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7408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95881" y="244102"/>
            <a:ext cx="6860177" cy="1325563"/>
          </a:xfrm>
        </p:spPr>
        <p:txBody>
          <a:bodyPr/>
          <a:lstStyle/>
          <a:p>
            <a:r>
              <a:rPr lang="en-GB" dirty="0"/>
              <a:t>Risk </a:t>
            </a:r>
            <a:r>
              <a:rPr lang="en-GB" dirty="0" smtClean="0"/>
              <a:t>Assessment</a:t>
            </a:r>
            <a:r>
              <a:rPr lang="ar-JO" dirty="0" smtClean="0"/>
              <a:t> </a:t>
            </a:r>
            <a:r>
              <a:rPr lang="ar" dirty="0"/>
              <a:t>تقييم </a:t>
            </a:r>
            <a:r>
              <a:rPr lang="ar" dirty="0" smtClean="0"/>
              <a:t>المخاطر</a:t>
            </a:r>
            <a:r>
              <a:rPr lang="ar-JO" dirty="0" smtClean="0"/>
              <a:t> </a:t>
            </a:r>
            <a:endParaRPr lang="en-US" dirty="0"/>
          </a:p>
        </p:txBody>
      </p:sp>
      <p:sp>
        <p:nvSpPr>
          <p:cNvPr id="8" name="Content Placeholder 2"/>
          <p:cNvSpPr>
            <a:spLocks noGrp="1"/>
          </p:cNvSpPr>
          <p:nvPr>
            <p:ph idx="1"/>
          </p:nvPr>
        </p:nvSpPr>
        <p:spPr>
          <a:xfrm>
            <a:off x="838200" y="1963271"/>
            <a:ext cx="10515600" cy="4213692"/>
          </a:xfrm>
        </p:spPr>
        <p:txBody>
          <a:bodyPr>
            <a:normAutofit fontScale="92500" lnSpcReduction="10000"/>
          </a:bodyPr>
          <a:lstStyle/>
          <a:p>
            <a:pPr algn="ctr"/>
            <a:r>
              <a:rPr lang="en-GB" dirty="0">
                <a:solidFill>
                  <a:srgbClr val="7030A0"/>
                </a:solidFill>
                <a:effectLst>
                  <a:outerShdw blurRad="38100" dist="38100" dir="2700000" algn="tl">
                    <a:srgbClr val="000000">
                      <a:alpha val="43137"/>
                    </a:srgbClr>
                  </a:outerShdw>
                </a:effectLst>
              </a:rPr>
              <a:t>Quantitatively or </a:t>
            </a:r>
            <a:r>
              <a:rPr lang="en-GB" dirty="0" smtClean="0">
                <a:solidFill>
                  <a:srgbClr val="7030A0"/>
                </a:solidFill>
                <a:effectLst>
                  <a:outerShdw blurRad="38100" dist="38100" dir="2700000" algn="tl">
                    <a:srgbClr val="000000">
                      <a:alpha val="43137"/>
                    </a:srgbClr>
                  </a:outerShdw>
                </a:effectLst>
              </a:rPr>
              <a:t>Qualitatively</a:t>
            </a:r>
            <a:r>
              <a:rPr lang="ar-JO" dirty="0" smtClean="0">
                <a:solidFill>
                  <a:srgbClr val="7030A0"/>
                </a:solidFill>
                <a:effectLst>
                  <a:outerShdw blurRad="38100" dist="38100" dir="2700000" algn="tl">
                    <a:srgbClr val="000000">
                      <a:alpha val="43137"/>
                    </a:srgbClr>
                  </a:outerShdw>
                </a:effectLst>
              </a:rPr>
              <a:t> </a:t>
            </a:r>
            <a:r>
              <a:rPr lang="ar" dirty="0">
                <a:solidFill>
                  <a:srgbClr val="7030A0"/>
                </a:solidFill>
                <a:effectLst>
                  <a:outerShdw blurRad="38100" dist="38100" dir="2700000" algn="tl">
                    <a:srgbClr val="000000">
                      <a:alpha val="43137"/>
                    </a:srgbClr>
                  </a:outerShdw>
                </a:effectLst>
              </a:rPr>
              <a:t>كميا أو </a:t>
            </a:r>
            <a:r>
              <a:rPr lang="ar" dirty="0" smtClean="0">
                <a:solidFill>
                  <a:srgbClr val="7030A0"/>
                </a:solidFill>
                <a:effectLst>
                  <a:outerShdw blurRad="38100" dist="38100" dir="2700000" algn="tl">
                    <a:srgbClr val="000000">
                      <a:alpha val="43137"/>
                    </a:srgbClr>
                  </a:outerShdw>
                </a:effectLst>
              </a:rPr>
              <a:t>نوعا</a:t>
            </a:r>
            <a:r>
              <a:rPr lang="ar-JO" dirty="0" smtClean="0">
                <a:solidFill>
                  <a:srgbClr val="7030A0"/>
                </a:solidFill>
                <a:effectLst>
                  <a:outerShdw blurRad="38100" dist="38100" dir="2700000" algn="tl">
                    <a:srgbClr val="000000">
                      <a:alpha val="43137"/>
                    </a:srgbClr>
                  </a:outerShdw>
                </a:effectLst>
              </a:rPr>
              <a:t> </a:t>
            </a:r>
            <a:endParaRPr lang="en-GB" dirty="0">
              <a:solidFill>
                <a:srgbClr val="7030A0"/>
              </a:solidFill>
              <a:effectLst>
                <a:outerShdw blurRad="38100" dist="38100" dir="2700000" algn="tl">
                  <a:srgbClr val="000000">
                    <a:alpha val="43137"/>
                  </a:srgbClr>
                </a:outerShdw>
              </a:effectLst>
            </a:endParaRPr>
          </a:p>
          <a:p>
            <a:r>
              <a:rPr lang="en-GB" dirty="0">
                <a:cs typeface="Times New Roman" pitchFamily="18" charset="0"/>
              </a:rPr>
              <a:t>In </a:t>
            </a:r>
            <a:r>
              <a:rPr lang="en-GB" b="1" dirty="0">
                <a:solidFill>
                  <a:srgbClr val="FF0000"/>
                </a:solidFill>
                <a:effectLst>
                  <a:outerShdw blurRad="38100" dist="38100" dir="2700000" algn="tl">
                    <a:srgbClr val="000000">
                      <a:alpha val="43137"/>
                    </a:srgbClr>
                  </a:outerShdw>
                </a:effectLst>
                <a:cs typeface="Times New Roman" pitchFamily="18" charset="0"/>
              </a:rPr>
              <a:t>Quantitative Risk Assessment </a:t>
            </a:r>
            <a:r>
              <a:rPr lang="en-GB" b="1" dirty="0">
                <a:cs typeface="Times New Roman" pitchFamily="18" charset="0"/>
              </a:rPr>
              <a:t>(QRA)</a:t>
            </a:r>
            <a:r>
              <a:rPr lang="en-GB" dirty="0">
                <a:cs typeface="Times New Roman" pitchFamily="18" charset="0"/>
              </a:rPr>
              <a:t> a numerical estimate is made of the probability that a defined harm will result from the occurrence of a particular event</a:t>
            </a:r>
            <a:r>
              <a:rPr lang="en-GB" dirty="0" smtClean="0">
                <a:cs typeface="Times New Roman" pitchFamily="18" charset="0"/>
              </a:rPr>
              <a:t>.</a:t>
            </a:r>
            <a:r>
              <a:rPr lang="ar" dirty="0">
                <a:cs typeface="Times New Roman" pitchFamily="18" charset="0"/>
              </a:rPr>
              <a:t> في </a:t>
            </a:r>
            <a:r>
              <a:rPr lang="ar" b="1" dirty="0">
                <a:solidFill>
                  <a:srgbClr val="FF0000"/>
                </a:solidFill>
                <a:effectLst>
                  <a:outerShdw blurRad="38100" dist="38100" dir="2700000" algn="tl">
                    <a:srgbClr val="000000">
                      <a:alpha val="43137"/>
                    </a:srgbClr>
                  </a:outerShdw>
                </a:effectLst>
                <a:cs typeface="Times New Roman" pitchFamily="18" charset="0"/>
              </a:rPr>
              <a:t>التقييم الكمي للمخاطر </a:t>
            </a:r>
            <a:r>
              <a:rPr lang="ar" b="1" dirty="0">
                <a:cs typeface="Times New Roman" pitchFamily="18" charset="0"/>
              </a:rPr>
              <a:t>(QRA) </a:t>
            </a:r>
            <a:r>
              <a:rPr lang="ar" dirty="0">
                <a:cs typeface="Times New Roman" pitchFamily="18" charset="0"/>
              </a:rPr>
              <a:t>، يتم إجراء تقدير رقمي لاحتمال أن ينتج ضرر محدد عن حدوث حدث معين</a:t>
            </a:r>
            <a:r>
              <a:rPr lang="ar" dirty="0" smtClean="0">
                <a:cs typeface="Times New Roman" pitchFamily="18" charset="0"/>
              </a:rPr>
              <a:t>.</a:t>
            </a:r>
            <a:endParaRPr lang="en-GB" dirty="0">
              <a:cs typeface="Times New Roman" pitchFamily="18" charset="0"/>
            </a:endParaRPr>
          </a:p>
          <a:p>
            <a:r>
              <a:rPr lang="en-US" dirty="0"/>
              <a:t>Require measurable and objective data for determining asset value, probability and risk values</a:t>
            </a:r>
            <a:r>
              <a:rPr lang="en-US" dirty="0" smtClean="0"/>
              <a:t>.</a:t>
            </a:r>
            <a:r>
              <a:rPr lang="ar-JO" dirty="0" smtClean="0"/>
              <a:t> </a:t>
            </a:r>
            <a:r>
              <a:rPr lang="ar" dirty="0"/>
              <a:t>طلب بيانات قابلة للقياس وموضوعية لتحديد قيمة الأصول والاحتمالات وقيم المخاطر</a:t>
            </a:r>
            <a:r>
              <a:rPr lang="ar" dirty="0" smtClean="0"/>
              <a:t>.</a:t>
            </a:r>
            <a:endParaRPr lang="en-US" dirty="0"/>
          </a:p>
          <a:p>
            <a:r>
              <a:rPr lang="en-GB" dirty="0"/>
              <a:t>More </a:t>
            </a:r>
            <a:r>
              <a:rPr lang="en-GB" dirty="0" smtClean="0"/>
              <a:t>accurate</a:t>
            </a:r>
            <a:r>
              <a:rPr lang="ar" dirty="0"/>
              <a:t>أكثر </a:t>
            </a:r>
            <a:r>
              <a:rPr lang="ar" dirty="0" smtClean="0"/>
              <a:t>دقة</a:t>
            </a:r>
            <a:r>
              <a:rPr lang="ar-JO" dirty="0" smtClean="0"/>
              <a:t> </a:t>
            </a:r>
            <a:endParaRPr lang="en-GB" dirty="0"/>
          </a:p>
          <a:p>
            <a:r>
              <a:rPr lang="en-GB" dirty="0"/>
              <a:t>Difficult to </a:t>
            </a:r>
            <a:r>
              <a:rPr lang="en-GB" dirty="0" smtClean="0"/>
              <a:t>implement</a:t>
            </a:r>
            <a:r>
              <a:rPr lang="ar" dirty="0"/>
              <a:t>صعب </a:t>
            </a:r>
            <a:r>
              <a:rPr lang="ar" dirty="0" smtClean="0"/>
              <a:t>التنفيذ</a:t>
            </a:r>
            <a:r>
              <a:rPr lang="ar-JO" dirty="0" smtClean="0"/>
              <a:t> </a:t>
            </a:r>
            <a:endParaRPr lang="en-GB" dirty="0"/>
          </a:p>
          <a:p>
            <a:r>
              <a:rPr lang="en-GB" dirty="0"/>
              <a:t>Large scale complex </a:t>
            </a:r>
            <a:r>
              <a:rPr lang="en-GB" dirty="0" smtClean="0"/>
              <a:t>organizations</a:t>
            </a:r>
            <a:r>
              <a:rPr lang="ar" dirty="0"/>
              <a:t>منظمات معقدة واسعة </a:t>
            </a:r>
            <a:r>
              <a:rPr lang="ar" dirty="0" smtClean="0"/>
              <a:t>النطاق</a:t>
            </a:r>
            <a:r>
              <a:rPr lang="ar-JO" dirty="0" smtClean="0"/>
              <a:t> </a:t>
            </a:r>
            <a:endParaRPr lang="en-GB" dirty="0"/>
          </a:p>
          <a:p>
            <a:pPr>
              <a:buNone/>
            </a:pPr>
            <a:endParaRPr lang="en-GB" dirty="0"/>
          </a:p>
        </p:txBody>
      </p:sp>
      <p:sp>
        <p:nvSpPr>
          <p:cNvPr id="2" name="Slide Number Placeholder 1">
            <a:extLst>
              <a:ext uri="{FF2B5EF4-FFF2-40B4-BE49-F238E27FC236}">
                <a16:creationId xmlns:a16="http://schemas.microsoft.com/office/drawing/2014/main" xmlns="" id="{3AABFF24-6577-456B-A8EB-68915BC47317}"/>
              </a:ext>
            </a:extLst>
          </p:cNvPr>
          <p:cNvSpPr>
            <a:spLocks noGrp="1"/>
          </p:cNvSpPr>
          <p:nvPr>
            <p:ph type="sldNum" sz="quarter" idx="12"/>
          </p:nvPr>
        </p:nvSpPr>
        <p:spPr/>
        <p:txBody>
          <a:bodyPr/>
          <a:lstStyle/>
          <a:p>
            <a:fld id="{E3697556-1052-47FC-8BA6-D4093AA436EC}" type="slidenum">
              <a:rPr lang="en-US" smtClean="0"/>
              <a:pPr/>
              <a:t>26</a:t>
            </a:fld>
            <a:endParaRPr lang="en-US"/>
          </a:p>
        </p:txBody>
      </p:sp>
    </p:spTree>
    <p:extLst>
      <p:ext uri="{BB962C8B-B14F-4D97-AF65-F5344CB8AC3E}">
        <p14:creationId xmlns:p14="http://schemas.microsoft.com/office/powerpoint/2010/main" val="357408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r>
              <a:rPr lang="ar" dirty="0" smtClean="0"/>
              <a:t>مثا</a:t>
            </a:r>
            <a:r>
              <a:rPr lang="ar-JO" dirty="0" smtClean="0"/>
              <a:t>ل </a:t>
            </a:r>
            <a:endParaRPr lang="en-US" dirty="0"/>
          </a:p>
        </p:txBody>
      </p:sp>
      <p:sp>
        <p:nvSpPr>
          <p:cNvPr id="3" name="Content Placeholder 2"/>
          <p:cNvSpPr>
            <a:spLocks noGrp="1"/>
          </p:cNvSpPr>
          <p:nvPr>
            <p:ph idx="1"/>
          </p:nvPr>
        </p:nvSpPr>
        <p:spPr/>
        <p:txBody>
          <a:bodyPr/>
          <a:lstStyle/>
          <a:p>
            <a:endParaRPr lang="en-US" dirty="0"/>
          </a:p>
        </p:txBody>
      </p:sp>
      <p:pic>
        <p:nvPicPr>
          <p:cNvPr id="38914" name="Picture 2" descr="https://cdn.ttgtmedia.com/rms/onlineImages/compliance-quantitative_risk_assessment.png"/>
          <p:cNvPicPr>
            <a:picLocks noChangeAspect="1" noChangeArrowheads="1"/>
          </p:cNvPicPr>
          <p:nvPr/>
        </p:nvPicPr>
        <p:blipFill>
          <a:blip r:embed="rId2" cstate="print"/>
          <a:srcRect/>
          <a:stretch>
            <a:fillRect/>
          </a:stretch>
        </p:blipFill>
        <p:spPr bwMode="auto">
          <a:xfrm>
            <a:off x="769527" y="1528354"/>
            <a:ext cx="10058779" cy="4362995"/>
          </a:xfrm>
          <a:prstGeom prst="rect">
            <a:avLst/>
          </a:prstGeom>
          <a:noFill/>
        </p:spPr>
      </p:pic>
      <p:sp>
        <p:nvSpPr>
          <p:cNvPr id="4" name="Slide Number Placeholder 3">
            <a:extLst>
              <a:ext uri="{FF2B5EF4-FFF2-40B4-BE49-F238E27FC236}">
                <a16:creationId xmlns:a16="http://schemas.microsoft.com/office/drawing/2014/main" xmlns="" id="{6C61AF4B-C6BF-4B61-9027-858232A04F4E}"/>
              </a:ext>
            </a:extLst>
          </p:cNvPr>
          <p:cNvSpPr>
            <a:spLocks noGrp="1"/>
          </p:cNvSpPr>
          <p:nvPr>
            <p:ph type="sldNum" sz="quarter" idx="12"/>
          </p:nvPr>
        </p:nvSpPr>
        <p:spPr/>
        <p:txBody>
          <a:bodyPr/>
          <a:lstStyle/>
          <a:p>
            <a:fld id="{E3697556-1052-47FC-8BA6-D4093AA436EC}"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solidFill>
                  <a:srgbClr val="FF0000"/>
                </a:solidFill>
                <a:effectLst>
                  <a:outerShdw blurRad="38100" dist="38100" dir="2700000" algn="tl">
                    <a:srgbClr val="000000">
                      <a:alpha val="43137"/>
                    </a:srgbClr>
                  </a:outerShdw>
                </a:effectLst>
              </a:rPr>
              <a:t>Qualitative risk assessment</a:t>
            </a:r>
            <a:r>
              <a:rPr lang="en-GB" dirty="0" smtClean="0">
                <a:solidFill>
                  <a:srgbClr val="FF0000"/>
                </a:solidFill>
                <a:effectLst>
                  <a:outerShdw blurRad="38100" dist="38100" dir="2700000" algn="tl">
                    <a:srgbClr val="000000">
                      <a:alpha val="43137"/>
                    </a:srgbClr>
                  </a:outerShdw>
                </a:effectLst>
              </a:rPr>
              <a:t>:</a:t>
            </a:r>
            <a:endParaRPr lang="ar-JO" dirty="0" smtClean="0">
              <a:solidFill>
                <a:srgbClr val="FF0000"/>
              </a:solidFill>
              <a:effectLst>
                <a:outerShdw blurRad="38100" dist="38100" dir="2700000" algn="tl">
                  <a:srgbClr val="000000">
                    <a:alpha val="43137"/>
                  </a:srgbClr>
                </a:outerShdw>
              </a:effectLst>
            </a:endParaRPr>
          </a:p>
          <a:p>
            <a:pPr marL="0" indent="0">
              <a:buNone/>
            </a:pPr>
            <a:endParaRPr lang="en-GB" dirty="0">
              <a:solidFill>
                <a:srgbClr val="FF0000"/>
              </a:solidFill>
              <a:effectLst>
                <a:outerShdw blurRad="38100" dist="38100" dir="2700000" algn="tl">
                  <a:srgbClr val="000000">
                    <a:alpha val="43137"/>
                  </a:srgbClr>
                </a:outerShdw>
              </a:effectLst>
            </a:endParaRPr>
          </a:p>
          <a:p>
            <a:pPr>
              <a:buFontTx/>
              <a:buChar char="-"/>
            </a:pPr>
            <a:r>
              <a:rPr lang="en-US" dirty="0"/>
              <a:t>Categorization of the risks</a:t>
            </a:r>
          </a:p>
          <a:p>
            <a:pPr>
              <a:buFontTx/>
              <a:buChar char="-"/>
            </a:pPr>
            <a:endParaRPr lang="ar-JO" dirty="0" smtClean="0"/>
          </a:p>
          <a:p>
            <a:pPr>
              <a:buFontTx/>
              <a:buChar char="-"/>
            </a:pPr>
            <a:r>
              <a:rPr lang="en-US" dirty="0" smtClean="0"/>
              <a:t>Relies </a:t>
            </a:r>
            <a:r>
              <a:rPr lang="en-US" dirty="0"/>
              <a:t>on the risk assessor’s experience and knowledge (subjective rating system)</a:t>
            </a:r>
            <a:endParaRPr lang="en-US" dirty="0">
              <a:solidFill>
                <a:srgbClr val="FF00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xmlns="" id="{891AF5FE-D3BA-49AA-BD7F-D2F94C071058}"/>
              </a:ext>
            </a:extLst>
          </p:cNvPr>
          <p:cNvSpPr>
            <a:spLocks noGrp="1"/>
          </p:cNvSpPr>
          <p:nvPr>
            <p:ph type="sldNum" sz="quarter" idx="12"/>
          </p:nvPr>
        </p:nvSpPr>
        <p:spPr/>
        <p:txBody>
          <a:bodyPr/>
          <a:lstStyle/>
          <a:p>
            <a:fld id="{E3697556-1052-47FC-8BA6-D4093AA436EC}" type="slidenum">
              <a:rPr lang="en-US" smtClean="0"/>
              <a:pPr/>
              <a:t>28</a:t>
            </a:fld>
            <a:endParaRPr lang="en-US"/>
          </a:p>
        </p:txBody>
      </p:sp>
      <p:sp>
        <p:nvSpPr>
          <p:cNvPr id="5" name="Content Placeholder 2"/>
          <p:cNvSpPr txBox="1">
            <a:spLocks/>
          </p:cNvSpPr>
          <p:nvPr/>
        </p:nvSpPr>
        <p:spPr>
          <a:xfrm>
            <a:off x="838200" y="235076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 dirty="0" smtClean="0">
                <a:solidFill>
                  <a:srgbClr val="FF0000"/>
                </a:solidFill>
                <a:effectLst>
                  <a:outerShdw blurRad="38100" dist="38100" dir="2700000" algn="tl">
                    <a:srgbClr val="000000">
                      <a:alpha val="43137"/>
                    </a:srgbClr>
                  </a:outerShdw>
                </a:effectLst>
              </a:rPr>
              <a:t>تقييم المخاطر النوعي:</a:t>
            </a:r>
          </a:p>
          <a:p>
            <a:pPr>
              <a:buFontTx/>
              <a:buChar char="-"/>
            </a:pPr>
            <a:endParaRPr lang="ar-JO" dirty="0" smtClean="0"/>
          </a:p>
          <a:p>
            <a:pPr>
              <a:buFontTx/>
              <a:buChar char="-"/>
            </a:pPr>
            <a:r>
              <a:rPr lang="ar" dirty="0" smtClean="0"/>
              <a:t>تصنيف المخاطر</a:t>
            </a:r>
          </a:p>
          <a:p>
            <a:pPr marL="0" indent="0">
              <a:buNone/>
            </a:pPr>
            <a:endParaRPr lang="ar-JO" dirty="0" smtClean="0"/>
          </a:p>
          <a:p>
            <a:pPr>
              <a:buFontTx/>
              <a:buChar char="-"/>
            </a:pPr>
            <a:endParaRPr lang="ar-JO" dirty="0"/>
          </a:p>
          <a:p>
            <a:pPr>
              <a:buFontTx/>
              <a:buChar char="-"/>
            </a:pPr>
            <a:r>
              <a:rPr lang="ar" dirty="0" smtClean="0"/>
              <a:t>عتمد على خبرة ومعرفة مقيِّم المخاطر (نظام التصنيف الذاتي)</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t>Categories</a:t>
            </a:r>
            <a:r>
              <a:rPr lang="ar-JO" dirty="0" smtClean="0"/>
              <a:t> </a:t>
            </a:r>
            <a:r>
              <a:rPr lang="ar" dirty="0" smtClean="0"/>
              <a:t>فئات</a:t>
            </a:r>
            <a:r>
              <a:rPr lang="ar-JO" dirty="0" smtClean="0"/>
              <a:t> </a:t>
            </a:r>
            <a:endParaRPr lang="en-US" dirty="0"/>
          </a:p>
        </p:txBody>
      </p:sp>
      <p:sp>
        <p:nvSpPr>
          <p:cNvPr id="3" name="Content Placeholder 2"/>
          <p:cNvSpPr>
            <a:spLocks noGrp="1"/>
          </p:cNvSpPr>
          <p:nvPr>
            <p:ph idx="1"/>
          </p:nvPr>
        </p:nvSpPr>
        <p:spPr>
          <a:xfrm>
            <a:off x="838200" y="927847"/>
            <a:ext cx="10515600" cy="5661212"/>
          </a:xfrm>
        </p:spPr>
        <p:txBody>
          <a:bodyPr>
            <a:normAutofit lnSpcReduction="10000"/>
          </a:bodyPr>
          <a:lstStyle/>
          <a:p>
            <a:r>
              <a:rPr lang="en-US" b="1" u="sng" dirty="0">
                <a:solidFill>
                  <a:schemeClr val="accent4">
                    <a:lumMod val="60000"/>
                    <a:lumOff val="40000"/>
                  </a:schemeClr>
                </a:solidFill>
                <a:effectLst>
                  <a:outerShdw blurRad="38100" dist="38100" dir="2700000" algn="tl">
                    <a:srgbClr val="000000">
                      <a:alpha val="43137"/>
                    </a:srgbClr>
                  </a:outerShdw>
                </a:effectLst>
              </a:rPr>
              <a:t>Low risk </a:t>
            </a:r>
            <a:r>
              <a:rPr lang="en-US" dirty="0"/>
              <a:t>= probability of any harm is unlikely (&lt;10%); any harm caused could be minor or </a:t>
            </a:r>
            <a:r>
              <a:rPr lang="en-US" dirty="0" smtClean="0"/>
              <a:t>insignificant</a:t>
            </a:r>
            <a:r>
              <a:rPr lang="ar-JO" dirty="0" smtClean="0"/>
              <a:t> </a:t>
            </a:r>
            <a:r>
              <a:rPr lang="ar" b="1" u="sng" dirty="0">
                <a:solidFill>
                  <a:schemeClr val="accent4">
                    <a:lumMod val="60000"/>
                    <a:lumOff val="40000"/>
                  </a:schemeClr>
                </a:solidFill>
                <a:effectLst>
                  <a:outerShdw blurRad="38100" dist="38100" dir="2700000" algn="tl">
                    <a:srgbClr val="000000">
                      <a:alpha val="43137"/>
                    </a:srgbClr>
                  </a:outerShdw>
                </a:effectLst>
              </a:rPr>
              <a:t>مخاطر منخفضة </a:t>
            </a:r>
            <a:r>
              <a:rPr lang="ar" dirty="0"/>
              <a:t>= احتمال حدوث أي ضرر غير محتمل (أقل من 10٪) ؛ قد يكون أي ضرر طفيف أو غير </a:t>
            </a:r>
            <a:r>
              <a:rPr lang="ar" dirty="0" smtClean="0"/>
              <a:t>مهم</a:t>
            </a:r>
            <a:endParaRPr lang="en-US" dirty="0"/>
          </a:p>
          <a:p>
            <a:r>
              <a:rPr lang="en-US" b="1" u="sng" dirty="0">
                <a:solidFill>
                  <a:srgbClr val="00B050"/>
                </a:solidFill>
                <a:effectLst>
                  <a:outerShdw blurRad="38100" dist="38100" dir="2700000" algn="tl">
                    <a:srgbClr val="000000">
                      <a:alpha val="43137"/>
                    </a:srgbClr>
                  </a:outerShdw>
                </a:effectLst>
              </a:rPr>
              <a:t>Medium risk </a:t>
            </a:r>
            <a:r>
              <a:rPr lang="en-US" dirty="0"/>
              <a:t>= probability of harm is moderate (10%—50%); any harm caused could be moderate; preventive measures can reduce possibility; moderate limitations should be </a:t>
            </a:r>
            <a:r>
              <a:rPr lang="en-US" dirty="0" smtClean="0"/>
              <a:t>initiated</a:t>
            </a:r>
            <a:r>
              <a:rPr lang="ar-JO" dirty="0" smtClean="0"/>
              <a:t> </a:t>
            </a:r>
            <a:r>
              <a:rPr lang="ar" b="1" u="sng" dirty="0">
                <a:solidFill>
                  <a:srgbClr val="00B050"/>
                </a:solidFill>
                <a:effectLst>
                  <a:outerShdw blurRad="38100" dist="38100" dir="2700000" algn="tl">
                    <a:srgbClr val="000000">
                      <a:alpha val="43137"/>
                    </a:srgbClr>
                  </a:outerShdw>
                </a:effectLst>
              </a:rPr>
              <a:t>مخاطرة متوسطة </a:t>
            </a:r>
            <a:r>
              <a:rPr lang="ar" dirty="0"/>
              <a:t>= احتمال الضرر متوسط (10٪ - 50٪) ؛ أي ضرر يمكن أن يكون معتدلاً ؛ يمكن أن تقلل التدابير الوقائية من الاحتمال ؛ يجب أن تبدأ القيود </a:t>
            </a:r>
            <a:r>
              <a:rPr lang="ar" dirty="0" smtClean="0"/>
              <a:t>المعتدلة</a:t>
            </a:r>
            <a:endParaRPr lang="en-US" dirty="0"/>
          </a:p>
          <a:p>
            <a:r>
              <a:rPr lang="en-US" b="1" u="sng" dirty="0">
                <a:solidFill>
                  <a:srgbClr val="FF0000"/>
                </a:solidFill>
                <a:effectLst>
                  <a:outerShdw blurRad="38100" dist="38100" dir="2700000" algn="tl">
                    <a:srgbClr val="000000">
                      <a:alpha val="43137"/>
                    </a:srgbClr>
                  </a:outerShdw>
                </a:effectLst>
              </a:rPr>
              <a:t>High risk </a:t>
            </a:r>
            <a:r>
              <a:rPr lang="en-US" dirty="0"/>
              <a:t>= probably of harm is likely or almost certain (&gt;50%); any harm caused could be major or catastrophic; preventive measures can somewhat reduce probability; strict limitations must be </a:t>
            </a:r>
            <a:r>
              <a:rPr lang="en-US" dirty="0" smtClean="0"/>
              <a:t>initiated</a:t>
            </a:r>
            <a:endParaRPr lang="ar-JO" dirty="0" smtClean="0"/>
          </a:p>
          <a:p>
            <a:pPr marL="0" indent="0">
              <a:buNone/>
            </a:pPr>
            <a:r>
              <a:rPr lang="ar" b="1" u="sng" dirty="0">
                <a:solidFill>
                  <a:srgbClr val="FF0000"/>
                </a:solidFill>
                <a:effectLst>
                  <a:outerShdw blurRad="38100" dist="38100" dir="2700000" algn="tl">
                    <a:srgbClr val="000000">
                      <a:alpha val="43137"/>
                    </a:srgbClr>
                  </a:outerShdw>
                </a:effectLst>
              </a:rPr>
              <a:t>مخاطر عالية </a:t>
            </a:r>
            <a:r>
              <a:rPr lang="ar" dirty="0"/>
              <a:t>= احتمال حدوث ضرر محتمل أو شبه مؤكد (&gt; 50٪) ؛ أي ضرر ناتج يمكن أن يكون كبيرًا أو كارثيًا ؛ يمكن أن تقلل التدابير الوقائية من الاحتمال إلى حد ما ؛ يجب الشروع في قيود صارمة</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xmlns="" id="{9606C6E7-438A-4C8C-ADE6-83D2ED7DFAAC}"/>
              </a:ext>
            </a:extLst>
          </p:cNvPr>
          <p:cNvSpPr>
            <a:spLocks noGrp="1"/>
          </p:cNvSpPr>
          <p:nvPr>
            <p:ph type="sldNum" sz="quarter" idx="12"/>
          </p:nvPr>
        </p:nvSpPr>
        <p:spPr/>
        <p:txBody>
          <a:bodyPr/>
          <a:lstStyle/>
          <a:p>
            <a:fld id="{E3697556-1052-47FC-8BA6-D4093AA436EC}"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11A6C77-6109-4F77-975B-C375615A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CB343D17-9934-455E-B326-2F39206BA4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xmlns="" id="{A8AA2B63-BFCD-40D0-B2D0-CB714D70E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xmlns="" id="{80834EBB-06EA-4C69-AF7A-D5A4E69D8A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xmlns="" id="{2D314EC1-63E0-43B5-9CD5-F25593B2C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xmlns="" id="{9577EB7D-16A7-4E05-9105-431E729665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xmlns="" id="{EC1741C3-592F-47B5-93A0-66FC0BB97E4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a:normAutofit/>
          </a:bodyPr>
          <a:lstStyle/>
          <a:p>
            <a:r>
              <a:rPr lang="en-US" sz="5400" b="1" dirty="0">
                <a:solidFill>
                  <a:srgbClr val="FF0000"/>
                </a:solidFill>
                <a:latin typeface="Aharoni" panose="02010803020104030203" pitchFamily="2" charset="-79"/>
                <a:cs typeface="Aharoni" panose="02010803020104030203" pitchFamily="2" charset="-79"/>
              </a:rPr>
              <a:t>Definition of Risk</a:t>
            </a:r>
            <a:r>
              <a:rPr lang="en-US" sz="5400" b="1" dirty="0" smtClean="0">
                <a:solidFill>
                  <a:srgbClr val="FF0000"/>
                </a:solidFill>
                <a:latin typeface="Aharoni" panose="02010803020104030203" pitchFamily="2" charset="-79"/>
                <a:cs typeface="Aharoni" panose="02010803020104030203" pitchFamily="2" charset="-79"/>
              </a:rPr>
              <a:t>?</a:t>
            </a:r>
            <a:r>
              <a:rPr lang="ar-JO" sz="5400" b="1" dirty="0" smtClean="0">
                <a:solidFill>
                  <a:srgbClr val="FF0000"/>
                </a:solidFill>
                <a:latin typeface="Aharoni" panose="02010803020104030203" pitchFamily="2" charset="-79"/>
                <a:cs typeface="Aharoni" panose="02010803020104030203" pitchFamily="2" charset="-79"/>
              </a:rPr>
              <a:t> </a:t>
            </a:r>
            <a:r>
              <a:rPr lang="ar" sz="5400" b="1" dirty="0">
                <a:solidFill>
                  <a:srgbClr val="FF0000"/>
                </a:solidFill>
                <a:latin typeface="Aharoni" panose="02010803020104030203" pitchFamily="2" charset="-79"/>
                <a:cs typeface="Aharoni" panose="02010803020104030203" pitchFamily="2" charset="-79"/>
              </a:rPr>
              <a:t>تعريف المخاطر</a:t>
            </a:r>
            <a:r>
              <a:rPr lang="ar" sz="5400" b="1" dirty="0" smtClean="0">
                <a:solidFill>
                  <a:srgbClr val="FF0000"/>
                </a:solidFill>
                <a:latin typeface="Aharoni" panose="02010803020104030203" pitchFamily="2" charset="-79"/>
                <a:cs typeface="Aharoni" panose="02010803020104030203" pitchFamily="2" charset="-79"/>
              </a:rPr>
              <a:t>؟</a:t>
            </a:r>
            <a:r>
              <a:rPr lang="ar-JO" sz="5400" b="1" dirty="0" smtClean="0">
                <a:solidFill>
                  <a:srgbClr val="FF0000"/>
                </a:solidFill>
                <a:latin typeface="Aharoni" panose="02010803020104030203" pitchFamily="2" charset="-79"/>
                <a:cs typeface="Aharoni" panose="02010803020104030203" pitchFamily="2" charset="-79"/>
              </a:rPr>
              <a:t> </a:t>
            </a:r>
            <a:endParaRPr lang="en-US" sz="5400" b="1" dirty="0">
              <a:solidFill>
                <a:srgbClr val="FF0000"/>
              </a:solidFill>
              <a:latin typeface="Aharoni" panose="02010803020104030203" pitchFamily="2" charset="-79"/>
              <a:cs typeface="Aharoni" panose="02010803020104030203" pitchFamily="2" charset="-79"/>
            </a:endParaRPr>
          </a:p>
        </p:txBody>
      </p:sp>
      <p:pic>
        <p:nvPicPr>
          <p:cNvPr id="4" name="Picture 3" descr="A picture containing computer&#10;&#10;Description automatically generated">
            <a:extLst>
              <a:ext uri="{FF2B5EF4-FFF2-40B4-BE49-F238E27FC236}">
                <a16:creationId xmlns:a16="http://schemas.microsoft.com/office/drawing/2014/main" xmlns="" id="{1BC38F2A-D376-44DB-80F0-2338404ABA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24" r="14787" b="2"/>
          <a:stretch/>
        </p:blipFill>
        <p:spPr>
          <a:xfrm>
            <a:off x="1424902" y="2492376"/>
            <a:ext cx="3209779" cy="3563372"/>
          </a:xfrm>
          <a:prstGeom prst="rect">
            <a:avLst/>
          </a:prstGeom>
        </p:spPr>
      </p:pic>
      <p:sp>
        <p:nvSpPr>
          <p:cNvPr id="3" name="Content Placeholder 2"/>
          <p:cNvSpPr>
            <a:spLocks noGrp="1"/>
          </p:cNvSpPr>
          <p:nvPr>
            <p:ph idx="1"/>
          </p:nvPr>
        </p:nvSpPr>
        <p:spPr>
          <a:xfrm>
            <a:off x="5295569" y="2494450"/>
            <a:ext cx="5471529" cy="3563159"/>
          </a:xfrm>
        </p:spPr>
        <p:txBody>
          <a:bodyPr>
            <a:normAutofit fontScale="92500" lnSpcReduction="10000"/>
          </a:bodyPr>
          <a:lstStyle/>
          <a:p>
            <a:r>
              <a:rPr lang="en-US" sz="2400" dirty="0">
                <a:effectLst>
                  <a:outerShdw blurRad="38100" dist="38100" dir="2700000" algn="tl">
                    <a:srgbClr val="000000">
                      <a:alpha val="43137"/>
                    </a:srgbClr>
                  </a:outerShdw>
                </a:effectLst>
              </a:rPr>
              <a:t>“ A POTENTIAL THREAT OR POSSIBILITY THAT AN ACTION OR EVENT WILL ADVERSELY AFFECT THE ABILITY TO ACHIEVE </a:t>
            </a:r>
            <a:r>
              <a:rPr lang="en-US" sz="2400" dirty="0">
                <a:solidFill>
                  <a:srgbClr val="0070C0"/>
                </a:solidFill>
                <a:effectLst>
                  <a:outerShdw blurRad="38100" dist="38100" dir="2700000" algn="tl">
                    <a:srgbClr val="000000">
                      <a:alpha val="43137"/>
                    </a:srgbClr>
                  </a:outerShdw>
                </a:effectLst>
              </a:rPr>
              <a:t>DESIRED OBJECTIVE </a:t>
            </a:r>
            <a:r>
              <a:rPr lang="en-US" sz="2400" cap="all" dirty="0">
                <a:effectLst>
                  <a:outerShdw blurRad="38100" dist="38100" dir="2700000" algn="tl">
                    <a:srgbClr val="000000">
                      <a:alpha val="43137"/>
                    </a:srgbClr>
                  </a:outerShdw>
                </a:effectLst>
              </a:rPr>
              <a:t>AND </a:t>
            </a:r>
            <a:r>
              <a:rPr lang="en-GB" sz="2400" cap="all" dirty="0">
                <a:effectLst>
                  <a:outerShdw blurRad="38100" dist="38100" dir="2700000" algn="tl">
                    <a:srgbClr val="000000">
                      <a:alpha val="43137"/>
                    </a:srgbClr>
                  </a:outerShdw>
                </a:effectLst>
              </a:rPr>
              <a:t>that may be avoided through preventive action/s</a:t>
            </a:r>
            <a:r>
              <a:rPr lang="en-US" sz="2400" dirty="0" smtClean="0">
                <a:effectLst>
                  <a:outerShdw blurRad="38100" dist="38100" dir="2700000" algn="tl">
                    <a:srgbClr val="000000">
                      <a:alpha val="43137"/>
                    </a:srgbClr>
                  </a:outerShdw>
                </a:effectLst>
              </a:rPr>
              <a:t>”</a:t>
            </a:r>
            <a:endParaRPr lang="ar-JO" sz="2400" dirty="0" smtClean="0">
              <a:effectLst>
                <a:outerShdw blurRad="38100" dist="38100" dir="2700000" algn="tl">
                  <a:srgbClr val="000000">
                    <a:alpha val="43137"/>
                  </a:srgbClr>
                </a:outerShdw>
              </a:effectLst>
            </a:endParaRPr>
          </a:p>
          <a:p>
            <a:pPr marL="0" indent="0">
              <a:buNone/>
            </a:pPr>
            <a:r>
              <a:rPr lang="ar" sz="2400" dirty="0">
                <a:effectLst>
                  <a:outerShdw blurRad="38100" dist="38100" dir="2700000" algn="tl">
                    <a:srgbClr val="000000">
                      <a:alpha val="43137"/>
                    </a:srgbClr>
                  </a:outerShdw>
                </a:effectLst>
              </a:rPr>
              <a:t>"تهديد محتمل أو احتمال أن يؤثر أي إجراء أو حدث بشكل سلبي في القدرة على تحقيق </a:t>
            </a:r>
            <a:r>
              <a:rPr lang="ar" sz="2400" dirty="0">
                <a:solidFill>
                  <a:srgbClr val="0070C0"/>
                </a:solidFill>
                <a:effectLst>
                  <a:outerShdw blurRad="38100" dist="38100" dir="2700000" algn="tl">
                    <a:srgbClr val="000000">
                      <a:alpha val="43137"/>
                    </a:srgbClr>
                  </a:outerShdw>
                </a:effectLst>
              </a:rPr>
              <a:t>الهدف </a:t>
            </a:r>
            <a:r>
              <a:rPr lang="ar" sz="2400" cap="all" dirty="0">
                <a:effectLst>
                  <a:outerShdw blurRad="38100" dist="38100" dir="2700000" algn="tl">
                    <a:srgbClr val="000000">
                      <a:alpha val="43137"/>
                    </a:srgbClr>
                  </a:outerShdw>
                </a:effectLst>
              </a:rPr>
              <a:t>المنشود ويمكن تجنبه من خلال الإجراءات / الإجراءات الوقائية </a:t>
            </a:r>
            <a:r>
              <a:rPr lang="ar" sz="2400" dirty="0" smtClean="0">
                <a:effectLst>
                  <a:outerShdw blurRad="38100" dist="38100" dir="2700000" algn="tl">
                    <a:srgbClr val="000000">
                      <a:alpha val="43137"/>
                    </a:srgbClr>
                  </a:outerShdw>
                </a:effectLst>
              </a:rPr>
              <a:t>"</a:t>
            </a:r>
            <a:endParaRPr lang="en-GB" sz="2400" dirty="0">
              <a:effectLst>
                <a:outerShdw blurRad="38100" dist="38100" dir="2700000" algn="tl">
                  <a:srgbClr val="000000">
                    <a:alpha val="43137"/>
                  </a:srgbClr>
                </a:outerShdw>
              </a:effectLst>
            </a:endParaRPr>
          </a:p>
          <a:p>
            <a:pPr>
              <a:buNone/>
            </a:pPr>
            <a:endParaRPr lang="en-US" sz="2400" dirty="0">
              <a:effectLst>
                <a:outerShdw blurRad="38100" dist="38100" dir="2700000" algn="tl">
                  <a:srgbClr val="000000">
                    <a:alpha val="43137"/>
                  </a:srgbClr>
                </a:outerShdw>
              </a:effectLst>
            </a:endParaRPr>
          </a:p>
          <a:p>
            <a:pPr>
              <a:buNone/>
            </a:pPr>
            <a:r>
              <a:rPr lang="en-US" sz="2400" dirty="0"/>
              <a:t> </a:t>
            </a:r>
            <a:r>
              <a:rPr lang="en-US" sz="2400" b="1" dirty="0">
                <a:solidFill>
                  <a:srgbClr val="0070C0"/>
                </a:solidFill>
                <a:effectLst>
                  <a:outerShdw blurRad="38100" dist="38100" dir="2700000" algn="tl">
                    <a:srgbClr val="000000">
                      <a:alpha val="43137"/>
                    </a:srgbClr>
                  </a:outerShdw>
                </a:effectLst>
              </a:rPr>
              <a:t>DESIRED OBJECTIVE: NO SURPRISES </a:t>
            </a:r>
            <a:r>
              <a:rPr lang="en-US" sz="2400" b="1" dirty="0" smtClean="0">
                <a:solidFill>
                  <a:srgbClr val="0070C0"/>
                </a:solidFill>
                <a:effectLst>
                  <a:outerShdw blurRad="38100" dist="38100" dir="2700000" algn="tl">
                    <a:srgbClr val="000000">
                      <a:alpha val="43137"/>
                    </a:srgbClr>
                  </a:outerShdw>
                </a:effectLst>
              </a:rPr>
              <a:t>!!!</a:t>
            </a:r>
            <a:r>
              <a:rPr lang="ar-JO" sz="2400" b="1" dirty="0" smtClean="0">
                <a:solidFill>
                  <a:srgbClr val="0070C0"/>
                </a:solidFill>
                <a:effectLst>
                  <a:outerShdw blurRad="38100" dist="38100" dir="2700000" algn="tl">
                    <a:srgbClr val="000000">
                      <a:alpha val="43137"/>
                    </a:srgbClr>
                  </a:outerShdw>
                </a:effectLst>
              </a:rPr>
              <a:t> </a:t>
            </a:r>
            <a:br>
              <a:rPr lang="ar-JO" sz="2400" b="1" dirty="0" smtClean="0">
                <a:solidFill>
                  <a:srgbClr val="0070C0"/>
                </a:solidFill>
                <a:effectLst>
                  <a:outerShdw blurRad="38100" dist="38100" dir="2700000" algn="tl">
                    <a:srgbClr val="000000">
                      <a:alpha val="43137"/>
                    </a:srgbClr>
                  </a:outerShdw>
                </a:effectLst>
              </a:rPr>
            </a:br>
            <a:r>
              <a:rPr lang="ar" sz="2400" dirty="0"/>
              <a:t> </a:t>
            </a:r>
            <a:r>
              <a:rPr lang="ar" sz="2400" b="1" dirty="0">
                <a:solidFill>
                  <a:srgbClr val="0070C0"/>
                </a:solidFill>
                <a:effectLst>
                  <a:outerShdw blurRad="38100" dist="38100" dir="2700000" algn="tl">
                    <a:srgbClr val="000000">
                      <a:alpha val="43137"/>
                    </a:srgbClr>
                  </a:outerShdw>
                </a:effectLst>
              </a:rPr>
              <a:t>الهدف المنشود: لا مفاجآت !!!</a:t>
            </a:r>
          </a:p>
          <a:p>
            <a:pPr>
              <a:buNone/>
            </a:pPr>
            <a:endParaRPr lang="en-US" sz="2400" b="1" dirty="0">
              <a:solidFill>
                <a:srgbClr val="0070C0"/>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xmlns="" id="{8E61E083-5211-4264-97BB-D38B5D1C5502}"/>
              </a:ext>
            </a:extLst>
          </p:cNvPr>
          <p:cNvSpPr>
            <a:spLocks noGrp="1"/>
          </p:cNvSpPr>
          <p:nvPr>
            <p:ph type="sldNum" sz="quarter" idx="12"/>
          </p:nvPr>
        </p:nvSpPr>
        <p:spPr/>
        <p:txBody>
          <a:bodyPr/>
          <a:lstStyle/>
          <a:p>
            <a:fld id="{E3697556-1052-47FC-8BA6-D4093AA436EC}" type="slidenum">
              <a:rPr lang="en-US" smtClean="0"/>
              <a:pPr/>
              <a:t>3</a:t>
            </a:fld>
            <a:endParaRPr lang="en-US"/>
          </a:p>
        </p:txBody>
      </p:sp>
    </p:spTree>
    <p:extLst>
      <p:ext uri="{BB962C8B-B14F-4D97-AF65-F5344CB8AC3E}">
        <p14:creationId xmlns:p14="http://schemas.microsoft.com/office/powerpoint/2010/main" val="3091681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8" y="50297"/>
            <a:ext cx="10515600" cy="1325563"/>
          </a:xfrm>
        </p:spPr>
        <p:txBody>
          <a:bodyPr>
            <a:normAutofit/>
          </a:bodyPr>
          <a:lstStyle/>
          <a:p>
            <a:r>
              <a:rPr lang="en-GB" dirty="0"/>
              <a:t>Likelihood  </a:t>
            </a:r>
            <a:r>
              <a:rPr lang="ar-JO" dirty="0" smtClean="0"/>
              <a:t>الاحتمالية</a:t>
            </a:r>
            <a:r>
              <a:rPr lang="en-GB" dirty="0" smtClean="0"/>
              <a:t>     </a:t>
            </a:r>
            <a:r>
              <a:rPr lang="en-US" sz="2000" b="1" dirty="0">
                <a:effectLst>
                  <a:outerShdw blurRad="38100" dist="38100" dir="2700000" algn="tl">
                    <a:srgbClr val="000000">
                      <a:alpha val="43137"/>
                    </a:srgbClr>
                  </a:outerShdw>
                </a:effectLst>
              </a:rPr>
              <a:t>Risk score (R) = </a:t>
            </a:r>
            <a:r>
              <a:rPr lang="en-US" sz="2000" b="1" dirty="0">
                <a:solidFill>
                  <a:srgbClr val="FF0000"/>
                </a:solidFill>
                <a:effectLst>
                  <a:outerShdw blurRad="38100" dist="38100" dir="2700000" algn="tl">
                    <a:srgbClr val="000000">
                      <a:alpha val="43137"/>
                    </a:srgbClr>
                  </a:outerShdw>
                </a:effectLst>
              </a:rPr>
              <a:t>Likelihood (L)  </a:t>
            </a:r>
            <a:r>
              <a:rPr lang="en-US" sz="2000" b="1" dirty="0">
                <a:effectLst>
                  <a:outerShdw blurRad="38100" dist="38100" dir="2700000" algn="tl">
                    <a:srgbClr val="000000">
                      <a:alpha val="43137"/>
                    </a:srgbClr>
                  </a:outerShdw>
                </a:effectLst>
              </a:rPr>
              <a:t>× Severity of impact (S</a:t>
            </a:r>
            <a:r>
              <a:rPr lang="en-US" sz="2000" b="1" dirty="0" smtClean="0">
                <a:effectLst>
                  <a:outerShdw blurRad="38100" dist="38100" dir="2700000" algn="tl">
                    <a:srgbClr val="000000">
                      <a:alpha val="43137"/>
                    </a:srgbClr>
                  </a:outerShdw>
                </a:effectLst>
              </a:rPr>
              <a:t>)</a:t>
            </a:r>
            <a:r>
              <a:rPr lang="ar-JO" sz="2000" dirty="0" smtClean="0">
                <a:effectLst>
                  <a:outerShdw blurRad="38100" dist="38100" dir="2700000" algn="tl">
                    <a:srgbClr val="000000">
                      <a:alpha val="43137"/>
                    </a:srgbClr>
                  </a:outerShdw>
                </a:effectLst>
              </a:rPr>
              <a:t/>
            </a:r>
            <a:br>
              <a:rPr lang="ar-JO" sz="2000" dirty="0" smtClean="0">
                <a:effectLst>
                  <a:outerShdw blurRad="38100" dist="38100" dir="2700000" algn="tl">
                    <a:srgbClr val="000000">
                      <a:alpha val="43137"/>
                    </a:srgbClr>
                  </a:outerShdw>
                </a:effectLst>
              </a:rPr>
            </a:br>
            <a:r>
              <a:rPr lang="ar-JO" sz="2000" dirty="0" smtClean="0">
                <a:effectLst>
                  <a:outerShdw blurRad="38100" dist="38100" dir="2700000" algn="tl">
                    <a:srgbClr val="000000">
                      <a:alpha val="43137"/>
                    </a:srgbClr>
                  </a:outerShdw>
                </a:effectLst>
              </a:rPr>
              <a:t>                  </a:t>
            </a:r>
            <a:r>
              <a:rPr lang="ar" sz="2000" b="1" dirty="0">
                <a:effectLst>
                  <a:outerShdw blurRad="38100" dist="38100" dir="2700000" algn="tl">
                    <a:srgbClr val="000000">
                      <a:alpha val="43137"/>
                    </a:srgbClr>
                  </a:outerShdw>
                </a:effectLst>
              </a:rPr>
              <a:t>R) = </a:t>
            </a:r>
            <a:r>
              <a:rPr lang="ar" sz="2000" b="1" dirty="0">
                <a:solidFill>
                  <a:srgbClr val="FF0000"/>
                </a:solidFill>
                <a:effectLst>
                  <a:outerShdw blurRad="38100" dist="38100" dir="2700000" algn="tl">
                    <a:srgbClr val="000000">
                      <a:alpha val="43137"/>
                    </a:srgbClr>
                  </a:outerShdw>
                </a:effectLst>
              </a:rPr>
              <a:t>الاحتمالية (L) </a:t>
            </a:r>
            <a:r>
              <a:rPr lang="ar" sz="2000" b="1" dirty="0">
                <a:effectLst>
                  <a:outerShdw blurRad="38100" dist="38100" dir="2700000" algn="tl">
                    <a:srgbClr val="000000">
                      <a:alpha val="43137"/>
                    </a:srgbClr>
                  </a:outerShdw>
                </a:effectLst>
              </a:rPr>
              <a:t>× شدة التأثير (S)</a:t>
            </a:r>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endParaRPr lang="en-US" sz="2000" dirty="0"/>
          </a:p>
        </p:txBody>
      </p:sp>
      <p:sp>
        <p:nvSpPr>
          <p:cNvPr id="3" name="Content Placeholder 2"/>
          <p:cNvSpPr>
            <a:spLocks noGrp="1"/>
          </p:cNvSpPr>
          <p:nvPr>
            <p:ph idx="1"/>
          </p:nvPr>
        </p:nvSpPr>
        <p:spPr>
          <a:xfrm>
            <a:off x="633549" y="1291816"/>
            <a:ext cx="10515600" cy="4351338"/>
          </a:xfrm>
        </p:spPr>
        <p:txBody>
          <a:bodyPr/>
          <a:lstStyle/>
          <a:p>
            <a:r>
              <a:rPr lang="en-US" dirty="0"/>
              <a:t>Based on the expertise, knowledge</a:t>
            </a:r>
            <a:r>
              <a:rPr lang="en-US" dirty="0" smtClean="0"/>
              <a:t>!</a:t>
            </a:r>
            <a:r>
              <a:rPr lang="ar" dirty="0"/>
              <a:t> بناء على الخبرة والمعرفة</a:t>
            </a:r>
            <a:r>
              <a:rPr lang="ar" dirty="0" smtClean="0"/>
              <a:t>!</a:t>
            </a:r>
            <a:r>
              <a:rPr lang="ar-JO" dirty="0" smtClean="0"/>
              <a:t> </a:t>
            </a:r>
            <a:endParaRPr lang="en-US" dirty="0"/>
          </a:p>
          <a:p>
            <a:r>
              <a:rPr lang="en-GB" dirty="0"/>
              <a:t>1-5 </a:t>
            </a:r>
            <a:r>
              <a:rPr lang="en-GB" dirty="0" smtClean="0"/>
              <a:t>score</a:t>
            </a:r>
            <a:r>
              <a:rPr lang="ar-JO" dirty="0" smtClean="0"/>
              <a:t> </a:t>
            </a:r>
            <a:r>
              <a:rPr lang="ar" dirty="0"/>
              <a:t>بناء على الخبرة والمعرفة</a:t>
            </a:r>
            <a:r>
              <a:rPr lang="ar" dirty="0" smtClean="0"/>
              <a:t>!</a:t>
            </a:r>
          </a:p>
          <a:p>
            <a:pPr marL="0" indent="0">
              <a:buNone/>
            </a:pPr>
            <a:endParaRPr lang="en-US" dirty="0"/>
          </a:p>
        </p:txBody>
      </p:sp>
      <p:pic>
        <p:nvPicPr>
          <p:cNvPr id="7" name="Picture 6" descr="A screenshot of a cell phone&#10;&#10;Description automatically generated">
            <a:extLst>
              <a:ext uri="{FF2B5EF4-FFF2-40B4-BE49-F238E27FC236}">
                <a16:creationId xmlns:a16="http://schemas.microsoft.com/office/drawing/2014/main" xmlns="" id="{BAC272CB-98AC-47F4-AE21-ECBB5F51A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86" y="2395239"/>
            <a:ext cx="10031225" cy="4334480"/>
          </a:xfrm>
          <a:prstGeom prst="rect">
            <a:avLst/>
          </a:prstGeom>
        </p:spPr>
      </p:pic>
      <p:cxnSp>
        <p:nvCxnSpPr>
          <p:cNvPr id="9" name="Straight Arrow Connector 8">
            <a:extLst>
              <a:ext uri="{FF2B5EF4-FFF2-40B4-BE49-F238E27FC236}">
                <a16:creationId xmlns:a16="http://schemas.microsoft.com/office/drawing/2014/main" xmlns="" id="{82AD0C9B-231E-470A-8E0C-6D62BFDA32DC}"/>
              </a:ext>
            </a:extLst>
          </p:cNvPr>
          <p:cNvCxnSpPr/>
          <p:nvPr/>
        </p:nvCxnSpPr>
        <p:spPr>
          <a:xfrm flipH="1">
            <a:off x="6095998" y="1027906"/>
            <a:ext cx="2050868" cy="1841863"/>
          </a:xfrm>
          <a:prstGeom prst="straightConnector1">
            <a:avLst/>
          </a:prstGeom>
          <a:ln w="76200">
            <a:tailEnd type="arrow"/>
          </a:ln>
          <a:scene3d>
            <a:camera prst="orthographicFront"/>
            <a:lightRig rig="threePt" dir="t"/>
          </a:scene3d>
          <a:sp3d>
            <a:bevelT w="165100" prst="coolSlant"/>
          </a:sp3d>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xmlns="" id="{7FD2C5FB-4B8C-49AB-918A-6B67C03A0D5D}"/>
              </a:ext>
            </a:extLst>
          </p:cNvPr>
          <p:cNvSpPr txBox="1"/>
          <p:nvPr/>
        </p:nvSpPr>
        <p:spPr>
          <a:xfrm>
            <a:off x="1080386" y="3942413"/>
            <a:ext cx="283718" cy="2585323"/>
          </a:xfrm>
          <a:prstGeom prst="rect">
            <a:avLst/>
          </a:prstGeom>
          <a:solidFill>
            <a:schemeClr val="bg2">
              <a:lumMod val="75000"/>
            </a:schemeClr>
          </a:solidFill>
        </p:spPr>
        <p:txBody>
          <a:bodyPr wrap="square" rtlCol="0">
            <a:spAutoFit/>
          </a:bodyPr>
          <a:lstStyle/>
          <a:p>
            <a:r>
              <a:rPr lang="en-GB" b="1" dirty="0"/>
              <a:t>5</a:t>
            </a:r>
          </a:p>
          <a:p>
            <a:endParaRPr lang="en-GB" b="1" dirty="0"/>
          </a:p>
          <a:p>
            <a:r>
              <a:rPr lang="en-GB" b="1" dirty="0"/>
              <a:t>4</a:t>
            </a:r>
          </a:p>
          <a:p>
            <a:endParaRPr lang="en-GB" b="1" dirty="0"/>
          </a:p>
          <a:p>
            <a:r>
              <a:rPr lang="en-GB" b="1" dirty="0"/>
              <a:t>3</a:t>
            </a:r>
          </a:p>
          <a:p>
            <a:endParaRPr lang="en-GB" b="1" dirty="0"/>
          </a:p>
          <a:p>
            <a:r>
              <a:rPr lang="en-GB" b="1" dirty="0"/>
              <a:t>2</a:t>
            </a:r>
          </a:p>
          <a:p>
            <a:endParaRPr lang="en-GB" b="1" dirty="0"/>
          </a:p>
          <a:p>
            <a:r>
              <a:rPr lang="en-GB" b="1" dirty="0"/>
              <a:t>1</a:t>
            </a:r>
          </a:p>
        </p:txBody>
      </p:sp>
      <p:sp>
        <p:nvSpPr>
          <p:cNvPr id="10" name="Slide Number Placeholder 9">
            <a:extLst>
              <a:ext uri="{FF2B5EF4-FFF2-40B4-BE49-F238E27FC236}">
                <a16:creationId xmlns:a16="http://schemas.microsoft.com/office/drawing/2014/main" xmlns="" id="{2C95969C-03AE-4268-983C-A26B1DFF0CFA}"/>
              </a:ext>
            </a:extLst>
          </p:cNvPr>
          <p:cNvSpPr>
            <a:spLocks noGrp="1"/>
          </p:cNvSpPr>
          <p:nvPr>
            <p:ph type="sldNum" sz="quarter" idx="12"/>
          </p:nvPr>
        </p:nvSpPr>
        <p:spPr/>
        <p:txBody>
          <a:bodyPr/>
          <a:lstStyle/>
          <a:p>
            <a:fld id="{E3697556-1052-47FC-8BA6-D4093AA436EC}"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Severity of impact (S)   </a:t>
            </a:r>
            <a:r>
              <a:rPr lang="en-US" sz="1800" b="1" dirty="0">
                <a:effectLst>
                  <a:outerShdw blurRad="38100" dist="38100" dir="2700000" algn="tl">
                    <a:srgbClr val="000000">
                      <a:alpha val="43137"/>
                    </a:srgbClr>
                  </a:outerShdw>
                </a:effectLst>
              </a:rPr>
              <a:t>Risk score (R) = Likelihood (L)  × </a:t>
            </a:r>
            <a:r>
              <a:rPr lang="en-US" sz="1800" b="1" dirty="0">
                <a:solidFill>
                  <a:srgbClr val="FF0000"/>
                </a:solidFill>
                <a:effectLst>
                  <a:outerShdw blurRad="38100" dist="38100" dir="2700000" algn="tl">
                    <a:srgbClr val="000000">
                      <a:alpha val="43137"/>
                    </a:srgbClr>
                  </a:outerShdw>
                </a:effectLst>
              </a:rPr>
              <a:t>Severity of impact (S</a:t>
            </a:r>
            <a:r>
              <a:rPr lang="en-US" sz="1800" b="1" dirty="0" smtClean="0">
                <a:solidFill>
                  <a:srgbClr val="FF0000"/>
                </a:solidFill>
                <a:effectLst>
                  <a:outerShdw blurRad="38100" dist="38100" dir="2700000" algn="tl">
                    <a:srgbClr val="000000">
                      <a:alpha val="43137"/>
                    </a:srgbClr>
                  </a:outerShdw>
                </a:effectLst>
              </a:rPr>
              <a:t>)</a:t>
            </a:r>
            <a:r>
              <a:rPr lang="ar-JO" sz="1800" b="1" dirty="0" smtClean="0">
                <a:solidFill>
                  <a:srgbClr val="FF0000"/>
                </a:solidFill>
                <a:effectLst>
                  <a:outerShdw blurRad="38100" dist="38100" dir="2700000" algn="tl">
                    <a:srgbClr val="000000">
                      <a:alpha val="43137"/>
                    </a:srgbClr>
                  </a:outerShdw>
                </a:effectLst>
              </a:rPr>
              <a:t/>
            </a:r>
            <a:br>
              <a:rPr lang="ar-JO" sz="1800" b="1" dirty="0" smtClean="0">
                <a:solidFill>
                  <a:srgbClr val="FF0000"/>
                </a:solidFill>
                <a:effectLst>
                  <a:outerShdw blurRad="38100" dist="38100" dir="2700000" algn="tl">
                    <a:srgbClr val="000000">
                      <a:alpha val="43137"/>
                    </a:srgbClr>
                  </a:outerShdw>
                </a:effectLst>
              </a:rPr>
            </a:br>
            <a:r>
              <a:rPr lang="ar" sz="3600" dirty="0"/>
              <a:t>شدة التأثير (S) </a:t>
            </a:r>
            <a:r>
              <a:rPr lang="ar" sz="3600" b="1" dirty="0">
                <a:effectLst>
                  <a:outerShdw blurRad="38100" dist="38100" dir="2700000" algn="tl">
                    <a:srgbClr val="000000">
                      <a:alpha val="43137"/>
                    </a:srgbClr>
                  </a:outerShdw>
                </a:effectLst>
              </a:rPr>
              <a:t>درجة المخاطرة (R) = الاحتمالية (L) × </a:t>
            </a:r>
            <a:r>
              <a:rPr lang="ar" sz="3600" b="1" dirty="0">
                <a:solidFill>
                  <a:srgbClr val="FF0000"/>
                </a:solidFill>
                <a:effectLst>
                  <a:outerShdw blurRad="38100" dist="38100" dir="2700000" algn="tl">
                    <a:srgbClr val="000000">
                      <a:alpha val="43137"/>
                    </a:srgbClr>
                  </a:outerShdw>
                </a:effectLst>
              </a:rPr>
              <a:t>شدة التأثير (S)</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endParaRPr lang="en-US" sz="3600" dirty="0"/>
          </a:p>
        </p:txBody>
      </p:sp>
      <p:sp>
        <p:nvSpPr>
          <p:cNvPr id="3" name="Content Placeholder 2"/>
          <p:cNvSpPr>
            <a:spLocks noGrp="1"/>
          </p:cNvSpPr>
          <p:nvPr>
            <p:ph idx="1"/>
          </p:nvPr>
        </p:nvSpPr>
        <p:spPr>
          <a:xfrm>
            <a:off x="838200" y="4715691"/>
            <a:ext cx="9964783" cy="2142309"/>
          </a:xfrm>
        </p:spPr>
        <p:txBody>
          <a:bodyPr>
            <a:normAutofit fontScale="92500" lnSpcReduction="10000"/>
          </a:bodyPr>
          <a:lstStyle/>
          <a:p>
            <a:r>
              <a:rPr lang="en-US" dirty="0"/>
              <a:t>Severity of impact indicates the impact of harm to service users, employees, service provision, environment or the organization</a:t>
            </a:r>
            <a:r>
              <a:rPr lang="en-US" dirty="0" smtClean="0"/>
              <a:t>.</a:t>
            </a:r>
            <a:r>
              <a:rPr lang="ar" dirty="0"/>
              <a:t> تشير شدة التأثير إلى تأثير الضرر الذي يلحق بمستخدمي الخدمة أو الموظفين أو تقديم الخدمة أو البيئة أو المنظمة</a:t>
            </a:r>
            <a:r>
              <a:rPr lang="ar" dirty="0" smtClean="0"/>
              <a:t>.</a:t>
            </a:r>
            <a:endParaRPr lang="en-US" dirty="0"/>
          </a:p>
          <a:p>
            <a:r>
              <a:rPr lang="en-US" dirty="0"/>
              <a:t> The scoring ranges from 1 (Negligible impact) to 5 (Extreme impact</a:t>
            </a:r>
            <a:r>
              <a:rPr lang="en-US" dirty="0" smtClean="0"/>
              <a:t>).</a:t>
            </a:r>
            <a:r>
              <a:rPr lang="ar-JO" dirty="0" smtClean="0"/>
              <a:t/>
            </a:r>
            <a:br>
              <a:rPr lang="ar-JO" dirty="0" smtClean="0"/>
            </a:br>
            <a:r>
              <a:rPr lang="ar" dirty="0"/>
              <a:t>يتراوح التسجيل من 1 (تأثير ضئيل) إلى 5 (تأثير شديد).</a:t>
            </a:r>
          </a:p>
          <a:p>
            <a:endParaRPr lang="en-US" dirty="0"/>
          </a:p>
          <a:p>
            <a:endParaRPr lang="en-GB" dirty="0"/>
          </a:p>
          <a:p>
            <a:endParaRPr lang="en-GB" dirty="0"/>
          </a:p>
          <a:p>
            <a:endParaRPr lang="en-GB" dirty="0"/>
          </a:p>
          <a:p>
            <a:endParaRPr lang="en-US" dirty="0"/>
          </a:p>
        </p:txBody>
      </p:sp>
      <p:pic>
        <p:nvPicPr>
          <p:cNvPr id="32770" name="Picture 2" descr="https://www.elynsgroup.com/assets/kcfinder/upload/files/Risk%20Management%20Table%202H.JPG"/>
          <p:cNvPicPr>
            <a:picLocks noChangeAspect="1" noChangeArrowheads="1"/>
          </p:cNvPicPr>
          <p:nvPr/>
        </p:nvPicPr>
        <p:blipFill>
          <a:blip r:embed="rId2" cstate="print"/>
          <a:srcRect/>
          <a:stretch>
            <a:fillRect/>
          </a:stretch>
        </p:blipFill>
        <p:spPr bwMode="auto">
          <a:xfrm>
            <a:off x="744582" y="1591037"/>
            <a:ext cx="8486521" cy="3099215"/>
          </a:xfrm>
          <a:prstGeom prst="rect">
            <a:avLst/>
          </a:prstGeom>
          <a:noFill/>
        </p:spPr>
      </p:pic>
      <p:cxnSp>
        <p:nvCxnSpPr>
          <p:cNvPr id="5" name="Straight Arrow Connector 4"/>
          <p:cNvCxnSpPr/>
          <p:nvPr/>
        </p:nvCxnSpPr>
        <p:spPr>
          <a:xfrm flipH="1">
            <a:off x="6426926" y="1018903"/>
            <a:ext cx="2547258" cy="692331"/>
          </a:xfrm>
          <a:prstGeom prst="straightConnector1">
            <a:avLst/>
          </a:prstGeom>
          <a:ln w="76200">
            <a:tailEnd type="arrow"/>
          </a:ln>
          <a:scene3d>
            <a:camera prst="orthographicFront"/>
            <a:lightRig rig="threePt" dir="t"/>
          </a:scene3d>
          <a:sp3d>
            <a:bevelT w="165100" prst="coolSlant"/>
          </a:sp3d>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a16="http://schemas.microsoft.com/office/drawing/2014/main" xmlns="" id="{1BD93CD3-1D78-4A39-8784-CF0051496CFA}"/>
              </a:ext>
            </a:extLst>
          </p:cNvPr>
          <p:cNvSpPr txBox="1"/>
          <p:nvPr/>
        </p:nvSpPr>
        <p:spPr>
          <a:xfrm>
            <a:off x="2683240" y="4320920"/>
            <a:ext cx="1019331" cy="369332"/>
          </a:xfrm>
          <a:prstGeom prst="rect">
            <a:avLst/>
          </a:prstGeom>
          <a:solidFill>
            <a:schemeClr val="bg1">
              <a:lumMod val="95000"/>
            </a:schemeClr>
          </a:solidFill>
        </p:spPr>
        <p:txBody>
          <a:bodyPr wrap="square" rtlCol="0">
            <a:spAutoFit/>
          </a:bodyPr>
          <a:lstStyle/>
          <a:p>
            <a:endParaRPr lang="en-GB" dirty="0"/>
          </a:p>
        </p:txBody>
      </p:sp>
      <p:sp>
        <p:nvSpPr>
          <p:cNvPr id="6" name="Slide Number Placeholder 5">
            <a:extLst>
              <a:ext uri="{FF2B5EF4-FFF2-40B4-BE49-F238E27FC236}">
                <a16:creationId xmlns:a16="http://schemas.microsoft.com/office/drawing/2014/main" xmlns="" id="{781BD982-E8A1-486F-9443-B7CF9804FE0D}"/>
              </a:ext>
            </a:extLst>
          </p:cNvPr>
          <p:cNvSpPr>
            <a:spLocks noGrp="1"/>
          </p:cNvSpPr>
          <p:nvPr>
            <p:ph type="sldNum" sz="quarter" idx="12"/>
          </p:nvPr>
        </p:nvSpPr>
        <p:spPr/>
        <p:txBody>
          <a:bodyPr/>
          <a:lstStyle/>
          <a:p>
            <a:fld id="{E3697556-1052-47FC-8BA6-D4093AA436EC}"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1000"/>
                                        <p:tgtEl>
                                          <p:spTgt spid="32770"/>
                                        </p:tgtEl>
                                      </p:cBhvr>
                                    </p:animEffect>
                                    <p:anim calcmode="lin" valueType="num">
                                      <p:cBhvr>
                                        <p:cTn id="13" dur="1000" fill="hold"/>
                                        <p:tgtEl>
                                          <p:spTgt spid="32770"/>
                                        </p:tgtEl>
                                        <p:attrNameLst>
                                          <p:attrName>ppt_x</p:attrName>
                                        </p:attrNameLst>
                                      </p:cBhvr>
                                      <p:tavLst>
                                        <p:tav tm="0">
                                          <p:val>
                                            <p:strVal val="#ppt_x"/>
                                          </p:val>
                                        </p:tav>
                                        <p:tav tm="100000">
                                          <p:val>
                                            <p:strVal val="#ppt_x"/>
                                          </p:val>
                                        </p:tav>
                                      </p:tavLst>
                                    </p:anim>
                                    <p:anim calcmode="lin" valueType="num">
                                      <p:cBhvr>
                                        <p:cTn id="14"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Impact Areas</a:t>
            </a:r>
            <a:endParaRPr lang="en-US" dirty="0"/>
          </a:p>
        </p:txBody>
      </p:sp>
      <p:sp>
        <p:nvSpPr>
          <p:cNvPr id="3" name="Content Placeholder 2"/>
          <p:cNvSpPr>
            <a:spLocks noGrp="1"/>
          </p:cNvSpPr>
          <p:nvPr>
            <p:ph idx="1"/>
          </p:nvPr>
        </p:nvSpPr>
        <p:spPr/>
        <p:txBody>
          <a:bodyPr>
            <a:normAutofit/>
          </a:bodyPr>
          <a:lstStyle/>
          <a:p>
            <a:r>
              <a:rPr lang="en-US" dirty="0"/>
              <a:t>People</a:t>
            </a:r>
          </a:p>
          <a:p>
            <a:r>
              <a:rPr lang="en-GB" dirty="0"/>
              <a:t>Economic</a:t>
            </a:r>
          </a:p>
          <a:p>
            <a:r>
              <a:rPr lang="en-GB" dirty="0"/>
              <a:t>Information</a:t>
            </a:r>
          </a:p>
          <a:p>
            <a:r>
              <a:rPr lang="en-GB" dirty="0"/>
              <a:t>Property</a:t>
            </a:r>
          </a:p>
          <a:p>
            <a:r>
              <a:rPr lang="en-GB" dirty="0"/>
              <a:t>Reputation</a:t>
            </a:r>
          </a:p>
          <a:p>
            <a:r>
              <a:rPr lang="en-GB" dirty="0"/>
              <a:t>Capability</a:t>
            </a:r>
            <a:endParaRPr lang="en-US" dirty="0"/>
          </a:p>
          <a:p>
            <a:endParaRPr lang="en-US" dirty="0"/>
          </a:p>
        </p:txBody>
      </p:sp>
      <p:sp>
        <p:nvSpPr>
          <p:cNvPr id="4" name="Slide Number Placeholder 3">
            <a:extLst>
              <a:ext uri="{FF2B5EF4-FFF2-40B4-BE49-F238E27FC236}">
                <a16:creationId xmlns:a16="http://schemas.microsoft.com/office/drawing/2014/main" xmlns="" id="{821DEAA1-643D-406B-88BA-5DC0DD35669A}"/>
              </a:ext>
            </a:extLst>
          </p:cNvPr>
          <p:cNvSpPr>
            <a:spLocks noGrp="1"/>
          </p:cNvSpPr>
          <p:nvPr>
            <p:ph type="sldNum" sz="quarter" idx="12"/>
          </p:nvPr>
        </p:nvSpPr>
        <p:spPr/>
        <p:txBody>
          <a:bodyPr/>
          <a:lstStyle/>
          <a:p>
            <a:fld id="{E3697556-1052-47FC-8BA6-D4093AA436EC}" type="slidenum">
              <a:rPr lang="en-US" smtClean="0"/>
              <a:pPr/>
              <a:t>32</a:t>
            </a:fld>
            <a:endParaRPr lang="en-US"/>
          </a:p>
        </p:txBody>
      </p:sp>
      <p:sp>
        <p:nvSpPr>
          <p:cNvPr id="5" name="Title 1"/>
          <p:cNvSpPr txBox="1">
            <a:spLocks/>
          </p:cNvSpPr>
          <p:nvPr/>
        </p:nvSpPr>
        <p:spPr>
          <a:xfrm>
            <a:off x="5011270" y="365125"/>
            <a:ext cx="49261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 smtClean="0"/>
              <a:t>مجالات تأثير المخاطر</a:t>
            </a:r>
            <a:endParaRPr lang="en-US" dirty="0"/>
          </a:p>
        </p:txBody>
      </p:sp>
      <p:sp>
        <p:nvSpPr>
          <p:cNvPr id="6" name="Content Placeholder 2"/>
          <p:cNvSpPr txBox="1">
            <a:spLocks/>
          </p:cNvSpPr>
          <p:nvPr/>
        </p:nvSpPr>
        <p:spPr>
          <a:xfrm>
            <a:off x="5011270" y="1825625"/>
            <a:ext cx="49261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 smtClean="0"/>
              <a:t>الناس</a:t>
            </a:r>
          </a:p>
          <a:p>
            <a:r>
              <a:rPr lang="ar" smtClean="0"/>
              <a:t>اقتصادي</a:t>
            </a:r>
          </a:p>
          <a:p>
            <a:r>
              <a:rPr lang="ar" smtClean="0"/>
              <a:t>معلومة</a:t>
            </a:r>
          </a:p>
          <a:p>
            <a:r>
              <a:rPr lang="ar" smtClean="0"/>
              <a:t>ملكية</a:t>
            </a:r>
          </a:p>
          <a:p>
            <a:r>
              <a:rPr lang="ar" smtClean="0"/>
              <a:t>سمعة</a:t>
            </a:r>
          </a:p>
          <a:p>
            <a:r>
              <a:rPr lang="ar" smtClean="0"/>
              <a:t>الإمكانية</a:t>
            </a:r>
            <a:endParaRPr lang="en-US" smtClean="0"/>
          </a:p>
          <a:p>
            <a:endParaRPr lang="en-US" dirty="0"/>
          </a:p>
        </p:txBody>
      </p:sp>
      <p:sp>
        <p:nvSpPr>
          <p:cNvPr id="7" name="Slide Number Placeholder 3">
            <a:extLst>
              <a:ext uri="{FF2B5EF4-FFF2-40B4-BE49-F238E27FC236}">
                <a16:creationId xmlns:a16="http://schemas.microsoft.com/office/drawing/2014/main" xmlns="" id="{821DEAA1-643D-406B-88BA-5DC0DD35669A}"/>
              </a:ext>
            </a:extLst>
          </p:cNvPr>
          <p:cNvSpPr txBox="1">
            <a:spLocks/>
          </p:cNvSpPr>
          <p:nvPr/>
        </p:nvSpPr>
        <p:spPr>
          <a:xfrm>
            <a:off x="12783670" y="6356350"/>
            <a:ext cx="12850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697556-1052-47FC-8BA6-D4093AA436EC}"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74" y="113393"/>
            <a:ext cx="11188132" cy="639643"/>
          </a:xfrm>
        </p:spPr>
        <p:txBody>
          <a:bodyPr>
            <a:normAutofit fontScale="90000"/>
          </a:bodyPr>
          <a:lstStyle/>
          <a:p>
            <a:r>
              <a:rPr lang="en-GB" b="1" dirty="0">
                <a:solidFill>
                  <a:srgbClr val="FF0000"/>
                </a:solidFill>
              </a:rPr>
              <a:t>Examples of impact </a:t>
            </a:r>
            <a:r>
              <a:rPr lang="en-GB" b="1" dirty="0" smtClean="0">
                <a:solidFill>
                  <a:srgbClr val="FF0000"/>
                </a:solidFill>
              </a:rPr>
              <a:t>severity</a:t>
            </a:r>
            <a:r>
              <a:rPr lang="ar-JO" b="1" dirty="0" smtClean="0">
                <a:solidFill>
                  <a:srgbClr val="FF0000"/>
                </a:solidFill>
              </a:rPr>
              <a:t> </a:t>
            </a:r>
            <a:r>
              <a:rPr lang="ar" b="1" dirty="0" smtClean="0">
                <a:solidFill>
                  <a:srgbClr val="FF0000"/>
                </a:solidFill>
              </a:rPr>
              <a:t>أمثلة </a:t>
            </a:r>
            <a:r>
              <a:rPr lang="ar" b="1" dirty="0">
                <a:solidFill>
                  <a:srgbClr val="FF0000"/>
                </a:solidFill>
              </a:rPr>
              <a:t>على شدة التأثير</a:t>
            </a:r>
            <a:r>
              <a:rPr lang="en-GB" b="1" dirty="0">
                <a:solidFill>
                  <a:srgbClr val="FF0000"/>
                </a:solidFill>
              </a:rPr>
              <a:t> </a:t>
            </a:r>
            <a:endParaRPr lang="en-US" b="1" dirty="0">
              <a:solidFill>
                <a:srgbClr val="FF0000"/>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4112417252"/>
              </p:ext>
            </p:extLst>
          </p:nvPr>
        </p:nvGraphicFramePr>
        <p:xfrm>
          <a:off x="140925" y="887505"/>
          <a:ext cx="6219535" cy="5833969"/>
        </p:xfrm>
        <a:graphic>
          <a:graphicData uri="http://schemas.openxmlformats.org/drawingml/2006/table">
            <a:tbl>
              <a:tblPr firstRow="1" bandRow="1">
                <a:tableStyleId>{8EC20E35-A176-4012-BC5E-935CFFF8708E}</a:tableStyleId>
              </a:tblPr>
              <a:tblGrid>
                <a:gridCol w="1016042">
                  <a:extLst>
                    <a:ext uri="{9D8B030D-6E8A-4147-A177-3AD203B41FA5}">
                      <a16:colId xmlns:a16="http://schemas.microsoft.com/office/drawing/2014/main" xmlns="" val="20000"/>
                    </a:ext>
                  </a:extLst>
                </a:gridCol>
                <a:gridCol w="1063825">
                  <a:extLst>
                    <a:ext uri="{9D8B030D-6E8A-4147-A177-3AD203B41FA5}">
                      <a16:colId xmlns:a16="http://schemas.microsoft.com/office/drawing/2014/main" xmlns="" val="20001"/>
                    </a:ext>
                  </a:extLst>
                </a:gridCol>
                <a:gridCol w="1062057">
                  <a:extLst>
                    <a:ext uri="{9D8B030D-6E8A-4147-A177-3AD203B41FA5}">
                      <a16:colId xmlns:a16="http://schemas.microsoft.com/office/drawing/2014/main" xmlns="" val="20002"/>
                    </a:ext>
                  </a:extLst>
                </a:gridCol>
                <a:gridCol w="1030950">
                  <a:extLst>
                    <a:ext uri="{9D8B030D-6E8A-4147-A177-3AD203B41FA5}">
                      <a16:colId xmlns:a16="http://schemas.microsoft.com/office/drawing/2014/main" xmlns="" val="20003"/>
                    </a:ext>
                  </a:extLst>
                </a:gridCol>
                <a:gridCol w="1016042">
                  <a:extLst>
                    <a:ext uri="{9D8B030D-6E8A-4147-A177-3AD203B41FA5}">
                      <a16:colId xmlns:a16="http://schemas.microsoft.com/office/drawing/2014/main" xmlns="" val="20004"/>
                    </a:ext>
                  </a:extLst>
                </a:gridCol>
                <a:gridCol w="1030619">
                  <a:extLst>
                    <a:ext uri="{9D8B030D-6E8A-4147-A177-3AD203B41FA5}">
                      <a16:colId xmlns:a16="http://schemas.microsoft.com/office/drawing/2014/main" xmlns="" val="20005"/>
                    </a:ext>
                  </a:extLst>
                </a:gridCol>
              </a:tblGrid>
              <a:tr h="481946">
                <a:tc>
                  <a:txBody>
                    <a:bodyPr/>
                    <a:lstStyle/>
                    <a:p>
                      <a:endParaRPr lang="en-US" sz="1100" dirty="0"/>
                    </a:p>
                  </a:txBody>
                  <a:tcPr marL="56082" marR="56082" marT="28041" marB="28041"/>
                </a:tc>
                <a:tc>
                  <a:txBody>
                    <a:bodyPr/>
                    <a:lstStyle/>
                    <a:p>
                      <a:r>
                        <a:rPr lang="en-US" sz="1100"/>
                        <a:t>Insignificant</a:t>
                      </a:r>
                    </a:p>
                  </a:txBody>
                  <a:tcPr marL="29210" marR="29210" marT="29210" marB="29210" anchor="ctr"/>
                </a:tc>
                <a:tc>
                  <a:txBody>
                    <a:bodyPr/>
                    <a:lstStyle/>
                    <a:p>
                      <a:r>
                        <a:rPr lang="en-US" sz="1100"/>
                        <a:t>Negligible</a:t>
                      </a:r>
                    </a:p>
                  </a:txBody>
                  <a:tcPr marL="29210" marR="29210" marT="29210" marB="29210" anchor="ctr"/>
                </a:tc>
                <a:tc>
                  <a:txBody>
                    <a:bodyPr/>
                    <a:lstStyle/>
                    <a:p>
                      <a:r>
                        <a:rPr lang="en-US" sz="1100"/>
                        <a:t>Moderate</a:t>
                      </a:r>
                    </a:p>
                  </a:txBody>
                  <a:tcPr marL="29210" marR="29210" marT="29210" marB="29210" anchor="ctr"/>
                </a:tc>
                <a:tc>
                  <a:txBody>
                    <a:bodyPr/>
                    <a:lstStyle/>
                    <a:p>
                      <a:r>
                        <a:rPr lang="en-US" sz="1100"/>
                        <a:t>Major</a:t>
                      </a:r>
                    </a:p>
                  </a:txBody>
                  <a:tcPr marL="29210" marR="29210" marT="29210" marB="29210" anchor="ctr"/>
                </a:tc>
                <a:tc>
                  <a:txBody>
                    <a:bodyPr/>
                    <a:lstStyle/>
                    <a:p>
                      <a:r>
                        <a:rPr lang="en-GB" sz="1100" dirty="0"/>
                        <a:t>Extreme</a:t>
                      </a:r>
                      <a:endParaRPr lang="en-US" sz="1100" dirty="0"/>
                    </a:p>
                  </a:txBody>
                  <a:tcPr marL="29210" marR="29210" marT="29210" marB="29210" anchor="ctr"/>
                </a:tc>
                <a:extLst>
                  <a:ext uri="{0D108BD9-81ED-4DB2-BD59-A6C34878D82A}">
                    <a16:rowId xmlns:a16="http://schemas.microsoft.com/office/drawing/2014/main" xmlns="" val="10000"/>
                  </a:ext>
                </a:extLst>
              </a:tr>
              <a:tr h="2109522">
                <a:tc>
                  <a:txBody>
                    <a:bodyPr/>
                    <a:lstStyle/>
                    <a:p>
                      <a:r>
                        <a:rPr lang="en-US" sz="1100"/>
                        <a:t>People</a:t>
                      </a:r>
                    </a:p>
                  </a:txBody>
                  <a:tcPr marL="29210" marR="29210" marT="29210" marB="29210" anchor="ctr"/>
                </a:tc>
                <a:tc>
                  <a:txBody>
                    <a:bodyPr/>
                    <a:lstStyle/>
                    <a:p>
                      <a:pPr algn="ctr"/>
                      <a:r>
                        <a:rPr lang="en-US" sz="1100"/>
                        <a:t>Minor injury or first aid treatment</a:t>
                      </a:r>
                    </a:p>
                  </a:txBody>
                  <a:tcPr marL="29210" marR="29210" marT="29210" marB="29210" anchor="ctr"/>
                </a:tc>
                <a:tc>
                  <a:txBody>
                    <a:bodyPr/>
                    <a:lstStyle/>
                    <a:p>
                      <a:pPr algn="ctr"/>
                      <a:r>
                        <a:rPr lang="en-US" sz="1100"/>
                        <a:t>Injury requiring treatment by medical practitioner and/or lost time from workplace.</a:t>
                      </a:r>
                    </a:p>
                  </a:txBody>
                  <a:tcPr marL="29210" marR="29210" marT="29210" marB="29210" anchor="ctr"/>
                </a:tc>
                <a:tc>
                  <a:txBody>
                    <a:bodyPr/>
                    <a:lstStyle/>
                    <a:p>
                      <a:pPr algn="ctr"/>
                      <a:r>
                        <a:rPr lang="en-US" sz="1100" dirty="0"/>
                        <a:t>Major injury / hospitalization</a:t>
                      </a:r>
                    </a:p>
                  </a:txBody>
                  <a:tcPr marL="29210" marR="29210" marT="29210" marB="29210" anchor="ctr"/>
                </a:tc>
                <a:tc>
                  <a:txBody>
                    <a:bodyPr/>
                    <a:lstStyle/>
                    <a:p>
                      <a:pPr algn="ctr"/>
                      <a:r>
                        <a:rPr lang="en-US" sz="1100" b="1" dirty="0"/>
                        <a:t>Single</a:t>
                      </a:r>
                      <a:r>
                        <a:rPr lang="en-US" sz="1100" dirty="0"/>
                        <a:t> death and/or multiple major injuries</a:t>
                      </a:r>
                    </a:p>
                  </a:txBody>
                  <a:tcPr marL="29210" marR="29210" marT="29210" marB="29210" anchor="ctr"/>
                </a:tc>
                <a:tc>
                  <a:txBody>
                    <a:bodyPr/>
                    <a:lstStyle/>
                    <a:p>
                      <a:pPr algn="ctr"/>
                      <a:r>
                        <a:rPr lang="en-US" sz="1100"/>
                        <a:t>Multiple deaths</a:t>
                      </a:r>
                    </a:p>
                  </a:txBody>
                  <a:tcPr marL="29210" marR="29210" marT="29210" marB="29210" anchor="ctr"/>
                </a:tc>
                <a:extLst>
                  <a:ext uri="{0D108BD9-81ED-4DB2-BD59-A6C34878D82A}">
                    <a16:rowId xmlns:a16="http://schemas.microsoft.com/office/drawing/2014/main" xmlns="" val="10001"/>
                  </a:ext>
                </a:extLst>
              </a:tr>
              <a:tr h="1458494">
                <a:tc>
                  <a:txBody>
                    <a:bodyPr/>
                    <a:lstStyle/>
                    <a:p>
                      <a:r>
                        <a:rPr lang="en-US" sz="1100"/>
                        <a:t>Property</a:t>
                      </a:r>
                    </a:p>
                  </a:txBody>
                  <a:tcPr marL="29210" marR="29210" marT="29210" marB="29210" anchor="ctr"/>
                </a:tc>
                <a:tc>
                  <a:txBody>
                    <a:bodyPr/>
                    <a:lstStyle/>
                    <a:p>
                      <a:pPr algn="ctr"/>
                      <a:r>
                        <a:rPr lang="en-US" sz="1100"/>
                        <a:t>Minor damage or vandalism to asset.</a:t>
                      </a:r>
                    </a:p>
                  </a:txBody>
                  <a:tcPr marL="29210" marR="29210" marT="29210" marB="29210" anchor="ctr"/>
                </a:tc>
                <a:tc>
                  <a:txBody>
                    <a:bodyPr/>
                    <a:lstStyle/>
                    <a:p>
                      <a:pPr algn="ctr"/>
                      <a:r>
                        <a:rPr lang="en-US" sz="1100"/>
                        <a:t>Minor damage or loss of &lt;5% of total assets</a:t>
                      </a:r>
                    </a:p>
                  </a:txBody>
                  <a:tcPr marL="29210" marR="29210" marT="29210" marB="29210" anchor="ctr"/>
                </a:tc>
                <a:tc>
                  <a:txBody>
                    <a:bodyPr/>
                    <a:lstStyle/>
                    <a:p>
                      <a:pPr algn="ctr"/>
                      <a:r>
                        <a:rPr lang="en-US" sz="1100" dirty="0"/>
                        <a:t>Damage or loss of &lt;20% of total assets</a:t>
                      </a:r>
                    </a:p>
                  </a:txBody>
                  <a:tcPr marL="29210" marR="29210" marT="29210" marB="29210" anchor="ctr"/>
                </a:tc>
                <a:tc>
                  <a:txBody>
                    <a:bodyPr/>
                    <a:lstStyle/>
                    <a:p>
                      <a:pPr algn="ctr"/>
                      <a:r>
                        <a:rPr lang="en-US" sz="1100"/>
                        <a:t>Extensive damage or loss &lt;50% of total assets</a:t>
                      </a:r>
                    </a:p>
                  </a:txBody>
                  <a:tcPr marL="29210" marR="29210" marT="29210" marB="29210" anchor="ctr"/>
                </a:tc>
                <a:tc>
                  <a:txBody>
                    <a:bodyPr/>
                    <a:lstStyle/>
                    <a:p>
                      <a:pPr algn="ctr"/>
                      <a:r>
                        <a:rPr lang="en-US" sz="1100"/>
                        <a:t>Destruction or complete loss of &gt;50% of assets</a:t>
                      </a:r>
                    </a:p>
                  </a:txBody>
                  <a:tcPr marL="29210" marR="29210" marT="29210" marB="29210" anchor="ctr"/>
                </a:tc>
                <a:extLst>
                  <a:ext uri="{0D108BD9-81ED-4DB2-BD59-A6C34878D82A}">
                    <a16:rowId xmlns:a16="http://schemas.microsoft.com/office/drawing/2014/main" xmlns="" val="10002"/>
                  </a:ext>
                </a:extLst>
              </a:tr>
              <a:tr h="1784007">
                <a:tc>
                  <a:txBody>
                    <a:bodyPr/>
                    <a:lstStyle/>
                    <a:p>
                      <a:r>
                        <a:rPr lang="en-US" sz="1100"/>
                        <a:t>Economic</a:t>
                      </a:r>
                    </a:p>
                  </a:txBody>
                  <a:tcPr marL="29210" marR="29210" marT="29210" marB="29210" anchor="ctr"/>
                </a:tc>
                <a:tc>
                  <a:txBody>
                    <a:bodyPr/>
                    <a:lstStyle/>
                    <a:p>
                      <a:pPr algn="ctr"/>
                      <a:r>
                        <a:rPr lang="en-US" sz="1100"/>
                        <a:t>1% of budget (organizational, division or project budget as relevant)</a:t>
                      </a:r>
                    </a:p>
                  </a:txBody>
                  <a:tcPr marL="29210" marR="29210" marT="29210" marB="29210" anchor="ctr"/>
                </a:tc>
                <a:tc>
                  <a:txBody>
                    <a:bodyPr/>
                    <a:lstStyle/>
                    <a:p>
                      <a:pPr algn="ctr"/>
                      <a:r>
                        <a:rPr lang="en-US" sz="1100"/>
                        <a:t>2-5% of annual budget</a:t>
                      </a:r>
                    </a:p>
                  </a:txBody>
                  <a:tcPr marL="29210" marR="29210" marT="29210" marB="29210" anchor="ctr"/>
                </a:tc>
                <a:tc>
                  <a:txBody>
                    <a:bodyPr/>
                    <a:lstStyle/>
                    <a:p>
                      <a:pPr algn="ctr"/>
                      <a:r>
                        <a:rPr lang="en-US" sz="1100"/>
                        <a:t>5-10 % of annual budget</a:t>
                      </a:r>
                    </a:p>
                  </a:txBody>
                  <a:tcPr marL="29210" marR="29210" marT="29210" marB="29210" anchor="ctr"/>
                </a:tc>
                <a:tc>
                  <a:txBody>
                    <a:bodyPr/>
                    <a:lstStyle/>
                    <a:p>
                      <a:pPr algn="ctr"/>
                      <a:r>
                        <a:rPr lang="en-US" sz="1100"/>
                        <a:t>&gt; 10% of budget</a:t>
                      </a:r>
                    </a:p>
                  </a:txBody>
                  <a:tcPr marL="29210" marR="29210" marT="29210" marB="29210" anchor="ctr"/>
                </a:tc>
                <a:tc>
                  <a:txBody>
                    <a:bodyPr/>
                    <a:lstStyle/>
                    <a:p>
                      <a:pPr algn="ctr"/>
                      <a:r>
                        <a:rPr lang="en-US" sz="1100" dirty="0"/>
                        <a:t>&gt; 30% of project or organizational annual budget</a:t>
                      </a:r>
                    </a:p>
                  </a:txBody>
                  <a:tcPr marL="29210" marR="29210" marT="29210" marB="29210" anchor="ctr"/>
                </a:tc>
                <a:extLst>
                  <a:ext uri="{0D108BD9-81ED-4DB2-BD59-A6C34878D82A}">
                    <a16:rowId xmlns:a16="http://schemas.microsoft.com/office/drawing/2014/main" xmlns="" val="10003"/>
                  </a:ext>
                </a:extLst>
              </a:tr>
            </a:tbl>
          </a:graphicData>
        </a:graphic>
      </p:graphicFrame>
      <p:sp>
        <p:nvSpPr>
          <p:cNvPr id="6" name="Slide Number Placeholder 5">
            <a:extLst>
              <a:ext uri="{FF2B5EF4-FFF2-40B4-BE49-F238E27FC236}">
                <a16:creationId xmlns:a16="http://schemas.microsoft.com/office/drawing/2014/main" xmlns="" id="{7D0889C4-DD53-44ED-861A-10D81ABF5398}"/>
              </a:ext>
            </a:extLst>
          </p:cNvPr>
          <p:cNvSpPr>
            <a:spLocks noGrp="1"/>
          </p:cNvSpPr>
          <p:nvPr>
            <p:ph type="sldNum" sz="quarter" idx="12"/>
          </p:nvPr>
        </p:nvSpPr>
        <p:spPr/>
        <p:txBody>
          <a:bodyPr/>
          <a:lstStyle/>
          <a:p>
            <a:fld id="{E3697556-1052-47FC-8BA6-D4093AA436EC}" type="slidenum">
              <a:rPr lang="en-US" b="1" smtClean="0"/>
              <a:pPr/>
              <a:t>33</a:t>
            </a:fld>
            <a:endParaRPr lang="en-US" b="1"/>
          </a:p>
        </p:txBody>
      </p:sp>
      <p:graphicFrame>
        <p:nvGraphicFramePr>
          <p:cNvPr id="13" name="Content Placeholder 3"/>
          <p:cNvGraphicFramePr>
            <a:graphicFrameLocks/>
          </p:cNvGraphicFramePr>
          <p:nvPr>
            <p:extLst>
              <p:ext uri="{D42A27DB-BD31-4B8C-83A1-F6EECF244321}">
                <p14:modId xmlns:p14="http://schemas.microsoft.com/office/powerpoint/2010/main" val="3858464341"/>
              </p:ext>
            </p:extLst>
          </p:nvPr>
        </p:nvGraphicFramePr>
        <p:xfrm>
          <a:off x="6450106" y="885893"/>
          <a:ext cx="5741894" cy="5835582"/>
        </p:xfrm>
        <a:graphic>
          <a:graphicData uri="http://schemas.openxmlformats.org/drawingml/2006/table">
            <a:tbl>
              <a:tblPr firstRow="1" bandRow="1">
                <a:tableStyleId>{8EC20E35-A176-4012-BC5E-935CFFF8708E}</a:tableStyleId>
              </a:tblPr>
              <a:tblGrid>
                <a:gridCol w="938013">
                  <a:extLst>
                    <a:ext uri="{9D8B030D-6E8A-4147-A177-3AD203B41FA5}">
                      <a16:colId xmlns:a16="http://schemas.microsoft.com/office/drawing/2014/main" xmlns="" val="20000"/>
                    </a:ext>
                  </a:extLst>
                </a:gridCol>
                <a:gridCol w="982127">
                  <a:extLst>
                    <a:ext uri="{9D8B030D-6E8A-4147-A177-3AD203B41FA5}">
                      <a16:colId xmlns:a16="http://schemas.microsoft.com/office/drawing/2014/main" xmlns="" val="20001"/>
                    </a:ext>
                  </a:extLst>
                </a:gridCol>
                <a:gridCol w="980495">
                  <a:extLst>
                    <a:ext uri="{9D8B030D-6E8A-4147-A177-3AD203B41FA5}">
                      <a16:colId xmlns:a16="http://schemas.microsoft.com/office/drawing/2014/main" xmlns="" val="20002"/>
                    </a:ext>
                  </a:extLst>
                </a:gridCol>
                <a:gridCol w="951776">
                  <a:extLst>
                    <a:ext uri="{9D8B030D-6E8A-4147-A177-3AD203B41FA5}">
                      <a16:colId xmlns:a16="http://schemas.microsoft.com/office/drawing/2014/main" xmlns="" val="20003"/>
                    </a:ext>
                  </a:extLst>
                </a:gridCol>
                <a:gridCol w="938013">
                  <a:extLst>
                    <a:ext uri="{9D8B030D-6E8A-4147-A177-3AD203B41FA5}">
                      <a16:colId xmlns:a16="http://schemas.microsoft.com/office/drawing/2014/main" xmlns="" val="20004"/>
                    </a:ext>
                  </a:extLst>
                </a:gridCol>
                <a:gridCol w="951470">
                  <a:extLst>
                    <a:ext uri="{9D8B030D-6E8A-4147-A177-3AD203B41FA5}">
                      <a16:colId xmlns:a16="http://schemas.microsoft.com/office/drawing/2014/main" xmlns="" val="20005"/>
                    </a:ext>
                  </a:extLst>
                </a:gridCol>
              </a:tblGrid>
              <a:tr h="482078">
                <a:tc>
                  <a:txBody>
                    <a:bodyPr/>
                    <a:lstStyle/>
                    <a:p>
                      <a:endParaRPr lang="en-US" sz="1100" dirty="0"/>
                    </a:p>
                  </a:txBody>
                  <a:tcPr marL="56082" marR="56082" marT="28041" marB="28041"/>
                </a:tc>
                <a:tc>
                  <a:txBody>
                    <a:bodyPr/>
                    <a:lstStyle/>
                    <a:p>
                      <a:r>
                        <a:rPr lang="ar" sz="1100"/>
                        <a:t>تافهة</a:t>
                      </a:r>
                    </a:p>
                  </a:txBody>
                  <a:tcPr marL="29210" marR="29210" marT="29210" marB="29210" anchor="ctr"/>
                </a:tc>
                <a:tc>
                  <a:txBody>
                    <a:bodyPr/>
                    <a:lstStyle/>
                    <a:p>
                      <a:r>
                        <a:rPr lang="ar" sz="1100"/>
                        <a:t>ضئيلة</a:t>
                      </a:r>
                    </a:p>
                  </a:txBody>
                  <a:tcPr marL="29210" marR="29210" marT="29210" marB="29210" anchor="ctr"/>
                </a:tc>
                <a:tc>
                  <a:txBody>
                    <a:bodyPr/>
                    <a:lstStyle/>
                    <a:p>
                      <a:r>
                        <a:rPr lang="ar" sz="1100"/>
                        <a:t>معتدل</a:t>
                      </a:r>
                    </a:p>
                  </a:txBody>
                  <a:tcPr marL="29210" marR="29210" marT="29210" marB="29210" anchor="ctr"/>
                </a:tc>
                <a:tc>
                  <a:txBody>
                    <a:bodyPr/>
                    <a:lstStyle/>
                    <a:p>
                      <a:r>
                        <a:rPr lang="ar" sz="1100"/>
                        <a:t>رئيسي</a:t>
                      </a:r>
                    </a:p>
                  </a:txBody>
                  <a:tcPr marL="29210" marR="29210" marT="29210" marB="29210" anchor="ctr"/>
                </a:tc>
                <a:tc>
                  <a:txBody>
                    <a:bodyPr/>
                    <a:lstStyle/>
                    <a:p>
                      <a:r>
                        <a:rPr lang="ar" sz="1100"/>
                        <a:t>شديد</a:t>
                      </a:r>
                      <a:endParaRPr lang="en-US" sz="1100"/>
                    </a:p>
                  </a:txBody>
                  <a:tcPr marL="29210" marR="29210" marT="29210" marB="29210" anchor="ctr"/>
                </a:tc>
                <a:extLst>
                  <a:ext uri="{0D108BD9-81ED-4DB2-BD59-A6C34878D82A}">
                    <a16:rowId xmlns:a16="http://schemas.microsoft.com/office/drawing/2014/main" xmlns="" val="10000"/>
                  </a:ext>
                </a:extLst>
              </a:tr>
              <a:tr h="2110106">
                <a:tc>
                  <a:txBody>
                    <a:bodyPr/>
                    <a:lstStyle/>
                    <a:p>
                      <a:r>
                        <a:rPr lang="ar" sz="1100"/>
                        <a:t>الناس</a:t>
                      </a:r>
                    </a:p>
                  </a:txBody>
                  <a:tcPr marL="29210" marR="29210" marT="29210" marB="29210" anchor="ctr"/>
                </a:tc>
                <a:tc>
                  <a:txBody>
                    <a:bodyPr/>
                    <a:lstStyle/>
                    <a:p>
                      <a:pPr algn="ctr"/>
                      <a:r>
                        <a:rPr lang="ar" sz="1100"/>
                        <a:t>إصابة طفيفة أو علاج الإسعافات الأولية</a:t>
                      </a:r>
                    </a:p>
                  </a:txBody>
                  <a:tcPr marL="29210" marR="29210" marT="29210" marB="29210" anchor="ctr"/>
                </a:tc>
                <a:tc>
                  <a:txBody>
                    <a:bodyPr/>
                    <a:lstStyle/>
                    <a:p>
                      <a:pPr algn="ctr"/>
                      <a:r>
                        <a:rPr lang="ar" sz="1100" dirty="0"/>
                        <a:t>الإصابة التي تتطلب العلاج من قبل الطبيب الممارس و / أو الوقت الضائع من مكان العمل.</a:t>
                      </a:r>
                    </a:p>
                  </a:txBody>
                  <a:tcPr marL="29210" marR="29210" marT="29210" marB="29210" anchor="ctr"/>
                </a:tc>
                <a:tc>
                  <a:txBody>
                    <a:bodyPr/>
                    <a:lstStyle/>
                    <a:p>
                      <a:pPr algn="ctr"/>
                      <a:r>
                        <a:rPr lang="ar" sz="1100"/>
                        <a:t>إصابة كبيرة / دخول المستشفى</a:t>
                      </a:r>
                    </a:p>
                  </a:txBody>
                  <a:tcPr marL="29210" marR="29210" marT="29210" marB="29210" anchor="ctr"/>
                </a:tc>
                <a:tc>
                  <a:txBody>
                    <a:bodyPr/>
                    <a:lstStyle/>
                    <a:p>
                      <a:pPr algn="ctr"/>
                      <a:r>
                        <a:rPr lang="ar" sz="1100"/>
                        <a:t>وفاة واحدة و / أو إصابات خطيرة متعددة</a:t>
                      </a:r>
                    </a:p>
                  </a:txBody>
                  <a:tcPr marL="29210" marR="29210" marT="29210" marB="29210" anchor="ctr"/>
                </a:tc>
                <a:tc>
                  <a:txBody>
                    <a:bodyPr/>
                    <a:lstStyle/>
                    <a:p>
                      <a:pPr algn="ctr"/>
                      <a:r>
                        <a:rPr lang="ar" sz="1100"/>
                        <a:t>وفيات متعددة</a:t>
                      </a:r>
                    </a:p>
                  </a:txBody>
                  <a:tcPr marL="29210" marR="29210" marT="29210" marB="29210" anchor="ctr"/>
                </a:tc>
                <a:extLst>
                  <a:ext uri="{0D108BD9-81ED-4DB2-BD59-A6C34878D82A}">
                    <a16:rowId xmlns:a16="http://schemas.microsoft.com/office/drawing/2014/main" xmlns="" val="10001"/>
                  </a:ext>
                </a:extLst>
              </a:tr>
              <a:tr h="1458897">
                <a:tc>
                  <a:txBody>
                    <a:bodyPr/>
                    <a:lstStyle/>
                    <a:p>
                      <a:r>
                        <a:rPr lang="ar" sz="1100"/>
                        <a:t>ملكية</a:t>
                      </a:r>
                    </a:p>
                  </a:txBody>
                  <a:tcPr marL="29210" marR="29210" marT="29210" marB="29210" anchor="ctr"/>
                </a:tc>
                <a:tc>
                  <a:txBody>
                    <a:bodyPr/>
                    <a:lstStyle/>
                    <a:p>
                      <a:pPr algn="ctr"/>
                      <a:r>
                        <a:rPr lang="ar" sz="1100"/>
                        <a:t>أضرار طفيفة أو تخريب للأصول.</a:t>
                      </a:r>
                    </a:p>
                  </a:txBody>
                  <a:tcPr marL="29210" marR="29210" marT="29210" marB="29210" anchor="ctr"/>
                </a:tc>
                <a:tc>
                  <a:txBody>
                    <a:bodyPr/>
                    <a:lstStyle/>
                    <a:p>
                      <a:pPr algn="ctr"/>
                      <a:r>
                        <a:rPr lang="ar" sz="1100"/>
                        <a:t>أضرار طفيفة أو خسارة أقل من 5٪ من إجمالي الأصول</a:t>
                      </a:r>
                    </a:p>
                  </a:txBody>
                  <a:tcPr marL="29210" marR="29210" marT="29210" marB="29210" anchor="ctr"/>
                </a:tc>
                <a:tc>
                  <a:txBody>
                    <a:bodyPr/>
                    <a:lstStyle/>
                    <a:p>
                      <a:pPr algn="ctr"/>
                      <a:r>
                        <a:rPr lang="ar" sz="1100" dirty="0"/>
                        <a:t>تلف أو خسارة أقل من 20٪ من إجمالي الأصول</a:t>
                      </a:r>
                    </a:p>
                  </a:txBody>
                  <a:tcPr marL="29210" marR="29210" marT="29210" marB="29210" anchor="ctr"/>
                </a:tc>
                <a:tc>
                  <a:txBody>
                    <a:bodyPr/>
                    <a:lstStyle/>
                    <a:p>
                      <a:pPr algn="ctr"/>
                      <a:r>
                        <a:rPr lang="ar" sz="1100"/>
                        <a:t>ضرر أو خسارة جسيمة &lt;50٪ من إجمالي الأصول</a:t>
                      </a:r>
                    </a:p>
                  </a:txBody>
                  <a:tcPr marL="29210" marR="29210" marT="29210" marB="29210" anchor="ctr"/>
                </a:tc>
                <a:tc>
                  <a:txBody>
                    <a:bodyPr/>
                    <a:lstStyle/>
                    <a:p>
                      <a:pPr algn="ctr"/>
                      <a:r>
                        <a:rPr lang="ar" sz="1100"/>
                        <a:t>تدمير أو خسارة كاملة لأكثر من 50٪ من الأصول</a:t>
                      </a:r>
                    </a:p>
                  </a:txBody>
                  <a:tcPr marL="29210" marR="29210" marT="29210" marB="29210" anchor="ctr"/>
                </a:tc>
                <a:extLst>
                  <a:ext uri="{0D108BD9-81ED-4DB2-BD59-A6C34878D82A}">
                    <a16:rowId xmlns:a16="http://schemas.microsoft.com/office/drawing/2014/main" xmlns="" val="10002"/>
                  </a:ext>
                </a:extLst>
              </a:tr>
              <a:tr h="1784501">
                <a:tc>
                  <a:txBody>
                    <a:bodyPr/>
                    <a:lstStyle/>
                    <a:p>
                      <a:r>
                        <a:rPr lang="ar" sz="1100"/>
                        <a:t>اقتصادي</a:t>
                      </a:r>
                    </a:p>
                  </a:txBody>
                  <a:tcPr marL="29210" marR="29210" marT="29210" marB="29210" anchor="ctr"/>
                </a:tc>
                <a:tc>
                  <a:txBody>
                    <a:bodyPr/>
                    <a:lstStyle/>
                    <a:p>
                      <a:pPr algn="ctr"/>
                      <a:r>
                        <a:rPr lang="ar" sz="1100"/>
                        <a:t>1٪ من الميزانية (ميزانية تنظيمية أو قسم أو مشروع حسب الاقتضاء)</a:t>
                      </a:r>
                    </a:p>
                  </a:txBody>
                  <a:tcPr marL="29210" marR="29210" marT="29210" marB="29210" anchor="ctr"/>
                </a:tc>
                <a:tc>
                  <a:txBody>
                    <a:bodyPr/>
                    <a:lstStyle/>
                    <a:p>
                      <a:pPr algn="ctr"/>
                      <a:r>
                        <a:rPr lang="ar" sz="1100"/>
                        <a:t>2-5٪ من الميزانية السنوية</a:t>
                      </a:r>
                    </a:p>
                  </a:txBody>
                  <a:tcPr marL="29210" marR="29210" marT="29210" marB="29210" anchor="ctr"/>
                </a:tc>
                <a:tc>
                  <a:txBody>
                    <a:bodyPr/>
                    <a:lstStyle/>
                    <a:p>
                      <a:pPr algn="ctr"/>
                      <a:r>
                        <a:rPr lang="ar" sz="1100"/>
                        <a:t>5-10٪ من الميزانية السنوية</a:t>
                      </a:r>
                    </a:p>
                  </a:txBody>
                  <a:tcPr marL="29210" marR="29210" marT="29210" marB="29210" anchor="ctr"/>
                </a:tc>
                <a:tc>
                  <a:txBody>
                    <a:bodyPr/>
                    <a:lstStyle/>
                    <a:p>
                      <a:pPr algn="ctr"/>
                      <a:r>
                        <a:rPr lang="ar" sz="1100"/>
                        <a:t>&gt; 10٪ من الميزانية</a:t>
                      </a:r>
                    </a:p>
                  </a:txBody>
                  <a:tcPr marL="29210" marR="29210" marT="29210" marB="29210" anchor="ctr"/>
                </a:tc>
                <a:tc>
                  <a:txBody>
                    <a:bodyPr/>
                    <a:lstStyle/>
                    <a:p>
                      <a:pPr algn="ctr"/>
                      <a:r>
                        <a:rPr lang="ar" sz="1100" dirty="0"/>
                        <a:t>&gt; 30٪ من الميزانية السنوية للمشروع أو المنظمة</a:t>
                      </a:r>
                    </a:p>
                  </a:txBody>
                  <a:tcPr marL="29210" marR="29210" marT="29210" marB="29210"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59"/>
            <a:ext cx="10515600" cy="1325563"/>
          </a:xfrm>
        </p:spPr>
        <p:txBody>
          <a:bodyPr>
            <a:normAutofit fontScale="90000"/>
          </a:bodyPr>
          <a:lstStyle/>
          <a:p>
            <a:r>
              <a:rPr lang="en-GB" dirty="0"/>
              <a:t>Risk Assessment matrix       </a:t>
            </a:r>
            <a:r>
              <a:rPr lang="en-US" sz="2000" b="1" dirty="0">
                <a:solidFill>
                  <a:srgbClr val="FF0000"/>
                </a:solidFill>
                <a:effectLst>
                  <a:outerShdw blurRad="38100" dist="38100" dir="2700000" algn="tl">
                    <a:srgbClr val="000000">
                      <a:alpha val="43137"/>
                    </a:srgbClr>
                  </a:outerShdw>
                </a:effectLst>
              </a:rPr>
              <a:t>Risk score (R) = Likelihood (L)  × Severity of impact (S)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ar" dirty="0">
                <a:solidFill>
                  <a:prstClr val="black"/>
                </a:solidFill>
              </a:rPr>
              <a:t>مصفوفة تقييم </a:t>
            </a:r>
            <a:r>
              <a:rPr lang="ar" sz="2000" b="1" dirty="0">
                <a:solidFill>
                  <a:srgbClr val="FF0000"/>
                </a:solidFill>
                <a:effectLst>
                  <a:outerShdw blurRad="38100" dist="38100" dir="2700000" algn="tl">
                    <a:srgbClr val="000000">
                      <a:alpha val="43137"/>
                    </a:srgbClr>
                  </a:outerShdw>
                </a:effectLst>
              </a:rPr>
              <a:t>المخاطر درجة المخاطر (R) = الاحتمالية (L) × شدة التأثير (S</a:t>
            </a:r>
            <a:r>
              <a:rPr lang="ar" sz="2000" b="1" dirty="0" smtClean="0">
                <a:solidFill>
                  <a:srgbClr val="FF0000"/>
                </a:solidFill>
                <a:effectLst>
                  <a:outerShdw blurRad="38100" dist="38100" dir="2700000" algn="tl">
                    <a:srgbClr val="000000">
                      <a:alpha val="43137"/>
                    </a:srgbClr>
                  </a:outerShdw>
                </a:effectLst>
              </a:rPr>
              <a:t>)</a:t>
            </a:r>
            <a:endParaRPr lang="en-US" dirty="0"/>
          </a:p>
        </p:txBody>
      </p:sp>
      <p:sp>
        <p:nvSpPr>
          <p:cNvPr id="3" name="Content Placeholder 2"/>
          <p:cNvSpPr>
            <a:spLocks noGrp="1"/>
          </p:cNvSpPr>
          <p:nvPr>
            <p:ph idx="1"/>
          </p:nvPr>
        </p:nvSpPr>
        <p:spPr/>
        <p:txBody>
          <a:bodyPr/>
          <a:lstStyle/>
          <a:p>
            <a:endParaRPr lang="en-US"/>
          </a:p>
        </p:txBody>
      </p:sp>
      <p:pic>
        <p:nvPicPr>
          <p:cNvPr id="33794" name="Picture 2" descr="Related image"/>
          <p:cNvPicPr>
            <a:picLocks noChangeAspect="1" noChangeArrowheads="1"/>
          </p:cNvPicPr>
          <p:nvPr/>
        </p:nvPicPr>
        <p:blipFill>
          <a:blip r:embed="rId2" cstate="print"/>
          <a:srcRect/>
          <a:stretch>
            <a:fillRect/>
          </a:stretch>
        </p:blipFill>
        <p:spPr bwMode="auto">
          <a:xfrm>
            <a:off x="1156851" y="1410679"/>
            <a:ext cx="8783984" cy="5107687"/>
          </a:xfrm>
          <a:prstGeom prst="rect">
            <a:avLst/>
          </a:prstGeom>
          <a:noFill/>
        </p:spPr>
      </p:pic>
      <p:sp>
        <p:nvSpPr>
          <p:cNvPr id="6" name="Oval 5"/>
          <p:cNvSpPr/>
          <p:nvPr/>
        </p:nvSpPr>
        <p:spPr>
          <a:xfrm>
            <a:off x="4990011" y="3135086"/>
            <a:ext cx="1110343" cy="10972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Slip on wet floor</a:t>
            </a:r>
            <a:endParaRPr lang="en-US" dirty="0"/>
          </a:p>
        </p:txBody>
      </p:sp>
      <p:sp>
        <p:nvSpPr>
          <p:cNvPr id="4" name="Slide Number Placeholder 3">
            <a:extLst>
              <a:ext uri="{FF2B5EF4-FFF2-40B4-BE49-F238E27FC236}">
                <a16:creationId xmlns:a16="http://schemas.microsoft.com/office/drawing/2014/main" xmlns="" id="{536AA2FF-5098-4FE0-A0D2-3E74F9FC067D}"/>
              </a:ext>
            </a:extLst>
          </p:cNvPr>
          <p:cNvSpPr>
            <a:spLocks noGrp="1"/>
          </p:cNvSpPr>
          <p:nvPr>
            <p:ph type="sldNum" sz="quarter" idx="12"/>
          </p:nvPr>
        </p:nvSpPr>
        <p:spPr/>
        <p:txBody>
          <a:bodyPr/>
          <a:lstStyle/>
          <a:p>
            <a:fld id="{E3697556-1052-47FC-8BA6-D4093AA436EC}"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FD58F-DFF5-457E-A465-8DB134B0F24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7CEB3F26-E312-4FFD-988E-A4BA90886E9C}"/>
              </a:ext>
            </a:extLst>
          </p:cNvPr>
          <p:cNvSpPr>
            <a:spLocks noGrp="1"/>
          </p:cNvSpPr>
          <p:nvPr>
            <p:ph idx="1"/>
          </p:nvPr>
        </p:nvSpPr>
        <p:spPr/>
        <p:txBody>
          <a:bodyPr>
            <a:normAutofit/>
          </a:bodyPr>
          <a:lstStyle/>
          <a:p>
            <a:pPr algn="ctr"/>
            <a:r>
              <a:rPr lang="en-GB" sz="4000" dirty="0"/>
              <a:t>The purpose of risk evaluation is to </a:t>
            </a:r>
            <a:r>
              <a:rPr lang="en-GB" sz="4000" i="1" dirty="0"/>
              <a:t>prioritize</a:t>
            </a:r>
            <a:r>
              <a:rPr lang="en-GB" sz="4000" dirty="0"/>
              <a:t> the risks based on risk analysis score and to decide which risks require </a:t>
            </a:r>
            <a:r>
              <a:rPr lang="en-GB" sz="4000" i="1" dirty="0"/>
              <a:t>treatment</a:t>
            </a:r>
            <a:r>
              <a:rPr lang="en-GB" sz="4000" dirty="0"/>
              <a:t> and the mode of treatment</a:t>
            </a:r>
            <a:r>
              <a:rPr lang="en-GB" sz="4000" dirty="0" smtClean="0"/>
              <a:t>.</a:t>
            </a:r>
            <a:endParaRPr lang="ar-JO" sz="4000" dirty="0" smtClean="0"/>
          </a:p>
          <a:p>
            <a:pPr marL="0" indent="0" algn="ctr">
              <a:buNone/>
            </a:pPr>
            <a:r>
              <a:rPr lang="ar" sz="4000" dirty="0"/>
              <a:t>الغرض من تقييم المخاطر هو </a:t>
            </a:r>
            <a:r>
              <a:rPr lang="ar" sz="4000" i="1" dirty="0"/>
              <a:t>تحديد أولويات </a:t>
            </a:r>
            <a:r>
              <a:rPr lang="ar" sz="4000" dirty="0"/>
              <a:t>المخاطر بناءً على درجة تحليل المخاطر وتحديد المخاطر التي تتطلب </a:t>
            </a:r>
            <a:r>
              <a:rPr lang="ar" sz="4000" i="1" dirty="0"/>
              <a:t>العلاج </a:t>
            </a:r>
            <a:r>
              <a:rPr lang="ar" sz="4000" dirty="0"/>
              <a:t>وطريقة العلاج.</a:t>
            </a:r>
          </a:p>
          <a:p>
            <a:pPr marL="0" indent="0" algn="ctr">
              <a:buNone/>
            </a:pPr>
            <a:endParaRPr lang="en-GB" sz="4000" dirty="0"/>
          </a:p>
        </p:txBody>
      </p:sp>
      <p:sp>
        <p:nvSpPr>
          <p:cNvPr id="4" name="Rectangle: Top Corners Rounded 4">
            <a:extLst>
              <a:ext uri="{FF2B5EF4-FFF2-40B4-BE49-F238E27FC236}">
                <a16:creationId xmlns:a16="http://schemas.microsoft.com/office/drawing/2014/main" xmlns="" id="{F69F4D31-0FB6-459E-8E2D-A9775F886BA2}"/>
              </a:ext>
            </a:extLst>
          </p:cNvPr>
          <p:cNvSpPr txBox="1"/>
          <p:nvPr/>
        </p:nvSpPr>
        <p:spPr>
          <a:xfrm>
            <a:off x="838200" y="463641"/>
            <a:ext cx="9932894"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defTabSz="1066800">
              <a:lnSpc>
                <a:spcPct val="90000"/>
              </a:lnSpc>
              <a:spcBef>
                <a:spcPct val="0"/>
              </a:spcBef>
              <a:spcAft>
                <a:spcPct val="35000"/>
              </a:spcAft>
            </a:pPr>
            <a:r>
              <a:rPr lang="en-US" sz="3600" b="1" kern="1200" dirty="0">
                <a:solidFill>
                  <a:schemeClr val="bg1"/>
                </a:solidFill>
                <a:latin typeface="Aharoni" panose="02010803020104030203" pitchFamily="2" charset="-79"/>
                <a:cs typeface="Aharoni" panose="02010803020104030203" pitchFamily="2" charset="-79"/>
              </a:rPr>
              <a:t>Step </a:t>
            </a:r>
            <a:r>
              <a:rPr lang="en-US" sz="5400" b="1" kern="1200" dirty="0">
                <a:solidFill>
                  <a:schemeClr val="bg1"/>
                </a:solidFill>
                <a:latin typeface="Aharoni" panose="02010803020104030203" pitchFamily="2" charset="-79"/>
                <a:cs typeface="Aharoni" panose="02010803020104030203" pitchFamily="2" charset="-79"/>
              </a:rPr>
              <a:t>4</a:t>
            </a:r>
            <a:r>
              <a:rPr lang="en-US" sz="3600" b="1" kern="1200" dirty="0">
                <a:solidFill>
                  <a:schemeClr val="bg1"/>
                </a:solidFill>
                <a:latin typeface="Aharoni" panose="02010803020104030203" pitchFamily="2" charset="-79"/>
                <a:cs typeface="Aharoni" panose="02010803020104030203" pitchFamily="2" charset="-79"/>
              </a:rPr>
              <a:t>: </a:t>
            </a:r>
            <a:r>
              <a:rPr lang="en-GB" sz="3600" b="1" i="0" kern="1200" dirty="0">
                <a:solidFill>
                  <a:schemeClr val="bg1"/>
                </a:solidFill>
                <a:latin typeface="Aharoni" panose="02010803020104030203" pitchFamily="2" charset="-79"/>
                <a:cs typeface="Aharoni" panose="02010803020104030203" pitchFamily="2" charset="-79"/>
              </a:rPr>
              <a:t>Treat </a:t>
            </a:r>
            <a:r>
              <a:rPr lang="en-GB" sz="3600" b="1" i="0" kern="1200" dirty="0" smtClean="0">
                <a:solidFill>
                  <a:schemeClr val="bg1"/>
                </a:solidFill>
                <a:latin typeface="Aharoni" panose="02010803020104030203" pitchFamily="2" charset="-79"/>
                <a:cs typeface="Aharoni" panose="02010803020104030203" pitchFamily="2" charset="-79"/>
              </a:rPr>
              <a:t>risk</a:t>
            </a:r>
            <a:r>
              <a:rPr lang="ar" sz="3600" b="1" dirty="0">
                <a:solidFill>
                  <a:schemeClr val="bg1"/>
                </a:solidFill>
                <a:latin typeface="Aharoni" panose="02010803020104030203" pitchFamily="2" charset="-79"/>
                <a:cs typeface="Aharoni" panose="02010803020104030203" pitchFamily="2" charset="-79"/>
              </a:rPr>
              <a:t>الخطوة </a:t>
            </a:r>
            <a:r>
              <a:rPr lang="ar" sz="5400" b="1" dirty="0">
                <a:solidFill>
                  <a:schemeClr val="bg1"/>
                </a:solidFill>
                <a:latin typeface="Aharoni" panose="02010803020104030203" pitchFamily="2" charset="-79"/>
                <a:cs typeface="Aharoni" panose="02010803020104030203" pitchFamily="2" charset="-79"/>
              </a:rPr>
              <a:t>4 </a:t>
            </a:r>
            <a:r>
              <a:rPr lang="ar" sz="3600" b="1" dirty="0">
                <a:solidFill>
                  <a:schemeClr val="bg1"/>
                </a:solidFill>
                <a:latin typeface="Aharoni" panose="02010803020104030203" pitchFamily="2" charset="-79"/>
                <a:cs typeface="Aharoni" panose="02010803020104030203" pitchFamily="2" charset="-79"/>
              </a:rPr>
              <a:t>: عالج </a:t>
            </a:r>
            <a:r>
              <a:rPr lang="ar" sz="3600" b="1" dirty="0" smtClean="0">
                <a:solidFill>
                  <a:schemeClr val="bg1"/>
                </a:solidFill>
                <a:latin typeface="Aharoni" panose="02010803020104030203" pitchFamily="2" charset="-79"/>
                <a:cs typeface="Aharoni" panose="02010803020104030203" pitchFamily="2" charset="-79"/>
              </a:rPr>
              <a:t>المخاطر</a:t>
            </a:r>
            <a:r>
              <a:rPr lang="ar-JO" sz="3600" b="1" dirty="0">
                <a:solidFill>
                  <a:schemeClr val="bg1"/>
                </a:solidFill>
                <a:latin typeface="Aharoni" panose="02010803020104030203" pitchFamily="2" charset="-79"/>
                <a:cs typeface="Aharoni" panose="02010803020104030203" pitchFamily="2" charset="-79"/>
              </a:rPr>
              <a:t> </a:t>
            </a:r>
            <a:endParaRPr lang="en-US" sz="3600" b="1" dirty="0">
              <a:solidFill>
                <a:schemeClr val="bg1"/>
              </a:solidFill>
              <a:latin typeface="Aharoni" panose="02010803020104030203" pitchFamily="2" charset="-79"/>
              <a:cs typeface="Aharoni" panose="02010803020104030203" pitchFamily="2" charset="-79"/>
            </a:endParaRPr>
          </a:p>
        </p:txBody>
      </p:sp>
      <p:sp>
        <p:nvSpPr>
          <p:cNvPr id="5" name="Slide Number Placeholder 4">
            <a:extLst>
              <a:ext uri="{FF2B5EF4-FFF2-40B4-BE49-F238E27FC236}">
                <a16:creationId xmlns:a16="http://schemas.microsoft.com/office/drawing/2014/main" xmlns="" id="{7F03DE50-7967-4CA0-971E-682F5E38BCEE}"/>
              </a:ext>
            </a:extLst>
          </p:cNvPr>
          <p:cNvSpPr>
            <a:spLocks noGrp="1"/>
          </p:cNvSpPr>
          <p:nvPr>
            <p:ph type="sldNum" sz="quarter" idx="12"/>
          </p:nvPr>
        </p:nvSpPr>
        <p:spPr/>
        <p:txBody>
          <a:bodyPr/>
          <a:lstStyle/>
          <a:p>
            <a:fld id="{E3697556-1052-47FC-8BA6-D4093AA436EC}" type="slidenum">
              <a:rPr lang="en-US" smtClean="0"/>
              <a:pPr/>
              <a:t>35</a:t>
            </a:fld>
            <a:endParaRPr lang="en-US"/>
          </a:p>
        </p:txBody>
      </p:sp>
    </p:spTree>
    <p:extLst>
      <p:ext uri="{BB962C8B-B14F-4D97-AF65-F5344CB8AC3E}">
        <p14:creationId xmlns:p14="http://schemas.microsoft.com/office/powerpoint/2010/main" val="769105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13508" y="927004"/>
            <a:ext cx="7305596" cy="812459"/>
          </a:xfrm>
        </p:spPr>
        <p:txBody>
          <a:bodyPr/>
          <a:lstStyle/>
          <a:p>
            <a:pPr algn="r"/>
            <a:r>
              <a:rPr lang="en-GB" sz="3600" b="1" dirty="0">
                <a:cs typeface="Times New Roman" pitchFamily="18" charset="0"/>
              </a:rPr>
              <a:t>Controlling Risk</a:t>
            </a:r>
          </a:p>
        </p:txBody>
      </p:sp>
      <p:sp>
        <p:nvSpPr>
          <p:cNvPr id="14339" name="Rectangle 3"/>
          <p:cNvSpPr>
            <a:spLocks noGrp="1" noChangeArrowheads="1"/>
          </p:cNvSpPr>
          <p:nvPr>
            <p:ph type="body" idx="1"/>
          </p:nvPr>
        </p:nvSpPr>
        <p:spPr>
          <a:xfrm>
            <a:off x="914400" y="2573382"/>
            <a:ext cx="10582546" cy="3880427"/>
          </a:xfrm>
        </p:spPr>
        <p:txBody>
          <a:bodyPr>
            <a:normAutofit fontScale="92500" lnSpcReduction="10000"/>
          </a:bodyPr>
          <a:lstStyle/>
          <a:p>
            <a:r>
              <a:rPr lang="en-GB" sz="2800" b="1" dirty="0">
                <a:solidFill>
                  <a:schemeClr val="tx1"/>
                </a:solidFill>
                <a:cs typeface="Times New Roman" pitchFamily="18" charset="0"/>
              </a:rPr>
              <a:t>Risk Avoidance</a:t>
            </a:r>
            <a:r>
              <a:rPr lang="en-GB" dirty="0">
                <a:cs typeface="Times New Roman" pitchFamily="18" charset="0"/>
              </a:rPr>
              <a:t> – </a:t>
            </a:r>
            <a:r>
              <a:rPr lang="en-GB" sz="2800" dirty="0">
                <a:cs typeface="Times New Roman" pitchFamily="18" charset="0"/>
              </a:rPr>
              <a:t>T</a:t>
            </a:r>
            <a:r>
              <a:rPr lang="en-GB" sz="2400" dirty="0">
                <a:cs typeface="Times New Roman" pitchFamily="18" charset="0"/>
              </a:rPr>
              <a:t>his strategy involves a decision on the part to avoid completely a particular risk by discontinuing the operation producing the risk e.g. the replacing a hazardous chemical by one with less or no risk potential</a:t>
            </a:r>
            <a:r>
              <a:rPr lang="en-GB" sz="2400" dirty="0" smtClean="0">
                <a:cs typeface="Times New Roman" pitchFamily="18" charset="0"/>
              </a:rPr>
              <a:t>.</a:t>
            </a:r>
            <a:endParaRPr lang="ar-JO" sz="2400" dirty="0" smtClean="0">
              <a:cs typeface="Times New Roman" pitchFamily="18" charset="0"/>
            </a:endParaRPr>
          </a:p>
          <a:p>
            <a:pPr marL="0" indent="0">
              <a:buNone/>
            </a:pPr>
            <a:r>
              <a:rPr lang="ar" b="1" dirty="0">
                <a:cs typeface="Times New Roman" pitchFamily="18" charset="0"/>
              </a:rPr>
              <a:t>تجنب المخاطر </a:t>
            </a:r>
            <a:r>
              <a:rPr lang="ar" sz="2400" dirty="0">
                <a:cs typeface="Times New Roman" pitchFamily="18" charset="0"/>
              </a:rPr>
              <a:t>- </a:t>
            </a:r>
            <a:r>
              <a:rPr lang="ar" dirty="0">
                <a:cs typeface="Times New Roman" pitchFamily="18" charset="0"/>
              </a:rPr>
              <a:t>تتضمن </a:t>
            </a:r>
            <a:r>
              <a:rPr lang="ar" sz="2400" dirty="0">
                <a:cs typeface="Times New Roman" pitchFamily="18" charset="0"/>
              </a:rPr>
              <a:t>استراتيجيته قرارًا من جانبه لتجنب خطر معين تمامًا عن طريق التوقف عن العملية التي تنتج المخاطر ، مثل استبدال مادة كيميائية خطرة بواحد مع احتمال وجود مخاطر أقل أو معدومة</a:t>
            </a:r>
            <a:r>
              <a:rPr lang="ar" sz="2400" dirty="0" smtClean="0">
                <a:cs typeface="Times New Roman" pitchFamily="18" charset="0"/>
              </a:rPr>
              <a:t>.</a:t>
            </a:r>
            <a:endParaRPr lang="en-GB" sz="2400" dirty="0">
              <a:cs typeface="Times New Roman" pitchFamily="18" charset="0"/>
            </a:endParaRPr>
          </a:p>
          <a:p>
            <a:r>
              <a:rPr lang="en-GB" b="1" dirty="0">
                <a:cs typeface="Times New Roman" pitchFamily="18" charset="0"/>
              </a:rPr>
              <a:t>Risk Reduction (mitigation)</a:t>
            </a:r>
            <a:r>
              <a:rPr lang="en-GB" sz="2400" dirty="0">
                <a:cs typeface="Times New Roman" pitchFamily="18" charset="0"/>
              </a:rPr>
              <a:t> – Here the risks are systematically reduced through control measures, and by implementing a strategy that is designed to reduce the likelihood or consequence of the risk to an acceptable level. This occurs when risk avoidance is considered to be excessive in terms of time or expense</a:t>
            </a:r>
            <a:r>
              <a:rPr lang="en-GB" sz="2400" dirty="0" smtClean="0">
                <a:cs typeface="Times New Roman" pitchFamily="18" charset="0"/>
              </a:rPr>
              <a:t>.</a:t>
            </a:r>
            <a:r>
              <a:rPr lang="ar-JO" sz="2400" dirty="0" smtClean="0">
                <a:cs typeface="Times New Roman" pitchFamily="18" charset="0"/>
              </a:rPr>
              <a:t> </a:t>
            </a:r>
            <a:r>
              <a:rPr lang="ar" sz="2400" b="1" dirty="0">
                <a:cs typeface="Times New Roman" pitchFamily="18" charset="0"/>
              </a:rPr>
              <a:t>الحد من المخاطر (التخفيف) </a:t>
            </a:r>
            <a:r>
              <a:rPr lang="ar" sz="2400" dirty="0">
                <a:cs typeface="Times New Roman" pitchFamily="18" charset="0"/>
              </a:rPr>
              <a:t>- هنا يتم تقليل المخاطر بشكل منهجي من خلال تدابير الرقابة ، وعن طريق تنفيذ استراتيجية مصممة لتقليل احتمالية أو عواقب المخاطر إلى مستوى مقبول. يحدث هذا عندما يعتبر تجنب المخاطر مفرطًا من حيث الوقت أو النفقات</a:t>
            </a:r>
            <a:r>
              <a:rPr lang="ar" sz="2400" dirty="0" smtClean="0">
                <a:cs typeface="Times New Roman" pitchFamily="18" charset="0"/>
              </a:rPr>
              <a:t>.</a:t>
            </a:r>
            <a:endParaRPr lang="en-GB" sz="2400" dirty="0">
              <a:cs typeface="Times New Roman" pitchFamily="18" charset="0"/>
            </a:endParaRPr>
          </a:p>
          <a:p>
            <a:endParaRPr lang="en-GB" sz="2400" dirty="0">
              <a:cs typeface="Times New Roman"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779770019"/>
              </p:ext>
            </p:extLst>
          </p:nvPr>
        </p:nvGraphicFramePr>
        <p:xfrm>
          <a:off x="313508" y="156756"/>
          <a:ext cx="10869930" cy="3174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Top Corners Rounded 4">
            <a:extLst>
              <a:ext uri="{FF2B5EF4-FFF2-40B4-BE49-F238E27FC236}">
                <a16:creationId xmlns:a16="http://schemas.microsoft.com/office/drawing/2014/main" xmlns="" id="{D42C87AF-5DBE-4460-898C-78EC36295BA1}"/>
              </a:ext>
            </a:extLst>
          </p:cNvPr>
          <p:cNvSpPr txBox="1"/>
          <p:nvPr/>
        </p:nvSpPr>
        <p:spPr>
          <a:xfrm>
            <a:off x="0" y="0"/>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solidFill>
                  <a:schemeClr val="bg1"/>
                </a:solidFill>
                <a:latin typeface="Aharoni" panose="02010803020104030203" pitchFamily="2" charset="-79"/>
                <a:cs typeface="Aharoni" panose="02010803020104030203" pitchFamily="2" charset="-79"/>
              </a:rPr>
              <a:t>Step </a:t>
            </a:r>
            <a:r>
              <a:rPr lang="en-US" sz="5400" b="1" kern="1200" dirty="0">
                <a:solidFill>
                  <a:schemeClr val="bg1"/>
                </a:solidFill>
                <a:latin typeface="Aharoni" panose="02010803020104030203" pitchFamily="2" charset="-79"/>
                <a:cs typeface="Aharoni" panose="02010803020104030203" pitchFamily="2" charset="-79"/>
              </a:rPr>
              <a:t>4</a:t>
            </a:r>
            <a:r>
              <a:rPr lang="en-US" sz="3600" b="1" kern="1200" dirty="0">
                <a:solidFill>
                  <a:schemeClr val="bg1"/>
                </a:solidFill>
                <a:latin typeface="Aharoni" panose="02010803020104030203" pitchFamily="2" charset="-79"/>
                <a:cs typeface="Aharoni" panose="02010803020104030203" pitchFamily="2" charset="-79"/>
              </a:rPr>
              <a:t>: </a:t>
            </a:r>
            <a:r>
              <a:rPr lang="en-GB" sz="3600" b="1" i="0" kern="1200" dirty="0">
                <a:solidFill>
                  <a:schemeClr val="bg1"/>
                </a:solidFill>
                <a:latin typeface="Aharoni" panose="02010803020104030203" pitchFamily="2" charset="-79"/>
                <a:cs typeface="Aharoni" panose="02010803020104030203" pitchFamily="2" charset="-79"/>
              </a:rPr>
              <a:t>Treat risk</a:t>
            </a:r>
            <a:endParaRPr lang="en-US" sz="3600" b="1" kern="1200" dirty="0">
              <a:solidFill>
                <a:schemeClr val="bg1"/>
              </a:solidFill>
              <a:latin typeface="Aharoni" panose="02010803020104030203" pitchFamily="2" charset="-79"/>
              <a:cs typeface="Aharoni" panose="02010803020104030203" pitchFamily="2" charset="-79"/>
            </a:endParaRPr>
          </a:p>
        </p:txBody>
      </p:sp>
      <p:sp>
        <p:nvSpPr>
          <p:cNvPr id="2" name="Slide Number Placeholder 1">
            <a:extLst>
              <a:ext uri="{FF2B5EF4-FFF2-40B4-BE49-F238E27FC236}">
                <a16:creationId xmlns:a16="http://schemas.microsoft.com/office/drawing/2014/main" xmlns="" id="{2087CFFB-1588-4BF1-972C-970FF5B26FF0}"/>
              </a:ext>
            </a:extLst>
          </p:cNvPr>
          <p:cNvSpPr>
            <a:spLocks noGrp="1"/>
          </p:cNvSpPr>
          <p:nvPr>
            <p:ph type="sldNum" sz="quarter" idx="12"/>
          </p:nvPr>
        </p:nvSpPr>
        <p:spPr/>
        <p:txBody>
          <a:bodyPr/>
          <a:lstStyle/>
          <a:p>
            <a:fld id="{E3697556-1052-47FC-8BA6-D4093AA436EC}" type="slidenum">
              <a:rPr lang="en-US" smtClean="0"/>
              <a:pPr/>
              <a:t>36</a:t>
            </a:fld>
            <a:endParaRPr lang="en-US"/>
          </a:p>
        </p:txBody>
      </p:sp>
      <p:sp>
        <p:nvSpPr>
          <p:cNvPr id="7" name="Rectangle 2"/>
          <p:cNvSpPr txBox="1">
            <a:spLocks noChangeArrowheads="1"/>
          </p:cNvSpPr>
          <p:nvPr/>
        </p:nvSpPr>
        <p:spPr>
          <a:xfrm>
            <a:off x="3727967" y="927003"/>
            <a:ext cx="7305596" cy="812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 sz="3600" b="1" smtClean="0">
                <a:cs typeface="Times New Roman" pitchFamily="18" charset="0"/>
              </a:rPr>
              <a:t>السيطرة على المخاطر</a:t>
            </a:r>
            <a:endParaRPr lang="ar" sz="3600" b="1" dirty="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381000"/>
            <a:ext cx="10363200" cy="685800"/>
          </a:xfrm>
        </p:spPr>
        <p:txBody>
          <a:bodyPr/>
          <a:lstStyle/>
          <a:p>
            <a:r>
              <a:rPr lang="en-GB" sz="3600" b="1">
                <a:cs typeface="Times New Roman" pitchFamily="18" charset="0"/>
              </a:rPr>
              <a:t>Controlling Risk</a:t>
            </a:r>
          </a:p>
        </p:txBody>
      </p:sp>
      <p:sp>
        <p:nvSpPr>
          <p:cNvPr id="52227" name="Rectangle 3"/>
          <p:cNvSpPr>
            <a:spLocks noGrp="1" noChangeArrowheads="1"/>
          </p:cNvSpPr>
          <p:nvPr>
            <p:ph type="body" idx="1"/>
          </p:nvPr>
        </p:nvSpPr>
        <p:spPr>
          <a:xfrm>
            <a:off x="838200" y="1066800"/>
            <a:ext cx="10515600" cy="4351338"/>
          </a:xfrm>
        </p:spPr>
        <p:txBody>
          <a:bodyPr>
            <a:normAutofit fontScale="92500" lnSpcReduction="20000"/>
          </a:bodyPr>
          <a:lstStyle/>
          <a:p>
            <a:r>
              <a:rPr lang="en-GB" sz="2800" b="1" dirty="0">
                <a:solidFill>
                  <a:schemeClr val="tx1"/>
                </a:solidFill>
                <a:cs typeface="Times New Roman" pitchFamily="18" charset="0"/>
              </a:rPr>
              <a:t>Risk Transfer</a:t>
            </a:r>
            <a:r>
              <a:rPr lang="en-GB" dirty="0">
                <a:cs typeface="Times New Roman" pitchFamily="18" charset="0"/>
              </a:rPr>
              <a:t> – </a:t>
            </a:r>
            <a:r>
              <a:rPr lang="en-GB" sz="2400" dirty="0">
                <a:cs typeface="Times New Roman" pitchFamily="18" charset="0"/>
              </a:rPr>
              <a:t>This refers to the legal assignment of the costs of certain potential losses from one party to another. The most common way is by insurance. The third-party accepting the risk should be aware of and agree to accept this obligation</a:t>
            </a:r>
            <a:r>
              <a:rPr lang="en-GB" sz="2400" dirty="0" smtClean="0">
                <a:cs typeface="Times New Roman" pitchFamily="18" charset="0"/>
              </a:rPr>
              <a:t>.</a:t>
            </a:r>
            <a:r>
              <a:rPr lang="ar" b="1" dirty="0">
                <a:cs typeface="Times New Roman" pitchFamily="18" charset="0"/>
              </a:rPr>
              <a:t> تحويل المخاطر </a:t>
            </a:r>
            <a:r>
              <a:rPr lang="ar" sz="2400" dirty="0">
                <a:cs typeface="Times New Roman" pitchFamily="18" charset="0"/>
              </a:rPr>
              <a:t>- يشير هذا إلى التنازل القانوني عن تكاليف خسائر محتملة معينة من طرف إلى آخر. الطريقة الأكثر شيوعًا هي التأمين. يجب أن يكون الطرف الثالث الذي يقبل المخاطرة على دراية بهذا الالتزام ويوافق على قبوله</a:t>
            </a:r>
            <a:r>
              <a:rPr lang="ar" sz="2400" dirty="0" smtClean="0">
                <a:cs typeface="Times New Roman" pitchFamily="18" charset="0"/>
              </a:rPr>
              <a:t>.</a:t>
            </a:r>
            <a:endParaRPr lang="en-GB" sz="2400" dirty="0">
              <a:cs typeface="Times New Roman" pitchFamily="18" charset="0"/>
            </a:endParaRPr>
          </a:p>
          <a:p>
            <a:r>
              <a:rPr lang="en-GB" b="1" dirty="0">
                <a:cs typeface="Times New Roman" pitchFamily="18" charset="0"/>
              </a:rPr>
              <a:t>Risk Retention</a:t>
            </a:r>
            <a:r>
              <a:rPr lang="en-GB" sz="2400" dirty="0">
                <a:cs typeface="Times New Roman" pitchFamily="18" charset="0"/>
              </a:rPr>
              <a:t> – making decision that the risk rating is at an acceptable level or that the cost of the treatment outweighs the benefit. </a:t>
            </a:r>
            <a:r>
              <a:rPr lang="ar" sz="2400" b="1" dirty="0">
                <a:cs typeface="Times New Roman" pitchFamily="18" charset="0"/>
              </a:rPr>
              <a:t>الاحتفاظ بالمخاطر </a:t>
            </a:r>
            <a:r>
              <a:rPr lang="ar" sz="2400" dirty="0">
                <a:cs typeface="Times New Roman" pitchFamily="18" charset="0"/>
              </a:rPr>
              <a:t>- اتخاذ قرار بأن تصنيف المخاطر في مستوى مقبول أو أن تكلفة العلاج تفوق المنفعة</a:t>
            </a:r>
            <a:r>
              <a:rPr lang="ar" sz="2400" dirty="0" smtClean="0">
                <a:cs typeface="Times New Roman" pitchFamily="18" charset="0"/>
              </a:rPr>
              <a:t>.</a:t>
            </a:r>
            <a:endParaRPr lang="en-GB" sz="2400" dirty="0">
              <a:cs typeface="Times New Roman" pitchFamily="18" charset="0"/>
            </a:endParaRPr>
          </a:p>
          <a:p>
            <a:pPr marL="0" indent="0">
              <a:buNone/>
            </a:pPr>
            <a:r>
              <a:rPr lang="en-GB" sz="2400" dirty="0">
                <a:cs typeface="Times New Roman" pitchFamily="18" charset="0"/>
              </a:rPr>
              <a:t>This option may also be suitable in situations where </a:t>
            </a:r>
            <a:r>
              <a:rPr lang="en-GB" sz="2400" i="1" dirty="0">
                <a:cs typeface="Times New Roman" pitchFamily="18" charset="0"/>
              </a:rPr>
              <a:t>a residual risk </a:t>
            </a:r>
            <a:r>
              <a:rPr lang="en-GB" sz="2400" dirty="0">
                <a:cs typeface="Times New Roman" pitchFamily="18" charset="0"/>
              </a:rPr>
              <a:t>remains after other treatment options have been put in place or </a:t>
            </a:r>
            <a:r>
              <a:rPr lang="en-GB" sz="2400" dirty="0"/>
              <a:t>no treatment option is available</a:t>
            </a:r>
            <a:r>
              <a:rPr lang="en-GB" sz="2400" dirty="0" smtClean="0"/>
              <a:t>.</a:t>
            </a:r>
            <a:r>
              <a:rPr lang="ar-JO" sz="2400" dirty="0" smtClean="0"/>
              <a:t> </a:t>
            </a:r>
            <a:r>
              <a:rPr lang="ar" sz="2400" dirty="0">
                <a:cs typeface="Times New Roman" pitchFamily="18" charset="0"/>
              </a:rPr>
              <a:t>قد يكون هذا الخيار مناسبًا أيضًا في المواقف التي تظل فيها </a:t>
            </a:r>
            <a:r>
              <a:rPr lang="ar" sz="2400" i="1" dirty="0">
                <a:cs typeface="Times New Roman" pitchFamily="18" charset="0"/>
              </a:rPr>
              <a:t>المخاطر المتبقية </a:t>
            </a:r>
            <a:r>
              <a:rPr lang="ar" sz="2400" dirty="0">
                <a:cs typeface="Times New Roman" pitchFamily="18" charset="0"/>
              </a:rPr>
              <a:t>بعد وضع خيارات العلاج الأخرى أو </a:t>
            </a:r>
            <a:r>
              <a:rPr lang="ar" sz="2400" dirty="0"/>
              <a:t>عدم توفر أي خيار </a:t>
            </a:r>
            <a:r>
              <a:rPr lang="ar" sz="2400" dirty="0" smtClean="0"/>
              <a:t>علاجي</a:t>
            </a:r>
            <a:endParaRPr lang="en-GB" sz="2400" dirty="0"/>
          </a:p>
          <a:p>
            <a:pPr marL="0" indent="0">
              <a:buNone/>
            </a:pPr>
            <a:r>
              <a:rPr lang="en-GB" sz="2400" dirty="0">
                <a:cs typeface="Times New Roman" pitchFamily="18" charset="0"/>
              </a:rPr>
              <a:t> No further action is taken to treat the risk. However, ongoing monitoring is recommended. Usually occurs in case of frequent but low severity risks</a:t>
            </a:r>
            <a:r>
              <a:rPr lang="en-GB" sz="2400" dirty="0" smtClean="0">
                <a:cs typeface="Times New Roman" pitchFamily="18" charset="0"/>
              </a:rPr>
              <a:t>.</a:t>
            </a:r>
            <a:r>
              <a:rPr lang="ar-JO" sz="2400" dirty="0" smtClean="0">
                <a:cs typeface="Times New Roman" pitchFamily="18" charset="0"/>
              </a:rPr>
              <a:t> </a:t>
            </a:r>
            <a:r>
              <a:rPr lang="ar" sz="2400" dirty="0">
                <a:cs typeface="Times New Roman" pitchFamily="18" charset="0"/>
              </a:rPr>
              <a:t>لم يتم اتخاذ أي إجراءات أخرى لمعالجة المخاطر. ومع ذلك ، يوصى بالرصد المستمر. يحدث عادة في حالة المخاطر المتكررة ولكن منخفضة الخطورة</a:t>
            </a:r>
            <a:r>
              <a:rPr lang="ar" sz="2400" dirty="0" smtClean="0">
                <a:cs typeface="Times New Roman" pitchFamily="18" charset="0"/>
              </a:rPr>
              <a:t>.</a:t>
            </a:r>
            <a:endParaRPr lang="en-US" sz="2400" dirty="0">
              <a:cs typeface="Times New Roman" pitchFamily="18" charset="0"/>
            </a:endParaRPr>
          </a:p>
          <a:p>
            <a:endParaRPr lang="en-GB" sz="2400" dirty="0">
              <a:cs typeface="Times New Roman" pitchFamily="18" charset="0"/>
            </a:endParaRPr>
          </a:p>
        </p:txBody>
      </p:sp>
      <p:sp>
        <p:nvSpPr>
          <p:cNvPr id="4" name="Rectangle: Top Corners Rounded 4">
            <a:extLst>
              <a:ext uri="{FF2B5EF4-FFF2-40B4-BE49-F238E27FC236}">
                <a16:creationId xmlns:a16="http://schemas.microsoft.com/office/drawing/2014/main" xmlns="" id="{9D7E6CAE-F33F-44A0-8DF1-70658549192A}"/>
              </a:ext>
            </a:extLst>
          </p:cNvPr>
          <p:cNvSpPr txBox="1"/>
          <p:nvPr/>
        </p:nvSpPr>
        <p:spPr>
          <a:xfrm>
            <a:off x="0" y="0"/>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solidFill>
                  <a:schemeClr val="bg1"/>
                </a:solidFill>
                <a:latin typeface="Aharoni" panose="02010803020104030203" pitchFamily="2" charset="-79"/>
                <a:cs typeface="Aharoni" panose="02010803020104030203" pitchFamily="2" charset="-79"/>
              </a:rPr>
              <a:t>Step </a:t>
            </a:r>
            <a:r>
              <a:rPr lang="en-US" sz="5400" b="1" kern="1200" dirty="0">
                <a:solidFill>
                  <a:schemeClr val="bg1"/>
                </a:solidFill>
                <a:latin typeface="Aharoni" panose="02010803020104030203" pitchFamily="2" charset="-79"/>
                <a:cs typeface="Aharoni" panose="02010803020104030203" pitchFamily="2" charset="-79"/>
              </a:rPr>
              <a:t>4</a:t>
            </a:r>
            <a:r>
              <a:rPr lang="en-US" sz="3600" b="1" kern="1200" dirty="0">
                <a:solidFill>
                  <a:schemeClr val="bg1"/>
                </a:solidFill>
                <a:latin typeface="Aharoni" panose="02010803020104030203" pitchFamily="2" charset="-79"/>
                <a:cs typeface="Aharoni" panose="02010803020104030203" pitchFamily="2" charset="-79"/>
              </a:rPr>
              <a:t>: </a:t>
            </a:r>
            <a:r>
              <a:rPr lang="en-GB" sz="3600" b="1" i="0" kern="1200" dirty="0">
                <a:solidFill>
                  <a:schemeClr val="bg1"/>
                </a:solidFill>
                <a:latin typeface="Aharoni" panose="02010803020104030203" pitchFamily="2" charset="-79"/>
                <a:cs typeface="Aharoni" panose="02010803020104030203" pitchFamily="2" charset="-79"/>
              </a:rPr>
              <a:t>Treat risk</a:t>
            </a:r>
            <a:endParaRPr lang="en-US" sz="3600" b="1" kern="1200" dirty="0">
              <a:solidFill>
                <a:schemeClr val="bg1"/>
              </a:solidFill>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xmlns="" id="{89D121CB-56E8-4CF2-B518-F11B1D47B66D}"/>
              </a:ext>
            </a:extLst>
          </p:cNvPr>
          <p:cNvSpPr txBox="1"/>
          <p:nvPr/>
        </p:nvSpPr>
        <p:spPr>
          <a:xfrm>
            <a:off x="463632" y="5244147"/>
            <a:ext cx="11516140" cy="1477328"/>
          </a:xfrm>
          <a:prstGeom prst="rect">
            <a:avLst/>
          </a:prstGeom>
          <a:solidFill>
            <a:schemeClr val="accent1">
              <a:lumMod val="60000"/>
              <a:lumOff val="40000"/>
            </a:schemeClr>
          </a:solidFill>
        </p:spPr>
        <p:txBody>
          <a:bodyPr wrap="square" rtlCol="0">
            <a:spAutoFit/>
          </a:bodyPr>
          <a:lstStyle/>
          <a:p>
            <a:r>
              <a:rPr lang="en-GB" b="1" dirty="0"/>
              <a:t>Residual Risk:</a:t>
            </a:r>
            <a:r>
              <a:rPr lang="en-GB" dirty="0"/>
              <a:t> Residual risk is the risk that remains after we apply controls. It's not always feasible to eliminate all the risks. Instead, we take steps to reduce the risk to an acceptable level. The risk that's left is residual risk</a:t>
            </a:r>
            <a:r>
              <a:rPr lang="en-GB" dirty="0" smtClean="0"/>
              <a:t>.</a:t>
            </a:r>
            <a:r>
              <a:rPr lang="ar" b="1" dirty="0"/>
              <a:t> المخاطر المتبقية: المخاطر </a:t>
            </a:r>
            <a:r>
              <a:rPr lang="ar" dirty="0"/>
              <a:t>المتبقية هي المخاطر التي تبقى بعد تطبيق الضوابط. ليس من الممكن دائمًا التخلص من جميع المخاطر. بدلاً من ذلك ، نتخذ خطوات لتقليل المخاطر إلى مستوى مقبول. الخطر المتبقي هو مخاطر متبقية</a:t>
            </a:r>
            <a:r>
              <a:rPr lang="ar" dirty="0" smtClean="0"/>
              <a:t>.</a:t>
            </a:r>
            <a:endParaRPr lang="en-GB" dirty="0"/>
          </a:p>
          <a:p>
            <a:endParaRPr lang="en-GB" dirty="0"/>
          </a:p>
        </p:txBody>
      </p:sp>
      <p:sp>
        <p:nvSpPr>
          <p:cNvPr id="2" name="Slide Number Placeholder 1">
            <a:extLst>
              <a:ext uri="{FF2B5EF4-FFF2-40B4-BE49-F238E27FC236}">
                <a16:creationId xmlns:a16="http://schemas.microsoft.com/office/drawing/2014/main" xmlns="" id="{3B7DF7D9-B74A-4D04-893D-49C6E82E40AB}"/>
              </a:ext>
            </a:extLst>
          </p:cNvPr>
          <p:cNvSpPr>
            <a:spLocks noGrp="1"/>
          </p:cNvSpPr>
          <p:nvPr>
            <p:ph type="sldNum" sz="quarter" idx="12"/>
          </p:nvPr>
        </p:nvSpPr>
        <p:spPr/>
        <p:txBody>
          <a:bodyPr/>
          <a:lstStyle/>
          <a:p>
            <a:fld id="{E3697556-1052-47FC-8BA6-D4093AA436EC}"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583" y="1590971"/>
            <a:ext cx="10515600" cy="5008612"/>
          </a:xfrm>
        </p:spPr>
        <p:txBody>
          <a:bodyPr>
            <a:normAutofit fontScale="70000" lnSpcReduction="20000"/>
          </a:bodyPr>
          <a:lstStyle/>
          <a:p>
            <a:r>
              <a:rPr lang="en-GB" dirty="0"/>
              <a:t>Determine the level of treatment plans required for each risk level. For example, for risks rated as ‘high', a treatment plan must be developed. However for risks rated as ‘low' and ‘very low' that have improvement opportunities, development of a treatment plan may be chosen according to other factors</a:t>
            </a:r>
            <a:r>
              <a:rPr lang="en-GB" dirty="0" smtClean="0"/>
              <a:t>.</a:t>
            </a:r>
            <a:r>
              <a:rPr lang="ar-JO" dirty="0" smtClean="0"/>
              <a:t> </a:t>
            </a:r>
            <a:r>
              <a:rPr lang="ar" dirty="0"/>
              <a:t>تحديد مستوى خطط العلاج المطلوبة لكل مستوى خطر. على سبيل المثال ، بالنسبة للمخاطر المصنفة على أنها "عالية" ، يجب وضع خطة علاج. ومع ذلك ، بالنسبة للمخاطر المصنفة على أنها "منخفضة" و "منخفضة جدًا" والتي لها فرص تحسين ، يمكن اختيار تطوير خطة علاج وفقًا لعوامل أخرى</a:t>
            </a:r>
            <a:r>
              <a:rPr lang="ar" dirty="0" smtClean="0"/>
              <a:t>.</a:t>
            </a:r>
            <a:endParaRPr lang="en-GB" dirty="0"/>
          </a:p>
          <a:p>
            <a:r>
              <a:rPr lang="en-GB" dirty="0"/>
              <a:t>For each risk identified in the risk assessment, detail the following</a:t>
            </a:r>
            <a:r>
              <a:rPr lang="en-GB" dirty="0" smtClean="0"/>
              <a:t>:</a:t>
            </a:r>
            <a:r>
              <a:rPr lang="ar-JO" dirty="0" smtClean="0"/>
              <a:t> </a:t>
            </a:r>
            <a:r>
              <a:rPr lang="ar" dirty="0"/>
              <a:t>لكل خطر تم تحديده في تقييم المخاطر ، قم بالتفصيل بما يلي</a:t>
            </a:r>
            <a:r>
              <a:rPr lang="ar" dirty="0" smtClean="0"/>
              <a:t>:</a:t>
            </a:r>
            <a:endParaRPr lang="en-GB" dirty="0"/>
          </a:p>
          <a:p>
            <a:r>
              <a:rPr lang="en-GB" b="1" dirty="0"/>
              <a:t>Specify the treatment option selected</a:t>
            </a:r>
            <a:r>
              <a:rPr lang="en-GB" dirty="0"/>
              <a:t> - avoid, reduce, share/transfer or accept</a:t>
            </a:r>
            <a:r>
              <a:rPr lang="en-GB" dirty="0" smtClean="0"/>
              <a:t>.</a:t>
            </a:r>
            <a:endParaRPr lang="ar-JO" dirty="0" smtClean="0"/>
          </a:p>
          <a:p>
            <a:pPr marL="0" indent="0">
              <a:buNone/>
            </a:pPr>
            <a:r>
              <a:rPr lang="ar" b="1" dirty="0"/>
              <a:t>حدد خيار العلاج المحدد </a:t>
            </a:r>
            <a:r>
              <a:rPr lang="ar" dirty="0"/>
              <a:t>- تجنب أو تقليل أو مشاركة / نقل أو قبول</a:t>
            </a:r>
            <a:r>
              <a:rPr lang="ar" dirty="0" smtClean="0"/>
              <a:t>.</a:t>
            </a:r>
            <a:endParaRPr lang="en-GB" dirty="0"/>
          </a:p>
          <a:p>
            <a:r>
              <a:rPr lang="en-GB" b="1" dirty="0"/>
              <a:t>Document the treatment plan</a:t>
            </a:r>
            <a:r>
              <a:rPr lang="en-GB" dirty="0"/>
              <a:t> - outline the approach to be used to treat the risk. Any relationships with other risks should also be highlighted</a:t>
            </a:r>
            <a:r>
              <a:rPr lang="en-GB" dirty="0" smtClean="0"/>
              <a:t>.</a:t>
            </a:r>
            <a:r>
              <a:rPr lang="ar" b="1" dirty="0"/>
              <a:t> قم بتوثيق خطة العلاج </a:t>
            </a:r>
            <a:r>
              <a:rPr lang="ar" dirty="0"/>
              <a:t>- حدد النهج الذي سيتم استخدامه لعلاج المخاطر. يجب أيضًا تسليط الضوء على أي علاقات مع مخاطر أخرى</a:t>
            </a:r>
            <a:r>
              <a:rPr lang="ar" dirty="0" smtClean="0"/>
              <a:t>.</a:t>
            </a:r>
            <a:endParaRPr lang="en-GB" dirty="0"/>
          </a:p>
          <a:p>
            <a:r>
              <a:rPr lang="en-GB" b="1" dirty="0"/>
              <a:t>Assign an owner</a:t>
            </a:r>
            <a:r>
              <a:rPr lang="en-GB" dirty="0"/>
              <a:t> - who is accountable for monitoring and reporting on progress of the treatment plan implementation</a:t>
            </a:r>
            <a:r>
              <a:rPr lang="en-GB" dirty="0" smtClean="0"/>
              <a:t>.</a:t>
            </a:r>
            <a:r>
              <a:rPr lang="ar" b="1" dirty="0"/>
              <a:t> تعيين مالك </a:t>
            </a:r>
            <a:r>
              <a:rPr lang="ar" dirty="0"/>
              <a:t>- يكون مسؤولاً عن المراقبة والإبلاغ عن التقدم المحرز في تنفيذ خطة العلاج</a:t>
            </a:r>
            <a:r>
              <a:rPr lang="ar" dirty="0" smtClean="0"/>
              <a:t>.</a:t>
            </a:r>
            <a:endParaRPr lang="en-GB" dirty="0"/>
          </a:p>
          <a:p>
            <a:r>
              <a:rPr lang="en-GB" b="1" dirty="0"/>
              <a:t>Specify a target resolution date</a:t>
            </a:r>
            <a:r>
              <a:rPr lang="en-GB" dirty="0"/>
              <a:t> - where risk treatments have long lead times, consider the development of provisional measures. </a:t>
            </a:r>
          </a:p>
          <a:p>
            <a:r>
              <a:rPr lang="ar" b="1"/>
              <a:t>حدد تاريخًا مستهدفًا للحل </a:t>
            </a:r>
            <a:r>
              <a:rPr lang="ar"/>
              <a:t>- حيث يكون لمعالجة المخاطر فترات زمنية طويلة ، ضع في اعتبارك تطوير التدابير </a:t>
            </a:r>
            <a:r>
              <a:rPr lang="ar"/>
              <a:t>المؤقتة</a:t>
            </a:r>
            <a:r>
              <a:rPr lang="ar" smtClean="0"/>
              <a:t>.</a:t>
            </a:r>
            <a:endParaRPr lang="ar"/>
          </a:p>
        </p:txBody>
      </p:sp>
      <p:sp>
        <p:nvSpPr>
          <p:cNvPr id="5" name="Title 4">
            <a:extLst>
              <a:ext uri="{FF2B5EF4-FFF2-40B4-BE49-F238E27FC236}">
                <a16:creationId xmlns:a16="http://schemas.microsoft.com/office/drawing/2014/main" xmlns="" id="{0555E838-AA7B-46B9-8C1A-663D2AC3F034}"/>
              </a:ext>
            </a:extLst>
          </p:cNvPr>
          <p:cNvSpPr>
            <a:spLocks noGrp="1"/>
          </p:cNvSpPr>
          <p:nvPr>
            <p:ph type="title"/>
          </p:nvPr>
        </p:nvSpPr>
        <p:spPr>
          <a:xfrm>
            <a:off x="838200" y="960355"/>
            <a:ext cx="10515600" cy="730333"/>
          </a:xfrm>
        </p:spPr>
        <p:txBody>
          <a:bodyPr>
            <a:normAutofit fontScale="90000"/>
          </a:bodyPr>
          <a:lstStyle/>
          <a:p>
            <a:r>
              <a:rPr lang="en-GB" b="1" dirty="0"/>
              <a:t>Develop a risk treatment </a:t>
            </a:r>
            <a:r>
              <a:rPr lang="en-GB" b="1" dirty="0" smtClean="0"/>
              <a:t>plan</a:t>
            </a:r>
            <a:r>
              <a:rPr lang="ar-JO" b="1" dirty="0" smtClean="0"/>
              <a:t> </a:t>
            </a:r>
            <a:r>
              <a:rPr lang="ar" b="1" dirty="0"/>
              <a:t>ضع خطة علاج للمخاطر</a:t>
            </a:r>
            <a:endParaRPr lang="en-GB" b="1" dirty="0"/>
          </a:p>
        </p:txBody>
      </p:sp>
      <p:sp>
        <p:nvSpPr>
          <p:cNvPr id="6" name="Rectangle: Top Corners Rounded 4">
            <a:extLst>
              <a:ext uri="{FF2B5EF4-FFF2-40B4-BE49-F238E27FC236}">
                <a16:creationId xmlns:a16="http://schemas.microsoft.com/office/drawing/2014/main" xmlns="" id="{01E82981-5888-4EA2-934C-9FBF9DA5A52E}"/>
              </a:ext>
            </a:extLst>
          </p:cNvPr>
          <p:cNvSpPr txBox="1"/>
          <p:nvPr/>
        </p:nvSpPr>
        <p:spPr>
          <a:xfrm>
            <a:off x="0" y="0"/>
            <a:ext cx="7067257" cy="960355"/>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defTabSz="1066800">
              <a:lnSpc>
                <a:spcPct val="90000"/>
              </a:lnSpc>
              <a:spcBef>
                <a:spcPct val="0"/>
              </a:spcBef>
              <a:spcAft>
                <a:spcPct val="35000"/>
              </a:spcAft>
              <a:buNone/>
            </a:pPr>
            <a:r>
              <a:rPr lang="en-US" sz="3600" b="1" kern="1200" dirty="0">
                <a:solidFill>
                  <a:schemeClr val="bg1"/>
                </a:solidFill>
                <a:latin typeface="Aharoni" panose="02010803020104030203" pitchFamily="2" charset="-79"/>
                <a:cs typeface="Aharoni" panose="02010803020104030203" pitchFamily="2" charset="-79"/>
              </a:rPr>
              <a:t>Step </a:t>
            </a:r>
            <a:r>
              <a:rPr lang="en-US" sz="5400" b="1" kern="1200" dirty="0">
                <a:solidFill>
                  <a:schemeClr val="bg1"/>
                </a:solidFill>
                <a:latin typeface="Aharoni" panose="02010803020104030203" pitchFamily="2" charset="-79"/>
                <a:cs typeface="Aharoni" panose="02010803020104030203" pitchFamily="2" charset="-79"/>
              </a:rPr>
              <a:t>4</a:t>
            </a:r>
            <a:r>
              <a:rPr lang="en-US" sz="3600" b="1" kern="1200" dirty="0">
                <a:solidFill>
                  <a:schemeClr val="bg1"/>
                </a:solidFill>
                <a:latin typeface="Aharoni" panose="02010803020104030203" pitchFamily="2" charset="-79"/>
                <a:cs typeface="Aharoni" panose="02010803020104030203" pitchFamily="2" charset="-79"/>
              </a:rPr>
              <a:t>: </a:t>
            </a:r>
            <a:r>
              <a:rPr lang="en-GB" sz="3600" b="1" i="0" kern="1200" dirty="0">
                <a:solidFill>
                  <a:schemeClr val="bg1"/>
                </a:solidFill>
                <a:latin typeface="Aharoni" panose="02010803020104030203" pitchFamily="2" charset="-79"/>
                <a:cs typeface="Aharoni" panose="02010803020104030203" pitchFamily="2" charset="-79"/>
              </a:rPr>
              <a:t>Treat risk</a:t>
            </a:r>
            <a:endParaRPr lang="en-US" sz="3600" b="1" kern="1200" dirty="0">
              <a:solidFill>
                <a:schemeClr val="bg1"/>
              </a:solidFill>
              <a:latin typeface="Aharoni" panose="02010803020104030203" pitchFamily="2" charset="-79"/>
              <a:cs typeface="Aharoni" panose="02010803020104030203" pitchFamily="2" charset="-79"/>
            </a:endParaRPr>
          </a:p>
        </p:txBody>
      </p:sp>
      <p:sp>
        <p:nvSpPr>
          <p:cNvPr id="8" name="Slide Number Placeholder 7">
            <a:extLst>
              <a:ext uri="{FF2B5EF4-FFF2-40B4-BE49-F238E27FC236}">
                <a16:creationId xmlns:a16="http://schemas.microsoft.com/office/drawing/2014/main" xmlns="" id="{9BE42057-7F53-4A61-AA9C-5A4821ECB3E3}"/>
              </a:ext>
            </a:extLst>
          </p:cNvPr>
          <p:cNvSpPr>
            <a:spLocks noGrp="1"/>
          </p:cNvSpPr>
          <p:nvPr>
            <p:ph type="sldNum" sz="quarter" idx="12"/>
          </p:nvPr>
        </p:nvSpPr>
        <p:spPr/>
        <p:txBody>
          <a:bodyPr/>
          <a:lstStyle/>
          <a:p>
            <a:fld id="{E3697556-1052-47FC-8BA6-D4093AA436EC}"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descr="Image result for risk assessment quotes"/>
          <p:cNvPicPr>
            <a:picLocks noChangeAspect="1" noChangeArrowheads="1"/>
          </p:cNvPicPr>
          <p:nvPr/>
        </p:nvPicPr>
        <p:blipFill>
          <a:blip r:embed="rId2" cstate="print"/>
          <a:srcRect/>
          <a:stretch>
            <a:fillRect/>
          </a:stretch>
        </p:blipFill>
        <p:spPr bwMode="auto">
          <a:xfrm>
            <a:off x="1696992" y="938817"/>
            <a:ext cx="8348345" cy="5276155"/>
          </a:xfrm>
          <a:prstGeom prst="rect">
            <a:avLst/>
          </a:prstGeom>
          <a:noFill/>
        </p:spPr>
      </p:pic>
      <p:sp>
        <p:nvSpPr>
          <p:cNvPr id="4" name="Slide Number Placeholder 3">
            <a:extLst>
              <a:ext uri="{FF2B5EF4-FFF2-40B4-BE49-F238E27FC236}">
                <a16:creationId xmlns:a16="http://schemas.microsoft.com/office/drawing/2014/main" xmlns="" id="{DDEF53AC-A241-4BF2-AEE1-82FA65B19AE2}"/>
              </a:ext>
            </a:extLst>
          </p:cNvPr>
          <p:cNvSpPr>
            <a:spLocks noGrp="1"/>
          </p:cNvSpPr>
          <p:nvPr>
            <p:ph type="sldNum" sz="quarter" idx="12"/>
          </p:nvPr>
        </p:nvSpPr>
        <p:spPr/>
        <p:txBody>
          <a:bodyPr/>
          <a:lstStyle/>
          <a:p>
            <a:fld id="{E3697556-1052-47FC-8BA6-D4093AA436EC}"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xmlns="" id="{911A6C77-6109-4F77-975B-C375615A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7">
            <a:extLst>
              <a:ext uri="{FF2B5EF4-FFF2-40B4-BE49-F238E27FC236}">
                <a16:creationId xmlns:a16="http://schemas.microsoft.com/office/drawing/2014/main" xmlns="" id="{CB343D17-9934-455E-B326-2F39206BA4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29" name="Freeform 44">
              <a:extLst>
                <a:ext uri="{FF2B5EF4-FFF2-40B4-BE49-F238E27FC236}">
                  <a16:creationId xmlns:a16="http://schemas.microsoft.com/office/drawing/2014/main" xmlns="" id="{A8AA2B63-BFCD-40D0-B2D0-CB714D70E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5">
              <a:extLst>
                <a:ext uri="{FF2B5EF4-FFF2-40B4-BE49-F238E27FC236}">
                  <a16:creationId xmlns:a16="http://schemas.microsoft.com/office/drawing/2014/main" xmlns="" id="{80834EBB-06EA-4C69-AF7A-D5A4E69D8A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6">
              <a:extLst>
                <a:ext uri="{FF2B5EF4-FFF2-40B4-BE49-F238E27FC236}">
                  <a16:creationId xmlns:a16="http://schemas.microsoft.com/office/drawing/2014/main" xmlns="" id="{2D314EC1-63E0-43B5-9CD5-F25593B2C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
              <a:extLst>
                <a:ext uri="{FF2B5EF4-FFF2-40B4-BE49-F238E27FC236}">
                  <a16:creationId xmlns:a16="http://schemas.microsoft.com/office/drawing/2014/main" xmlns="" id="{9577EB7D-16A7-4E05-9105-431E729665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xmlns="" id="{EC1741C3-592F-47B5-93A0-66FC0BB97E4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6822556" cy="1325563"/>
          </a:xfrm>
        </p:spPr>
        <p:txBody>
          <a:bodyPr>
            <a:normAutofit fontScale="90000"/>
          </a:bodyPr>
          <a:lstStyle/>
          <a:p>
            <a:r>
              <a:rPr lang="en-US" sz="2800" dirty="0">
                <a:solidFill>
                  <a:srgbClr val="FFFFFF"/>
                </a:solidFill>
                <a:latin typeface="Aharoni" panose="02010803020104030203" pitchFamily="2" charset="-79"/>
                <a:cs typeface="Aharoni" panose="02010803020104030203" pitchFamily="2" charset="-79"/>
              </a:rPr>
              <a:t/>
            </a:r>
            <a:br>
              <a:rPr lang="en-US" sz="2800" dirty="0">
                <a:solidFill>
                  <a:srgbClr val="FFFFFF"/>
                </a:solidFill>
                <a:latin typeface="Aharoni" panose="02010803020104030203" pitchFamily="2" charset="-79"/>
                <a:cs typeface="Aharoni" panose="02010803020104030203" pitchFamily="2" charset="-79"/>
              </a:rPr>
            </a:br>
            <a:r>
              <a:rPr lang="en-US" sz="10700" b="1"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Risk</a:t>
            </a:r>
            <a:r>
              <a:rPr lang="ar-JO" sz="10700" b="1"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الخطر </a:t>
            </a:r>
            <a:r>
              <a:rPr lang="en-US" sz="2800" dirty="0">
                <a:solidFill>
                  <a:srgbClr val="FFFFFF"/>
                </a:solidFill>
                <a:latin typeface="Aharoni" panose="02010803020104030203" pitchFamily="2" charset="-79"/>
                <a:cs typeface="Aharoni" panose="02010803020104030203" pitchFamily="2" charset="-79"/>
              </a:rPr>
              <a:t/>
            </a:r>
            <a:br>
              <a:rPr lang="en-US" sz="2800" dirty="0">
                <a:solidFill>
                  <a:srgbClr val="FFFFFF"/>
                </a:solidFill>
                <a:latin typeface="Aharoni" panose="02010803020104030203" pitchFamily="2" charset="-79"/>
                <a:cs typeface="Aharoni" panose="02010803020104030203" pitchFamily="2" charset="-79"/>
              </a:rPr>
            </a:br>
            <a:endParaRPr lang="en-US" sz="2800" dirty="0">
              <a:solidFill>
                <a:srgbClr val="FFFFFF"/>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634681" y="2494450"/>
            <a:ext cx="7327470" cy="4133362"/>
          </a:xfrm>
        </p:spPr>
        <p:txBody>
          <a:bodyPr>
            <a:normAutofit fontScale="85000" lnSpcReduction="10000"/>
          </a:bodyPr>
          <a:lstStyle/>
          <a:p>
            <a:r>
              <a:rPr lang="en-US" dirty="0"/>
              <a:t>Risk is described both </a:t>
            </a:r>
            <a:r>
              <a:rPr lang="en-US" i="1" dirty="0"/>
              <a:t>qualitatively and quantitatively</a:t>
            </a:r>
            <a:r>
              <a:rPr lang="en-US" i="1" dirty="0" smtClean="0"/>
              <a:t>.</a:t>
            </a:r>
            <a:r>
              <a:rPr lang="ar-JO" i="1" dirty="0" smtClean="0"/>
              <a:t> </a:t>
            </a:r>
            <a:r>
              <a:rPr lang="ar" dirty="0"/>
              <a:t>يتم وصف المخاطر من حيث </a:t>
            </a:r>
            <a:r>
              <a:rPr lang="ar" i="1" dirty="0"/>
              <a:t>النوعية والكمية</a:t>
            </a:r>
            <a:r>
              <a:rPr lang="ar" i="1" dirty="0" smtClean="0"/>
              <a:t>.</a:t>
            </a:r>
            <a:endParaRPr lang="en-US" i="1" dirty="0"/>
          </a:p>
          <a:p>
            <a:r>
              <a:rPr lang="en-US" dirty="0"/>
              <a:t>“ Qualitatively , risk is proportional to both the expected </a:t>
            </a:r>
            <a:r>
              <a:rPr lang="en-US" i="1" u="sng" dirty="0"/>
              <a:t>adverse impact </a:t>
            </a:r>
            <a:r>
              <a:rPr lang="en-US" dirty="0"/>
              <a:t>which may be caused by an event and </a:t>
            </a:r>
            <a:r>
              <a:rPr lang="en-US" i="1" dirty="0"/>
              <a:t>to </a:t>
            </a:r>
            <a:r>
              <a:rPr lang="en-US" i="1" u="sng" dirty="0"/>
              <a:t>the probability </a:t>
            </a:r>
            <a:r>
              <a:rPr lang="en-US" dirty="0"/>
              <a:t>of this event</a:t>
            </a:r>
            <a:r>
              <a:rPr lang="en-US" dirty="0" smtClean="0"/>
              <a:t>.</a:t>
            </a:r>
            <a:endParaRPr lang="ar-JO" dirty="0" smtClean="0"/>
          </a:p>
          <a:p>
            <a:pPr marL="0" indent="0">
              <a:buNone/>
            </a:pPr>
            <a:r>
              <a:rPr lang="ar" dirty="0"/>
              <a:t>"من الناحية النوعية ، تتناسب المخاطر مع كل من </a:t>
            </a:r>
            <a:r>
              <a:rPr lang="ar" i="1" u="sng" dirty="0"/>
              <a:t>التأثير العكسي المتوقع </a:t>
            </a:r>
            <a:r>
              <a:rPr lang="ar" dirty="0"/>
              <a:t>الذي قد ينجم عن حدث ما ومع </a:t>
            </a:r>
            <a:r>
              <a:rPr lang="ar" i="1" dirty="0"/>
              <a:t>احتمال </a:t>
            </a:r>
            <a:r>
              <a:rPr lang="ar" i="1" u="sng" dirty="0"/>
              <a:t>حدوث </a:t>
            </a:r>
            <a:r>
              <a:rPr lang="ar" dirty="0"/>
              <a:t>هذا الحدث</a:t>
            </a:r>
            <a:r>
              <a:rPr lang="ar" dirty="0" smtClean="0"/>
              <a:t>.</a:t>
            </a:r>
            <a:r>
              <a:rPr lang="en-US" dirty="0" smtClean="0"/>
              <a:t> </a:t>
            </a:r>
            <a:endParaRPr lang="en-US" dirty="0"/>
          </a:p>
          <a:p>
            <a:r>
              <a:rPr lang="en-US" dirty="0"/>
              <a:t>“ In statistics , risk is often mapped to the probability of some event which is seen as undesirable </a:t>
            </a:r>
            <a:r>
              <a:rPr lang="en-US" dirty="0" smtClean="0"/>
              <a:t>.”</a:t>
            </a:r>
            <a:r>
              <a:rPr lang="ar-JO" dirty="0" smtClean="0"/>
              <a:t> </a:t>
            </a:r>
            <a:r>
              <a:rPr lang="ar" dirty="0"/>
              <a:t>"في الإحصائيات ، غالبًا ما يتم تعيين المخاطر إلى احتمال وقوع حدث ما والذي يُنظر إليه على أنه غير مرغوب فيه."</a:t>
            </a:r>
          </a:p>
          <a:p>
            <a:endParaRPr lang="en-US" dirty="0"/>
          </a:p>
        </p:txBody>
      </p:sp>
      <p:sp>
        <p:nvSpPr>
          <p:cNvPr id="6" name="Cloud Callout 5"/>
          <p:cNvSpPr/>
          <p:nvPr/>
        </p:nvSpPr>
        <p:spPr>
          <a:xfrm>
            <a:off x="10419776" y="230188"/>
            <a:ext cx="1332342" cy="304901"/>
          </a:xfrm>
          <a:prstGeom prst="cloud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xmlns="" id="{2D726BF5-A978-4CB3-A9C2-8ACF284537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322" y="2494450"/>
            <a:ext cx="3528968" cy="3528968"/>
          </a:xfrm>
          <a:prstGeom prst="rect">
            <a:avLst/>
          </a:prstGeom>
        </p:spPr>
      </p:pic>
      <p:sp>
        <p:nvSpPr>
          <p:cNvPr id="9" name="Slide Number Placeholder 8">
            <a:extLst>
              <a:ext uri="{FF2B5EF4-FFF2-40B4-BE49-F238E27FC236}">
                <a16:creationId xmlns:a16="http://schemas.microsoft.com/office/drawing/2014/main" xmlns="" id="{95AF8E12-EB65-4AB0-8E45-AE19DBF457A9}"/>
              </a:ext>
            </a:extLst>
          </p:cNvPr>
          <p:cNvSpPr>
            <a:spLocks noGrp="1"/>
          </p:cNvSpPr>
          <p:nvPr>
            <p:ph type="sldNum" sz="quarter" idx="12"/>
          </p:nvPr>
        </p:nvSpPr>
        <p:spPr/>
        <p:txBody>
          <a:bodyPr/>
          <a:lstStyle/>
          <a:p>
            <a:fld id="{E3697556-1052-47FC-8BA6-D4093AA436EC}" type="slidenum">
              <a:rPr lang="en-US" smtClean="0"/>
              <a:pPr/>
              <a:t>4</a:t>
            </a:fld>
            <a:endParaRPr lang="en-US"/>
          </a:p>
        </p:txBody>
      </p:sp>
    </p:spTree>
    <p:extLst>
      <p:ext uri="{BB962C8B-B14F-4D97-AF65-F5344CB8AC3E}">
        <p14:creationId xmlns:p14="http://schemas.microsoft.com/office/powerpoint/2010/main" val="249803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FB60E8C-7224-44A4-87A0-46A1711DD2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528" y="386930"/>
            <a:ext cx="10141799" cy="1300554"/>
          </a:xfrm>
        </p:spPr>
        <p:txBody>
          <a:bodyPr anchor="b">
            <a:normAutofit fontScale="90000"/>
          </a:bodyPr>
          <a:lstStyle/>
          <a:p>
            <a:r>
              <a:rPr lang="en-GB" sz="4800" dirty="0"/>
              <a:t>Categories of Risk in </a:t>
            </a:r>
            <a:r>
              <a:rPr lang="en-GB" sz="4800" dirty="0" smtClean="0"/>
              <a:t>healthcare</a:t>
            </a:r>
            <a:r>
              <a:rPr lang="ar-JO" sz="4800" dirty="0" smtClean="0"/>
              <a:t/>
            </a:r>
            <a:br>
              <a:rPr lang="ar-JO" sz="4800" dirty="0" smtClean="0"/>
            </a:br>
            <a:r>
              <a:rPr lang="ar" sz="4800" dirty="0"/>
              <a:t>فئات المخاطر في الرعاية الصحية</a:t>
            </a:r>
            <a:endParaRPr lang="en-GB" sz="4800" dirty="0"/>
          </a:p>
        </p:txBody>
      </p:sp>
      <p:sp>
        <p:nvSpPr>
          <p:cNvPr id="12" name="Rectangle 11">
            <a:extLst>
              <a:ext uri="{FF2B5EF4-FFF2-40B4-BE49-F238E27FC236}">
                <a16:creationId xmlns:a16="http://schemas.microsoft.com/office/drawing/2014/main" xmlns="" id="{5DA32751-37A2-45C0-BE94-63D375E27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Warning">
            <a:extLst>
              <a:ext uri="{FF2B5EF4-FFF2-40B4-BE49-F238E27FC236}">
                <a16:creationId xmlns:a16="http://schemas.microsoft.com/office/drawing/2014/main" xmlns="" id="{97214F12-CF5B-4C77-9709-A1315F858F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53311" y="2524715"/>
            <a:ext cx="3714244" cy="3714244"/>
          </a:xfrm>
          <a:prstGeom prst="rect">
            <a:avLst/>
          </a:prstGeom>
        </p:spPr>
      </p:pic>
      <p:sp>
        <p:nvSpPr>
          <p:cNvPr id="3" name="Content Placeholder 2"/>
          <p:cNvSpPr>
            <a:spLocks noGrp="1"/>
          </p:cNvSpPr>
          <p:nvPr>
            <p:ph idx="1"/>
          </p:nvPr>
        </p:nvSpPr>
        <p:spPr>
          <a:xfrm>
            <a:off x="5666282" y="2338466"/>
            <a:ext cx="6028799" cy="3900493"/>
          </a:xfrm>
        </p:spPr>
        <p:txBody>
          <a:bodyPr anchor="ctr">
            <a:noAutofit/>
          </a:bodyPr>
          <a:lstStyle/>
          <a:p>
            <a:pPr marL="514350" indent="-514350">
              <a:buFont typeface="+mj-lt"/>
              <a:buAutoNum type="arabicPeriod"/>
            </a:pPr>
            <a:r>
              <a:rPr lang="en-GB" sz="2400" b="1" dirty="0"/>
              <a:t> Patient care-related risks </a:t>
            </a:r>
            <a:r>
              <a:rPr lang="ar-JO" sz="2400" b="1" dirty="0" smtClean="0"/>
              <a:t/>
            </a:r>
            <a:br>
              <a:rPr lang="ar-JO" sz="2400" b="1" dirty="0" smtClean="0"/>
            </a:br>
            <a:r>
              <a:rPr lang="ar" sz="2400" b="1" dirty="0"/>
              <a:t>المخاطر المتعلقة برعاية </a:t>
            </a:r>
            <a:r>
              <a:rPr lang="ar" sz="2400" b="1" dirty="0" smtClean="0"/>
              <a:t>المريض</a:t>
            </a:r>
            <a:endParaRPr lang="en-GB" sz="2400" b="1" dirty="0"/>
          </a:p>
          <a:p>
            <a:pPr marL="514350" indent="-514350">
              <a:buFont typeface="+mj-lt"/>
              <a:buAutoNum type="arabicPeriod"/>
            </a:pPr>
            <a:r>
              <a:rPr lang="en-GB" sz="2400" b="1" dirty="0"/>
              <a:t> Medical staff-related </a:t>
            </a:r>
            <a:r>
              <a:rPr lang="en-GB" sz="2400" b="1" dirty="0" smtClean="0"/>
              <a:t>risks</a:t>
            </a:r>
            <a:r>
              <a:rPr lang="ar-JO" sz="2400" b="1" dirty="0" smtClean="0"/>
              <a:t/>
            </a:r>
            <a:br>
              <a:rPr lang="ar-JO" sz="2400" b="1" dirty="0" smtClean="0"/>
            </a:br>
            <a:r>
              <a:rPr lang="ar" sz="2400" b="1" dirty="0"/>
              <a:t>المخاطر المتعلقة بالطاقم </a:t>
            </a:r>
            <a:r>
              <a:rPr lang="ar" sz="2400" b="1" dirty="0" smtClean="0"/>
              <a:t>الطبي</a:t>
            </a:r>
            <a:r>
              <a:rPr lang="en-GB" sz="2400" b="1" dirty="0" smtClean="0"/>
              <a:t> </a:t>
            </a:r>
            <a:endParaRPr lang="en-GB" sz="2400" b="1" dirty="0"/>
          </a:p>
          <a:p>
            <a:pPr marL="514350" indent="-514350">
              <a:buFont typeface="+mj-lt"/>
              <a:buAutoNum type="arabicPeriod"/>
            </a:pPr>
            <a:r>
              <a:rPr lang="en-GB" sz="2400" b="1" dirty="0" smtClean="0"/>
              <a:t> </a:t>
            </a:r>
            <a:r>
              <a:rPr lang="en-GB" sz="2400" b="1" dirty="0"/>
              <a:t>Employee-related risks </a:t>
            </a:r>
            <a:r>
              <a:rPr lang="ar-JO" sz="2400" b="1" dirty="0"/>
              <a:t/>
            </a:r>
            <a:br>
              <a:rPr lang="ar-JO" sz="2400" b="1" dirty="0"/>
            </a:br>
            <a:r>
              <a:rPr lang="ar" sz="2400" b="1" dirty="0"/>
              <a:t>المخاطر المتعلقة </a:t>
            </a:r>
            <a:r>
              <a:rPr lang="ar" sz="2400" b="1" dirty="0" smtClean="0"/>
              <a:t>بالموظفين</a:t>
            </a:r>
            <a:endParaRPr lang="en-GB" sz="2400" b="1" dirty="0"/>
          </a:p>
          <a:p>
            <a:pPr marL="514350" indent="-514350">
              <a:buFont typeface="+mj-lt"/>
              <a:buAutoNum type="arabicPeriod"/>
            </a:pPr>
            <a:r>
              <a:rPr lang="en-GB" sz="2400" b="1" dirty="0"/>
              <a:t> Property-related risks </a:t>
            </a:r>
            <a:r>
              <a:rPr lang="ar-JO" sz="2400" b="1" dirty="0" smtClean="0"/>
              <a:t/>
            </a:r>
            <a:br>
              <a:rPr lang="ar-JO" sz="2400" b="1" dirty="0" smtClean="0"/>
            </a:br>
            <a:r>
              <a:rPr lang="ar" sz="2400" b="1" dirty="0"/>
              <a:t>المخاطر المتعلقة </a:t>
            </a:r>
            <a:r>
              <a:rPr lang="ar" sz="2400" b="1" dirty="0" smtClean="0"/>
              <a:t>بالممتلكات</a:t>
            </a:r>
            <a:endParaRPr lang="en-GB" sz="2400" b="1" dirty="0"/>
          </a:p>
          <a:p>
            <a:pPr marL="514350" indent="-514350">
              <a:buFont typeface="+mj-lt"/>
              <a:buAutoNum type="arabicPeriod"/>
            </a:pPr>
            <a:r>
              <a:rPr lang="en-GB" sz="2400" b="1" dirty="0"/>
              <a:t> Organizational risks </a:t>
            </a:r>
            <a:r>
              <a:rPr lang="ar-JO" sz="2400" b="1" dirty="0" smtClean="0"/>
              <a:t/>
            </a:r>
            <a:br>
              <a:rPr lang="ar-JO" sz="2400" b="1" dirty="0" smtClean="0"/>
            </a:br>
            <a:r>
              <a:rPr lang="ar" sz="2400" b="1" dirty="0"/>
              <a:t>المخاطر </a:t>
            </a:r>
            <a:r>
              <a:rPr lang="ar" sz="2400" b="1" dirty="0" smtClean="0"/>
              <a:t>التنظيمية</a:t>
            </a:r>
            <a:endParaRPr lang="en-GB" sz="2400" b="1" dirty="0"/>
          </a:p>
          <a:p>
            <a:pPr marL="514350" indent="-514350">
              <a:buFont typeface="+mj-lt"/>
              <a:buAutoNum type="arabicPeriod"/>
            </a:pPr>
            <a:r>
              <a:rPr lang="en-GB" sz="2400" b="1" dirty="0"/>
              <a:t> Financial risks </a:t>
            </a:r>
            <a:r>
              <a:rPr lang="ar-JO" sz="2400" b="1" dirty="0" smtClean="0"/>
              <a:t> </a:t>
            </a:r>
            <a:r>
              <a:rPr lang="ar" sz="2400" b="1" dirty="0"/>
              <a:t>المخاطر </a:t>
            </a:r>
            <a:r>
              <a:rPr lang="ar" sz="2400" b="1" dirty="0" smtClean="0"/>
              <a:t>المالية</a:t>
            </a:r>
            <a:endParaRPr lang="ar" sz="2400" b="1" dirty="0"/>
          </a:p>
        </p:txBody>
      </p:sp>
      <p:sp>
        <p:nvSpPr>
          <p:cNvPr id="16" name="Rectangle 15">
            <a:extLst>
              <a:ext uri="{FF2B5EF4-FFF2-40B4-BE49-F238E27FC236}">
                <a16:creationId xmlns:a16="http://schemas.microsoft.com/office/drawing/2014/main" xmlns="" id="{5A55FBCD-CD42-40F5-8A1B-3203F9CAEE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9F9D5B6D-BC41-4367-98CB-C33CE59E0BA1}"/>
              </a:ext>
            </a:extLst>
          </p:cNvPr>
          <p:cNvSpPr>
            <a:spLocks noGrp="1"/>
          </p:cNvSpPr>
          <p:nvPr>
            <p:ph type="sldNum" sz="quarter" idx="12"/>
          </p:nvPr>
        </p:nvSpPr>
        <p:spPr/>
        <p:txBody>
          <a:bodyPr/>
          <a:lstStyle/>
          <a:p>
            <a:fld id="{E3697556-1052-47FC-8BA6-D4093AA436EC}" type="slidenum">
              <a:rPr lang="en-US" smtClean="0"/>
              <a:pPr/>
              <a:t>5</a:t>
            </a:fld>
            <a:endParaRPr lang="en-US"/>
          </a:p>
        </p:txBody>
      </p:sp>
    </p:spTree>
    <p:extLst>
      <p:ext uri="{BB962C8B-B14F-4D97-AF65-F5344CB8AC3E}">
        <p14:creationId xmlns:p14="http://schemas.microsoft.com/office/powerpoint/2010/main" val="147350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6115" y="351679"/>
            <a:ext cx="11302143" cy="834088"/>
          </a:xfrm>
          <a:solidFill>
            <a:schemeClr val="accent4">
              <a:lumMod val="40000"/>
              <a:lumOff val="60000"/>
            </a:schemeClr>
          </a:solidFill>
        </p:spPr>
        <p:txBody>
          <a:bodyPr>
            <a:normAutofit fontScale="90000"/>
          </a:bodyPr>
          <a:lstStyle/>
          <a:p>
            <a:r>
              <a:rPr lang="en-GB" dirty="0"/>
              <a:t>Patient Care-related </a:t>
            </a:r>
            <a:r>
              <a:rPr lang="en-GB" dirty="0" smtClean="0"/>
              <a:t>Risks</a:t>
            </a:r>
            <a:r>
              <a:rPr lang="ar-JO" dirty="0" smtClean="0"/>
              <a:t> </a:t>
            </a:r>
            <a:r>
              <a:rPr lang="ar" dirty="0"/>
              <a:t>المخاطر المتعلقة برعاية </a:t>
            </a:r>
            <a:r>
              <a:rPr lang="ar" dirty="0" smtClean="0"/>
              <a:t>المرضى</a:t>
            </a:r>
            <a:r>
              <a:rPr lang="ar-JO" dirty="0" smtClean="0"/>
              <a:t> </a:t>
            </a:r>
            <a:endParaRPr lang="en-GB" dirty="0"/>
          </a:p>
        </p:txBody>
      </p:sp>
      <p:sp>
        <p:nvSpPr>
          <p:cNvPr id="3" name="Content Placeholder 2"/>
          <p:cNvSpPr>
            <a:spLocks noGrp="1"/>
          </p:cNvSpPr>
          <p:nvPr>
            <p:ph idx="1"/>
          </p:nvPr>
        </p:nvSpPr>
        <p:spPr>
          <a:xfrm>
            <a:off x="719528" y="1394084"/>
            <a:ext cx="10634272" cy="5231567"/>
          </a:xfrm>
          <a:solidFill>
            <a:schemeClr val="accent6">
              <a:lumMod val="60000"/>
              <a:lumOff val="40000"/>
            </a:schemeClr>
          </a:solidFill>
        </p:spPr>
        <p:txBody>
          <a:bodyPr>
            <a:normAutofit fontScale="92500" lnSpcReduction="10000"/>
          </a:bodyPr>
          <a:lstStyle/>
          <a:p>
            <a:r>
              <a:rPr lang="en-GB" dirty="0"/>
              <a:t>Risk associated with clinical practice – direct patient care and indirect. </a:t>
            </a:r>
            <a:r>
              <a:rPr lang="ar-JO" dirty="0" smtClean="0"/>
              <a:t/>
            </a:r>
            <a:br>
              <a:rPr lang="ar-JO" dirty="0" smtClean="0"/>
            </a:br>
            <a:r>
              <a:rPr lang="ar" dirty="0"/>
              <a:t>المخاطر المرتبطة بالممارسة السريرية - رعاية المرضى المباشرة وغير المباشرة</a:t>
            </a:r>
            <a:r>
              <a:rPr lang="ar" dirty="0" smtClean="0"/>
              <a:t>.</a:t>
            </a:r>
            <a:endParaRPr lang="en-GB" dirty="0"/>
          </a:p>
          <a:p>
            <a:r>
              <a:rPr lang="en-GB" b="1" dirty="0">
                <a:solidFill>
                  <a:srgbClr val="FF0000"/>
                </a:solidFill>
              </a:rPr>
              <a:t>Direct association with patient care</a:t>
            </a:r>
            <a:r>
              <a:rPr lang="en-GB" b="1" dirty="0" smtClean="0">
                <a:solidFill>
                  <a:srgbClr val="FF0000"/>
                </a:solidFill>
              </a:rPr>
              <a:t>:</a:t>
            </a:r>
            <a:r>
              <a:rPr lang="ar-JO" b="1" dirty="0" smtClean="0">
                <a:solidFill>
                  <a:srgbClr val="FF0000"/>
                </a:solidFill>
              </a:rPr>
              <a:t> </a:t>
            </a:r>
            <a:r>
              <a:rPr lang="ar" b="1" dirty="0">
                <a:solidFill>
                  <a:srgbClr val="FF0000"/>
                </a:solidFill>
              </a:rPr>
              <a:t>الارتباط المباشر مع رعاية المرضى</a:t>
            </a:r>
            <a:r>
              <a:rPr lang="ar" b="1" dirty="0" smtClean="0">
                <a:solidFill>
                  <a:srgbClr val="FF0000"/>
                </a:solidFill>
              </a:rPr>
              <a:t>:</a:t>
            </a:r>
            <a:r>
              <a:rPr lang="ar-JO" b="1" dirty="0" smtClean="0">
                <a:solidFill>
                  <a:srgbClr val="FF0000"/>
                </a:solidFill>
              </a:rPr>
              <a:t> </a:t>
            </a:r>
            <a:endParaRPr lang="en-GB" b="1" dirty="0">
              <a:solidFill>
                <a:srgbClr val="FF0000"/>
              </a:solidFill>
            </a:endParaRPr>
          </a:p>
          <a:p>
            <a:pPr>
              <a:buFont typeface="Wingdings" panose="05000000000000000000" pitchFamily="2" charset="2"/>
              <a:buChar char="v"/>
            </a:pPr>
            <a:r>
              <a:rPr lang="en-GB" dirty="0"/>
              <a:t>Consequences of inappropriate or incorrectly performed medical treatments </a:t>
            </a:r>
            <a:r>
              <a:rPr lang="ar" dirty="0"/>
              <a:t>عواقب العلاجات الطبية غير المناسبة أو التي يتم إجراؤها بشكل غير </a:t>
            </a:r>
            <a:r>
              <a:rPr lang="ar" dirty="0" smtClean="0"/>
              <a:t>صحيح</a:t>
            </a:r>
            <a:r>
              <a:rPr lang="ar-JO" dirty="0" smtClean="0"/>
              <a:t> </a:t>
            </a:r>
            <a:endParaRPr lang="en-GB" dirty="0"/>
          </a:p>
          <a:p>
            <a:pPr>
              <a:buFont typeface="Wingdings" panose="05000000000000000000" pitchFamily="2" charset="2"/>
              <a:buChar char="v"/>
            </a:pPr>
            <a:r>
              <a:rPr lang="en-GB" dirty="0"/>
              <a:t>Confidentiality and appropriate release of information </a:t>
            </a:r>
            <a:r>
              <a:rPr lang="ar-JO" dirty="0" smtClean="0"/>
              <a:t> </a:t>
            </a:r>
            <a:r>
              <a:rPr lang="ar" dirty="0"/>
              <a:t>السرية والإفصاح المناسب عن </a:t>
            </a:r>
            <a:r>
              <a:rPr lang="ar" dirty="0" smtClean="0"/>
              <a:t>المعلومات</a:t>
            </a:r>
            <a:endParaRPr lang="en-GB" dirty="0"/>
          </a:p>
          <a:p>
            <a:pPr>
              <a:buFont typeface="Wingdings" panose="05000000000000000000" pitchFamily="2" charset="2"/>
              <a:buChar char="v"/>
            </a:pPr>
            <a:r>
              <a:rPr lang="en-GB" dirty="0"/>
              <a:t>Protection from abuse, neglect and assault </a:t>
            </a:r>
            <a:r>
              <a:rPr lang="ar" dirty="0"/>
              <a:t>الحماية من الإساءة والإهمال </a:t>
            </a:r>
            <a:r>
              <a:rPr lang="ar" dirty="0" smtClean="0"/>
              <a:t>والاعتداء</a:t>
            </a:r>
            <a:endParaRPr lang="en-GB" dirty="0"/>
          </a:p>
          <a:p>
            <a:pPr>
              <a:buFont typeface="Wingdings" panose="05000000000000000000" pitchFamily="2" charset="2"/>
              <a:buChar char="v"/>
            </a:pPr>
            <a:r>
              <a:rPr lang="en-GB" dirty="0"/>
              <a:t>Was patient informed of risks? </a:t>
            </a:r>
            <a:r>
              <a:rPr lang="ar" dirty="0"/>
              <a:t>هل كان المريض على علم بالمخاطر</a:t>
            </a:r>
            <a:r>
              <a:rPr lang="ar" dirty="0" smtClean="0"/>
              <a:t>؟</a:t>
            </a:r>
            <a:endParaRPr lang="en-GB" dirty="0"/>
          </a:p>
          <a:p>
            <a:pPr>
              <a:buFont typeface="Wingdings" panose="05000000000000000000" pitchFamily="2" charset="2"/>
              <a:buChar char="v"/>
            </a:pPr>
            <a:r>
              <a:rPr lang="en-GB" dirty="0"/>
              <a:t>Non-discriminatory (equal) </a:t>
            </a:r>
            <a:r>
              <a:rPr lang="en-GB" dirty="0" smtClean="0"/>
              <a:t>treatment</a:t>
            </a:r>
            <a:r>
              <a:rPr lang="ar-JO" dirty="0" smtClean="0"/>
              <a:t> </a:t>
            </a:r>
            <a:r>
              <a:rPr lang="ar" dirty="0"/>
              <a:t>معاملة غير تمييزية (على قدم المساواة</a:t>
            </a:r>
            <a:r>
              <a:rPr lang="ar" dirty="0" smtClean="0"/>
              <a:t>)</a:t>
            </a:r>
            <a:r>
              <a:rPr lang="ar-JO" dirty="0" smtClean="0"/>
              <a:t> </a:t>
            </a:r>
            <a:endParaRPr lang="en-GB" dirty="0"/>
          </a:p>
          <a:p>
            <a:r>
              <a:rPr lang="en-GB" b="1" dirty="0">
                <a:solidFill>
                  <a:srgbClr val="FF0000"/>
                </a:solidFill>
              </a:rPr>
              <a:t>Indirect patients care </a:t>
            </a:r>
            <a:r>
              <a:rPr lang="en-GB" dirty="0" smtClean="0"/>
              <a:t>:</a:t>
            </a:r>
            <a:r>
              <a:rPr lang="ar" b="1" dirty="0">
                <a:solidFill>
                  <a:srgbClr val="FF0000"/>
                </a:solidFill>
              </a:rPr>
              <a:t>رعاية المرضى غير المباشرة </a:t>
            </a:r>
            <a:r>
              <a:rPr lang="ar" dirty="0" smtClean="0"/>
              <a:t>:</a:t>
            </a:r>
            <a:r>
              <a:rPr lang="ar-JO" dirty="0" smtClean="0"/>
              <a:t> </a:t>
            </a:r>
            <a:endParaRPr lang="en-GB" dirty="0"/>
          </a:p>
          <a:p>
            <a:pPr>
              <a:buFont typeface="Wingdings" panose="05000000000000000000" pitchFamily="2" charset="2"/>
              <a:buChar char="v"/>
            </a:pPr>
            <a:r>
              <a:rPr lang="en-GB" dirty="0"/>
              <a:t> security, personal, infection control, management of buildings and the environment</a:t>
            </a:r>
            <a:r>
              <a:rPr lang="en-GB" dirty="0" smtClean="0"/>
              <a:t>.</a:t>
            </a:r>
            <a:r>
              <a:rPr lang="ar" dirty="0"/>
              <a:t> الأمن والشخصية ومكافحة العدوى وإدارة المباني والبيئة</a:t>
            </a:r>
            <a:r>
              <a:rPr lang="ar" dirty="0" smtClean="0"/>
              <a:t>.</a:t>
            </a:r>
            <a:r>
              <a:rPr lang="ar-JO" dirty="0" smtClean="0"/>
              <a:t> </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xmlns="" id="{7E691BB8-DF72-47E9-B8AE-D4F70838149D}"/>
              </a:ext>
            </a:extLst>
          </p:cNvPr>
          <p:cNvSpPr>
            <a:spLocks noGrp="1"/>
          </p:cNvSpPr>
          <p:nvPr>
            <p:ph type="sldNum" sz="quarter" idx="12"/>
          </p:nvPr>
        </p:nvSpPr>
        <p:spPr/>
        <p:txBody>
          <a:bodyPr/>
          <a:lstStyle/>
          <a:p>
            <a:fld id="{E3697556-1052-47FC-8BA6-D4093AA436EC}" type="slidenum">
              <a:rPr lang="en-US" smtClean="0"/>
              <a:pPr/>
              <a:t>6</a:t>
            </a:fld>
            <a:endParaRPr lang="en-US"/>
          </a:p>
        </p:txBody>
      </p:sp>
    </p:spTree>
    <p:extLst>
      <p:ext uri="{BB962C8B-B14F-4D97-AF65-F5344CB8AC3E}">
        <p14:creationId xmlns:p14="http://schemas.microsoft.com/office/powerpoint/2010/main" val="329618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1424" cy="854075"/>
          </a:xfrm>
          <a:solidFill>
            <a:schemeClr val="accent5">
              <a:lumMod val="40000"/>
              <a:lumOff val="60000"/>
            </a:schemeClr>
          </a:solidFill>
          <a:ln>
            <a:solidFill>
              <a:schemeClr val="tx1"/>
            </a:solidFill>
          </a:ln>
        </p:spPr>
        <p:txBody>
          <a:bodyPr>
            <a:normAutofit fontScale="90000"/>
          </a:bodyPr>
          <a:lstStyle/>
          <a:p>
            <a:r>
              <a:rPr lang="en-GB" dirty="0"/>
              <a:t>Medical Staff-related </a:t>
            </a:r>
            <a:r>
              <a:rPr lang="en-GB" dirty="0" smtClean="0"/>
              <a:t>Risks</a:t>
            </a:r>
            <a:r>
              <a:rPr lang="ar-JO" dirty="0" smtClean="0"/>
              <a:t> </a:t>
            </a:r>
            <a:r>
              <a:rPr lang="ar" dirty="0"/>
              <a:t>المخاطر المتعلقة بالطاقم الطبي</a:t>
            </a:r>
            <a:endParaRPr lang="en-GB" dirty="0"/>
          </a:p>
        </p:txBody>
      </p:sp>
      <p:sp>
        <p:nvSpPr>
          <p:cNvPr id="3" name="Content Placeholder 2"/>
          <p:cNvSpPr>
            <a:spLocks noGrp="1"/>
          </p:cNvSpPr>
          <p:nvPr>
            <p:ph idx="1"/>
          </p:nvPr>
        </p:nvSpPr>
        <p:spPr>
          <a:xfrm>
            <a:off x="838199" y="1484243"/>
            <a:ext cx="11210365" cy="4692720"/>
          </a:xfrm>
          <a:solidFill>
            <a:schemeClr val="accent4">
              <a:lumMod val="60000"/>
              <a:lumOff val="40000"/>
            </a:schemeClr>
          </a:solidFill>
        </p:spPr>
        <p:txBody>
          <a:bodyPr/>
          <a:lstStyle/>
          <a:p>
            <a:r>
              <a:rPr lang="en-GB" dirty="0"/>
              <a:t>Was the patient properly managed</a:t>
            </a:r>
            <a:r>
              <a:rPr lang="en-GB" dirty="0" smtClean="0"/>
              <a:t>?</a:t>
            </a:r>
            <a:r>
              <a:rPr lang="ar-JO" dirty="0" smtClean="0"/>
              <a:t> </a:t>
            </a:r>
            <a:r>
              <a:rPr lang="ar" dirty="0"/>
              <a:t>هل تم التعامل مع المريض بشكل صحيح</a:t>
            </a:r>
            <a:r>
              <a:rPr lang="ar" dirty="0" smtClean="0"/>
              <a:t>؟</a:t>
            </a:r>
            <a:r>
              <a:rPr lang="en-GB" dirty="0" smtClean="0"/>
              <a:t> </a:t>
            </a:r>
            <a:endParaRPr lang="en-GB" dirty="0"/>
          </a:p>
          <a:p>
            <a:r>
              <a:rPr lang="en-GB" dirty="0"/>
              <a:t>Do we have adequately trained staff</a:t>
            </a:r>
            <a:r>
              <a:rPr lang="en-GB" dirty="0" smtClean="0"/>
              <a:t>?</a:t>
            </a:r>
            <a:r>
              <a:rPr lang="ar-JO" dirty="0" smtClean="0"/>
              <a:t> </a:t>
            </a:r>
            <a:r>
              <a:rPr lang="ar" dirty="0"/>
              <a:t>هل لدينا موظفين مدربين تدريباً كافياً</a:t>
            </a:r>
            <a:r>
              <a:rPr lang="ar" dirty="0" smtClean="0"/>
              <a:t>؟</a:t>
            </a:r>
            <a:r>
              <a:rPr lang="ar-JO" dirty="0" smtClean="0"/>
              <a:t> </a:t>
            </a:r>
            <a:endParaRPr lang="en-GB" dirty="0"/>
          </a:p>
          <a:p>
            <a:pPr marL="0" indent="0">
              <a:buNone/>
            </a:pPr>
            <a:r>
              <a:rPr lang="en-GB" b="1" dirty="0">
                <a:solidFill>
                  <a:srgbClr val="FF0000"/>
                </a:solidFill>
              </a:rPr>
              <a:t>Medical Staff-related </a:t>
            </a:r>
            <a:r>
              <a:rPr lang="en-GB" b="1" dirty="0" smtClean="0">
                <a:solidFill>
                  <a:srgbClr val="FF0000"/>
                </a:solidFill>
              </a:rPr>
              <a:t>Risks:</a:t>
            </a:r>
            <a:r>
              <a:rPr lang="ar" b="1" dirty="0">
                <a:solidFill>
                  <a:srgbClr val="FF0000"/>
                </a:solidFill>
              </a:rPr>
              <a:t>المخاطر المتعلقة بالطاقم الطبي</a:t>
            </a:r>
            <a:r>
              <a:rPr lang="ar" b="1" dirty="0" smtClean="0">
                <a:solidFill>
                  <a:srgbClr val="FF0000"/>
                </a:solidFill>
              </a:rPr>
              <a:t>:</a:t>
            </a:r>
            <a:r>
              <a:rPr lang="ar-JO" b="1" dirty="0" smtClean="0">
                <a:solidFill>
                  <a:srgbClr val="FF0000"/>
                </a:solidFill>
              </a:rPr>
              <a:t> </a:t>
            </a:r>
            <a:endParaRPr lang="en-GB" b="1" dirty="0">
              <a:solidFill>
                <a:srgbClr val="FF0000"/>
              </a:solidFill>
            </a:endParaRPr>
          </a:p>
          <a:p>
            <a:pPr>
              <a:buFont typeface="Wingdings" panose="05000000000000000000" pitchFamily="2" charset="2"/>
              <a:buChar char="v"/>
            </a:pPr>
            <a:r>
              <a:rPr lang="en-GB" dirty="0"/>
              <a:t>Occupational safety and health, </a:t>
            </a:r>
            <a:r>
              <a:rPr lang="ar" dirty="0"/>
              <a:t>السلامة والصحة المهنية</a:t>
            </a:r>
            <a:r>
              <a:rPr lang="ar" dirty="0" smtClean="0"/>
              <a:t>،</a:t>
            </a:r>
            <a:endParaRPr lang="en-GB" dirty="0"/>
          </a:p>
          <a:p>
            <a:pPr>
              <a:buFont typeface="Wingdings" panose="05000000000000000000" pitchFamily="2" charset="2"/>
              <a:buChar char="v"/>
            </a:pPr>
            <a:r>
              <a:rPr lang="en-GB" dirty="0"/>
              <a:t>Working practice</a:t>
            </a:r>
            <a:r>
              <a:rPr lang="en-GB" dirty="0" smtClean="0"/>
              <a:t>,</a:t>
            </a:r>
            <a:r>
              <a:rPr lang="ar" dirty="0"/>
              <a:t> ممارسة العمل </a:t>
            </a:r>
            <a:r>
              <a:rPr lang="ar" dirty="0" smtClean="0"/>
              <a:t>،</a:t>
            </a:r>
            <a:r>
              <a:rPr lang="ar-JO" dirty="0" smtClean="0"/>
              <a:t> </a:t>
            </a:r>
            <a:endParaRPr lang="en-GB" dirty="0"/>
          </a:p>
          <a:p>
            <a:pPr>
              <a:buFont typeface="Wingdings" panose="05000000000000000000" pitchFamily="2" charset="2"/>
              <a:buChar char="v"/>
            </a:pPr>
            <a:r>
              <a:rPr lang="en-GB" dirty="0"/>
              <a:t>Legislative requirements</a:t>
            </a:r>
            <a:r>
              <a:rPr lang="en-GB" dirty="0" smtClean="0"/>
              <a:t>,</a:t>
            </a:r>
            <a:r>
              <a:rPr lang="ar" dirty="0"/>
              <a:t> المتطلبات التشريعية</a:t>
            </a:r>
            <a:r>
              <a:rPr lang="ar" dirty="0" smtClean="0"/>
              <a:t>،</a:t>
            </a:r>
            <a:r>
              <a:rPr lang="ar-JO" dirty="0" smtClean="0"/>
              <a:t> </a:t>
            </a:r>
            <a:endParaRPr lang="en-GB" dirty="0"/>
          </a:p>
          <a:p>
            <a:pPr>
              <a:buFont typeface="Wingdings" panose="05000000000000000000" pitchFamily="2" charset="2"/>
              <a:buChar char="v"/>
            </a:pPr>
            <a:r>
              <a:rPr lang="en-GB" dirty="0"/>
              <a:t>Training and education</a:t>
            </a:r>
            <a:r>
              <a:rPr lang="en-GB" dirty="0" smtClean="0"/>
              <a:t>.</a:t>
            </a:r>
            <a:r>
              <a:rPr lang="ar" dirty="0"/>
              <a:t> التدريب والتعليم</a:t>
            </a:r>
            <a:r>
              <a:rPr lang="ar" dirty="0" smtClean="0"/>
              <a:t>.</a:t>
            </a:r>
            <a:r>
              <a:rPr lang="ar-JO" dirty="0" smtClean="0"/>
              <a:t> </a:t>
            </a:r>
            <a:endParaRPr lang="en-GB" dirty="0"/>
          </a:p>
          <a:p>
            <a:endParaRPr lang="en-GB" dirty="0"/>
          </a:p>
        </p:txBody>
      </p:sp>
      <p:sp>
        <p:nvSpPr>
          <p:cNvPr id="4" name="Slide Number Placeholder 3">
            <a:extLst>
              <a:ext uri="{FF2B5EF4-FFF2-40B4-BE49-F238E27FC236}">
                <a16:creationId xmlns:a16="http://schemas.microsoft.com/office/drawing/2014/main" xmlns="" id="{7A0D972E-E6CE-4335-AAE0-24A71ADA0378}"/>
              </a:ext>
            </a:extLst>
          </p:cNvPr>
          <p:cNvSpPr>
            <a:spLocks noGrp="1"/>
          </p:cNvSpPr>
          <p:nvPr>
            <p:ph type="sldNum" sz="quarter" idx="12"/>
          </p:nvPr>
        </p:nvSpPr>
        <p:spPr/>
        <p:txBody>
          <a:bodyPr/>
          <a:lstStyle/>
          <a:p>
            <a:fld id="{E3697556-1052-47FC-8BA6-D4093AA436EC}" type="slidenum">
              <a:rPr lang="en-US" smtClean="0"/>
              <a:pPr/>
              <a:t>7</a:t>
            </a:fld>
            <a:endParaRPr lang="en-US"/>
          </a:p>
        </p:txBody>
      </p:sp>
    </p:spTree>
    <p:extLst>
      <p:ext uri="{BB962C8B-B14F-4D97-AF65-F5344CB8AC3E}">
        <p14:creationId xmlns:p14="http://schemas.microsoft.com/office/powerpoint/2010/main" val="289314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066"/>
          </a:xfrm>
          <a:solidFill>
            <a:schemeClr val="accent6">
              <a:lumMod val="60000"/>
              <a:lumOff val="40000"/>
            </a:schemeClr>
          </a:solidFill>
          <a:ln>
            <a:solidFill>
              <a:schemeClr val="accent6">
                <a:lumMod val="75000"/>
              </a:schemeClr>
            </a:solidFill>
          </a:ln>
        </p:spPr>
        <p:txBody>
          <a:bodyPr>
            <a:normAutofit fontScale="90000"/>
          </a:bodyPr>
          <a:lstStyle/>
          <a:p>
            <a:r>
              <a:rPr lang="en-GB" dirty="0"/>
              <a:t>Employee-related </a:t>
            </a:r>
            <a:r>
              <a:rPr lang="en-GB" dirty="0" smtClean="0"/>
              <a:t>Risks</a:t>
            </a:r>
            <a:r>
              <a:rPr lang="ar" dirty="0"/>
              <a:t>المخاطر المتعلقة </a:t>
            </a:r>
            <a:r>
              <a:rPr lang="ar" dirty="0" smtClean="0"/>
              <a:t>بالموظفين</a:t>
            </a:r>
            <a:r>
              <a:rPr lang="ar-JO" dirty="0" smtClean="0"/>
              <a:t> </a:t>
            </a:r>
            <a:endParaRPr lang="en-GB" dirty="0"/>
          </a:p>
        </p:txBody>
      </p:sp>
      <p:sp>
        <p:nvSpPr>
          <p:cNvPr id="3" name="Content Placeholder 2"/>
          <p:cNvSpPr>
            <a:spLocks noGrp="1"/>
          </p:cNvSpPr>
          <p:nvPr>
            <p:ph idx="1"/>
          </p:nvPr>
        </p:nvSpPr>
        <p:spPr>
          <a:xfrm>
            <a:off x="838200" y="1550504"/>
            <a:ext cx="10515600" cy="4626459"/>
          </a:xfrm>
          <a:solidFill>
            <a:schemeClr val="tx2">
              <a:lumMod val="60000"/>
              <a:lumOff val="40000"/>
            </a:schemeClr>
          </a:solidFill>
        </p:spPr>
        <p:txBody>
          <a:bodyPr>
            <a:normAutofit/>
          </a:bodyPr>
          <a:lstStyle/>
          <a:p>
            <a:r>
              <a:rPr lang="en-GB" dirty="0"/>
              <a:t>Maintaining a safe environment </a:t>
            </a:r>
            <a:r>
              <a:rPr lang="ar-JO" dirty="0" smtClean="0"/>
              <a:t> </a:t>
            </a:r>
            <a:r>
              <a:rPr lang="ar" dirty="0"/>
              <a:t>الحفاظ على بيئة </a:t>
            </a:r>
            <a:r>
              <a:rPr lang="ar" dirty="0" smtClean="0"/>
              <a:t>آمنة</a:t>
            </a:r>
            <a:endParaRPr lang="en-GB" dirty="0"/>
          </a:p>
          <a:p>
            <a:r>
              <a:rPr lang="en-GB" dirty="0"/>
              <a:t>Employee Health Policy </a:t>
            </a:r>
            <a:r>
              <a:rPr lang="ar-JO" dirty="0" smtClean="0"/>
              <a:t> </a:t>
            </a:r>
            <a:r>
              <a:rPr lang="ar" dirty="0"/>
              <a:t>سياسة صحة </a:t>
            </a:r>
            <a:r>
              <a:rPr lang="ar" dirty="0" smtClean="0"/>
              <a:t>الموظف</a:t>
            </a:r>
            <a:endParaRPr lang="en-GB" dirty="0"/>
          </a:p>
          <a:p>
            <a:r>
              <a:rPr lang="en-GB" dirty="0"/>
              <a:t>Risk of occupational illness and injury </a:t>
            </a:r>
            <a:r>
              <a:rPr lang="ar-JO" dirty="0" smtClean="0"/>
              <a:t> </a:t>
            </a:r>
            <a:r>
              <a:rPr lang="ar" dirty="0"/>
              <a:t>خطر الإصابة بالأمراض المهنية </a:t>
            </a:r>
            <a:r>
              <a:rPr lang="ar" dirty="0" smtClean="0"/>
              <a:t>والإصابة</a:t>
            </a:r>
            <a:endParaRPr lang="en-GB" dirty="0"/>
          </a:p>
          <a:p>
            <a:r>
              <a:rPr lang="en-GB" dirty="0"/>
              <a:t>Provision for the treatment and compensation of workers for work-related illnesses or </a:t>
            </a:r>
            <a:r>
              <a:rPr lang="en-GB" dirty="0" smtClean="0"/>
              <a:t>injuries</a:t>
            </a:r>
            <a:r>
              <a:rPr lang="ar-JO" dirty="0" smtClean="0"/>
              <a:t> </a:t>
            </a:r>
            <a:r>
              <a:rPr lang="ar" dirty="0"/>
              <a:t>توفير علاج وتعويض العمال عن أمراض أو إصابات </a:t>
            </a:r>
            <a:r>
              <a:rPr lang="ar" dirty="0" smtClean="0"/>
              <a:t>العمل</a:t>
            </a:r>
            <a:endParaRPr lang="en-GB" dirty="0"/>
          </a:p>
          <a:p>
            <a:endParaRPr lang="en-GB" dirty="0"/>
          </a:p>
        </p:txBody>
      </p:sp>
      <p:sp>
        <p:nvSpPr>
          <p:cNvPr id="4" name="Slide Number Placeholder 3">
            <a:extLst>
              <a:ext uri="{FF2B5EF4-FFF2-40B4-BE49-F238E27FC236}">
                <a16:creationId xmlns:a16="http://schemas.microsoft.com/office/drawing/2014/main" xmlns="" id="{2B3A6CDD-DBAB-499B-A0FD-13F4A49F7223}"/>
              </a:ext>
            </a:extLst>
          </p:cNvPr>
          <p:cNvSpPr>
            <a:spLocks noGrp="1"/>
          </p:cNvSpPr>
          <p:nvPr>
            <p:ph type="sldNum" sz="quarter" idx="12"/>
          </p:nvPr>
        </p:nvSpPr>
        <p:spPr/>
        <p:txBody>
          <a:bodyPr/>
          <a:lstStyle/>
          <a:p>
            <a:fld id="{E3697556-1052-47FC-8BA6-D4093AA436EC}" type="slidenum">
              <a:rPr lang="en-US" smtClean="0"/>
              <a:pPr/>
              <a:t>8</a:t>
            </a:fld>
            <a:endParaRPr lang="en-US"/>
          </a:p>
        </p:txBody>
      </p:sp>
    </p:spTree>
    <p:extLst>
      <p:ext uri="{BB962C8B-B14F-4D97-AF65-F5344CB8AC3E}">
        <p14:creationId xmlns:p14="http://schemas.microsoft.com/office/powerpoint/2010/main" val="50133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365125"/>
            <a:ext cx="10515600" cy="5811838"/>
          </a:xfrm>
          <a:solidFill>
            <a:schemeClr val="accent3">
              <a:lumMod val="60000"/>
              <a:lumOff val="40000"/>
            </a:schemeClr>
          </a:solidFill>
          <a:ln>
            <a:solidFill>
              <a:schemeClr val="tx1">
                <a:lumMod val="65000"/>
                <a:lumOff val="35000"/>
              </a:schemeClr>
            </a:solidFill>
          </a:ln>
        </p:spPr>
        <p:txBody>
          <a:bodyPr/>
          <a:lstStyle/>
          <a:p>
            <a:pPr marL="0" indent="0">
              <a:buNone/>
            </a:pPr>
            <a:r>
              <a:rPr lang="en-GB" b="1" dirty="0">
                <a:solidFill>
                  <a:srgbClr val="FF0000"/>
                </a:solidFill>
              </a:rPr>
              <a:t>Property-related Risks </a:t>
            </a:r>
            <a:r>
              <a:rPr lang="ar-JO" b="1" dirty="0" smtClean="0">
                <a:solidFill>
                  <a:srgbClr val="FF0000"/>
                </a:solidFill>
              </a:rPr>
              <a:t> </a:t>
            </a:r>
            <a:r>
              <a:rPr lang="ar" b="1" dirty="0">
                <a:solidFill>
                  <a:srgbClr val="FF0000"/>
                </a:solidFill>
              </a:rPr>
              <a:t>المخاطر المتعلقة </a:t>
            </a:r>
            <a:r>
              <a:rPr lang="ar" b="1" dirty="0" smtClean="0">
                <a:solidFill>
                  <a:srgbClr val="FF0000"/>
                </a:solidFill>
              </a:rPr>
              <a:t>بالممتلكا</a:t>
            </a:r>
            <a:r>
              <a:rPr lang="ar-JO" b="1" dirty="0">
                <a:solidFill>
                  <a:srgbClr val="FF0000"/>
                </a:solidFill>
              </a:rPr>
              <a:t>ت</a:t>
            </a:r>
            <a:endParaRPr lang="en-GB" b="1" dirty="0">
              <a:solidFill>
                <a:srgbClr val="FF0000"/>
              </a:solidFill>
            </a:endParaRPr>
          </a:p>
          <a:p>
            <a:pPr>
              <a:buFont typeface="Wingdings" panose="05000000000000000000" pitchFamily="2" charset="2"/>
              <a:buChar char="v"/>
            </a:pPr>
            <a:r>
              <a:rPr lang="en-GB" dirty="0"/>
              <a:t> Losses of assets due to fires, floods, etc. </a:t>
            </a:r>
            <a:r>
              <a:rPr lang="ar" dirty="0"/>
              <a:t>خسائر الأصول بسبب الحرائق والفيضانات وما إلى ذلك</a:t>
            </a:r>
            <a:r>
              <a:rPr lang="ar" dirty="0" smtClean="0"/>
              <a:t>.</a:t>
            </a:r>
            <a:endParaRPr lang="en-GB" dirty="0"/>
          </a:p>
          <a:p>
            <a:pPr>
              <a:buFont typeface="Wingdings" panose="05000000000000000000" pitchFamily="2" charset="2"/>
              <a:buChar char="v"/>
            </a:pPr>
            <a:r>
              <a:rPr lang="en-GB" dirty="0"/>
              <a:t> Loss or damage of paper and/or electronic records </a:t>
            </a:r>
            <a:r>
              <a:rPr lang="ar" dirty="0"/>
              <a:t>فقدان أو إتلاف الأوراق و / أو السجلات </a:t>
            </a:r>
            <a:r>
              <a:rPr lang="ar" dirty="0" smtClean="0"/>
              <a:t>الإلكترونية</a:t>
            </a:r>
            <a:endParaRPr lang="en-GB" dirty="0"/>
          </a:p>
          <a:p>
            <a:pPr>
              <a:buFont typeface="Wingdings" panose="05000000000000000000" pitchFamily="2" charset="2"/>
              <a:buChar char="v"/>
            </a:pPr>
            <a:r>
              <a:rPr lang="en-GB" dirty="0"/>
              <a:t> Presence of insurance to protect facility from </a:t>
            </a:r>
            <a:r>
              <a:rPr lang="en-GB" dirty="0" smtClean="0"/>
              <a:t>losses</a:t>
            </a:r>
            <a:r>
              <a:rPr lang="ar-JO" dirty="0" smtClean="0"/>
              <a:t> </a:t>
            </a:r>
            <a:r>
              <a:rPr lang="ar" dirty="0"/>
              <a:t>وجود تأمين لحماية المنشأة من </a:t>
            </a:r>
            <a:r>
              <a:rPr lang="ar" dirty="0" smtClean="0"/>
              <a:t>الخسائر</a:t>
            </a:r>
            <a:endParaRPr lang="en-GB" dirty="0"/>
          </a:p>
          <a:p>
            <a:pPr>
              <a:buFontTx/>
              <a:buChar char="-"/>
            </a:pPr>
            <a:r>
              <a:rPr lang="en-GB" b="1" dirty="0">
                <a:solidFill>
                  <a:srgbClr val="FF0000"/>
                </a:solidFill>
              </a:rPr>
              <a:t>Organizational </a:t>
            </a:r>
            <a:r>
              <a:rPr lang="en-GB" b="1" dirty="0" smtClean="0">
                <a:solidFill>
                  <a:srgbClr val="FF0000"/>
                </a:solidFill>
              </a:rPr>
              <a:t>risks</a:t>
            </a:r>
            <a:r>
              <a:rPr lang="ar-JO" b="1" dirty="0" smtClean="0">
                <a:solidFill>
                  <a:srgbClr val="FF0000"/>
                </a:solidFill>
              </a:rPr>
              <a:t> </a:t>
            </a:r>
            <a:r>
              <a:rPr lang="ar" b="1" dirty="0">
                <a:solidFill>
                  <a:srgbClr val="FF0000"/>
                </a:solidFill>
              </a:rPr>
              <a:t>المخاطر </a:t>
            </a:r>
            <a:r>
              <a:rPr lang="ar" b="1" dirty="0" smtClean="0">
                <a:solidFill>
                  <a:srgbClr val="FF0000"/>
                </a:solidFill>
              </a:rPr>
              <a:t>التنظيمية</a:t>
            </a:r>
            <a:r>
              <a:rPr lang="ar-JO" b="1" dirty="0" smtClean="0">
                <a:solidFill>
                  <a:srgbClr val="FF0000"/>
                </a:solidFill>
              </a:rPr>
              <a:t> </a:t>
            </a:r>
            <a:endParaRPr lang="en-GB" b="1" dirty="0">
              <a:solidFill>
                <a:srgbClr val="FF0000"/>
              </a:solidFill>
            </a:endParaRPr>
          </a:p>
          <a:p>
            <a:pPr>
              <a:buFont typeface="Wingdings" panose="05000000000000000000" pitchFamily="2" charset="2"/>
              <a:buChar char="v"/>
            </a:pPr>
            <a:r>
              <a:rPr lang="en-GB" dirty="0"/>
              <a:t>Claims management</a:t>
            </a:r>
            <a:r>
              <a:rPr lang="en-GB" dirty="0" smtClean="0"/>
              <a:t>,</a:t>
            </a:r>
            <a:r>
              <a:rPr lang="ar" dirty="0"/>
              <a:t> إدارة المطالبات</a:t>
            </a:r>
            <a:r>
              <a:rPr lang="ar" dirty="0" smtClean="0"/>
              <a:t>،</a:t>
            </a:r>
            <a:endParaRPr lang="en-GB" dirty="0"/>
          </a:p>
          <a:p>
            <a:pPr>
              <a:buFont typeface="Wingdings" panose="05000000000000000000" pitchFamily="2" charset="2"/>
              <a:buChar char="v"/>
            </a:pPr>
            <a:r>
              <a:rPr lang="en-GB" dirty="0"/>
              <a:t>Communication and information technology development</a:t>
            </a:r>
            <a:r>
              <a:rPr lang="en-GB" dirty="0" smtClean="0"/>
              <a:t>.</a:t>
            </a:r>
            <a:r>
              <a:rPr lang="ar-JO" dirty="0" smtClean="0"/>
              <a:t/>
            </a:r>
            <a:br>
              <a:rPr lang="ar-JO" dirty="0" smtClean="0"/>
            </a:br>
            <a:r>
              <a:rPr lang="ar" dirty="0"/>
              <a:t>تطوير تكنولوجيا الاتصالات والمعلومات.</a:t>
            </a:r>
          </a:p>
          <a:p>
            <a:pPr marL="0" indent="0">
              <a:buNone/>
            </a:pPr>
            <a:endParaRPr lang="en-GB" dirty="0"/>
          </a:p>
          <a:p>
            <a:pPr>
              <a:buFontTx/>
              <a:buChar char="-"/>
            </a:pPr>
            <a:endParaRPr lang="en-GB" dirty="0"/>
          </a:p>
        </p:txBody>
      </p:sp>
      <p:sp>
        <p:nvSpPr>
          <p:cNvPr id="4" name="Slide Number Placeholder 3">
            <a:extLst>
              <a:ext uri="{FF2B5EF4-FFF2-40B4-BE49-F238E27FC236}">
                <a16:creationId xmlns:a16="http://schemas.microsoft.com/office/drawing/2014/main" xmlns="" id="{7F89BE68-6751-4332-85A8-4A4ED2F319A5}"/>
              </a:ext>
            </a:extLst>
          </p:cNvPr>
          <p:cNvSpPr>
            <a:spLocks noGrp="1"/>
          </p:cNvSpPr>
          <p:nvPr>
            <p:ph type="sldNum" sz="quarter" idx="12"/>
          </p:nvPr>
        </p:nvSpPr>
        <p:spPr/>
        <p:txBody>
          <a:bodyPr/>
          <a:lstStyle/>
          <a:p>
            <a:fld id="{E3697556-1052-47FC-8BA6-D4093AA436EC}" type="slidenum">
              <a:rPr lang="en-US" smtClean="0"/>
              <a:pPr/>
              <a:t>9</a:t>
            </a:fld>
            <a:endParaRPr lang="en-US"/>
          </a:p>
        </p:txBody>
      </p:sp>
    </p:spTree>
    <p:extLst>
      <p:ext uri="{BB962C8B-B14F-4D97-AF65-F5344CB8AC3E}">
        <p14:creationId xmlns:p14="http://schemas.microsoft.com/office/powerpoint/2010/main" val="273325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4" ma:contentTypeDescription="Create a new document." ma:contentTypeScope="" ma:versionID="1376dd263283b5e6e7869853a6ee2619">
  <xsd:schema xmlns:xsd="http://www.w3.org/2001/XMLSchema" xmlns:xs="http://www.w3.org/2001/XMLSchema" xmlns:p="http://schemas.microsoft.com/office/2006/metadata/properties" xmlns:ns2="fc516222-088f-486e-bbf3-ebdc6d995d82" targetNamespace="http://schemas.microsoft.com/office/2006/metadata/properties" ma:root="true" ma:fieldsID="7f35b97c066282a6b9081f8e04961c3e" ns2:_="">
    <xsd:import namespace="fc516222-088f-486e-bbf3-ebdc6d995d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16222-088f-486e-bbf3-ebdc6d995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7DB11-5DCA-4E32-B1F2-F4A8B0EB6790}">
  <ds:schemaRefs>
    <ds:schemaRef ds:uri="http://schemas.microsoft.com/sharepoint/v3/contenttype/forms"/>
  </ds:schemaRefs>
</ds:datastoreItem>
</file>

<file path=customXml/itemProps2.xml><?xml version="1.0" encoding="utf-8"?>
<ds:datastoreItem xmlns:ds="http://schemas.openxmlformats.org/officeDocument/2006/customXml" ds:itemID="{2AED45BE-3B75-46F4-942E-DC06607B5DCF}">
  <ds:schemaRefs>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fc516222-088f-486e-bbf3-ebdc6d995d8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56A6E5A-6A53-4D6B-8146-2847EE225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16222-088f-486e-bbf3-ebdc6d995d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TotalTime>
  <Words>2926</Words>
  <Application>Microsoft Office PowerPoint</Application>
  <PresentationFormat>Widescreen</PresentationFormat>
  <Paragraphs>332</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Aharoni</vt:lpstr>
      <vt:lpstr>Arial</vt:lpstr>
      <vt:lpstr>Arial Black</vt:lpstr>
      <vt:lpstr>Calibri</vt:lpstr>
      <vt:lpstr>Calibri Light</vt:lpstr>
      <vt:lpstr>Times New Roman</vt:lpstr>
      <vt:lpstr>Wingdings</vt:lpstr>
      <vt:lpstr>Office Theme</vt:lpstr>
      <vt:lpstr>Risk Management in Healthcare إدارة المخاطر في الرعاية الصحية </vt:lpstr>
      <vt:lpstr>First, Do Not Harmأولا ، لا تؤذي </vt:lpstr>
      <vt:lpstr>Definition of Risk? تعريف المخاطر؟ </vt:lpstr>
      <vt:lpstr> Risk الخطر  </vt:lpstr>
      <vt:lpstr>Categories of Risk in healthcare فئات المخاطر في الرعاية الصحية</vt:lpstr>
      <vt:lpstr>Patient Care-related Risks المخاطر المتعلقة برعاية المرضى </vt:lpstr>
      <vt:lpstr>Medical Staff-related Risks المخاطر المتعلقة بالطاقم الطبي</vt:lpstr>
      <vt:lpstr>Employee-related Risksالمخاطر المتعلقة بالموظفين </vt:lpstr>
      <vt:lpstr>PowerPoint Presentation</vt:lpstr>
      <vt:lpstr>Examples of risk in healthcare أمثلة على المخاطر في الرعاية الصحية</vt:lpstr>
      <vt:lpstr> Examples of Projects that Pose risk  أمثلة على المشاريع التي تنطوي على مخاطر </vt:lpstr>
      <vt:lpstr>Risk management إدارة المخاطر</vt:lpstr>
      <vt:lpstr>RISK MANAGEMENT STEPS خطوات إدارة المخاطر</vt:lpstr>
      <vt:lpstr>PowerPoint Presentation</vt:lpstr>
      <vt:lpstr>PowerPoint Presentation</vt:lpstr>
      <vt:lpstr>PowerPoint Presentation</vt:lpstr>
      <vt:lpstr>PowerPoint Presentation</vt:lpstr>
      <vt:lpstr>           Sources of risk identification  مصادر تحديد المخاطر</vt:lpstr>
      <vt:lpstr>PowerPoint Presentation</vt:lpstr>
      <vt:lpstr>who is exposed to the harm? من يتعرض للضرر؟</vt:lpstr>
      <vt:lpstr>PowerPoint Presentation</vt:lpstr>
      <vt:lpstr>Root Cause Analysis تحليل السبب الجذري</vt:lpstr>
      <vt:lpstr>RCA example:</vt:lpstr>
      <vt:lpstr>PowerPoint Presentation</vt:lpstr>
      <vt:lpstr>PowerPoint Presentation</vt:lpstr>
      <vt:lpstr>Risk Assessment تقييم المخاطر </vt:lpstr>
      <vt:lpstr>Exampleمثال </vt:lpstr>
      <vt:lpstr>PowerPoint Presentation</vt:lpstr>
      <vt:lpstr>Categories فئات </vt:lpstr>
      <vt:lpstr>Likelihood  الاحتمالية     Risk score (R) = Likelihood (L)  × Severity of impact (S)                   R) = الاحتمالية (L) × شدة التأثير (S) </vt:lpstr>
      <vt:lpstr>Severity of impact (S)   Risk score (R) = Likelihood (L)  × Severity of impact (S) شدة التأثير (S) درجة المخاطرة (R) = الاحتمالية (L) × شدة التأثير (S)  </vt:lpstr>
      <vt:lpstr>Risk Impact Areas</vt:lpstr>
      <vt:lpstr>Examples of impact severity أمثلة على شدة التأثير </vt:lpstr>
      <vt:lpstr>Risk Assessment matrix       Risk score (R) = Likelihood (L)  × Severity of impact (S) مصفوفة تقييم المخاطر درجة المخاطر (R) = الاحتمالية (L) × شدة التأثير (S)</vt:lpstr>
      <vt:lpstr>PowerPoint Presentation</vt:lpstr>
      <vt:lpstr>Controlling Risk</vt:lpstr>
      <vt:lpstr>Controlling Risk</vt:lpstr>
      <vt:lpstr>Develop a risk treatment plan ضع خطة علاج للمخاطر</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Risk Management</dc:title>
  <dc:creator>Judah, Hassan</dc:creator>
  <cp:lastModifiedBy>user</cp:lastModifiedBy>
  <cp:revision>30</cp:revision>
  <dcterms:created xsi:type="dcterms:W3CDTF">2020-03-28T13:12:53Z</dcterms:created>
  <dcterms:modified xsi:type="dcterms:W3CDTF">2022-06-19T21:15:35Z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