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sldIdLst>
    <p:sldId id="257" r:id="rId2"/>
    <p:sldId id="258" r:id="rId3"/>
    <p:sldId id="259" r:id="rId4"/>
    <p:sldId id="260" r:id="rId5"/>
    <p:sldId id="270" r:id="rId6"/>
    <p:sldId id="271" r:id="rId7"/>
    <p:sldId id="265" r:id="rId8"/>
    <p:sldId id="266" r:id="rId9"/>
    <p:sldId id="267" r:id="rId10"/>
    <p:sldId id="268" r:id="rId11"/>
    <p:sldId id="272" r:id="rId12"/>
    <p:sldId id="275" r:id="rId13"/>
    <p:sldId id="273" r:id="rId14"/>
    <p:sldId id="274" r:id="rId15"/>
    <p:sldId id="269" r:id="rId1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AFEB318-A7D4-40D3-9610-7D526CCDDCB1}" type="datetimeFigureOut">
              <a:rPr lang="ar-EG" smtClean="0"/>
              <a:t>05/06/1440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6B24EAE-4360-4B9E-A56F-9E1AE52301BB}" type="slidenum">
              <a:rPr lang="ar-EG" smtClean="0"/>
              <a:t>‹#›</a:t>
            </a:fld>
            <a:endParaRPr lang="ar-EG"/>
          </a:p>
        </p:txBody>
      </p:sp>
    </p:spTree>
    <p:extLst>
      <p:ext uri="{BB962C8B-B14F-4D97-AF65-F5344CB8AC3E}">
        <p14:creationId xmlns:p14="http://schemas.microsoft.com/office/powerpoint/2010/main" val="40981366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6163A1-8408-4BC3-A843-B68823AA3715}" type="slidenum">
              <a:rPr lang="en-GB">
                <a:solidFill>
                  <a:prstClr val="black"/>
                </a:solidFill>
              </a:rPr>
              <a:pPr eaLnBrk="1" hangingPunct="1"/>
              <a:t>7</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7B7199D-1146-43D3-8494-AC2E74DBB751}" type="datetimeFigureOut">
              <a:rPr lang="en-US">
                <a:solidFill>
                  <a:prstClr val="black">
                    <a:tint val="75000"/>
                  </a:prstClr>
                </a:solidFill>
              </a:rPr>
              <a:pPr>
                <a:defRPr/>
              </a:pPr>
              <a:t>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0E4770-606C-4980-B575-F3B057F1DF4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435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9B1F42-A9A7-4A5F-96A8-B2FE8D4A06DC}" type="datetimeFigureOut">
              <a:rPr lang="en-US">
                <a:solidFill>
                  <a:prstClr val="black">
                    <a:tint val="75000"/>
                  </a:prstClr>
                </a:solidFill>
              </a:rPr>
              <a:pPr>
                <a:defRPr/>
              </a:pPr>
              <a:t>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AF9458-CABB-47B0-BBB4-89A433A9B5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995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DDC6E0-0090-4F63-9FC5-FC734D5E0E62}" type="datetimeFigureOut">
              <a:rPr lang="en-US">
                <a:solidFill>
                  <a:prstClr val="black">
                    <a:tint val="75000"/>
                  </a:prstClr>
                </a:solidFill>
              </a:rPr>
              <a:pPr>
                <a:defRPr/>
              </a:pPr>
              <a:t>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ABA3A7-26C6-4986-84BF-B278B173F2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8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C06E88-475E-4FF4-8EA4-3EB31230FBA8}" type="datetimeFigureOut">
              <a:rPr lang="en-US">
                <a:solidFill>
                  <a:prstClr val="black">
                    <a:tint val="75000"/>
                  </a:prstClr>
                </a:solidFill>
              </a:rPr>
              <a:pPr>
                <a:defRPr/>
              </a:pPr>
              <a:t>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3A7999-7D80-4462-8C70-AC6360B2B9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384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144830-D466-40A9-A11B-694A17580F07}" type="datetimeFigureOut">
              <a:rPr lang="en-US">
                <a:solidFill>
                  <a:prstClr val="black">
                    <a:tint val="75000"/>
                  </a:prstClr>
                </a:solidFill>
              </a:rPr>
              <a:pPr>
                <a:defRPr/>
              </a:pPr>
              <a:t>2/10/2019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27F450-63AB-4465-AA57-6A954F0B7C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917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199FD9-316B-49E2-AC26-B4AB87CA8D65}" type="datetimeFigureOut">
              <a:rPr lang="en-US">
                <a:solidFill>
                  <a:prstClr val="black">
                    <a:tint val="75000"/>
                  </a:prstClr>
                </a:solidFill>
              </a:rPr>
              <a:pPr>
                <a:defRPr/>
              </a:pPr>
              <a:t>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9E4FB1-3DB8-4BE3-BA62-DC8FD42EDF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251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D458A4-BFDC-4FA9-A539-001B0E437263}" type="datetimeFigureOut">
              <a:rPr lang="en-US">
                <a:solidFill>
                  <a:prstClr val="black">
                    <a:tint val="75000"/>
                  </a:prstClr>
                </a:solidFill>
              </a:rPr>
              <a:pPr>
                <a:defRPr/>
              </a:pPr>
              <a:t>2/10/2019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5A89B1E-445D-49A1-B65D-CBBA97A244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68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9850431-2BEC-48B2-B2AD-21E9BAF98448}" type="datetimeFigureOut">
              <a:rPr lang="en-US">
                <a:solidFill>
                  <a:prstClr val="black">
                    <a:tint val="75000"/>
                  </a:prstClr>
                </a:solidFill>
              </a:rPr>
              <a:pPr>
                <a:defRPr/>
              </a:pPr>
              <a:t>2/10/2019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38954B4-988A-4920-B676-BCD866B098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540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987DA8-5264-4C0C-A3A8-9AC671B56193}" type="datetimeFigureOut">
              <a:rPr lang="en-US">
                <a:solidFill>
                  <a:prstClr val="black">
                    <a:tint val="75000"/>
                  </a:prstClr>
                </a:solidFill>
              </a:rPr>
              <a:pPr>
                <a:defRPr/>
              </a:pPr>
              <a:t>2/10/2019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1EEE46-87E9-4E84-A217-A50EFB0D3C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292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135DD2-D3AF-413C-B4B4-248AC867E40E}" type="datetimeFigureOut">
              <a:rPr lang="en-US">
                <a:solidFill>
                  <a:prstClr val="black">
                    <a:tint val="75000"/>
                  </a:prstClr>
                </a:solidFill>
              </a:rPr>
              <a:pPr>
                <a:defRPr/>
              </a:pPr>
              <a:t>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CCEC6B8-B8FB-4B64-ACE5-A25F708A31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52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795A79-6943-421B-AAA3-CBA609CD0B17}" type="datetimeFigureOut">
              <a:rPr lang="en-US">
                <a:solidFill>
                  <a:prstClr val="black">
                    <a:tint val="75000"/>
                  </a:prstClr>
                </a:solidFill>
              </a:rPr>
              <a:pPr>
                <a:defRPr/>
              </a:pPr>
              <a:t>2/10/2019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A0D0F9-3F9F-4DB7-8D6D-A086971011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747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rtl="0">
              <a:defRPr/>
            </a:pPr>
            <a:fld id="{44B288AB-1570-43C9-9205-EAEBC9DC2CEC}" type="datetimeFigureOut">
              <a:rPr lang="en-US">
                <a:solidFill>
                  <a:prstClr val="black">
                    <a:tint val="75000"/>
                  </a:prstClr>
                </a:solidFill>
              </a:rPr>
              <a:pPr rtl="0">
                <a:defRPr/>
              </a:pPr>
              <a:t>2/10/2019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rtl="0">
              <a:defRPr/>
            </a:pPr>
            <a:fld id="{6122A487-7125-4181-BAE1-65028558A590}" type="slidenum">
              <a:rPr lang="en-US">
                <a:solidFill>
                  <a:prstClr val="black">
                    <a:tint val="75000"/>
                  </a:prstClr>
                </a:solidFill>
              </a:rPr>
              <a:pPr rtl="0">
                <a:defRPr/>
              </a:pPr>
              <a:t>‹#›</a:t>
            </a:fld>
            <a:endParaRPr lang="en-US">
              <a:solidFill>
                <a:prstClr val="black">
                  <a:tint val="75000"/>
                </a:prstClr>
              </a:solidFill>
            </a:endParaRPr>
          </a:p>
        </p:txBody>
      </p:sp>
    </p:spTree>
    <p:extLst>
      <p:ext uri="{BB962C8B-B14F-4D97-AF65-F5344CB8AC3E}">
        <p14:creationId xmlns:p14="http://schemas.microsoft.com/office/powerpoint/2010/main" val="2484646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10600" cy="1016000"/>
          </a:xfrm>
          <a:prstGeom prst="rect">
            <a:avLst/>
          </a:prstGeom>
        </p:spPr>
        <p:txBody>
          <a:bodyPr>
            <a:spAutoFit/>
          </a:bodyPr>
          <a:lstStyle/>
          <a:p>
            <a:pPr algn="just" rtl="0" fontAlgn="base">
              <a:spcBef>
                <a:spcPct val="0"/>
              </a:spcBef>
              <a:spcAft>
                <a:spcPct val="0"/>
              </a:spcAft>
              <a:defRPr/>
            </a:pPr>
            <a:r>
              <a:rPr lang="en-GB" sz="2000" b="1" dirty="0">
                <a:solidFill>
                  <a:prstClr val="black"/>
                </a:solidFill>
                <a:cs typeface="Arial" charset="0"/>
              </a:rPr>
              <a:t>The human skin is the outer covering of the body. In humans, it is the largest organ of the </a:t>
            </a:r>
            <a:r>
              <a:rPr lang="en-GB" sz="2000" b="1" dirty="0" err="1">
                <a:solidFill>
                  <a:prstClr val="black"/>
                </a:solidFill>
                <a:cs typeface="Arial" charset="0"/>
              </a:rPr>
              <a:t>integumentary</a:t>
            </a:r>
            <a:r>
              <a:rPr lang="en-GB" sz="2000" b="1" dirty="0">
                <a:solidFill>
                  <a:prstClr val="black"/>
                </a:solidFill>
                <a:cs typeface="Arial" charset="0"/>
              </a:rPr>
              <a:t> system. </a:t>
            </a:r>
          </a:p>
          <a:p>
            <a:pPr algn="just" rtl="0" fontAlgn="base">
              <a:spcBef>
                <a:spcPct val="0"/>
              </a:spcBef>
              <a:spcAft>
                <a:spcPct val="0"/>
              </a:spcAft>
              <a:defRPr/>
            </a:pPr>
            <a:endParaRPr lang="en-GB" sz="2000" b="1" dirty="0">
              <a:solidFill>
                <a:prstClr val="black"/>
              </a:solidFill>
              <a:cs typeface="Arial" charset="0"/>
            </a:endParaRPr>
          </a:p>
        </p:txBody>
      </p:sp>
      <p:sp>
        <p:nvSpPr>
          <p:cNvPr id="5" name="Rectangle 4"/>
          <p:cNvSpPr/>
          <p:nvPr/>
        </p:nvSpPr>
        <p:spPr>
          <a:xfrm>
            <a:off x="304800" y="268288"/>
            <a:ext cx="2447925" cy="646112"/>
          </a:xfrm>
          <a:prstGeom prst="rect">
            <a:avLst/>
          </a:prstGeom>
        </p:spPr>
        <p:txBody>
          <a:bodyPr wrap="none">
            <a:spAutoFit/>
          </a:bodyPr>
          <a:lstStyle/>
          <a:p>
            <a:pPr algn="l" rtl="0" fontAlgn="base">
              <a:spcBef>
                <a:spcPct val="0"/>
              </a:spcBef>
              <a:spcAft>
                <a:spcPct val="0"/>
              </a:spcAft>
              <a:defRPr/>
            </a:pPr>
            <a:r>
              <a:rPr lang="en-GB" sz="3600" b="1" dirty="0">
                <a:solidFill>
                  <a:srgbClr val="FF0000"/>
                </a:solidFill>
                <a:cs typeface="Arial" charset="0"/>
              </a:rPr>
              <a:t>Human skin</a:t>
            </a:r>
            <a:endParaRPr lang="en-GB" sz="3600" dirty="0">
              <a:solidFill>
                <a:srgbClr val="FF0000"/>
              </a:solidFill>
              <a:cs typeface="Arial" charset="0"/>
            </a:endParaRPr>
          </a:p>
        </p:txBody>
      </p:sp>
      <p:pic>
        <p:nvPicPr>
          <p:cNvPr id="9221" name="Picture 4" descr="http://img.webmd.com/dtmcms/live/webmd/consumer_assets/site_images/articles/image_article_collections/anatomy_pages/sk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95400"/>
            <a:ext cx="38052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800" y="1905000"/>
            <a:ext cx="4572000" cy="2370138"/>
          </a:xfrm>
          <a:prstGeom prst="rect">
            <a:avLst/>
          </a:prstGeom>
        </p:spPr>
        <p:txBody>
          <a:bodyPr>
            <a:spAutoFit/>
          </a:bodyPr>
          <a:lstStyle/>
          <a:p>
            <a:pPr algn="just" rtl="0" fontAlgn="base">
              <a:spcBef>
                <a:spcPct val="0"/>
              </a:spcBef>
              <a:spcAft>
                <a:spcPct val="0"/>
              </a:spcAft>
              <a:defRPr/>
            </a:pPr>
            <a:r>
              <a:rPr lang="en-GB" sz="2800" b="1" dirty="0">
                <a:solidFill>
                  <a:srgbClr val="FF0000"/>
                </a:solidFill>
                <a:cs typeface="Arial" charset="0"/>
              </a:rPr>
              <a:t>Pigments</a:t>
            </a:r>
          </a:p>
          <a:p>
            <a:pPr algn="just" rtl="0" fontAlgn="base">
              <a:spcBef>
                <a:spcPct val="0"/>
              </a:spcBef>
              <a:spcAft>
                <a:spcPct val="0"/>
              </a:spcAft>
              <a:defRPr/>
            </a:pPr>
            <a:r>
              <a:rPr lang="en-GB" sz="2000" b="1" dirty="0">
                <a:solidFill>
                  <a:prstClr val="black"/>
                </a:solidFill>
                <a:cs typeface="Arial" charset="0"/>
              </a:rPr>
              <a:t>There are at least five different pigments that determine the colour of the skin. </a:t>
            </a:r>
          </a:p>
          <a:p>
            <a:pPr algn="just" rtl="0" fontAlgn="base">
              <a:spcBef>
                <a:spcPct val="0"/>
              </a:spcBef>
              <a:spcAft>
                <a:spcPct val="0"/>
              </a:spcAft>
              <a:defRPr/>
            </a:pPr>
            <a:r>
              <a:rPr lang="en-GB" sz="2000" b="1" dirty="0">
                <a:solidFill>
                  <a:prstClr val="black"/>
                </a:solidFill>
                <a:cs typeface="Arial" charset="0"/>
              </a:rPr>
              <a:t>1-Melanin: It is brown in colour.</a:t>
            </a:r>
          </a:p>
          <a:p>
            <a:pPr algn="just" rtl="0" fontAlgn="base">
              <a:spcBef>
                <a:spcPct val="0"/>
              </a:spcBef>
              <a:spcAft>
                <a:spcPct val="0"/>
              </a:spcAft>
              <a:defRPr/>
            </a:pPr>
            <a:r>
              <a:rPr lang="en-GB" sz="2000" b="1" dirty="0">
                <a:solidFill>
                  <a:prstClr val="black"/>
                </a:solidFill>
                <a:cs typeface="Arial" charset="0"/>
              </a:rPr>
              <a:t>2-Melanoid: It resembles melanin but is present diffusely throughout the epidermis.</a:t>
            </a:r>
          </a:p>
        </p:txBody>
      </p:sp>
      <p:sp>
        <p:nvSpPr>
          <p:cNvPr id="8" name="Rectangle 7"/>
          <p:cNvSpPr/>
          <p:nvPr/>
        </p:nvSpPr>
        <p:spPr>
          <a:xfrm>
            <a:off x="304800" y="4540250"/>
            <a:ext cx="8534400" cy="1631950"/>
          </a:xfrm>
          <a:prstGeom prst="rect">
            <a:avLst/>
          </a:prstGeom>
        </p:spPr>
        <p:txBody>
          <a:bodyPr>
            <a:spAutoFit/>
          </a:bodyPr>
          <a:lstStyle/>
          <a:p>
            <a:pPr algn="just" rtl="0" fontAlgn="base">
              <a:spcBef>
                <a:spcPct val="0"/>
              </a:spcBef>
              <a:spcAft>
                <a:spcPct val="0"/>
              </a:spcAft>
              <a:defRPr/>
            </a:pPr>
            <a:r>
              <a:rPr lang="en-GB" sz="2000" b="1" dirty="0">
                <a:solidFill>
                  <a:prstClr val="black"/>
                </a:solidFill>
                <a:cs typeface="Arial" charset="0"/>
              </a:rPr>
              <a:t>3-Keratin: This pigment is yellow to orange in colour.</a:t>
            </a:r>
          </a:p>
          <a:p>
            <a:pPr algn="just" rtl="0" fontAlgn="base">
              <a:spcBef>
                <a:spcPct val="0"/>
              </a:spcBef>
              <a:spcAft>
                <a:spcPct val="0"/>
              </a:spcAft>
              <a:defRPr/>
            </a:pPr>
            <a:r>
              <a:rPr lang="en-GB" sz="2000" b="1" dirty="0">
                <a:solidFill>
                  <a:prstClr val="black"/>
                </a:solidFill>
                <a:cs typeface="Arial" charset="0"/>
              </a:rPr>
              <a:t>4-Hemoglobin: It is found in blood and is not a pigment of the skin but develops a purple </a:t>
            </a:r>
            <a:r>
              <a:rPr lang="en-GB" sz="2000" b="1" dirty="0" err="1">
                <a:solidFill>
                  <a:prstClr val="black"/>
                </a:solidFill>
                <a:cs typeface="Arial" charset="0"/>
              </a:rPr>
              <a:t>color</a:t>
            </a:r>
            <a:r>
              <a:rPr lang="en-GB" sz="2000" b="1" dirty="0">
                <a:solidFill>
                  <a:prstClr val="black"/>
                </a:solidFill>
                <a:cs typeface="Arial" charset="0"/>
              </a:rPr>
              <a:t>.</a:t>
            </a:r>
          </a:p>
          <a:p>
            <a:pPr algn="just" rtl="0" fontAlgn="base">
              <a:spcBef>
                <a:spcPct val="0"/>
              </a:spcBef>
              <a:spcAft>
                <a:spcPct val="0"/>
              </a:spcAft>
              <a:defRPr/>
            </a:pPr>
            <a:r>
              <a:rPr lang="en-GB" sz="2000" b="1" dirty="0">
                <a:solidFill>
                  <a:prstClr val="black"/>
                </a:solidFill>
                <a:cs typeface="Arial" charset="0"/>
              </a:rPr>
              <a:t>5-Oxyhemoglobin: It is also found in blood and is not a pigment of the skin. It develops a red </a:t>
            </a:r>
            <a:r>
              <a:rPr lang="en-GB" sz="2000" b="1" dirty="0" err="1">
                <a:solidFill>
                  <a:prstClr val="black"/>
                </a:solidFill>
                <a:cs typeface="Arial" charset="0"/>
              </a:rPr>
              <a:t>color</a:t>
            </a:r>
            <a:r>
              <a:rPr lang="en-GB" sz="2000" b="1" dirty="0">
                <a:solidFill>
                  <a:prstClr val="black"/>
                </a:solidFill>
                <a:cs typeface="Arial" charset="0"/>
              </a:rPr>
              <a:t>.</a:t>
            </a:r>
          </a:p>
        </p:txBody>
      </p:sp>
    </p:spTree>
    <p:extLst>
      <p:ext uri="{BB962C8B-B14F-4D97-AF65-F5344CB8AC3E}">
        <p14:creationId xmlns:p14="http://schemas.microsoft.com/office/powerpoint/2010/main" val="559718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52400"/>
            <a:ext cx="2438400" cy="1143000"/>
          </a:xfrm>
        </p:spPr>
        <p:txBody>
          <a:bodyPr/>
          <a:lstStyle/>
          <a:p>
            <a:pPr eaLnBrk="1" hangingPunct="1"/>
            <a:r>
              <a:rPr lang="en-US" sz="2800" b="1" smtClean="0">
                <a:solidFill>
                  <a:srgbClr val="FF0000"/>
                </a:solidFill>
              </a:rPr>
              <a:t>Causes</a:t>
            </a:r>
          </a:p>
        </p:txBody>
      </p:sp>
      <p:sp>
        <p:nvSpPr>
          <p:cNvPr id="20483" name="Rectangle 3"/>
          <p:cNvSpPr>
            <a:spLocks noGrp="1" noChangeArrowheads="1"/>
          </p:cNvSpPr>
          <p:nvPr>
            <p:ph type="body" idx="1"/>
          </p:nvPr>
        </p:nvSpPr>
        <p:spPr>
          <a:xfrm>
            <a:off x="304800" y="838200"/>
            <a:ext cx="8229600" cy="838200"/>
          </a:xfrm>
        </p:spPr>
        <p:txBody>
          <a:bodyPr/>
          <a:lstStyle/>
          <a:p>
            <a:pPr algn="just" eaLnBrk="1" hangingPunct="1">
              <a:spcBef>
                <a:spcPct val="50000"/>
              </a:spcBef>
            </a:pPr>
            <a:r>
              <a:rPr lang="en-US" sz="2000" b="1" smtClean="0"/>
              <a:t>Albinism is caused by an alteration of the gene that regulates the melanin pigment synthesis.</a:t>
            </a:r>
          </a:p>
          <a:p>
            <a:pPr algn="just" eaLnBrk="1" hangingPunct="1"/>
            <a:endParaRPr lang="en-US" sz="2000" smtClean="0"/>
          </a:p>
        </p:txBody>
      </p:sp>
      <p:sp>
        <p:nvSpPr>
          <p:cNvPr id="4" name="Rectangle 2"/>
          <p:cNvSpPr txBox="1">
            <a:spLocks noChangeArrowheads="1"/>
          </p:cNvSpPr>
          <p:nvPr/>
        </p:nvSpPr>
        <p:spPr bwMode="auto">
          <a:xfrm>
            <a:off x="-609600" y="1417638"/>
            <a:ext cx="3581400" cy="944562"/>
          </a:xfrm>
          <a:prstGeom prst="rect">
            <a:avLst/>
          </a:prstGeom>
          <a:noFill/>
          <a:ln w="9525">
            <a:noFill/>
            <a:miter lim="800000"/>
            <a:headEnd/>
            <a:tailEnd/>
          </a:ln>
        </p:spPr>
        <p:txBody>
          <a:bodyPr anchor="ctr"/>
          <a:lstStyle/>
          <a:p>
            <a:pPr algn="ctr" rtl="0" fontAlgn="base">
              <a:spcBef>
                <a:spcPct val="0"/>
              </a:spcBef>
              <a:spcAft>
                <a:spcPct val="0"/>
              </a:spcAft>
              <a:defRPr/>
            </a:pPr>
            <a:r>
              <a:rPr lang="en-US" sz="2800" b="1" kern="0" dirty="0">
                <a:solidFill>
                  <a:srgbClr val="FF0000"/>
                </a:solidFill>
                <a:cs typeface="Arial" pitchFamily="34" charset="0"/>
              </a:rPr>
              <a:t>Symptoms</a:t>
            </a:r>
          </a:p>
        </p:txBody>
      </p:sp>
      <p:sp>
        <p:nvSpPr>
          <p:cNvPr id="5" name="Rectangle 5"/>
          <p:cNvSpPr txBox="1">
            <a:spLocks noChangeArrowheads="1"/>
          </p:cNvSpPr>
          <p:nvPr/>
        </p:nvSpPr>
        <p:spPr bwMode="auto">
          <a:xfrm>
            <a:off x="457200" y="2362200"/>
            <a:ext cx="8229600" cy="3200400"/>
          </a:xfrm>
          <a:prstGeom prst="rect">
            <a:avLst/>
          </a:prstGeom>
          <a:noFill/>
          <a:ln w="9525">
            <a:noFill/>
            <a:miter lim="800000"/>
            <a:headEnd/>
            <a:tailEnd/>
          </a:ln>
        </p:spPr>
        <p:txBody>
          <a:bodyPr/>
          <a:lstStyle/>
          <a:p>
            <a:pPr marL="342900" indent="-342900" algn="just" rtl="0" fontAlgn="base">
              <a:lnSpc>
                <a:spcPct val="90000"/>
              </a:lnSpc>
              <a:spcBef>
                <a:spcPct val="0"/>
              </a:spcBef>
              <a:spcAft>
                <a:spcPct val="0"/>
              </a:spcAft>
              <a:buFontTx/>
              <a:buChar char="•"/>
              <a:defRPr/>
            </a:pPr>
            <a:r>
              <a:rPr lang="en-US" sz="2000" b="1" kern="0" dirty="0">
                <a:solidFill>
                  <a:prstClr val="black"/>
                </a:solidFill>
                <a:cs typeface="Arial" charset="0"/>
              </a:rPr>
              <a:t>Absence of pigment from the hair, skin, or iris of eyes </a:t>
            </a:r>
          </a:p>
          <a:p>
            <a:pPr marL="342900" indent="-342900" algn="just" rtl="0" fontAlgn="base">
              <a:lnSpc>
                <a:spcPct val="90000"/>
              </a:lnSpc>
              <a:spcBef>
                <a:spcPct val="0"/>
              </a:spcBef>
              <a:spcAft>
                <a:spcPct val="0"/>
              </a:spcAft>
              <a:buFontTx/>
              <a:buChar char="•"/>
              <a:defRPr/>
            </a:pPr>
            <a:r>
              <a:rPr lang="en-US" sz="2000" b="1" kern="0" dirty="0">
                <a:solidFill>
                  <a:prstClr val="black"/>
                </a:solidFill>
                <a:cs typeface="Arial" charset="0"/>
              </a:rPr>
              <a:t>Lighter than normal skin and hair or complete albinism</a:t>
            </a:r>
          </a:p>
          <a:p>
            <a:pPr marL="342900" indent="-342900" algn="just" rtl="0" fontAlgn="base">
              <a:lnSpc>
                <a:spcPct val="90000"/>
              </a:lnSpc>
              <a:spcBef>
                <a:spcPct val="0"/>
              </a:spcBef>
              <a:spcAft>
                <a:spcPct val="0"/>
              </a:spcAft>
              <a:buFontTx/>
              <a:buChar char="•"/>
              <a:defRPr/>
            </a:pPr>
            <a:r>
              <a:rPr lang="en-US" sz="2000" b="1" kern="0" dirty="0">
                <a:solidFill>
                  <a:prstClr val="black"/>
                </a:solidFill>
                <a:cs typeface="Arial" charset="0"/>
              </a:rPr>
              <a:t>Most forms of complete albinism have some of the following possible symptoms:</a:t>
            </a:r>
          </a:p>
          <a:p>
            <a:pPr marL="742950" lvl="1" indent="-285750" algn="just" rtl="0" fontAlgn="base">
              <a:lnSpc>
                <a:spcPct val="90000"/>
              </a:lnSpc>
              <a:spcBef>
                <a:spcPct val="0"/>
              </a:spcBef>
              <a:spcAft>
                <a:spcPct val="0"/>
              </a:spcAft>
              <a:buFontTx/>
              <a:buChar char="–"/>
              <a:defRPr/>
            </a:pPr>
            <a:r>
              <a:rPr lang="en-US" sz="2000" b="1" kern="0" dirty="0">
                <a:solidFill>
                  <a:prstClr val="black"/>
                </a:solidFill>
                <a:cs typeface="Arial" charset="0"/>
              </a:rPr>
              <a:t>Rapid eye movements</a:t>
            </a:r>
          </a:p>
          <a:p>
            <a:pPr marL="742950" lvl="1" indent="-285750" algn="just" rtl="0" fontAlgn="base">
              <a:lnSpc>
                <a:spcPct val="90000"/>
              </a:lnSpc>
              <a:spcBef>
                <a:spcPct val="0"/>
              </a:spcBef>
              <a:spcAft>
                <a:spcPct val="0"/>
              </a:spcAft>
              <a:buFontTx/>
              <a:buChar char="–"/>
              <a:defRPr/>
            </a:pPr>
            <a:r>
              <a:rPr lang="en-US" sz="2000" b="1" kern="0" dirty="0">
                <a:solidFill>
                  <a:prstClr val="black"/>
                </a:solidFill>
                <a:cs typeface="Arial" charset="0"/>
              </a:rPr>
              <a:t>Strabismus (eyes not tracking properly) </a:t>
            </a:r>
          </a:p>
          <a:p>
            <a:pPr marL="742950" lvl="1" indent="-285750" algn="just" rtl="0" fontAlgn="base">
              <a:lnSpc>
                <a:spcPct val="90000"/>
              </a:lnSpc>
              <a:spcBef>
                <a:spcPct val="0"/>
              </a:spcBef>
              <a:spcAft>
                <a:spcPct val="0"/>
              </a:spcAft>
              <a:buFontTx/>
              <a:buChar char="–"/>
              <a:defRPr/>
            </a:pPr>
            <a:r>
              <a:rPr lang="en-US" sz="2000" b="1" kern="0" dirty="0">
                <a:solidFill>
                  <a:prstClr val="black"/>
                </a:solidFill>
                <a:cs typeface="Arial" charset="0"/>
              </a:rPr>
              <a:t>Photophobia (avoidance of light because of discomfort) </a:t>
            </a:r>
          </a:p>
          <a:p>
            <a:pPr marL="742950" lvl="1" indent="-285750" algn="just" rtl="0" fontAlgn="base">
              <a:lnSpc>
                <a:spcPct val="90000"/>
              </a:lnSpc>
              <a:spcBef>
                <a:spcPct val="0"/>
              </a:spcBef>
              <a:spcAft>
                <a:spcPct val="0"/>
              </a:spcAft>
              <a:buFontTx/>
              <a:buChar char="–"/>
              <a:defRPr/>
            </a:pPr>
            <a:r>
              <a:rPr lang="en-US" sz="2000" b="1" kern="0" dirty="0">
                <a:solidFill>
                  <a:prstClr val="black"/>
                </a:solidFill>
                <a:cs typeface="Arial" charset="0"/>
              </a:rPr>
              <a:t>Decreased visual acuity</a:t>
            </a:r>
          </a:p>
          <a:p>
            <a:pPr marL="742950" lvl="1" indent="-285750" algn="just" rtl="0" fontAlgn="base">
              <a:lnSpc>
                <a:spcPct val="90000"/>
              </a:lnSpc>
              <a:spcBef>
                <a:spcPct val="0"/>
              </a:spcBef>
              <a:spcAft>
                <a:spcPct val="0"/>
              </a:spcAft>
              <a:buFontTx/>
              <a:buChar char="–"/>
              <a:defRPr/>
            </a:pPr>
            <a:r>
              <a:rPr lang="en-US" sz="2000" b="1" kern="0" dirty="0">
                <a:solidFill>
                  <a:prstClr val="black"/>
                </a:solidFill>
                <a:cs typeface="Arial" charset="0"/>
              </a:rPr>
              <a:t>Functional blindness</a:t>
            </a:r>
            <a:endParaRPr lang="en-US" sz="2000" kern="0" dirty="0">
              <a:solidFill>
                <a:prstClr val="black"/>
              </a:solidFill>
              <a:cs typeface="Arial" charset="0"/>
            </a:endParaRPr>
          </a:p>
        </p:txBody>
      </p:sp>
      <p:sp>
        <p:nvSpPr>
          <p:cNvPr id="6" name="Rectangle 2"/>
          <p:cNvSpPr txBox="1">
            <a:spLocks noChangeArrowheads="1"/>
          </p:cNvSpPr>
          <p:nvPr/>
        </p:nvSpPr>
        <p:spPr bwMode="auto">
          <a:xfrm>
            <a:off x="-152400" y="5075238"/>
            <a:ext cx="3124200" cy="1143000"/>
          </a:xfrm>
          <a:prstGeom prst="rect">
            <a:avLst/>
          </a:prstGeom>
          <a:noFill/>
          <a:ln w="9525">
            <a:noFill/>
            <a:miter lim="800000"/>
            <a:headEnd/>
            <a:tailEnd/>
          </a:ln>
        </p:spPr>
        <p:txBody>
          <a:bodyPr anchor="ctr"/>
          <a:lstStyle/>
          <a:p>
            <a:pPr algn="ctr" rtl="0" fontAlgn="base">
              <a:spcBef>
                <a:spcPct val="0"/>
              </a:spcBef>
              <a:spcAft>
                <a:spcPct val="0"/>
              </a:spcAft>
              <a:defRPr/>
            </a:pPr>
            <a:r>
              <a:rPr lang="en-US" sz="2800" b="1" kern="0" dirty="0">
                <a:solidFill>
                  <a:srgbClr val="FF0000"/>
                </a:solidFill>
                <a:cs typeface="Arial" pitchFamily="34" charset="0"/>
              </a:rPr>
              <a:t>Complications</a:t>
            </a:r>
          </a:p>
        </p:txBody>
      </p:sp>
      <p:sp>
        <p:nvSpPr>
          <p:cNvPr id="7" name="Rectangle 4"/>
          <p:cNvSpPr txBox="1">
            <a:spLocks noChangeArrowheads="1"/>
          </p:cNvSpPr>
          <p:nvPr/>
        </p:nvSpPr>
        <p:spPr bwMode="auto">
          <a:xfrm>
            <a:off x="457200" y="5943600"/>
            <a:ext cx="8229600" cy="914400"/>
          </a:xfrm>
          <a:prstGeom prst="rect">
            <a:avLst/>
          </a:prstGeom>
          <a:noFill/>
          <a:ln w="9525">
            <a:noFill/>
            <a:miter lim="800000"/>
            <a:headEnd/>
            <a:tailEnd/>
          </a:ln>
        </p:spPr>
        <p:txBody>
          <a:bodyPr/>
          <a:lstStyle/>
          <a:p>
            <a:pPr marL="342900" indent="-342900" algn="l" rtl="0" fontAlgn="base">
              <a:spcBef>
                <a:spcPct val="0"/>
              </a:spcBef>
              <a:spcAft>
                <a:spcPct val="0"/>
              </a:spcAft>
              <a:buFontTx/>
              <a:buChar char="•"/>
              <a:defRPr/>
            </a:pPr>
            <a:r>
              <a:rPr lang="en-US" sz="2000" b="1" kern="0">
                <a:solidFill>
                  <a:prstClr val="black"/>
                </a:solidFill>
                <a:cs typeface="Arial" charset="0"/>
              </a:rPr>
              <a:t>Skin cancer </a:t>
            </a:r>
          </a:p>
          <a:p>
            <a:pPr marL="342900" indent="-342900" algn="l" rtl="0" fontAlgn="base">
              <a:spcBef>
                <a:spcPct val="0"/>
              </a:spcBef>
              <a:spcAft>
                <a:spcPct val="0"/>
              </a:spcAft>
              <a:buFontTx/>
              <a:buChar char="•"/>
              <a:defRPr/>
            </a:pPr>
            <a:r>
              <a:rPr lang="en-US" sz="2000" b="1" kern="0">
                <a:solidFill>
                  <a:prstClr val="black"/>
                </a:solidFill>
                <a:cs typeface="Arial" charset="0"/>
              </a:rPr>
              <a:t>Decreased vision, blindness</a:t>
            </a:r>
          </a:p>
          <a:p>
            <a:pPr marL="342900" indent="-342900" algn="l" rtl="0" fontAlgn="base">
              <a:spcBef>
                <a:spcPct val="0"/>
              </a:spcBef>
              <a:spcAft>
                <a:spcPct val="0"/>
              </a:spcAft>
              <a:buFontTx/>
              <a:buChar char="•"/>
              <a:defRPr/>
            </a:pPr>
            <a:endParaRPr lang="en-US" sz="2000" kern="0" dirty="0">
              <a:solidFill>
                <a:prstClr val="black"/>
              </a:solidFill>
              <a:cs typeface="Arial" charset="0"/>
            </a:endParaRPr>
          </a:p>
        </p:txBody>
      </p:sp>
    </p:spTree>
    <p:extLst>
      <p:ext uri="{BB962C8B-B14F-4D97-AF65-F5344CB8AC3E}">
        <p14:creationId xmlns:p14="http://schemas.microsoft.com/office/powerpoint/2010/main" val="40276160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are the problems associated with it?&#10;â¢ Two main problems&#10;1.Skin Problems&#10;2.Eye Problems&#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76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7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7573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ÙØªÙØ¬Ø© Ø¨Ø­Ø« Ø§ÙØµÙØ± Ø¹Ù âªalbinism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3304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114" y="3933056"/>
            <a:ext cx="2016224"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3807169"/>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5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â¢ They have very fair skin which is prone to burn easily in&#10;the sun.&#10;â¢ at higher than average risk of skin cancer&#10;â¢ no n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9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YE PROBLEMS&#10;â¢ very pale blue or grey eyes&#10;â¢ vision is impaired&#10;â¢ photophobia ï¨ sensitivity to light&#10;â¢ Nystagmus ï¨ invol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40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28600" y="609600"/>
            <a:ext cx="54864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000" b="1">
                <a:solidFill>
                  <a:prstClr val="black"/>
                </a:solidFill>
                <a:cs typeface="Arial" pitchFamily="34" charset="0"/>
              </a:rPr>
              <a:t>hyperpigmentation is the darkening of an area of skin or nails caused by increased melanin.</a:t>
            </a:r>
          </a:p>
          <a:p>
            <a:pPr algn="l" rtl="0" fontAlgn="base">
              <a:spcBef>
                <a:spcPct val="0"/>
              </a:spcBef>
              <a:spcAft>
                <a:spcPct val="0"/>
              </a:spcAft>
            </a:pPr>
            <a:r>
              <a:rPr lang="en-US">
                <a:solidFill>
                  <a:prstClr val="black"/>
                </a:solidFill>
                <a:latin typeface="Arial" pitchFamily="34" charset="0"/>
                <a:cs typeface="Arial" pitchFamily="34" charset="0"/>
              </a:rPr>
              <a:t/>
            </a:r>
            <a:br>
              <a:rPr lang="en-US">
                <a:solidFill>
                  <a:prstClr val="black"/>
                </a:solidFill>
                <a:latin typeface="Arial" pitchFamily="34" charset="0"/>
                <a:cs typeface="Arial" pitchFamily="34" charset="0"/>
              </a:rPr>
            </a:br>
            <a:endParaRPr lang="en-US">
              <a:solidFill>
                <a:prstClr val="black"/>
              </a:solidFill>
              <a:latin typeface="Arial" pitchFamily="34" charset="0"/>
              <a:cs typeface="Arial" pitchFamily="34" charset="0"/>
            </a:endParaRPr>
          </a:p>
        </p:txBody>
      </p:sp>
      <p:sp>
        <p:nvSpPr>
          <p:cNvPr id="21507" name="Rectangle 4"/>
          <p:cNvSpPr>
            <a:spLocks noChangeArrowheads="1"/>
          </p:cNvSpPr>
          <p:nvPr/>
        </p:nvSpPr>
        <p:spPr bwMode="auto">
          <a:xfrm>
            <a:off x="279400" y="0"/>
            <a:ext cx="345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pPr>
            <a:r>
              <a:rPr lang="en-US" sz="3200" b="1">
                <a:solidFill>
                  <a:srgbClr val="FF0000"/>
                </a:solidFill>
                <a:cs typeface="Arial" pitchFamily="34" charset="0"/>
              </a:rPr>
              <a:t>hyperpigmentation</a:t>
            </a:r>
            <a:endParaRPr lang="en-US" sz="3200">
              <a:solidFill>
                <a:srgbClr val="FF0000"/>
              </a:solidFill>
              <a:cs typeface="Arial" pitchFamily="34" charset="0"/>
            </a:endParaRPr>
          </a:p>
        </p:txBody>
      </p:sp>
      <p:sp>
        <p:nvSpPr>
          <p:cNvPr id="21508" name="Rectangle 5"/>
          <p:cNvSpPr>
            <a:spLocks noChangeArrowheads="1"/>
          </p:cNvSpPr>
          <p:nvPr/>
        </p:nvSpPr>
        <p:spPr bwMode="auto">
          <a:xfrm>
            <a:off x="228600" y="2667000"/>
            <a:ext cx="121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pPr>
            <a:r>
              <a:rPr lang="en-US" sz="2800" b="1">
                <a:solidFill>
                  <a:srgbClr val="FF3300"/>
                </a:solidFill>
                <a:cs typeface="Arial" pitchFamily="34" charset="0"/>
              </a:rPr>
              <a:t>Causes</a:t>
            </a:r>
          </a:p>
        </p:txBody>
      </p:sp>
      <p:sp>
        <p:nvSpPr>
          <p:cNvPr id="21509" name="Rectangle 6"/>
          <p:cNvSpPr>
            <a:spLocks noChangeArrowheads="1"/>
          </p:cNvSpPr>
          <p:nvPr/>
        </p:nvSpPr>
        <p:spPr bwMode="auto">
          <a:xfrm>
            <a:off x="228600" y="3257550"/>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000" b="1">
                <a:solidFill>
                  <a:prstClr val="black"/>
                </a:solidFill>
                <a:cs typeface="Arial" pitchFamily="34" charset="0"/>
              </a:rPr>
              <a:t>Hyperpigmentation may be caused by sun damage, inflammation, or other skin injuries, including those related to acne vulgaris.</a:t>
            </a:r>
          </a:p>
        </p:txBody>
      </p:sp>
      <p:sp>
        <p:nvSpPr>
          <p:cNvPr id="21510" name="Rectangle 7"/>
          <p:cNvSpPr>
            <a:spLocks noChangeArrowheads="1"/>
          </p:cNvSpPr>
          <p:nvPr/>
        </p:nvSpPr>
        <p:spPr bwMode="auto">
          <a:xfrm>
            <a:off x="304800" y="4183063"/>
            <a:ext cx="85344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000" b="1">
                <a:solidFill>
                  <a:prstClr val="black"/>
                </a:solidFill>
                <a:cs typeface="Arial" pitchFamily="34" charset="0"/>
              </a:rPr>
              <a:t>Many forms of hyperpigmentation are caused by an excess production of melanin. </a:t>
            </a:r>
          </a:p>
          <a:p>
            <a:pPr algn="just" rtl="0" fontAlgn="base">
              <a:spcBef>
                <a:spcPct val="0"/>
              </a:spcBef>
              <a:spcAft>
                <a:spcPct val="0"/>
              </a:spcAft>
            </a:pPr>
            <a:endParaRPr lang="en-US" sz="2000" b="1">
              <a:solidFill>
                <a:prstClr val="black"/>
              </a:solidFill>
              <a:cs typeface="Arial" pitchFamily="34" charset="0"/>
            </a:endParaRPr>
          </a:p>
          <a:p>
            <a:pPr algn="just" rtl="0" fontAlgn="base">
              <a:spcBef>
                <a:spcPct val="0"/>
              </a:spcBef>
              <a:spcAft>
                <a:spcPct val="0"/>
              </a:spcAft>
            </a:pPr>
            <a:r>
              <a:rPr lang="en-US" sz="2000" b="1">
                <a:solidFill>
                  <a:prstClr val="black"/>
                </a:solidFill>
                <a:cs typeface="Arial" pitchFamily="34" charset="0"/>
              </a:rPr>
              <a:t>As the body ages, melanocyte distribution becomes less diffuse and its regulation less controlled by the body. UV light stimulates melanocyte activity, and where concentrations of the cells are denser than surrounding areas, hyperpigmentation is effected. </a:t>
            </a:r>
          </a:p>
        </p:txBody>
      </p:sp>
      <p:sp>
        <p:nvSpPr>
          <p:cNvPr id="21511" name="Rectangle 8"/>
          <p:cNvSpPr>
            <a:spLocks noChangeArrowheads="1"/>
          </p:cNvSpPr>
          <p:nvPr/>
        </p:nvSpPr>
        <p:spPr bwMode="auto">
          <a:xfrm>
            <a:off x="261938" y="1346200"/>
            <a:ext cx="54530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000" b="1">
                <a:solidFill>
                  <a:prstClr val="black"/>
                </a:solidFill>
                <a:cs typeface="Arial" pitchFamily="34" charset="0"/>
              </a:rPr>
              <a:t>Hyperpigmentation is a common, usually harmless condition in which patches of skin become darker in color than the normal surrounding skin. </a:t>
            </a:r>
          </a:p>
        </p:txBody>
      </p:sp>
      <p:pic>
        <p:nvPicPr>
          <p:cNvPr id="21512" name="Picture 2" descr="http://t0.gstatic.com/images?q=tbn:ANd9GcTe_T2OqukpgRNyIXtM2bTPXGGckdOn1vdtm_JfLplPOO2LQOOf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09600"/>
            <a:ext cx="25479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4678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304800" y="838200"/>
            <a:ext cx="44196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000" b="1">
                <a:solidFill>
                  <a:prstClr val="black"/>
                </a:solidFill>
                <a:cs typeface="Arial" pitchFamily="34" charset="0"/>
              </a:rPr>
              <a:t>Melanin is a natural pigment found in most organisms. In animals melanin pigments are derivatives of the amino acid tyrosine. </a:t>
            </a:r>
          </a:p>
          <a:p>
            <a:pPr algn="just" rtl="0" fontAlgn="base">
              <a:spcBef>
                <a:spcPct val="0"/>
              </a:spcBef>
              <a:spcAft>
                <a:spcPct val="0"/>
              </a:spcAft>
            </a:pPr>
            <a:endParaRPr lang="en-GB" sz="2000" b="1">
              <a:solidFill>
                <a:prstClr val="black"/>
              </a:solidFill>
              <a:cs typeface="Arial" pitchFamily="34" charset="0"/>
            </a:endParaRPr>
          </a:p>
        </p:txBody>
      </p:sp>
      <p:sp>
        <p:nvSpPr>
          <p:cNvPr id="10243" name="Rectangle 2"/>
          <p:cNvSpPr>
            <a:spLocks noChangeArrowheads="1"/>
          </p:cNvSpPr>
          <p:nvPr/>
        </p:nvSpPr>
        <p:spPr bwMode="auto">
          <a:xfrm>
            <a:off x="381000" y="2514600"/>
            <a:ext cx="441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000" b="1">
                <a:solidFill>
                  <a:prstClr val="black"/>
                </a:solidFill>
                <a:cs typeface="Arial" pitchFamily="34" charset="0"/>
              </a:rPr>
              <a:t>Melanin is brown, non-refractile, and finely granular with individual granules having a diameter of less than 800 nanometers. </a:t>
            </a:r>
          </a:p>
        </p:txBody>
      </p:sp>
      <p:pic>
        <p:nvPicPr>
          <p:cNvPr id="10244" name="Picture 4" descr="0200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09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4"/>
          <p:cNvSpPr>
            <a:spLocks noChangeArrowheads="1"/>
          </p:cNvSpPr>
          <p:nvPr/>
        </p:nvSpPr>
        <p:spPr bwMode="auto">
          <a:xfrm>
            <a:off x="381000" y="5232400"/>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000" b="1">
                <a:solidFill>
                  <a:prstClr val="black"/>
                </a:solidFill>
                <a:cs typeface="Arial" pitchFamily="34" charset="0"/>
              </a:rPr>
              <a:t>Another common form of melanin is </a:t>
            </a:r>
            <a:r>
              <a:rPr lang="en-GB" sz="2400" b="1" u="sng">
                <a:solidFill>
                  <a:srgbClr val="FF0000"/>
                </a:solidFill>
                <a:cs typeface="Arial" pitchFamily="34" charset="0"/>
              </a:rPr>
              <a:t>pheomelanin</a:t>
            </a:r>
            <a:r>
              <a:rPr lang="en-GB" b="1" u="sng">
                <a:solidFill>
                  <a:srgbClr val="FF0000"/>
                </a:solidFill>
                <a:cs typeface="Arial" pitchFamily="34" charset="0"/>
              </a:rPr>
              <a:t>: </a:t>
            </a:r>
            <a:r>
              <a:rPr lang="en-GB" sz="2000" b="1">
                <a:solidFill>
                  <a:prstClr val="black"/>
                </a:solidFill>
                <a:cs typeface="Arial" pitchFamily="34" charset="0"/>
              </a:rPr>
              <a:t>a cysteine-containing red-brown polymer of benzothiazine units largely responsible for red hair and freckl.</a:t>
            </a:r>
            <a:endParaRPr lang="en-GB" sz="2000">
              <a:solidFill>
                <a:prstClr val="black"/>
              </a:solidFill>
              <a:latin typeface="Arial" pitchFamily="34" charset="0"/>
              <a:cs typeface="Arial" pitchFamily="34" charset="0"/>
            </a:endParaRPr>
          </a:p>
        </p:txBody>
      </p:sp>
      <p:sp>
        <p:nvSpPr>
          <p:cNvPr id="10246" name="Rectangle 5"/>
          <p:cNvSpPr>
            <a:spLocks noChangeArrowheads="1"/>
          </p:cNvSpPr>
          <p:nvPr/>
        </p:nvSpPr>
        <p:spPr bwMode="auto">
          <a:xfrm>
            <a:off x="304800" y="177800"/>
            <a:ext cx="1593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pPr>
            <a:r>
              <a:rPr lang="en-GB" sz="3200" b="1">
                <a:solidFill>
                  <a:srgbClr val="FF0000"/>
                </a:solidFill>
                <a:cs typeface="Arial" pitchFamily="34" charset="0"/>
              </a:rPr>
              <a:t>Melanin</a:t>
            </a:r>
            <a:endParaRPr lang="en-GB" sz="3200">
              <a:solidFill>
                <a:srgbClr val="FF0000"/>
              </a:solidFill>
              <a:latin typeface="Arial" pitchFamily="34" charset="0"/>
              <a:cs typeface="Arial" pitchFamily="34" charset="0"/>
            </a:endParaRPr>
          </a:p>
        </p:txBody>
      </p:sp>
      <p:sp>
        <p:nvSpPr>
          <p:cNvPr id="10247" name="Rectangle 6"/>
          <p:cNvSpPr>
            <a:spLocks noChangeArrowheads="1"/>
          </p:cNvSpPr>
          <p:nvPr/>
        </p:nvSpPr>
        <p:spPr bwMode="auto">
          <a:xfrm>
            <a:off x="457200" y="4016375"/>
            <a:ext cx="8382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000" b="1">
                <a:solidFill>
                  <a:prstClr val="black"/>
                </a:solidFill>
                <a:cs typeface="Arial" pitchFamily="34" charset="0"/>
              </a:rPr>
              <a:t>The most common biological melanin is </a:t>
            </a:r>
            <a:r>
              <a:rPr lang="en-GB" sz="2400" b="1" u="sng">
                <a:solidFill>
                  <a:srgbClr val="FF0000"/>
                </a:solidFill>
                <a:cs typeface="Arial" pitchFamily="34" charset="0"/>
              </a:rPr>
              <a:t>eumelanin</a:t>
            </a:r>
            <a:r>
              <a:rPr lang="en-GB" b="1" u="sng">
                <a:solidFill>
                  <a:srgbClr val="FF0000"/>
                </a:solidFill>
                <a:cs typeface="Arial" pitchFamily="34" charset="0"/>
              </a:rPr>
              <a:t>: </a:t>
            </a:r>
            <a:r>
              <a:rPr lang="en-GB" sz="2000" b="1">
                <a:solidFill>
                  <a:prstClr val="black"/>
                </a:solidFill>
                <a:cs typeface="Arial" pitchFamily="34" charset="0"/>
              </a:rPr>
              <a:t>This is a brown-black polymer of dihydroxyindole carboxylic acids and their reduced forms. </a:t>
            </a:r>
          </a:p>
        </p:txBody>
      </p:sp>
    </p:spTree>
    <p:extLst>
      <p:ext uri="{BB962C8B-B14F-4D97-AF65-F5344CB8AC3E}">
        <p14:creationId xmlns:p14="http://schemas.microsoft.com/office/powerpoint/2010/main" val="3348926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228600" y="806450"/>
            <a:ext cx="8686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000" b="1">
                <a:solidFill>
                  <a:prstClr val="black"/>
                </a:solidFill>
                <a:cs typeface="Arial" pitchFamily="34" charset="0"/>
              </a:rPr>
              <a:t>Special cells known as </a:t>
            </a:r>
            <a:r>
              <a:rPr lang="en-GB" sz="2400" b="1" u="sng">
                <a:solidFill>
                  <a:srgbClr val="FF0000"/>
                </a:solidFill>
                <a:cs typeface="Arial" pitchFamily="34" charset="0"/>
              </a:rPr>
              <a:t>melanocytes</a:t>
            </a:r>
            <a:r>
              <a:rPr lang="en-GB" sz="2000" b="1">
                <a:solidFill>
                  <a:prstClr val="black"/>
                </a:solidFill>
                <a:cs typeface="Arial" pitchFamily="34" charset="0"/>
              </a:rPr>
              <a:t> produce melanin in the outer layer of the skin. </a:t>
            </a:r>
          </a:p>
          <a:p>
            <a:pPr algn="just" rtl="0" fontAlgn="base">
              <a:spcBef>
                <a:spcPct val="0"/>
              </a:spcBef>
              <a:spcAft>
                <a:spcPct val="0"/>
              </a:spcAft>
            </a:pPr>
            <a:endParaRPr lang="en-GB" sz="2000" b="1">
              <a:solidFill>
                <a:prstClr val="black"/>
              </a:solidFill>
              <a:cs typeface="Arial" pitchFamily="34" charset="0"/>
            </a:endParaRPr>
          </a:p>
          <a:p>
            <a:pPr algn="just" rtl="0" fontAlgn="base">
              <a:spcBef>
                <a:spcPct val="0"/>
              </a:spcBef>
              <a:spcAft>
                <a:spcPct val="0"/>
              </a:spcAft>
            </a:pPr>
            <a:r>
              <a:rPr lang="en-GB" sz="2000" b="1">
                <a:solidFill>
                  <a:prstClr val="black"/>
                </a:solidFill>
                <a:cs typeface="Arial" pitchFamily="34" charset="0"/>
              </a:rPr>
              <a:t>The greater expression of the gene creates an increase in the synthesis of melanin. </a:t>
            </a:r>
          </a:p>
          <a:p>
            <a:pPr algn="just" rtl="0" fontAlgn="base">
              <a:spcBef>
                <a:spcPct val="0"/>
              </a:spcBef>
              <a:spcAft>
                <a:spcPct val="0"/>
              </a:spcAft>
            </a:pPr>
            <a:endParaRPr lang="en-GB" sz="2000" b="1">
              <a:solidFill>
                <a:prstClr val="black"/>
              </a:solidFill>
              <a:cs typeface="Arial" pitchFamily="34" charset="0"/>
            </a:endParaRPr>
          </a:p>
          <a:p>
            <a:pPr algn="just" rtl="0" fontAlgn="base">
              <a:spcBef>
                <a:spcPct val="0"/>
              </a:spcBef>
              <a:spcAft>
                <a:spcPct val="0"/>
              </a:spcAft>
            </a:pPr>
            <a:r>
              <a:rPr lang="en-GB" sz="2400" b="1" u="sng">
                <a:solidFill>
                  <a:srgbClr val="FF0000"/>
                </a:solidFill>
                <a:cs typeface="Arial" pitchFamily="34" charset="0"/>
              </a:rPr>
              <a:t>Precursor</a:t>
            </a:r>
          </a:p>
          <a:p>
            <a:pPr algn="just" rtl="0" fontAlgn="base">
              <a:spcBef>
                <a:spcPct val="0"/>
              </a:spcBef>
              <a:spcAft>
                <a:spcPct val="0"/>
              </a:spcAft>
            </a:pPr>
            <a:r>
              <a:rPr lang="en-GB" sz="2000" b="1">
                <a:solidFill>
                  <a:prstClr val="black"/>
                </a:solidFill>
                <a:cs typeface="Arial" pitchFamily="34" charset="0"/>
              </a:rPr>
              <a:t>L-tyrosine is a precursor of melanin. This means that certain biochemical pathways convert L-tyrosine into melanin through the use of numerous "intermediate molecules" that are systematically modified into the end product.</a:t>
            </a:r>
          </a:p>
        </p:txBody>
      </p:sp>
      <p:sp>
        <p:nvSpPr>
          <p:cNvPr id="11267" name="Rectangle 2"/>
          <p:cNvSpPr>
            <a:spLocks noGrp="1" noChangeArrowheads="1"/>
          </p:cNvSpPr>
          <p:nvPr>
            <p:ph type="title"/>
          </p:nvPr>
        </p:nvSpPr>
        <p:spPr>
          <a:xfrm>
            <a:off x="-152400" y="-152400"/>
            <a:ext cx="4114800" cy="1143000"/>
          </a:xfrm>
        </p:spPr>
        <p:txBody>
          <a:bodyPr/>
          <a:lstStyle/>
          <a:p>
            <a:pPr eaLnBrk="1" hangingPunct="1"/>
            <a:r>
              <a:rPr lang="en-US" sz="3200" b="1" smtClean="0">
                <a:solidFill>
                  <a:srgbClr val="FF0000"/>
                </a:solidFill>
              </a:rPr>
              <a:t>Melanin synthesis</a:t>
            </a:r>
          </a:p>
        </p:txBody>
      </p:sp>
      <p:sp>
        <p:nvSpPr>
          <p:cNvPr id="11268" name="Rectangle 3"/>
          <p:cNvSpPr>
            <a:spLocks noChangeArrowheads="1"/>
          </p:cNvSpPr>
          <p:nvPr/>
        </p:nvSpPr>
        <p:spPr bwMode="auto">
          <a:xfrm>
            <a:off x="228600" y="4343400"/>
            <a:ext cx="85613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000" b="1">
                <a:solidFill>
                  <a:prstClr val="black"/>
                </a:solidFill>
                <a:cs typeface="Arial" pitchFamily="34" charset="0"/>
              </a:rPr>
              <a:t>Upon exposure to UV radiation, DNA damage triggers cytokines, growth factors and other inflammatory factors to stimulate melanin production.</a:t>
            </a:r>
          </a:p>
          <a:p>
            <a:pPr algn="just" rtl="0" fontAlgn="base">
              <a:spcBef>
                <a:spcPct val="0"/>
              </a:spcBef>
              <a:spcAft>
                <a:spcPct val="0"/>
              </a:spcAft>
            </a:pPr>
            <a:endParaRPr lang="en-GB" sz="2000" b="1">
              <a:solidFill>
                <a:prstClr val="black"/>
              </a:solidFill>
              <a:cs typeface="Arial" pitchFamily="34" charset="0"/>
            </a:endParaRPr>
          </a:p>
          <a:p>
            <a:pPr algn="just" rtl="0" fontAlgn="base">
              <a:spcBef>
                <a:spcPct val="0"/>
              </a:spcBef>
              <a:spcAft>
                <a:spcPct val="0"/>
              </a:spcAft>
            </a:pPr>
            <a:r>
              <a:rPr lang="en-GB" sz="2000" b="1">
                <a:solidFill>
                  <a:srgbClr val="FF0000"/>
                </a:solidFill>
                <a:cs typeface="Arial" pitchFamily="34" charset="0"/>
              </a:rPr>
              <a:t>Melanocytes, by increasing the production of intracellular nitric oxide (NO), they trigger signal transduction cascades to initiate melanogenesis through a series of oxidative reactions involving the amino acid tyrosine in the presence of the enzyme tyrosinase. </a:t>
            </a:r>
          </a:p>
          <a:p>
            <a:pPr algn="just" rtl="0" fontAlgn="base">
              <a:spcBef>
                <a:spcPct val="0"/>
              </a:spcBef>
              <a:spcAft>
                <a:spcPct val="0"/>
              </a:spcAft>
            </a:pPr>
            <a:endParaRPr lang="en-GB" sz="2000" b="1">
              <a:solidFill>
                <a:prstClr val="black"/>
              </a:solidFill>
              <a:cs typeface="Arial" pitchFamily="34" charset="0"/>
            </a:endParaRPr>
          </a:p>
          <a:p>
            <a:pPr algn="just" rtl="0" fontAlgn="base">
              <a:spcBef>
                <a:spcPct val="0"/>
              </a:spcBef>
              <a:spcAft>
                <a:spcPct val="0"/>
              </a:spcAft>
            </a:pPr>
            <a:endParaRPr lang="en-GB" sz="2000" b="1">
              <a:solidFill>
                <a:prstClr val="black"/>
              </a:solidFill>
              <a:cs typeface="Arial" pitchFamily="34" charset="0"/>
            </a:endParaRPr>
          </a:p>
        </p:txBody>
      </p:sp>
    </p:spTree>
    <p:extLst>
      <p:ext uri="{BB962C8B-B14F-4D97-AF65-F5344CB8AC3E}">
        <p14:creationId xmlns:p14="http://schemas.microsoft.com/office/powerpoint/2010/main" val="29702642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04800" y="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3200" b="1">
                <a:solidFill>
                  <a:srgbClr val="FF0000"/>
                </a:solidFill>
                <a:cs typeface="Arial" pitchFamily="34" charset="0"/>
              </a:rPr>
              <a:t>The process of melanin synthesis </a:t>
            </a:r>
          </a:p>
        </p:txBody>
      </p:sp>
      <p:pic>
        <p:nvPicPr>
          <p:cNvPr id="122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53470"/>
            <a:ext cx="8136904"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1199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640960" cy="830997"/>
          </a:xfrm>
          <a:prstGeom prst="rect">
            <a:avLst/>
          </a:prstGeom>
        </p:spPr>
        <p:txBody>
          <a:bodyPr wrap="square">
            <a:spAutoFit/>
          </a:bodyPr>
          <a:lstStyle/>
          <a:p>
            <a:pPr algn="l" rtl="0"/>
            <a:r>
              <a:rPr lang="en-US" b="1" u="sng" dirty="0">
                <a:solidFill>
                  <a:srgbClr val="FF0000"/>
                </a:solidFill>
              </a:rPr>
              <a:t>1 </a:t>
            </a:r>
            <a:r>
              <a:rPr lang="en-US" sz="2400" b="1" u="sng" dirty="0">
                <a:solidFill>
                  <a:srgbClr val="FF0000"/>
                </a:solidFill>
              </a:rPr>
              <a:t>. Synthesis of melanin.</a:t>
            </a:r>
          </a:p>
          <a:p>
            <a:pPr algn="l" rtl="0"/>
            <a:r>
              <a:rPr lang="en-US" sz="2400" dirty="0" err="1" smtClean="0"/>
              <a:t>i</a:t>
            </a:r>
            <a:r>
              <a:rPr lang="en-US" sz="2400" dirty="0" smtClean="0"/>
              <a:t>. Melanin </a:t>
            </a:r>
            <a:r>
              <a:rPr lang="en-US" sz="2400" dirty="0"/>
              <a:t>pigment gives the black </a:t>
            </a:r>
            <a:r>
              <a:rPr lang="en-US" sz="2400" dirty="0" err="1"/>
              <a:t>colour</a:t>
            </a:r>
            <a:r>
              <a:rPr lang="en-US" sz="2400" dirty="0"/>
              <a:t> to the skin and hair </a:t>
            </a:r>
          </a:p>
        </p:txBody>
      </p:sp>
      <p:sp>
        <p:nvSpPr>
          <p:cNvPr id="5" name="Rectangle 4"/>
          <p:cNvSpPr/>
          <p:nvPr/>
        </p:nvSpPr>
        <p:spPr>
          <a:xfrm>
            <a:off x="0" y="1196752"/>
            <a:ext cx="9144000" cy="2677656"/>
          </a:xfrm>
          <a:prstGeom prst="rect">
            <a:avLst/>
          </a:prstGeom>
        </p:spPr>
        <p:txBody>
          <a:bodyPr wrap="square">
            <a:spAutoFit/>
          </a:bodyPr>
          <a:lstStyle/>
          <a:p>
            <a:pPr algn="l" rtl="0"/>
            <a:r>
              <a:rPr lang="en-US" sz="2400" b="1" u="sng" dirty="0" err="1"/>
              <a:t>Tyrosinase</a:t>
            </a:r>
            <a:r>
              <a:rPr lang="en-US" sz="2400" b="1" u="sng" dirty="0"/>
              <a:t> and tyrosine hydroxylase: </a:t>
            </a:r>
          </a:p>
          <a:p>
            <a:pPr algn="just" rtl="0"/>
            <a:r>
              <a:rPr lang="en-US" sz="2400" dirty="0"/>
              <a:t>Both these enzymes will add hydroxyl group to tyrosine to produce </a:t>
            </a:r>
            <a:r>
              <a:rPr lang="en-US" sz="2400" dirty="0" err="1"/>
              <a:t>dihydroxy</a:t>
            </a:r>
            <a:r>
              <a:rPr lang="en-US" sz="2400" dirty="0"/>
              <a:t> phenylalanine (DOPA). </a:t>
            </a:r>
            <a:r>
              <a:rPr lang="en-US" sz="2400" u="sng" dirty="0" err="1"/>
              <a:t>Tyrosinase</a:t>
            </a:r>
            <a:r>
              <a:rPr lang="en-US" sz="2400" u="sng" dirty="0"/>
              <a:t> is present in </a:t>
            </a:r>
            <a:r>
              <a:rPr lang="en-US" sz="2400" u="sng" dirty="0" err="1"/>
              <a:t>melanoblasts</a:t>
            </a:r>
            <a:r>
              <a:rPr lang="en-US" sz="2400" dirty="0"/>
              <a:t>. The enzyme produces DOPA, which is used for melanin synthesis.</a:t>
            </a:r>
          </a:p>
          <a:p>
            <a:pPr algn="just" rtl="0"/>
            <a:r>
              <a:rPr lang="en-US" sz="2400" u="sng" dirty="0"/>
              <a:t>Tyrosine hydroxylase is present in adrenal medulla </a:t>
            </a:r>
            <a:r>
              <a:rPr lang="en-US" sz="2400" dirty="0"/>
              <a:t>and the DOPA thus generated is used for epinephrine synthesis. Thus even in </a:t>
            </a:r>
            <a:r>
              <a:rPr lang="en-US" sz="2400" dirty="0" err="1"/>
              <a:t>tyrosinase</a:t>
            </a:r>
            <a:r>
              <a:rPr lang="en-US" sz="2400" dirty="0"/>
              <a:t>-deficient person (albinism), epinephrine synthesis is normal</a:t>
            </a:r>
          </a:p>
        </p:txBody>
      </p:sp>
      <p:sp>
        <p:nvSpPr>
          <p:cNvPr id="6" name="Rectangle 5"/>
          <p:cNvSpPr/>
          <p:nvPr/>
        </p:nvSpPr>
        <p:spPr>
          <a:xfrm>
            <a:off x="143508" y="4077072"/>
            <a:ext cx="8712968" cy="2308324"/>
          </a:xfrm>
          <a:prstGeom prst="rect">
            <a:avLst/>
          </a:prstGeom>
        </p:spPr>
        <p:txBody>
          <a:bodyPr wrap="square">
            <a:spAutoFit/>
          </a:bodyPr>
          <a:lstStyle/>
          <a:p>
            <a:pPr algn="just" rtl="0"/>
            <a:r>
              <a:rPr lang="en-US" sz="2400" dirty="0"/>
              <a:t>Melanocytes in the deeper layers of epidermis </a:t>
            </a:r>
            <a:r>
              <a:rPr lang="en-US" sz="2400" dirty="0" err="1"/>
              <a:t>synthesise</a:t>
            </a:r>
            <a:r>
              <a:rPr lang="en-US" sz="2400" dirty="0"/>
              <a:t> melanin in granular form in </a:t>
            </a:r>
            <a:r>
              <a:rPr lang="en-US" sz="2400" dirty="0" err="1"/>
              <a:t>melano-somes</a:t>
            </a:r>
            <a:r>
              <a:rPr lang="en-US" sz="2400" dirty="0"/>
              <a:t>. The extracellular granules are later dispersed under the influence of </a:t>
            </a:r>
            <a:r>
              <a:rPr lang="en-US" sz="2400" u="sng" dirty="0"/>
              <a:t>melanocyte stimulating hormone </a:t>
            </a:r>
            <a:r>
              <a:rPr lang="en-US" sz="2400" dirty="0"/>
              <a:t>(MSH). Alpha MSH has 13 amino acids, which constitute the amino terminal part of ACTH. Therefore MSH has weak ACTH activity and ACTH has weak MSH activity.</a:t>
            </a:r>
            <a:endParaRPr lang="ar-EG" sz="2400" dirty="0"/>
          </a:p>
        </p:txBody>
      </p:sp>
    </p:spTree>
    <p:extLst>
      <p:ext uri="{BB962C8B-B14F-4D97-AF65-F5344CB8AC3E}">
        <p14:creationId xmlns:p14="http://schemas.microsoft.com/office/powerpoint/2010/main" val="193372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03" y="188640"/>
            <a:ext cx="8928992" cy="2369880"/>
          </a:xfrm>
          <a:prstGeom prst="rect">
            <a:avLst/>
          </a:prstGeom>
        </p:spPr>
        <p:txBody>
          <a:bodyPr wrap="square">
            <a:spAutoFit/>
          </a:bodyPr>
          <a:lstStyle/>
          <a:p>
            <a:pPr algn="l" rtl="0"/>
            <a:r>
              <a:rPr lang="en-US" sz="2400" b="1" dirty="0"/>
              <a:t>Clinical applications of Melanin</a:t>
            </a:r>
            <a:r>
              <a:rPr lang="en-US" sz="2400" b="1" dirty="0" smtClean="0"/>
              <a:t>:</a:t>
            </a:r>
          </a:p>
          <a:p>
            <a:pPr algn="l" rtl="0"/>
            <a:r>
              <a:rPr lang="en-US" sz="2400" b="1" dirty="0" smtClean="0"/>
              <a:t> </a:t>
            </a:r>
            <a:endParaRPr lang="en-US" sz="2400" b="1" dirty="0"/>
          </a:p>
          <a:p>
            <a:pPr algn="just" rtl="0"/>
            <a:r>
              <a:rPr lang="en-US" b="1" dirty="0" err="1"/>
              <a:t>i</a:t>
            </a:r>
            <a:r>
              <a:rPr lang="en-US" b="1" dirty="0"/>
              <a:t>. </a:t>
            </a:r>
            <a:r>
              <a:rPr lang="en-US" sz="2000" b="1" u="sng" dirty="0"/>
              <a:t>Copper deficiency</a:t>
            </a:r>
            <a:r>
              <a:rPr lang="en-US" sz="2000" dirty="0"/>
              <a:t>: Since </a:t>
            </a:r>
            <a:r>
              <a:rPr lang="en-US" sz="2000" dirty="0" err="1"/>
              <a:t>tyrosinase</a:t>
            </a:r>
            <a:r>
              <a:rPr lang="en-US" sz="2000" dirty="0"/>
              <a:t> is a copper containing enzyme, there may be disturbances in pigmentation during copper deficiency. Hair </a:t>
            </a:r>
            <a:r>
              <a:rPr lang="en-US" sz="2000" dirty="0" err="1"/>
              <a:t>synthesised</a:t>
            </a:r>
            <a:r>
              <a:rPr lang="en-US" sz="2000" dirty="0"/>
              <a:t> at the time of deficiency may be </a:t>
            </a:r>
            <a:r>
              <a:rPr lang="en-US" sz="2000" dirty="0" err="1"/>
              <a:t>depigmented</a:t>
            </a:r>
            <a:r>
              <a:rPr lang="en-US" sz="2000" dirty="0"/>
              <a:t>. If copper deficiency is intermittent, alternate black and white regions may be seen in the hair .</a:t>
            </a:r>
          </a:p>
          <a:p>
            <a:pPr algn="just" rtl="0"/>
            <a:endParaRPr lang="ar-EG" sz="2000" dirty="0"/>
          </a:p>
        </p:txBody>
      </p:sp>
      <p:sp>
        <p:nvSpPr>
          <p:cNvPr id="3" name="Rectangle 2"/>
          <p:cNvSpPr/>
          <p:nvPr/>
        </p:nvSpPr>
        <p:spPr>
          <a:xfrm>
            <a:off x="31061" y="2420888"/>
            <a:ext cx="9144000" cy="1323439"/>
          </a:xfrm>
          <a:prstGeom prst="rect">
            <a:avLst/>
          </a:prstGeom>
        </p:spPr>
        <p:txBody>
          <a:bodyPr wrap="square">
            <a:spAutoFit/>
          </a:bodyPr>
          <a:lstStyle/>
          <a:p>
            <a:pPr algn="just" rtl="0"/>
            <a:r>
              <a:rPr lang="en-US" sz="2000" b="1" u="sng" dirty="0" err="1" smtClean="0"/>
              <a:t>ii.Malignant</a:t>
            </a:r>
            <a:r>
              <a:rPr lang="en-US" sz="2000" b="1" u="sng" dirty="0" smtClean="0"/>
              <a:t> </a:t>
            </a:r>
            <a:r>
              <a:rPr lang="en-US" sz="2000" b="1" u="sng" dirty="0"/>
              <a:t>Melanoma</a:t>
            </a:r>
            <a:r>
              <a:rPr lang="en-US" sz="2000" dirty="0"/>
              <a:t>: </a:t>
            </a:r>
            <a:r>
              <a:rPr lang="en-US" sz="2000" dirty="0" err="1"/>
              <a:t>Melanoblasts</a:t>
            </a:r>
            <a:r>
              <a:rPr lang="en-US" sz="2000" dirty="0"/>
              <a:t>, </a:t>
            </a:r>
            <a:r>
              <a:rPr lang="en-US" sz="2000" dirty="0" smtClean="0"/>
              <a:t>especially </a:t>
            </a:r>
            <a:r>
              <a:rPr lang="en-US" sz="2000" dirty="0"/>
              <a:t>in junctional </a:t>
            </a:r>
            <a:r>
              <a:rPr lang="en-US" sz="2000" dirty="0" err="1"/>
              <a:t>naevi</a:t>
            </a:r>
            <a:r>
              <a:rPr lang="en-US" sz="2000" dirty="0"/>
              <a:t>, may multiply to give rise to malignant melanoma. </a:t>
            </a:r>
            <a:r>
              <a:rPr lang="en-US" sz="2000" dirty="0" err="1"/>
              <a:t>Melanogen</a:t>
            </a:r>
            <a:r>
              <a:rPr lang="en-US" sz="2000" dirty="0"/>
              <a:t> may be excreted through urine in such conditions. Such urine if kept in a test tube, the upper part of the tube becomes black due to oxidation to melanin. </a:t>
            </a:r>
          </a:p>
        </p:txBody>
      </p:sp>
      <p:sp>
        <p:nvSpPr>
          <p:cNvPr id="4" name="Rectangle 3"/>
          <p:cNvSpPr/>
          <p:nvPr/>
        </p:nvSpPr>
        <p:spPr>
          <a:xfrm>
            <a:off x="11854" y="3861048"/>
            <a:ext cx="6072314" cy="2369880"/>
          </a:xfrm>
          <a:prstGeom prst="rect">
            <a:avLst/>
          </a:prstGeom>
        </p:spPr>
        <p:txBody>
          <a:bodyPr wrap="square">
            <a:spAutoFit/>
          </a:bodyPr>
          <a:lstStyle/>
          <a:p>
            <a:pPr algn="just" rtl="0"/>
            <a:r>
              <a:rPr lang="en-US" sz="2000" b="1" dirty="0"/>
              <a:t>iii</a:t>
            </a:r>
            <a:r>
              <a:rPr lang="en-US" sz="2400" b="1" dirty="0"/>
              <a:t>. </a:t>
            </a:r>
            <a:r>
              <a:rPr lang="en-US" sz="2400" b="1" u="sng" dirty="0" err="1" smtClean="0"/>
              <a:t>Leukoderma</a:t>
            </a:r>
            <a:r>
              <a:rPr lang="en-US" sz="2000" u="sng" dirty="0"/>
              <a:t>: </a:t>
            </a:r>
            <a:r>
              <a:rPr lang="en-US" sz="2000" dirty="0"/>
              <a:t>When </a:t>
            </a:r>
            <a:r>
              <a:rPr lang="en-US" sz="2000" dirty="0" err="1"/>
              <a:t>tyrosinase</a:t>
            </a:r>
            <a:r>
              <a:rPr lang="en-US" sz="2000" dirty="0"/>
              <a:t> or melanin forming cells or both are absent from epidermis, </a:t>
            </a:r>
            <a:r>
              <a:rPr lang="en-US" sz="2000" dirty="0" err="1"/>
              <a:t>leukoderma</a:t>
            </a:r>
            <a:r>
              <a:rPr lang="en-US" sz="2000" dirty="0"/>
              <a:t> (white patches) results. Graying of hair is also due to the disappearance of melanocytes from the hair root.</a:t>
            </a:r>
          </a:p>
          <a:p>
            <a:pPr algn="just" rtl="0"/>
            <a:r>
              <a:rPr lang="en-US" sz="2000" dirty="0"/>
              <a:t> </a:t>
            </a:r>
            <a:r>
              <a:rPr lang="en-US" sz="2400" b="1" u="sng" dirty="0"/>
              <a:t>iv. Albinism</a:t>
            </a:r>
            <a:r>
              <a:rPr lang="en-US" sz="2000" dirty="0"/>
              <a:t>: Albinism and </a:t>
            </a:r>
            <a:r>
              <a:rPr lang="en-US" sz="2000" dirty="0" err="1"/>
              <a:t>leukoderma</a:t>
            </a:r>
            <a:r>
              <a:rPr lang="en-US" sz="2000" dirty="0"/>
              <a:t> are different. In albinism, </a:t>
            </a:r>
            <a:r>
              <a:rPr lang="en-US" sz="2000" dirty="0" err="1"/>
              <a:t>tyrosinase</a:t>
            </a:r>
            <a:r>
              <a:rPr lang="en-US" sz="2000" dirty="0"/>
              <a:t> is absent in melanocytes all over the body .</a:t>
            </a:r>
          </a:p>
        </p:txBody>
      </p:sp>
      <p:sp>
        <p:nvSpPr>
          <p:cNvPr id="5" name="AutoShape 2" descr="ÙØªÙØ¬Ø© Ø¨Ø­Ø« Ø§ÙØµÙØ± Ø¹Ù âªleukoderma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792526"/>
            <a:ext cx="18954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71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04800" y="685800"/>
            <a:ext cx="8534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000" b="1">
                <a:solidFill>
                  <a:prstClr val="black"/>
                </a:solidFill>
                <a:cs typeface="Arial" pitchFamily="34" charset="0"/>
              </a:rPr>
              <a:t>"The term Photoprotection designates the mechanisms that nature has developed to minimize the damages that the human body suffers when exposed to UV-irradiation. </a:t>
            </a:r>
          </a:p>
          <a:p>
            <a:pPr algn="just" rtl="0" fontAlgn="base">
              <a:spcBef>
                <a:spcPct val="0"/>
              </a:spcBef>
              <a:spcAft>
                <a:spcPct val="0"/>
              </a:spcAft>
            </a:pPr>
            <a:endParaRPr lang="en-US" sz="2000" b="1">
              <a:solidFill>
                <a:prstClr val="black"/>
              </a:solidFill>
              <a:cs typeface="Arial" pitchFamily="34" charset="0"/>
            </a:endParaRPr>
          </a:p>
          <a:p>
            <a:pPr algn="just" rtl="0" fontAlgn="base">
              <a:spcBef>
                <a:spcPct val="0"/>
              </a:spcBef>
              <a:spcAft>
                <a:spcPct val="0"/>
              </a:spcAft>
            </a:pPr>
            <a:r>
              <a:rPr lang="en-US" sz="2000" b="1">
                <a:solidFill>
                  <a:prstClr val="black"/>
                </a:solidFill>
                <a:cs typeface="Arial" pitchFamily="34" charset="0"/>
              </a:rPr>
              <a:t>Photoprotection of the human skin is achieved by extremely efficient internal conversion of DNA, proteins and melanin. </a:t>
            </a:r>
            <a:r>
              <a:rPr lang="en-US" sz="2000" b="1" u="sng">
                <a:solidFill>
                  <a:srgbClr val="FF0000"/>
                </a:solidFill>
                <a:cs typeface="Arial" pitchFamily="34" charset="0"/>
              </a:rPr>
              <a:t>Internal conversion is a photochemical process that converts the energy of the UV-photon into small amounts of heat. </a:t>
            </a:r>
          </a:p>
          <a:p>
            <a:pPr algn="just" rtl="0" fontAlgn="base">
              <a:spcBef>
                <a:spcPct val="0"/>
              </a:spcBef>
              <a:spcAft>
                <a:spcPct val="0"/>
              </a:spcAft>
            </a:pPr>
            <a:endParaRPr lang="en-US" sz="2000" b="1">
              <a:solidFill>
                <a:prstClr val="black"/>
              </a:solidFill>
              <a:cs typeface="Arial" pitchFamily="34" charset="0"/>
            </a:endParaRPr>
          </a:p>
          <a:p>
            <a:pPr algn="just" rtl="0" fontAlgn="base">
              <a:spcBef>
                <a:spcPct val="0"/>
              </a:spcBef>
              <a:spcAft>
                <a:spcPct val="0"/>
              </a:spcAft>
            </a:pPr>
            <a:r>
              <a:rPr lang="en-US" sz="2000" b="1">
                <a:solidFill>
                  <a:prstClr val="black"/>
                </a:solidFill>
                <a:cs typeface="Arial" pitchFamily="34" charset="0"/>
              </a:rPr>
              <a:t>This small amount of heat is harmless. If the energy of the UV-photon were not transformed into heat, then it would lead to the generation of free radicals or other harmful reactive chemical species (e.g. singlet oxygen, or hydroxyl radical).“</a:t>
            </a:r>
          </a:p>
          <a:p>
            <a:pPr algn="just" rtl="0" fontAlgn="base">
              <a:spcBef>
                <a:spcPct val="0"/>
              </a:spcBef>
              <a:spcAft>
                <a:spcPct val="0"/>
              </a:spcAft>
            </a:pPr>
            <a:endParaRPr lang="en-US" sz="2000" b="1">
              <a:solidFill>
                <a:prstClr val="black"/>
              </a:solidFill>
              <a:cs typeface="Arial" pitchFamily="34" charset="0"/>
            </a:endParaRPr>
          </a:p>
        </p:txBody>
      </p:sp>
      <p:sp>
        <p:nvSpPr>
          <p:cNvPr id="17411" name="Rectangle 2"/>
          <p:cNvSpPr>
            <a:spLocks noChangeArrowheads="1"/>
          </p:cNvSpPr>
          <p:nvPr/>
        </p:nvSpPr>
        <p:spPr bwMode="auto">
          <a:xfrm>
            <a:off x="304800" y="0"/>
            <a:ext cx="3078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pPr>
            <a:r>
              <a:rPr lang="en-US" sz="3200" b="1">
                <a:solidFill>
                  <a:srgbClr val="FF0000"/>
                </a:solidFill>
                <a:cs typeface="Arial" pitchFamily="34" charset="0"/>
              </a:rPr>
              <a:t>Photoprotection </a:t>
            </a:r>
            <a:endParaRPr lang="en-GB" sz="32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798238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4252913"/>
          </a:xfrm>
          <a:prstGeom prst="rect">
            <a:avLst/>
          </a:prstGeom>
        </p:spPr>
        <p:txBody>
          <a:bodyPr>
            <a:spAutoFit/>
          </a:bodyPr>
          <a:lstStyle/>
          <a:p>
            <a:pPr algn="just" rtl="0" fontAlgn="base">
              <a:spcBef>
                <a:spcPct val="0"/>
              </a:spcBef>
              <a:spcAft>
                <a:spcPct val="0"/>
              </a:spcAft>
              <a:defRPr/>
            </a:pPr>
            <a:r>
              <a:rPr lang="en-GB" sz="3200" b="1" cap="all" dirty="0" err="1">
                <a:solidFill>
                  <a:srgbClr val="FF0000"/>
                </a:solidFill>
                <a:cs typeface="Arial" charset="0"/>
              </a:rPr>
              <a:t>vITAMIN</a:t>
            </a:r>
            <a:r>
              <a:rPr lang="en-GB" sz="3200" b="1" cap="all" dirty="0">
                <a:solidFill>
                  <a:srgbClr val="FF0000"/>
                </a:solidFill>
                <a:cs typeface="Arial" charset="0"/>
              </a:rPr>
              <a:t> D AND MELANIN</a:t>
            </a:r>
          </a:p>
          <a:p>
            <a:pPr algn="just" rtl="0" fontAlgn="base">
              <a:spcBef>
                <a:spcPct val="0"/>
              </a:spcBef>
              <a:spcAft>
                <a:spcPct val="0"/>
              </a:spcAft>
              <a:defRPr/>
            </a:pPr>
            <a:endParaRPr lang="en-GB" sz="3200" b="1" cap="all" dirty="0">
              <a:solidFill>
                <a:srgbClr val="FF0000"/>
              </a:solidFill>
              <a:cs typeface="Arial" charset="0"/>
            </a:endParaRPr>
          </a:p>
          <a:p>
            <a:pPr algn="just" rtl="0" fontAlgn="base">
              <a:spcBef>
                <a:spcPct val="0"/>
              </a:spcBef>
              <a:spcAft>
                <a:spcPct val="0"/>
              </a:spcAft>
              <a:defRPr/>
            </a:pPr>
            <a:r>
              <a:rPr lang="en-GB" sz="2000" b="1" dirty="0">
                <a:solidFill>
                  <a:prstClr val="black"/>
                </a:solidFill>
                <a:cs typeface="Arial" charset="0"/>
              </a:rPr>
              <a:t>There is a relationship between the amount of melanin in your skin and vitamin D levels. Your body can synthesize vitamin D when your skin is exposed to direct sunlight. </a:t>
            </a:r>
          </a:p>
          <a:p>
            <a:pPr algn="just" rtl="0" fontAlgn="base">
              <a:spcBef>
                <a:spcPct val="0"/>
              </a:spcBef>
              <a:spcAft>
                <a:spcPct val="0"/>
              </a:spcAft>
              <a:defRPr/>
            </a:pPr>
            <a:endParaRPr lang="en-GB" sz="2000" b="1" dirty="0">
              <a:solidFill>
                <a:prstClr val="black"/>
              </a:solidFill>
              <a:cs typeface="Arial" charset="0"/>
            </a:endParaRPr>
          </a:p>
          <a:p>
            <a:pPr algn="just" rtl="0" fontAlgn="base">
              <a:spcBef>
                <a:spcPct val="0"/>
              </a:spcBef>
              <a:spcAft>
                <a:spcPct val="0"/>
              </a:spcAft>
              <a:defRPr/>
            </a:pPr>
            <a:r>
              <a:rPr lang="en-GB" sz="2000" b="1" dirty="0">
                <a:solidFill>
                  <a:prstClr val="black"/>
                </a:solidFill>
                <a:cs typeface="Arial" charset="0"/>
              </a:rPr>
              <a:t>Because melanin blocks the effects of sunlight, increased levels of melanin can impair your ability to make new vitamin D. </a:t>
            </a:r>
          </a:p>
          <a:p>
            <a:pPr algn="just" rtl="0" fontAlgn="base">
              <a:spcBef>
                <a:spcPct val="0"/>
              </a:spcBef>
              <a:spcAft>
                <a:spcPct val="0"/>
              </a:spcAft>
              <a:defRPr/>
            </a:pPr>
            <a:endParaRPr lang="en-GB" sz="2000" b="1" dirty="0">
              <a:solidFill>
                <a:prstClr val="black"/>
              </a:solidFill>
              <a:cs typeface="Arial" charset="0"/>
            </a:endParaRPr>
          </a:p>
          <a:p>
            <a:pPr algn="just" rtl="0" fontAlgn="base">
              <a:spcBef>
                <a:spcPct val="0"/>
              </a:spcBef>
              <a:spcAft>
                <a:spcPct val="0"/>
              </a:spcAft>
              <a:defRPr/>
            </a:pPr>
            <a:r>
              <a:rPr lang="en-GB" sz="2000" b="1" dirty="0">
                <a:solidFill>
                  <a:prstClr val="black"/>
                </a:solidFill>
                <a:cs typeface="Arial" charset="0"/>
              </a:rPr>
              <a:t>As a result, people with dark skin often have lower levels of vitamin D than lighter-skinned people. </a:t>
            </a:r>
          </a:p>
        </p:txBody>
      </p:sp>
    </p:spTree>
    <p:extLst>
      <p:ext uri="{BB962C8B-B14F-4D97-AF65-F5344CB8AC3E}">
        <p14:creationId xmlns:p14="http://schemas.microsoft.com/office/powerpoint/2010/main" val="10022901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2514600" cy="1143000"/>
          </a:xfrm>
        </p:spPr>
        <p:txBody>
          <a:bodyPr/>
          <a:lstStyle/>
          <a:p>
            <a:pPr eaLnBrk="1" hangingPunct="1"/>
            <a:r>
              <a:rPr lang="en-US" sz="3200" b="1" smtClean="0">
                <a:solidFill>
                  <a:srgbClr val="FF0000"/>
                </a:solidFill>
              </a:rPr>
              <a:t>Albinism</a:t>
            </a:r>
          </a:p>
        </p:txBody>
      </p:sp>
      <p:pic>
        <p:nvPicPr>
          <p:cNvPr id="19459" name="Picture 2" descr="albin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388" y="387350"/>
            <a:ext cx="34020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228600" y="914400"/>
            <a:ext cx="495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fontAlgn="base" hangingPunct="1">
              <a:spcBef>
                <a:spcPct val="50000"/>
              </a:spcBef>
              <a:spcAft>
                <a:spcPct val="0"/>
              </a:spcAft>
            </a:pPr>
            <a:r>
              <a:rPr lang="en-US" sz="2000" b="1" dirty="0">
                <a:solidFill>
                  <a:prstClr val="black"/>
                </a:solidFill>
                <a:latin typeface="Calibri" pitchFamily="34" charset="0"/>
              </a:rPr>
              <a:t>Albinism is a group of genetic conditions that causes a lack of pigment. It can </a:t>
            </a:r>
            <a:r>
              <a:rPr lang="en-US" sz="2000" b="1" dirty="0" smtClean="0">
                <a:solidFill>
                  <a:prstClr val="black"/>
                </a:solidFill>
                <a:latin typeface="Calibri" pitchFamily="34" charset="0"/>
              </a:rPr>
              <a:t>affect </a:t>
            </a:r>
            <a:r>
              <a:rPr lang="en-US" sz="2000" b="1" dirty="0">
                <a:solidFill>
                  <a:prstClr val="black"/>
                </a:solidFill>
                <a:latin typeface="Calibri" pitchFamily="34" charset="0"/>
              </a:rPr>
              <a:t>only the eyes or both the eyes and skin. Most types of albinism are inherited when an individual receives the albinism gene from both parents. </a:t>
            </a:r>
          </a:p>
        </p:txBody>
      </p:sp>
      <p:sp>
        <p:nvSpPr>
          <p:cNvPr id="8" name="Rectangle 2"/>
          <p:cNvSpPr txBox="1">
            <a:spLocks noChangeArrowheads="1"/>
          </p:cNvSpPr>
          <p:nvPr/>
        </p:nvSpPr>
        <p:spPr bwMode="auto">
          <a:xfrm>
            <a:off x="76200" y="3352800"/>
            <a:ext cx="2514600" cy="944563"/>
          </a:xfrm>
          <a:prstGeom prst="rect">
            <a:avLst/>
          </a:prstGeom>
          <a:noFill/>
          <a:ln w="9525">
            <a:noFill/>
            <a:miter lim="800000"/>
            <a:headEnd/>
            <a:tailEnd/>
          </a:ln>
        </p:spPr>
        <p:txBody>
          <a:bodyPr anchor="ctr"/>
          <a:lstStyle/>
          <a:p>
            <a:pPr algn="ctr" rtl="0" fontAlgn="base">
              <a:spcBef>
                <a:spcPct val="0"/>
              </a:spcBef>
              <a:spcAft>
                <a:spcPct val="0"/>
              </a:spcAft>
              <a:defRPr/>
            </a:pPr>
            <a:r>
              <a:rPr lang="en-US" b="1" kern="0" dirty="0">
                <a:solidFill>
                  <a:srgbClr val="FF0000"/>
                </a:solidFill>
                <a:cs typeface="Arial" pitchFamily="34" charset="0"/>
              </a:rPr>
              <a:t>Description</a:t>
            </a:r>
            <a:r>
              <a:rPr lang="en-US" kern="0" dirty="0">
                <a:solidFill>
                  <a:srgbClr val="FF0000"/>
                </a:solidFill>
                <a:cs typeface="Arial" pitchFamily="34" charset="0"/>
              </a:rPr>
              <a:t> </a:t>
            </a:r>
          </a:p>
        </p:txBody>
      </p:sp>
      <p:sp>
        <p:nvSpPr>
          <p:cNvPr id="9" name="Rectangle 3"/>
          <p:cNvSpPr txBox="1">
            <a:spLocks noChangeArrowheads="1"/>
          </p:cNvSpPr>
          <p:nvPr/>
        </p:nvSpPr>
        <p:spPr bwMode="auto">
          <a:xfrm>
            <a:off x="457200" y="4114800"/>
            <a:ext cx="8229600" cy="2971800"/>
          </a:xfrm>
          <a:prstGeom prst="rect">
            <a:avLst/>
          </a:prstGeom>
          <a:noFill/>
          <a:ln w="9525">
            <a:noFill/>
            <a:miter lim="800000"/>
            <a:headEnd/>
            <a:tailEnd/>
          </a:ln>
        </p:spPr>
        <p:txBody>
          <a:bodyPr/>
          <a:lstStyle/>
          <a:p>
            <a:pPr marL="342900" indent="-342900" algn="just" rtl="0" fontAlgn="base">
              <a:lnSpc>
                <a:spcPct val="80000"/>
              </a:lnSpc>
              <a:spcBef>
                <a:spcPct val="0"/>
              </a:spcBef>
              <a:spcAft>
                <a:spcPct val="0"/>
              </a:spcAft>
              <a:buFontTx/>
              <a:buChar char="•"/>
              <a:defRPr/>
            </a:pPr>
            <a:r>
              <a:rPr lang="en-US" sz="2000" b="1" kern="0" dirty="0">
                <a:solidFill>
                  <a:prstClr val="black"/>
                </a:solidFill>
                <a:cs typeface="Arial" charset="0"/>
              </a:rPr>
              <a:t>Due to the defect in tyrosine metabolism it results in a deficiency of melanin production and partial or full absence of pigment from the skin, hair, and eyes</a:t>
            </a:r>
          </a:p>
          <a:p>
            <a:pPr marL="342900" indent="-342900" algn="just" rtl="0" fontAlgn="base">
              <a:lnSpc>
                <a:spcPct val="80000"/>
              </a:lnSpc>
              <a:spcBef>
                <a:spcPct val="0"/>
              </a:spcBef>
              <a:spcAft>
                <a:spcPct val="0"/>
              </a:spcAft>
              <a:buFontTx/>
              <a:buChar char="•"/>
              <a:defRPr/>
            </a:pPr>
            <a:r>
              <a:rPr lang="en-US" sz="2000" b="1" kern="0" dirty="0">
                <a:solidFill>
                  <a:prstClr val="black"/>
                </a:solidFill>
                <a:cs typeface="Arial" charset="0"/>
              </a:rPr>
              <a:t>It may be inherited by one of several modes: autosomal recessive, autosomal dominant.</a:t>
            </a:r>
          </a:p>
          <a:p>
            <a:pPr marL="342900" indent="-342900" algn="just" rtl="0" fontAlgn="base">
              <a:lnSpc>
                <a:spcPct val="80000"/>
              </a:lnSpc>
              <a:spcBef>
                <a:spcPct val="0"/>
              </a:spcBef>
              <a:spcAft>
                <a:spcPct val="0"/>
              </a:spcAft>
              <a:buFontTx/>
              <a:buChar char="•"/>
              <a:defRPr/>
            </a:pPr>
            <a:r>
              <a:rPr lang="en-US" sz="2000" b="1" kern="0" dirty="0">
                <a:solidFill>
                  <a:prstClr val="black"/>
                </a:solidFill>
                <a:cs typeface="Arial" charset="0"/>
              </a:rPr>
              <a:t>Affected people may appear to have white hair, skin &amp; iris color. They may have vision defects and photophobia.</a:t>
            </a:r>
          </a:p>
          <a:p>
            <a:pPr marL="342900" indent="-342900" algn="just" rtl="0" fontAlgn="base">
              <a:lnSpc>
                <a:spcPct val="80000"/>
              </a:lnSpc>
              <a:spcBef>
                <a:spcPct val="0"/>
              </a:spcBef>
              <a:spcAft>
                <a:spcPct val="0"/>
              </a:spcAft>
              <a:buFontTx/>
              <a:buChar char="•"/>
              <a:defRPr/>
            </a:pPr>
            <a:r>
              <a:rPr lang="en-US" sz="2000" b="1" kern="0" dirty="0" err="1">
                <a:solidFill>
                  <a:prstClr val="black"/>
                </a:solidFill>
                <a:cs typeface="Arial" charset="0"/>
              </a:rPr>
              <a:t>Oculocutaneous</a:t>
            </a:r>
            <a:r>
              <a:rPr lang="en-US" sz="2000" b="1" kern="0" dirty="0">
                <a:solidFill>
                  <a:prstClr val="black"/>
                </a:solidFill>
                <a:cs typeface="Arial" charset="0"/>
              </a:rPr>
              <a:t> albinism is most severe form resulting from a deficiency of </a:t>
            </a:r>
            <a:r>
              <a:rPr lang="en-US" sz="2000" b="1" kern="0" dirty="0" err="1">
                <a:solidFill>
                  <a:prstClr val="black"/>
                </a:solidFill>
                <a:cs typeface="Arial" charset="0"/>
              </a:rPr>
              <a:t>tyrosinase</a:t>
            </a:r>
            <a:r>
              <a:rPr lang="en-US" sz="2000" b="1" kern="0" dirty="0">
                <a:solidFill>
                  <a:prstClr val="black"/>
                </a:solidFill>
                <a:cs typeface="Arial" charset="0"/>
              </a:rPr>
              <a:t> activity, causing a total absence of pigment from the hair, eyes &amp; skin</a:t>
            </a:r>
          </a:p>
        </p:txBody>
      </p:sp>
    </p:spTree>
    <p:extLst>
      <p:ext uri="{BB962C8B-B14F-4D97-AF65-F5344CB8AC3E}">
        <p14:creationId xmlns:p14="http://schemas.microsoft.com/office/powerpoint/2010/main" val="1055609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1024</Words>
  <Application>Microsoft Office PowerPoint</Application>
  <PresentationFormat>On-screen Show (4:3)</PresentationFormat>
  <Paragraphs>85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PowerPoint Presentation</vt:lpstr>
      <vt:lpstr>PowerPoint Presentation</vt:lpstr>
      <vt:lpstr>Melanin synthesis</vt:lpstr>
      <vt:lpstr>PowerPoint Presentation</vt:lpstr>
      <vt:lpstr>PowerPoint Presentation</vt:lpstr>
      <vt:lpstr>PowerPoint Presentation</vt:lpstr>
      <vt:lpstr>PowerPoint Presentation</vt:lpstr>
      <vt:lpstr>PowerPoint Presentation</vt:lpstr>
      <vt:lpstr>Albinism</vt:lpstr>
      <vt:lpstr>Causes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9</cp:revision>
  <dcterms:created xsi:type="dcterms:W3CDTF">2019-01-16T16:27:59Z</dcterms:created>
  <dcterms:modified xsi:type="dcterms:W3CDTF">2019-02-10T20:42:40Z</dcterms:modified>
</cp:coreProperties>
</file>