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9" r:id="rId4"/>
    <p:sldId id="643" r:id="rId5"/>
    <p:sldId id="260" r:id="rId6"/>
    <p:sldId id="278" r:id="rId7"/>
    <p:sldId id="667" r:id="rId8"/>
    <p:sldId id="459" r:id="rId9"/>
    <p:sldId id="647" r:id="rId10"/>
    <p:sldId id="462" r:id="rId11"/>
    <p:sldId id="281" r:id="rId12"/>
    <p:sldId id="282" r:id="rId13"/>
    <p:sldId id="460" r:id="rId14"/>
    <p:sldId id="457" r:id="rId15"/>
    <p:sldId id="284" r:id="rId16"/>
    <p:sldId id="461" r:id="rId17"/>
    <p:sldId id="285" r:id="rId18"/>
    <p:sldId id="668" r:id="rId19"/>
    <p:sldId id="286" r:id="rId20"/>
    <p:sldId id="464" r:id="rId21"/>
    <p:sldId id="287" r:id="rId22"/>
    <p:sldId id="289" r:id="rId23"/>
    <p:sldId id="291" r:id="rId24"/>
    <p:sldId id="290" r:id="rId25"/>
    <p:sldId id="648" r:id="rId26"/>
    <p:sldId id="292" r:id="rId27"/>
    <p:sldId id="293" r:id="rId28"/>
    <p:sldId id="301" r:id="rId29"/>
    <p:sldId id="302" r:id="rId30"/>
    <p:sldId id="303" r:id="rId31"/>
    <p:sldId id="304" r:id="rId32"/>
    <p:sldId id="307" r:id="rId33"/>
    <p:sldId id="324" r:id="rId34"/>
    <p:sldId id="32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590" autoAdjust="0"/>
  </p:normalViewPr>
  <p:slideViewPr>
    <p:cSldViewPr>
      <p:cViewPr varScale="1">
        <p:scale>
          <a:sx n="62" d="100"/>
          <a:sy n="62" d="100"/>
        </p:scale>
        <p:origin x="1626" y="60"/>
      </p:cViewPr>
      <p:guideLst>
        <p:guide orient="horz" pos="2160"/>
        <p:guide pos="2880"/>
      </p:guideLst>
    </p:cSldViewPr>
  </p:slideViewPr>
  <p:outlineViewPr>
    <p:cViewPr>
      <p:scale>
        <a:sx n="33" d="100"/>
        <a:sy n="33" d="100"/>
      </p:scale>
      <p:origin x="0" y="66480"/>
    </p:cViewPr>
  </p:outlin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CF252-203F-468A-9FE6-4D4B18989567}" type="datetimeFigureOut">
              <a:rPr lang="en-US" smtClean="0"/>
              <a:t>8/3/2023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A5FA9-6758-4CBD-864A-C6B3F22023A3}" type="slidenum">
              <a:rPr lang="en-US" smtClean="0"/>
              <a:t>‹#›</a:t>
            </a:fld>
            <a:endParaRPr lang="en-US"/>
          </a:p>
        </p:txBody>
      </p:sp>
    </p:spTree>
    <p:extLst>
      <p:ext uri="{BB962C8B-B14F-4D97-AF65-F5344CB8AC3E}">
        <p14:creationId xmlns:p14="http://schemas.microsoft.com/office/powerpoint/2010/main" val="271344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he charge and size selective properties of the glomerular capillary wall prevent significant amounts of albumin, globulin, and other large plasma proteins from entering the urinary space (see Chapter 508). Smaller proteins (low-molecular-weight proteins) do cross the </a:t>
            </a:r>
            <a:r>
              <a:rPr lang="en-US" dirty="0" err="1" smtClean="0"/>
              <a:t>capillary</a:t>
            </a:r>
            <a:r>
              <a:rPr lang="en-US" dirty="0" smtClean="0"/>
              <a:t> wall but are reabsorbed by the proximal tubule. A very small amount of protein that normally appears in the urine is the result of normal tubular secretion.</a:t>
            </a:r>
            <a:endParaRPr lang="en-US" dirty="0"/>
          </a:p>
        </p:txBody>
      </p:sp>
      <p:sp>
        <p:nvSpPr>
          <p:cNvPr id="4" name="عنصر نائب لرقم الشريحة 3"/>
          <p:cNvSpPr>
            <a:spLocks noGrp="1"/>
          </p:cNvSpPr>
          <p:nvPr>
            <p:ph type="sldNum" sz="quarter" idx="10"/>
          </p:nvPr>
        </p:nvSpPr>
        <p:spPr/>
        <p:txBody>
          <a:bodyPr/>
          <a:lstStyle/>
          <a:p>
            <a:fld id="{5A8A5FA9-6758-4CBD-864A-C6B3F22023A3}" type="slidenum">
              <a:rPr lang="en-US" smtClean="0"/>
              <a:t>10</a:t>
            </a:fld>
            <a:endParaRPr lang="en-US"/>
          </a:p>
        </p:txBody>
      </p:sp>
    </p:spTree>
    <p:extLst>
      <p:ext uri="{BB962C8B-B14F-4D97-AF65-F5344CB8AC3E}">
        <p14:creationId xmlns:p14="http://schemas.microsoft.com/office/powerpoint/2010/main" val="231477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75C4C4B-8C5C-42ED-BAE6-7B40A93C38FC}" type="datetimeFigureOut">
              <a:rPr lang="en-US" smtClean="0"/>
              <a:t>8/3/2023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6838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75C4C4B-8C5C-42ED-BAE6-7B40A93C38FC}" type="datetimeFigureOut">
              <a:rPr lang="en-US" smtClean="0"/>
              <a:t>8/3/2023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52089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75C4C4B-8C5C-42ED-BAE6-7B40A93C38FC}" type="datetimeFigureOut">
              <a:rPr lang="en-US" smtClean="0"/>
              <a:t>8/3/2023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275561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75C4C4B-8C5C-42ED-BAE6-7B40A93C38FC}" type="datetimeFigureOut">
              <a:rPr lang="en-US" smtClean="0"/>
              <a:t>8/3/2023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122256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75C4C4B-8C5C-42ED-BAE6-7B40A93C38FC}" type="datetimeFigureOut">
              <a:rPr lang="en-US" smtClean="0"/>
              <a:t>8/3/2023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410221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75C4C4B-8C5C-42ED-BAE6-7B40A93C38FC}" type="datetimeFigureOut">
              <a:rPr lang="en-US" smtClean="0"/>
              <a:t>8/3/2023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410554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75C4C4B-8C5C-42ED-BAE6-7B40A93C38FC}" type="datetimeFigureOut">
              <a:rPr lang="en-US" smtClean="0"/>
              <a:t>8/3/2023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317009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75C4C4B-8C5C-42ED-BAE6-7B40A93C38FC}" type="datetimeFigureOut">
              <a:rPr lang="en-US" smtClean="0"/>
              <a:t>8/3/2023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5010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5C4C4B-8C5C-42ED-BAE6-7B40A93C38FC}" type="datetimeFigureOut">
              <a:rPr lang="en-US" smtClean="0"/>
              <a:t>8/3/2023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28064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75C4C4B-8C5C-42ED-BAE6-7B40A93C38FC}" type="datetimeFigureOut">
              <a:rPr lang="en-US" smtClean="0"/>
              <a:t>8/3/2023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291553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75C4C4B-8C5C-42ED-BAE6-7B40A93C38FC}" type="datetimeFigureOut">
              <a:rPr lang="en-US" smtClean="0"/>
              <a:t>8/3/2023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52485B-E3E7-4DC5-AF96-E709624123DE}" type="slidenum">
              <a:rPr lang="en-US" smtClean="0"/>
              <a:t>‹#›</a:t>
            </a:fld>
            <a:endParaRPr lang="en-US"/>
          </a:p>
        </p:txBody>
      </p:sp>
    </p:spTree>
    <p:extLst>
      <p:ext uri="{BB962C8B-B14F-4D97-AF65-F5344CB8AC3E}">
        <p14:creationId xmlns:p14="http://schemas.microsoft.com/office/powerpoint/2010/main" val="226974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C4C4B-8C5C-42ED-BAE6-7B40A93C38FC}" type="datetimeFigureOut">
              <a:rPr lang="en-US" smtClean="0"/>
              <a:t>8/3/2023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2485B-E3E7-4DC5-AF96-E709624123DE}" type="slidenum">
              <a:rPr lang="en-US" smtClean="0"/>
              <a:t>‹#›</a:t>
            </a:fld>
            <a:endParaRPr lang="en-US"/>
          </a:p>
        </p:txBody>
      </p:sp>
    </p:spTree>
    <p:extLst>
      <p:ext uri="{BB962C8B-B14F-4D97-AF65-F5344CB8AC3E}">
        <p14:creationId xmlns:p14="http://schemas.microsoft.com/office/powerpoint/2010/main" val="85383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Nephrotic Syndrome</a:t>
            </a:r>
            <a:endParaRPr lang="en-US" dirty="0">
              <a:latin typeface="Times New Roman" panose="02020603050405020304" pitchFamily="18" charset="0"/>
              <a:cs typeface="Times New Roman" panose="02020603050405020304" pitchFamily="18" charset="0"/>
            </a:endParaRPr>
          </a:p>
        </p:txBody>
      </p:sp>
      <p:sp>
        <p:nvSpPr>
          <p:cNvPr id="4" name="مستطيل 3"/>
          <p:cNvSpPr/>
          <p:nvPr/>
        </p:nvSpPr>
        <p:spPr>
          <a:xfrm>
            <a:off x="1447800" y="5257800"/>
            <a:ext cx="6324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latin typeface="Times New Roman" panose="02020603050405020304" pitchFamily="18" charset="0"/>
                <a:cs typeface="Times New Roman" panose="02020603050405020304" pitchFamily="18" charset="0"/>
              </a:rPr>
              <a:t>Dr. </a:t>
            </a:r>
            <a:r>
              <a:rPr lang="en-US" sz="2600" dirty="0" err="1" smtClean="0">
                <a:solidFill>
                  <a:schemeClr val="tx1"/>
                </a:solidFill>
                <a:latin typeface="Times New Roman" panose="02020603050405020304" pitchFamily="18" charset="0"/>
                <a:cs typeface="Times New Roman" panose="02020603050405020304" pitchFamily="18" charset="0"/>
              </a:rPr>
              <a:t>Reham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Almardini</a:t>
            </a:r>
            <a:endParaRPr lang="en-US" sz="2600" dirty="0" smtClean="0">
              <a:solidFill>
                <a:schemeClr val="tx1"/>
              </a:solidFill>
              <a:latin typeface="Times New Roman" panose="02020603050405020304" pitchFamily="18" charset="0"/>
              <a:cs typeface="Times New Roman" panose="02020603050405020304" pitchFamily="18" charset="0"/>
            </a:endParaRPr>
          </a:p>
          <a:p>
            <a:pPr algn="ctr"/>
            <a:r>
              <a:rPr lang="en-US" sz="2600" dirty="0" smtClean="0">
                <a:solidFill>
                  <a:schemeClr val="tx1"/>
                </a:solidFill>
                <a:latin typeface="Times New Roman" panose="02020603050405020304" pitchFamily="18" charset="0"/>
                <a:cs typeface="Times New Roman" panose="02020603050405020304" pitchFamily="18" charset="0"/>
              </a:rPr>
              <a:t>5</a:t>
            </a:r>
            <a:r>
              <a:rPr lang="en-US" sz="2600" baseline="30000" dirty="0" smtClean="0">
                <a:solidFill>
                  <a:schemeClr val="tx1"/>
                </a:solidFill>
                <a:latin typeface="Times New Roman" panose="02020603050405020304" pitchFamily="18" charset="0"/>
                <a:cs typeface="Times New Roman" panose="02020603050405020304" pitchFamily="18" charset="0"/>
              </a:rPr>
              <a:t>th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smtClean="0">
                <a:solidFill>
                  <a:schemeClr val="tx1"/>
                </a:solidFill>
                <a:latin typeface="Times New Roman" panose="02020603050405020304" pitchFamily="18" charset="0"/>
                <a:cs typeface="Times New Roman" panose="02020603050405020304" pitchFamily="18" charset="0"/>
              </a:rPr>
              <a:t>year 23-24</a:t>
            </a: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42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Glomerular Filtration Barrier</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size and charge selective  </a:t>
            </a:r>
            <a:endParaRPr lang="en-US" dirty="0">
              <a:latin typeface="Times New Roman" panose="02020603050405020304" pitchFamily="18" charset="0"/>
              <a:cs typeface="Times New Roman" panose="02020603050405020304" pitchFamily="18" charset="0"/>
            </a:endParaRPr>
          </a:p>
        </p:txBody>
      </p:sp>
      <p:sp>
        <p:nvSpPr>
          <p:cNvPr id="9" name="Text Placeholder 8"/>
          <p:cNvSpPr>
            <a:spLocks noGrp="1"/>
          </p:cNvSpPr>
          <p:nvPr>
            <p:ph type="body" idx="1"/>
          </p:nvPr>
        </p:nvSpPr>
        <p:spPr/>
        <p:txBody>
          <a:bodyPr/>
          <a:lstStyle/>
          <a:p>
            <a:r>
              <a:rPr lang="en-US" dirty="0" smtClean="0"/>
              <a:t>Normal</a:t>
            </a:r>
            <a:endParaRPr lang="en-US" dirty="0"/>
          </a:p>
        </p:txBody>
      </p:sp>
      <p:pic>
        <p:nvPicPr>
          <p:cNvPr id="1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57200" y="2607076"/>
            <a:ext cx="4040188" cy="308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1"/>
          <p:cNvSpPr>
            <a:spLocks noGrp="1"/>
          </p:cNvSpPr>
          <p:nvPr>
            <p:ph type="body" sz="quarter" idx="3"/>
          </p:nvPr>
        </p:nvSpPr>
        <p:spPr/>
        <p:txBody>
          <a:bodyPr/>
          <a:lstStyle/>
          <a:p>
            <a:r>
              <a:rPr lang="en-US" dirty="0" smtClean="0"/>
              <a:t>Nephrotic</a:t>
            </a:r>
            <a:endParaRPr lang="en-US" dirty="0"/>
          </a:p>
        </p:txBody>
      </p:sp>
      <p:pic>
        <p:nvPicPr>
          <p:cNvPr id="11" name="Picture 2"/>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4645025" y="2483734"/>
            <a:ext cx="4041775" cy="333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764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latin typeface="Times New Roman" panose="02020603050405020304" pitchFamily="18" charset="0"/>
                <a:cs typeface="Times New Roman" panose="02020603050405020304" pitchFamily="18" charset="0"/>
              </a:rPr>
              <a:t>False Positive Dipstick</a:t>
            </a:r>
            <a:endParaRPr lang="en-US" dirty="0">
              <a:latin typeface="Times New Roman" panose="02020603050405020304" pitchFamily="18" charset="0"/>
              <a:cs typeface="Times New Roman" panose="02020603050405020304" pitchFamily="18" charset="0"/>
            </a:endParaRPr>
          </a:p>
        </p:txBody>
      </p:sp>
      <p:sp>
        <p:nvSpPr>
          <p:cNvPr id="4" name="عنصر نائب للمحتوى 3"/>
          <p:cNvSpPr>
            <a:spLocks noGrp="1"/>
          </p:cNvSpPr>
          <p:nvPr>
            <p:ph idx="1"/>
          </p:nvPr>
        </p:nvSpPr>
        <p:spPr>
          <a:xfrm>
            <a:off x="457200" y="2027237"/>
            <a:ext cx="8229600" cy="4525963"/>
          </a:xfrm>
        </p:spPr>
        <p:txBody>
          <a:bodyPr/>
          <a:lstStyle/>
          <a:p>
            <a:pPr>
              <a:buSzPct val="100000"/>
            </a:pPr>
            <a:r>
              <a:rPr lang="en-US" dirty="0" smtClean="0">
                <a:latin typeface="Times New Roman" panose="02020603050405020304" pitchFamily="18" charset="0"/>
                <a:cs typeface="Times New Roman" panose="02020603050405020304" pitchFamily="18" charset="0"/>
              </a:rPr>
              <a:t>Very Alkaline Urine- some UTI</a:t>
            </a:r>
          </a:p>
          <a:p>
            <a:pPr>
              <a:buSzPct val="100000"/>
            </a:pPr>
            <a:r>
              <a:rPr lang="en-US" dirty="0" smtClean="0">
                <a:latin typeface="Times New Roman" panose="02020603050405020304" pitchFamily="18" charset="0"/>
                <a:cs typeface="Times New Roman" panose="02020603050405020304" pitchFamily="18" charset="0"/>
              </a:rPr>
              <a:t>Hematuria</a:t>
            </a:r>
          </a:p>
          <a:p>
            <a:pPr>
              <a:buSzPct val="100000"/>
            </a:pPr>
            <a:r>
              <a:rPr lang="en-US" dirty="0" smtClean="0">
                <a:latin typeface="Times New Roman" panose="02020603050405020304" pitchFamily="18" charset="0"/>
                <a:cs typeface="Times New Roman" panose="02020603050405020304" pitchFamily="18" charset="0"/>
              </a:rPr>
              <a:t>Very concentrated urine( SG&gt; 1.030)</a:t>
            </a:r>
          </a:p>
          <a:p>
            <a:pPr>
              <a:buSzPct val="100000"/>
            </a:pPr>
            <a:r>
              <a:rPr lang="en-US" dirty="0" smtClean="0">
                <a:latin typeface="Times New Roman" panose="02020603050405020304" pitchFamily="18" charset="0"/>
                <a:cs typeface="Times New Roman" panose="02020603050405020304" pitchFamily="18" charset="0"/>
              </a:rPr>
              <a:t>Chlorohexidine</a:t>
            </a:r>
          </a:p>
          <a:p>
            <a:pPr>
              <a:buSzPct val="100000"/>
            </a:pPr>
            <a:r>
              <a:rPr lang="en-US" dirty="0" smtClean="0">
                <a:latin typeface="Times New Roman" panose="02020603050405020304" pitchFamily="18" charset="0"/>
                <a:cs typeface="Times New Roman" panose="02020603050405020304" pitchFamily="18" charset="0"/>
              </a:rPr>
              <a:t>Contamination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063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latin typeface="Times New Roman" panose="02020603050405020304" pitchFamily="18" charset="0"/>
                <a:cs typeface="Times New Roman" panose="02020603050405020304" pitchFamily="18" charset="0"/>
              </a:rPr>
              <a:t>Causes of proteinuria</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1981200"/>
            <a:ext cx="8229600" cy="4144963"/>
          </a:xfrm>
        </p:spPr>
        <p:txBody>
          <a:bodyPr>
            <a:normAutofit fontScale="77500" lnSpcReduction="20000"/>
          </a:bodyPr>
          <a:lstStyle/>
          <a:p>
            <a:pPr>
              <a:buClr>
                <a:schemeClr val="accent2">
                  <a:lumMod val="60000"/>
                  <a:lumOff val="40000"/>
                </a:schemeClr>
              </a:buClr>
              <a:buSzPct val="200000"/>
            </a:pPr>
            <a:r>
              <a:rPr lang="en-US" b="1" u="sng" dirty="0" smtClean="0">
                <a:solidFill>
                  <a:srgbClr val="C00000"/>
                </a:solidFill>
                <a:latin typeface="Times New Roman" panose="02020603050405020304" pitchFamily="18" charset="0"/>
                <a:cs typeface="Times New Roman" panose="02020603050405020304" pitchFamily="18" charset="0"/>
              </a:rPr>
              <a:t>Non Pathological causes</a:t>
            </a:r>
          </a:p>
          <a:p>
            <a:pPr>
              <a:buFontTx/>
              <a:buChar char="-"/>
            </a:pPr>
            <a:r>
              <a:rPr lang="en-US" dirty="0" smtClean="0">
                <a:latin typeface="Times New Roman" panose="02020603050405020304" pitchFamily="18" charset="0"/>
                <a:cs typeface="Times New Roman" panose="02020603050405020304" pitchFamily="18" charset="0"/>
              </a:rPr>
              <a:t>Orthostatic: Hematuria</a:t>
            </a:r>
            <a:r>
              <a:rPr lang="en-US" dirty="0">
                <a:latin typeface="Times New Roman" panose="02020603050405020304" pitchFamily="18" charset="0"/>
                <a:cs typeface="Times New Roman" panose="02020603050405020304" pitchFamily="18" charset="0"/>
              </a:rPr>
              <a:t>, hypertension, </a:t>
            </a:r>
            <a:r>
              <a:rPr lang="en-US" dirty="0" smtClean="0">
                <a:latin typeface="Times New Roman" panose="02020603050405020304" pitchFamily="18" charset="0"/>
                <a:cs typeface="Times New Roman" panose="02020603050405020304" pitchFamily="18" charset="0"/>
              </a:rPr>
              <a:t>hypoalbuminemia</a:t>
            </a:r>
            <a:r>
              <a:rPr lang="en-US" dirty="0">
                <a:latin typeface="Times New Roman" panose="02020603050405020304" pitchFamily="18" charset="0"/>
                <a:cs typeface="Times New Roman" panose="02020603050405020304" pitchFamily="18" charset="0"/>
              </a:rPr>
              <a:t>, edema, and renal dysfunction are </a:t>
            </a:r>
            <a:r>
              <a:rPr lang="en-US" dirty="0" smtClean="0">
                <a:latin typeface="Times New Roman" panose="02020603050405020304" pitchFamily="18" charset="0"/>
                <a:cs typeface="Times New Roman" panose="02020603050405020304" pitchFamily="18" charset="0"/>
              </a:rPr>
              <a:t>absent   </a:t>
            </a:r>
          </a:p>
          <a:p>
            <a:pPr>
              <a:buFontTx/>
              <a:buChar char="-"/>
            </a:pPr>
            <a:r>
              <a:rPr lang="en-US" dirty="0" smtClean="0">
                <a:latin typeface="Times New Roman" panose="02020603050405020304" pitchFamily="18" charset="0"/>
                <a:cs typeface="Times New Roman" panose="02020603050405020304" pitchFamily="18" charset="0"/>
              </a:rPr>
              <a:t>Febrile</a:t>
            </a:r>
          </a:p>
          <a:p>
            <a:pPr>
              <a:buFontTx/>
              <a:buChar char="-"/>
            </a:pPr>
            <a:r>
              <a:rPr lang="en-US" dirty="0" smtClean="0">
                <a:latin typeface="Times New Roman" panose="02020603050405020304" pitchFamily="18" charset="0"/>
                <a:cs typeface="Times New Roman" panose="02020603050405020304" pitchFamily="18" charset="0"/>
              </a:rPr>
              <a:t>Exercise induced</a:t>
            </a:r>
          </a:p>
          <a:p>
            <a:pPr>
              <a:buFontTx/>
              <a:buChar char="-"/>
            </a:pPr>
            <a:r>
              <a:rPr lang="en-US" dirty="0">
                <a:latin typeface="Times New Roman" panose="02020603050405020304" pitchFamily="18" charset="0"/>
                <a:cs typeface="Times New Roman" panose="02020603050405020304" pitchFamily="18" charset="0"/>
              </a:rPr>
              <a:t>dehydration, cold exposure, heart failure, seizures, or </a:t>
            </a:r>
            <a:r>
              <a:rPr lang="en-US" dirty="0" smtClean="0">
                <a:latin typeface="Times New Roman" panose="02020603050405020304" pitchFamily="18" charset="0"/>
                <a:cs typeface="Times New Roman" panose="02020603050405020304" pitchFamily="18" charset="0"/>
              </a:rPr>
              <a:t>stress</a:t>
            </a:r>
          </a:p>
          <a:p>
            <a:pPr marL="0" indent="0">
              <a:buNone/>
            </a:pPr>
            <a:endParaRPr lang="en-US" dirty="0" smtClean="0">
              <a:latin typeface="Times New Roman" panose="02020603050405020304" pitchFamily="18" charset="0"/>
              <a:cs typeface="Times New Roman" panose="02020603050405020304" pitchFamily="18" charset="0"/>
            </a:endParaRPr>
          </a:p>
          <a:p>
            <a:pPr>
              <a:buClr>
                <a:schemeClr val="accent2">
                  <a:lumMod val="60000"/>
                  <a:lumOff val="40000"/>
                </a:schemeClr>
              </a:buClr>
              <a:buSzPct val="200000"/>
            </a:pPr>
            <a:r>
              <a:rPr lang="en-US" b="1" u="sng" dirty="0" smtClean="0">
                <a:solidFill>
                  <a:srgbClr val="C00000"/>
                </a:solidFill>
                <a:latin typeface="Times New Roman" panose="02020603050405020304" pitchFamily="18" charset="0"/>
                <a:cs typeface="Times New Roman" panose="02020603050405020304" pitchFamily="18" charset="0"/>
              </a:rPr>
              <a:t>Pathological Causes</a:t>
            </a:r>
          </a:p>
          <a:p>
            <a:pPr>
              <a:buFontTx/>
              <a:buChar char="-"/>
            </a:pPr>
            <a:r>
              <a:rPr lang="en-US" dirty="0" smtClean="0">
                <a:latin typeface="Times New Roman" panose="02020603050405020304" pitchFamily="18" charset="0"/>
                <a:cs typeface="Times New Roman" panose="02020603050405020304" pitchFamily="18" charset="0"/>
              </a:rPr>
              <a:t>Tubular (Allergic interstitial nephritis, ATN)</a:t>
            </a:r>
          </a:p>
          <a:p>
            <a:pPr>
              <a:buFontTx/>
              <a:buChar char="-"/>
            </a:pPr>
            <a:r>
              <a:rPr lang="en-US" dirty="0" smtClean="0">
                <a:latin typeface="Times New Roman" panose="02020603050405020304" pitchFamily="18" charset="0"/>
                <a:cs typeface="Times New Roman" panose="02020603050405020304" pitchFamily="18" charset="0"/>
              </a:rPr>
              <a:t>Glomerular ( NS, GN)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401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normAutofit/>
          </a:bodyPr>
          <a:lstStyle/>
          <a:p>
            <a:r>
              <a:rPr lang="en-US" sz="5000" b="1" dirty="0" smtClean="0">
                <a:solidFill>
                  <a:srgbClr val="FF0000"/>
                </a:solidFill>
                <a:latin typeface="Times New Roman" panose="02020603050405020304" pitchFamily="18" charset="0"/>
                <a:cs typeface="Times New Roman" panose="02020603050405020304" pitchFamily="18" charset="0"/>
              </a:rPr>
              <a:t>Nephrotic Syndrome</a:t>
            </a:r>
            <a:endParaRPr lang="en-US" sz="5000" b="1" dirty="0">
              <a:solidFill>
                <a:srgbClr val="FF0000"/>
              </a:solidFill>
              <a:latin typeface="Times New Roman" panose="02020603050405020304" pitchFamily="18" charset="0"/>
              <a:cs typeface="Times New Roman" panose="02020603050405020304" pitchFamily="18" charset="0"/>
            </a:endParaRPr>
          </a:p>
        </p:txBody>
      </p:sp>
      <p:sp>
        <p:nvSpPr>
          <p:cNvPr id="5" name="عنوان فرعي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1369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iagnosis</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1. </a:t>
            </a:r>
            <a:r>
              <a:rPr lang="en-US" dirty="0" smtClean="0">
                <a:solidFill>
                  <a:srgbClr val="C00000"/>
                </a:solidFill>
                <a:latin typeface="Times New Roman" panose="02020603050405020304" pitchFamily="18" charset="0"/>
                <a:cs typeface="Times New Roman" panose="02020603050405020304" pitchFamily="18" charset="0"/>
              </a:rPr>
              <a:t>Nephrotic range proteinuria</a:t>
            </a:r>
          </a:p>
          <a:p>
            <a:pPr marL="0" indent="0">
              <a:buNone/>
            </a:pPr>
            <a:r>
              <a:rPr lang="en-US" dirty="0" smtClean="0">
                <a:latin typeface="Times New Roman" panose="02020603050405020304" pitchFamily="18" charset="0"/>
                <a:cs typeface="Times New Roman" panose="02020603050405020304" pitchFamily="18" charset="0"/>
              </a:rPr>
              <a:t>    +3, +4 on dipstick</a:t>
            </a:r>
          </a:p>
          <a:p>
            <a:pPr marL="0" indent="0">
              <a:buNone/>
            </a:pPr>
            <a:r>
              <a:rPr lang="en-US" dirty="0" smtClean="0">
                <a:latin typeface="Times New Roman" panose="02020603050405020304" pitchFamily="18" charset="0"/>
                <a:cs typeface="Times New Roman" panose="02020603050405020304" pitchFamily="18" charset="0"/>
              </a:rPr>
              <a:t>     PCR &gt; 2 mg %</a:t>
            </a:r>
          </a:p>
          <a:p>
            <a:pPr marL="0" indent="0">
              <a:buNone/>
            </a:pPr>
            <a:r>
              <a:rPr lang="en-US" dirty="0" smtClean="0">
                <a:latin typeface="Times New Roman" panose="02020603050405020304" pitchFamily="18" charset="0"/>
                <a:cs typeface="Times New Roman" panose="02020603050405020304" pitchFamily="18" charset="0"/>
              </a:rPr>
              <a:t>    24 </a:t>
            </a:r>
            <a:r>
              <a:rPr lang="en-US" dirty="0" err="1" smtClean="0">
                <a:latin typeface="Times New Roman" panose="02020603050405020304" pitchFamily="18" charset="0"/>
                <a:cs typeface="Times New Roman" panose="02020603050405020304" pitchFamily="18" charset="0"/>
              </a:rPr>
              <a:t>hr</a:t>
            </a:r>
            <a:r>
              <a:rPr lang="en-US" dirty="0" smtClean="0">
                <a:latin typeface="Times New Roman" panose="02020603050405020304" pitchFamily="18" charset="0"/>
                <a:cs typeface="Times New Roman" panose="02020603050405020304" pitchFamily="18" charset="0"/>
              </a:rPr>
              <a:t> collection &gt; 40mg/m²/</a:t>
            </a:r>
            <a:r>
              <a:rPr lang="en-US" dirty="0" err="1" smtClean="0">
                <a:latin typeface="Times New Roman" panose="02020603050405020304" pitchFamily="18" charset="0"/>
                <a:cs typeface="Times New Roman" panose="02020603050405020304" pitchFamily="18" charset="0"/>
              </a:rPr>
              <a:t>hr</a:t>
            </a:r>
            <a:r>
              <a:rPr lang="en-US" dirty="0" smtClean="0">
                <a:latin typeface="Times New Roman" panose="02020603050405020304" pitchFamily="18" charset="0"/>
                <a:cs typeface="Times New Roman" panose="02020603050405020304" pitchFamily="18" charset="0"/>
              </a:rPr>
              <a:t>, 50 mg/kg/day</a:t>
            </a:r>
          </a:p>
          <a:p>
            <a:pPr marL="0" indent="0">
              <a:buNone/>
            </a:pPr>
            <a:r>
              <a:rPr lang="en-US" dirty="0" smtClean="0">
                <a:latin typeface="Times New Roman" panose="02020603050405020304" pitchFamily="18" charset="0"/>
                <a:cs typeface="Times New Roman" panose="02020603050405020304" pitchFamily="18" charset="0"/>
              </a:rPr>
              <a:t>2. </a:t>
            </a:r>
            <a:r>
              <a:rPr lang="en-US" dirty="0" smtClean="0">
                <a:solidFill>
                  <a:srgbClr val="C00000"/>
                </a:solidFill>
                <a:latin typeface="Times New Roman" panose="02020603050405020304" pitchFamily="18" charset="0"/>
                <a:cs typeface="Times New Roman" panose="02020603050405020304" pitchFamily="18" charset="0"/>
              </a:rPr>
              <a:t>Hypoalbuminemia &lt; 2.5 gm/dl</a:t>
            </a:r>
          </a:p>
          <a:p>
            <a:pPr marL="0" indent="0">
              <a:buNone/>
            </a:pPr>
            <a:r>
              <a:rPr lang="en-US" dirty="0" smtClean="0">
                <a:latin typeface="Times New Roman" panose="02020603050405020304" pitchFamily="18" charset="0"/>
                <a:cs typeface="Times New Roman" panose="02020603050405020304" pitchFamily="18" charset="0"/>
              </a:rPr>
              <a:t>3. </a:t>
            </a:r>
            <a:r>
              <a:rPr lang="en-US" dirty="0" smtClean="0">
                <a:solidFill>
                  <a:srgbClr val="C00000"/>
                </a:solidFill>
                <a:latin typeface="Times New Roman" panose="02020603050405020304" pitchFamily="18" charset="0"/>
                <a:cs typeface="Times New Roman" panose="02020603050405020304" pitchFamily="18" charset="0"/>
              </a:rPr>
              <a:t>Cholesterol &gt; 200 mg /dl</a:t>
            </a:r>
          </a:p>
          <a:p>
            <a:pPr marL="0" indent="0">
              <a:buNone/>
            </a:pPr>
            <a:r>
              <a:rPr lang="en-US" dirty="0" smtClean="0">
                <a:latin typeface="Times New Roman" panose="02020603050405020304" pitchFamily="18" charset="0"/>
                <a:cs typeface="Times New Roman" panose="02020603050405020304" pitchFamily="18" charset="0"/>
              </a:rPr>
              <a:t>4. </a:t>
            </a:r>
            <a:r>
              <a:rPr lang="en-US" dirty="0" smtClean="0">
                <a:solidFill>
                  <a:srgbClr val="C00000"/>
                </a:solidFill>
                <a:latin typeface="Times New Roman" panose="02020603050405020304" pitchFamily="18" charset="0"/>
                <a:cs typeface="Times New Roman" panose="02020603050405020304" pitchFamily="18" charset="0"/>
              </a:rPr>
              <a:t>Edema </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266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1219200"/>
          </a:xfrm>
        </p:spPr>
        <p:style>
          <a:lnRef idx="2">
            <a:schemeClr val="accent2"/>
          </a:lnRef>
          <a:fillRef idx="1">
            <a:schemeClr val="lt1"/>
          </a:fillRef>
          <a:effectRef idx="0">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Clinical presentation</a:t>
            </a:r>
          </a:p>
        </p:txBody>
      </p:sp>
      <p:sp>
        <p:nvSpPr>
          <p:cNvPr id="3" name="عنصر نائب للمحتوى 2"/>
          <p:cNvSpPr>
            <a:spLocks noGrp="1"/>
          </p:cNvSpPr>
          <p:nvPr>
            <p:ph idx="1"/>
          </p:nvPr>
        </p:nvSpPr>
        <p:spPr>
          <a:xfrm>
            <a:off x="457200" y="1600200"/>
            <a:ext cx="8229600" cy="4800600"/>
          </a:xfrm>
        </p:spPr>
        <p:txBody>
          <a:bodyPr>
            <a:normAutofit fontScale="77500" lnSpcReduction="20000"/>
          </a:bodyPr>
          <a:lstStyle/>
          <a:p>
            <a:pPr>
              <a:buClr>
                <a:srgbClr val="C00000"/>
              </a:buClr>
              <a:buSzPct val="150000"/>
            </a:pPr>
            <a:r>
              <a:rPr lang="en-US" dirty="0" smtClean="0">
                <a:latin typeface="Times New Roman" panose="02020603050405020304" pitchFamily="18" charset="0"/>
                <a:cs typeface="Times New Roman" panose="02020603050405020304" pitchFamily="18" charset="0"/>
              </a:rPr>
              <a:t>Edema: morning periorbital, Lower limb, ascites, plural effusion, pre-sacral edema, external genital edema  morning</a:t>
            </a:r>
          </a:p>
          <a:p>
            <a:pPr>
              <a:buClr>
                <a:srgbClr val="C00000"/>
              </a:buClr>
              <a:buSzPct val="150000"/>
            </a:pPr>
            <a:r>
              <a:rPr lang="en-US" dirty="0" smtClean="0">
                <a:latin typeface="Times New Roman" panose="02020603050405020304" pitchFamily="18" charset="0"/>
                <a:cs typeface="Times New Roman" panose="02020603050405020304" pitchFamily="18" charset="0"/>
              </a:rPr>
              <a:t>Decreased Urine </a:t>
            </a:r>
            <a:r>
              <a:rPr lang="en-US" dirty="0">
                <a:latin typeface="Times New Roman" panose="02020603050405020304" pitchFamily="18" charset="0"/>
                <a:cs typeface="Times New Roman" panose="02020603050405020304" pitchFamily="18" charset="0"/>
              </a:rPr>
              <a:t>output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frothy or </a:t>
            </a:r>
            <a:r>
              <a:rPr lang="en-US" dirty="0" smtClean="0">
                <a:latin typeface="Times New Roman" panose="02020603050405020304" pitchFamily="18" charset="0"/>
                <a:cs typeface="Times New Roman" panose="02020603050405020304" pitchFamily="18" charset="0"/>
              </a:rPr>
              <a:t>foamy</a:t>
            </a:r>
          </a:p>
          <a:p>
            <a:pPr>
              <a:buClr>
                <a:srgbClr val="C00000"/>
              </a:buClr>
              <a:buSzPct val="150000"/>
            </a:pPr>
            <a:r>
              <a:rPr lang="en-US" dirty="0" smtClean="0">
                <a:latin typeface="Times New Roman" panose="02020603050405020304" pitchFamily="18" charset="0"/>
                <a:cs typeface="Times New Roman" panose="02020603050405020304" pitchFamily="18" charset="0"/>
              </a:rPr>
              <a:t>Abdominal </a:t>
            </a:r>
            <a:r>
              <a:rPr lang="en-US" dirty="0">
                <a:latin typeface="Times New Roman" panose="02020603050405020304" pitchFamily="18" charset="0"/>
                <a:cs typeface="Times New Roman" panose="02020603050405020304" pitchFamily="18" charset="0"/>
              </a:rPr>
              <a:t>pain </a:t>
            </a:r>
            <a:endParaRPr lang="en-US" dirty="0" smtClean="0">
              <a:latin typeface="Times New Roman" panose="02020603050405020304" pitchFamily="18" charset="0"/>
              <a:cs typeface="Times New Roman" panose="02020603050405020304" pitchFamily="18" charset="0"/>
            </a:endParaRPr>
          </a:p>
          <a:p>
            <a:pPr marL="0" indent="0">
              <a:buClr>
                <a:srgbClr val="C00000"/>
              </a:buClr>
              <a:buSzPct val="150000"/>
              <a:buNone/>
            </a:pPr>
            <a:endParaRPr lang="en-US" dirty="0">
              <a:latin typeface="Times New Roman" panose="02020603050405020304" pitchFamily="18" charset="0"/>
              <a:cs typeface="Times New Roman" panose="02020603050405020304" pitchFamily="18" charset="0"/>
            </a:endParaRPr>
          </a:p>
          <a:p>
            <a:pPr marL="0" indent="0">
              <a:buClr>
                <a:srgbClr val="C00000"/>
              </a:buClr>
              <a:buSzPct val="150000"/>
              <a:buNone/>
            </a:pPr>
            <a:r>
              <a:rPr lang="en-US" b="1" dirty="0" smtClean="0">
                <a:latin typeface="Times New Roman" panose="02020603050405020304" pitchFamily="18" charset="0"/>
                <a:cs typeface="Times New Roman" panose="02020603050405020304" pitchFamily="18" charset="0"/>
              </a:rPr>
              <a:t>Complications can be part of presentations as</a:t>
            </a:r>
          </a:p>
          <a:p>
            <a:pPr>
              <a:buClr>
                <a:srgbClr val="C00000"/>
              </a:buClr>
              <a:buSzPct val="150000"/>
            </a:pPr>
            <a:r>
              <a:rPr lang="en-US" dirty="0" smtClean="0">
                <a:latin typeface="Times New Roman" panose="02020603050405020304" pitchFamily="18" charset="0"/>
                <a:cs typeface="Times New Roman" panose="02020603050405020304" pitchFamily="18" charset="0"/>
              </a:rPr>
              <a:t>Headache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neurological signs or </a:t>
            </a:r>
            <a:r>
              <a:rPr lang="en-US" dirty="0" smtClean="0">
                <a:latin typeface="Times New Roman" panose="02020603050405020304" pitchFamily="18" charset="0"/>
                <a:cs typeface="Times New Roman" panose="02020603050405020304" pitchFamily="18" charset="0"/>
              </a:rPr>
              <a:t>irritability: </a:t>
            </a:r>
            <a:r>
              <a:rPr lang="en-US" dirty="0" smtClean="0">
                <a:solidFill>
                  <a:srgbClr val="C00000"/>
                </a:solidFill>
                <a:latin typeface="Times New Roman" panose="02020603050405020304" pitchFamily="18" charset="0"/>
                <a:cs typeface="Times New Roman" panose="02020603050405020304" pitchFamily="18" charset="0"/>
              </a:rPr>
              <a:t>cerebral </a:t>
            </a:r>
            <a:r>
              <a:rPr lang="en-US" dirty="0">
                <a:solidFill>
                  <a:srgbClr val="C00000"/>
                </a:solidFill>
                <a:latin typeface="Times New Roman" panose="02020603050405020304" pitchFamily="18" charset="0"/>
                <a:cs typeface="Times New Roman" panose="02020603050405020304" pitchFamily="18" charset="0"/>
              </a:rPr>
              <a:t>venous sinus </a:t>
            </a:r>
            <a:r>
              <a:rPr lang="en-US" dirty="0" smtClean="0">
                <a:solidFill>
                  <a:srgbClr val="C00000"/>
                </a:solidFill>
                <a:latin typeface="Times New Roman" panose="02020603050405020304" pitchFamily="18" charset="0"/>
                <a:cs typeface="Times New Roman" panose="02020603050405020304" pitchFamily="18" charset="0"/>
              </a:rPr>
              <a:t>thrombosis</a:t>
            </a:r>
          </a:p>
          <a:p>
            <a:pPr>
              <a:buClr>
                <a:srgbClr val="C00000"/>
              </a:buClr>
              <a:buSzPct val="150000"/>
            </a:pPr>
            <a:r>
              <a:rPr lang="en-US" dirty="0">
                <a:latin typeface="Times New Roman" panose="02020603050405020304" pitchFamily="18" charset="0"/>
                <a:cs typeface="Times New Roman" panose="02020603050405020304" pitchFamily="18" charset="0"/>
              </a:rPr>
              <a:t>Hematuria (Gross in </a:t>
            </a:r>
            <a:r>
              <a:rPr lang="en-US" dirty="0" smtClean="0">
                <a:latin typeface="Times New Roman" panose="02020603050405020304" pitchFamily="18" charset="0"/>
                <a:cs typeface="Times New Roman" panose="02020603050405020304" pitchFamily="18" charset="0"/>
              </a:rPr>
              <a:t>&lt; 5%, microscopic in </a:t>
            </a:r>
            <a:r>
              <a:rPr lang="en-US" dirty="0">
                <a:latin typeface="Times New Roman" panose="02020603050405020304" pitchFamily="18" charset="0"/>
                <a:cs typeface="Times New Roman" panose="02020603050405020304" pitchFamily="18" charset="0"/>
              </a:rPr>
              <a:t>20</a:t>
            </a:r>
            <a:r>
              <a:rPr lang="en-US" dirty="0" smtClean="0">
                <a:latin typeface="Times New Roman" panose="02020603050405020304" pitchFamily="18" charset="0"/>
                <a:cs typeface="Times New Roman" panose="02020603050405020304" pitchFamily="18" charset="0"/>
              </a:rPr>
              <a:t>%)</a:t>
            </a:r>
          </a:p>
          <a:p>
            <a:pPr>
              <a:buClr>
                <a:srgbClr val="C00000"/>
              </a:buClr>
              <a:buSzPct val="150000"/>
            </a:pPr>
            <a:r>
              <a:rPr lang="en-US" dirty="0" smtClean="0">
                <a:latin typeface="Times New Roman" panose="02020603050405020304" pitchFamily="18" charset="0"/>
                <a:cs typeface="Times New Roman" panose="02020603050405020304" pitchFamily="18" charset="0"/>
              </a:rPr>
              <a:t>Mild Hypertension (5%)</a:t>
            </a:r>
          </a:p>
          <a:p>
            <a:pPr>
              <a:buClr>
                <a:srgbClr val="C00000"/>
              </a:buClr>
              <a:buSzPct val="150000"/>
            </a:pPr>
            <a:r>
              <a:rPr lang="en-US" dirty="0" smtClean="0">
                <a:latin typeface="Times New Roman" panose="02020603050405020304" pitchFamily="18" charset="0"/>
                <a:cs typeface="Times New Roman" panose="02020603050405020304" pitchFamily="18" charset="0"/>
              </a:rPr>
              <a:t>Deep vein thrombosis</a:t>
            </a:r>
          </a:p>
          <a:p>
            <a:pPr>
              <a:buClr>
                <a:srgbClr val="C00000"/>
              </a:buClr>
              <a:buSzPct val="150000"/>
            </a:pPr>
            <a:r>
              <a:rPr lang="en-US" dirty="0" smtClean="0">
                <a:latin typeface="Times New Roman" panose="02020603050405020304" pitchFamily="18" charset="0"/>
                <a:cs typeface="Times New Roman" panose="02020603050405020304" pitchFamily="18" charset="0"/>
              </a:rPr>
              <a:t>Abdominal pain - Peritonitis</a:t>
            </a:r>
          </a:p>
        </p:txBody>
      </p:sp>
    </p:spTree>
    <p:extLst>
      <p:ext uri="{BB962C8B-B14F-4D97-AF65-F5344CB8AC3E}">
        <p14:creationId xmlns:p14="http://schemas.microsoft.com/office/powerpoint/2010/main" val="1164057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Epidemiology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Age: 2 </a:t>
            </a:r>
            <a:r>
              <a:rPr lang="en-US" dirty="0">
                <a:latin typeface="Times New Roman" panose="02020603050405020304" pitchFamily="18" charset="0"/>
                <a:cs typeface="Times New Roman" panose="02020603050405020304" pitchFamily="18" charset="0"/>
              </a:rPr>
              <a:t>to 10yrs of age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ale predominance, male- Female (2:1)</a:t>
            </a:r>
          </a:p>
          <a:p>
            <a:r>
              <a:rPr lang="en-US" dirty="0" smtClean="0">
                <a:latin typeface="Times New Roman" panose="02020603050405020304" pitchFamily="18" charset="0"/>
                <a:cs typeface="Times New Roman" panose="02020603050405020304" pitchFamily="18" charset="0"/>
              </a:rPr>
              <a:t>Nephrotic Syndrome affects 1-3/100 000 children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29000" y="3719594"/>
            <a:ext cx="2686050" cy="258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880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tretch>
            <a:fillRect/>
          </a:stretch>
        </p:blipFill>
        <p:spPr bwMode="auto">
          <a:xfrm>
            <a:off x="7296150" y="304800"/>
            <a:ext cx="18478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0" y="228600"/>
            <a:ext cx="2413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2" y="228600"/>
            <a:ext cx="2185986"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2" y="2590800"/>
            <a:ext cx="24574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53000"/>
            <a:ext cx="2423614"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3781" y="2628758"/>
            <a:ext cx="326707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039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Edema in NS</a:t>
            </a:r>
            <a:endParaRPr lang="en-US" dirty="0"/>
          </a:p>
        </p:txBody>
      </p:sp>
      <p:pic>
        <p:nvPicPr>
          <p:cNvPr id="4" name="Content Placeholder 3"/>
          <p:cNvPicPr>
            <a:picLocks noGrp="1" noChangeAspect="1"/>
          </p:cNvPicPr>
          <p:nvPr>
            <p:ph idx="1"/>
          </p:nvPr>
        </p:nvPicPr>
        <p:blipFill>
          <a:blip r:embed="rId2"/>
          <a:stretch>
            <a:fillRect/>
          </a:stretch>
        </p:blipFill>
        <p:spPr>
          <a:xfrm>
            <a:off x="3124200" y="1417638"/>
            <a:ext cx="3286125" cy="5227926"/>
          </a:xfrm>
          <a:prstGeom prst="rect">
            <a:avLst/>
          </a:prstGeom>
        </p:spPr>
      </p:pic>
    </p:spTree>
    <p:extLst>
      <p:ext uri="{BB962C8B-B14F-4D97-AF65-F5344CB8AC3E}">
        <p14:creationId xmlns:p14="http://schemas.microsoft.com/office/powerpoint/2010/main" val="3886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3953" y="216976"/>
            <a:ext cx="8252847" cy="120066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latin typeface="Times New Roman" panose="02020603050405020304" pitchFamily="18" charset="0"/>
                <a:cs typeface="Times New Roman" panose="02020603050405020304" pitchFamily="18" charset="0"/>
              </a:rPr>
              <a:t>Differential Diagnosis of Nephrotic Syndrome ( hypoalbuminemia), edema</a:t>
            </a:r>
            <a:endParaRPr lang="en-US" dirty="0">
              <a:latin typeface="Times New Roman" panose="02020603050405020304" pitchFamily="18" charset="0"/>
              <a:cs typeface="Times New Roman" panose="02020603050405020304" pitchFamily="18" charset="0"/>
            </a:endParaRPr>
          </a:p>
        </p:txBody>
      </p:sp>
      <p:sp>
        <p:nvSpPr>
          <p:cNvPr id="4" name="عنصر نائب للمحتوى 3"/>
          <p:cNvSpPr>
            <a:spLocks noGrp="1"/>
          </p:cNvSpPr>
          <p:nvPr>
            <p:ph idx="1"/>
          </p:nvPr>
        </p:nvSpPr>
        <p:spPr/>
        <p:txBody>
          <a:bodyPr>
            <a:normAutofit lnSpcReduction="10000"/>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Protein- </a:t>
            </a:r>
            <a:r>
              <a:rPr lang="en-US" dirty="0">
                <a:latin typeface="Times New Roman" panose="02020603050405020304" pitchFamily="18" charset="0"/>
                <a:cs typeface="Times New Roman" panose="02020603050405020304" pitchFamily="18" charset="0"/>
              </a:rPr>
              <a:t>loosing </a:t>
            </a:r>
            <a:r>
              <a:rPr lang="en-US" dirty="0" smtClean="0">
                <a:latin typeface="Times New Roman" panose="02020603050405020304" pitchFamily="18" charset="0"/>
                <a:cs typeface="Times New Roman" panose="02020603050405020304" pitchFamily="18" charset="0"/>
              </a:rPr>
              <a:t>enteropathy</a:t>
            </a:r>
          </a:p>
          <a:p>
            <a:r>
              <a:rPr lang="en-US" dirty="0" smtClean="0">
                <a:latin typeface="Times New Roman" panose="02020603050405020304" pitchFamily="18" charset="0"/>
                <a:cs typeface="Times New Roman" panose="02020603050405020304" pitchFamily="18" charset="0"/>
              </a:rPr>
              <a:t>Hepatic failure</a:t>
            </a:r>
          </a:p>
          <a:p>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rotein </a:t>
            </a:r>
            <a:r>
              <a:rPr lang="en-US" dirty="0">
                <a:latin typeface="Times New Roman" panose="02020603050405020304" pitchFamily="18" charset="0"/>
                <a:cs typeface="Times New Roman" panose="02020603050405020304" pitchFamily="18" charset="0"/>
              </a:rPr>
              <a:t>energy </a:t>
            </a:r>
            <a:r>
              <a:rPr lang="en-US" dirty="0" smtClean="0">
                <a:latin typeface="Times New Roman" panose="02020603050405020304" pitchFamily="18" charset="0"/>
                <a:cs typeface="Times New Roman" panose="02020603050405020304" pitchFamily="18" charset="0"/>
              </a:rPr>
              <a:t>malnutrition</a:t>
            </a:r>
          </a:p>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cute </a:t>
            </a:r>
            <a:r>
              <a:rPr lang="en-US" dirty="0">
                <a:latin typeface="Times New Roman" panose="02020603050405020304" pitchFamily="18" charset="0"/>
                <a:cs typeface="Times New Roman" panose="02020603050405020304" pitchFamily="18" charset="0"/>
              </a:rPr>
              <a:t>and chronic </a:t>
            </a:r>
            <a:r>
              <a:rPr lang="en-US" dirty="0" smtClean="0">
                <a:latin typeface="Times New Roman" panose="02020603050405020304" pitchFamily="18" charset="0"/>
                <a:cs typeface="Times New Roman" panose="02020603050405020304" pitchFamily="18" charset="0"/>
              </a:rPr>
              <a:t>GN</a:t>
            </a:r>
          </a:p>
          <a:p>
            <a:r>
              <a:rPr lang="en-US" dirty="0" smtClean="0">
                <a:latin typeface="Times New Roman" panose="02020603050405020304" pitchFamily="18" charset="0"/>
                <a:cs typeface="Times New Roman" panose="02020603050405020304" pitchFamily="18" charset="0"/>
              </a:rPr>
              <a:t>Heart failure</a:t>
            </a:r>
          </a:p>
          <a:p>
            <a:r>
              <a:rPr lang="en-US" dirty="0" smtClean="0">
                <a:solidFill>
                  <a:srgbClr val="FF0000"/>
                </a:solidFill>
                <a:latin typeface="Times New Roman" panose="02020603050405020304" pitchFamily="18" charset="0"/>
                <a:cs typeface="Times New Roman" panose="02020603050405020304" pitchFamily="18" charset="0"/>
              </a:rPr>
              <a:t>Urticaria </a:t>
            </a:r>
            <a:r>
              <a:rPr lang="en-US" dirty="0">
                <a:solidFill>
                  <a:srgbClr val="FF0000"/>
                </a:solidFill>
                <a:latin typeface="Times New Roman" panose="02020603050405020304" pitchFamily="18" charset="0"/>
                <a:cs typeface="Times New Roman" panose="02020603050405020304" pitchFamily="18" charset="0"/>
              </a:rPr>
              <a:t>&amp; </a:t>
            </a:r>
            <a:r>
              <a:rPr lang="en-US" dirty="0" smtClean="0">
                <a:solidFill>
                  <a:srgbClr val="FF0000"/>
                </a:solidFill>
                <a:latin typeface="Times New Roman" panose="02020603050405020304" pitchFamily="18" charset="0"/>
                <a:cs typeface="Times New Roman" panose="02020603050405020304" pitchFamily="18" charset="0"/>
              </a:rPr>
              <a:t>Angioedema (just edema with no hypoalbuminemia)</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283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810000" cy="1143000"/>
          </a:xfrm>
        </p:spPr>
        <p:txBody>
          <a:bodyPr/>
          <a:lstStyle/>
          <a:p>
            <a:r>
              <a:rPr lang="en-US" dirty="0" smtClean="0">
                <a:latin typeface="Times New Roman" panose="02020603050405020304" pitchFamily="18" charset="0"/>
                <a:cs typeface="Times New Roman" panose="02020603050405020304" pitchFamily="18" charset="0"/>
              </a:rPr>
              <a:t>Introduction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3687763"/>
            <a:ext cx="8229600" cy="3094038"/>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etroperitoneal space </a:t>
            </a:r>
          </a:p>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bove the level of the umbilicus</a:t>
            </a:r>
          </a:p>
          <a:p>
            <a:r>
              <a:rPr lang="en-US" dirty="0" smtClean="0">
                <a:latin typeface="Times New Roman" panose="02020603050405020304" pitchFamily="18" charset="0"/>
                <a:cs typeface="Times New Roman" panose="02020603050405020304" pitchFamily="18" charset="0"/>
              </a:rPr>
              <a:t>6 cm, 24 g in term newborn  - ≥12 cm, 150 g in an adult</a:t>
            </a:r>
          </a:p>
          <a:p>
            <a:r>
              <a:rPr lang="en-US" dirty="0" smtClean="0">
                <a:latin typeface="Times New Roman" panose="02020603050405020304" pitchFamily="18" charset="0"/>
                <a:cs typeface="Times New Roman" panose="02020603050405020304" pitchFamily="18" charset="0"/>
              </a:rPr>
              <a:t>Each kidney contains  around 1 million nephrons </a:t>
            </a:r>
          </a:p>
          <a:p>
            <a:r>
              <a:rPr lang="en-US" dirty="0" smtClean="0">
                <a:latin typeface="Times New Roman" panose="02020603050405020304" pitchFamily="18" charset="0"/>
                <a:cs typeface="Times New Roman" panose="02020603050405020304" pitchFamily="18" charset="0"/>
              </a:rPr>
              <a:t> Number of nephrons completes at 36-40 </a:t>
            </a:r>
            <a:r>
              <a:rPr lang="en-US" dirty="0" err="1" smtClean="0">
                <a:latin typeface="Times New Roman" panose="02020603050405020304" pitchFamily="18" charset="0"/>
                <a:cs typeface="Times New Roman" panose="02020603050405020304" pitchFamily="18" charset="0"/>
              </a:rPr>
              <a:t>wk</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Functional maturation; continues during the 1st decade of life </a:t>
            </a:r>
          </a:p>
          <a:p>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200"/>
            <a:ext cx="48768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457200" y="1447800"/>
            <a:ext cx="2552700" cy="1743075"/>
          </a:xfrm>
          <a:prstGeom prst="rect">
            <a:avLst/>
          </a:prstGeom>
        </p:spPr>
      </p:pic>
    </p:spTree>
    <p:extLst>
      <p:ext uri="{BB962C8B-B14F-4D97-AF65-F5344CB8AC3E}">
        <p14:creationId xmlns:p14="http://schemas.microsoft.com/office/powerpoint/2010/main" val="1572934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Glucocorticoid </a:t>
            </a:r>
            <a:r>
              <a:rPr lang="en-US" b="1" dirty="0">
                <a:solidFill>
                  <a:srgbClr val="00B050"/>
                </a:solidFill>
                <a:latin typeface="Times New Roman" panose="02020603050405020304" pitchFamily="18" charset="0"/>
                <a:cs typeface="Times New Roman" panose="02020603050405020304" pitchFamily="18" charset="0"/>
              </a:rPr>
              <a:t>therapy is standard therapy for nephrotic </a:t>
            </a:r>
            <a:r>
              <a:rPr lang="en-US" b="1" dirty="0" smtClean="0">
                <a:solidFill>
                  <a:srgbClr val="00B050"/>
                </a:solidFill>
                <a:latin typeface="Times New Roman" panose="02020603050405020304" pitchFamily="18" charset="0"/>
                <a:cs typeface="Times New Roman" panose="02020603050405020304" pitchFamily="18" charset="0"/>
              </a:rPr>
              <a:t>syndrome</a:t>
            </a:r>
          </a:p>
          <a:p>
            <a:endParaRPr lang="en-US" b="1" dirty="0">
              <a:solidFill>
                <a:srgbClr val="00B050"/>
              </a:solidFill>
              <a:latin typeface="Times New Roman" panose="02020603050405020304" pitchFamily="18" charset="0"/>
              <a:cs typeface="Times New Roman" panose="02020603050405020304" pitchFamily="18" charset="0"/>
            </a:endParaRPr>
          </a:p>
          <a:p>
            <a:endParaRPr lang="en-US" b="1" dirty="0" smtClean="0">
              <a:solidFill>
                <a:srgbClr val="00B050"/>
              </a:solidFill>
              <a:latin typeface="Times New Roman" panose="02020603050405020304" pitchFamily="18" charset="0"/>
              <a:cs typeface="Times New Roman" panose="02020603050405020304" pitchFamily="18" charset="0"/>
            </a:endParaRPr>
          </a:p>
          <a:p>
            <a:r>
              <a:rPr lang="en-US" b="1" dirty="0" smtClean="0">
                <a:solidFill>
                  <a:srgbClr val="00B050"/>
                </a:solidFill>
                <a:latin typeface="Times New Roman" panose="02020603050405020304" pitchFamily="18" charset="0"/>
                <a:cs typeface="Times New Roman" panose="02020603050405020304" pitchFamily="18" charset="0"/>
              </a:rPr>
              <a:t>We start by 1-2 mg/kg/day or 60mg/m²/day for 4 weeks and then start tapering over 3- 4 months</a:t>
            </a:r>
            <a:endParaRPr lang="en-US"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388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latin typeface="Times New Roman" panose="02020603050405020304" pitchFamily="18" charset="0"/>
                <a:cs typeface="Times New Roman" panose="02020603050405020304" pitchFamily="18" charset="0"/>
              </a:rPr>
              <a:t>Relevant </a:t>
            </a:r>
            <a:r>
              <a:rPr lang="en-US" dirty="0" smtClean="0">
                <a:latin typeface="Times New Roman" panose="02020603050405020304" pitchFamily="18" charset="0"/>
                <a:cs typeface="Times New Roman" panose="02020603050405020304" pitchFamily="18" charset="0"/>
              </a:rPr>
              <a:t>definitions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228600" y="1219200"/>
            <a:ext cx="8839200" cy="5334000"/>
          </a:xfrm>
        </p:spPr>
        <p:txBody>
          <a:bodyPr>
            <a:normAutofit fontScale="70000" lnSpcReduction="20000"/>
          </a:bodyPr>
          <a:lstStyle/>
          <a:p>
            <a:r>
              <a:rPr lang="en-US" b="1" u="sng" dirty="0" smtClean="0">
                <a:solidFill>
                  <a:srgbClr val="C00000"/>
                </a:solidFill>
                <a:latin typeface="Times New Roman" panose="02020603050405020304" pitchFamily="18" charset="0"/>
                <a:cs typeface="Times New Roman" panose="02020603050405020304" pitchFamily="18" charset="0"/>
              </a:rPr>
              <a:t>Remission</a:t>
            </a:r>
            <a:r>
              <a:rPr lang="en-US" u="sng" dirty="0" smtClean="0">
                <a:solidFill>
                  <a:srgbClr val="C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Trace </a:t>
            </a:r>
            <a:r>
              <a:rPr lang="en-US" dirty="0">
                <a:latin typeface="Times New Roman" panose="02020603050405020304" pitchFamily="18" charset="0"/>
                <a:cs typeface="Times New Roman" panose="02020603050405020304" pitchFamily="18" charset="0"/>
              </a:rPr>
              <a:t>or negative on dipstick or proteinuria &lt;4 </a:t>
            </a:r>
            <a:r>
              <a:rPr lang="en-US" dirty="0" smtClean="0">
                <a:latin typeface="Times New Roman" panose="02020603050405020304" pitchFamily="18" charset="0"/>
                <a:cs typeface="Times New Roman" panose="02020603050405020304" pitchFamily="18" charset="0"/>
              </a:rPr>
              <a:t>mg/m²/h </a:t>
            </a:r>
            <a:r>
              <a:rPr lang="en-US" dirty="0">
                <a:latin typeface="Times New Roman" panose="02020603050405020304" pitchFamily="18" charset="0"/>
                <a:cs typeface="Times New Roman" panose="02020603050405020304" pitchFamily="18" charset="0"/>
              </a:rPr>
              <a:t>or urinary </a:t>
            </a:r>
            <a:r>
              <a:rPr lang="en-US" dirty="0" smtClean="0">
                <a:latin typeface="Times New Roman" panose="02020603050405020304" pitchFamily="18" charset="0"/>
                <a:cs typeface="Times New Roman" panose="02020603050405020304" pitchFamily="18" charset="0"/>
              </a:rPr>
              <a:t>P/C </a:t>
            </a:r>
            <a:r>
              <a:rPr lang="en-US" dirty="0">
                <a:latin typeface="Times New Roman" panose="02020603050405020304" pitchFamily="18" charset="0"/>
                <a:cs typeface="Times New Roman" panose="02020603050405020304" pitchFamily="18" charset="0"/>
              </a:rPr>
              <a:t>ratio &lt;200 mg/g (20 mg/</a:t>
            </a:r>
            <a:r>
              <a:rPr lang="en-US" dirty="0" err="1">
                <a:latin typeface="Times New Roman" panose="02020603050405020304" pitchFamily="18" charset="0"/>
                <a:cs typeface="Times New Roman" panose="02020603050405020304" pitchFamily="18" charset="0"/>
              </a:rPr>
              <a:t>mmol</a:t>
            </a:r>
            <a:r>
              <a:rPr lang="en-US" dirty="0">
                <a:latin typeface="Times New Roman" panose="02020603050405020304" pitchFamily="18" charset="0"/>
                <a:cs typeface="Times New Roman" panose="02020603050405020304" pitchFamily="18" charset="0"/>
              </a:rPr>
              <a:t>) for 3 consecutive days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b="1" u="sng" dirty="0" smtClean="0">
                <a:solidFill>
                  <a:srgbClr val="C00000"/>
                </a:solidFill>
                <a:latin typeface="Times New Roman" panose="02020603050405020304" pitchFamily="18" charset="0"/>
                <a:cs typeface="Times New Roman" panose="02020603050405020304" pitchFamily="18" charset="0"/>
              </a:rPr>
              <a:t>Relapse</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Urine albumin 3+ or 4+ or proteinuria &gt;40 </a:t>
            </a:r>
            <a:r>
              <a:rPr lang="en-US" dirty="0" smtClean="0">
                <a:latin typeface="Times New Roman" panose="02020603050405020304" pitchFamily="18" charset="0"/>
                <a:cs typeface="Times New Roman" panose="02020603050405020304" pitchFamily="18" charset="0"/>
              </a:rPr>
              <a:t>mg/m²/ </a:t>
            </a:r>
            <a:r>
              <a:rPr lang="en-US" dirty="0">
                <a:latin typeface="Times New Roman" panose="02020603050405020304" pitchFamily="18" charset="0"/>
                <a:cs typeface="Times New Roman" panose="02020603050405020304" pitchFamily="18" charset="0"/>
              </a:rPr>
              <a:t>h or urinary </a:t>
            </a:r>
            <a:r>
              <a:rPr lang="en-US" dirty="0" smtClean="0">
                <a:latin typeface="Times New Roman" panose="02020603050405020304" pitchFamily="18" charset="0"/>
                <a:cs typeface="Times New Roman" panose="02020603050405020304" pitchFamily="18" charset="0"/>
              </a:rPr>
              <a:t>P/C </a:t>
            </a:r>
            <a:r>
              <a:rPr lang="en-US" dirty="0">
                <a:latin typeface="Times New Roman" panose="02020603050405020304" pitchFamily="18" charset="0"/>
                <a:cs typeface="Times New Roman" panose="02020603050405020304" pitchFamily="18" charset="0"/>
              </a:rPr>
              <a:t>ratio &gt;200 mg/g (20 mg/</a:t>
            </a:r>
            <a:r>
              <a:rPr lang="en-US" dirty="0" err="1">
                <a:latin typeface="Times New Roman" panose="02020603050405020304" pitchFamily="18" charset="0"/>
                <a:cs typeface="Times New Roman" panose="02020603050405020304" pitchFamily="18" charset="0"/>
              </a:rPr>
              <a:t>mmol</a:t>
            </a:r>
            <a:r>
              <a:rPr lang="en-US" dirty="0">
                <a:latin typeface="Times New Roman" panose="02020603050405020304" pitchFamily="18" charset="0"/>
                <a:cs typeface="Times New Roman" panose="02020603050405020304" pitchFamily="18" charset="0"/>
              </a:rPr>
              <a:t>) for 3 consecutive </a:t>
            </a:r>
            <a:r>
              <a:rPr lang="en-US" dirty="0" smtClean="0">
                <a:latin typeface="Times New Roman" panose="02020603050405020304" pitchFamily="18" charset="0"/>
                <a:cs typeface="Times New Roman" panose="02020603050405020304" pitchFamily="18" charset="0"/>
              </a:rPr>
              <a:t>days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b="1" u="sng" dirty="0">
                <a:solidFill>
                  <a:srgbClr val="C00000"/>
                </a:solidFill>
                <a:latin typeface="Times New Roman" panose="02020603050405020304" pitchFamily="18" charset="0"/>
                <a:cs typeface="Times New Roman" panose="02020603050405020304" pitchFamily="18" charset="0"/>
              </a:rPr>
              <a:t>Frequently </a:t>
            </a:r>
            <a:r>
              <a:rPr lang="en-US" b="1" u="sng" dirty="0" smtClean="0">
                <a:solidFill>
                  <a:srgbClr val="C00000"/>
                </a:solidFill>
                <a:latin typeface="Times New Roman" panose="02020603050405020304" pitchFamily="18" charset="0"/>
                <a:cs typeface="Times New Roman" panose="02020603050405020304" pitchFamily="18" charset="0"/>
              </a:rPr>
              <a:t>relapsing: </a:t>
            </a:r>
            <a:r>
              <a:rPr lang="en-US" dirty="0">
                <a:latin typeface="Times New Roman" panose="02020603050405020304" pitchFamily="18" charset="0"/>
                <a:cs typeface="Times New Roman" panose="02020603050405020304" pitchFamily="18" charset="0"/>
              </a:rPr>
              <a:t>≥2 relapses within 6 months of initial response or ≥4 in any 12 month </a:t>
            </a:r>
            <a:r>
              <a:rPr lang="en-US" dirty="0" smtClean="0">
                <a:latin typeface="Times New Roman" panose="02020603050405020304" pitchFamily="18" charset="0"/>
                <a:cs typeface="Times New Roman" panose="02020603050405020304" pitchFamily="18" charset="0"/>
              </a:rPr>
              <a:t>period</a:t>
            </a:r>
          </a:p>
          <a:p>
            <a:pPr marL="0" indent="0">
              <a:buNone/>
            </a:pPr>
            <a:endParaRPr lang="en-US" dirty="0" smtClean="0">
              <a:latin typeface="Times New Roman" panose="02020603050405020304" pitchFamily="18" charset="0"/>
              <a:cs typeface="Times New Roman" panose="02020603050405020304" pitchFamily="18" charset="0"/>
            </a:endParaRPr>
          </a:p>
          <a:p>
            <a:r>
              <a:rPr lang="en-US" u="sng" dirty="0" smtClean="0">
                <a:solidFill>
                  <a:srgbClr val="C00000"/>
                </a:solidFill>
                <a:latin typeface="Times New Roman" panose="02020603050405020304" pitchFamily="18" charset="0"/>
                <a:cs typeface="Times New Roman" panose="02020603050405020304" pitchFamily="18" charset="0"/>
              </a:rPr>
              <a:t> </a:t>
            </a:r>
            <a:r>
              <a:rPr lang="en-US" b="1" u="sng" dirty="0" smtClean="0">
                <a:solidFill>
                  <a:srgbClr val="C00000"/>
                </a:solidFill>
                <a:latin typeface="Times New Roman" panose="02020603050405020304" pitchFamily="18" charset="0"/>
                <a:cs typeface="Times New Roman" panose="02020603050405020304" pitchFamily="18" charset="0"/>
              </a:rPr>
              <a:t>Steroid-dependent</a:t>
            </a:r>
            <a:r>
              <a:rPr lang="en-US" u="sng" dirty="0" smtClean="0">
                <a:solidFill>
                  <a:srgbClr val="C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consecutive relapses occurring while weaning to alternate day steroids or within 2 weeks of steroid </a:t>
            </a:r>
            <a:r>
              <a:rPr lang="en-US" dirty="0" smtClean="0">
                <a:latin typeface="Times New Roman" panose="02020603050405020304" pitchFamily="18" charset="0"/>
                <a:cs typeface="Times New Roman" panose="02020603050405020304" pitchFamily="18" charset="0"/>
              </a:rPr>
              <a:t>discontinuation</a:t>
            </a:r>
          </a:p>
          <a:p>
            <a:pPr marL="0" indent="0">
              <a:buNone/>
            </a:pPr>
            <a:r>
              <a:rPr lang="en-US" dirty="0" smtClean="0">
                <a:latin typeface="Times New Roman" panose="02020603050405020304" pitchFamily="18" charset="0"/>
                <a:cs typeface="Times New Roman" panose="02020603050405020304" pitchFamily="18" charset="0"/>
              </a:rPr>
              <a:t> </a:t>
            </a:r>
          </a:p>
          <a:p>
            <a:r>
              <a:rPr lang="en-US" b="1" u="sng" dirty="0" smtClean="0">
                <a:solidFill>
                  <a:srgbClr val="C00000"/>
                </a:solidFill>
                <a:latin typeface="Times New Roman" panose="02020603050405020304" pitchFamily="18" charset="0"/>
                <a:cs typeface="Times New Roman" panose="02020603050405020304" pitchFamily="18" charset="0"/>
              </a:rPr>
              <a:t>Steroid-resistant</a:t>
            </a:r>
            <a:r>
              <a:rPr lang="en-US" u="sng" dirty="0" smtClean="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Persistent proteinuria despite 60 mg/m² or 2 mg/kg for 8 weeks, after ensuring no infection or non-adherence to medication</a:t>
            </a:r>
          </a:p>
        </p:txBody>
      </p:sp>
    </p:spTree>
    <p:extLst>
      <p:ext uri="{BB962C8B-B14F-4D97-AF65-F5344CB8AC3E}">
        <p14:creationId xmlns:p14="http://schemas.microsoft.com/office/powerpoint/2010/main" val="291100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0" y="304800"/>
            <a:ext cx="8534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119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idx="1"/>
          </p:nvPr>
        </p:nvSpPr>
        <p:spPr>
          <a:xfrm>
            <a:off x="457200" y="1112838"/>
            <a:ext cx="4040188" cy="639762"/>
          </a:xfrm>
        </p:spPr>
        <p:txBody>
          <a:bodyPr/>
          <a:lstStyle/>
          <a:p>
            <a:pPr algn="ctr"/>
            <a:r>
              <a:rPr lang="en-US" dirty="0" smtClean="0">
                <a:latin typeface="Times New Roman" panose="02020603050405020304" pitchFamily="18" charset="0"/>
                <a:cs typeface="Times New Roman" panose="02020603050405020304" pitchFamily="18" charset="0"/>
              </a:rPr>
              <a:t>MCD</a:t>
            </a:r>
            <a:endParaRPr lang="en-US" dirty="0">
              <a:latin typeface="Times New Roman" panose="02020603050405020304" pitchFamily="18" charset="0"/>
              <a:cs typeface="Times New Roman" panose="02020603050405020304" pitchFamily="18" charset="0"/>
            </a:endParaRPr>
          </a:p>
        </p:txBody>
      </p:sp>
      <p:pic>
        <p:nvPicPr>
          <p:cNvPr id="1945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4800" y="1828801"/>
            <a:ext cx="3639344" cy="4202906"/>
          </a:xfrm>
          <a:prstGeom prst="rect">
            <a:avLst/>
          </a:prstGeom>
          <a:ln/>
          <a:extLst/>
        </p:spPr>
        <p:style>
          <a:lnRef idx="2">
            <a:schemeClr val="accent2"/>
          </a:lnRef>
          <a:fillRef idx="1">
            <a:schemeClr val="lt1"/>
          </a:fillRef>
          <a:effectRef idx="0">
            <a:schemeClr val="accent2"/>
          </a:effectRef>
          <a:fontRef idx="minor">
            <a:schemeClr val="dk1"/>
          </a:fontRef>
        </p:style>
      </p:pic>
      <p:sp>
        <p:nvSpPr>
          <p:cNvPr id="8" name="عنصر نائب للنص 7"/>
          <p:cNvSpPr>
            <a:spLocks noGrp="1"/>
          </p:cNvSpPr>
          <p:nvPr>
            <p:ph type="body" sz="quarter" idx="3"/>
          </p:nvPr>
        </p:nvSpPr>
        <p:spPr>
          <a:xfrm>
            <a:off x="4645025" y="1219200"/>
            <a:ext cx="4041775" cy="638014"/>
          </a:xfrm>
        </p:spPr>
        <p:txBody>
          <a:bodyPr/>
          <a:lstStyle/>
          <a:p>
            <a:pPr algn="ctr"/>
            <a:r>
              <a:rPr lang="en-US" dirty="0" smtClean="0">
                <a:latin typeface="Times New Roman" panose="02020603050405020304" pitchFamily="18" charset="0"/>
                <a:cs typeface="Times New Roman" panose="02020603050405020304" pitchFamily="18" charset="0"/>
              </a:rPr>
              <a:t>FSGS</a:t>
            </a:r>
            <a:endParaRPr lang="en-US" dirty="0">
              <a:latin typeface="Times New Roman" panose="02020603050405020304" pitchFamily="18" charset="0"/>
              <a:cs typeface="Times New Roman" panose="02020603050405020304" pitchFamily="18" charset="0"/>
            </a:endParaRPr>
          </a:p>
        </p:txBody>
      </p:sp>
      <p:pic>
        <p:nvPicPr>
          <p:cNvPr id="1945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94274" y="2895600"/>
            <a:ext cx="3343275" cy="2514600"/>
          </a:xfrm>
          <a:prstGeom prst="rect">
            <a:avLst/>
          </a:prstGeom>
          <a:ln/>
          <a:extLst/>
        </p:spPr>
        <p:style>
          <a:lnRef idx="2">
            <a:schemeClr val="accent2"/>
          </a:lnRef>
          <a:fillRef idx="1">
            <a:schemeClr val="lt1"/>
          </a:fillRef>
          <a:effectRef idx="0">
            <a:schemeClr val="accent2"/>
          </a:effectRef>
          <a:fontRef idx="minor">
            <a:schemeClr val="dk1"/>
          </a:fontRef>
        </p:style>
      </p:pic>
      <p:sp>
        <p:nvSpPr>
          <p:cNvPr id="2" name="Rectangle 1"/>
          <p:cNvSpPr/>
          <p:nvPr/>
        </p:nvSpPr>
        <p:spPr>
          <a:xfrm>
            <a:off x="2819400" y="228600"/>
            <a:ext cx="3470465" cy="1015663"/>
          </a:xfrm>
          <a:prstGeom prst="rect">
            <a:avLst/>
          </a:prstGeom>
        </p:spPr>
        <p:txBody>
          <a:bodyPr wrap="square">
            <a:spAutoFit/>
          </a:bodyPr>
          <a:lstStyle/>
          <a:p>
            <a:r>
              <a:rPr lang="en-US" sz="6000" b="1" u="sng" dirty="0">
                <a:solidFill>
                  <a:srgbClr val="C00000"/>
                </a:solidFill>
                <a:latin typeface="Times New Roman" panose="02020603050405020304" pitchFamily="18" charset="0"/>
                <a:cs typeface="Times New Roman" panose="02020603050405020304" pitchFamily="18" charset="0"/>
              </a:rPr>
              <a:t>Pathology</a:t>
            </a:r>
            <a:endParaRPr lang="en-US" sz="6000" dirty="0"/>
          </a:p>
        </p:txBody>
      </p:sp>
    </p:spTree>
    <p:extLst>
      <p:ext uri="{BB962C8B-B14F-4D97-AF65-F5344CB8AC3E}">
        <p14:creationId xmlns:p14="http://schemas.microsoft.com/office/powerpoint/2010/main" val="3026556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a:solidFill>
                  <a:srgbClr val="C00000"/>
                </a:solidFill>
                <a:latin typeface="Times New Roman" panose="02020603050405020304" pitchFamily="18" charset="0"/>
                <a:cs typeface="Times New Roman" panose="02020603050405020304" pitchFamily="18" charset="0"/>
              </a:rPr>
              <a:t>Pathology</a:t>
            </a:r>
          </a:p>
        </p:txBody>
      </p:sp>
      <p:sp>
        <p:nvSpPr>
          <p:cNvPr id="3" name="عنصر نائب للمحتوى 2"/>
          <p:cNvSpPr>
            <a:spLocks noGrp="1"/>
          </p:cNvSpPr>
          <p:nvPr>
            <p:ph sz="half" idx="2"/>
          </p:nvPr>
        </p:nvSpPr>
        <p:spPr>
          <a:xfrm>
            <a:off x="457200" y="1524000"/>
            <a:ext cx="5029200" cy="4602163"/>
          </a:xfrm>
        </p:spPr>
        <p:txBody>
          <a:bodyPr>
            <a:normAutofit fontScale="92500" lnSpcReduction="10000"/>
          </a:bodyPr>
          <a:lstStyle/>
          <a:p>
            <a:pPr>
              <a:buClr>
                <a:schemeClr val="accent2"/>
              </a:buClr>
              <a:buSzPct val="150000"/>
            </a:pPr>
            <a:r>
              <a:rPr lang="en-US" b="1" dirty="0" smtClean="0">
                <a:latin typeface="Times New Roman" panose="02020603050405020304" pitchFamily="18" charset="0"/>
                <a:cs typeface="Times New Roman" panose="02020603050405020304" pitchFamily="18" charset="0"/>
              </a:rPr>
              <a:t>Most </a:t>
            </a:r>
            <a:r>
              <a:rPr lang="en-US" b="1" dirty="0">
                <a:latin typeface="Times New Roman" panose="02020603050405020304" pitchFamily="18" charset="0"/>
                <a:cs typeface="Times New Roman" panose="02020603050405020304" pitchFamily="18" charset="0"/>
              </a:rPr>
              <a:t>children do not get a kidney biopsy </a:t>
            </a:r>
            <a:endParaRPr lang="en-US" b="1" dirty="0" smtClean="0">
              <a:latin typeface="Times New Roman" panose="02020603050405020304" pitchFamily="18" charset="0"/>
              <a:cs typeface="Times New Roman" panose="02020603050405020304" pitchFamily="18" charset="0"/>
            </a:endParaRPr>
          </a:p>
          <a:p>
            <a:pPr marL="0" indent="0">
              <a:buClr>
                <a:schemeClr val="accent2"/>
              </a:buClr>
              <a:buSzPct val="150000"/>
              <a:buNone/>
            </a:pPr>
            <a:endParaRPr lang="en-US" b="1" dirty="0" smtClean="0">
              <a:latin typeface="Times New Roman" panose="02020603050405020304" pitchFamily="18" charset="0"/>
              <a:cs typeface="Times New Roman" panose="02020603050405020304" pitchFamily="18" charset="0"/>
            </a:endParaRPr>
          </a:p>
          <a:p>
            <a:pPr>
              <a:buClr>
                <a:schemeClr val="accent2"/>
              </a:buClr>
              <a:buSzPct val="150000"/>
            </a:pPr>
            <a:r>
              <a:rPr lang="en-US" b="1" dirty="0" smtClean="0">
                <a:latin typeface="Times New Roman" panose="02020603050405020304" pitchFamily="18" charset="0"/>
                <a:cs typeface="Times New Roman" panose="02020603050405020304" pitchFamily="18" charset="0"/>
              </a:rPr>
              <a:t>MCD </a:t>
            </a:r>
            <a:r>
              <a:rPr lang="en-US" b="1" dirty="0">
                <a:latin typeface="Times New Roman" panose="02020603050405020304" pitchFamily="18" charset="0"/>
                <a:cs typeface="Times New Roman" panose="02020603050405020304" pitchFamily="18" charset="0"/>
              </a:rPr>
              <a:t>or </a:t>
            </a:r>
            <a:r>
              <a:rPr lang="en-US" b="1" dirty="0" smtClean="0">
                <a:latin typeface="Times New Roman" panose="02020603050405020304" pitchFamily="18" charset="0"/>
                <a:cs typeface="Times New Roman" panose="02020603050405020304" pitchFamily="18" charset="0"/>
              </a:rPr>
              <a:t>FSGS</a:t>
            </a:r>
            <a:endParaRPr lang="en-US" b="1" dirty="0">
              <a:latin typeface="Times New Roman" panose="02020603050405020304" pitchFamily="18" charset="0"/>
              <a:cs typeface="Times New Roman" panose="02020603050405020304" pitchFamily="18" charset="0"/>
            </a:endParaRPr>
          </a:p>
          <a:p>
            <a:pPr>
              <a:buClr>
                <a:schemeClr val="accent2"/>
              </a:buClr>
              <a:buSzPct val="150000"/>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a:t>
            </a:r>
            <a:r>
              <a:rPr lang="en-US" b="1" dirty="0" smtClean="0">
                <a:latin typeface="Times New Roman" panose="02020603050405020304" pitchFamily="18" charset="0"/>
                <a:cs typeface="Times New Roman" panose="02020603050405020304" pitchFamily="18" charset="0"/>
              </a:rPr>
              <a:t>inimal </a:t>
            </a:r>
            <a:r>
              <a:rPr lang="en-US" b="1" dirty="0">
                <a:latin typeface="Times New Roman" panose="02020603050405020304" pitchFamily="18" charset="0"/>
                <a:cs typeface="Times New Roman" panose="02020603050405020304" pitchFamily="18" charset="0"/>
              </a:rPr>
              <a:t>change, </a:t>
            </a:r>
            <a:r>
              <a:rPr lang="en-US" b="1" dirty="0" smtClean="0">
                <a:latin typeface="Times New Roman" panose="02020603050405020304" pitchFamily="18" charset="0"/>
                <a:cs typeface="Times New Roman" panose="02020603050405020304" pitchFamily="18" charset="0"/>
              </a:rPr>
              <a:t>Normal glomeruli under LM, </a:t>
            </a:r>
            <a:r>
              <a:rPr lang="en-US" b="1" dirty="0">
                <a:latin typeface="Times New Roman" panose="02020603050405020304" pitchFamily="18" charset="0"/>
                <a:cs typeface="Times New Roman" panose="02020603050405020304" pitchFamily="18" charset="0"/>
              </a:rPr>
              <a:t>with </a:t>
            </a:r>
            <a:r>
              <a:rPr lang="en-US" b="1" dirty="0" smtClean="0">
                <a:latin typeface="Times New Roman" panose="02020603050405020304" pitchFamily="18" charset="0"/>
                <a:cs typeface="Times New Roman" panose="02020603050405020304" pitchFamily="18" charset="0"/>
              </a:rPr>
              <a:t>podocyte </a:t>
            </a:r>
            <a:r>
              <a:rPr lang="en-US" b="1" dirty="0">
                <a:latin typeface="Times New Roman" panose="02020603050405020304" pitchFamily="18" charset="0"/>
                <a:cs typeface="Times New Roman" panose="02020603050405020304" pitchFamily="18" charset="0"/>
              </a:rPr>
              <a:t>effacement by </a:t>
            </a:r>
            <a:r>
              <a:rPr lang="en-US" b="1" dirty="0" smtClean="0">
                <a:latin typeface="Times New Roman" panose="02020603050405020304" pitchFamily="18" charset="0"/>
                <a:cs typeface="Times New Roman" panose="02020603050405020304" pitchFamily="18" charset="0"/>
              </a:rPr>
              <a:t>EM</a:t>
            </a:r>
          </a:p>
          <a:p>
            <a:pPr>
              <a:buClr>
                <a:schemeClr val="accent2"/>
              </a:buClr>
              <a:buSzPct val="150000"/>
            </a:pPr>
            <a:endParaRPr lang="en-US" b="1" dirty="0" smtClean="0">
              <a:latin typeface="Times New Roman" panose="02020603050405020304" pitchFamily="18" charset="0"/>
              <a:cs typeface="Times New Roman" panose="02020603050405020304" pitchFamily="18" charset="0"/>
            </a:endParaRPr>
          </a:p>
          <a:p>
            <a:pPr>
              <a:buClr>
                <a:schemeClr val="accent2"/>
              </a:buClr>
              <a:buSzPct val="150000"/>
            </a:pPr>
            <a:r>
              <a:rPr lang="en-US" b="1" dirty="0" smtClean="0">
                <a:latin typeface="Times New Roman" panose="02020603050405020304" pitchFamily="18" charset="0"/>
                <a:cs typeface="Times New Roman" panose="02020603050405020304" pitchFamily="18" charset="0"/>
              </a:rPr>
              <a:t>Characteristic </a:t>
            </a:r>
            <a:r>
              <a:rPr lang="en-US" b="1" dirty="0">
                <a:latin typeface="Times New Roman" panose="02020603050405020304" pitchFamily="18" charset="0"/>
                <a:cs typeface="Times New Roman" panose="02020603050405020304" pitchFamily="18" charset="0"/>
              </a:rPr>
              <a:t>histology in FSGS is segmental sclerosis of affected glomeruli, with the segment often adherent to Bowman’s capsule by </a:t>
            </a:r>
            <a:r>
              <a:rPr lang="en-US" b="1" dirty="0" err="1" smtClean="0">
                <a:latin typeface="Times New Roman" panose="02020603050405020304" pitchFamily="18" charset="0"/>
                <a:cs typeface="Times New Roman" panose="02020603050405020304" pitchFamily="18" charset="0"/>
              </a:rPr>
              <a:t>synechiae</a:t>
            </a:r>
            <a:endParaRPr lang="en-US" b="1"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783071" y="1600200"/>
            <a:ext cx="2979929" cy="4525963"/>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667477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Investigations</a:t>
            </a:r>
            <a:endParaRPr 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CBC</a:t>
            </a:r>
          </a:p>
          <a:p>
            <a:r>
              <a:rPr lang="en-US" dirty="0" smtClean="0">
                <a:latin typeface="Times New Roman" panose="02020603050405020304" pitchFamily="18" charset="0"/>
                <a:cs typeface="Times New Roman" panose="02020603050405020304" pitchFamily="18" charset="0"/>
              </a:rPr>
              <a:t>KFT</a:t>
            </a:r>
          </a:p>
          <a:p>
            <a:r>
              <a:rPr lang="en-US" dirty="0" smtClean="0">
                <a:latin typeface="Times New Roman" panose="02020603050405020304" pitchFamily="18" charset="0"/>
                <a:cs typeface="Times New Roman" panose="02020603050405020304" pitchFamily="18" charset="0"/>
              </a:rPr>
              <a:t>Urine Analysis</a:t>
            </a:r>
          </a:p>
          <a:p>
            <a:r>
              <a:rPr lang="en-US" dirty="0" smtClean="0">
                <a:latin typeface="Times New Roman" panose="02020603050405020304" pitchFamily="18" charset="0"/>
                <a:cs typeface="Times New Roman" panose="02020603050405020304" pitchFamily="18" charset="0"/>
              </a:rPr>
              <a:t>S. Albumin &amp; LFT</a:t>
            </a:r>
          </a:p>
          <a:p>
            <a:r>
              <a:rPr lang="en-US" dirty="0" smtClean="0">
                <a:latin typeface="Times New Roman" panose="02020603050405020304" pitchFamily="18" charset="0"/>
                <a:cs typeface="Times New Roman" panose="02020603050405020304" pitchFamily="18" charset="0"/>
              </a:rPr>
              <a:t>Cholesterol &amp; </a:t>
            </a:r>
            <a:r>
              <a:rPr lang="en-US" dirty="0" err="1" smtClean="0">
                <a:latin typeface="Times New Roman" panose="02020603050405020304" pitchFamily="18" charset="0"/>
                <a:cs typeface="Times New Roman" panose="02020603050405020304" pitchFamily="18" charset="0"/>
              </a:rPr>
              <a:t>Triglycerid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888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Second line investigations in NS</a:t>
            </a:r>
          </a:p>
        </p:txBody>
      </p:sp>
      <p:sp>
        <p:nvSpPr>
          <p:cNvPr id="8" name="عنصر نائب للمحتوى 7"/>
          <p:cNvSpPr>
            <a:spLocks noGrp="1"/>
          </p:cNvSpPr>
          <p:nvPr>
            <p:ph idx="1"/>
          </p:nvPr>
        </p:nvSpPr>
        <p:spPr>
          <a:xfrm>
            <a:off x="457200" y="1828800"/>
            <a:ext cx="8229600" cy="4297363"/>
          </a:xfrm>
        </p:spPr>
        <p:txBody>
          <a:bodyPr>
            <a:noAutofit/>
          </a:bodyPr>
          <a:lstStyle/>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Complement </a:t>
            </a:r>
            <a:r>
              <a:rPr lang="en-US" sz="3000" dirty="0">
                <a:latin typeface="Times New Roman" panose="02020603050405020304" pitchFamily="18" charset="0"/>
                <a:cs typeface="Times New Roman" panose="02020603050405020304" pitchFamily="18" charset="0"/>
              </a:rPr>
              <a:t>C3, </a:t>
            </a:r>
            <a:r>
              <a:rPr lang="en-US" sz="3000" dirty="0" smtClean="0">
                <a:latin typeface="Times New Roman" panose="02020603050405020304" pitchFamily="18" charset="0"/>
                <a:cs typeface="Times New Roman" panose="02020603050405020304" pitchFamily="18" charset="0"/>
              </a:rPr>
              <a:t>C4</a:t>
            </a: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 Antinuclear </a:t>
            </a:r>
            <a:r>
              <a:rPr lang="en-US" sz="3000" dirty="0">
                <a:latin typeface="Times New Roman" panose="02020603050405020304" pitchFamily="18" charset="0"/>
                <a:cs typeface="Times New Roman" panose="02020603050405020304" pitchFamily="18" charset="0"/>
              </a:rPr>
              <a:t>antibody (ANA</a:t>
            </a:r>
            <a:r>
              <a:rPr lang="en-US" sz="3000" dirty="0" smtClean="0">
                <a:latin typeface="Times New Roman" panose="02020603050405020304" pitchFamily="18" charset="0"/>
                <a:cs typeface="Times New Roman" panose="02020603050405020304" pitchFamily="18" charset="0"/>
              </a:rPr>
              <a:t>)</a:t>
            </a: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 Anti-double- </a:t>
            </a:r>
            <a:r>
              <a:rPr lang="en-US" sz="3000" dirty="0">
                <a:latin typeface="Times New Roman" panose="02020603050405020304" pitchFamily="18" charset="0"/>
                <a:cs typeface="Times New Roman" panose="02020603050405020304" pitchFamily="18" charset="0"/>
              </a:rPr>
              <a:t>stranded DNA (anti-dsDNA) and </a:t>
            </a:r>
            <a:r>
              <a:rPr lang="en-US" sz="3000" dirty="0" smtClean="0">
                <a:latin typeface="Times New Roman" panose="02020603050405020304" pitchFamily="18" charset="0"/>
                <a:cs typeface="Times New Roman" panose="02020603050405020304" pitchFamily="18" charset="0"/>
              </a:rPr>
              <a:t>ANCA</a:t>
            </a: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Hepatitis </a:t>
            </a:r>
            <a:r>
              <a:rPr lang="en-US" sz="3000" dirty="0">
                <a:latin typeface="Times New Roman" panose="02020603050405020304" pitchFamily="18" charset="0"/>
                <a:cs typeface="Times New Roman" panose="02020603050405020304" pitchFamily="18" charset="0"/>
              </a:rPr>
              <a:t>B and C (</a:t>
            </a:r>
            <a:r>
              <a:rPr lang="en-US" sz="3000" dirty="0" err="1">
                <a:latin typeface="Times New Roman" panose="02020603050405020304" pitchFamily="18" charset="0"/>
                <a:cs typeface="Times New Roman" panose="02020603050405020304" pitchFamily="18" charset="0"/>
              </a:rPr>
              <a:t>HBsAg</a:t>
            </a:r>
            <a:r>
              <a:rPr lang="en-US" sz="3000" dirty="0">
                <a:latin typeface="Times New Roman" panose="02020603050405020304" pitchFamily="18" charset="0"/>
                <a:cs typeface="Times New Roman" panose="02020603050405020304" pitchFamily="18" charset="0"/>
              </a:rPr>
              <a:t>, anti </a:t>
            </a:r>
            <a:r>
              <a:rPr lang="en-US" sz="3000" dirty="0" smtClean="0">
                <a:latin typeface="Times New Roman" panose="02020603050405020304" pitchFamily="18" charset="0"/>
                <a:cs typeface="Times New Roman" panose="02020603050405020304" pitchFamily="18" charset="0"/>
              </a:rPr>
              <a:t>HCV)</a:t>
            </a:r>
          </a:p>
          <a:p>
            <a:pPr>
              <a:buClr>
                <a:schemeClr val="accent6">
                  <a:lumMod val="50000"/>
                </a:schemeClr>
              </a:buClr>
              <a:buSzPct val="150000"/>
            </a:pPr>
            <a:r>
              <a:rPr lang="en-US" sz="3000" dirty="0">
                <a:latin typeface="Times New Roman" panose="02020603050405020304" pitchFamily="18" charset="0"/>
                <a:cs typeface="Times New Roman" panose="02020603050405020304" pitchFamily="18" charset="0"/>
              </a:rPr>
              <a:t>A</a:t>
            </a:r>
            <a:r>
              <a:rPr lang="en-US" sz="3000" dirty="0" smtClean="0">
                <a:latin typeface="Times New Roman" panose="02020603050405020304" pitchFamily="18" charset="0"/>
                <a:cs typeface="Times New Roman" panose="02020603050405020304" pitchFamily="18" charset="0"/>
              </a:rPr>
              <a:t>nti </a:t>
            </a:r>
            <a:r>
              <a:rPr lang="en-US" sz="3000" dirty="0">
                <a:latin typeface="Times New Roman" panose="02020603050405020304" pitchFamily="18" charset="0"/>
                <a:cs typeface="Times New Roman" panose="02020603050405020304" pitchFamily="18" charset="0"/>
              </a:rPr>
              <a:t>HIV </a:t>
            </a:r>
            <a:r>
              <a:rPr lang="en-US" sz="3000" dirty="0" smtClean="0">
                <a:latin typeface="Times New Roman" panose="02020603050405020304" pitchFamily="18" charset="0"/>
                <a:cs typeface="Times New Roman" panose="02020603050405020304" pitchFamily="18" charset="0"/>
              </a:rPr>
              <a:t>antibodies</a:t>
            </a: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Genetic </a:t>
            </a:r>
            <a:r>
              <a:rPr lang="en-US" sz="3000" dirty="0">
                <a:latin typeface="Times New Roman" panose="02020603050405020304" pitchFamily="18" charset="0"/>
                <a:cs typeface="Times New Roman" panose="02020603050405020304" pitchFamily="18" charset="0"/>
              </a:rPr>
              <a:t>mutation </a:t>
            </a:r>
            <a:r>
              <a:rPr lang="en-US" sz="3000" dirty="0" smtClean="0">
                <a:latin typeface="Times New Roman" panose="02020603050405020304" pitchFamily="18" charset="0"/>
                <a:cs typeface="Times New Roman" panose="02020603050405020304" pitchFamily="18" charset="0"/>
              </a:rPr>
              <a:t>analysis</a:t>
            </a: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Renal </a:t>
            </a:r>
            <a:r>
              <a:rPr lang="en-US" sz="3000" dirty="0" smtClean="0">
                <a:latin typeface="Times New Roman" panose="02020603050405020304" pitchFamily="18" charset="0"/>
                <a:cs typeface="Times New Roman" panose="02020603050405020304" pitchFamily="18" charset="0"/>
              </a:rPr>
              <a:t>biopsy</a:t>
            </a:r>
          </a:p>
        </p:txBody>
      </p:sp>
    </p:spTree>
    <p:extLst>
      <p:ext uri="{BB962C8B-B14F-4D97-AF65-F5344CB8AC3E}">
        <p14:creationId xmlns:p14="http://schemas.microsoft.com/office/powerpoint/2010/main" val="2333368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Indications </a:t>
            </a:r>
            <a:r>
              <a:rPr lang="en-US" dirty="0">
                <a:solidFill>
                  <a:srgbClr val="FF0000"/>
                </a:solidFill>
                <a:latin typeface="Times New Roman" panose="02020603050405020304" pitchFamily="18" charset="0"/>
                <a:cs typeface="Times New Roman" panose="02020603050405020304" pitchFamily="18" charset="0"/>
              </a:rPr>
              <a:t>for Renal biopsy At </a:t>
            </a:r>
            <a:r>
              <a:rPr lang="en-US" dirty="0" smtClean="0">
                <a:solidFill>
                  <a:srgbClr val="FF0000"/>
                </a:solidFill>
                <a:latin typeface="Times New Roman" panose="02020603050405020304" pitchFamily="18" charset="0"/>
                <a:cs typeface="Times New Roman" panose="02020603050405020304" pitchFamily="18" charset="0"/>
              </a:rPr>
              <a:t>Onset</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fontScale="92500" lnSpcReduction="10000"/>
          </a:bodyPr>
          <a:lstStyle/>
          <a:p>
            <a:pPr>
              <a:buClr>
                <a:schemeClr val="accent2"/>
              </a:buClr>
              <a:buSzPct val="150000"/>
            </a:pPr>
            <a:r>
              <a:rPr lang="en-US" dirty="0" smtClean="0">
                <a:latin typeface="Times New Roman" panose="02020603050405020304" pitchFamily="18" charset="0"/>
                <a:cs typeface="Times New Roman" panose="02020603050405020304" pitchFamily="18" charset="0"/>
              </a:rPr>
              <a:t>Age : more10yrs , less than 1 year</a:t>
            </a:r>
          </a:p>
          <a:p>
            <a:pPr>
              <a:buClr>
                <a:schemeClr val="accent2"/>
              </a:buClr>
              <a:buSzPct val="150000"/>
            </a:pPr>
            <a:r>
              <a:rPr lang="en-US" dirty="0" smtClean="0">
                <a:latin typeface="Times New Roman" panose="02020603050405020304" pitchFamily="18" charset="0"/>
                <a:cs typeface="Times New Roman" panose="02020603050405020304" pitchFamily="18" charset="0"/>
              </a:rPr>
              <a:t>Gross </a:t>
            </a:r>
            <a:r>
              <a:rPr lang="en-US" dirty="0">
                <a:latin typeface="Times New Roman" panose="02020603050405020304" pitchFamily="18" charset="0"/>
                <a:cs typeface="Times New Roman" panose="02020603050405020304" pitchFamily="18" charset="0"/>
              </a:rPr>
              <a:t>hematuria, persistent microscopic hematuria </a:t>
            </a:r>
            <a:endParaRPr lang="en-US" dirty="0" smtClean="0">
              <a:latin typeface="Times New Roman" panose="02020603050405020304" pitchFamily="18" charset="0"/>
              <a:cs typeface="Times New Roman" panose="02020603050405020304" pitchFamily="18" charset="0"/>
            </a:endParaRPr>
          </a:p>
          <a:p>
            <a:pPr>
              <a:buClr>
                <a:schemeClr val="accent2"/>
              </a:buClr>
              <a:buSzPct val="150000"/>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ow C3, Low C3 &amp; C4</a:t>
            </a:r>
          </a:p>
          <a:p>
            <a:pPr>
              <a:buClr>
                <a:schemeClr val="accent2"/>
              </a:buClr>
              <a:buSzPct val="150000"/>
            </a:pPr>
            <a:r>
              <a:rPr lang="en-US" dirty="0" smtClean="0">
                <a:latin typeface="Times New Roman" panose="02020603050405020304" pitchFamily="18" charset="0"/>
                <a:cs typeface="Times New Roman" panose="02020603050405020304" pitchFamily="18" charset="0"/>
              </a:rPr>
              <a:t>Sustained hypertension</a:t>
            </a:r>
          </a:p>
          <a:p>
            <a:pPr>
              <a:buClr>
                <a:schemeClr val="accent2"/>
              </a:buClr>
              <a:buSzPct val="150000"/>
            </a:pPr>
            <a:r>
              <a:rPr lang="en-US" dirty="0" smtClean="0">
                <a:latin typeface="Times New Roman" panose="02020603050405020304" pitchFamily="18" charset="0"/>
                <a:cs typeface="Times New Roman" panose="02020603050405020304" pitchFamily="18" charset="0"/>
              </a:rPr>
              <a:t> Renal </a:t>
            </a:r>
            <a:r>
              <a:rPr lang="en-US" dirty="0">
                <a:latin typeface="Times New Roman" panose="02020603050405020304" pitchFamily="18" charset="0"/>
                <a:cs typeface="Times New Roman" panose="02020603050405020304" pitchFamily="18" charset="0"/>
              </a:rPr>
              <a:t>failure not attributable to hypovolemia </a:t>
            </a:r>
            <a:endParaRPr lang="en-US" dirty="0" smtClean="0">
              <a:latin typeface="Times New Roman" panose="02020603050405020304" pitchFamily="18" charset="0"/>
              <a:cs typeface="Times New Roman" panose="02020603050405020304" pitchFamily="18" charset="0"/>
            </a:endParaRPr>
          </a:p>
          <a:p>
            <a:pPr>
              <a:buClr>
                <a:schemeClr val="accent2"/>
              </a:buClr>
              <a:buSzPct val="150000"/>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uspected </a:t>
            </a:r>
            <a:r>
              <a:rPr lang="en-US" dirty="0">
                <a:latin typeface="Times New Roman" panose="02020603050405020304" pitchFamily="18" charset="0"/>
                <a:cs typeface="Times New Roman" panose="02020603050405020304" pitchFamily="18" charset="0"/>
              </a:rPr>
              <a:t>secondary </a:t>
            </a:r>
            <a:r>
              <a:rPr lang="en-US" dirty="0" smtClean="0">
                <a:latin typeface="Times New Roman" panose="02020603050405020304" pitchFamily="18" charset="0"/>
                <a:cs typeface="Times New Roman" panose="02020603050405020304" pitchFamily="18" charset="0"/>
              </a:rPr>
              <a:t>causes</a:t>
            </a:r>
          </a:p>
          <a:p>
            <a:pPr>
              <a:buClr>
                <a:schemeClr val="accent2"/>
              </a:buClr>
              <a:buSzPct val="150000"/>
            </a:pPr>
            <a:r>
              <a:rPr lang="en-US" dirty="0" smtClean="0">
                <a:latin typeface="Times New Roman" panose="02020603050405020304" pitchFamily="18" charset="0"/>
                <a:cs typeface="Times New Roman" panose="02020603050405020304" pitchFamily="18" charset="0"/>
              </a:rPr>
              <a:t>Proteinuria </a:t>
            </a:r>
            <a:r>
              <a:rPr lang="en-US" dirty="0">
                <a:latin typeface="Times New Roman" panose="02020603050405020304" pitchFamily="18" charset="0"/>
                <a:cs typeface="Times New Roman" panose="02020603050405020304" pitchFamily="18" charset="0"/>
              </a:rPr>
              <a:t>despite 4 weeks of </a:t>
            </a:r>
            <a:r>
              <a:rPr lang="en-US" dirty="0" smtClean="0">
                <a:latin typeface="Times New Roman" panose="02020603050405020304" pitchFamily="18" charset="0"/>
                <a:cs typeface="Times New Roman" panose="02020603050405020304" pitchFamily="18" charset="0"/>
              </a:rPr>
              <a:t>full daily steroids</a:t>
            </a:r>
          </a:p>
          <a:p>
            <a:pPr>
              <a:buClr>
                <a:schemeClr val="accent2"/>
              </a:buClr>
              <a:buSzPct val="150000"/>
            </a:pPr>
            <a:r>
              <a:rPr lang="en-US" dirty="0" smtClean="0">
                <a:latin typeface="Times New Roman" panose="02020603050405020304" pitchFamily="18" charset="0"/>
                <a:cs typeface="Times New Roman" panose="02020603050405020304" pitchFamily="18" charset="0"/>
              </a:rPr>
              <a:t>Before </a:t>
            </a:r>
            <a:r>
              <a:rPr lang="en-US" dirty="0">
                <a:latin typeface="Times New Roman" panose="02020603050405020304" pitchFamily="18" charset="0"/>
                <a:cs typeface="Times New Roman" panose="02020603050405020304" pitchFamily="18" charset="0"/>
              </a:rPr>
              <a:t>initiating treatment with </a:t>
            </a:r>
            <a:r>
              <a:rPr lang="en-US" dirty="0" smtClean="0">
                <a:latin typeface="Times New Roman" panose="02020603050405020304" pitchFamily="18" charset="0"/>
                <a:cs typeface="Times New Roman" panose="02020603050405020304" pitchFamily="18" charset="0"/>
              </a:rPr>
              <a:t>tacrolimus (CNI)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332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74638"/>
            <a:ext cx="868680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b="1" dirty="0">
                <a:solidFill>
                  <a:schemeClr val="accent2"/>
                </a:solidFill>
                <a:latin typeface="Times New Roman" panose="02020603050405020304" pitchFamily="18" charset="0"/>
                <a:cs typeface="Times New Roman" panose="02020603050405020304" pitchFamily="18" charset="0"/>
              </a:rPr>
              <a:t>Complications of </a:t>
            </a:r>
            <a:r>
              <a:rPr lang="en-US" b="1" dirty="0" smtClean="0">
                <a:solidFill>
                  <a:schemeClr val="accent2"/>
                </a:solidFill>
                <a:latin typeface="Times New Roman" panose="02020603050405020304" pitchFamily="18" charset="0"/>
                <a:cs typeface="Times New Roman" panose="02020603050405020304" pitchFamily="18" charset="0"/>
              </a:rPr>
              <a:t>Nephrotic </a:t>
            </a:r>
            <a:r>
              <a:rPr lang="en-US" b="1" dirty="0">
                <a:solidFill>
                  <a:schemeClr val="accent2"/>
                </a:solidFill>
                <a:latin typeface="Times New Roman" panose="02020603050405020304" pitchFamily="18" charset="0"/>
                <a:cs typeface="Times New Roman" panose="02020603050405020304" pitchFamily="18" charset="0"/>
              </a:rPr>
              <a:t>S</a:t>
            </a:r>
            <a:r>
              <a:rPr lang="en-US" b="1" dirty="0" smtClean="0">
                <a:solidFill>
                  <a:schemeClr val="accent2"/>
                </a:solidFill>
                <a:latin typeface="Times New Roman" panose="02020603050405020304" pitchFamily="18" charset="0"/>
                <a:cs typeface="Times New Roman" panose="02020603050405020304" pitchFamily="18" charset="0"/>
              </a:rPr>
              <a:t>yndrome </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Infection</a:t>
            </a:r>
          </a:p>
          <a:p>
            <a:r>
              <a:rPr lang="en-US" dirty="0">
                <a:latin typeface="Times New Roman" panose="02020603050405020304" pitchFamily="18" charset="0"/>
                <a:cs typeface="Times New Roman" panose="02020603050405020304" pitchFamily="18" charset="0"/>
              </a:rPr>
              <a:t>Venous </a:t>
            </a:r>
            <a:r>
              <a:rPr lang="en-US" dirty="0" smtClean="0">
                <a:latin typeface="Times New Roman" panose="02020603050405020304" pitchFamily="18" charset="0"/>
                <a:cs typeface="Times New Roman" panose="02020603050405020304" pitchFamily="18" charset="0"/>
              </a:rPr>
              <a:t>thromboembolism</a:t>
            </a:r>
          </a:p>
          <a:p>
            <a:r>
              <a:rPr lang="en-US" dirty="0">
                <a:latin typeface="Times New Roman" panose="02020603050405020304" pitchFamily="18" charset="0"/>
                <a:cs typeface="Times New Roman" panose="02020603050405020304" pitchFamily="18" charset="0"/>
              </a:rPr>
              <a:t>Acute kidney injury (AKI</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Dyslipidemias</a:t>
            </a:r>
          </a:p>
          <a:p>
            <a:r>
              <a:rPr lang="en-US" dirty="0" smtClean="0">
                <a:latin typeface="Times New Roman" panose="02020603050405020304" pitchFamily="18" charset="0"/>
                <a:cs typeface="Times New Roman" panose="02020603050405020304" pitchFamily="18" charset="0"/>
              </a:rPr>
              <a:t>Subclinical Hypothyroidism, </a:t>
            </a:r>
            <a:r>
              <a:rPr lang="en-US" dirty="0" err="1" smtClean="0">
                <a:latin typeface="Times New Roman" panose="02020603050405020304" pitchFamily="18" charset="0"/>
                <a:cs typeface="Times New Roman" panose="02020603050405020304" pitchFamily="18" charset="0"/>
              </a:rPr>
              <a:t>Vit</a:t>
            </a:r>
            <a:r>
              <a:rPr lang="en-US" dirty="0" smtClean="0">
                <a:latin typeface="Times New Roman" panose="02020603050405020304" pitchFamily="18" charset="0"/>
                <a:cs typeface="Times New Roman" panose="02020603050405020304" pitchFamily="18" charset="0"/>
              </a:rPr>
              <a:t>. D deficiency,</a:t>
            </a:r>
          </a:p>
          <a:p>
            <a:r>
              <a:rPr lang="en-US" dirty="0" smtClean="0">
                <a:latin typeface="Times New Roman" panose="02020603050405020304" pitchFamily="18" charset="0"/>
                <a:cs typeface="Times New Roman" panose="02020603050405020304" pitchFamily="18" charset="0"/>
              </a:rPr>
              <a:t>Growth failure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663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44562"/>
          </a:xfrm>
        </p:spPr>
        <p:txBody>
          <a:bodyPr/>
          <a:lstStyle/>
          <a:p>
            <a:r>
              <a:rPr lang="en-US" b="1" dirty="0" smtClean="0">
                <a:solidFill>
                  <a:schemeClr val="accent2"/>
                </a:solidFill>
                <a:latin typeface="Times New Roman" panose="02020603050405020304" pitchFamily="18" charset="0"/>
                <a:cs typeface="Times New Roman" panose="02020603050405020304" pitchFamily="18" charset="0"/>
              </a:rPr>
              <a:t>Infections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6" name="عنصر نائب للمحتوى 5"/>
          <p:cNvSpPr>
            <a:spLocks noGrp="1"/>
          </p:cNvSpPr>
          <p:nvPr>
            <p:ph idx="1"/>
          </p:nvPr>
        </p:nvSpPr>
        <p:spPr>
          <a:xfrm>
            <a:off x="457200" y="1600200"/>
            <a:ext cx="8229600" cy="495300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Major complication in NS</a:t>
            </a:r>
          </a:p>
          <a:p>
            <a:r>
              <a:rPr lang="en-US" dirty="0">
                <a:latin typeface="Times New Roman" panose="02020603050405020304" pitchFamily="18" charset="0"/>
                <a:cs typeface="Times New Roman" panose="02020603050405020304" pitchFamily="18" charset="0"/>
              </a:rPr>
              <a:t>It triggers Relapses</a:t>
            </a:r>
          </a:p>
          <a:p>
            <a:r>
              <a:rPr lang="en-US" b="1" u="sng" dirty="0">
                <a:solidFill>
                  <a:schemeClr val="accent2"/>
                </a:solidFill>
                <a:latin typeface="Times New Roman" panose="02020603050405020304" pitchFamily="18" charset="0"/>
                <a:cs typeface="Times New Roman" panose="02020603050405020304" pitchFamily="18" charset="0"/>
              </a:rPr>
              <a:t>Causes</a:t>
            </a:r>
          </a:p>
          <a:p>
            <a:pPr marL="514350" indent="-514350">
              <a:buAutoNum type="alphaUcPeriod"/>
            </a:pPr>
            <a:r>
              <a:rPr lang="en-US" dirty="0">
                <a:latin typeface="Times New Roman" panose="02020603050405020304" pitchFamily="18" charset="0"/>
                <a:cs typeface="Times New Roman" panose="02020603050405020304" pitchFamily="18" charset="0"/>
              </a:rPr>
              <a:t>Loss of Ig in the urine and impaired synthesis</a:t>
            </a:r>
          </a:p>
          <a:p>
            <a:pPr marL="514350" indent="-514350">
              <a:buAutoNum type="alphaUcPeriod"/>
            </a:pPr>
            <a:r>
              <a:rPr lang="en-US" dirty="0">
                <a:latin typeface="Times New Roman" panose="02020603050405020304" pitchFamily="18" charset="0"/>
                <a:cs typeface="Times New Roman" panose="02020603050405020304" pitchFamily="18" charset="0"/>
              </a:rPr>
              <a:t>Impaired T lymphocytes </a:t>
            </a:r>
            <a:r>
              <a:rPr lang="en-US" dirty="0" smtClean="0">
                <a:latin typeface="Times New Roman" panose="02020603050405020304" pitchFamily="18" charset="0"/>
                <a:cs typeface="Times New Roman" panose="02020603050405020304" pitchFamily="18" charset="0"/>
              </a:rPr>
              <a:t>function</a:t>
            </a:r>
          </a:p>
          <a:p>
            <a:pPr marL="514350" indent="-514350">
              <a:buAutoNum type="alphaUcPeriod"/>
            </a:pPr>
            <a:r>
              <a:rPr lang="en-US" dirty="0" smtClean="0">
                <a:latin typeface="Times New Roman" panose="02020603050405020304" pitchFamily="18" charset="0"/>
                <a:cs typeface="Times New Roman" panose="02020603050405020304" pitchFamily="18" charset="0"/>
              </a:rPr>
              <a:t>Loss of Compliment</a:t>
            </a:r>
            <a:endParaRPr lang="en-US" dirty="0">
              <a:latin typeface="Times New Roman" panose="02020603050405020304" pitchFamily="18" charset="0"/>
              <a:cs typeface="Times New Roman" panose="02020603050405020304" pitchFamily="18" charset="0"/>
            </a:endParaRPr>
          </a:p>
          <a:p>
            <a:pPr marL="514350" indent="-514350">
              <a:buAutoNum type="alphaUcPeriod"/>
            </a:pPr>
            <a:r>
              <a:rPr lang="en-US" dirty="0">
                <a:latin typeface="Times New Roman" panose="02020603050405020304" pitchFamily="18" charset="0"/>
                <a:cs typeface="Times New Roman" panose="02020603050405020304" pitchFamily="18" charset="0"/>
              </a:rPr>
              <a:t>Edema</a:t>
            </a:r>
          </a:p>
          <a:p>
            <a:pPr marL="514350" indent="-514350">
              <a:buAutoNum type="alphaUcPeriod"/>
            </a:pPr>
            <a:r>
              <a:rPr lang="en-US" dirty="0">
                <a:latin typeface="Times New Roman" panose="02020603050405020304" pitchFamily="18" charset="0"/>
                <a:cs typeface="Times New Roman" panose="02020603050405020304" pitchFamily="18" charset="0"/>
              </a:rPr>
              <a:t>Corticosteroids and Immunosuppressive agents</a:t>
            </a:r>
          </a:p>
          <a:p>
            <a:pPr marL="514350" indent="-514350">
              <a:buAutoNum type="alphaUcPeriod"/>
            </a:pPr>
            <a:r>
              <a:rPr lang="en-US" dirty="0" err="1" smtClean="0">
                <a:latin typeface="Times New Roman" panose="02020603050405020304" pitchFamily="18" charset="0"/>
                <a:cs typeface="Times New Roman" panose="02020603050405020304" pitchFamily="18" charset="0"/>
              </a:rPr>
              <a:t>Malnutrition</a:t>
            </a:r>
            <a:r>
              <a:rPr lang="en-US" dirty="0" err="1">
                <a:latin typeface="Times New Roman" panose="02020603050405020304" pitchFamily="18" charset="0"/>
                <a:cs typeface="Times New Roman" panose="02020603050405020304" pitchFamily="18" charset="0"/>
              </a:rPr>
              <a:t>urinary</a:t>
            </a:r>
            <a:r>
              <a:rPr lang="en-US" dirty="0">
                <a:latin typeface="Times New Roman" panose="02020603050405020304" pitchFamily="18" charset="0"/>
                <a:cs typeface="Times New Roman" panose="02020603050405020304" pitchFamily="18" charset="0"/>
              </a:rPr>
              <a:t> </a:t>
            </a:r>
          </a:p>
          <a:p>
            <a:pPr marL="514350" indent="-514350">
              <a:buAutoNum type="alphaUcPeriod"/>
            </a:pPr>
            <a:r>
              <a:rPr lang="en-US" dirty="0" smtClean="0">
                <a:latin typeface="Times New Roman" panose="02020603050405020304" pitchFamily="18" charset="0"/>
                <a:cs typeface="Times New Roman" panose="02020603050405020304" pitchFamily="18" charset="0"/>
              </a:rPr>
              <a:t>Loss of Compliment factors </a:t>
            </a:r>
            <a:r>
              <a:rPr lang="en-US" dirty="0">
                <a:latin typeface="Times New Roman" panose="02020603050405020304" pitchFamily="18" charset="0"/>
                <a:cs typeface="Times New Roman" panose="02020603050405020304" pitchFamily="18" charset="0"/>
              </a:rPr>
              <a:t>B and D, lead to impaired </a:t>
            </a:r>
            <a:r>
              <a:rPr lang="en-US" dirty="0" err="1">
                <a:latin typeface="Times New Roman" panose="02020603050405020304" pitchFamily="18" charset="0"/>
                <a:cs typeface="Times New Roman" panose="02020603050405020304" pitchFamily="18" charset="0"/>
              </a:rPr>
              <a:t>opsonization</a:t>
            </a:r>
            <a:r>
              <a:rPr lang="en-US" dirty="0">
                <a:latin typeface="Times New Roman" panose="02020603050405020304" pitchFamily="18" charset="0"/>
                <a:cs typeface="Times New Roman" panose="02020603050405020304" pitchFamily="18" charset="0"/>
              </a:rPr>
              <a:t> of microorganisms</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Common infections: URTI, peritonitis, Cellulitis, </a:t>
            </a:r>
            <a:r>
              <a:rPr lang="en-US" dirty="0" smtClean="0">
                <a:latin typeface="Times New Roman" panose="02020603050405020304" pitchFamily="18" charset="0"/>
                <a:cs typeface="Times New Roman" panose="02020603050405020304" pitchFamily="18" charset="0"/>
              </a:rPr>
              <a:t> bacteremia, others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Encapsulated ( </a:t>
            </a:r>
            <a:r>
              <a:rPr lang="en-US" dirty="0" smtClean="0">
                <a:latin typeface="Times New Roman" panose="02020603050405020304" pitchFamily="18" charset="0"/>
                <a:cs typeface="Times New Roman" panose="02020603050405020304" pitchFamily="18" charset="0"/>
              </a:rPr>
              <a:t>Pneumococci, </a:t>
            </a:r>
            <a:r>
              <a:rPr lang="en-US" dirty="0">
                <a:latin typeface="Times New Roman" panose="02020603050405020304" pitchFamily="18" charset="0"/>
                <a:cs typeface="Times New Roman" panose="02020603050405020304" pitchFamily="18" charset="0"/>
              </a:rPr>
              <a:t>H. </a:t>
            </a:r>
            <a:r>
              <a:rPr lang="en-US" dirty="0" smtClean="0">
                <a:latin typeface="Times New Roman" panose="02020603050405020304" pitchFamily="18" charset="0"/>
                <a:cs typeface="Times New Roman" panose="02020603050405020304" pitchFamily="18" charset="0"/>
              </a:rPr>
              <a:t>Influenza), Gram </a:t>
            </a:r>
            <a:r>
              <a:rPr lang="en-US" dirty="0" err="1">
                <a:latin typeface="Times New Roman" panose="02020603050405020304" pitchFamily="18" charset="0"/>
                <a:cs typeface="Times New Roman" panose="02020603050405020304" pitchFamily="18" charset="0"/>
              </a:rPr>
              <a:t>N</a:t>
            </a:r>
            <a:r>
              <a:rPr lang="en-US" dirty="0" err="1" smtClean="0">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viral ( Chicken pox)</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50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Nephrons Number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 New nephrons cannot be formed after birth</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iseases results in  loss of nephrons  lead to renal insufficiency</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L</a:t>
            </a:r>
            <a:r>
              <a:rPr lang="en-US" b="1" dirty="0" smtClean="0">
                <a:solidFill>
                  <a:srgbClr val="FF0000"/>
                </a:solidFill>
                <a:latin typeface="Times New Roman" panose="02020603050405020304" pitchFamily="18" charset="0"/>
                <a:cs typeface="Times New Roman" panose="02020603050405020304" pitchFamily="18" charset="0"/>
              </a:rPr>
              <a:t>ow birthweight &amp; Prematurity </a:t>
            </a:r>
          </a:p>
          <a:p>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isk  for: HT, CKD</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Low nephron number: hyperfiltration and  sclerosis of “overworked” nephron units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912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300" b="1" dirty="0" smtClean="0">
                <a:solidFill>
                  <a:schemeClr val="accent2"/>
                </a:solidFill>
                <a:latin typeface="Times New Roman" panose="02020603050405020304" pitchFamily="18" charset="0"/>
                <a:cs typeface="Times New Roman" panose="02020603050405020304" pitchFamily="18" charset="0"/>
              </a:rPr>
              <a:t>Thrombosis </a:t>
            </a:r>
            <a:br>
              <a:rPr lang="en-US" sz="3300" b="1" dirty="0" smtClean="0">
                <a:solidFill>
                  <a:schemeClr val="accent2"/>
                </a:solidFill>
                <a:latin typeface="Times New Roman" panose="02020603050405020304" pitchFamily="18" charset="0"/>
                <a:cs typeface="Times New Roman" panose="02020603050405020304" pitchFamily="18" charset="0"/>
              </a:rPr>
            </a:br>
            <a:r>
              <a:rPr lang="en-US" sz="3300" b="1" dirty="0" smtClean="0">
                <a:solidFill>
                  <a:schemeClr val="accent2"/>
                </a:solidFill>
                <a:latin typeface="Times New Roman" panose="02020603050405020304" pitchFamily="18" charset="0"/>
                <a:cs typeface="Times New Roman" panose="02020603050405020304" pitchFamily="18" charset="0"/>
              </a:rPr>
              <a:t>Nephrotic Syndrome is a hypercoagulability state</a:t>
            </a:r>
            <a:endParaRPr lang="en-US" sz="3300" b="1" dirty="0">
              <a:solidFill>
                <a:schemeClr val="accent2"/>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erebral </a:t>
            </a:r>
            <a:r>
              <a:rPr lang="en-US" dirty="0">
                <a:latin typeface="Times New Roman" panose="02020603050405020304" pitchFamily="18" charset="0"/>
                <a:cs typeface="Times New Roman" panose="02020603050405020304" pitchFamily="18" charset="0"/>
              </a:rPr>
              <a:t>sinus venous thrombosis, pulmonary embolism, and renal vein </a:t>
            </a:r>
            <a:r>
              <a:rPr lang="en-US" dirty="0" smtClean="0">
                <a:latin typeface="Times New Roman" panose="02020603050405020304" pitchFamily="18" charset="0"/>
                <a:cs typeface="Times New Roman" panose="02020603050405020304" pitchFamily="18" charset="0"/>
              </a:rPr>
              <a:t>thrombosis</a:t>
            </a:r>
          </a:p>
          <a:p>
            <a:r>
              <a:rPr lang="en-US" dirty="0" smtClean="0">
                <a:latin typeface="Times New Roman" panose="02020603050405020304" pitchFamily="18" charset="0"/>
                <a:cs typeface="Times New Roman" panose="02020603050405020304" pitchFamily="18" charset="0"/>
              </a:rPr>
              <a:t>VTE occurs in </a:t>
            </a:r>
            <a:r>
              <a:rPr lang="en-US" dirty="0">
                <a:latin typeface="Times New Roman" panose="02020603050405020304" pitchFamily="18" charset="0"/>
                <a:cs typeface="Times New Roman" panose="02020603050405020304" pitchFamily="18" charset="0"/>
              </a:rPr>
              <a:t>3% of cases of NS during </a:t>
            </a:r>
            <a:r>
              <a:rPr lang="en-US" dirty="0" smtClean="0">
                <a:latin typeface="Times New Roman" panose="02020603050405020304" pitchFamily="18" charset="0"/>
                <a:cs typeface="Times New Roman" panose="02020603050405020304" pitchFamily="18" charset="0"/>
              </a:rPr>
              <a:t>childhood</a:t>
            </a:r>
          </a:p>
          <a:p>
            <a:endParaRPr lang="en-US" dirty="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a:solidFill>
                  <a:srgbClr val="C00000"/>
                </a:solidFill>
                <a:latin typeface="Times New Roman" panose="02020603050405020304" pitchFamily="18" charset="0"/>
                <a:cs typeface="Times New Roman" panose="02020603050405020304" pitchFamily="18" charset="0"/>
              </a:rPr>
              <a:t>platelet </a:t>
            </a:r>
            <a:r>
              <a:rPr lang="en-US" dirty="0" smtClean="0">
                <a:solidFill>
                  <a:srgbClr val="C00000"/>
                </a:solidFill>
                <a:latin typeface="Times New Roman" panose="02020603050405020304" pitchFamily="18" charset="0"/>
                <a:cs typeface="Times New Roman" panose="02020603050405020304" pitchFamily="18" charset="0"/>
              </a:rPr>
              <a:t>aggregation</a:t>
            </a:r>
          </a:p>
          <a:p>
            <a:pPr marL="514350" indent="-514350">
              <a:buFont typeface="+mj-lt"/>
              <a:buAutoNum type="alphaUcPeriod"/>
            </a:pPr>
            <a:r>
              <a:rPr lang="en-US" dirty="0" smtClean="0">
                <a:solidFill>
                  <a:srgbClr val="C00000"/>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increased synthesis of </a:t>
            </a:r>
            <a:r>
              <a:rPr lang="en-US" dirty="0" err="1">
                <a:solidFill>
                  <a:srgbClr val="C00000"/>
                </a:solidFill>
                <a:latin typeface="Times New Roman" panose="02020603050405020304" pitchFamily="18" charset="0"/>
                <a:cs typeface="Times New Roman" panose="02020603050405020304" pitchFamily="18" charset="0"/>
              </a:rPr>
              <a:t>prothrombotic</a:t>
            </a:r>
            <a:r>
              <a:rPr lang="en-US" dirty="0">
                <a:solidFill>
                  <a:srgbClr val="C00000"/>
                </a:solidFill>
                <a:latin typeface="Times New Roman" panose="02020603050405020304" pitchFamily="18" charset="0"/>
                <a:cs typeface="Times New Roman" panose="02020603050405020304" pitchFamily="18" charset="0"/>
              </a:rPr>
              <a:t> factors (factors V and </a:t>
            </a:r>
            <a:r>
              <a:rPr lang="en-US" dirty="0" smtClean="0">
                <a:solidFill>
                  <a:srgbClr val="C00000"/>
                </a:solidFill>
                <a:latin typeface="Times New Roman" panose="02020603050405020304" pitchFamily="18" charset="0"/>
                <a:cs typeface="Times New Roman" panose="02020603050405020304" pitchFamily="18" charset="0"/>
              </a:rPr>
              <a:t>VIII)</a:t>
            </a:r>
          </a:p>
          <a:p>
            <a:pPr marL="514350" indent="-514350">
              <a:buFont typeface="+mj-lt"/>
              <a:buAutoNum type="alphaUcPeriod"/>
            </a:pPr>
            <a:r>
              <a:rPr lang="en-US" sz="4000" b="1" dirty="0" smtClean="0">
                <a:solidFill>
                  <a:srgbClr val="C00000"/>
                </a:solidFill>
                <a:latin typeface="Times New Roman" panose="02020603050405020304" pitchFamily="18" charset="0"/>
                <a:cs typeface="Times New Roman" panose="02020603050405020304" pitchFamily="18" charset="0"/>
              </a:rPr>
              <a:t>urinary </a:t>
            </a:r>
            <a:r>
              <a:rPr lang="en-US" sz="4000" b="1" dirty="0">
                <a:solidFill>
                  <a:srgbClr val="C00000"/>
                </a:solidFill>
                <a:latin typeface="Times New Roman" panose="02020603050405020304" pitchFamily="18" charset="0"/>
                <a:cs typeface="Times New Roman" panose="02020603050405020304" pitchFamily="18" charset="0"/>
              </a:rPr>
              <a:t>loss of </a:t>
            </a:r>
            <a:r>
              <a:rPr lang="en-US" sz="4000" b="1" dirty="0" err="1" smtClean="0">
                <a:solidFill>
                  <a:srgbClr val="C00000"/>
                </a:solidFill>
                <a:latin typeface="Times New Roman" panose="02020603050405020304" pitchFamily="18" charset="0"/>
                <a:cs typeface="Times New Roman" panose="02020603050405020304" pitchFamily="18" charset="0"/>
              </a:rPr>
              <a:t>antithrombin</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III, </a:t>
            </a:r>
            <a:r>
              <a:rPr lang="en-US" dirty="0">
                <a:solidFill>
                  <a:srgbClr val="C00000"/>
                </a:solidFill>
                <a:latin typeface="Times New Roman" panose="02020603050405020304" pitchFamily="18" charset="0"/>
                <a:cs typeface="Times New Roman" panose="02020603050405020304" pitchFamily="18" charset="0"/>
              </a:rPr>
              <a:t>protein C and </a:t>
            </a:r>
            <a:r>
              <a:rPr lang="en-US" dirty="0" smtClean="0">
                <a:solidFill>
                  <a:srgbClr val="C00000"/>
                </a:solidFill>
                <a:latin typeface="Times New Roman" panose="02020603050405020304" pitchFamily="18" charset="0"/>
                <a:cs typeface="Times New Roman" panose="02020603050405020304" pitchFamily="18" charset="0"/>
              </a:rPr>
              <a:t>S</a:t>
            </a:r>
            <a:endParaRPr lang="en-US" dirty="0">
              <a:solidFill>
                <a:srgbClr val="C00000"/>
              </a:solidFill>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smtClean="0">
                <a:solidFill>
                  <a:srgbClr val="C00000"/>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altered </a:t>
            </a:r>
            <a:r>
              <a:rPr lang="en-US" dirty="0" smtClean="0">
                <a:solidFill>
                  <a:srgbClr val="C00000"/>
                </a:solidFill>
                <a:latin typeface="Times New Roman" panose="02020603050405020304" pitchFamily="18" charset="0"/>
                <a:cs typeface="Times New Roman" panose="02020603050405020304" pitchFamily="18" charset="0"/>
              </a:rPr>
              <a:t>fibrinolysis</a:t>
            </a:r>
          </a:p>
          <a:p>
            <a:pPr marL="514350" indent="-514350">
              <a:buFont typeface="+mj-lt"/>
              <a:buAutoNum type="alphaUcPeriod"/>
            </a:pPr>
            <a:r>
              <a:rPr lang="en-US" dirty="0" smtClean="0">
                <a:solidFill>
                  <a:srgbClr val="C00000"/>
                </a:solidFill>
                <a:latin typeface="Times New Roman" panose="02020603050405020304" pitchFamily="18" charset="0"/>
                <a:cs typeface="Times New Roman" panose="02020603050405020304" pitchFamily="18" charset="0"/>
              </a:rPr>
              <a:t> intra </a:t>
            </a:r>
            <a:r>
              <a:rPr lang="en-US" dirty="0">
                <a:solidFill>
                  <a:srgbClr val="C00000"/>
                </a:solidFill>
                <a:latin typeface="Times New Roman" panose="02020603050405020304" pitchFamily="18" charset="0"/>
                <a:cs typeface="Times New Roman" panose="02020603050405020304" pitchFamily="18" charset="0"/>
              </a:rPr>
              <a:t>vascular fluid </a:t>
            </a:r>
            <a:r>
              <a:rPr lang="en-US" dirty="0" smtClean="0">
                <a:solidFill>
                  <a:srgbClr val="C00000"/>
                </a:solidFill>
                <a:latin typeface="Times New Roman" panose="02020603050405020304" pitchFamily="18" charset="0"/>
                <a:cs typeface="Times New Roman" panose="02020603050405020304" pitchFamily="18" charset="0"/>
              </a:rPr>
              <a:t>depletion</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Treatment with low-molecular-weight </a:t>
            </a:r>
            <a:r>
              <a:rPr lang="en-US" dirty="0" smtClean="0">
                <a:latin typeface="Times New Roman" panose="02020603050405020304" pitchFamily="18" charset="0"/>
                <a:cs typeface="Times New Roman" panose="02020603050405020304" pitchFamily="18" charset="0"/>
              </a:rPr>
              <a:t>heparin</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 insufficient evidence to warrant universal thrombosis prophylaxis in childhood NS</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034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chemeClr val="accent2"/>
                </a:solidFill>
                <a:latin typeface="Times New Roman" panose="02020603050405020304" pitchFamily="18" charset="0"/>
                <a:cs typeface="Times New Roman" panose="02020603050405020304" pitchFamily="18" charset="0"/>
              </a:rPr>
              <a:t>Acute Kidney Injury in Nephrotic Syndrome</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1600200"/>
            <a:ext cx="8229600" cy="4800600"/>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3</a:t>
            </a:r>
            <a:r>
              <a:rPr lang="en-US" baseline="30000" dirty="0" smtClean="0">
                <a:latin typeface="Times New Roman" panose="02020603050405020304" pitchFamily="18" charset="0"/>
                <a:cs typeface="Times New Roman" panose="02020603050405020304" pitchFamily="18" charset="0"/>
              </a:rPr>
              <a:t>rd</a:t>
            </a:r>
            <a:r>
              <a:rPr lang="en-US" dirty="0" smtClean="0">
                <a:latin typeface="Times New Roman" panose="02020603050405020304" pitchFamily="18" charset="0"/>
                <a:cs typeface="Times New Roman" panose="02020603050405020304" pitchFamily="18" charset="0"/>
              </a:rPr>
              <a:t> most </a:t>
            </a:r>
            <a:r>
              <a:rPr lang="en-US" dirty="0">
                <a:latin typeface="Times New Roman" panose="02020603050405020304" pitchFamily="18" charset="0"/>
                <a:cs typeface="Times New Roman" panose="02020603050405020304" pitchFamily="18" charset="0"/>
              </a:rPr>
              <a:t>important complication </a:t>
            </a:r>
            <a:r>
              <a:rPr lang="en-US" dirty="0" smtClean="0">
                <a:latin typeface="Times New Roman" panose="02020603050405020304" pitchFamily="18" charset="0"/>
                <a:cs typeface="Times New Roman" panose="02020603050405020304" pitchFamily="18" charset="0"/>
              </a:rPr>
              <a:t>in NS </a:t>
            </a:r>
          </a:p>
          <a:p>
            <a:pPr marL="0" indent="0">
              <a:buNone/>
            </a:pPr>
            <a:endParaRPr lang="en-US" dirty="0" smtClean="0">
              <a:latin typeface="Times New Roman" panose="02020603050405020304" pitchFamily="18" charset="0"/>
              <a:cs typeface="Times New Roman" panose="02020603050405020304" pitchFamily="18" charset="0"/>
            </a:endParaRPr>
          </a:p>
          <a:p>
            <a:pPr>
              <a:buClr>
                <a:schemeClr val="accent2"/>
              </a:buClr>
              <a:buSzPct val="150000"/>
            </a:pPr>
            <a:r>
              <a:rPr lang="en-US" dirty="0" smtClean="0">
                <a:latin typeface="Times New Roman" panose="02020603050405020304" pitchFamily="18" charset="0"/>
                <a:cs typeface="Times New Roman" panose="02020603050405020304" pitchFamily="18" charset="0"/>
              </a:rPr>
              <a:t>Diuretics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 hemoconcentration</a:t>
            </a:r>
          </a:p>
          <a:p>
            <a:pPr>
              <a:buClr>
                <a:schemeClr val="accent2"/>
              </a:buClr>
              <a:buSzPct val="150000"/>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ntravascular </a:t>
            </a:r>
            <a:r>
              <a:rPr lang="en-US" dirty="0">
                <a:latin typeface="Times New Roman" panose="02020603050405020304" pitchFamily="18" charset="0"/>
                <a:cs typeface="Times New Roman" panose="02020603050405020304" pitchFamily="18" charset="0"/>
              </a:rPr>
              <a:t>volume depletion </a:t>
            </a:r>
            <a:endParaRPr lang="en-US" dirty="0" smtClean="0">
              <a:latin typeface="Times New Roman" panose="02020603050405020304" pitchFamily="18" charset="0"/>
              <a:cs typeface="Times New Roman" panose="02020603050405020304" pitchFamily="18" charset="0"/>
            </a:endParaRPr>
          </a:p>
          <a:p>
            <a:pPr>
              <a:buClr>
                <a:schemeClr val="accent2"/>
              </a:buClr>
              <a:buSzPct val="150000"/>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Renal vein </a:t>
            </a:r>
            <a:r>
              <a:rPr lang="en-US" dirty="0" smtClean="0">
                <a:latin typeface="Times New Roman" panose="02020603050405020304" pitchFamily="18" charset="0"/>
                <a:cs typeface="Times New Roman" panose="02020603050405020304" pitchFamily="18" charset="0"/>
              </a:rPr>
              <a:t>thrombosis</a:t>
            </a:r>
          </a:p>
          <a:p>
            <a:pPr>
              <a:buClr>
                <a:schemeClr val="accent2"/>
              </a:buClr>
              <a:buSzPct val="150000"/>
            </a:pPr>
            <a:r>
              <a:rPr lang="en-US" dirty="0" smtClean="0">
                <a:latin typeface="Times New Roman" panose="02020603050405020304" pitchFamily="18" charset="0"/>
                <a:cs typeface="Times New Roman" panose="02020603050405020304" pitchFamily="18" charset="0"/>
              </a:rPr>
              <a:t>ATN </a:t>
            </a:r>
            <a:r>
              <a:rPr lang="en-US" dirty="0">
                <a:latin typeface="Times New Roman" panose="02020603050405020304" pitchFamily="18" charset="0"/>
                <a:cs typeface="Times New Roman" panose="02020603050405020304" pitchFamily="18" charset="0"/>
              </a:rPr>
              <a:t>in the setting of </a:t>
            </a:r>
            <a:r>
              <a:rPr lang="en-US" dirty="0" smtClean="0">
                <a:latin typeface="Times New Roman" panose="02020603050405020304" pitchFamily="18" charset="0"/>
                <a:cs typeface="Times New Roman" panose="02020603050405020304" pitchFamily="18" charset="0"/>
              </a:rPr>
              <a:t>hypovolemia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sepsis</a:t>
            </a:r>
          </a:p>
          <a:p>
            <a:pPr>
              <a:buClr>
                <a:schemeClr val="accent2"/>
              </a:buClr>
              <a:buSzPct val="150000"/>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nterstitial </a:t>
            </a:r>
            <a:r>
              <a:rPr lang="en-US" dirty="0">
                <a:latin typeface="Times New Roman" panose="02020603050405020304" pitchFamily="18" charset="0"/>
                <a:cs typeface="Times New Roman" panose="02020603050405020304" pitchFamily="18" charset="0"/>
              </a:rPr>
              <a:t>nephritis induced by non-steroidal anti-inflammatory drugs or </a:t>
            </a:r>
            <a:r>
              <a:rPr lang="en-US" dirty="0" smtClean="0">
                <a:latin typeface="Times New Roman" panose="02020603050405020304" pitchFamily="18" charset="0"/>
                <a:cs typeface="Times New Roman" panose="02020603050405020304" pitchFamily="18" charset="0"/>
              </a:rPr>
              <a:t>antibiotics</a:t>
            </a:r>
          </a:p>
          <a:p>
            <a:pPr>
              <a:buClr>
                <a:schemeClr val="accent2"/>
              </a:buClr>
              <a:buSzPct val="150000"/>
            </a:pPr>
            <a:r>
              <a:rPr lang="en-US" dirty="0">
                <a:latin typeface="Times New Roman" panose="02020603050405020304" pitchFamily="18" charset="0"/>
                <a:cs typeface="Times New Roman" panose="02020603050405020304" pitchFamily="18" charset="0"/>
              </a:rPr>
              <a:t>Intrarenal </a:t>
            </a:r>
            <a:r>
              <a:rPr lang="en-US" dirty="0" smtClean="0">
                <a:latin typeface="Times New Roman" panose="02020603050405020304" pitchFamily="18" charset="0"/>
                <a:cs typeface="Times New Roman" panose="02020603050405020304" pitchFamily="18" charset="0"/>
              </a:rPr>
              <a:t>edema</a:t>
            </a:r>
          </a:p>
          <a:p>
            <a:pPr>
              <a:buClr>
                <a:schemeClr val="accent2"/>
              </a:buClr>
              <a:buSzPct val="150000"/>
            </a:pPr>
            <a:r>
              <a:rPr lang="en-US" dirty="0">
                <a:latin typeface="Times New Roman" panose="02020603050405020304" pitchFamily="18" charset="0"/>
                <a:cs typeface="Times New Roman" panose="02020603050405020304" pitchFamily="18" charset="0"/>
              </a:rPr>
              <a:t>Transformation of underlying glomerular disease (e.g., crescentic nephritis superimposed on membranous nephropathy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484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chemeClr val="accent2"/>
                </a:solidFill>
                <a:latin typeface="Times New Roman" panose="02020603050405020304" pitchFamily="18" charset="0"/>
                <a:cs typeface="Times New Roman" panose="02020603050405020304" pitchFamily="18" charset="0"/>
              </a:rPr>
              <a:t>Management E</a:t>
            </a:r>
            <a:r>
              <a:rPr lang="en-US" b="1" dirty="0" smtClean="0">
                <a:solidFill>
                  <a:schemeClr val="accent2"/>
                </a:solidFill>
                <a:latin typeface="Times New Roman" panose="02020603050405020304" pitchFamily="18" charset="0"/>
                <a:cs typeface="Times New Roman" panose="02020603050405020304" pitchFamily="18" charset="0"/>
              </a:rPr>
              <a:t>dema </a:t>
            </a:r>
            <a:r>
              <a:rPr lang="en-US" b="1" dirty="0">
                <a:solidFill>
                  <a:schemeClr val="accent2"/>
                </a:solidFill>
                <a:latin typeface="Times New Roman" panose="02020603050405020304" pitchFamily="18" charset="0"/>
                <a:cs typeface="Times New Roman" panose="02020603050405020304" pitchFamily="18" charset="0"/>
              </a:rPr>
              <a:t>in nephrotic syndrome</a:t>
            </a:r>
          </a:p>
        </p:txBody>
      </p:sp>
      <p:sp>
        <p:nvSpPr>
          <p:cNvPr id="3" name="عنصر نائب للمحتوى 2"/>
          <p:cNvSpPr>
            <a:spLocks noGrp="1"/>
          </p:cNvSpPr>
          <p:nvPr>
            <p:ph idx="1"/>
          </p:nvPr>
        </p:nvSpPr>
        <p:spPr>
          <a:xfrm>
            <a:off x="457200" y="1600200"/>
            <a:ext cx="8229600" cy="4800600"/>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alt </a:t>
            </a:r>
            <a:r>
              <a:rPr lang="en-US" dirty="0">
                <a:latin typeface="Times New Roman" panose="02020603050405020304" pitchFamily="18" charset="0"/>
                <a:cs typeface="Times New Roman" panose="02020603050405020304" pitchFamily="18" charset="0"/>
              </a:rPr>
              <a:t>and fluid restriction with addition of a loop diuretic for severe or symptomatic </a:t>
            </a:r>
            <a:r>
              <a:rPr lang="en-US" dirty="0" smtClean="0">
                <a:latin typeface="Times New Roman" panose="02020603050405020304" pitchFamily="18" charset="0"/>
                <a:cs typeface="Times New Roman" panose="02020603050405020304" pitchFamily="18" charset="0"/>
              </a:rPr>
              <a:t>edema</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Albumin </a:t>
            </a:r>
            <a:r>
              <a:rPr lang="en-US" dirty="0">
                <a:latin typeface="Times New Roman" panose="02020603050405020304" pitchFamily="18" charset="0"/>
                <a:cs typeface="Times New Roman" panose="02020603050405020304" pitchFamily="18" charset="0"/>
              </a:rPr>
              <a:t>infusion,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combination with a loop </a:t>
            </a:r>
            <a:r>
              <a:rPr lang="en-US" dirty="0" smtClean="0">
                <a:latin typeface="Times New Roman" panose="02020603050405020304" pitchFamily="18" charset="0"/>
                <a:cs typeface="Times New Roman" panose="02020603050405020304" pitchFamily="18" charset="0"/>
              </a:rPr>
              <a:t>diuretic: not in all patients only in cases of intravascular depletion</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Albumin infusion is contraindicated in patients with hypertension and it can induce pulmonary edema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020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Steroid Sparing agents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r>
              <a:rPr lang="en-US" b="1" dirty="0" smtClean="0">
                <a:solidFill>
                  <a:schemeClr val="accent2"/>
                </a:solidFill>
                <a:latin typeface="Times New Roman" panose="02020603050405020304" pitchFamily="18" charset="0"/>
                <a:cs typeface="Times New Roman" panose="02020603050405020304" pitchFamily="18" charset="0"/>
              </a:rPr>
              <a:t>Levamisole: Steroid dependent, </a:t>
            </a:r>
            <a:endParaRPr lang="en-US" b="1" dirty="0" smtClean="0">
              <a:solidFill>
                <a:schemeClr val="accent2"/>
              </a:solidFill>
              <a:latin typeface="Times New Roman" panose="02020603050405020304" pitchFamily="18" charset="0"/>
              <a:cs typeface="Times New Roman" panose="02020603050405020304" pitchFamily="18" charset="0"/>
            </a:endParaRPr>
          </a:p>
          <a:p>
            <a:r>
              <a:rPr lang="en-US" b="1" dirty="0" smtClean="0">
                <a:solidFill>
                  <a:schemeClr val="accent2"/>
                </a:solidFill>
                <a:latin typeface="Times New Roman" panose="02020603050405020304" pitchFamily="18" charset="0"/>
                <a:cs typeface="Times New Roman" panose="02020603050405020304" pitchFamily="18" charset="0"/>
              </a:rPr>
              <a:t>Cyclophosphamide: Steroid dependent and frequent </a:t>
            </a:r>
            <a:r>
              <a:rPr lang="en-US" b="1" dirty="0" err="1" smtClean="0">
                <a:solidFill>
                  <a:schemeClr val="accent2"/>
                </a:solidFill>
                <a:latin typeface="Times New Roman" panose="02020603050405020304" pitchFamily="18" charset="0"/>
                <a:cs typeface="Times New Roman" panose="02020603050405020304" pitchFamily="18" charset="0"/>
              </a:rPr>
              <a:t>relapsers</a:t>
            </a:r>
            <a:r>
              <a:rPr lang="en-US" b="1" dirty="0" smtClean="0">
                <a:solidFill>
                  <a:schemeClr val="accent2"/>
                </a:solidFill>
                <a:latin typeface="Times New Roman" panose="02020603050405020304" pitchFamily="18" charset="0"/>
                <a:cs typeface="Times New Roman" panose="02020603050405020304" pitchFamily="18" charset="0"/>
              </a:rPr>
              <a:t> </a:t>
            </a:r>
            <a:endParaRPr lang="en-US" b="1" dirty="0" smtClean="0">
              <a:solidFill>
                <a:schemeClr val="accent2"/>
              </a:solidFill>
              <a:latin typeface="Times New Roman" panose="02020603050405020304" pitchFamily="18" charset="0"/>
              <a:cs typeface="Times New Roman" panose="02020603050405020304" pitchFamily="18" charset="0"/>
            </a:endParaRPr>
          </a:p>
          <a:p>
            <a:r>
              <a:rPr lang="en-US" b="1" dirty="0" smtClean="0">
                <a:solidFill>
                  <a:schemeClr val="accent2"/>
                </a:solidFill>
                <a:latin typeface="Times New Roman" panose="02020603050405020304" pitchFamily="18" charset="0"/>
                <a:cs typeface="Times New Roman" panose="02020603050405020304" pitchFamily="18" charset="0"/>
              </a:rPr>
              <a:t>Calcineurin inhibitor: Cyclosporine and </a:t>
            </a:r>
            <a:r>
              <a:rPr lang="en-US" b="1" dirty="0" smtClean="0">
                <a:solidFill>
                  <a:schemeClr val="accent2"/>
                </a:solidFill>
                <a:latin typeface="Times New Roman" panose="02020603050405020304" pitchFamily="18" charset="0"/>
                <a:cs typeface="Times New Roman" panose="02020603050405020304" pitchFamily="18" charset="0"/>
              </a:rPr>
              <a:t>Tacrolimus, Steroid resistant</a:t>
            </a:r>
            <a:endParaRPr lang="en-US" b="1" dirty="0" smtClean="0">
              <a:solidFill>
                <a:schemeClr val="accent2"/>
              </a:solidFill>
              <a:latin typeface="Times New Roman" panose="02020603050405020304" pitchFamily="18" charset="0"/>
              <a:cs typeface="Times New Roman" panose="02020603050405020304" pitchFamily="18" charset="0"/>
            </a:endParaRPr>
          </a:p>
          <a:p>
            <a:r>
              <a:rPr lang="en-US" b="1" dirty="0" smtClean="0">
                <a:solidFill>
                  <a:schemeClr val="accent2"/>
                </a:solidFill>
                <a:latin typeface="Times New Roman" panose="02020603050405020304" pitchFamily="18" charset="0"/>
                <a:cs typeface="Times New Roman" panose="02020603050405020304" pitchFamily="18" charset="0"/>
              </a:rPr>
              <a:t>Mycophenolate </a:t>
            </a:r>
            <a:r>
              <a:rPr lang="en-US" b="1" dirty="0" smtClean="0">
                <a:solidFill>
                  <a:schemeClr val="accent2"/>
                </a:solidFill>
                <a:latin typeface="Times New Roman" panose="02020603050405020304" pitchFamily="18" charset="0"/>
                <a:cs typeface="Times New Roman" panose="02020603050405020304" pitchFamily="18" charset="0"/>
              </a:rPr>
              <a:t>mofitel: Steroid dependent</a:t>
            </a:r>
            <a:endParaRPr lang="en-US" b="1" dirty="0" smtClean="0">
              <a:solidFill>
                <a:schemeClr val="accent2"/>
              </a:solidFill>
              <a:latin typeface="Times New Roman" panose="02020603050405020304" pitchFamily="18" charset="0"/>
              <a:cs typeface="Times New Roman" panose="02020603050405020304" pitchFamily="18" charset="0"/>
            </a:endParaRPr>
          </a:p>
          <a:p>
            <a:r>
              <a:rPr lang="en-US" b="1" dirty="0" smtClean="0">
                <a:solidFill>
                  <a:schemeClr val="accent2"/>
                </a:solidFill>
                <a:latin typeface="Times New Roman" panose="02020603050405020304" pitchFamily="18" charset="0"/>
                <a:cs typeface="Times New Roman" panose="02020603050405020304" pitchFamily="18" charset="0"/>
              </a:rPr>
              <a:t>Rituximab: Steroid dependent and less resistant. </a:t>
            </a:r>
            <a:endParaRPr lang="en-US" b="1" dirty="0" smtClean="0">
              <a:solidFill>
                <a:schemeClr val="accent2"/>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373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0"/>
            <a:ext cx="8229600" cy="1143000"/>
          </a:xfrm>
        </p:spPr>
        <p:txBody>
          <a:bodyPr>
            <a:normAutofit/>
          </a:bodyPr>
          <a:lstStyle/>
          <a:p>
            <a:r>
              <a:rPr lang="en-US" sz="3600" b="1" dirty="0">
                <a:solidFill>
                  <a:schemeClr val="accent2"/>
                </a:solidFill>
                <a:latin typeface="Times New Roman" panose="02020603050405020304" pitchFamily="18" charset="0"/>
                <a:cs typeface="Times New Roman" panose="02020603050405020304" pitchFamily="18" charset="0"/>
              </a:rPr>
              <a:t>Immunization in Nephrotic syndrome</a:t>
            </a:r>
          </a:p>
        </p:txBody>
      </p:sp>
      <p:sp>
        <p:nvSpPr>
          <p:cNvPr id="4" name="عنصر نائب للمحتوى 3"/>
          <p:cNvSpPr>
            <a:spLocks noGrp="1"/>
          </p:cNvSpPr>
          <p:nvPr>
            <p:ph idx="1"/>
          </p:nvPr>
        </p:nvSpPr>
        <p:spPr>
          <a:xfrm>
            <a:off x="457200" y="1219200"/>
            <a:ext cx="8229600" cy="5334000"/>
          </a:xfrm>
        </p:spPr>
        <p:txBody>
          <a:bodyPr>
            <a:normAutofit fontScale="85000" lnSpcReduction="20000"/>
          </a:bodyPr>
          <a:lstStyle/>
          <a:p>
            <a:r>
              <a:rPr lang="en-US" sz="4500" b="1" dirty="0" smtClean="0">
                <a:solidFill>
                  <a:srgbClr val="C00000"/>
                </a:solidFill>
                <a:latin typeface="Times New Roman" panose="02020603050405020304" pitchFamily="18" charset="0"/>
                <a:cs typeface="Times New Roman" panose="02020603050405020304" pitchFamily="18" charset="0"/>
              </a:rPr>
              <a:t>Live </a:t>
            </a:r>
            <a:r>
              <a:rPr lang="en-US" sz="4500" b="1" dirty="0">
                <a:solidFill>
                  <a:srgbClr val="C00000"/>
                </a:solidFill>
                <a:latin typeface="Times New Roman" panose="02020603050405020304" pitchFamily="18" charset="0"/>
                <a:cs typeface="Times New Roman" panose="02020603050405020304" pitchFamily="18" charset="0"/>
              </a:rPr>
              <a:t>vaccines </a:t>
            </a:r>
            <a:r>
              <a:rPr lang="en-US" dirty="0">
                <a:latin typeface="Times New Roman" panose="02020603050405020304" pitchFamily="18" charset="0"/>
                <a:cs typeface="Times New Roman" panose="02020603050405020304" pitchFamily="18" charset="0"/>
              </a:rPr>
              <a:t>are </a:t>
            </a:r>
            <a:r>
              <a:rPr lang="en-US" sz="4500" b="1" dirty="0">
                <a:solidFill>
                  <a:srgbClr val="C00000"/>
                </a:solidFill>
                <a:latin typeface="Times New Roman" panose="02020603050405020304" pitchFamily="18" charset="0"/>
                <a:cs typeface="Times New Roman" panose="02020603050405020304" pitchFamily="18" charset="0"/>
              </a:rPr>
              <a:t>contraindicated </a:t>
            </a:r>
            <a:r>
              <a:rPr lang="en-US" dirty="0" smtClean="0">
                <a:latin typeface="Times New Roman" panose="02020603050405020304" pitchFamily="18" charset="0"/>
                <a:cs typeface="Times New Roman" panose="02020603050405020304" pitchFamily="18" charset="0"/>
              </a:rPr>
              <a:t>if the </a:t>
            </a:r>
            <a:r>
              <a:rPr lang="en-US" dirty="0">
                <a:latin typeface="Times New Roman" panose="02020603050405020304" pitchFamily="18" charset="0"/>
                <a:cs typeface="Times New Roman" panose="02020603050405020304" pitchFamily="18" charset="0"/>
              </a:rPr>
              <a:t>child is </a:t>
            </a:r>
            <a:r>
              <a:rPr lang="en-US" dirty="0" smtClean="0">
                <a:latin typeface="Times New Roman" panose="02020603050405020304" pitchFamily="18" charset="0"/>
                <a:cs typeface="Times New Roman" panose="02020603050405020304" pitchFamily="18" charset="0"/>
              </a:rPr>
              <a:t>receiving  </a:t>
            </a:r>
            <a:r>
              <a:rPr lang="en-US" dirty="0">
                <a:latin typeface="Times New Roman" panose="02020603050405020304" pitchFamily="18" charset="0"/>
                <a:cs typeface="Times New Roman" panose="02020603050405020304" pitchFamily="18" charset="0"/>
              </a:rPr>
              <a:t>steroids </a:t>
            </a:r>
            <a:r>
              <a:rPr lang="en-US" dirty="0" smtClean="0">
                <a:latin typeface="Times New Roman" panose="02020603050405020304" pitchFamily="18" charset="0"/>
                <a:cs typeface="Times New Roman" panose="02020603050405020304" pitchFamily="18" charset="0"/>
              </a:rPr>
              <a:t>or immunosuppressive agents </a:t>
            </a:r>
          </a:p>
          <a:p>
            <a:r>
              <a:rPr lang="en-US" dirty="0" smtClean="0">
                <a:latin typeface="Times New Roman" panose="02020603050405020304" pitchFamily="18" charset="0"/>
                <a:cs typeface="Times New Roman" panose="02020603050405020304" pitchFamily="18" charset="0"/>
              </a:rPr>
              <a:t> OPV should </a:t>
            </a:r>
            <a:r>
              <a:rPr lang="en-US" dirty="0">
                <a:latin typeface="Times New Roman" panose="02020603050405020304" pitchFamily="18" charset="0"/>
                <a:cs typeface="Times New Roman" panose="02020603050405020304" pitchFamily="18" charset="0"/>
              </a:rPr>
              <a:t>not be given to siblings of children with active nephrotic syndrome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Killed/adjuvant vaccines when in remission or on alternate day steroids of 0.5 mg/kg </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Annual </a:t>
            </a:r>
            <a:r>
              <a:rPr lang="en-US" b="1" dirty="0">
                <a:latin typeface="Times New Roman" panose="02020603050405020304" pitchFamily="18" charset="0"/>
                <a:cs typeface="Times New Roman" panose="02020603050405020304" pitchFamily="18" charset="0"/>
              </a:rPr>
              <a:t>influenza </a:t>
            </a:r>
            <a:r>
              <a:rPr lang="en-US" b="1" dirty="0" smtClean="0">
                <a:latin typeface="Times New Roman" panose="02020603050405020304" pitchFamily="18" charset="0"/>
                <a:cs typeface="Times New Roman" panose="02020603050405020304" pitchFamily="18" charset="0"/>
              </a:rPr>
              <a:t>vaccine</a:t>
            </a:r>
          </a:p>
          <a:p>
            <a:r>
              <a:rPr lang="en-US" b="1" dirty="0">
                <a:latin typeface="Times New Roman" panose="02020603050405020304" pitchFamily="18" charset="0"/>
                <a:cs typeface="Times New Roman" panose="02020603050405020304" pitchFamily="18" charset="0"/>
              </a:rPr>
              <a:t>Varicella</a:t>
            </a:r>
            <a:r>
              <a:rPr lang="en-US" dirty="0">
                <a:latin typeface="Times New Roman" panose="02020603050405020304" pitchFamily="18" charset="0"/>
                <a:cs typeface="Times New Roman" panose="02020603050405020304" pitchFamily="18" charset="0"/>
              </a:rPr>
              <a:t> 2 doses at 3 months interval </a:t>
            </a:r>
            <a:r>
              <a:rPr lang="en-US" dirty="0" smtClean="0">
                <a:latin typeface="Times New Roman" panose="02020603050405020304" pitchFamily="18" charset="0"/>
                <a:cs typeface="Times New Roman" panose="02020603050405020304" pitchFamily="18" charset="0"/>
              </a:rPr>
              <a:t>( should not be receiving Steroid or other immunosuppressant </a:t>
            </a:r>
          </a:p>
          <a:p>
            <a:pPr marL="0" indent="0">
              <a:buNone/>
            </a:pP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Pneumococcal conjugate vaccine </a:t>
            </a: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663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6000" dirty="0" smtClean="0">
                <a:solidFill>
                  <a:schemeClr val="accent2"/>
                </a:solidFill>
                <a:latin typeface="Times New Roman" panose="02020603050405020304" pitchFamily="18" charset="0"/>
                <a:cs typeface="Times New Roman" panose="02020603050405020304" pitchFamily="18" charset="0"/>
              </a:rPr>
              <a:t>Your mission as a physician is to keep the nephron number and protect them from Loss</a:t>
            </a:r>
            <a:endParaRPr lang="en-US" sz="60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26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Functions of the kidneys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Filtration and excretion of fluid &amp;waste products </a:t>
            </a:r>
          </a:p>
          <a:p>
            <a:r>
              <a:rPr lang="en-US" dirty="0" smtClean="0">
                <a:latin typeface="Times New Roman" panose="02020603050405020304" pitchFamily="18" charset="0"/>
                <a:cs typeface="Times New Roman" panose="02020603050405020304" pitchFamily="18" charset="0"/>
              </a:rPr>
              <a:t>Bp. control</a:t>
            </a:r>
          </a:p>
          <a:p>
            <a:r>
              <a:rPr lang="en-US" dirty="0" smtClean="0">
                <a:latin typeface="Times New Roman" panose="02020603050405020304" pitchFamily="18" charset="0"/>
                <a:cs typeface="Times New Roman" panose="02020603050405020304" pitchFamily="18" charset="0"/>
              </a:rPr>
              <a:t>Acid base balance </a:t>
            </a:r>
          </a:p>
          <a:p>
            <a:r>
              <a:rPr lang="en-US" dirty="0" smtClean="0">
                <a:latin typeface="Times New Roman" panose="02020603050405020304" pitchFamily="18" charset="0"/>
                <a:cs typeface="Times New Roman" panose="02020603050405020304" pitchFamily="18" charset="0"/>
              </a:rPr>
              <a:t>Production of Erythropoietin and renin</a:t>
            </a:r>
          </a:p>
          <a:p>
            <a:r>
              <a:rPr lang="en-US" dirty="0" smtClean="0">
                <a:latin typeface="Times New Roman" panose="02020603050405020304" pitchFamily="18" charset="0"/>
                <a:cs typeface="Times New Roman" panose="02020603050405020304" pitchFamily="18" charset="0"/>
              </a:rPr>
              <a:t>Activation of vitamin D</a:t>
            </a:r>
          </a:p>
          <a:p>
            <a:r>
              <a:rPr lang="en-US" dirty="0" smtClean="0">
                <a:latin typeface="Times New Roman" panose="02020603050405020304" pitchFamily="18" charset="0"/>
                <a:cs typeface="Times New Roman" panose="02020603050405020304" pitchFamily="18" charset="0"/>
              </a:rPr>
              <a:t>Others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360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ctrTitle"/>
          </p:nvPr>
        </p:nvSpPr>
        <p:spPr/>
        <p:txBody>
          <a:bodyPr>
            <a:normAutofit/>
          </a:bodyPr>
          <a:lstStyle/>
          <a:p>
            <a:r>
              <a:rPr lang="en-US" sz="6000" dirty="0" smtClean="0">
                <a:solidFill>
                  <a:srgbClr val="FF0000"/>
                </a:solidFill>
                <a:latin typeface="Times New Roman" panose="02020603050405020304" pitchFamily="18" charset="0"/>
                <a:cs typeface="Times New Roman" panose="02020603050405020304" pitchFamily="18" charset="0"/>
              </a:rPr>
              <a:t>Proteinuria</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10" name="عنوان فرعي 9"/>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955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6200" y="278968"/>
            <a:ext cx="8839200" cy="65790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C00000"/>
                </a:solidFill>
                <a:latin typeface="Times New Roman" panose="02020603050405020304" pitchFamily="18" charset="0"/>
                <a:cs typeface="Times New Roman" panose="02020603050405020304" pitchFamily="18" charset="0"/>
              </a:rPr>
              <a:t>In Children </a:t>
            </a:r>
          </a:p>
          <a:p>
            <a:pPr algn="ctr"/>
            <a:r>
              <a:rPr lang="en-US" sz="3600" b="1" dirty="0" smtClean="0">
                <a:solidFill>
                  <a:srgbClr val="C00000"/>
                </a:solidFill>
                <a:latin typeface="Times New Roman" panose="02020603050405020304" pitchFamily="18" charset="0"/>
                <a:cs typeface="Times New Roman" panose="02020603050405020304" pitchFamily="18" charset="0"/>
              </a:rPr>
              <a:t>normal Protein in urine &lt; 4 mg/m²/ hr</a:t>
            </a:r>
          </a:p>
          <a:p>
            <a:pPr algn="ctr"/>
            <a:endParaRPr lang="en-US" sz="3600" b="1" dirty="0" smtClean="0">
              <a:solidFill>
                <a:srgbClr val="C00000"/>
              </a:solidFill>
              <a:latin typeface="Times New Roman" panose="02020603050405020304" pitchFamily="18" charset="0"/>
              <a:cs typeface="Times New Roman" panose="02020603050405020304" pitchFamily="18" charset="0"/>
            </a:endParaRPr>
          </a:p>
          <a:p>
            <a:pPr algn="ctr"/>
            <a:r>
              <a:rPr lang="en-US" sz="3600" b="1" dirty="0" smtClean="0">
                <a:solidFill>
                  <a:srgbClr val="C00000"/>
                </a:solidFill>
                <a:latin typeface="Times New Roman" panose="02020603050405020304" pitchFamily="18" charset="0"/>
                <a:cs typeface="Times New Roman" panose="02020603050405020304" pitchFamily="18" charset="0"/>
              </a:rPr>
              <a:t>&lt;</a:t>
            </a:r>
            <a:r>
              <a:rPr lang="en-US" sz="3600" b="1" dirty="0">
                <a:solidFill>
                  <a:srgbClr val="C00000"/>
                </a:solidFill>
                <a:latin typeface="Times New Roman" panose="02020603050405020304" pitchFamily="18" charset="0"/>
                <a:cs typeface="Times New Roman" panose="02020603050405020304" pitchFamily="18" charset="0"/>
              </a:rPr>
              <a:t>150 mg/24 hr </a:t>
            </a:r>
          </a:p>
          <a:p>
            <a:pPr algn="ctr"/>
            <a:endParaRPr lang="en-US" sz="3600" b="1" dirty="0" smtClean="0">
              <a:solidFill>
                <a:srgbClr val="C00000"/>
              </a:solidFill>
              <a:latin typeface="Times New Roman" panose="02020603050405020304" pitchFamily="18" charset="0"/>
              <a:cs typeface="Times New Roman" panose="02020603050405020304" pitchFamily="18" charset="0"/>
            </a:endParaRPr>
          </a:p>
          <a:p>
            <a:pPr algn="ctr"/>
            <a:r>
              <a:rPr lang="en-US" sz="3600" b="1" dirty="0" smtClean="0">
                <a:solidFill>
                  <a:srgbClr val="C00000"/>
                </a:solidFill>
                <a:latin typeface="Times New Roman" panose="02020603050405020304" pitchFamily="18" charset="0"/>
                <a:cs typeface="Times New Roman" panose="02020603050405020304" pitchFamily="18" charset="0"/>
              </a:rPr>
              <a:t>Spot urine  P/C &lt; 0.2 mg % </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446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How to measure Proteinuria</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1. </a:t>
            </a:r>
            <a:r>
              <a:rPr lang="en-US" b="1" dirty="0" smtClean="0">
                <a:solidFill>
                  <a:srgbClr val="FF0000"/>
                </a:solidFill>
                <a:latin typeface="Times New Roman" panose="02020603050405020304" pitchFamily="18" charset="0"/>
                <a:cs typeface="Times New Roman" panose="02020603050405020304" pitchFamily="18" charset="0"/>
              </a:rPr>
              <a:t>Quantitative method:</a:t>
            </a:r>
          </a:p>
          <a:p>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rotein in 24 hour urine collection</a:t>
            </a:r>
          </a:p>
          <a:p>
            <a:r>
              <a:rPr lang="en-US" dirty="0" smtClean="0">
                <a:latin typeface="Times New Roman" panose="02020603050405020304" pitchFamily="18" charset="0"/>
                <a:cs typeface="Times New Roman" panose="02020603050405020304" pitchFamily="18" charset="0"/>
              </a:rPr>
              <a:t>Spot Urine: Early </a:t>
            </a:r>
            <a:r>
              <a:rPr lang="en-US" dirty="0" smtClean="0">
                <a:solidFill>
                  <a:srgbClr val="FF0000"/>
                </a:solidFill>
                <a:latin typeface="Times New Roman" panose="02020603050405020304" pitchFamily="18" charset="0"/>
                <a:cs typeface="Times New Roman" panose="02020603050405020304" pitchFamily="18" charset="0"/>
              </a:rPr>
              <a:t>morning</a:t>
            </a:r>
            <a:r>
              <a:rPr lang="en-US" dirty="0" smtClean="0">
                <a:latin typeface="Times New Roman" panose="02020603050405020304" pitchFamily="18" charset="0"/>
                <a:cs typeface="Times New Roman" panose="02020603050405020304" pitchFamily="18" charset="0"/>
              </a:rPr>
              <a:t> Protein / Creatinine ratio</a:t>
            </a:r>
          </a:p>
          <a:p>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2. </a:t>
            </a:r>
            <a:r>
              <a:rPr lang="en-US" b="1" dirty="0" smtClean="0">
                <a:solidFill>
                  <a:srgbClr val="FF0000"/>
                </a:solidFill>
                <a:latin typeface="Times New Roman" panose="02020603050405020304" pitchFamily="18" charset="0"/>
                <a:cs typeface="Times New Roman" panose="02020603050405020304" pitchFamily="18" charset="0"/>
              </a:rPr>
              <a:t>Semi-quantitative method:</a:t>
            </a:r>
          </a:p>
          <a:p>
            <a:r>
              <a:rPr lang="en-US" dirty="0" smtClean="0">
                <a:latin typeface="Times New Roman" panose="02020603050405020304" pitchFamily="18" charset="0"/>
                <a:cs typeface="Times New Roman" panose="02020603050405020304" pitchFamily="18" charset="0"/>
              </a:rPr>
              <a:t>Dipstick testing: </a:t>
            </a:r>
            <a:r>
              <a:rPr lang="en-US" dirty="0" err="1">
                <a:latin typeface="Times New Roman" panose="02020603050405020304" pitchFamily="18" charset="0"/>
                <a:cs typeface="Times New Roman" panose="02020603050405020304" pitchFamily="18" charset="0"/>
              </a:rPr>
              <a:t>N</a:t>
            </a:r>
            <a:r>
              <a:rPr lang="en-US" dirty="0" err="1" smtClean="0">
                <a:latin typeface="Times New Roman" panose="02020603050405020304" pitchFamily="18" charset="0"/>
                <a:cs typeface="Times New Roman" panose="02020603050405020304" pitchFamily="18" charset="0"/>
              </a:rPr>
              <a:t>ill</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818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Dipstick  testing</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0" y="2367613"/>
            <a:ext cx="2438400" cy="2356787"/>
          </a:xfrm>
          <a:prstGeom prst="rect">
            <a:avLst/>
          </a:prstGeom>
        </p:spPr>
      </p:pic>
      <p:pic>
        <p:nvPicPr>
          <p:cNvPr id="5" name="Picture 4"/>
          <p:cNvPicPr>
            <a:picLocks noChangeAspect="1"/>
          </p:cNvPicPr>
          <p:nvPr/>
        </p:nvPicPr>
        <p:blipFill>
          <a:blip r:embed="rId3"/>
          <a:stretch>
            <a:fillRect/>
          </a:stretch>
        </p:blipFill>
        <p:spPr>
          <a:xfrm>
            <a:off x="2438400" y="2362200"/>
            <a:ext cx="3886200" cy="2362199"/>
          </a:xfrm>
          <a:prstGeom prst="rect">
            <a:avLst/>
          </a:prstGeom>
        </p:spPr>
      </p:pic>
      <p:pic>
        <p:nvPicPr>
          <p:cNvPr id="6" name="Picture 5"/>
          <p:cNvPicPr>
            <a:picLocks noChangeAspect="1"/>
          </p:cNvPicPr>
          <p:nvPr/>
        </p:nvPicPr>
        <p:blipFill>
          <a:blip r:embed="rId4"/>
          <a:stretch>
            <a:fillRect/>
          </a:stretch>
        </p:blipFill>
        <p:spPr>
          <a:xfrm>
            <a:off x="6477000" y="2362200"/>
            <a:ext cx="2666999" cy="2362199"/>
          </a:xfrm>
          <a:prstGeom prst="rect">
            <a:avLst/>
          </a:prstGeom>
        </p:spPr>
      </p:pic>
    </p:spTree>
    <p:extLst>
      <p:ext uri="{BB962C8B-B14F-4D97-AF65-F5344CB8AC3E}">
        <p14:creationId xmlns:p14="http://schemas.microsoft.com/office/powerpoint/2010/main" val="1161421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18557</TotalTime>
  <Words>1233</Words>
  <Application>Microsoft Office PowerPoint</Application>
  <PresentationFormat>On-screen Show (4:3)</PresentationFormat>
  <Paragraphs>210</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نسق Office</vt:lpstr>
      <vt:lpstr>Nephrotic Syndrome</vt:lpstr>
      <vt:lpstr>Introduction </vt:lpstr>
      <vt:lpstr>Nephrons Number </vt:lpstr>
      <vt:lpstr>PowerPoint Presentation</vt:lpstr>
      <vt:lpstr>Functions of the kidneys </vt:lpstr>
      <vt:lpstr>Proteinuria</vt:lpstr>
      <vt:lpstr>PowerPoint Presentation</vt:lpstr>
      <vt:lpstr>How to measure Proteinuria</vt:lpstr>
      <vt:lpstr>Dipstick  testing</vt:lpstr>
      <vt:lpstr>Glomerular Filtration Barrier size and charge selective  </vt:lpstr>
      <vt:lpstr>False Positive Dipstick</vt:lpstr>
      <vt:lpstr>Causes of proteinuria</vt:lpstr>
      <vt:lpstr>Nephrotic Syndrome</vt:lpstr>
      <vt:lpstr>Diagnosis</vt:lpstr>
      <vt:lpstr>Clinical presentation</vt:lpstr>
      <vt:lpstr>Epidemiology </vt:lpstr>
      <vt:lpstr>PowerPoint Presentation</vt:lpstr>
      <vt:lpstr>Etiology of Edema in NS</vt:lpstr>
      <vt:lpstr>Differential Diagnosis of Nephrotic Syndrome ( hypoalbuminemia), edema</vt:lpstr>
      <vt:lpstr>PowerPoint Presentation</vt:lpstr>
      <vt:lpstr>Relevant definitions </vt:lpstr>
      <vt:lpstr>PowerPoint Presentation</vt:lpstr>
      <vt:lpstr>PowerPoint Presentation</vt:lpstr>
      <vt:lpstr>Pathology</vt:lpstr>
      <vt:lpstr>Investigations</vt:lpstr>
      <vt:lpstr>Second line investigations in NS</vt:lpstr>
      <vt:lpstr> Indications for Renal biopsy At Onset </vt:lpstr>
      <vt:lpstr>Complications of Nephrotic Syndrome </vt:lpstr>
      <vt:lpstr>Infections</vt:lpstr>
      <vt:lpstr>Thrombosis  Nephrotic Syndrome is a hypercoagulability state</vt:lpstr>
      <vt:lpstr>Acute Kidney Injury in Nephrotic Syndrome</vt:lpstr>
      <vt:lpstr>Management Edema in nephrotic syndrome</vt:lpstr>
      <vt:lpstr>Steroid Sparing agents </vt:lpstr>
      <vt:lpstr>Immunization in Nephrotic syndrome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NEPHOLOGY MODULE</dc:title>
  <dc:creator>HP</dc:creator>
  <cp:keywords>Nephrotic</cp:keywords>
  <cp:lastModifiedBy>HP</cp:lastModifiedBy>
  <cp:revision>207</cp:revision>
  <dcterms:created xsi:type="dcterms:W3CDTF">2020-07-15T11:31:15Z</dcterms:created>
  <dcterms:modified xsi:type="dcterms:W3CDTF">2023-08-04T21:06:14Z</dcterms:modified>
</cp:coreProperties>
</file>