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3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70" r:id="rId9"/>
    <p:sldId id="271" r:id="rId10"/>
    <p:sldId id="272" r:id="rId11"/>
    <p:sldId id="293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46"/>
    <a:srgbClr val="FF8225"/>
    <a:srgbClr val="FF2549"/>
    <a:srgbClr val="5DD5FF"/>
    <a:srgbClr val="FF0D97"/>
    <a:srgbClr val="0000CC"/>
    <a:srgbClr val="003635"/>
    <a:srgbClr val="9EFF29"/>
    <a:srgbClr val="C80064"/>
    <a:srgbClr val="C33A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-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C91E-0C10-4207-A0E1-FD2C39DF40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24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9433" y="2286001"/>
            <a:ext cx="7573295" cy="1836174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003F46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060" y="4114800"/>
            <a:ext cx="7588043" cy="648929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442" y="349699"/>
            <a:ext cx="8259098" cy="763526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3F4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1327354"/>
            <a:ext cx="8246070" cy="3451121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189" y="413911"/>
            <a:ext cx="6857040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3F4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948" y="1187244"/>
            <a:ext cx="6880123" cy="350862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190" y="330638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3F4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1611271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2083668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2" y="1611271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2" y="2083668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nagementstudyguide.com/leadership_basics.htm" TargetMode="External"/><Relationship Id="rId2" Type="http://schemas.openxmlformats.org/officeDocument/2006/relationships/hyperlink" Target="http://www.managementstudyguide.com/what_is_motivation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nagementstudyguide.com/understanding-communication.ht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anagementmania.com/en/manager" TargetMode="External"/><Relationship Id="rId2" Type="http://schemas.openxmlformats.org/officeDocument/2006/relationships/hyperlink" Target="https://managementmania.com/en/robert-l-katz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85284"/>
            <a:ext cx="4614574" cy="110251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Health care administration/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Overview 2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3702" y="3906981"/>
            <a:ext cx="4800600" cy="113412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Dr. Israa Al-Rawashdeh MD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r>
              <a:rPr lang="ar-JO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MPH,</a:t>
            </a:r>
            <a:r>
              <a:rPr lang="ar-JO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PhD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Faculty of Medicine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Mutah University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2022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31D7-AB04-456F-A61C-B6CF16191A9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5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418" y="380143"/>
            <a:ext cx="7267682" cy="4214479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dirty="0" smtClean="0"/>
              <a:t>Principles of </a:t>
            </a:r>
            <a:r>
              <a:rPr lang="en-US" dirty="0" smtClean="0"/>
              <a:t>organizing:</a:t>
            </a:r>
            <a:endParaRPr lang="en-US" dirty="0" smtClean="0"/>
          </a:p>
          <a:p>
            <a:pPr lvl="1" algn="l" rtl="0" eaLnBrk="1" hangingPunct="1">
              <a:lnSpc>
                <a:spcPct val="90000"/>
              </a:lnSpc>
              <a:defRPr/>
            </a:pPr>
            <a:r>
              <a:rPr lang="en-US" dirty="0" err="1" smtClean="0"/>
              <a:t>Departmentation</a:t>
            </a:r>
            <a:endParaRPr lang="en-US" dirty="0" smtClean="0"/>
          </a:p>
          <a:p>
            <a:pPr lvl="1" algn="l" rtl="0" eaLnBrk="1" hangingPunct="1">
              <a:lnSpc>
                <a:spcPct val="90000"/>
              </a:lnSpc>
              <a:defRPr/>
            </a:pPr>
            <a:r>
              <a:rPr lang="en-US" dirty="0" smtClean="0"/>
              <a:t>Acquisition of human and non-human resources</a:t>
            </a:r>
          </a:p>
          <a:p>
            <a:pPr lvl="1" algn="l" rtl="0" eaLnBrk="1" hangingPunct="1">
              <a:lnSpc>
                <a:spcPct val="90000"/>
              </a:lnSpc>
              <a:defRPr/>
            </a:pPr>
            <a:r>
              <a:rPr lang="en-US" dirty="0" smtClean="0"/>
              <a:t>Specialization and division of labor</a:t>
            </a:r>
          </a:p>
          <a:p>
            <a:pPr lvl="1" algn="l" rtl="0" eaLnBrk="1" hangingPunct="1">
              <a:lnSpc>
                <a:spcPct val="90000"/>
              </a:lnSpc>
              <a:defRPr/>
            </a:pPr>
            <a:r>
              <a:rPr lang="en-US" dirty="0" smtClean="0"/>
              <a:t>Authority and </a:t>
            </a:r>
            <a:r>
              <a:rPr lang="en-US" dirty="0" smtClean="0"/>
              <a:t>responsibility (delegation?)</a:t>
            </a:r>
            <a:endParaRPr lang="en-US" dirty="0" smtClean="0"/>
          </a:p>
          <a:p>
            <a:pPr lvl="1" algn="l" rtl="0" eaLnBrk="1" hangingPunct="1">
              <a:lnSpc>
                <a:spcPct val="90000"/>
              </a:lnSpc>
              <a:defRPr/>
            </a:pPr>
            <a:r>
              <a:rPr lang="en-US" dirty="0" smtClean="0"/>
              <a:t>Centralization and de-centralization</a:t>
            </a:r>
          </a:p>
          <a:p>
            <a:pPr lvl="1" algn="l" rtl="0" eaLnBrk="1" hangingPunct="1">
              <a:lnSpc>
                <a:spcPct val="90000"/>
              </a:lnSpc>
              <a:defRPr/>
            </a:pPr>
            <a:r>
              <a:rPr lang="en-US" dirty="0" smtClean="0"/>
              <a:t>Unity/ chain </a:t>
            </a:r>
            <a:r>
              <a:rPr lang="en-US" dirty="0" smtClean="0"/>
              <a:t>of command</a:t>
            </a:r>
          </a:p>
          <a:p>
            <a:pPr lvl="1" algn="l" rtl="0" eaLnBrk="1" hangingPunct="1">
              <a:lnSpc>
                <a:spcPct val="90000"/>
              </a:lnSpc>
              <a:defRPr/>
            </a:pPr>
            <a:r>
              <a:rPr lang="en-US" dirty="0" smtClean="0"/>
              <a:t>Line and staff</a:t>
            </a:r>
          </a:p>
          <a:p>
            <a:pPr lvl="1" algn="l" rtl="0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lvl="1" algn="l" rtl="0"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31D7-AB04-456F-A61C-B6CF16191A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6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6" y="42204"/>
            <a:ext cx="4524053" cy="25447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559" y="1"/>
            <a:ext cx="3735064" cy="42111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67650"/>
            <a:ext cx="3099939" cy="23249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075" y="3281670"/>
            <a:ext cx="2237484" cy="13987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4000" y="4208936"/>
            <a:ext cx="2840000" cy="94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02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PO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DCORB </a:t>
            </a:r>
            <a:r>
              <a:rPr lang="en-US" dirty="0" smtClean="0"/>
              <a:t>  Staffing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442" y="951570"/>
            <a:ext cx="8185358" cy="3942438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sz="2100" dirty="0"/>
              <a:t>It is the process of </a:t>
            </a:r>
            <a:r>
              <a:rPr lang="en-US" sz="2100" dirty="0" err="1"/>
              <a:t>personnelising</a:t>
            </a:r>
            <a:r>
              <a:rPr lang="en-US" sz="2100" dirty="0"/>
              <a:t> (hiring personnel) </a:t>
            </a:r>
            <a:r>
              <a:rPr lang="en-GB" sz="2100" dirty="0"/>
              <a:t>in the organization to fill up the positions described in various units in the organizational chart.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GB" sz="2100" dirty="0"/>
          </a:p>
          <a:p>
            <a:pPr>
              <a:lnSpc>
                <a:spcPct val="90000"/>
              </a:lnSpc>
              <a:defRPr/>
            </a:pPr>
            <a:r>
              <a:rPr lang="en-US" sz="2250" dirty="0"/>
              <a:t> Staffing steps: </a:t>
            </a:r>
          </a:p>
          <a:p>
            <a:pPr lvl="1" algn="l" rtl="0" eaLnBrk="1" hangingPunct="1">
              <a:lnSpc>
                <a:spcPct val="90000"/>
              </a:lnSpc>
              <a:defRPr/>
            </a:pPr>
            <a:r>
              <a:rPr lang="en-US" sz="2250" dirty="0"/>
              <a:t>Identifying the type and number of personnel needed. </a:t>
            </a:r>
          </a:p>
          <a:p>
            <a:pPr lvl="1" algn="l" rtl="0" eaLnBrk="1" hangingPunct="1">
              <a:lnSpc>
                <a:spcPct val="90000"/>
              </a:lnSpc>
              <a:defRPr/>
            </a:pPr>
            <a:r>
              <a:rPr lang="en-US" sz="2250" dirty="0"/>
              <a:t>Recruitment (job description, person specification, and advertising)</a:t>
            </a:r>
          </a:p>
          <a:p>
            <a:pPr lvl="1" algn="l" rtl="0" eaLnBrk="1" hangingPunct="1">
              <a:lnSpc>
                <a:spcPct val="90000"/>
              </a:lnSpc>
              <a:defRPr/>
            </a:pPr>
            <a:r>
              <a:rPr lang="en-US" sz="2250" dirty="0"/>
              <a:t>Selection (shortlisting applicants, interviewing, references, decision)</a:t>
            </a:r>
          </a:p>
          <a:p>
            <a:pPr lvl="1" algn="l" rtl="0" eaLnBrk="1" hangingPunct="1">
              <a:lnSpc>
                <a:spcPct val="90000"/>
              </a:lnSpc>
              <a:defRPr/>
            </a:pPr>
            <a:r>
              <a:rPr lang="en-US" sz="2250" dirty="0"/>
              <a:t>Orientation</a:t>
            </a:r>
          </a:p>
          <a:p>
            <a:pPr lvl="2" algn="l" rtl="0" eaLnBrk="1" hangingPunct="1">
              <a:lnSpc>
                <a:spcPct val="90000"/>
              </a:lnSpc>
              <a:defRPr/>
            </a:pPr>
            <a:r>
              <a:rPr lang="en-US" sz="2250" dirty="0"/>
              <a:t>Job analysis</a:t>
            </a:r>
          </a:p>
          <a:p>
            <a:pPr lvl="2" algn="l" rtl="0" eaLnBrk="1" hangingPunct="1">
              <a:lnSpc>
                <a:spcPct val="90000"/>
              </a:lnSpc>
              <a:defRPr/>
            </a:pPr>
            <a:r>
              <a:rPr lang="en-US" sz="2250" dirty="0"/>
              <a:t>Job description</a:t>
            </a:r>
          </a:p>
          <a:p>
            <a:pPr lvl="2" algn="l" rtl="0" eaLnBrk="1" hangingPunct="1">
              <a:lnSpc>
                <a:spcPct val="90000"/>
              </a:lnSpc>
              <a:defRPr/>
            </a:pPr>
            <a:r>
              <a:rPr lang="en-US" sz="2250" dirty="0"/>
              <a:t>Job specification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31D7-AB04-456F-A61C-B6CF16191A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Other methods of filling staff vacancies:</a:t>
            </a:r>
          </a:p>
          <a:p>
            <a:pPr>
              <a:buFontTx/>
              <a:buChar char="-"/>
            </a:pPr>
            <a:r>
              <a:rPr lang="en-GB" dirty="0" smtClean="0"/>
              <a:t>Reallocation of duties</a:t>
            </a:r>
          </a:p>
          <a:p>
            <a:pPr>
              <a:buFontTx/>
              <a:buChar char="-"/>
            </a:pPr>
            <a:r>
              <a:rPr lang="en-GB" dirty="0" smtClean="0"/>
              <a:t>Transfer of posts</a:t>
            </a:r>
          </a:p>
          <a:p>
            <a:pPr>
              <a:buFontTx/>
              <a:buChar char="-"/>
            </a:pPr>
            <a:r>
              <a:rPr lang="en-GB" dirty="0" smtClean="0"/>
              <a:t>Redeployment</a:t>
            </a:r>
          </a:p>
          <a:p>
            <a:pPr>
              <a:buFontTx/>
              <a:buChar char="-"/>
            </a:pPr>
            <a:r>
              <a:rPr lang="en-GB" dirty="0" smtClean="0"/>
              <a:t>Outsourcing</a:t>
            </a:r>
          </a:p>
          <a:p>
            <a:pPr>
              <a:buFontTx/>
              <a:buChar char="-"/>
            </a:pPr>
            <a:r>
              <a:rPr lang="en-GB" dirty="0" smtClean="0"/>
              <a:t>Appointment of a previously identified successor (rarely used)</a:t>
            </a:r>
            <a:endParaRPr lang="en-GB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PO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DCORB </a:t>
            </a:r>
            <a:r>
              <a:rPr lang="en-US" dirty="0" smtClean="0"/>
              <a:t>  Staffing </a:t>
            </a:r>
          </a:p>
        </p:txBody>
      </p:sp>
    </p:spTree>
    <p:extLst>
      <p:ext uri="{BB962C8B-B14F-4D97-AF65-F5344CB8AC3E}">
        <p14:creationId xmlns:p14="http://schemas.microsoft.com/office/powerpoint/2010/main" val="44230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143" y="1063229"/>
            <a:ext cx="7541231" cy="3531394"/>
          </a:xfrm>
        </p:spPr>
        <p:txBody>
          <a:bodyPr>
            <a:normAutofit/>
          </a:bodyPr>
          <a:lstStyle/>
          <a:p>
            <a:r>
              <a:rPr lang="en-GB" sz="1800" b="1" dirty="0">
                <a:solidFill>
                  <a:srgbClr val="00B050"/>
                </a:solidFill>
              </a:rPr>
              <a:t>Discrimination: </a:t>
            </a:r>
            <a:r>
              <a:rPr lang="en-GB" sz="1800" dirty="0"/>
              <a:t>the tendency to give preference to one special group and disregard the merits of other groups.</a:t>
            </a:r>
          </a:p>
          <a:p>
            <a:r>
              <a:rPr lang="en-GB" sz="1800" b="1" dirty="0">
                <a:solidFill>
                  <a:srgbClr val="00B050"/>
                </a:solidFill>
              </a:rPr>
              <a:t>Nepotism or favouritism: </a:t>
            </a:r>
            <a:r>
              <a:rPr lang="en-GB" sz="1800" dirty="0"/>
              <a:t>the tendency to ignore considerations of </a:t>
            </a:r>
            <a:r>
              <a:rPr lang="en-GB" sz="1800" dirty="0" smtClean="0"/>
              <a:t>abilities </a:t>
            </a:r>
            <a:r>
              <a:rPr lang="en-GB" sz="1800" dirty="0"/>
              <a:t>by giving preference to members of one’s own family, ethnic group, geographical region or some other personal reason.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922" y="3381840"/>
            <a:ext cx="2438028" cy="1626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048" y="3381840"/>
            <a:ext cx="2171668" cy="1563601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PO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DCORB </a:t>
            </a:r>
            <a:r>
              <a:rPr lang="en-US" dirty="0" smtClean="0"/>
              <a:t>  Staffing </a:t>
            </a:r>
          </a:p>
        </p:txBody>
      </p:sp>
    </p:spTree>
    <p:extLst>
      <p:ext uri="{BB962C8B-B14F-4D97-AF65-F5344CB8AC3E}">
        <p14:creationId xmlns:p14="http://schemas.microsoft.com/office/powerpoint/2010/main" val="3809669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POS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CORB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irecting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0661" y="1094163"/>
            <a:ext cx="6588732" cy="2052228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100" dirty="0"/>
              <a:t>The continuous task of </a:t>
            </a:r>
            <a:r>
              <a:rPr lang="en-US" sz="2100" b="1" dirty="0">
                <a:solidFill>
                  <a:srgbClr val="FF0000"/>
                </a:solidFill>
              </a:rPr>
              <a:t>making decisions </a:t>
            </a:r>
            <a:r>
              <a:rPr lang="en-US" sz="2100" dirty="0"/>
              <a:t>and translating them </a:t>
            </a:r>
            <a:r>
              <a:rPr lang="en-US" sz="2100" dirty="0" smtClean="0"/>
              <a:t>into orders </a:t>
            </a:r>
            <a:r>
              <a:rPr lang="en-US" sz="2100" dirty="0"/>
              <a:t>and instructions and serving as the </a:t>
            </a:r>
            <a:r>
              <a:rPr lang="en-US" sz="2100" b="1" dirty="0">
                <a:solidFill>
                  <a:srgbClr val="FF0000"/>
                </a:solidFill>
              </a:rPr>
              <a:t>leader</a:t>
            </a:r>
            <a:r>
              <a:rPr lang="en-US" sz="2100" dirty="0"/>
              <a:t> of the organization.</a:t>
            </a:r>
          </a:p>
          <a:p>
            <a:pPr algn="l"/>
            <a:r>
              <a:rPr lang="en-US" sz="2100" dirty="0"/>
              <a:t>Includes building an effective work </a:t>
            </a:r>
            <a:r>
              <a:rPr lang="en-US" sz="2100" dirty="0" smtClean="0"/>
              <a:t>environment </a:t>
            </a:r>
            <a:r>
              <a:rPr lang="en-US" sz="2100" dirty="0"/>
              <a:t>and creating opportunity for motivation, supervising, scheduling, and disciplining.</a:t>
            </a:r>
          </a:p>
        </p:txBody>
      </p:sp>
      <p:pic>
        <p:nvPicPr>
          <p:cNvPr id="4" name="Picture 2" descr="Image result for maze management"/>
          <p:cNvPicPr>
            <a:picLocks noChangeAspect="1" noChangeArrowheads="1"/>
          </p:cNvPicPr>
          <p:nvPr/>
        </p:nvPicPr>
        <p:blipFill>
          <a:blip r:embed="rId2" cstate="print"/>
          <a:srcRect l="2101" t="12963" r="1245" b="5556"/>
          <a:stretch>
            <a:fillRect/>
          </a:stretch>
        </p:blipFill>
        <p:spPr bwMode="auto">
          <a:xfrm>
            <a:off x="4608872" y="2721784"/>
            <a:ext cx="4374486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526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05979"/>
            <a:ext cx="254604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CORB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irecting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Planning, organizing and staffing are the initial steps in the administrative process (preparatory steps).</a:t>
            </a:r>
          </a:p>
          <a:p>
            <a:pPr algn="l">
              <a:buNone/>
            </a:pPr>
            <a:r>
              <a:rPr lang="en-US" dirty="0" smtClean="0"/>
              <a:t>Directing is the next essential step in initiating the activities of the organization (sets the action) toward the designed goals. </a:t>
            </a:r>
          </a:p>
          <a:p>
            <a:pPr>
              <a:buNone/>
            </a:pPr>
            <a:r>
              <a:rPr lang="en-US" dirty="0" smtClean="0"/>
              <a:t> 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030" y="101919"/>
            <a:ext cx="2792606" cy="122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5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CORB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irecting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321" y="1200150"/>
            <a:ext cx="7308779" cy="375199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Direction has following elements:</a:t>
            </a:r>
          </a:p>
          <a:p>
            <a:r>
              <a:rPr lang="en-US" dirty="0" smtClean="0">
                <a:hlinkClick r:id="rId2"/>
              </a:rPr>
              <a:t>Motivation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Leadership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Communication</a:t>
            </a:r>
            <a:endParaRPr lang="en-US" dirty="0" smtClean="0"/>
          </a:p>
          <a:p>
            <a:r>
              <a:rPr lang="en-US" b="1" dirty="0" smtClean="0"/>
              <a:t>Motivation-</a:t>
            </a:r>
            <a:r>
              <a:rPr lang="en-US" dirty="0" smtClean="0"/>
              <a:t> means inspiring, stimulating or encouraging the sub-ordinates to work. Positive, negative, monetary, non-monetary incentives may be used for this purpose.</a:t>
            </a:r>
          </a:p>
          <a:p>
            <a:r>
              <a:rPr lang="en-US" b="1" dirty="0"/>
              <a:t>Communications-</a:t>
            </a:r>
            <a:r>
              <a:rPr lang="en-US" dirty="0"/>
              <a:t> is the process of passing information, experience, opinion </a:t>
            </a:r>
            <a:r>
              <a:rPr lang="en-US" dirty="0" err="1"/>
              <a:t>etc</a:t>
            </a:r>
            <a:r>
              <a:rPr lang="en-US" dirty="0"/>
              <a:t> from one person to another </a:t>
            </a:r>
            <a:r>
              <a:rPr lang="en-US" dirty="0" smtClean="0"/>
              <a:t>(public, organization, employees)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989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Katz 3-skill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 smtClean="0">
                <a:latin typeface="Cambria" panose="02040503050406030204" pitchFamily="18" charset="0"/>
                <a:ea typeface="Cambria" panose="02040503050406030204" pitchFamily="18" charset="0"/>
                <a:hlinkClick r:id="rId2" tooltip="Robert L. Katz"/>
              </a:rPr>
              <a:t>Robert </a:t>
            </a: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  <a:hlinkClick r:id="rId2" tooltip="Robert L. Katz"/>
              </a:rPr>
              <a:t>L. Katz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 in 1974, 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 has set the 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relationship of 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hlinkClick r:id="rId3" tooltip="Manager"/>
              </a:rPr>
              <a:t>managerial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GB" i="1" dirty="0">
                <a:latin typeface="Cambria" panose="02040503050406030204" pitchFamily="18" charset="0"/>
                <a:ea typeface="Cambria" panose="02040503050406030204" pitchFamily="18" charset="0"/>
              </a:rPr>
              <a:t>skills 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and management</a:t>
            </a:r>
            <a:r>
              <a:rPr lang="en-GB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i="1" dirty="0">
                <a:latin typeface="Cambria" panose="02040503050406030204" pitchFamily="18" charset="0"/>
                <a:ea typeface="Cambria" panose="02040503050406030204" pitchFamily="18" charset="0"/>
              </a:rPr>
              <a:t>levels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GB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dirty="0" smtClean="0"/>
              <a:t>-Three </a:t>
            </a:r>
            <a:r>
              <a:rPr lang="en-GB" dirty="0"/>
              <a:t>areas of </a:t>
            </a:r>
            <a:r>
              <a:rPr lang="en-GB" b="1" dirty="0"/>
              <a:t>managerial skills</a:t>
            </a:r>
            <a:r>
              <a:rPr lang="en-GB" dirty="0"/>
              <a:t> </a:t>
            </a:r>
            <a:r>
              <a:rPr lang="en-GB" dirty="0" smtClean="0"/>
              <a:t>are required:</a:t>
            </a:r>
          </a:p>
          <a:p>
            <a:pPr marL="0" indent="0">
              <a:buNone/>
            </a:pPr>
            <a:r>
              <a:rPr lang="en-GB" b="1" u="sng" dirty="0" smtClean="0"/>
              <a:t>Technical </a:t>
            </a:r>
            <a:r>
              <a:rPr lang="en-GB" b="1" u="sng" dirty="0"/>
              <a:t>skills</a:t>
            </a:r>
            <a:r>
              <a:rPr lang="en-GB" u="sng" dirty="0"/>
              <a:t> </a:t>
            </a:r>
            <a:r>
              <a:rPr lang="en-GB" dirty="0"/>
              <a:t>-  proficiency and knowledge in a specific area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• </a:t>
            </a:r>
            <a:r>
              <a:rPr lang="en-GB" dirty="0"/>
              <a:t>Example: Technology</a:t>
            </a:r>
            <a:endParaRPr lang="en-GB" dirty="0" smtClean="0"/>
          </a:p>
          <a:p>
            <a:pPr marL="0" indent="0">
              <a:buNone/>
            </a:pPr>
            <a:r>
              <a:rPr lang="en-GB" b="1" u="sng" dirty="0" smtClean="0"/>
              <a:t>Human </a:t>
            </a:r>
            <a:r>
              <a:rPr lang="en-GB" b="1" u="sng" dirty="0"/>
              <a:t>skills</a:t>
            </a:r>
            <a:r>
              <a:rPr lang="en-GB" u="sng" dirty="0"/>
              <a:t> </a:t>
            </a:r>
            <a:r>
              <a:rPr lang="en-GB" dirty="0"/>
              <a:t>-  knowledge and ability to work with people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• </a:t>
            </a:r>
            <a:r>
              <a:rPr lang="en-GB" dirty="0"/>
              <a:t>Example: </a:t>
            </a:r>
            <a:r>
              <a:rPr lang="en-GB" dirty="0" smtClean="0"/>
              <a:t>trust, team building</a:t>
            </a:r>
          </a:p>
          <a:p>
            <a:pPr marL="0" indent="0">
              <a:buNone/>
            </a:pPr>
            <a:r>
              <a:rPr lang="en-GB" b="1" u="sng" dirty="0" smtClean="0"/>
              <a:t>Conceptual </a:t>
            </a:r>
            <a:r>
              <a:rPr lang="en-GB" b="1" u="sng" dirty="0"/>
              <a:t>skills</a:t>
            </a:r>
            <a:r>
              <a:rPr lang="en-GB" u="sng" dirty="0"/>
              <a:t> </a:t>
            </a:r>
            <a:r>
              <a:rPr lang="en-GB" dirty="0"/>
              <a:t>-  ability to work with ideas and concepts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• </a:t>
            </a:r>
            <a:r>
              <a:rPr lang="en-GB" dirty="0"/>
              <a:t>Example: setting </a:t>
            </a:r>
            <a:r>
              <a:rPr lang="en-GB" dirty="0" smtClean="0"/>
              <a:t>vision, plans </a:t>
            </a:r>
            <a:r>
              <a:rPr lang="en-GB" dirty="0"/>
              <a:t>and goals</a:t>
            </a:r>
            <a:endParaRPr lang="en-US" dirty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99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Managerial Skill acording to Katz - sch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144"/>
            <a:ext cx="9129310" cy="458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425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2734" y="216252"/>
            <a:ext cx="6380466" cy="1825712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 smtClean="0">
                <a:solidFill>
                  <a:srgbClr val="FF0000"/>
                </a:solidFill>
              </a:rPr>
              <a:t>Functions of Administration: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25" dirty="0"/>
              <a:t>There are several functions for administration</a:t>
            </a:r>
            <a:br>
              <a:rPr lang="en-US" sz="2025" dirty="0"/>
            </a:br>
            <a:r>
              <a:rPr lang="en-US" sz="2025" dirty="0"/>
              <a:t>In practice all these functions are interrelated to one another</a:t>
            </a:r>
            <a:r>
              <a:rPr lang="en-US" sz="2025" dirty="0">
                <a:solidFill>
                  <a:srgbClr val="00B050"/>
                </a:solidFill>
              </a:rPr>
              <a:t/>
            </a:r>
            <a:br>
              <a:rPr lang="en-US" sz="2025" dirty="0">
                <a:solidFill>
                  <a:srgbClr val="00B050"/>
                </a:solidFill>
              </a:rPr>
            </a:br>
            <a:r>
              <a:rPr lang="ar-QA" dirty="0"/>
              <a:t/>
            </a:r>
            <a:br>
              <a:rPr lang="ar-QA" dirty="0"/>
            </a:br>
            <a:endParaRPr lang="en-US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85646" y="1545637"/>
            <a:ext cx="3028950" cy="3394472"/>
          </a:xfrm>
          <a:ln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 algn="l" rtl="0" eaLnBrk="1" hangingPunct="1">
              <a:defRPr/>
            </a:pPr>
            <a:r>
              <a:rPr lang="en-US" sz="2700" dirty="0"/>
              <a:t>Planning</a:t>
            </a:r>
          </a:p>
          <a:p>
            <a:pPr algn="l" rtl="0" eaLnBrk="1" hangingPunct="1">
              <a:defRPr/>
            </a:pPr>
            <a:r>
              <a:rPr lang="en-US" sz="2700" dirty="0"/>
              <a:t>Organization</a:t>
            </a:r>
          </a:p>
          <a:p>
            <a:pPr algn="l" rtl="0" eaLnBrk="1" hangingPunct="1">
              <a:defRPr/>
            </a:pPr>
            <a:r>
              <a:rPr lang="en-US" sz="2700" dirty="0"/>
              <a:t>Staffing</a:t>
            </a:r>
          </a:p>
          <a:p>
            <a:pPr algn="l" rtl="0" eaLnBrk="1" hangingPunct="1">
              <a:defRPr/>
            </a:pPr>
            <a:r>
              <a:rPr lang="en-US" sz="2700" dirty="0"/>
              <a:t>Directing</a:t>
            </a:r>
          </a:p>
          <a:p>
            <a:pPr algn="l" rtl="0" eaLnBrk="1" hangingPunct="1">
              <a:defRPr/>
            </a:pPr>
            <a:r>
              <a:rPr lang="en-US" sz="2700" dirty="0"/>
              <a:t>Coordinating</a:t>
            </a:r>
          </a:p>
          <a:p>
            <a:pPr>
              <a:defRPr/>
            </a:pPr>
            <a:r>
              <a:rPr lang="en-US" sz="2700" dirty="0"/>
              <a:t>Reporting</a:t>
            </a:r>
          </a:p>
          <a:p>
            <a:pPr>
              <a:defRPr/>
            </a:pPr>
            <a:r>
              <a:rPr lang="en-US" sz="2700" dirty="0"/>
              <a:t>Budgeting</a:t>
            </a:r>
          </a:p>
          <a:p>
            <a:pPr algn="l" rtl="0" eaLnBrk="1" hangingPunct="1">
              <a:defRPr/>
            </a:pPr>
            <a:endParaRPr lang="en-US" sz="2700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0042" y="1545637"/>
            <a:ext cx="2786304" cy="3394472"/>
          </a:xfrm>
          <a:ln>
            <a:solidFill>
              <a:srgbClr val="0070C0"/>
            </a:solidFill>
          </a:ln>
        </p:spPr>
        <p:txBody>
          <a:bodyPr/>
          <a:lstStyle/>
          <a:p>
            <a:pPr algn="l" rtl="0" eaLnBrk="1" hangingPunct="1">
              <a:defRPr/>
            </a:pPr>
            <a:r>
              <a:rPr lang="en-US" sz="2700" dirty="0"/>
              <a:t>Supervising </a:t>
            </a:r>
          </a:p>
          <a:p>
            <a:pPr algn="l" rtl="0" eaLnBrk="1" hangingPunct="1">
              <a:defRPr/>
            </a:pPr>
            <a:r>
              <a:rPr lang="en-US" sz="2700" dirty="0"/>
              <a:t>Evaluation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sz="2700" dirty="0"/>
          </a:p>
          <a:p>
            <a:pPr eaLnBrk="1" hangingPunct="1">
              <a:defRPr/>
            </a:pPr>
            <a:endParaRPr lang="en-US" sz="2700" dirty="0"/>
          </a:p>
        </p:txBody>
      </p:sp>
      <p:sp>
        <p:nvSpPr>
          <p:cNvPr id="6" name="TextBox 5"/>
          <p:cNvSpPr txBox="1"/>
          <p:nvPr/>
        </p:nvSpPr>
        <p:spPr>
          <a:xfrm>
            <a:off x="4463989" y="2409732"/>
            <a:ext cx="354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+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31D7-AB04-456F-A61C-B6CF16191A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POSD</a:t>
            </a:r>
            <a:r>
              <a:rPr lang="en-US" dirty="0" smtClean="0">
                <a:solidFill>
                  <a:srgbClr val="FF0000"/>
                </a:solidFill>
              </a:rPr>
              <a:t>CO</a:t>
            </a:r>
            <a:r>
              <a:rPr lang="en-US" dirty="0" smtClean="0"/>
              <a:t>RB </a:t>
            </a:r>
            <a:r>
              <a:rPr lang="en-US" dirty="0" smtClean="0">
                <a:solidFill>
                  <a:srgbClr val="FF0000"/>
                </a:solidFill>
              </a:rPr>
              <a:t>CO</a:t>
            </a:r>
            <a:r>
              <a:rPr lang="en-US" dirty="0" smtClean="0"/>
              <a:t>ordination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1441" y="1200150"/>
            <a:ext cx="7666513" cy="373144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It is the act of </a:t>
            </a:r>
            <a:r>
              <a:rPr lang="en-US" dirty="0" err="1" smtClean="0"/>
              <a:t>synchronising</a:t>
            </a:r>
            <a:r>
              <a:rPr lang="en-US" dirty="0" smtClean="0"/>
              <a:t> people and activities so that they function smoothly </a:t>
            </a:r>
            <a:r>
              <a:rPr lang="en-US" dirty="0" smtClean="0"/>
              <a:t>to achieve organization </a:t>
            </a:r>
            <a:r>
              <a:rPr lang="en-US" dirty="0" smtClean="0"/>
              <a:t>objectives. </a:t>
            </a:r>
          </a:p>
          <a:p>
            <a:r>
              <a:rPr lang="en-US" dirty="0" smtClean="0"/>
              <a:t>Coordination is more important in the health services organization, because functionally they are departmentalized. </a:t>
            </a:r>
          </a:p>
          <a:p>
            <a:r>
              <a:rPr lang="en-US" dirty="0" smtClean="0"/>
              <a:t>Different kinds of </a:t>
            </a:r>
            <a:r>
              <a:rPr lang="en-US" dirty="0" smtClean="0"/>
              <a:t>organizations </a:t>
            </a:r>
            <a:r>
              <a:rPr lang="en-US" dirty="0" smtClean="0"/>
              <a:t>require different amount of coordination (larger scale!).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coordinating function of the management prevents overlapping and conflict so that the </a:t>
            </a:r>
            <a:r>
              <a:rPr lang="en-US" dirty="0" smtClean="0"/>
              <a:t>duplication is avoided.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7264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POSD</a:t>
            </a:r>
            <a:r>
              <a:rPr lang="en-US" dirty="0" smtClean="0">
                <a:solidFill>
                  <a:srgbClr val="FF0000"/>
                </a:solidFill>
              </a:rPr>
              <a:t>CO</a:t>
            </a:r>
            <a:r>
              <a:rPr lang="en-US" dirty="0" smtClean="0"/>
              <a:t>RB </a:t>
            </a:r>
            <a:r>
              <a:rPr lang="en-US" dirty="0" smtClean="0">
                <a:solidFill>
                  <a:srgbClr val="FF0000"/>
                </a:solidFill>
              </a:rPr>
              <a:t>CO</a:t>
            </a:r>
            <a:r>
              <a:rPr lang="en-US" dirty="0" smtClean="0"/>
              <a:t>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oordinating </a:t>
            </a:r>
            <a:r>
              <a:rPr lang="en-US" dirty="0" smtClean="0"/>
              <a:t>function of management is necessary because</a:t>
            </a:r>
          </a:p>
          <a:p>
            <a:pPr>
              <a:buFontTx/>
              <a:buChar char="-"/>
            </a:pPr>
            <a:r>
              <a:rPr lang="en-US" dirty="0" smtClean="0"/>
              <a:t>it affects all the functions of management (planning, organizing, and directing etc.), and</a:t>
            </a:r>
          </a:p>
          <a:p>
            <a:pPr>
              <a:buFontTx/>
              <a:buChar char="-"/>
            </a:pPr>
            <a:r>
              <a:rPr lang="en-US" dirty="0" smtClean="0"/>
              <a:t>It is a mother principle of management and all other principles are included in this one principle.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485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POSDCO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B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Controlling function as well.</a:t>
            </a:r>
            <a:endParaRPr lang="en-US" dirty="0" smtClean="0"/>
          </a:p>
          <a:p>
            <a:r>
              <a:rPr lang="en-US" dirty="0" smtClean="0"/>
              <a:t>The </a:t>
            </a:r>
            <a:r>
              <a:rPr lang="en-US" b="1" dirty="0" smtClean="0"/>
              <a:t>reporting</a:t>
            </a:r>
            <a:r>
              <a:rPr lang="en-US" dirty="0" smtClean="0"/>
              <a:t> is a process of providing information to various levels of </a:t>
            </a:r>
            <a:r>
              <a:rPr lang="en-US" b="1" dirty="0" smtClean="0"/>
              <a:t>management</a:t>
            </a:r>
            <a:r>
              <a:rPr lang="en-US" dirty="0" smtClean="0"/>
              <a:t> </a:t>
            </a:r>
            <a:r>
              <a:rPr lang="en-US" dirty="0" smtClean="0"/>
              <a:t>to </a:t>
            </a:r>
            <a:r>
              <a:rPr lang="en-US" dirty="0" smtClean="0"/>
              <a:t>enable </a:t>
            </a:r>
            <a:r>
              <a:rPr lang="en-US" dirty="0" smtClean="0"/>
              <a:t>measuring the </a:t>
            </a:r>
            <a:r>
              <a:rPr lang="en-US" dirty="0" smtClean="0"/>
              <a:t>effectiveness of </a:t>
            </a:r>
            <a:r>
              <a:rPr lang="en-US" dirty="0" smtClean="0"/>
              <a:t>work and making corrections, </a:t>
            </a:r>
            <a:r>
              <a:rPr lang="en-US" dirty="0" smtClean="0"/>
              <a:t>if necessary.</a:t>
            </a:r>
          </a:p>
          <a:p>
            <a:r>
              <a:rPr lang="en-GB" dirty="0"/>
              <a:t>Reporting is </a:t>
            </a:r>
            <a:r>
              <a:rPr lang="en-GB" dirty="0" smtClean="0"/>
              <a:t>done according to </a:t>
            </a:r>
            <a:r>
              <a:rPr lang="en-GB" dirty="0"/>
              <a:t>the flow of </a:t>
            </a:r>
            <a:r>
              <a:rPr lang="en-GB" dirty="0" smtClean="0"/>
              <a:t>positions </a:t>
            </a:r>
            <a:r>
              <a:rPr lang="en-GB" dirty="0"/>
              <a:t>in the organizational chart. It could be from bottom to top, from top to bottom, and even lateral.</a:t>
            </a:r>
            <a:endParaRPr lang="en-US" dirty="0"/>
          </a:p>
        </p:txBody>
      </p:sp>
      <p:pic>
        <p:nvPicPr>
          <p:cNvPr id="45058" name="Picture 2" descr="Image result for repor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8902" y="0"/>
            <a:ext cx="2442098" cy="16300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9168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POSDCO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B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1212351"/>
            <a:ext cx="8246070" cy="3750067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Purposes of reporting:</a:t>
            </a:r>
            <a:endParaRPr lang="en-US" dirty="0" smtClean="0"/>
          </a:p>
          <a:p>
            <a:r>
              <a:rPr lang="en-US" dirty="0" smtClean="0"/>
              <a:t>To show the rate of </a:t>
            </a:r>
            <a:r>
              <a:rPr lang="en-US" dirty="0" smtClean="0"/>
              <a:t>progress and completion of tasks over </a:t>
            </a:r>
            <a:r>
              <a:rPr lang="en-US" dirty="0" smtClean="0"/>
              <a:t>a specified period.</a:t>
            </a:r>
          </a:p>
          <a:p>
            <a:r>
              <a:rPr lang="en-US" dirty="0" smtClean="0"/>
              <a:t>Helps in </a:t>
            </a:r>
            <a:r>
              <a:rPr lang="en-US" dirty="0" smtClean="0"/>
              <a:t>studying health conditions.</a:t>
            </a:r>
          </a:p>
          <a:p>
            <a:r>
              <a:rPr lang="en-US" dirty="0" smtClean="0"/>
              <a:t>Helps in </a:t>
            </a:r>
            <a:r>
              <a:rPr lang="en-US" dirty="0" smtClean="0"/>
              <a:t>planning.</a:t>
            </a:r>
          </a:p>
          <a:p>
            <a:r>
              <a:rPr lang="en-US" dirty="0" smtClean="0"/>
              <a:t>To </a:t>
            </a:r>
            <a:r>
              <a:rPr lang="en-GB" dirty="0" smtClean="0"/>
              <a:t>make </a:t>
            </a:r>
            <a:r>
              <a:rPr lang="en-US" dirty="0" smtClean="0"/>
              <a:t>public and the other interested agencies understand provided services.</a:t>
            </a:r>
          </a:p>
          <a:p>
            <a:r>
              <a:rPr lang="en-US" dirty="0" smtClean="0"/>
              <a:t>Used as motivational method</a:t>
            </a:r>
            <a:endParaRPr lang="en-US" dirty="0" smtClean="0"/>
          </a:p>
          <a:p>
            <a:r>
              <a:rPr lang="en-US" dirty="0" smtClean="0"/>
              <a:t>Good when asking </a:t>
            </a:r>
            <a:r>
              <a:rPr lang="en-US" dirty="0" smtClean="0"/>
              <a:t>for more details</a:t>
            </a:r>
          </a:p>
          <a:p>
            <a:r>
              <a:rPr lang="en-US" dirty="0" smtClean="0"/>
              <a:t>For Consultation </a:t>
            </a:r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Records and reports must be functional, accurate, complete, current organized and confidential.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177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POSDCOR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udgeting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expressed in financial terms and based on expected income and expenditure.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 is the heart of administrative management. </a:t>
            </a: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/>
              <a:t>It helps in coordination </a:t>
            </a:r>
            <a:r>
              <a:rPr lang="en-US" dirty="0" smtClean="0"/>
              <a:t>and </a:t>
            </a:r>
            <a:r>
              <a:rPr lang="en-US" dirty="0" smtClean="0"/>
              <a:t>an </a:t>
            </a:r>
            <a:r>
              <a:rPr lang="en-US" dirty="0" smtClean="0"/>
              <a:t>effective </a:t>
            </a:r>
            <a:r>
              <a:rPr lang="en-US" dirty="0" smtClean="0"/>
              <a:t>way </a:t>
            </a:r>
            <a:r>
              <a:rPr lang="en-US" dirty="0" smtClean="0"/>
              <a:t>of eliminating duplicating and wastage (cost control).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983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POSDCOR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udgeting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The main activities are: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Budgeting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Accounting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Auditing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Purchasing </a:t>
            </a:r>
          </a:p>
          <a:p>
            <a:endParaRPr lang="en-US" dirty="0"/>
          </a:p>
        </p:txBody>
      </p:sp>
      <p:pic>
        <p:nvPicPr>
          <p:cNvPr id="4198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7934" y="2193708"/>
            <a:ext cx="3571875" cy="2386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9848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Definitions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 eaLnBrk="1" hangingPunct="1">
              <a:defRPr/>
            </a:pPr>
            <a:r>
              <a:rPr lang="en-US" sz="3000" dirty="0"/>
              <a:t>Budgeting:</a:t>
            </a:r>
            <a:r>
              <a:rPr lang="en-US" dirty="0" smtClean="0"/>
              <a:t> </a:t>
            </a:r>
          </a:p>
          <a:p>
            <a:pPr>
              <a:buNone/>
              <a:defRPr/>
            </a:pPr>
            <a:r>
              <a:rPr lang="en-US" dirty="0" smtClean="0"/>
              <a:t>	It is the allocation of financial resources </a:t>
            </a:r>
            <a:r>
              <a:rPr lang="en-US" dirty="0" smtClean="0"/>
              <a:t>for </a:t>
            </a:r>
            <a:r>
              <a:rPr lang="en-US" dirty="0" smtClean="0"/>
              <a:t>programs or projects for a </a:t>
            </a:r>
            <a:r>
              <a:rPr lang="en-US" dirty="0" smtClean="0"/>
              <a:t>specific </a:t>
            </a:r>
            <a:r>
              <a:rPr lang="en-US" dirty="0" smtClean="0"/>
              <a:t>period of time. </a:t>
            </a:r>
            <a:endParaRPr lang="en-US" dirty="0" smtClean="0"/>
          </a:p>
          <a:p>
            <a:pPr>
              <a:defRPr/>
            </a:pPr>
            <a:r>
              <a:rPr lang="en-US" sz="3000" dirty="0"/>
              <a:t>A budget</a:t>
            </a:r>
          </a:p>
          <a:p>
            <a:pPr>
              <a:buNone/>
              <a:defRPr/>
            </a:pPr>
            <a:r>
              <a:rPr lang="en-US" dirty="0" smtClean="0"/>
              <a:t> </a:t>
            </a:r>
            <a:r>
              <a:rPr lang="en-US" dirty="0" smtClean="0"/>
              <a:t>is defined as </a:t>
            </a:r>
            <a:r>
              <a:rPr lang="en-US" dirty="0" smtClean="0">
                <a:latin typeface="Arial"/>
              </a:rPr>
              <a:t>“</a:t>
            </a:r>
            <a:r>
              <a:rPr lang="en-US" dirty="0" smtClean="0"/>
              <a:t>a balanced estimate of expenditures and receipts for a given period of time</a:t>
            </a:r>
            <a:r>
              <a:rPr lang="en-US" dirty="0" smtClean="0">
                <a:latin typeface="Arial"/>
              </a:rPr>
              <a:t>”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63562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POSDCOR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udgeting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1327354"/>
            <a:ext cx="8246070" cy="3614516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Features of budget:</a:t>
            </a:r>
            <a:endParaRPr lang="en-US" dirty="0" smtClean="0"/>
          </a:p>
          <a:p>
            <a:r>
              <a:rPr lang="en-US" dirty="0" smtClean="0"/>
              <a:t>Should be flexible.</a:t>
            </a:r>
          </a:p>
          <a:p>
            <a:r>
              <a:rPr lang="en-US" dirty="0" smtClean="0"/>
              <a:t>Should be a synthesis of past, present and future.</a:t>
            </a:r>
          </a:p>
          <a:p>
            <a:r>
              <a:rPr lang="en-US" dirty="0" smtClean="0"/>
              <a:t>It </a:t>
            </a:r>
            <a:r>
              <a:rPr lang="en-US" dirty="0" smtClean="0"/>
              <a:t>should be in the form of statistical standard </a:t>
            </a:r>
            <a:r>
              <a:rPr lang="en-US" dirty="0" smtClean="0"/>
              <a:t>written in </a:t>
            </a:r>
            <a:r>
              <a:rPr lang="en-US" dirty="0" smtClean="0"/>
              <a:t>specific numerical terms.</a:t>
            </a:r>
          </a:p>
          <a:p>
            <a:r>
              <a:rPr lang="en-US" dirty="0" smtClean="0"/>
              <a:t>It should have support of top management throughout the period of its planning and supplementation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873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sz="3000" dirty="0"/>
              <a:t>Accounting</a:t>
            </a:r>
            <a:r>
              <a:rPr lang="en-US" sz="3000" dirty="0" smtClean="0"/>
              <a:t>: </a:t>
            </a:r>
            <a:r>
              <a:rPr lang="ar-JO" sz="3000" dirty="0" smtClean="0"/>
              <a:t>المحاسبة</a:t>
            </a:r>
            <a:endParaRPr lang="en-US" sz="3000" dirty="0"/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3000" dirty="0"/>
              <a:t> </a:t>
            </a:r>
          </a:p>
          <a:p>
            <a:pPr>
              <a:buNone/>
              <a:defRPr/>
            </a:pPr>
            <a:r>
              <a:rPr lang="en-US" dirty="0" smtClean="0"/>
              <a:t>    </a:t>
            </a:r>
            <a:r>
              <a:rPr lang="en-US" dirty="0" smtClean="0">
                <a:latin typeface="Arial"/>
              </a:rPr>
              <a:t>“T</a:t>
            </a:r>
            <a:r>
              <a:rPr lang="en-GB" b="1" dirty="0" smtClean="0"/>
              <a:t>he </a:t>
            </a:r>
            <a:r>
              <a:rPr lang="en-GB" b="1" dirty="0"/>
              <a:t>process of systematically recording and managing financial </a:t>
            </a:r>
            <a:r>
              <a:rPr lang="en-GB" b="1" dirty="0" smtClean="0"/>
              <a:t>accounts</a:t>
            </a:r>
            <a:r>
              <a:rPr lang="en-GB" dirty="0" smtClean="0"/>
              <a:t>”</a:t>
            </a:r>
          </a:p>
          <a:p>
            <a:pPr>
              <a:buNone/>
              <a:defRPr/>
            </a:pPr>
            <a:r>
              <a:rPr lang="en-GB" dirty="0" smtClean="0"/>
              <a:t> Example: Preparing </a:t>
            </a:r>
            <a:r>
              <a:rPr lang="en-GB" dirty="0"/>
              <a:t>a Profit and Loss </a:t>
            </a:r>
            <a:r>
              <a:rPr lang="en-GB" dirty="0" smtClean="0"/>
              <a:t>Statement</a:t>
            </a:r>
            <a:endParaRPr lang="en-US" sz="3000" dirty="0"/>
          </a:p>
        </p:txBody>
      </p:sp>
      <p:pic>
        <p:nvPicPr>
          <p:cNvPr id="19458" name="Picture 2" descr="Image result for accoun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3988" y="249493"/>
            <a:ext cx="2921177" cy="19466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3107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sz="3000" dirty="0"/>
              <a:t>Auditing</a:t>
            </a:r>
            <a:r>
              <a:rPr lang="en-US" sz="3000" dirty="0" smtClean="0"/>
              <a:t>:</a:t>
            </a:r>
            <a:r>
              <a:rPr lang="ar-JO" sz="3000" dirty="0" smtClean="0"/>
              <a:t> المراقبة والتفتيش </a:t>
            </a:r>
            <a:endParaRPr lang="en-US" sz="3000" dirty="0"/>
          </a:p>
          <a:p>
            <a:pPr>
              <a:buNone/>
              <a:defRPr/>
            </a:pPr>
            <a:r>
              <a:rPr lang="en-GB" dirty="0"/>
              <a:t>A</a:t>
            </a:r>
            <a:r>
              <a:rPr lang="en-GB" dirty="0" smtClean="0"/>
              <a:t>n </a:t>
            </a:r>
            <a:r>
              <a:rPr lang="en-GB" dirty="0"/>
              <a:t>assessment of how well an organization's management team is applying its strategies and resources.</a:t>
            </a:r>
            <a:endParaRPr lang="en-US" dirty="0" smtClean="0"/>
          </a:p>
        </p:txBody>
      </p:sp>
      <p:pic>
        <p:nvPicPr>
          <p:cNvPr id="1843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4540" y="3136106"/>
            <a:ext cx="2286000" cy="20073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606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Remember </a:t>
            </a:r>
            <a:r>
              <a:rPr lang="en-US" b="1" dirty="0">
                <a:solidFill>
                  <a:srgbClr val="FF0000"/>
                </a:solidFill>
              </a:rPr>
              <a:t>POSDCORB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200150"/>
            <a:ext cx="6434472" cy="369385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3540"/>
          <a:stretch/>
        </p:blipFill>
        <p:spPr>
          <a:xfrm>
            <a:off x="72752" y="755889"/>
            <a:ext cx="8917135" cy="2518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862" y="3265403"/>
            <a:ext cx="1529847" cy="187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66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321" y="1200150"/>
            <a:ext cx="7463561" cy="3398044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3000" dirty="0"/>
              <a:t>Purchasing: </a:t>
            </a:r>
            <a:r>
              <a:rPr lang="en-US" sz="3000" dirty="0" smtClean="0"/>
              <a:t> </a:t>
            </a:r>
            <a:r>
              <a:rPr lang="ar-JO" sz="3000" dirty="0" smtClean="0"/>
              <a:t>المشتريات</a:t>
            </a:r>
            <a:endParaRPr lang="en-US" sz="3000" dirty="0"/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  </a:t>
            </a:r>
          </a:p>
          <a:p>
            <a:pPr>
              <a:buNone/>
              <a:defRPr/>
            </a:pPr>
            <a:r>
              <a:rPr lang="en-GB" b="1" dirty="0"/>
              <a:t>T</a:t>
            </a:r>
            <a:r>
              <a:rPr lang="en-GB" b="1" dirty="0" smtClean="0"/>
              <a:t>he </a:t>
            </a:r>
            <a:r>
              <a:rPr lang="en-GB" b="1" dirty="0"/>
              <a:t>act of obtaining or buying goods and services</a:t>
            </a:r>
            <a:r>
              <a:rPr lang="en-GB" dirty="0"/>
              <a:t>.</a:t>
            </a:r>
            <a:endParaRPr lang="en-US" dirty="0" smtClean="0"/>
          </a:p>
        </p:txBody>
      </p:sp>
      <p:pic>
        <p:nvPicPr>
          <p:cNvPr id="17410" name="Picture 2" descr="Image result for purchas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2315" y="2899172"/>
            <a:ext cx="2267153" cy="2267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6530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161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OSDCORB     </a:t>
            </a:r>
            <a:r>
              <a:rPr lang="en-US" dirty="0">
                <a:solidFill>
                  <a:srgbClr val="FF0000"/>
                </a:solidFill>
              </a:rPr>
              <a:t>Planning</a:t>
            </a:r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17133" y="1044664"/>
            <a:ext cx="4051026" cy="3996443"/>
          </a:xfrm>
        </p:spPr>
        <p:txBody>
          <a:bodyPr>
            <a:normAutofit fontScale="85000" lnSpcReduction="10000"/>
          </a:bodyPr>
          <a:lstStyle/>
          <a:p>
            <a:pPr algn="l">
              <a:defRPr/>
            </a:pPr>
            <a:r>
              <a:rPr lang="en-US" dirty="0">
                <a:latin typeface="Arial"/>
              </a:rPr>
              <a:t>“</a:t>
            </a:r>
            <a:r>
              <a:rPr lang="en-US" dirty="0"/>
              <a:t>Planning is a </a:t>
            </a:r>
            <a:r>
              <a:rPr lang="en-US" i="1" dirty="0">
                <a:solidFill>
                  <a:srgbClr val="FF0000"/>
                </a:solidFill>
              </a:rPr>
              <a:t>projected</a:t>
            </a:r>
            <a:r>
              <a:rPr lang="en-US" dirty="0"/>
              <a:t> or </a:t>
            </a:r>
            <a:r>
              <a:rPr lang="en-US" i="1" dirty="0">
                <a:solidFill>
                  <a:srgbClr val="FF0000"/>
                </a:solidFill>
              </a:rPr>
              <a:t>predetermined</a:t>
            </a:r>
            <a:r>
              <a:rPr lang="en-US" dirty="0"/>
              <a:t> course of action designed to achieve a specific goal or objective.</a:t>
            </a:r>
            <a:r>
              <a:rPr lang="en-US" dirty="0">
                <a:latin typeface="Arial"/>
              </a:rPr>
              <a:t>”</a:t>
            </a:r>
            <a:r>
              <a:rPr lang="en-US" dirty="0"/>
              <a:t> </a:t>
            </a:r>
          </a:p>
          <a:p>
            <a:pPr algn="l">
              <a:defRPr/>
            </a:pPr>
            <a:r>
              <a:rPr lang="en-US" dirty="0"/>
              <a:t>Planning determines What? When? Where? How? Why? And by whom? Things will be done.</a:t>
            </a:r>
            <a:r>
              <a:rPr lang="ar-QA" dirty="0"/>
              <a:t> </a:t>
            </a:r>
          </a:p>
          <a:p>
            <a:pPr algn="l">
              <a:defRPr/>
            </a:pPr>
            <a:r>
              <a:rPr lang="en-GB" dirty="0"/>
              <a:t>Planning always </a:t>
            </a:r>
            <a:r>
              <a:rPr lang="en-US" dirty="0" smtClean="0"/>
              <a:t>involves </a:t>
            </a:r>
            <a:r>
              <a:rPr lang="en-US" dirty="0">
                <a:latin typeface="Arial"/>
              </a:rPr>
              <a:t>“</a:t>
            </a:r>
            <a:r>
              <a:rPr lang="en-US" dirty="0"/>
              <a:t>decision making for future events</a:t>
            </a:r>
            <a:r>
              <a:rPr lang="en-US" dirty="0" smtClean="0">
                <a:latin typeface="Arial"/>
              </a:rPr>
              <a:t>”</a:t>
            </a:r>
            <a:r>
              <a:rPr lang="en-US" dirty="0" smtClean="0"/>
              <a:t>.</a:t>
            </a:r>
          </a:p>
          <a:p>
            <a:pPr algn="l">
              <a:defRPr/>
            </a:pPr>
            <a:r>
              <a:rPr lang="en-GB" dirty="0"/>
              <a:t>Planning should be done at several levels and each level has </a:t>
            </a:r>
            <a:r>
              <a:rPr lang="en-GB" dirty="0" smtClean="0"/>
              <a:t>i</a:t>
            </a:r>
            <a:r>
              <a:rPr lang="en-GB" dirty="0" smtClean="0"/>
              <a:t>ts </a:t>
            </a:r>
            <a:r>
              <a:rPr lang="en-GB" dirty="0"/>
              <a:t>own </a:t>
            </a:r>
            <a:r>
              <a:rPr lang="en-GB" dirty="0" smtClean="0"/>
              <a:t>challenges </a:t>
            </a:r>
            <a:r>
              <a:rPr lang="en-GB" dirty="0"/>
              <a:t>and particular methods.</a:t>
            </a:r>
            <a:endParaRPr lang="en-US" dirty="0"/>
          </a:p>
          <a:p>
            <a:pPr algn="l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group-business-people-meeting-planning-4169962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b="9091"/>
          <a:stretch>
            <a:fillRect/>
          </a:stretch>
        </p:blipFill>
        <p:spPr>
          <a:xfrm>
            <a:off x="4658570" y="1142305"/>
            <a:ext cx="3839137" cy="376188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31D7-AB04-456F-A61C-B6CF16191A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8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OSDCORB     </a:t>
            </a:r>
            <a:r>
              <a:rPr lang="en-US" dirty="0" smtClean="0">
                <a:solidFill>
                  <a:srgbClr val="FF0000"/>
                </a:solidFill>
              </a:rPr>
              <a:t>Planning</a:t>
            </a:r>
            <a:r>
              <a:rPr lang="en-US" dirty="0" smtClean="0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l" rtl="0" eaLnBrk="1" hangingPunct="1">
              <a:defRPr/>
            </a:pPr>
            <a:r>
              <a:rPr lang="en-US" dirty="0" smtClean="0"/>
              <a:t>Planning is considered the </a:t>
            </a:r>
            <a:r>
              <a:rPr lang="en-US" u="sng" dirty="0" smtClean="0"/>
              <a:t>most important element</a:t>
            </a:r>
            <a:r>
              <a:rPr lang="en-US" dirty="0" smtClean="0"/>
              <a:t> of the administrative process.</a:t>
            </a:r>
          </a:p>
          <a:p>
            <a:pPr algn="l" rtl="0" eaLnBrk="1" hangingPunct="1">
              <a:defRPr/>
            </a:pPr>
            <a:r>
              <a:rPr lang="en-US" dirty="0" smtClean="0"/>
              <a:t> The higher the level of management, the more the involvement and time </a:t>
            </a:r>
            <a:r>
              <a:rPr lang="en-US" dirty="0" smtClean="0"/>
              <a:t>spent on planning</a:t>
            </a:r>
            <a:r>
              <a:rPr lang="en-US" dirty="0" smtClean="0"/>
              <a:t>. </a:t>
            </a:r>
          </a:p>
          <a:p>
            <a:pPr algn="l" rtl="0" eaLnBrk="1" hangingPunct="1">
              <a:defRPr/>
            </a:pPr>
            <a:r>
              <a:rPr lang="en-US" dirty="0" smtClean="0"/>
              <a:t>A good plan is the basis of any successful program. </a:t>
            </a:r>
          </a:p>
          <a:p>
            <a:pPr algn="l" rtl="0" eaLnBrk="1" hangingPunct="1">
              <a:defRPr/>
            </a:pPr>
            <a:r>
              <a:rPr lang="en-US" dirty="0" smtClean="0"/>
              <a:t>Sufficient time should be given to the process of planning. </a:t>
            </a:r>
          </a:p>
          <a:p>
            <a:pPr algn="l" rtl="0" eaLnBrk="1" hangingPunct="1">
              <a:defRPr/>
            </a:pPr>
            <a:r>
              <a:rPr lang="en-US" dirty="0" smtClean="0"/>
              <a:t>More than one plan should be available to choose from to meet the </a:t>
            </a:r>
            <a:r>
              <a:rPr lang="en-US" dirty="0" smtClean="0"/>
              <a:t>goals.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31D7-AB04-456F-A61C-B6CF16191A96}" type="slidenum">
              <a:rPr lang="en-US" smtClean="0"/>
              <a:t>5</a:t>
            </a:fld>
            <a:endParaRPr lang="en-US"/>
          </a:p>
        </p:txBody>
      </p:sp>
      <p:sp>
        <p:nvSpPr>
          <p:cNvPr id="51206" name="AutoShape 6" descr="Image result for planning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1208" name="AutoShape 8" descr="Image result for planning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26418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14" y="92845"/>
            <a:ext cx="8259098" cy="763526"/>
          </a:xfrm>
        </p:spPr>
        <p:txBody>
          <a:bodyPr/>
          <a:lstStyle/>
          <a:p>
            <a:r>
              <a:rPr lang="en-GB" dirty="0"/>
              <a:t>Plan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820" y="951570"/>
            <a:ext cx="7715892" cy="38884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u="sng" dirty="0" smtClean="0">
                <a:solidFill>
                  <a:srgbClr val="FF0000"/>
                </a:solidFill>
              </a:rPr>
              <a:t>A good plan should be:</a:t>
            </a:r>
          </a:p>
          <a:p>
            <a:r>
              <a:rPr lang="en-GB" dirty="0" smtClean="0"/>
              <a:t>1</a:t>
            </a:r>
            <a:r>
              <a:rPr lang="en-GB" dirty="0"/>
              <a:t>) Consistent with immediate and future </a:t>
            </a:r>
            <a:r>
              <a:rPr lang="en-GB" dirty="0" smtClean="0"/>
              <a:t>needs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2</a:t>
            </a:r>
            <a:r>
              <a:rPr lang="en-GB" dirty="0"/>
              <a:t>) Consistent</a:t>
            </a:r>
            <a:r>
              <a:rPr lang="en-GB" dirty="0" smtClean="0"/>
              <a:t> </a:t>
            </a:r>
            <a:r>
              <a:rPr lang="en-GB" dirty="0"/>
              <a:t>with the </a:t>
            </a:r>
            <a:r>
              <a:rPr lang="en-GB" dirty="0" smtClean="0"/>
              <a:t>organization and the health </a:t>
            </a:r>
            <a:r>
              <a:rPr lang="en-GB" dirty="0"/>
              <a:t>profession philosophy. </a:t>
            </a:r>
            <a:endParaRPr lang="en-GB" dirty="0" smtClean="0"/>
          </a:p>
          <a:p>
            <a:r>
              <a:rPr lang="en-GB" dirty="0" smtClean="0"/>
              <a:t>3</a:t>
            </a:r>
            <a:r>
              <a:rPr lang="en-GB" dirty="0"/>
              <a:t>) Based on accurate statistical </a:t>
            </a:r>
            <a:r>
              <a:rPr lang="en-GB" dirty="0" smtClean="0"/>
              <a:t>researches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4</a:t>
            </a:r>
            <a:r>
              <a:rPr lang="en-GB" dirty="0"/>
              <a:t>) Feasible and flexible enough for an expected changes within the available </a:t>
            </a:r>
            <a:r>
              <a:rPr lang="en-GB" dirty="0" smtClean="0"/>
              <a:t>resources</a:t>
            </a:r>
          </a:p>
          <a:p>
            <a:r>
              <a:rPr lang="en-GB" dirty="0" smtClean="0"/>
              <a:t>5</a:t>
            </a:r>
            <a:r>
              <a:rPr lang="en-GB" dirty="0"/>
              <a:t>) Simple and </a:t>
            </a:r>
            <a:r>
              <a:rPr lang="en-GB" dirty="0" smtClean="0"/>
              <a:t>easy to interpret by </a:t>
            </a:r>
            <a:r>
              <a:rPr lang="en-GB" dirty="0"/>
              <a:t>health professionals</a:t>
            </a:r>
            <a:r>
              <a:rPr lang="en-GB" dirty="0" smtClean="0"/>
              <a:t> </a:t>
            </a:r>
            <a:r>
              <a:rPr lang="en-GB" dirty="0"/>
              <a:t>and public</a:t>
            </a:r>
            <a:r>
              <a:rPr lang="en-GB" dirty="0" smtClean="0"/>
              <a:t>.</a:t>
            </a:r>
          </a:p>
          <a:p>
            <a:r>
              <a:rPr lang="en-GB" dirty="0" smtClean="0"/>
              <a:t> </a:t>
            </a:r>
            <a:r>
              <a:rPr lang="en-GB" dirty="0"/>
              <a:t>6) </a:t>
            </a:r>
            <a:r>
              <a:rPr lang="en-GB" dirty="0" smtClean="0"/>
              <a:t>Has c</a:t>
            </a:r>
            <a:r>
              <a:rPr lang="en-GB" dirty="0" smtClean="0"/>
              <a:t>riteria that can </a:t>
            </a:r>
            <a:r>
              <a:rPr lang="en-GB" dirty="0" smtClean="0"/>
              <a:t>be evaluated and improved .</a:t>
            </a:r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29327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0202" y="36119"/>
            <a:ext cx="8259098" cy="76352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>Stages </a:t>
            </a:r>
            <a:r>
              <a:rPr lang="en-GB" dirty="0"/>
              <a:t>of </a:t>
            </a:r>
            <a:r>
              <a:rPr lang="en-GB" dirty="0" smtClean="0"/>
              <a:t>planning</a:t>
            </a:r>
            <a:endParaRPr lang="en-U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5900" y="843558"/>
            <a:ext cx="6172200" cy="4104456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None/>
              <a:defRPr/>
            </a:pPr>
            <a:r>
              <a:rPr lang="en-GB" dirty="0" smtClean="0"/>
              <a:t>Stage 1: Goal </a:t>
            </a:r>
            <a:r>
              <a:rPr lang="en-GB" dirty="0"/>
              <a:t>setting. </a:t>
            </a:r>
            <a:endParaRPr lang="en-GB" dirty="0" smtClean="0"/>
          </a:p>
          <a:p>
            <a:pPr marL="457200" indent="-457200">
              <a:buNone/>
              <a:defRPr/>
            </a:pPr>
            <a:endParaRPr lang="en-GB" dirty="0" smtClean="0"/>
          </a:p>
          <a:p>
            <a:pPr marL="457200" indent="-457200">
              <a:buNone/>
              <a:defRPr/>
            </a:pPr>
            <a:r>
              <a:rPr lang="en-GB" dirty="0" smtClean="0"/>
              <a:t>Stage </a:t>
            </a:r>
            <a:r>
              <a:rPr lang="en-GB" dirty="0"/>
              <a:t>2: Diagnosis of the </a:t>
            </a:r>
            <a:r>
              <a:rPr lang="en-GB" dirty="0" smtClean="0"/>
              <a:t>problem/s </a:t>
            </a:r>
            <a:r>
              <a:rPr lang="en-GB" dirty="0"/>
              <a:t>or </a:t>
            </a:r>
            <a:r>
              <a:rPr lang="en-GB" dirty="0" smtClean="0"/>
              <a:t>situation.</a:t>
            </a:r>
          </a:p>
          <a:p>
            <a:pPr marL="457200" indent="-457200">
              <a:buNone/>
              <a:defRPr/>
            </a:pPr>
            <a:endParaRPr lang="en-GB" dirty="0" smtClean="0"/>
          </a:p>
          <a:p>
            <a:pPr marL="457200" indent="-457200">
              <a:buNone/>
              <a:defRPr/>
            </a:pPr>
            <a:r>
              <a:rPr lang="en-GB" dirty="0" smtClean="0"/>
              <a:t>Stage </a:t>
            </a:r>
            <a:r>
              <a:rPr lang="en-GB" dirty="0"/>
              <a:t>3: Putting priorities. </a:t>
            </a:r>
            <a:endParaRPr lang="en-GB" dirty="0" smtClean="0"/>
          </a:p>
          <a:p>
            <a:pPr marL="457200" indent="-457200">
              <a:buNone/>
              <a:defRPr/>
            </a:pPr>
            <a:endParaRPr lang="en-GB" dirty="0" smtClean="0"/>
          </a:p>
          <a:p>
            <a:pPr marL="457200" indent="-457200">
              <a:buNone/>
              <a:defRPr/>
            </a:pPr>
            <a:r>
              <a:rPr lang="en-GB" dirty="0" smtClean="0"/>
              <a:t>Stage </a:t>
            </a:r>
            <a:r>
              <a:rPr lang="en-GB" dirty="0"/>
              <a:t>4: Suggesting alternatives</a:t>
            </a:r>
            <a:r>
              <a:rPr lang="en-GB" dirty="0" smtClean="0"/>
              <a:t>.</a:t>
            </a:r>
          </a:p>
          <a:p>
            <a:pPr marL="457200" indent="-457200">
              <a:buNone/>
              <a:defRPr/>
            </a:pPr>
            <a:r>
              <a:rPr lang="en-GB" dirty="0" smtClean="0"/>
              <a:t> </a:t>
            </a:r>
          </a:p>
          <a:p>
            <a:pPr marL="457200" indent="-457200">
              <a:buNone/>
              <a:defRPr/>
            </a:pPr>
            <a:r>
              <a:rPr lang="en-GB" dirty="0" smtClean="0"/>
              <a:t>Stage </a:t>
            </a:r>
            <a:r>
              <a:rPr lang="en-GB" dirty="0"/>
              <a:t>5: Putting plan details</a:t>
            </a:r>
            <a:r>
              <a:rPr lang="en-GB" dirty="0" smtClean="0"/>
              <a:t>.</a:t>
            </a:r>
          </a:p>
          <a:p>
            <a:pPr marL="457200" indent="-457200">
              <a:buNone/>
              <a:defRPr/>
            </a:pPr>
            <a:r>
              <a:rPr lang="en-GB" dirty="0" smtClean="0"/>
              <a:t> </a:t>
            </a:r>
          </a:p>
          <a:p>
            <a:pPr marL="457200" indent="-457200">
              <a:buNone/>
              <a:defRPr/>
            </a:pPr>
            <a:r>
              <a:rPr lang="en-GB" dirty="0" smtClean="0"/>
              <a:t>Stage </a:t>
            </a:r>
            <a:r>
              <a:rPr lang="en-GB" dirty="0"/>
              <a:t>6: implementation planning. </a:t>
            </a:r>
            <a:endParaRPr lang="en-GB" dirty="0" smtClean="0"/>
          </a:p>
          <a:p>
            <a:pPr marL="457200" indent="-457200">
              <a:buNone/>
              <a:defRPr/>
            </a:pPr>
            <a:endParaRPr lang="en-GB" dirty="0" smtClean="0"/>
          </a:p>
          <a:p>
            <a:pPr marL="457200" indent="-457200">
              <a:buNone/>
              <a:defRPr/>
            </a:pPr>
            <a:r>
              <a:rPr lang="en-GB" dirty="0" smtClean="0"/>
              <a:t>Stage </a:t>
            </a:r>
            <a:r>
              <a:rPr lang="en-GB" dirty="0"/>
              <a:t>7: Evaluation planning</a:t>
            </a:r>
            <a:endParaRPr lang="en-US" sz="1800" dirty="0"/>
          </a:p>
        </p:txBody>
      </p:sp>
      <p:sp>
        <p:nvSpPr>
          <p:cNvPr id="16388" name="AutoShape 9"/>
          <p:cNvSpPr>
            <a:spLocks noChangeArrowheads="1"/>
          </p:cNvSpPr>
          <p:nvPr/>
        </p:nvSpPr>
        <p:spPr bwMode="auto">
          <a:xfrm>
            <a:off x="1925705" y="1082135"/>
            <a:ext cx="364331" cy="431006"/>
          </a:xfrm>
          <a:prstGeom prst="downArrow">
            <a:avLst>
              <a:gd name="adj1" fmla="val 50000"/>
              <a:gd name="adj2" fmla="val 295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sz="1350"/>
          </a:p>
        </p:txBody>
      </p:sp>
      <p:sp>
        <p:nvSpPr>
          <p:cNvPr id="16389" name="AutoShape 10"/>
          <p:cNvSpPr>
            <a:spLocks noChangeArrowheads="1"/>
          </p:cNvSpPr>
          <p:nvPr/>
        </p:nvSpPr>
        <p:spPr bwMode="auto">
          <a:xfrm>
            <a:off x="1925707" y="1694911"/>
            <a:ext cx="364331" cy="431006"/>
          </a:xfrm>
          <a:prstGeom prst="downArrow">
            <a:avLst>
              <a:gd name="adj1" fmla="val 50000"/>
              <a:gd name="adj2" fmla="val 295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sz="1350"/>
          </a:p>
        </p:txBody>
      </p:sp>
      <p:sp>
        <p:nvSpPr>
          <p:cNvPr id="16390" name="AutoShape 11"/>
          <p:cNvSpPr>
            <a:spLocks noChangeArrowheads="1"/>
          </p:cNvSpPr>
          <p:nvPr/>
        </p:nvSpPr>
        <p:spPr bwMode="auto">
          <a:xfrm>
            <a:off x="1925705" y="2295349"/>
            <a:ext cx="364331" cy="431006"/>
          </a:xfrm>
          <a:prstGeom prst="downArrow">
            <a:avLst>
              <a:gd name="adj1" fmla="val 50000"/>
              <a:gd name="adj2" fmla="val 295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sz="1350"/>
          </a:p>
        </p:txBody>
      </p:sp>
      <p:sp>
        <p:nvSpPr>
          <p:cNvPr id="16391" name="AutoShape 12"/>
          <p:cNvSpPr>
            <a:spLocks noChangeArrowheads="1"/>
          </p:cNvSpPr>
          <p:nvPr/>
        </p:nvSpPr>
        <p:spPr bwMode="auto">
          <a:xfrm>
            <a:off x="1925705" y="2925763"/>
            <a:ext cx="364331" cy="431006"/>
          </a:xfrm>
          <a:prstGeom prst="downArrow">
            <a:avLst>
              <a:gd name="adj1" fmla="val 50000"/>
              <a:gd name="adj2" fmla="val 295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sz="135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31D7-AB04-456F-A61C-B6CF16191A96}" type="slidenum">
              <a:rPr lang="en-US" smtClean="0"/>
              <a:t>7</a:t>
            </a:fld>
            <a:endParaRPr lang="en-US"/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1925705" y="4186592"/>
            <a:ext cx="364331" cy="431006"/>
          </a:xfrm>
          <a:prstGeom prst="downArrow">
            <a:avLst>
              <a:gd name="adj1" fmla="val 50000"/>
              <a:gd name="adj2" fmla="val 295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sz="1350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1925705" y="3556177"/>
            <a:ext cx="364331" cy="431006"/>
          </a:xfrm>
          <a:prstGeom prst="downArrow">
            <a:avLst>
              <a:gd name="adj1" fmla="val 50000"/>
              <a:gd name="adj2" fmla="val 295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79141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dirty="0" smtClean="0"/>
              <a:t>Summary: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714" y="976046"/>
            <a:ext cx="8246070" cy="380243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dirty="0" smtClean="0"/>
              <a:t>Planning is a dynamic (non-static) process</a:t>
            </a:r>
          </a:p>
          <a:p>
            <a:pPr algn="l" rtl="0" eaLnBrk="1" hangingPunct="1">
              <a:defRPr/>
            </a:pPr>
            <a:r>
              <a:rPr lang="en-US" dirty="0" smtClean="0"/>
              <a:t>It is a continuous circular process</a:t>
            </a: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3221832" y="2301479"/>
            <a:ext cx="2483644" cy="145851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892894" y="2046685"/>
            <a:ext cx="112723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n-US" sz="2100"/>
              <a:t>Planning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787503" y="2988469"/>
            <a:ext cx="18287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en-US"/>
              <a:t>Execution</a:t>
            </a:r>
          </a:p>
          <a:p>
            <a:pPr rtl="0"/>
            <a:r>
              <a:rPr lang="en-US"/>
              <a:t>(implementation)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681288" y="2857500"/>
            <a:ext cx="132125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en-US" sz="2100"/>
              <a:t>Evaluation</a:t>
            </a:r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5166122" y="2139554"/>
            <a:ext cx="732234" cy="732234"/>
          </a:xfrm>
          <a:custGeom>
            <a:avLst/>
            <a:gdLst>
              <a:gd name="T0" fmla="*/ 776213 w 21600"/>
              <a:gd name="T1" fmla="*/ 94060 h 21600"/>
              <a:gd name="T2" fmla="*/ 262881 w 21600"/>
              <a:gd name="T3" fmla="*/ 131667 h 21600"/>
              <a:gd name="T4" fmla="*/ 697747 w 21600"/>
              <a:gd name="T5" fmla="*/ 201410 h 21600"/>
              <a:gd name="T6" fmla="*/ 1078554 w 21600"/>
              <a:gd name="T7" fmla="*/ 642196 h 21600"/>
              <a:gd name="T8" fmla="*/ 848533 w 21600"/>
              <a:gd name="T9" fmla="*/ 777027 h 21600"/>
              <a:gd name="T10" fmla="*/ 713702 w 21600"/>
              <a:gd name="T11" fmla="*/ 54700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403" y="12783"/>
                </a:moveTo>
                <a:cubicBezTo>
                  <a:pt x="18572" y="12136"/>
                  <a:pt x="18658" y="11469"/>
                  <a:pt x="18658" y="10800"/>
                </a:cubicBezTo>
                <a:cubicBezTo>
                  <a:pt x="18658" y="6460"/>
                  <a:pt x="15139" y="2942"/>
                  <a:pt x="10800" y="2942"/>
                </a:cubicBezTo>
                <a:cubicBezTo>
                  <a:pt x="9314" y="2941"/>
                  <a:pt x="7858" y="3363"/>
                  <a:pt x="6602" y="4157"/>
                </a:cubicBezTo>
                <a:lnTo>
                  <a:pt x="5030" y="1669"/>
                </a:lnTo>
                <a:cubicBezTo>
                  <a:pt x="6757" y="579"/>
                  <a:pt x="8757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720"/>
                  <a:pt x="21482" y="12636"/>
                  <a:pt x="21250" y="13526"/>
                </a:cubicBezTo>
                <a:lnTo>
                  <a:pt x="23862" y="14208"/>
                </a:lnTo>
                <a:lnTo>
                  <a:pt x="18773" y="17191"/>
                </a:lnTo>
                <a:lnTo>
                  <a:pt x="15790" y="12102"/>
                </a:lnTo>
                <a:lnTo>
                  <a:pt x="18403" y="12783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 rot="8024248">
            <a:off x="4139804" y="3489722"/>
            <a:ext cx="732234" cy="732234"/>
          </a:xfrm>
          <a:custGeom>
            <a:avLst/>
            <a:gdLst>
              <a:gd name="T0" fmla="*/ 776213 w 21600"/>
              <a:gd name="T1" fmla="*/ 94060 h 21600"/>
              <a:gd name="T2" fmla="*/ 262881 w 21600"/>
              <a:gd name="T3" fmla="*/ 131667 h 21600"/>
              <a:gd name="T4" fmla="*/ 697747 w 21600"/>
              <a:gd name="T5" fmla="*/ 201410 h 21600"/>
              <a:gd name="T6" fmla="*/ 1078554 w 21600"/>
              <a:gd name="T7" fmla="*/ 642196 h 21600"/>
              <a:gd name="T8" fmla="*/ 848533 w 21600"/>
              <a:gd name="T9" fmla="*/ 777027 h 21600"/>
              <a:gd name="T10" fmla="*/ 713702 w 21600"/>
              <a:gd name="T11" fmla="*/ 54700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403" y="12783"/>
                </a:moveTo>
                <a:cubicBezTo>
                  <a:pt x="18572" y="12136"/>
                  <a:pt x="18658" y="11469"/>
                  <a:pt x="18658" y="10800"/>
                </a:cubicBezTo>
                <a:cubicBezTo>
                  <a:pt x="18658" y="6460"/>
                  <a:pt x="15139" y="2942"/>
                  <a:pt x="10800" y="2942"/>
                </a:cubicBezTo>
                <a:cubicBezTo>
                  <a:pt x="9314" y="2941"/>
                  <a:pt x="7858" y="3363"/>
                  <a:pt x="6602" y="4157"/>
                </a:cubicBezTo>
                <a:lnTo>
                  <a:pt x="5030" y="1669"/>
                </a:lnTo>
                <a:cubicBezTo>
                  <a:pt x="6757" y="579"/>
                  <a:pt x="8757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720"/>
                  <a:pt x="21482" y="12636"/>
                  <a:pt x="21250" y="13526"/>
                </a:cubicBezTo>
                <a:lnTo>
                  <a:pt x="23862" y="14208"/>
                </a:lnTo>
                <a:lnTo>
                  <a:pt x="18773" y="17191"/>
                </a:lnTo>
                <a:lnTo>
                  <a:pt x="15790" y="12102"/>
                </a:lnTo>
                <a:lnTo>
                  <a:pt x="18403" y="12783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442" name="AutoShape 11"/>
          <p:cNvSpPr>
            <a:spLocks noChangeArrowheads="1"/>
          </p:cNvSpPr>
          <p:nvPr/>
        </p:nvSpPr>
        <p:spPr bwMode="auto">
          <a:xfrm rot="-5400000">
            <a:off x="2951559" y="2193132"/>
            <a:ext cx="732235" cy="732234"/>
          </a:xfrm>
          <a:custGeom>
            <a:avLst/>
            <a:gdLst>
              <a:gd name="T0" fmla="*/ 776214 w 21600"/>
              <a:gd name="T1" fmla="*/ 94060 h 21600"/>
              <a:gd name="T2" fmla="*/ 262881 w 21600"/>
              <a:gd name="T3" fmla="*/ 131667 h 21600"/>
              <a:gd name="T4" fmla="*/ 697747 w 21600"/>
              <a:gd name="T5" fmla="*/ 201410 h 21600"/>
              <a:gd name="T6" fmla="*/ 1078555 w 21600"/>
              <a:gd name="T7" fmla="*/ 642196 h 21600"/>
              <a:gd name="T8" fmla="*/ 848534 w 21600"/>
              <a:gd name="T9" fmla="*/ 777027 h 21600"/>
              <a:gd name="T10" fmla="*/ 713703 w 21600"/>
              <a:gd name="T11" fmla="*/ 54700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403" y="12783"/>
                </a:moveTo>
                <a:cubicBezTo>
                  <a:pt x="18572" y="12136"/>
                  <a:pt x="18658" y="11469"/>
                  <a:pt x="18658" y="10800"/>
                </a:cubicBezTo>
                <a:cubicBezTo>
                  <a:pt x="18658" y="6460"/>
                  <a:pt x="15139" y="2942"/>
                  <a:pt x="10800" y="2942"/>
                </a:cubicBezTo>
                <a:cubicBezTo>
                  <a:pt x="9314" y="2941"/>
                  <a:pt x="7858" y="3363"/>
                  <a:pt x="6602" y="4157"/>
                </a:cubicBezTo>
                <a:lnTo>
                  <a:pt x="5030" y="1669"/>
                </a:lnTo>
                <a:cubicBezTo>
                  <a:pt x="6757" y="579"/>
                  <a:pt x="8757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720"/>
                  <a:pt x="21482" y="12636"/>
                  <a:pt x="21250" y="13526"/>
                </a:cubicBezTo>
                <a:lnTo>
                  <a:pt x="23862" y="14208"/>
                </a:lnTo>
                <a:lnTo>
                  <a:pt x="18773" y="17191"/>
                </a:lnTo>
                <a:lnTo>
                  <a:pt x="15790" y="12102"/>
                </a:lnTo>
                <a:lnTo>
                  <a:pt x="18403" y="12783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443" name="Text Box 12"/>
          <p:cNvSpPr txBox="1">
            <a:spLocks noChangeArrowheads="1"/>
          </p:cNvSpPr>
          <p:nvPr/>
        </p:nvSpPr>
        <p:spPr bwMode="auto">
          <a:xfrm>
            <a:off x="1143001" y="4030267"/>
            <a:ext cx="3699272" cy="113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7175" indent="-257175">
              <a:buFontTx/>
              <a:buChar char="•"/>
            </a:pPr>
            <a:r>
              <a:rPr lang="en-US" sz="1350"/>
              <a:t>Futuristic </a:t>
            </a:r>
          </a:p>
          <a:p>
            <a:pPr marL="257175" indent="-257175">
              <a:buFontTx/>
              <a:buChar char="•"/>
            </a:pPr>
            <a:r>
              <a:rPr lang="en-US" sz="1350"/>
              <a:t>Decision making process</a:t>
            </a:r>
          </a:p>
          <a:p>
            <a:pPr marL="257175" indent="-257175">
              <a:buFontTx/>
              <a:buChar char="•"/>
            </a:pPr>
            <a:r>
              <a:rPr lang="en-US" sz="1350"/>
              <a:t>Dynamic </a:t>
            </a:r>
          </a:p>
          <a:p>
            <a:pPr marL="257175" indent="-257175">
              <a:buFontTx/>
              <a:buChar char="•"/>
            </a:pPr>
            <a:r>
              <a:rPr lang="en-US" sz="1350"/>
              <a:t>Flexible      </a:t>
            </a:r>
          </a:p>
          <a:p>
            <a:pPr marL="257175" indent="-257175">
              <a:buFontTx/>
              <a:buChar char="•"/>
            </a:pPr>
            <a:endParaRPr lang="en-US" sz="135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31D7-AB04-456F-A61C-B6CF16191A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5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P</a:t>
            </a:r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/>
              <a:t>SDCORB 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Organizing 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5900" y="1200150"/>
            <a:ext cx="6272213" cy="3398044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80000"/>
              </a:lnSpc>
              <a:defRPr/>
            </a:pPr>
            <a:r>
              <a:rPr lang="en-US" sz="2100" dirty="0"/>
              <a:t>Definitions: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100" dirty="0"/>
          </a:p>
          <a:p>
            <a:pPr>
              <a:lnSpc>
                <a:spcPct val="80000"/>
              </a:lnSpc>
              <a:buNone/>
              <a:defRPr/>
            </a:pPr>
            <a:r>
              <a:rPr lang="en-US" sz="2100" dirty="0"/>
              <a:t> </a:t>
            </a:r>
            <a:r>
              <a:rPr lang="en-GB" sz="2100" b="1" dirty="0">
                <a:solidFill>
                  <a:srgbClr val="00B050"/>
                </a:solidFill>
              </a:rPr>
              <a:t>Organizing </a:t>
            </a:r>
            <a:r>
              <a:rPr lang="en-US" sz="2100" dirty="0"/>
              <a:t>The process of organization </a:t>
            </a:r>
            <a:r>
              <a:rPr lang="en-US" sz="2100" dirty="0" smtClean="0"/>
              <a:t>and arrangement </a:t>
            </a:r>
            <a:r>
              <a:rPr lang="en-US" sz="2100" dirty="0"/>
              <a:t>of human and non-human resources to make a meaningful whole that accomplishes organizational objectives.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31D7-AB04-456F-A61C-B6CF16191A9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F9BAE10C0ED5488EDEFD03D09D607F" ma:contentTypeVersion="2" ma:contentTypeDescription="Create a new document." ma:contentTypeScope="" ma:versionID="2f94e754527fe78e1de30ed3cca51445">
  <xsd:schema xmlns:xsd="http://www.w3.org/2001/XMLSchema" xmlns:xs="http://www.w3.org/2001/XMLSchema" xmlns:p="http://schemas.microsoft.com/office/2006/metadata/properties" xmlns:ns2="fc516222-088f-486e-bbf3-ebdc6d995d82" targetNamespace="http://schemas.microsoft.com/office/2006/metadata/properties" ma:root="true" ma:fieldsID="a0dd503e1c4dc224bbdbf493c39156e8" ns2:_="">
    <xsd:import namespace="fc516222-088f-486e-bbf3-ebdc6d995d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516222-088f-486e-bbf3-ebdc6d995d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4BF955-23DD-4988-837C-DA033BB269EF}"/>
</file>

<file path=customXml/itemProps2.xml><?xml version="1.0" encoding="utf-8"?>
<ds:datastoreItem xmlns:ds="http://schemas.openxmlformats.org/officeDocument/2006/customXml" ds:itemID="{2EB8CF72-BA1B-4C79-9280-8E34DCD40AE6}"/>
</file>

<file path=customXml/itemProps3.xml><?xml version="1.0" encoding="utf-8"?>
<ds:datastoreItem xmlns:ds="http://schemas.openxmlformats.org/officeDocument/2006/customXml" ds:itemID="{B3103ED3-46BA-42E3-86ED-842EF0EAE91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1007</Words>
  <Application>Microsoft Office PowerPoint</Application>
  <PresentationFormat>On-screen Show (16:9)</PresentationFormat>
  <Paragraphs>181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Cambria</vt:lpstr>
      <vt:lpstr>Times New Roman</vt:lpstr>
      <vt:lpstr>Wingdings</vt:lpstr>
      <vt:lpstr>Office Theme</vt:lpstr>
      <vt:lpstr> Health care administration/ Overview 2 </vt:lpstr>
      <vt:lpstr>Functions of Administration: There are several functions for administration In practice all these functions are interrelated to one another  </vt:lpstr>
      <vt:lpstr>Remember POSDCORB </vt:lpstr>
      <vt:lpstr>POSDCORB     Planning </vt:lpstr>
      <vt:lpstr>POSDCORB     Planning </vt:lpstr>
      <vt:lpstr>Plan criteria</vt:lpstr>
      <vt:lpstr>Stages of planning</vt:lpstr>
      <vt:lpstr>Summary:</vt:lpstr>
      <vt:lpstr>POSDCORB     Organizing </vt:lpstr>
      <vt:lpstr>PowerPoint Presentation</vt:lpstr>
      <vt:lpstr>PowerPoint Presentation</vt:lpstr>
      <vt:lpstr>POSDCORB   Staffing </vt:lpstr>
      <vt:lpstr>POSDCORB   Staffing </vt:lpstr>
      <vt:lpstr>POSDCORB   Staffing </vt:lpstr>
      <vt:lpstr>POSDCORB Directing</vt:lpstr>
      <vt:lpstr>POSDCORB Directing</vt:lpstr>
      <vt:lpstr>POSDCORB Directing</vt:lpstr>
      <vt:lpstr>Katz 3-skill approach</vt:lpstr>
      <vt:lpstr>PowerPoint Presentation</vt:lpstr>
      <vt:lpstr>POSDCORB COordination</vt:lpstr>
      <vt:lpstr>POSDCORB COordination</vt:lpstr>
      <vt:lpstr>POSDCORB Reporting</vt:lpstr>
      <vt:lpstr>POSDCORB Reporting</vt:lpstr>
      <vt:lpstr>POSDCORB Budgeting</vt:lpstr>
      <vt:lpstr>POSDCORB Budgeting</vt:lpstr>
      <vt:lpstr>Definitions </vt:lpstr>
      <vt:lpstr>POSDCORB Budgeting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2022-03-05T13:40:56Z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0x01010036F9BAE10C0ED5488EDEFD03D09D607F</vt:lpwstr>
  </property>
</Properties>
</file>