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6"/>
  </p:notesMasterIdLst>
  <p:sldIdLst>
    <p:sldId id="342" r:id="rId2"/>
    <p:sldId id="382" r:id="rId3"/>
    <p:sldId id="436" r:id="rId4"/>
    <p:sldId id="457" r:id="rId5"/>
    <p:sldId id="456" r:id="rId6"/>
    <p:sldId id="384" r:id="rId7"/>
    <p:sldId id="385" r:id="rId8"/>
    <p:sldId id="386" r:id="rId9"/>
    <p:sldId id="387" r:id="rId10"/>
    <p:sldId id="388" r:id="rId11"/>
    <p:sldId id="430" r:id="rId12"/>
    <p:sldId id="391" r:id="rId13"/>
    <p:sldId id="393" r:id="rId14"/>
    <p:sldId id="425" r:id="rId15"/>
    <p:sldId id="395" r:id="rId16"/>
    <p:sldId id="439" r:id="rId17"/>
    <p:sldId id="396" r:id="rId18"/>
    <p:sldId id="397" r:id="rId19"/>
    <p:sldId id="399" r:id="rId20"/>
    <p:sldId id="432" r:id="rId21"/>
    <p:sldId id="405" r:id="rId22"/>
    <p:sldId id="410" r:id="rId23"/>
    <p:sldId id="412" r:id="rId24"/>
    <p:sldId id="414" r:id="rId25"/>
    <p:sldId id="458" r:id="rId26"/>
    <p:sldId id="440" r:id="rId27"/>
    <p:sldId id="441" r:id="rId28"/>
    <p:sldId id="442" r:id="rId29"/>
    <p:sldId id="443" r:id="rId30"/>
    <p:sldId id="444" r:id="rId31"/>
    <p:sldId id="416" r:id="rId32"/>
    <p:sldId id="437" r:id="rId33"/>
    <p:sldId id="438" r:id="rId34"/>
    <p:sldId id="445" r:id="rId35"/>
    <p:sldId id="446" r:id="rId36"/>
    <p:sldId id="447" r:id="rId37"/>
    <p:sldId id="448" r:id="rId38"/>
    <p:sldId id="449" r:id="rId39"/>
    <p:sldId id="452" r:id="rId40"/>
    <p:sldId id="451" r:id="rId41"/>
    <p:sldId id="453" r:id="rId42"/>
    <p:sldId id="454" r:id="rId43"/>
    <p:sldId id="455" r:id="rId44"/>
    <p:sldId id="40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660700"/>
    <a:srgbClr val="640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00" autoAdjust="0"/>
  </p:normalViewPr>
  <p:slideViewPr>
    <p:cSldViewPr>
      <p:cViewPr varScale="1">
        <p:scale>
          <a:sx n="63" d="100"/>
          <a:sy n="63" d="100"/>
        </p:scale>
        <p:origin x="15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A056B-7A37-4CE1-A043-C54076BADFBA}" type="datetimeFigureOut">
              <a:rPr lang="en-US" smtClean="0"/>
              <a:t>10/1/2023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500B6-326D-4A44-9E94-9582B2065B36}" type="slidenum">
              <a:rPr lang="en-US" smtClean="0"/>
              <a:t>‹#›</a:t>
            </a:fld>
            <a:endParaRPr lang="en-US"/>
          </a:p>
        </p:txBody>
      </p:sp>
    </p:spTree>
    <p:extLst>
      <p:ext uri="{BB962C8B-B14F-4D97-AF65-F5344CB8AC3E}">
        <p14:creationId xmlns:p14="http://schemas.microsoft.com/office/powerpoint/2010/main" val="5772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Intrauterine environment , chromosomal abnormality </a:t>
            </a:r>
          </a:p>
          <a:p>
            <a:pPr eaLnBrk="1" hangingPunct="1">
              <a:spcBef>
                <a:spcPct val="0"/>
              </a:spcBef>
            </a:pPr>
            <a:r>
              <a:rPr lang="en-US" altLang="en-US" smtClean="0"/>
              <a:t>No role of growth hormone at birth </a:t>
            </a:r>
          </a:p>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C34CCE-91F3-4A84-A480-768EA1F188DC}" type="slidenum">
              <a:rPr lang="en-US" altLang="en-US" smtClean="0"/>
              <a:pPr/>
              <a:t>5</a:t>
            </a:fld>
            <a:endParaRPr lang="en-US" altLang="en-US" smtClean="0"/>
          </a:p>
        </p:txBody>
      </p:sp>
    </p:spTree>
    <p:extLst>
      <p:ext uri="{BB962C8B-B14F-4D97-AF65-F5344CB8AC3E}">
        <p14:creationId xmlns:p14="http://schemas.microsoft.com/office/powerpoint/2010/main" val="124213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correlations between the degree of adiposity and earlier pubertal development in girls have, indeed, been reported. Conversely, female athletes in whom leanness and strenuous physical activity have coexisted from early childhood frequently exhibit a marked delay in puberty or menarche, and they frequently have </a:t>
            </a:r>
            <a:r>
              <a:rPr lang="en-US" dirty="0" err="1" smtClean="0"/>
              <a:t>oligomenorrhea</a:t>
            </a:r>
            <a:r>
              <a:rPr lang="en-US" dirty="0" smtClean="0"/>
              <a:t> or amenorrhea as adults</a:t>
            </a:r>
            <a:endParaRPr lang="en-US" dirty="0"/>
          </a:p>
        </p:txBody>
      </p:sp>
      <p:sp>
        <p:nvSpPr>
          <p:cNvPr id="4" name="Slide Number Placeholder 3"/>
          <p:cNvSpPr>
            <a:spLocks noGrp="1"/>
          </p:cNvSpPr>
          <p:nvPr>
            <p:ph type="sldNum" sz="quarter" idx="10"/>
          </p:nvPr>
        </p:nvSpPr>
        <p:spPr/>
        <p:txBody>
          <a:bodyPr/>
          <a:lstStyle/>
          <a:p>
            <a:fld id="{EAD500B6-326D-4A44-9E94-9582B2065B36}" type="slidenum">
              <a:rPr lang="en-US" smtClean="0"/>
              <a:t>19</a:t>
            </a:fld>
            <a:endParaRPr lang="en-US"/>
          </a:p>
        </p:txBody>
      </p:sp>
    </p:spTree>
    <p:extLst>
      <p:ext uri="{BB962C8B-B14F-4D97-AF65-F5344CB8AC3E}">
        <p14:creationId xmlns:p14="http://schemas.microsoft.com/office/powerpoint/2010/main" val="275494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Benign clinical pubertal variants include isolated estrogen-mediated breast development in females (premature </a:t>
            </a:r>
            <a:r>
              <a:rPr lang="en-US" sz="1200" b="0" i="0" kern="1200" dirty="0" err="1" smtClean="0">
                <a:solidFill>
                  <a:schemeClr val="tx1"/>
                </a:solidFill>
                <a:effectLst/>
                <a:latin typeface="+mn-lt"/>
                <a:ea typeface="+mn-ea"/>
                <a:cs typeface="+mn-cs"/>
              </a:rPr>
              <a:t>thelarche</a:t>
            </a:r>
            <a:r>
              <a:rPr lang="en-US" sz="1200" b="0" i="0" kern="1200" dirty="0" smtClean="0">
                <a:solidFill>
                  <a:schemeClr val="tx1"/>
                </a:solidFill>
                <a:effectLst/>
                <a:latin typeface="+mn-lt"/>
                <a:ea typeface="+mn-ea"/>
                <a:cs typeface="+mn-cs"/>
              </a:rPr>
              <a:t>) or isolated androgen-mediated sexual characteristics (such as pubic and/or axillary hair, acne, and apocrine odor) in males or females (premature </a:t>
            </a:r>
            <a:r>
              <a:rPr lang="en-US" sz="1200" b="0" i="0" kern="1200" dirty="0" err="1" smtClean="0">
                <a:solidFill>
                  <a:schemeClr val="tx1"/>
                </a:solidFill>
                <a:effectLst/>
                <a:latin typeface="+mn-lt"/>
                <a:ea typeface="+mn-ea"/>
                <a:cs typeface="+mn-cs"/>
              </a:rPr>
              <a:t>adrenarche</a:t>
            </a:r>
            <a:r>
              <a:rPr lang="en-US" sz="1200" b="0" i="0" kern="1200" dirty="0" smtClean="0">
                <a:solidFill>
                  <a:schemeClr val="tx1"/>
                </a:solidFill>
                <a:effectLst/>
                <a:latin typeface="+mn-lt"/>
                <a:ea typeface="+mn-ea"/>
                <a:cs typeface="+mn-cs"/>
              </a:rPr>
              <a:t>, which results from early activation of the hypothalamic-pituitary-adrenal axis, as confirmed by mildly elevated levels of </a:t>
            </a:r>
            <a:r>
              <a:rPr lang="en-US" sz="1200" b="0" i="0" kern="1200" dirty="0" err="1" smtClean="0">
                <a:solidFill>
                  <a:schemeClr val="tx1"/>
                </a:solidFill>
                <a:effectLst/>
                <a:latin typeface="+mn-lt"/>
                <a:ea typeface="+mn-ea"/>
                <a:cs typeface="+mn-cs"/>
              </a:rPr>
              <a:t>dehydroepiandrosterone</a:t>
            </a:r>
            <a:r>
              <a:rPr lang="en-US" sz="1200" b="0" i="0" kern="1200" dirty="0" smtClean="0">
                <a:solidFill>
                  <a:schemeClr val="tx1"/>
                </a:solidFill>
                <a:effectLst/>
                <a:latin typeface="+mn-lt"/>
                <a:ea typeface="+mn-ea"/>
                <a:cs typeface="+mn-cs"/>
              </a:rPr>
              <a:t> sulfate [DHEAS] for age)</a:t>
            </a:r>
            <a:endParaRPr lang="en-US" dirty="0"/>
          </a:p>
        </p:txBody>
      </p:sp>
      <p:sp>
        <p:nvSpPr>
          <p:cNvPr id="4" name="Slide Number Placeholder 3"/>
          <p:cNvSpPr>
            <a:spLocks noGrp="1"/>
          </p:cNvSpPr>
          <p:nvPr>
            <p:ph type="sldNum" sz="quarter" idx="10"/>
          </p:nvPr>
        </p:nvSpPr>
        <p:spPr/>
        <p:txBody>
          <a:bodyPr/>
          <a:lstStyle/>
          <a:p>
            <a:fld id="{EAD500B6-326D-4A44-9E94-9582B2065B36}" type="slidenum">
              <a:rPr lang="en-US" smtClean="0"/>
              <a:t>26</a:t>
            </a:fld>
            <a:endParaRPr lang="en-US"/>
          </a:p>
        </p:txBody>
      </p:sp>
    </p:spTree>
    <p:extLst>
      <p:ext uri="{BB962C8B-B14F-4D97-AF65-F5344CB8AC3E}">
        <p14:creationId xmlns:p14="http://schemas.microsoft.com/office/powerpoint/2010/main" val="409278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males with </a:t>
            </a:r>
            <a:r>
              <a:rPr lang="en-US" dirty="0" err="1" smtClean="0"/>
              <a:t>CPP,females</a:t>
            </a:r>
            <a:r>
              <a:rPr lang="en-US" dirty="0" smtClean="0"/>
              <a:t> less than 6 years </a:t>
            </a:r>
            <a:endParaRPr lang="en-US" dirty="0"/>
          </a:p>
        </p:txBody>
      </p:sp>
      <p:sp>
        <p:nvSpPr>
          <p:cNvPr id="4" name="Slide Number Placeholder 3"/>
          <p:cNvSpPr>
            <a:spLocks noGrp="1"/>
          </p:cNvSpPr>
          <p:nvPr>
            <p:ph type="sldNum" sz="quarter" idx="10"/>
          </p:nvPr>
        </p:nvSpPr>
        <p:spPr/>
        <p:txBody>
          <a:bodyPr/>
          <a:lstStyle/>
          <a:p>
            <a:fld id="{EAD500B6-326D-4A44-9E94-9582B2065B36}" type="slidenum">
              <a:rPr lang="en-US" smtClean="0"/>
              <a:t>28</a:t>
            </a:fld>
            <a:endParaRPr lang="en-US"/>
          </a:p>
        </p:txBody>
      </p:sp>
    </p:spTree>
    <p:extLst>
      <p:ext uri="{BB962C8B-B14F-4D97-AF65-F5344CB8AC3E}">
        <p14:creationId xmlns:p14="http://schemas.microsoft.com/office/powerpoint/2010/main" val="328308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233856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382059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4288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val="194510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420498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22280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311987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161461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66197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303744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76714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313052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24A5F9B-F842-45D9-80AB-0139BF79EC4D}" type="slidenum">
              <a:rPr lang="en-US" smtClean="0"/>
              <a:pPr>
                <a:defRPr/>
              </a:pPr>
              <a:t>‹#›</a:t>
            </a:fld>
            <a:endParaRPr lang="en-US"/>
          </a:p>
        </p:txBody>
      </p:sp>
    </p:spTree>
    <p:extLst>
      <p:ext uri="{BB962C8B-B14F-4D97-AF65-F5344CB8AC3E}">
        <p14:creationId xmlns:p14="http://schemas.microsoft.com/office/powerpoint/2010/main" val="246108979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Spermatozoon" TargetMode="External"/><Relationship Id="rId2" Type="http://schemas.openxmlformats.org/officeDocument/2006/relationships/hyperlink" Target="http://en.wikipedia.org/wiki/Hormone"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en.wikipedia.org/wiki/Testosterone" TargetMode="External"/><Relationship Id="rId4" Type="http://schemas.openxmlformats.org/officeDocument/2006/relationships/hyperlink" Target="http://en.wikipedia.org/wiki/Leydig_cel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Androgenic_hair" TargetMode="External"/><Relationship Id="rId2" Type="http://schemas.openxmlformats.org/officeDocument/2006/relationships/hyperlink" Target="http://en.wikipedia.org/wiki/Image:Stubbly_face.jpg" TargetMode="External"/><Relationship Id="rId1" Type="http://schemas.openxmlformats.org/officeDocument/2006/relationships/slideLayout" Target="../slideLayouts/slideLayout7.xml"/><Relationship Id="rId5" Type="http://schemas.openxmlformats.org/officeDocument/2006/relationships/hyperlink" Target="http://en.wikipedia.org/wiki/Moustache" TargetMode="External"/><Relationship Id="rId4" Type="http://schemas.openxmlformats.org/officeDocument/2006/relationships/hyperlink" Target="http://en.wikipedia.org/wiki/Perianal_hai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estes" TargetMode="External"/><Relationship Id="rId2" Type="http://schemas.openxmlformats.org/officeDocument/2006/relationships/hyperlink" Target="http://en.wikipedia.org/wiki/Ovary"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en.wikipedia.org/wiki/Testosterone" TargetMode="External"/><Relationship Id="rId4" Type="http://schemas.openxmlformats.org/officeDocument/2006/relationships/hyperlink" Target="http://en.wikipedia.org/wiki/Estradio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pPr algn="ctr" eaLnBrk="1" hangingPunct="1"/>
            <a:r>
              <a:rPr lang="en-US" sz="5400" dirty="0"/>
              <a:t>Puberty and pubertal disorders</a:t>
            </a:r>
            <a:endParaRPr lang="en-GB" sz="5400" dirty="0"/>
          </a:p>
        </p:txBody>
      </p:sp>
      <p:sp>
        <p:nvSpPr>
          <p:cNvPr id="3" name="Subtitle 2"/>
          <p:cNvSpPr>
            <a:spLocks noGrp="1"/>
          </p:cNvSpPr>
          <p:nvPr>
            <p:ph type="subTitle" idx="1"/>
          </p:nvPr>
        </p:nvSpPr>
        <p:spPr/>
        <p:txBody>
          <a:bodyPr/>
          <a:lstStyle/>
          <a:p>
            <a:r>
              <a:rPr lang="en-US" dirty="0" err="1" smtClean="0"/>
              <a:t>Dr.Randa</a:t>
            </a:r>
            <a:r>
              <a:rPr lang="en-US" dirty="0" smtClean="0"/>
              <a:t> </a:t>
            </a:r>
            <a:r>
              <a:rPr lang="en-US" dirty="0" err="1" smtClean="0"/>
              <a:t>S.Alqaisi,MD</a:t>
            </a:r>
            <a:r>
              <a:rPr lang="en-US" dirty="0" smtClean="0"/>
              <a:t> .</a:t>
            </a:r>
          </a:p>
          <a:p>
            <a:r>
              <a:rPr lang="en-US" dirty="0" smtClean="0"/>
              <a:t>MRCPCH </a:t>
            </a:r>
          </a:p>
          <a:p>
            <a:r>
              <a:rPr lang="en-US" dirty="0" smtClean="0"/>
              <a:t>Pediatric Endocrinologist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4294967295"/>
          </p:nvPr>
        </p:nvSpPr>
        <p:spPr>
          <a:xfrm>
            <a:off x="107504" y="404664"/>
            <a:ext cx="9036496" cy="6264696"/>
          </a:xfrm>
        </p:spPr>
        <p:txBody>
          <a:bodyPr lIns="92075" tIns="46038" rIns="92075" bIns="46038">
            <a:normAutofit/>
          </a:bodyPr>
          <a:lstStyle/>
          <a:p>
            <a:pPr algn="just" eaLnBrk="1" hangingPunct="1"/>
            <a:r>
              <a:rPr lang="en-US" sz="1800" dirty="0">
                <a:latin typeface="+mj-lt"/>
              </a:rPr>
              <a:t>The testes have two primary functions:</a:t>
            </a:r>
          </a:p>
          <a:p>
            <a:pPr algn="just" eaLnBrk="1" hangingPunct="1">
              <a:buFontTx/>
              <a:buNone/>
            </a:pPr>
            <a:r>
              <a:rPr lang="en-US" sz="1800" dirty="0">
                <a:latin typeface="+mj-lt"/>
              </a:rPr>
              <a:t>  </a:t>
            </a:r>
            <a:r>
              <a:rPr lang="en-US" sz="1800" dirty="0">
                <a:solidFill>
                  <a:schemeClr val="tx1"/>
                </a:solidFill>
                <a:latin typeface="+mj-lt"/>
              </a:rPr>
              <a:t>1- to produce </a:t>
            </a:r>
            <a:r>
              <a:rPr lang="en-US" sz="1800" dirty="0">
                <a:solidFill>
                  <a:schemeClr val="tx1"/>
                </a:solidFill>
                <a:latin typeface="+mj-lt"/>
                <a:hlinkClick r:id="rId2" tooltip="Hormone">
                  <a:extLst>
                    <a:ext uri="{A12FA001-AC4F-418D-AE19-62706E023703}">
                      <ahyp:hlinkClr xmlns="" xmlns:ahyp="http://schemas.microsoft.com/office/drawing/2018/hyperlinkcolor" val="tx"/>
                    </a:ext>
                  </a:extLst>
                </a:hlinkClick>
              </a:rPr>
              <a:t>hormones</a:t>
            </a:r>
            <a:r>
              <a:rPr lang="en-US" sz="1800" dirty="0">
                <a:solidFill>
                  <a:schemeClr val="tx1"/>
                </a:solidFill>
                <a:latin typeface="+mj-lt"/>
              </a:rPr>
              <a:t>, by Leydig cells </a:t>
            </a:r>
          </a:p>
          <a:p>
            <a:pPr algn="just" eaLnBrk="1" hangingPunct="1">
              <a:buFont typeface="Wingdings" pitchFamily="2" charset="2"/>
              <a:buNone/>
            </a:pPr>
            <a:r>
              <a:rPr lang="en-US" sz="1800" dirty="0">
                <a:solidFill>
                  <a:schemeClr val="tx1"/>
                </a:solidFill>
                <a:latin typeface="+mj-lt"/>
              </a:rPr>
              <a:t>  2- to produce </a:t>
            </a:r>
            <a:r>
              <a:rPr lang="en-US" sz="1800" dirty="0">
                <a:solidFill>
                  <a:schemeClr val="tx1"/>
                </a:solidFill>
                <a:latin typeface="+mj-lt"/>
                <a:hlinkClick r:id="rId3" tooltip="Spermatozoon">
                  <a:extLst>
                    <a:ext uri="{A12FA001-AC4F-418D-AE19-62706E023703}">
                      <ahyp:hlinkClr xmlns="" xmlns:ahyp="http://schemas.microsoft.com/office/drawing/2018/hyperlinkcolor" val="tx"/>
                    </a:ext>
                  </a:extLst>
                </a:hlinkClick>
              </a:rPr>
              <a:t>sperm</a:t>
            </a:r>
            <a:r>
              <a:rPr lang="en-US" sz="1800" dirty="0">
                <a:solidFill>
                  <a:schemeClr val="tx1"/>
                </a:solidFill>
                <a:latin typeface="+mj-lt"/>
              </a:rPr>
              <a:t>s, by Sertoli cells.</a:t>
            </a:r>
          </a:p>
          <a:p>
            <a:pPr algn="just" eaLnBrk="1" hangingPunct="1">
              <a:buFont typeface="Wingdings" pitchFamily="2" charset="2"/>
              <a:buNone/>
            </a:pPr>
            <a:endParaRPr lang="en-US" sz="1800" dirty="0">
              <a:latin typeface="+mj-lt"/>
            </a:endParaRPr>
          </a:p>
          <a:p>
            <a:pPr algn="just"/>
            <a:r>
              <a:rPr lang="en-US" sz="1800" dirty="0">
                <a:latin typeface="+mj-lt"/>
              </a:rPr>
              <a:t> The </a:t>
            </a:r>
            <a:r>
              <a:rPr lang="en-US" sz="1800" dirty="0">
                <a:latin typeface="+mj-lt"/>
                <a:hlinkClick r:id="rId4" tooltip="Leydig cell"/>
              </a:rPr>
              <a:t>Leydig cells</a:t>
            </a:r>
            <a:r>
              <a:rPr lang="en-US" sz="1800" dirty="0">
                <a:latin typeface="+mj-lt"/>
              </a:rPr>
              <a:t> produce </a:t>
            </a:r>
            <a:r>
              <a:rPr lang="en-US" sz="1800" dirty="0">
                <a:latin typeface="+mj-lt"/>
                <a:hlinkClick r:id="rId5" tooltip="Testosterone"/>
              </a:rPr>
              <a:t>testosterone</a:t>
            </a:r>
            <a:r>
              <a:rPr lang="en-US" sz="1800" dirty="0">
                <a:latin typeface="+mj-lt"/>
              </a:rPr>
              <a:t> , which in turn produces most of the changes of male sexual maturation and maintains libido </a:t>
            </a:r>
            <a:r>
              <a:rPr lang="en-US" sz="1800" dirty="0" smtClean="0">
                <a:latin typeface="+mj-lt"/>
              </a:rPr>
              <a:t>,</a:t>
            </a:r>
            <a:r>
              <a:rPr lang="en-US" sz="1800" dirty="0">
                <a:latin typeface="+mj-lt"/>
              </a:rPr>
              <a:t> Testosterone modulates LH secretion   </a:t>
            </a:r>
          </a:p>
          <a:p>
            <a:pPr algn="just" eaLnBrk="1" hangingPunct="1"/>
            <a:r>
              <a:rPr lang="en-US" sz="1800" dirty="0">
                <a:latin typeface="+mj-lt"/>
              </a:rPr>
              <a:t>    However, most of the increasing bulk of testicular tissue is spermatogenic tissue</a:t>
            </a:r>
            <a:r>
              <a:rPr lang="en-US" sz="1800" dirty="0" smtClean="0">
                <a:latin typeface="+mj-lt"/>
              </a:rPr>
              <a:t>..</a:t>
            </a:r>
            <a:endParaRPr lang="en-US" sz="1800" dirty="0">
              <a:latin typeface="+mj-lt"/>
            </a:endParaRPr>
          </a:p>
          <a:p>
            <a:pPr algn="just"/>
            <a:r>
              <a:rPr lang="en-US" sz="1800" dirty="0">
                <a:latin typeface="+mj-lt"/>
              </a:rPr>
              <a:t> Inhibin B produced by the Sertoli cells exerts a negative feedback effect on FSH secretion. </a:t>
            </a:r>
          </a:p>
          <a:p>
            <a:pPr algn="just"/>
            <a:r>
              <a:rPr lang="en-US" sz="1800" dirty="0" smtClean="0">
                <a:latin typeface="+mj-lt"/>
              </a:rPr>
              <a:t>Sperm can be detected in the morning urine of most boys after the first year of pubertal changes</a:t>
            </a:r>
          </a:p>
          <a:p>
            <a:pPr algn="just">
              <a:buNone/>
            </a:pPr>
            <a:endParaRPr lang="en-US" sz="1800" dirty="0" smtClean="0">
              <a:latin typeface="+mj-lt"/>
            </a:endParaRPr>
          </a:p>
          <a:p>
            <a:pPr algn="just"/>
            <a:r>
              <a:rPr lang="en-US" sz="1800" dirty="0" smtClean="0">
                <a:latin typeface="+mj-lt"/>
              </a:rPr>
              <a:t>   Potential fertility is reached at about 13 years old in boys, but full fertility will not be gained until 14-16 years of age. </a:t>
            </a:r>
          </a:p>
          <a:p>
            <a:pPr algn="just"/>
            <a:endParaRPr lang="ar-SA" sz="1800" dirty="0" smtClean="0">
              <a:latin typeface="+mj-lt"/>
            </a:endParaRPr>
          </a:p>
          <a:p>
            <a:pPr marL="0" indent="0" algn="just">
              <a:buNone/>
            </a:pPr>
            <a:endParaRPr lang="en-US" sz="1800" dirty="0">
              <a:latin typeface="+mj-lt"/>
            </a:endParaRPr>
          </a:p>
          <a:p>
            <a:pPr algn="just" eaLnBrk="1" hangingPunct="1"/>
            <a:endParaRPr lang="ar-SA" sz="1800" dirty="0">
              <a:latin typeface="+mj-lt"/>
            </a:endParaRPr>
          </a:p>
        </p:txBody>
      </p:sp>
      <p:pic>
        <p:nvPicPr>
          <p:cNvPr id="2" name="Picture 1"/>
          <p:cNvPicPr>
            <a:picLocks noChangeAspect="1"/>
          </p:cNvPicPr>
          <p:nvPr/>
        </p:nvPicPr>
        <p:blipFill>
          <a:blip r:embed="rId6"/>
          <a:stretch>
            <a:fillRect/>
          </a:stretch>
        </p:blipFill>
        <p:spPr>
          <a:xfrm>
            <a:off x="4175448" y="4869160"/>
            <a:ext cx="4968552" cy="211703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857250" y="1000125"/>
            <a:ext cx="6572250" cy="584775"/>
          </a:xfrm>
          <a:prstGeom prst="rect">
            <a:avLst/>
          </a:prstGeom>
          <a:noFill/>
          <a:ln w="9525">
            <a:noFill/>
            <a:miter lim="800000"/>
            <a:headEnd/>
            <a:tailEnd/>
          </a:ln>
        </p:spPr>
        <p:txBody>
          <a:bodyPr>
            <a:spAutoFit/>
          </a:bodyPr>
          <a:lstStyle/>
          <a:p>
            <a:pPr algn="l"/>
            <a:r>
              <a:rPr lang="en-US" sz="3200" dirty="0"/>
              <a:t>        Testicular size beads</a:t>
            </a:r>
            <a:endParaRPr lang="en-GB" sz="3200" dirty="0"/>
          </a:p>
        </p:txBody>
      </p:sp>
      <p:sp>
        <p:nvSpPr>
          <p:cNvPr id="49157" name="Rectangle 4"/>
          <p:cNvSpPr>
            <a:spLocks noChangeArrowheads="1"/>
          </p:cNvSpPr>
          <p:nvPr/>
        </p:nvSpPr>
        <p:spPr bwMode="auto">
          <a:xfrm>
            <a:off x="1691680" y="415350"/>
            <a:ext cx="2582772" cy="584775"/>
          </a:xfrm>
          <a:prstGeom prst="rect">
            <a:avLst/>
          </a:prstGeom>
          <a:noFill/>
          <a:ln w="9525">
            <a:noFill/>
            <a:miter lim="800000"/>
            <a:headEnd/>
            <a:tailEnd/>
          </a:ln>
        </p:spPr>
        <p:txBody>
          <a:bodyPr wrap="square">
            <a:spAutoFit/>
          </a:bodyPr>
          <a:lstStyle/>
          <a:p>
            <a:pPr algn="l"/>
            <a:r>
              <a:rPr lang="en-US" sz="3200" dirty="0"/>
              <a:t>Orchidometer</a:t>
            </a:r>
            <a:endParaRPr lang="en-GB" sz="3200" dirty="0"/>
          </a:p>
        </p:txBody>
      </p:sp>
      <p:pic>
        <p:nvPicPr>
          <p:cNvPr id="2" name="Picture 1"/>
          <p:cNvPicPr>
            <a:picLocks noChangeAspect="1"/>
          </p:cNvPicPr>
          <p:nvPr/>
        </p:nvPicPr>
        <p:blipFill>
          <a:blip r:embed="rId2"/>
          <a:stretch>
            <a:fillRect/>
          </a:stretch>
        </p:blipFill>
        <p:spPr>
          <a:xfrm>
            <a:off x="509587" y="2204864"/>
            <a:ext cx="8124825" cy="42721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467544" y="1054723"/>
            <a:ext cx="6324600" cy="4958280"/>
          </a:xfrm>
        </p:spPr>
        <p:txBody>
          <a:bodyPr lIns="0" tIns="0" rIns="0" bIns="0" anchor="ctr">
            <a:spAutoFit/>
          </a:bodyPr>
          <a:lstStyle/>
          <a:p>
            <a:r>
              <a:rPr lang="en-US" sz="2200" dirty="0">
                <a:solidFill>
                  <a:schemeClr val="tx1"/>
                </a:solidFill>
              </a:rPr>
              <a:t>        </a:t>
            </a:r>
            <a:r>
              <a:rPr lang="en-US" sz="2200" dirty="0"/>
              <a:t>Pubic hair often appears shortly after the genitalia begin to grow..</a:t>
            </a:r>
            <a:br>
              <a:rPr lang="en-US" sz="2200" dirty="0"/>
            </a:br>
            <a:r>
              <a:rPr lang="en-US" sz="2200" dirty="0"/>
              <a:t> </a:t>
            </a:r>
            <a:br>
              <a:rPr lang="en-US" sz="2200" dirty="0"/>
            </a:br>
            <a:r>
              <a:rPr lang="en-US" sz="2200" dirty="0"/>
              <a:t>the hair growing continue till it spread the thighs and upward towards the umbilicus as part of the developing abdominal hair. </a:t>
            </a:r>
            <a:br>
              <a:rPr lang="en-US" sz="2200" dirty="0"/>
            </a:br>
            <a:r>
              <a:rPr lang="en-US" sz="2200" dirty="0" smtClean="0">
                <a:solidFill>
                  <a:schemeClr val="tx1"/>
                </a:solidFill>
              </a:rPr>
              <a:t>  </a:t>
            </a:r>
            <a:r>
              <a:rPr lang="en-US" sz="2200" dirty="0"/>
              <a:t/>
            </a:r>
            <a:br>
              <a:rPr lang="en-US" sz="2200" dirty="0"/>
            </a:br>
            <a:r>
              <a:rPr lang="en-US" sz="2200" b="1" dirty="0" smtClean="0">
                <a:solidFill>
                  <a:schemeClr val="tx1"/>
                </a:solidFill>
              </a:rPr>
              <a:t>3-Body </a:t>
            </a:r>
            <a:r>
              <a:rPr lang="en-US" sz="2200" b="1" dirty="0">
                <a:solidFill>
                  <a:schemeClr val="tx1"/>
                </a:solidFill>
              </a:rPr>
              <a:t>and facial hair</a:t>
            </a:r>
            <a:r>
              <a:rPr lang="en-US" sz="2200" b="1" dirty="0">
                <a:solidFill>
                  <a:schemeClr val="tx1"/>
                </a:solidFill>
                <a:hlinkClick r:id="rId2" tooltip="Enlarge"/>
              </a:rPr>
              <a:t> </a:t>
            </a:r>
            <a:r>
              <a:rPr lang="en-US" sz="2200" dirty="0" smtClean="0">
                <a:solidFill>
                  <a:schemeClr val="tx1"/>
                </a:solidFill>
              </a:rPr>
              <a:t/>
            </a:r>
            <a:br>
              <a:rPr lang="en-US" sz="2200" dirty="0" smtClean="0">
                <a:solidFill>
                  <a:schemeClr val="tx1"/>
                </a:solidFill>
              </a:rPr>
            </a:br>
            <a:r>
              <a:rPr lang="en-US" sz="2000" dirty="0"/>
              <a:t>Other areas of skin which respond to androgens develop heavier hair (</a:t>
            </a:r>
            <a:r>
              <a:rPr lang="en-US" sz="2000" dirty="0">
                <a:hlinkClick r:id="rId3" tooltip="Androgenic hair"/>
              </a:rPr>
              <a:t>androgenic hair</a:t>
            </a:r>
            <a:r>
              <a:rPr lang="en-US" sz="2000" dirty="0"/>
              <a:t>) in roughly the following sequence: axillary hair, </a:t>
            </a:r>
            <a:r>
              <a:rPr lang="en-US" sz="2000" dirty="0">
                <a:hlinkClick r:id="rId4" tooltip="Perianal hair">
                  <a:extLst>
                    <a:ext uri="{A12FA001-AC4F-418D-AE19-62706E023703}">
                      <ahyp:hlinkClr xmlns:lc="http://schemas.openxmlformats.org/drawingml/2006/lockedCanvas" xmlns:ahyp="http://schemas.microsoft.com/office/drawing/2018/hyperlinkcolor" xmlns="" val="tx"/>
                    </a:ext>
                  </a:extLst>
                </a:hlinkClick>
              </a:rPr>
              <a:t>perianal hair</a:t>
            </a:r>
            <a:r>
              <a:rPr lang="en-US" sz="2000" dirty="0"/>
              <a:t>, </a:t>
            </a:r>
            <a:r>
              <a:rPr lang="en-US" sz="2000" dirty="0">
                <a:hlinkClick r:id="rId5" tooltip="Moustache">
                  <a:extLst>
                    <a:ext uri="{A12FA001-AC4F-418D-AE19-62706E023703}">
                      <ahyp:hlinkClr xmlns:lc="http://schemas.openxmlformats.org/drawingml/2006/lockedCanvas" xmlns:ahyp="http://schemas.microsoft.com/office/drawing/2018/hyperlinkcolor" xmlns="" val="tx"/>
                    </a:ext>
                  </a:extLst>
                </a:hlinkClick>
              </a:rPr>
              <a:t>upper lip hair</a:t>
            </a:r>
            <a:r>
              <a:rPr lang="en-US" sz="2000" dirty="0"/>
              <a:t>, </a:t>
            </a:r>
            <a:r>
              <a:rPr lang="en-US" sz="2000" dirty="0" err="1"/>
              <a:t>preauricular</a:t>
            </a:r>
            <a:r>
              <a:rPr lang="en-US" sz="2000" dirty="0"/>
              <a:t> hair,  and the rest of the body area. </a:t>
            </a:r>
            <a:br>
              <a:rPr lang="en-US" sz="2000" dirty="0"/>
            </a:br>
            <a:r>
              <a:rPr lang="en-US" sz="2000" dirty="0"/>
              <a:t>There is a large range in amount of body hair among adult men, and significant differences in timing and quantity of hair growth among different ethnic groups</a:t>
            </a:r>
            <a:br>
              <a:rPr lang="en-US" sz="2000" dirty="0"/>
            </a:br>
            <a:r>
              <a:rPr lang="ar-SA" sz="2000" dirty="0"/>
              <a:t/>
            </a:r>
            <a:br>
              <a:rPr lang="ar-SA" sz="2000" dirty="0"/>
            </a:br>
            <a:endParaRPr lang="ar-SA" sz="2200" dirty="0">
              <a:solidFill>
                <a:schemeClr val="tx1"/>
              </a:solidFill>
              <a:latin typeface="Arial Narrow" pitchFamily="34" charset="0"/>
            </a:endParaRPr>
          </a:p>
        </p:txBody>
      </p:sp>
      <p:sp>
        <p:nvSpPr>
          <p:cNvPr id="4" name="Title 1"/>
          <p:cNvSpPr txBox="1">
            <a:spLocks/>
          </p:cNvSpPr>
          <p:nvPr/>
        </p:nvSpPr>
        <p:spPr>
          <a:xfrm>
            <a:off x="-1140594" y="5964990"/>
            <a:ext cx="4770438" cy="457048"/>
          </a:xfrm>
          <a:prstGeom prst="rect">
            <a:avLst/>
          </a:prstGeom>
        </p:spPr>
        <p:txBody>
          <a:bodyPr vert="horz"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latin typeface="Arial Narrow" pitchFamily="34" charset="0"/>
              </a:rPr>
              <a:t>                 </a:t>
            </a:r>
            <a:r>
              <a:rPr lang="en-US" sz="2800" b="1" dirty="0" smtClean="0"/>
              <a:t>4-Voice changes</a:t>
            </a:r>
            <a:endParaRPr lang="ar-SA" sz="2800" b="1" dirty="0"/>
          </a:p>
        </p:txBody>
      </p:sp>
      <p:sp>
        <p:nvSpPr>
          <p:cNvPr id="6" name="Title 1"/>
          <p:cNvSpPr txBox="1">
            <a:spLocks/>
          </p:cNvSpPr>
          <p:nvPr/>
        </p:nvSpPr>
        <p:spPr>
          <a:xfrm>
            <a:off x="-862864" y="188640"/>
            <a:ext cx="4884440" cy="457048"/>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latin typeface="Arial Narrow" pitchFamily="34" charset="0"/>
              </a:rPr>
              <a:t>                 </a:t>
            </a:r>
            <a:r>
              <a:rPr lang="en-US" sz="2800" dirty="0" smtClean="0">
                <a:latin typeface="Arial Narrow" pitchFamily="34" charset="0"/>
              </a:rPr>
              <a:t>2-Pubic</a:t>
            </a:r>
            <a:r>
              <a:rPr lang="en-US" sz="2800" dirty="0" smtClean="0">
                <a:solidFill>
                  <a:schemeClr val="bg2"/>
                </a:solidFill>
                <a:latin typeface="Arial Narrow" pitchFamily="34" charset="0"/>
              </a:rPr>
              <a:t> </a:t>
            </a:r>
            <a:r>
              <a:rPr lang="en-US" sz="2800" dirty="0" smtClean="0">
                <a:latin typeface="Arial Narrow" pitchFamily="34" charset="0"/>
              </a:rPr>
              <a:t>hair</a:t>
            </a:r>
            <a:endParaRPr lang="ar-SA" sz="2800" dirty="0">
              <a:latin typeface="Arial Narrow"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828600" y="380357"/>
            <a:ext cx="8532813" cy="457048"/>
          </a:xfrm>
        </p:spPr>
        <p:txBody>
          <a:bodyPr wrap="square" lIns="0" tIns="0" rIns="0" bIns="0" anchor="ctr">
            <a:spAutoFit/>
          </a:bodyPr>
          <a:lstStyle/>
          <a:p>
            <a:pPr eaLnBrk="1" hangingPunct="1"/>
            <a:r>
              <a:rPr lang="en-US" dirty="0">
                <a:solidFill>
                  <a:schemeClr val="tx1"/>
                </a:solidFill>
                <a:latin typeface="Arial Narrow" pitchFamily="34" charset="0"/>
              </a:rPr>
              <a:t>              </a:t>
            </a:r>
            <a:r>
              <a:rPr lang="en-US" dirty="0">
                <a:solidFill>
                  <a:schemeClr val="tx1"/>
                </a:solidFill>
              </a:rPr>
              <a:t>5-muscle development and body shape</a:t>
            </a:r>
            <a:endParaRPr lang="ar-SA" dirty="0">
              <a:solidFill>
                <a:schemeClr val="tx1"/>
              </a:solidFill>
            </a:endParaRPr>
          </a:p>
        </p:txBody>
      </p:sp>
      <p:sp>
        <p:nvSpPr>
          <p:cNvPr id="3" name="Content Placeholder 2"/>
          <p:cNvSpPr>
            <a:spLocks noGrp="1"/>
          </p:cNvSpPr>
          <p:nvPr>
            <p:ph idx="4294967295"/>
          </p:nvPr>
        </p:nvSpPr>
        <p:spPr>
          <a:xfrm>
            <a:off x="539552" y="1052736"/>
            <a:ext cx="8748464" cy="3312368"/>
          </a:xfrm>
        </p:spPr>
        <p:txBody>
          <a:bodyPr lIns="92075" tIns="46038" rIns="92075" bIns="46038"/>
          <a:lstStyle/>
          <a:p>
            <a:pPr marL="0" indent="0" rtl="1">
              <a:buClr>
                <a:srgbClr val="3399FF"/>
              </a:buClr>
              <a:buSzPct val="70000"/>
              <a:buNone/>
              <a:defRPr/>
            </a:pPr>
            <a:r>
              <a:rPr kumimoji="1" lang="en-US" sz="2400" dirty="0">
                <a:latin typeface="+mj-lt"/>
              </a:rPr>
              <a:t>- By the end of puberty, adult men have heavier bones and nearly twice as much as skeletal muscle.</a:t>
            </a:r>
          </a:p>
          <a:p>
            <a:pPr marL="0" indent="0" rtl="1">
              <a:buClr>
                <a:srgbClr val="3399FF"/>
              </a:buClr>
              <a:buSzPct val="70000"/>
              <a:buNone/>
              <a:defRPr/>
            </a:pPr>
            <a:endParaRPr kumimoji="1" lang="en-US" sz="2400" dirty="0">
              <a:latin typeface="+mj-lt"/>
            </a:endParaRPr>
          </a:p>
          <a:p>
            <a:pPr marL="0" indent="0">
              <a:buClr>
                <a:srgbClr val="3399FF"/>
              </a:buClr>
              <a:buSzPct val="70000"/>
              <a:buNone/>
              <a:defRPr/>
            </a:pPr>
            <a:r>
              <a:rPr kumimoji="1" lang="en-US" sz="2400" dirty="0">
                <a:latin typeface="+mj-lt"/>
              </a:rPr>
              <a:t>- Arms, legs, hands, and feet may grow faster than rest of body.</a:t>
            </a:r>
          </a:p>
          <a:p>
            <a:pPr marL="0" indent="0" rtl="1">
              <a:buClr>
                <a:srgbClr val="3399FF"/>
              </a:buClr>
              <a:buSzPct val="70000"/>
              <a:buNone/>
              <a:defRPr/>
            </a:pPr>
            <a:r>
              <a:rPr kumimoji="1" lang="en-US" sz="2400" dirty="0">
                <a:latin typeface="+mj-lt"/>
              </a:rPr>
              <a:t>- Grow taller and shoulders grow broader.</a:t>
            </a:r>
          </a:p>
          <a:p>
            <a:pPr marL="0" indent="0" rtl="1">
              <a:buClr>
                <a:srgbClr val="3399FF"/>
              </a:buClr>
              <a:buSzPct val="70000"/>
              <a:buNone/>
              <a:defRPr/>
            </a:pPr>
            <a:r>
              <a:rPr kumimoji="1" lang="en-US" sz="2400" dirty="0">
                <a:latin typeface="+mj-lt"/>
              </a:rPr>
              <a:t>- Muscles get bigger.</a:t>
            </a:r>
          </a:p>
          <a:p>
            <a:pPr marL="3657600" lvl="8" indent="0" rtl="1">
              <a:buClr>
                <a:srgbClr val="009999"/>
              </a:buClr>
              <a:buSzPct val="70000"/>
              <a:buNone/>
              <a:defRPr/>
            </a:pPr>
            <a:r>
              <a:rPr kumimoji="1" lang="en-US" sz="2400" dirty="0">
                <a:latin typeface="+mj-lt"/>
              </a:rPr>
              <a:t>- Gain more weight</a:t>
            </a:r>
            <a:endParaRPr kumimoji="1" lang="ar-SA" sz="2400" dirty="0">
              <a:latin typeface="+mj-lt"/>
            </a:endParaRPr>
          </a:p>
          <a:p>
            <a:pPr algn="r" rtl="1" eaLnBrk="1" hangingPunct="1">
              <a:buClr>
                <a:srgbClr val="3399FF"/>
              </a:buClr>
              <a:buSzPct val="70000"/>
              <a:buFont typeface="Wingdings" pitchFamily="2" charset="2"/>
              <a:buChar char="u"/>
              <a:defRPr/>
            </a:pPr>
            <a:endParaRPr kumimoji="1" lang="ar-SA" sz="3200" dirty="0">
              <a:latin typeface="+mj-lt"/>
            </a:endParaRPr>
          </a:p>
        </p:txBody>
      </p:sp>
      <p:sp>
        <p:nvSpPr>
          <p:cNvPr id="4" name="Title 1"/>
          <p:cNvSpPr txBox="1">
            <a:spLocks/>
          </p:cNvSpPr>
          <p:nvPr/>
        </p:nvSpPr>
        <p:spPr>
          <a:xfrm>
            <a:off x="533338" y="4005064"/>
            <a:ext cx="7452618" cy="2548390"/>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smtClean="0">
                <a:latin typeface="+mn-lt"/>
              </a:rPr>
              <a:t>  6-Body odor, skin changes, acne</a:t>
            </a:r>
          </a:p>
          <a:p>
            <a:r>
              <a:rPr lang="en-US" sz="2400" dirty="0"/>
              <a:t>Rising levels of androgens can change the fatty acid composition of perspiration, resulting in a more "adult" body odor.</a:t>
            </a:r>
          </a:p>
          <a:p>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endParaRPr lang="ar-SA" sz="2800" dirty="0">
              <a:latin typeface="+mn-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627188" y="428625"/>
            <a:ext cx="3225800" cy="369888"/>
          </a:xfrm>
          <a:prstGeom prst="rect">
            <a:avLst/>
          </a:prstGeom>
          <a:noFill/>
          <a:ln w="9525">
            <a:noFill/>
            <a:miter lim="800000"/>
            <a:headEnd/>
            <a:tailEnd/>
          </a:ln>
        </p:spPr>
        <p:txBody>
          <a:bodyPr wrap="none">
            <a:spAutoFit/>
          </a:bodyPr>
          <a:lstStyle/>
          <a:p>
            <a:r>
              <a:rPr lang="en-US" dirty="0"/>
              <a:t>  Tanner staging for males</a:t>
            </a:r>
            <a:endParaRPr lang="en-GB" dirty="0"/>
          </a:p>
        </p:txBody>
      </p:sp>
      <p:pic>
        <p:nvPicPr>
          <p:cNvPr id="55299" name="Picture 3" descr="C:\Users\Best Buy\Desktop\male tanner staging.jpg2.jpg"/>
          <p:cNvPicPr>
            <a:picLocks noChangeAspect="1" noChangeArrowheads="1"/>
          </p:cNvPicPr>
          <p:nvPr/>
        </p:nvPicPr>
        <p:blipFill>
          <a:blip r:embed="rId2"/>
          <a:srcRect/>
          <a:stretch>
            <a:fillRect/>
          </a:stretch>
        </p:blipFill>
        <p:spPr bwMode="auto">
          <a:xfrm>
            <a:off x="3962158" y="955110"/>
            <a:ext cx="5200700" cy="5983287"/>
          </a:xfrm>
          <a:prstGeom prst="rect">
            <a:avLst/>
          </a:prstGeom>
          <a:noFill/>
          <a:ln w="9525">
            <a:noFill/>
            <a:miter lim="800000"/>
            <a:headEnd/>
            <a:tailEnd/>
          </a:ln>
        </p:spPr>
      </p:pic>
      <p:sp>
        <p:nvSpPr>
          <p:cNvPr id="2" name="Rectangle 1"/>
          <p:cNvSpPr/>
          <p:nvPr/>
        </p:nvSpPr>
        <p:spPr>
          <a:xfrm>
            <a:off x="-18583" y="878133"/>
            <a:ext cx="3798495" cy="5078313"/>
          </a:xfrm>
          <a:prstGeom prst="rect">
            <a:avLst/>
          </a:prstGeom>
        </p:spPr>
        <p:txBody>
          <a:bodyPr wrap="square">
            <a:spAutoFit/>
          </a:bodyPr>
          <a:lstStyle/>
          <a:p>
            <a:r>
              <a:rPr lang="en-US" b="1" dirty="0">
                <a:solidFill>
                  <a:srgbClr val="000000"/>
                </a:solidFill>
                <a:latin typeface="Times New Roman" panose="02020603050405020304" pitchFamily="18" charset="0"/>
              </a:rPr>
              <a:t>Pubic Hair Scale (both males and females)</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1: No hair</a:t>
            </a:r>
          </a:p>
          <a:p>
            <a:pPr>
              <a:buFont typeface="Arial" panose="020B0604020202020204" pitchFamily="34" charset="0"/>
              <a:buChar char="•"/>
            </a:pPr>
            <a:r>
              <a:rPr lang="en-US" dirty="0">
                <a:solidFill>
                  <a:srgbClr val="000000"/>
                </a:solidFill>
                <a:latin typeface="Times New Roman" panose="02020603050405020304" pitchFamily="18" charset="0"/>
              </a:rPr>
              <a:t>Stage 2</a:t>
            </a:r>
            <a:r>
              <a:rPr lang="en-US" dirty="0" smtClean="0">
                <a:solidFill>
                  <a:srgbClr val="000000"/>
                </a:solidFill>
                <a:latin typeface="Times New Roman" panose="02020603050405020304" pitchFamily="18" charset="0"/>
              </a:rPr>
              <a:t>: scant </a:t>
            </a:r>
            <a:r>
              <a:rPr lang="en-US" dirty="0">
                <a:solidFill>
                  <a:srgbClr val="000000"/>
                </a:solidFill>
                <a:latin typeface="Times New Roman" panose="02020603050405020304" pitchFamily="18" charset="0"/>
              </a:rPr>
              <a:t>hair</a:t>
            </a:r>
          </a:p>
          <a:p>
            <a:pPr>
              <a:buFont typeface="Arial" panose="020B0604020202020204" pitchFamily="34" charset="0"/>
              <a:buChar char="•"/>
            </a:pPr>
            <a:r>
              <a:rPr lang="en-US" dirty="0">
                <a:solidFill>
                  <a:srgbClr val="000000"/>
                </a:solidFill>
                <a:latin typeface="Times New Roman" panose="02020603050405020304" pitchFamily="18" charset="0"/>
              </a:rPr>
              <a:t>Stage 3: </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terminal hair</a:t>
            </a:r>
          </a:p>
          <a:p>
            <a:pPr>
              <a:buFont typeface="Arial" panose="020B0604020202020204" pitchFamily="34" charset="0"/>
              <a:buChar char="•"/>
            </a:pPr>
            <a:r>
              <a:rPr lang="en-US" dirty="0">
                <a:solidFill>
                  <a:srgbClr val="000000"/>
                </a:solidFill>
                <a:latin typeface="Times New Roman" panose="02020603050405020304" pitchFamily="18" charset="0"/>
              </a:rPr>
              <a:t>Stage 4: Terminal hair that fills the entire triangle overlying the pubic region</a:t>
            </a:r>
          </a:p>
          <a:p>
            <a:pPr>
              <a:buFont typeface="Arial" panose="020B0604020202020204" pitchFamily="34" charset="0"/>
              <a:buChar char="•"/>
            </a:pPr>
            <a:r>
              <a:rPr lang="en-US" dirty="0">
                <a:solidFill>
                  <a:srgbClr val="000000"/>
                </a:solidFill>
                <a:latin typeface="Times New Roman" panose="02020603050405020304" pitchFamily="18" charset="0"/>
              </a:rPr>
              <a:t>Stage 5: Terminal hair that extends beyond the inguinal crease onto the thigh</a:t>
            </a:r>
          </a:p>
          <a:p>
            <a:r>
              <a:rPr lang="en-US" b="1" dirty="0" smtClean="0">
                <a:solidFill>
                  <a:srgbClr val="000000"/>
                </a:solidFill>
                <a:latin typeface="Times New Roman" panose="02020603050405020304" pitchFamily="18" charset="0"/>
              </a:rPr>
              <a:t>Male </a:t>
            </a:r>
            <a:r>
              <a:rPr lang="en-US" b="1" dirty="0">
                <a:solidFill>
                  <a:srgbClr val="000000"/>
                </a:solidFill>
                <a:latin typeface="Times New Roman" panose="02020603050405020304" pitchFamily="18" charset="0"/>
              </a:rPr>
              <a:t>External Genitalia Scale</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1: Testicular volume &lt; 4 ml </a:t>
            </a:r>
          </a:p>
          <a:p>
            <a:pPr>
              <a:buFont typeface="Arial" panose="020B0604020202020204" pitchFamily="34" charset="0"/>
              <a:buChar char="•"/>
            </a:pPr>
            <a:r>
              <a:rPr lang="en-US" dirty="0">
                <a:solidFill>
                  <a:srgbClr val="000000"/>
                </a:solidFill>
                <a:latin typeface="Times New Roman" panose="02020603050405020304" pitchFamily="18" charset="0"/>
              </a:rPr>
              <a:t>Stage 2: 4 ml-8 ml </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1st pubertal sign in males</a:t>
            </a:r>
          </a:p>
          <a:p>
            <a:pPr>
              <a:buFont typeface="Arial" panose="020B0604020202020204" pitchFamily="34" charset="0"/>
              <a:buChar char="•"/>
            </a:pPr>
            <a:r>
              <a:rPr lang="en-US" dirty="0">
                <a:solidFill>
                  <a:srgbClr val="000000"/>
                </a:solidFill>
                <a:latin typeface="Times New Roman" panose="02020603050405020304" pitchFamily="18" charset="0"/>
              </a:rPr>
              <a:t>Stage 3: 9 ml-12 ml </a:t>
            </a:r>
          </a:p>
          <a:p>
            <a:pPr>
              <a:buFont typeface="Arial" panose="020B0604020202020204" pitchFamily="34" charset="0"/>
              <a:buChar char="•"/>
            </a:pPr>
            <a:r>
              <a:rPr lang="en-US" dirty="0">
                <a:solidFill>
                  <a:srgbClr val="000000"/>
                </a:solidFill>
                <a:latin typeface="Times New Roman" panose="02020603050405020304" pitchFamily="18" charset="0"/>
              </a:rPr>
              <a:t>Stage 4: 15-20 ml </a:t>
            </a:r>
          </a:p>
          <a:p>
            <a:pPr>
              <a:buFont typeface="Arial" panose="020B0604020202020204" pitchFamily="34" charset="0"/>
              <a:buChar char="•"/>
            </a:pPr>
            <a:r>
              <a:rPr lang="en-US" dirty="0">
                <a:solidFill>
                  <a:srgbClr val="000000"/>
                </a:solidFill>
                <a:latin typeface="Times New Roman" panose="02020603050405020304" pitchFamily="18" charset="0"/>
              </a:rPr>
              <a:t>Stage 5: &gt; 20 ml </a:t>
            </a:r>
            <a:endParaRPr lang="en-US" b="0" i="0" dirty="0">
              <a:solidFill>
                <a:srgbClr val="000000"/>
              </a:solidFill>
              <a:effectLst/>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51050" y="2214563"/>
            <a:ext cx="7092950" cy="4114800"/>
          </a:xfrm>
        </p:spPr>
        <p:txBody>
          <a:bodyPr lIns="92075" tIns="46038" rIns="92075" bIns="46038"/>
          <a:lstStyle/>
          <a:p>
            <a:pPr eaLnBrk="1" hangingPunct="1">
              <a:buFont typeface="Wingdings" pitchFamily="2" charset="2"/>
              <a:buNone/>
              <a:defRPr/>
            </a:pPr>
            <a:endParaRPr lang="en-US" sz="4800" b="1" i="1" dirty="0">
              <a:solidFill>
                <a:schemeClr val="bg2"/>
              </a:solidFill>
              <a:effectLst>
                <a:outerShdw blurRad="38100" dist="38100" dir="2700000" algn="tl">
                  <a:srgbClr val="C0C0C0"/>
                </a:outerShdw>
              </a:effectLst>
              <a:latin typeface="Arial Narrow" pitchFamily="34" charset="0"/>
            </a:endParaRPr>
          </a:p>
          <a:p>
            <a:pPr eaLnBrk="1" hangingPunct="1">
              <a:buFont typeface="Wingdings" pitchFamily="2" charset="2"/>
              <a:buNone/>
              <a:defRPr/>
            </a:pPr>
            <a:r>
              <a:rPr lang="en-US" sz="4800" b="1" i="1" dirty="0">
                <a:solidFill>
                  <a:schemeClr val="bg2"/>
                </a:solidFill>
                <a:effectLst>
                  <a:outerShdw blurRad="38100" dist="38100" dir="2700000" algn="tl">
                    <a:srgbClr val="C0C0C0"/>
                  </a:outerShdw>
                </a:effectLst>
                <a:latin typeface="Arial Narrow" pitchFamily="34" charset="0"/>
              </a:rPr>
              <a:t> </a:t>
            </a:r>
            <a:r>
              <a:rPr lang="en-US" sz="4800" b="1" i="1" dirty="0">
                <a:solidFill>
                  <a:schemeClr val="tx1"/>
                </a:solidFill>
                <a:effectLst>
                  <a:outerShdw blurRad="38100" dist="38100" dir="2700000" algn="tl">
                    <a:srgbClr val="C0C0C0"/>
                  </a:outerShdw>
                </a:effectLst>
                <a:latin typeface="Arial Narrow" pitchFamily="34" charset="0"/>
              </a:rPr>
              <a:t>Physical changes in females </a:t>
            </a:r>
          </a:p>
          <a:p>
            <a:pPr eaLnBrk="1" hangingPunct="1">
              <a:defRPr/>
            </a:pPr>
            <a:endParaRPr lang="ar-SA"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B52F-DE60-4E56-B0A1-71A094DC38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61EE47-4B46-4F02-A026-4614F338BC37}"/>
              </a:ext>
            </a:extLst>
          </p:cNvPr>
          <p:cNvSpPr>
            <a:spLocks noGrp="1"/>
          </p:cNvSpPr>
          <p:nvPr>
            <p:ph idx="1"/>
          </p:nvPr>
        </p:nvSpPr>
        <p:spPr/>
        <p:txBody>
          <a:bodyPr>
            <a:normAutofit/>
          </a:bodyPr>
          <a:lstStyle/>
          <a:p>
            <a:endParaRPr lang="en-US" dirty="0"/>
          </a:p>
          <a:p>
            <a:r>
              <a:rPr lang="en-US" sz="2200" dirty="0">
                <a:solidFill>
                  <a:schemeClr val="tx1"/>
                </a:solidFill>
                <a:latin typeface="Arial Narrow" pitchFamily="34" charset="0"/>
              </a:rPr>
              <a:t>LH stimulates proliferation of follicular and theca cells, and during the follicular phase of the menstrual cycle induces androgen secretion by theca cells.</a:t>
            </a:r>
          </a:p>
          <a:p>
            <a:r>
              <a:rPr lang="en-US" sz="2200" dirty="0">
                <a:solidFill>
                  <a:schemeClr val="tx1"/>
                </a:solidFill>
                <a:latin typeface="Arial Narrow" pitchFamily="34" charset="0"/>
              </a:rPr>
              <a:t>FSH induces proliferation of granulosa cells; enhances aromatase activity so that androstenedione is converted to </a:t>
            </a:r>
            <a:r>
              <a:rPr lang="en-US" sz="2200" dirty="0" err="1">
                <a:solidFill>
                  <a:schemeClr val="tx1"/>
                </a:solidFill>
                <a:latin typeface="Arial Narrow" pitchFamily="34" charset="0"/>
              </a:rPr>
              <a:t>oestradiol</a:t>
            </a:r>
            <a:r>
              <a:rPr lang="en-US" sz="2200" dirty="0">
                <a:solidFill>
                  <a:schemeClr val="tx1"/>
                </a:solidFill>
                <a:latin typeface="Arial Narrow" pitchFamily="34" charset="0"/>
              </a:rPr>
              <a:t> (E2); and increases progesterone (P) production.</a:t>
            </a:r>
          </a:p>
          <a:p>
            <a:r>
              <a:rPr lang="en-US" sz="2200" dirty="0">
                <a:solidFill>
                  <a:schemeClr val="tx1"/>
                </a:solidFill>
                <a:latin typeface="Arial Narrow" pitchFamily="34" charset="0"/>
              </a:rPr>
              <a:t>E2 induces secondary sexual development. </a:t>
            </a:r>
          </a:p>
          <a:p>
            <a:pPr marL="0" indent="0">
              <a:buNone/>
            </a:pPr>
            <a:endParaRPr lang="en-US" dirty="0"/>
          </a:p>
        </p:txBody>
      </p:sp>
    </p:spTree>
    <p:extLst>
      <p:ext uri="{BB962C8B-B14F-4D97-AF65-F5344CB8AC3E}">
        <p14:creationId xmlns:p14="http://schemas.microsoft.com/office/powerpoint/2010/main" val="162937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1188640" y="908720"/>
            <a:ext cx="6184900" cy="614362"/>
          </a:xfrm>
        </p:spPr>
        <p:txBody>
          <a:bodyPr lIns="0" tIns="0" rIns="0" bIns="0" anchor="ctr">
            <a:spAutoFit/>
          </a:bodyPr>
          <a:lstStyle/>
          <a:p>
            <a:pPr eaLnBrk="1" hangingPunct="1"/>
            <a:r>
              <a:rPr lang="en-US" sz="4000" dirty="0">
                <a:solidFill>
                  <a:schemeClr val="tx1"/>
                </a:solidFill>
                <a:latin typeface="Arial Narrow" pitchFamily="34" charset="0"/>
              </a:rPr>
              <a:t>              1-Breast development</a:t>
            </a:r>
            <a:endParaRPr lang="ar-SA" sz="4000" dirty="0">
              <a:solidFill>
                <a:schemeClr val="tx1"/>
              </a:solidFill>
              <a:latin typeface="Arial Narrow" pitchFamily="34" charset="0"/>
            </a:endParaRPr>
          </a:p>
        </p:txBody>
      </p:sp>
      <p:sp>
        <p:nvSpPr>
          <p:cNvPr id="58371" name="Content Placeholder 2"/>
          <p:cNvSpPr>
            <a:spLocks noGrp="1"/>
          </p:cNvSpPr>
          <p:nvPr>
            <p:ph idx="4294967295"/>
          </p:nvPr>
        </p:nvSpPr>
        <p:spPr>
          <a:xfrm>
            <a:off x="251520" y="1700808"/>
            <a:ext cx="8056562" cy="4895850"/>
          </a:xfrm>
        </p:spPr>
        <p:txBody>
          <a:bodyPr lIns="92075" tIns="46038" rIns="92075" bIns="46038">
            <a:normAutofit/>
          </a:bodyPr>
          <a:lstStyle/>
          <a:p>
            <a:pPr eaLnBrk="1" hangingPunct="1">
              <a:lnSpc>
                <a:spcPct val="80000"/>
              </a:lnSpc>
              <a:buFont typeface="Wingdings" pitchFamily="2" charset="2"/>
              <a:buNone/>
            </a:pPr>
            <a:endParaRPr lang="en-US" dirty="0">
              <a:latin typeface="Arial Narrow" pitchFamily="34" charset="0"/>
            </a:endParaRPr>
          </a:p>
          <a:p>
            <a:pPr eaLnBrk="1" hangingPunct="1">
              <a:lnSpc>
                <a:spcPct val="80000"/>
              </a:lnSpc>
            </a:pPr>
            <a:r>
              <a:rPr lang="en-US" sz="2000" dirty="0">
                <a:solidFill>
                  <a:schemeClr val="tx1"/>
                </a:solidFill>
                <a:latin typeface="Arial Narrow" pitchFamily="34" charset="0"/>
              </a:rPr>
              <a:t>The first physical sign of puberty in females is usually a firm, tender lump under the center of the areola of one or both breasts, occurring on average at about 10 years of age. ( breast budding)</a:t>
            </a:r>
          </a:p>
          <a:p>
            <a:pPr eaLnBrk="1" hangingPunct="1">
              <a:lnSpc>
                <a:spcPct val="80000"/>
              </a:lnSpc>
              <a:buFont typeface="Wingdings" pitchFamily="2" charset="2"/>
              <a:buNone/>
            </a:pPr>
            <a:endParaRPr lang="en-US" sz="2000" dirty="0">
              <a:solidFill>
                <a:schemeClr val="tx1"/>
              </a:solidFill>
              <a:latin typeface="Arial Narrow" pitchFamily="34" charset="0"/>
            </a:endParaRPr>
          </a:p>
          <a:p>
            <a:pPr eaLnBrk="1" hangingPunct="1">
              <a:lnSpc>
                <a:spcPct val="80000"/>
              </a:lnSpc>
            </a:pPr>
            <a:r>
              <a:rPr lang="en-US" sz="2000" dirty="0">
                <a:solidFill>
                  <a:schemeClr val="tx1"/>
                </a:solidFill>
                <a:latin typeface="Arial Narrow" pitchFamily="34" charset="0"/>
              </a:rPr>
              <a:t>Within six to 12 months, the swelling has clearly begun in both sides, softened, and can be felt and seen extending under the edges of the areola . </a:t>
            </a:r>
          </a:p>
          <a:p>
            <a:pPr eaLnBrk="1" hangingPunct="1">
              <a:lnSpc>
                <a:spcPct val="80000"/>
              </a:lnSpc>
              <a:buFont typeface="Wingdings" pitchFamily="2" charset="2"/>
              <a:buNone/>
            </a:pPr>
            <a:endParaRPr lang="en-US" sz="2000" dirty="0">
              <a:solidFill>
                <a:schemeClr val="tx1"/>
              </a:solidFill>
              <a:latin typeface="Arial Narrow" pitchFamily="34" charset="0"/>
            </a:endParaRPr>
          </a:p>
          <a:p>
            <a:pPr eaLnBrk="1" hangingPunct="1">
              <a:lnSpc>
                <a:spcPct val="80000"/>
              </a:lnSpc>
            </a:pPr>
            <a:r>
              <a:rPr lang="en-US" sz="2000" dirty="0">
                <a:solidFill>
                  <a:schemeClr val="tx1"/>
                </a:solidFill>
                <a:latin typeface="Arial Narrow" pitchFamily="34" charset="0"/>
              </a:rPr>
              <a:t>By another 12 months , the breasts are becomes mature size and shape .there is so much variation in sizes and shapes of adult breasts</a:t>
            </a:r>
          </a:p>
          <a:p>
            <a:pPr>
              <a:lnSpc>
                <a:spcPct val="80000"/>
              </a:lnSpc>
            </a:pPr>
            <a:endParaRPr lang="en-US" sz="2100" dirty="0">
              <a:solidFill>
                <a:schemeClr val="tx1"/>
              </a:solidFill>
              <a:latin typeface="Arial Narrow" pitchFamily="34" charset="0"/>
            </a:endParaRPr>
          </a:p>
          <a:p>
            <a:pPr>
              <a:lnSpc>
                <a:spcPct val="80000"/>
              </a:lnSpc>
            </a:pPr>
            <a:r>
              <a:rPr lang="en-US" sz="2100" dirty="0">
                <a:solidFill>
                  <a:schemeClr val="tx1"/>
                </a:solidFill>
                <a:latin typeface="Arial Narrow" pitchFamily="34" charset="0"/>
              </a:rPr>
              <a:t>Peak height velocity occurs early (at breast stage II–III, typically between 11 and 12 </a:t>
            </a:r>
            <a:r>
              <a:rPr lang="en-US" sz="2100" dirty="0" err="1">
                <a:solidFill>
                  <a:schemeClr val="tx1"/>
                </a:solidFill>
                <a:latin typeface="Arial Narrow" pitchFamily="34" charset="0"/>
              </a:rPr>
              <a:t>yr</a:t>
            </a:r>
            <a:r>
              <a:rPr lang="en-US" sz="2100" dirty="0">
                <a:solidFill>
                  <a:schemeClr val="tx1"/>
                </a:solidFill>
                <a:latin typeface="Arial Narrow" pitchFamily="34" charset="0"/>
              </a:rPr>
              <a:t> of age) in girls and always precedes menarche. </a:t>
            </a:r>
            <a:endParaRPr lang="en-US" dirty="0"/>
          </a:p>
          <a:p>
            <a:pPr marL="0" indent="0" eaLnBrk="1" hangingPunct="1">
              <a:lnSpc>
                <a:spcPct val="80000"/>
              </a:lnSpc>
              <a:buNone/>
            </a:pPr>
            <a:endParaRPr lang="en-US" sz="2000" dirty="0">
              <a:solidFill>
                <a:schemeClr val="tx1"/>
              </a:solidFill>
              <a:latin typeface="Arial Narrow" pitchFamily="34" charset="0"/>
            </a:endParaRPr>
          </a:p>
          <a:p>
            <a:pPr eaLnBrk="1" hangingPunct="1">
              <a:lnSpc>
                <a:spcPct val="90000"/>
              </a:lnSpc>
            </a:pPr>
            <a:endParaRPr lang="ar-SA" sz="2200" dirty="0">
              <a:latin typeface="Arial Narrow"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251520" y="504392"/>
            <a:ext cx="6183312" cy="498598"/>
          </a:xfrm>
        </p:spPr>
        <p:txBody>
          <a:bodyPr lIns="0" tIns="0" rIns="0" bIns="0" anchor="ctr">
            <a:spAutoFit/>
          </a:bodyPr>
          <a:lstStyle/>
          <a:p>
            <a:pPr eaLnBrk="1" hangingPunct="1"/>
            <a:r>
              <a:rPr lang="en-US" sz="3600" dirty="0">
                <a:solidFill>
                  <a:schemeClr val="tx1"/>
                </a:solidFill>
                <a:latin typeface="+mn-lt"/>
              </a:rPr>
              <a:t>2-Hair:</a:t>
            </a:r>
            <a:endParaRPr lang="ar-SA" sz="3600" dirty="0">
              <a:solidFill>
                <a:schemeClr val="tx1"/>
              </a:solidFill>
              <a:latin typeface="+mn-lt"/>
            </a:endParaRPr>
          </a:p>
        </p:txBody>
      </p:sp>
      <p:sp>
        <p:nvSpPr>
          <p:cNvPr id="59395" name="Content Placeholder 2"/>
          <p:cNvSpPr>
            <a:spLocks noGrp="1"/>
          </p:cNvSpPr>
          <p:nvPr>
            <p:ph idx="4294967295"/>
          </p:nvPr>
        </p:nvSpPr>
        <p:spPr>
          <a:xfrm>
            <a:off x="179512" y="1038528"/>
            <a:ext cx="8820150" cy="2232273"/>
          </a:xfrm>
        </p:spPr>
        <p:txBody>
          <a:bodyPr lIns="92075" tIns="46038" rIns="92075" bIns="46038">
            <a:normAutofit lnSpcReduction="10000"/>
          </a:bodyPr>
          <a:lstStyle/>
          <a:p>
            <a:pPr eaLnBrk="1" hangingPunct="1">
              <a:buFont typeface="Wingdings" pitchFamily="2" charset="2"/>
              <a:buNone/>
            </a:pPr>
            <a:endParaRPr lang="ar-SA" sz="2400" i="1" dirty="0">
              <a:latin typeface="Times New Roman" pitchFamily="18" charset="0"/>
              <a:cs typeface="Times New Roman" pitchFamily="18" charset="0"/>
            </a:endParaRPr>
          </a:p>
          <a:p>
            <a:pPr eaLnBrk="1" hangingPunct="1"/>
            <a:r>
              <a:rPr lang="en-US" sz="2400" dirty="0">
                <a:latin typeface="+mj-lt"/>
                <a:cs typeface="Times New Roman" pitchFamily="18" charset="0"/>
              </a:rPr>
              <a:t>increased activity of the suprarenal cortex at puberty with increased production of adrenal androgens which lead to appearance of pubic and axillary hair</a:t>
            </a:r>
            <a:endParaRPr lang="ar-SA" sz="2400" dirty="0">
              <a:latin typeface="+mj-lt"/>
            </a:endParaRPr>
          </a:p>
          <a:p>
            <a:pPr eaLnBrk="1" hangingPunct="1">
              <a:buFont typeface="Wingdings" pitchFamily="2" charset="2"/>
              <a:buNone/>
            </a:pPr>
            <a:endParaRPr lang="en-US" sz="2400" dirty="0">
              <a:latin typeface="+mj-lt"/>
            </a:endParaRPr>
          </a:p>
          <a:p>
            <a:pPr eaLnBrk="1" hangingPunct="1"/>
            <a:r>
              <a:rPr lang="en-US" sz="2400" dirty="0">
                <a:latin typeface="+mj-lt"/>
              </a:rPr>
              <a:t>Hair growth begins shortly after breast development </a:t>
            </a:r>
            <a:r>
              <a:rPr lang="en-US" sz="2400" dirty="0"/>
              <a:t>.</a:t>
            </a:r>
            <a:endParaRPr lang="en-US" sz="2400" i="1" dirty="0">
              <a:cs typeface="Times New Roman" pitchFamily="18" charset="0"/>
            </a:endParaRPr>
          </a:p>
        </p:txBody>
      </p:sp>
      <p:sp>
        <p:nvSpPr>
          <p:cNvPr id="4" name="Title 1"/>
          <p:cNvSpPr txBox="1">
            <a:spLocks/>
          </p:cNvSpPr>
          <p:nvPr/>
        </p:nvSpPr>
        <p:spPr>
          <a:xfrm>
            <a:off x="110232" y="3501008"/>
            <a:ext cx="6324600" cy="954087"/>
          </a:xfrm>
          <a:prstGeom prst="rect">
            <a:avLst/>
          </a:prstGeom>
        </p:spPr>
        <p:txBody>
          <a:bodyPr vert="horz" lIns="0" tIns="0" rIns="0" bIns="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 </a:t>
            </a:r>
            <a:r>
              <a:rPr lang="en-US" sz="4000" dirty="0" smtClean="0">
                <a:latin typeface="Arial Narrow" pitchFamily="34" charset="0"/>
              </a:rPr>
              <a:t>3- </a:t>
            </a:r>
            <a:r>
              <a:rPr lang="en-US" dirty="0" smtClean="0">
                <a:latin typeface="+mn-lt"/>
              </a:rPr>
              <a:t>Vagina, uterus, ovaries</a:t>
            </a:r>
            <a:br>
              <a:rPr lang="en-US" dirty="0" smtClean="0">
                <a:latin typeface="+mn-lt"/>
              </a:rPr>
            </a:br>
            <a:endParaRPr lang="ar-SA" dirty="0">
              <a:latin typeface="+mn-lt"/>
            </a:endParaRPr>
          </a:p>
        </p:txBody>
      </p:sp>
      <p:sp>
        <p:nvSpPr>
          <p:cNvPr id="5" name="Content Placeholder 2"/>
          <p:cNvSpPr txBox="1">
            <a:spLocks/>
          </p:cNvSpPr>
          <p:nvPr/>
        </p:nvSpPr>
        <p:spPr>
          <a:xfrm>
            <a:off x="251520" y="3789040"/>
            <a:ext cx="8208962" cy="2735758"/>
          </a:xfrm>
          <a:prstGeom prst="rect">
            <a:avLst/>
          </a:prstGeom>
        </p:spPr>
        <p:txBody>
          <a:bodyPr vert="horz" lIns="92075" tIns="46038" rIns="92075" bIns="46038"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None/>
            </a:pPr>
            <a:endParaRPr lang="en-US" dirty="0" smtClean="0">
              <a:latin typeface="Arial Narrow" pitchFamily="34" charset="0"/>
            </a:endParaRPr>
          </a:p>
          <a:p>
            <a:r>
              <a:rPr lang="en-US" sz="2400" dirty="0" smtClean="0">
                <a:latin typeface="+mj-lt"/>
              </a:rPr>
              <a:t>The mucosal surface of the vagina also changes in response to increasing levels of estrogen, becoming thicker and a more pink in color</a:t>
            </a:r>
          </a:p>
          <a:p>
            <a:r>
              <a:rPr lang="en-US" sz="2400" dirty="0" smtClean="0">
                <a:latin typeface="+mj-lt"/>
              </a:rPr>
              <a:t> Whitish secretions are a normal effect of estrogen as well.     </a:t>
            </a:r>
          </a:p>
          <a:p>
            <a:r>
              <a:rPr lang="en-US" sz="2400" dirty="0" smtClean="0">
                <a:latin typeface="+mj-lt"/>
              </a:rPr>
              <a:t> The uterus and ovaries increase in size, and follicles in the ovaries reach larger sizes.</a:t>
            </a:r>
          </a:p>
          <a:p>
            <a:pPr>
              <a:buFont typeface="Wingdings" pitchFamily="2" charset="2"/>
              <a:buNone/>
            </a:pPr>
            <a:endParaRPr lang="ar-SA" sz="2400" dirty="0">
              <a:latin typeface="Arial Narrow"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0" y="379270"/>
            <a:ext cx="6324600" cy="443198"/>
          </a:xfrm>
        </p:spPr>
        <p:txBody>
          <a:bodyPr lIns="0" tIns="0" rIns="0" bIns="0" anchor="ctr">
            <a:spAutoFit/>
          </a:bodyPr>
          <a:lstStyle/>
          <a:p>
            <a:pPr eaLnBrk="1" hangingPunct="1"/>
            <a:r>
              <a:rPr lang="en-US" sz="3200" dirty="0">
                <a:solidFill>
                  <a:schemeClr val="tx1"/>
                </a:solidFill>
                <a:latin typeface="+mn-lt"/>
              </a:rPr>
              <a:t>4- Menstruation and fertility</a:t>
            </a:r>
            <a:endParaRPr lang="ar-SA" sz="3200" dirty="0">
              <a:solidFill>
                <a:schemeClr val="tx1"/>
              </a:solidFill>
              <a:latin typeface="+mn-lt"/>
            </a:endParaRPr>
          </a:p>
        </p:txBody>
      </p:sp>
      <p:sp>
        <p:nvSpPr>
          <p:cNvPr id="61443" name="Content Placeholder 2"/>
          <p:cNvSpPr>
            <a:spLocks noGrp="1"/>
          </p:cNvSpPr>
          <p:nvPr>
            <p:ph idx="4294967295"/>
          </p:nvPr>
        </p:nvSpPr>
        <p:spPr>
          <a:xfrm>
            <a:off x="251520" y="1124744"/>
            <a:ext cx="8353425" cy="2798007"/>
          </a:xfrm>
        </p:spPr>
        <p:txBody>
          <a:bodyPr lIns="92075" tIns="46038" rIns="92075" bIns="46038">
            <a:normAutofit fontScale="85000" lnSpcReduction="20000"/>
          </a:bodyPr>
          <a:lstStyle/>
          <a:p>
            <a:pPr eaLnBrk="1" hangingPunct="1"/>
            <a:r>
              <a:rPr lang="en-US" sz="2400" dirty="0">
                <a:latin typeface="+mj-lt"/>
              </a:rPr>
              <a:t>The first Menses is referred to as </a:t>
            </a:r>
            <a:r>
              <a:rPr lang="en-US" sz="2400" dirty="0" smtClean="0">
                <a:latin typeface="+mj-lt"/>
              </a:rPr>
              <a:t>menarche which is usually not  </a:t>
            </a:r>
            <a:r>
              <a:rPr lang="en-US" sz="2400" dirty="0">
                <a:latin typeface="+mj-lt"/>
              </a:rPr>
              <a:t>regular and occurs monthly and last from 3 to 7 days  .</a:t>
            </a:r>
          </a:p>
          <a:p>
            <a:pPr eaLnBrk="1" hangingPunct="1">
              <a:buFont typeface="Wingdings" pitchFamily="2" charset="2"/>
              <a:buNone/>
            </a:pPr>
            <a:r>
              <a:rPr lang="en-US" sz="2400" dirty="0">
                <a:latin typeface="+mj-lt"/>
              </a:rPr>
              <a:t>  </a:t>
            </a:r>
          </a:p>
          <a:p>
            <a:pPr eaLnBrk="1" hangingPunct="1"/>
            <a:r>
              <a:rPr lang="en-US" sz="2400" dirty="0">
                <a:latin typeface="+mj-lt"/>
              </a:rPr>
              <a:t> Ovulation is necessary for fertility, but may or may not present in The first Menses.</a:t>
            </a:r>
          </a:p>
          <a:p>
            <a:pPr eaLnBrk="1" hangingPunct="1"/>
            <a:endParaRPr lang="en-US" sz="2400" dirty="0">
              <a:latin typeface="+mj-lt"/>
            </a:endParaRPr>
          </a:p>
          <a:p>
            <a:r>
              <a:rPr lang="en-US" sz="2400" dirty="0">
                <a:latin typeface="+mj-lt"/>
              </a:rPr>
              <a:t>The mean age of menarche is about 12</a:t>
            </a:r>
            <a:r>
              <a:rPr lang="en-US" sz="2400" dirty="0" smtClean="0">
                <a:latin typeface="+mj-lt"/>
              </a:rPr>
              <a:t>¾ yr.</a:t>
            </a:r>
          </a:p>
          <a:p>
            <a:r>
              <a:rPr lang="en-US" sz="2400" dirty="0" smtClean="0">
                <a:latin typeface="+mj-lt"/>
              </a:rPr>
              <a:t>Positive correlation with adiposity </a:t>
            </a:r>
            <a:endParaRPr lang="en-US" sz="2400" dirty="0">
              <a:latin typeface="+mj-lt"/>
            </a:endParaRPr>
          </a:p>
          <a:p>
            <a:pPr eaLnBrk="1" hangingPunct="1">
              <a:buFont typeface="Wingdings" pitchFamily="2" charset="2"/>
              <a:buNone/>
            </a:pPr>
            <a:r>
              <a:rPr lang="en-US" sz="2400" dirty="0">
                <a:latin typeface="+mj-lt"/>
              </a:rPr>
              <a:t> </a:t>
            </a:r>
            <a:endParaRPr lang="ar-SA" sz="2400" dirty="0">
              <a:latin typeface="+mj-lt"/>
            </a:endParaRPr>
          </a:p>
        </p:txBody>
      </p:sp>
      <p:sp>
        <p:nvSpPr>
          <p:cNvPr id="4" name="Title 1"/>
          <p:cNvSpPr txBox="1">
            <a:spLocks/>
          </p:cNvSpPr>
          <p:nvPr/>
        </p:nvSpPr>
        <p:spPr>
          <a:xfrm>
            <a:off x="-30444" y="3922752"/>
            <a:ext cx="8958098" cy="886397"/>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smtClean="0">
                <a:solidFill>
                  <a:schemeClr val="bg2"/>
                </a:solidFill>
                <a:latin typeface="+mn-lt"/>
              </a:rPr>
              <a:t> </a:t>
            </a:r>
            <a:r>
              <a:rPr lang="en-US" sz="3200" dirty="0" smtClean="0">
                <a:latin typeface="+mn-lt"/>
              </a:rPr>
              <a:t>4- Body shape, fat distribution, and body composition</a:t>
            </a:r>
            <a:br>
              <a:rPr lang="en-US" sz="3200" dirty="0" smtClean="0">
                <a:latin typeface="+mn-lt"/>
              </a:rPr>
            </a:br>
            <a:endParaRPr lang="ar-SA" sz="3200" dirty="0">
              <a:latin typeface="+mn-lt"/>
            </a:endParaRPr>
          </a:p>
        </p:txBody>
      </p:sp>
      <p:sp>
        <p:nvSpPr>
          <p:cNvPr id="5" name="Content Placeholder 2"/>
          <p:cNvSpPr txBox="1">
            <a:spLocks/>
          </p:cNvSpPr>
          <p:nvPr/>
        </p:nvSpPr>
        <p:spPr>
          <a:xfrm>
            <a:off x="217171" y="4448111"/>
            <a:ext cx="8820150" cy="2009166"/>
          </a:xfrm>
          <a:prstGeom prst="rect">
            <a:avLst/>
          </a:prstGeom>
        </p:spPr>
        <p:txBody>
          <a:bodyPr vert="horz" lIns="92075" tIns="46038" rIns="92075" bIns="46038"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None/>
            </a:pPr>
            <a:endParaRPr lang="en-US" dirty="0" smtClean="0"/>
          </a:p>
          <a:p>
            <a:r>
              <a:rPr lang="en-US" sz="2400" dirty="0" smtClean="0">
                <a:latin typeface="+mj-lt"/>
              </a:rPr>
              <a:t>During this period, also in response to rising levels of estrogen, the lower part of the pelvis and  hips widen.</a:t>
            </a:r>
          </a:p>
          <a:p>
            <a:pPr>
              <a:buFont typeface="Wingdings" pitchFamily="2" charset="2"/>
              <a:buNone/>
            </a:pPr>
            <a:endParaRPr lang="en-US" sz="2400" dirty="0" smtClean="0">
              <a:latin typeface="+mj-lt"/>
            </a:endParaRPr>
          </a:p>
          <a:p>
            <a:r>
              <a:rPr lang="en-US" sz="2400" dirty="0" smtClean="0">
                <a:latin typeface="+mj-lt"/>
              </a:rPr>
              <a:t>Fat tissue increases to a greater percentage of the body composition than in males, especially in the typical female distribution of breasts, hips, buttocks, thighs, upper arms, and pubis.</a:t>
            </a:r>
          </a:p>
          <a:p>
            <a:pPr>
              <a:buFont typeface="Wingdings" pitchFamily="2" charset="2"/>
              <a:buNone/>
            </a:pPr>
            <a:endParaRPr lang="ar-SA"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Definition</a:t>
            </a:r>
          </a:p>
        </p:txBody>
      </p:sp>
      <p:sp>
        <p:nvSpPr>
          <p:cNvPr id="39939" name="Rectangle 3"/>
          <p:cNvSpPr>
            <a:spLocks noGrp="1" noChangeArrowheads="1"/>
          </p:cNvSpPr>
          <p:nvPr>
            <p:ph idx="1"/>
          </p:nvPr>
        </p:nvSpPr>
        <p:spPr>
          <a:xfrm>
            <a:off x="395536" y="1484785"/>
            <a:ext cx="8296027" cy="5127154"/>
          </a:xfrm>
        </p:spPr>
        <p:txBody>
          <a:bodyPr/>
          <a:lstStyle/>
          <a:p>
            <a:pPr eaLnBrk="1" hangingPunct="1"/>
            <a:r>
              <a:rPr lang="en-US" sz="2400" dirty="0" smtClean="0">
                <a:solidFill>
                  <a:schemeClr val="tx1"/>
                </a:solidFill>
                <a:latin typeface="+mj-lt"/>
              </a:rPr>
              <a:t>Refers </a:t>
            </a:r>
            <a:r>
              <a:rPr lang="en-US" sz="2400" dirty="0">
                <a:solidFill>
                  <a:schemeClr val="tx1"/>
                </a:solidFill>
                <a:latin typeface="+mj-lt"/>
              </a:rPr>
              <a:t>to the process of physical changes by which a child's body  becomes an adult body capable of </a:t>
            </a:r>
            <a:r>
              <a:rPr lang="en-US" sz="2400" dirty="0" smtClean="0">
                <a:solidFill>
                  <a:schemeClr val="tx1"/>
                </a:solidFill>
                <a:latin typeface="+mj-lt"/>
              </a:rPr>
              <a:t>reproduction, it takes around 2 years to be completed .</a:t>
            </a:r>
          </a:p>
          <a:p>
            <a:pPr marL="0" indent="0" eaLnBrk="1" hangingPunct="1">
              <a:buNone/>
            </a:pPr>
            <a:endParaRPr lang="en-US" sz="2400" dirty="0">
              <a:solidFill>
                <a:schemeClr val="tx1"/>
              </a:solidFill>
              <a:latin typeface="+mj-lt"/>
            </a:endParaRPr>
          </a:p>
          <a:p>
            <a:pPr eaLnBrk="1" hangingPunct="1"/>
            <a:r>
              <a:rPr lang="en-US" sz="2400" dirty="0">
                <a:solidFill>
                  <a:schemeClr val="tx1"/>
                </a:solidFill>
                <a:latin typeface="+mj-lt"/>
              </a:rPr>
              <a:t> Transitional stage </a:t>
            </a:r>
            <a:r>
              <a:rPr lang="en-US" sz="2400" dirty="0" smtClean="0">
                <a:solidFill>
                  <a:schemeClr val="tx1"/>
                </a:solidFill>
                <a:latin typeface="+mj-lt"/>
              </a:rPr>
              <a:t>from sexual immaturity to maturity manifested </a:t>
            </a:r>
            <a:r>
              <a:rPr lang="en-US" sz="2400" dirty="0">
                <a:solidFill>
                  <a:schemeClr val="tx1"/>
                </a:solidFill>
                <a:latin typeface="+mj-lt"/>
              </a:rPr>
              <a:t>by physiological </a:t>
            </a:r>
            <a:r>
              <a:rPr lang="en-US" sz="2400" dirty="0">
                <a:solidFill>
                  <a:schemeClr val="tx1"/>
                </a:solidFill>
              </a:rPr>
              <a:t>changes &amp; development of SSC</a:t>
            </a:r>
            <a:r>
              <a:rPr lang="ar-SA" sz="2400" dirty="0" smtClean="0">
                <a:solidFill>
                  <a:schemeClr val="tx1"/>
                </a:solidFill>
              </a:rPr>
              <a:t>.</a:t>
            </a:r>
            <a:r>
              <a:rPr lang="en-US" sz="2400" dirty="0" smtClean="0">
                <a:solidFill>
                  <a:schemeClr val="tx1"/>
                </a:solidFill>
              </a:rPr>
              <a:t>, </a:t>
            </a:r>
            <a:r>
              <a:rPr lang="en-US" sz="2400" dirty="0" err="1" smtClean="0">
                <a:solidFill>
                  <a:schemeClr val="tx1"/>
                </a:solidFill>
                <a:latin typeface="+mj-lt"/>
              </a:rPr>
              <a:t>statural</a:t>
            </a:r>
            <a:r>
              <a:rPr lang="en-US" sz="2400" dirty="0" smtClean="0">
                <a:solidFill>
                  <a:schemeClr val="tx1"/>
                </a:solidFill>
                <a:latin typeface="+mj-lt"/>
              </a:rPr>
              <a:t> growth , brain , and cardiovascular system development which would be variable in the start point and the end point .</a:t>
            </a:r>
            <a:endParaRPr lang="ar-JO" sz="2400" dirty="0">
              <a:solidFill>
                <a:schemeClr val="tx1"/>
              </a:solidFill>
              <a:latin typeface="+mj-lt"/>
            </a:endParaRPr>
          </a:p>
          <a:p>
            <a:pPr eaLnBrk="1" hangingPunct="1">
              <a:buFont typeface="Wingdings" pitchFamily="2" charset="2"/>
              <a:buNone/>
            </a:pPr>
            <a:r>
              <a:rPr lang="en-US" sz="2400" u="sng" dirty="0">
                <a:solidFill>
                  <a:schemeClr val="tx1"/>
                </a:solidFill>
                <a:latin typeface="+mj-lt"/>
              </a:rPr>
              <a:t>The normal age of puberty </a:t>
            </a:r>
            <a:r>
              <a:rPr lang="en-US" sz="2400" dirty="0">
                <a:solidFill>
                  <a:schemeClr val="tx1"/>
                </a:solidFill>
                <a:latin typeface="+mj-lt"/>
              </a:rPr>
              <a:t>:</a:t>
            </a:r>
          </a:p>
          <a:p>
            <a:pPr eaLnBrk="1" hangingPunct="1">
              <a:buFont typeface="Wingdings" pitchFamily="2" charset="2"/>
              <a:buNone/>
            </a:pPr>
            <a:r>
              <a:rPr lang="en-US" sz="2400" dirty="0">
                <a:solidFill>
                  <a:schemeClr val="tx1"/>
                </a:solidFill>
                <a:latin typeface="+mj-lt"/>
              </a:rPr>
              <a:t>  1- in male : about </a:t>
            </a:r>
            <a:r>
              <a:rPr lang="en-US" sz="2400" dirty="0" smtClean="0">
                <a:latin typeface="+mj-lt"/>
              </a:rPr>
              <a:t>9-14</a:t>
            </a:r>
            <a:r>
              <a:rPr lang="en-US" sz="2400" dirty="0" smtClean="0">
                <a:solidFill>
                  <a:schemeClr val="tx1"/>
                </a:solidFill>
                <a:latin typeface="+mj-lt"/>
              </a:rPr>
              <a:t> years, testicular enlargement </a:t>
            </a:r>
            <a:endParaRPr lang="en-US" sz="2400" dirty="0">
              <a:solidFill>
                <a:schemeClr val="tx1"/>
              </a:solidFill>
              <a:latin typeface="+mj-lt"/>
            </a:endParaRPr>
          </a:p>
          <a:p>
            <a:pPr eaLnBrk="1" hangingPunct="1">
              <a:buFont typeface="Wingdings" pitchFamily="2" charset="2"/>
              <a:buNone/>
            </a:pPr>
            <a:r>
              <a:rPr lang="en-US" sz="2400" dirty="0">
                <a:solidFill>
                  <a:schemeClr val="tx1"/>
                </a:solidFill>
                <a:latin typeface="+mj-lt"/>
              </a:rPr>
              <a:t>  2- in female : about </a:t>
            </a:r>
            <a:r>
              <a:rPr lang="en-US" sz="2400" dirty="0" smtClean="0">
                <a:latin typeface="+mj-lt"/>
              </a:rPr>
              <a:t>8-13 </a:t>
            </a:r>
            <a:r>
              <a:rPr lang="en-US" sz="2400" dirty="0" smtClean="0">
                <a:solidFill>
                  <a:schemeClr val="tx1"/>
                </a:solidFill>
                <a:latin typeface="+mj-lt"/>
              </a:rPr>
              <a:t>years, variable range , breast bud </a:t>
            </a:r>
            <a:endParaRPr lang="en-US" sz="2400" dirty="0">
              <a:solidFill>
                <a:schemeClr val="tx1"/>
              </a:solidFill>
              <a:latin typeface="+mj-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3923928" y="-1240140"/>
            <a:ext cx="5857875" cy="8115300"/>
          </a:xfrm>
          <a:prstGeom prst="rect">
            <a:avLst/>
          </a:prstGeom>
          <a:noFill/>
          <a:ln w="9525">
            <a:noFill/>
            <a:miter lim="800000"/>
            <a:headEnd/>
            <a:tailEnd/>
          </a:ln>
        </p:spPr>
      </p:pic>
      <p:sp>
        <p:nvSpPr>
          <p:cNvPr id="2" name="Rectangle 1"/>
          <p:cNvSpPr/>
          <p:nvPr/>
        </p:nvSpPr>
        <p:spPr>
          <a:xfrm>
            <a:off x="0" y="836712"/>
            <a:ext cx="3563888" cy="4524315"/>
          </a:xfrm>
          <a:prstGeom prst="rect">
            <a:avLst/>
          </a:prstGeom>
        </p:spPr>
        <p:txBody>
          <a:bodyPr wrap="square">
            <a:spAutoFit/>
          </a:bodyPr>
          <a:lstStyle/>
          <a:p>
            <a:r>
              <a:rPr lang="en-US" b="1" dirty="0" smtClean="0">
                <a:solidFill>
                  <a:srgbClr val="000000"/>
                </a:solidFill>
                <a:latin typeface="Times New Roman" panose="02020603050405020304" pitchFamily="18" charset="0"/>
              </a:rPr>
              <a:t>Female </a:t>
            </a:r>
            <a:r>
              <a:rPr lang="en-US" b="1" dirty="0">
                <a:solidFill>
                  <a:srgbClr val="000000"/>
                </a:solidFill>
                <a:latin typeface="Times New Roman" panose="02020603050405020304" pitchFamily="18" charset="0"/>
              </a:rPr>
              <a:t>Breast Development Scale</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Times New Roman" panose="02020603050405020304" pitchFamily="18" charset="0"/>
              </a:rPr>
              <a:t>Stage 1: No glandular breast tissue palpable </a:t>
            </a:r>
          </a:p>
          <a:p>
            <a:pPr>
              <a:buFont typeface="Arial" panose="020B0604020202020204" pitchFamily="34" charset="0"/>
              <a:buChar char="•"/>
            </a:pPr>
            <a:r>
              <a:rPr lang="en-US" dirty="0">
                <a:solidFill>
                  <a:srgbClr val="000000"/>
                </a:solidFill>
                <a:latin typeface="Times New Roman" panose="02020603050405020304" pitchFamily="18" charset="0"/>
              </a:rPr>
              <a:t>Stage 2: Breast bud palpable under the areola (1st pubertal sign in females)</a:t>
            </a:r>
          </a:p>
          <a:p>
            <a:pPr>
              <a:buFont typeface="Arial" panose="020B0604020202020204" pitchFamily="34" charset="0"/>
              <a:buChar char="•"/>
            </a:pPr>
            <a:r>
              <a:rPr lang="en-US" dirty="0">
                <a:solidFill>
                  <a:srgbClr val="000000"/>
                </a:solidFill>
                <a:latin typeface="Times New Roman" panose="02020603050405020304" pitchFamily="18" charset="0"/>
              </a:rPr>
              <a:t>Stage 3: Breast tissue palpable outside areola; no areolar development</a:t>
            </a:r>
          </a:p>
          <a:p>
            <a:pPr>
              <a:buFont typeface="Arial" panose="020B0604020202020204" pitchFamily="34" charset="0"/>
              <a:buChar char="•"/>
            </a:pPr>
            <a:r>
              <a:rPr lang="en-US" dirty="0">
                <a:solidFill>
                  <a:srgbClr val="000000"/>
                </a:solidFill>
                <a:latin typeface="Times New Roman" panose="02020603050405020304" pitchFamily="18" charset="0"/>
              </a:rPr>
              <a:t>Stage 4: Areola elevated above the contour of the breast, forming a “double scoop” appearance</a:t>
            </a:r>
          </a:p>
          <a:p>
            <a:pPr>
              <a:buFont typeface="Arial" panose="020B0604020202020204" pitchFamily="34" charset="0"/>
              <a:buChar char="•"/>
            </a:pPr>
            <a:r>
              <a:rPr lang="en-US" dirty="0">
                <a:solidFill>
                  <a:srgbClr val="000000"/>
                </a:solidFill>
                <a:latin typeface="Times New Roman" panose="02020603050405020304" pitchFamily="18" charset="0"/>
              </a:rPr>
              <a:t>Stage 5: Areolar mound recedes into single breast contour with areolar hyperpigmentation, papillae development, and nipple </a:t>
            </a:r>
            <a:r>
              <a:rPr lang="en-US" dirty="0" smtClean="0">
                <a:solidFill>
                  <a:srgbClr val="000000"/>
                </a:solidFill>
                <a:latin typeface="Times New Roman" panose="02020603050405020304" pitchFamily="18" charset="0"/>
              </a:rPr>
              <a:t>protrusion</a:t>
            </a:r>
            <a:endParaRPr lang="en-US" dirty="0">
              <a:solidFill>
                <a:srgbClr val="000000"/>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وان 1"/>
          <p:cNvSpPr>
            <a:spLocks noGrp="1"/>
          </p:cNvSpPr>
          <p:nvPr>
            <p:ph type="title" idx="4294967295"/>
          </p:nvPr>
        </p:nvSpPr>
        <p:spPr>
          <a:xfrm>
            <a:off x="914400" y="460375"/>
            <a:ext cx="8229600" cy="1139825"/>
          </a:xfrm>
        </p:spPr>
        <p:txBody>
          <a:bodyPr anchor="ctr">
            <a:normAutofit fontScale="90000"/>
          </a:bodyPr>
          <a:lstStyle/>
          <a:p>
            <a:pPr eaLnBrk="1" hangingPunct="1"/>
            <a:r>
              <a:rPr lang="en-US" sz="4000" b="1" dirty="0"/>
              <a:t>Precocious puberty</a:t>
            </a:r>
            <a:br>
              <a:rPr lang="en-US" sz="4000" b="1" dirty="0"/>
            </a:br>
            <a:endParaRPr lang="en-US" sz="4000" b="1" dirty="0"/>
          </a:p>
        </p:txBody>
      </p:sp>
      <p:sp>
        <p:nvSpPr>
          <p:cNvPr id="68611" name="عنصر نائب للمحتوى 2"/>
          <p:cNvSpPr>
            <a:spLocks noGrp="1"/>
          </p:cNvSpPr>
          <p:nvPr>
            <p:ph idx="4294967295"/>
          </p:nvPr>
        </p:nvSpPr>
        <p:spPr>
          <a:xfrm>
            <a:off x="914400" y="1600200"/>
            <a:ext cx="8229600" cy="4530725"/>
          </a:xfrm>
        </p:spPr>
        <p:txBody>
          <a:bodyPr/>
          <a:lstStyle/>
          <a:p>
            <a:pPr eaLnBrk="1" hangingPunct="1">
              <a:lnSpc>
                <a:spcPct val="80000"/>
              </a:lnSpc>
              <a:buFont typeface="Wingdings" pitchFamily="2" charset="2"/>
              <a:buNone/>
            </a:pPr>
            <a:r>
              <a:rPr lang="en-US" sz="1800" dirty="0"/>
              <a:t> </a:t>
            </a:r>
          </a:p>
          <a:p>
            <a:pPr eaLnBrk="1" hangingPunct="1">
              <a:lnSpc>
                <a:spcPct val="80000"/>
              </a:lnSpc>
            </a:pPr>
            <a:r>
              <a:rPr lang="en-US" sz="2400" b="1" dirty="0"/>
              <a:t>appearance of any of the secondary sexual characters before the age of:</a:t>
            </a:r>
          </a:p>
          <a:p>
            <a:pPr marL="0" indent="0" eaLnBrk="1" hangingPunct="1">
              <a:lnSpc>
                <a:spcPct val="80000"/>
              </a:lnSpc>
              <a:buNone/>
            </a:pPr>
            <a:endParaRPr lang="en-US" sz="2400" b="1" dirty="0"/>
          </a:p>
          <a:p>
            <a:pPr eaLnBrk="1" hangingPunct="1">
              <a:lnSpc>
                <a:spcPct val="80000"/>
              </a:lnSpc>
              <a:buFont typeface="Wingdings" pitchFamily="2" charset="2"/>
              <a:buNone/>
            </a:pPr>
            <a:r>
              <a:rPr lang="en-US" sz="2400" b="1" dirty="0"/>
              <a:t>   8 years in females  </a:t>
            </a:r>
          </a:p>
          <a:p>
            <a:pPr eaLnBrk="1" hangingPunct="1">
              <a:lnSpc>
                <a:spcPct val="80000"/>
              </a:lnSpc>
              <a:buFont typeface="Wingdings" pitchFamily="2" charset="2"/>
              <a:buNone/>
            </a:pPr>
            <a:r>
              <a:rPr lang="en-US" sz="2400" b="1" dirty="0"/>
              <a:t>   9 years in males  </a:t>
            </a:r>
            <a:endParaRPr lang="en-US" sz="2400" b="1" dirty="0" smtClean="0"/>
          </a:p>
          <a:p>
            <a:pPr eaLnBrk="1" hangingPunct="1">
              <a:lnSpc>
                <a:spcPct val="80000"/>
              </a:lnSpc>
              <a:buFont typeface="Wingdings" pitchFamily="2" charset="2"/>
              <a:buNone/>
            </a:pPr>
            <a:r>
              <a:rPr lang="en-US" sz="2400" b="1" dirty="0" smtClean="0"/>
              <a:t>It could be central or peripheral </a:t>
            </a:r>
          </a:p>
          <a:p>
            <a:pPr eaLnBrk="1" hangingPunct="1">
              <a:lnSpc>
                <a:spcPct val="80000"/>
              </a:lnSpc>
              <a:buFont typeface="Wingdings" pitchFamily="2" charset="2"/>
              <a:buNone/>
            </a:pPr>
            <a:r>
              <a:rPr lang="en-US" sz="2400" b="1" dirty="0" smtClean="0"/>
              <a:t>OR </a:t>
            </a:r>
          </a:p>
          <a:p>
            <a:pPr eaLnBrk="1" hangingPunct="1">
              <a:lnSpc>
                <a:spcPct val="80000"/>
              </a:lnSpc>
              <a:buFont typeface="Wingdings" pitchFamily="2" charset="2"/>
              <a:buNone/>
            </a:pPr>
            <a:r>
              <a:rPr lang="en-US" sz="2400" b="1" dirty="0" smtClean="0"/>
              <a:t>Pseudo precocious puberty or true </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eaLnBrk="1" hangingPunct="1"/>
            <a:r>
              <a:rPr lang="en-US" b="1"/>
              <a:t>In females</a:t>
            </a:r>
            <a:r>
              <a:rPr lang="en-US" sz="4000"/>
              <a:t> </a:t>
            </a:r>
            <a:br>
              <a:rPr lang="en-US" sz="4000"/>
            </a:br>
            <a:endParaRPr lang="ar-JO"/>
          </a:p>
        </p:txBody>
      </p:sp>
      <p:sp>
        <p:nvSpPr>
          <p:cNvPr id="69635" name="Rectangle 3"/>
          <p:cNvSpPr>
            <a:spLocks noGrp="1" noChangeArrowheads="1"/>
          </p:cNvSpPr>
          <p:nvPr>
            <p:ph idx="1"/>
          </p:nvPr>
        </p:nvSpPr>
        <p:spPr>
          <a:xfrm>
            <a:off x="395536" y="1196752"/>
            <a:ext cx="8748464" cy="5243736"/>
          </a:xfrm>
        </p:spPr>
        <p:txBody>
          <a:bodyPr/>
          <a:lstStyle/>
          <a:p>
            <a:pPr eaLnBrk="1" hangingPunct="1">
              <a:lnSpc>
                <a:spcPct val="80000"/>
              </a:lnSpc>
              <a:buFont typeface="Wingdings" pitchFamily="2" charset="2"/>
              <a:buNone/>
            </a:pPr>
            <a:r>
              <a:rPr lang="en-US" sz="1800" dirty="0"/>
              <a:t> </a:t>
            </a:r>
          </a:p>
          <a:p>
            <a:pPr eaLnBrk="1" hangingPunct="1">
              <a:lnSpc>
                <a:spcPct val="80000"/>
              </a:lnSpc>
            </a:pPr>
            <a:r>
              <a:rPr lang="en-US" sz="2400" dirty="0"/>
              <a:t>Is usually idiopathic or familial  and follows the normal sequence of puberty.</a:t>
            </a:r>
          </a:p>
          <a:p>
            <a:pPr marL="0" indent="0" eaLnBrk="1" hangingPunct="1">
              <a:lnSpc>
                <a:spcPct val="80000"/>
              </a:lnSpc>
              <a:buNone/>
            </a:pPr>
            <a:endParaRPr lang="en-US" sz="2400" dirty="0"/>
          </a:p>
          <a:p>
            <a:pPr eaLnBrk="1" hangingPunct="1">
              <a:lnSpc>
                <a:spcPct val="80000"/>
              </a:lnSpc>
            </a:pPr>
            <a:r>
              <a:rPr lang="en-US" sz="2400" dirty="0"/>
              <a:t>the organic causes are rare and are associated with :</a:t>
            </a:r>
          </a:p>
          <a:p>
            <a:pPr lvl="1" eaLnBrk="1" hangingPunct="1">
              <a:lnSpc>
                <a:spcPct val="80000"/>
              </a:lnSpc>
            </a:pPr>
            <a:r>
              <a:rPr lang="en-US" sz="2000" dirty="0" smtClean="0"/>
              <a:t>Dissociative  </a:t>
            </a:r>
            <a:r>
              <a:rPr lang="en-US" sz="2000" dirty="0"/>
              <a:t>when the sequence of pubertal changes is </a:t>
            </a:r>
            <a:r>
              <a:rPr lang="en-US" sz="2000" dirty="0" smtClean="0"/>
              <a:t>abnormal </a:t>
            </a:r>
            <a:r>
              <a:rPr lang="en-US" sz="2000" dirty="0"/>
              <a:t>, </a:t>
            </a:r>
            <a:r>
              <a:rPr lang="en-US" sz="2000" dirty="0" err="1"/>
              <a:t>eg</a:t>
            </a:r>
            <a:r>
              <a:rPr lang="en-US" sz="2000" dirty="0"/>
              <a:t>:  isolated pubic hair with </a:t>
            </a:r>
            <a:r>
              <a:rPr lang="en-US" sz="2000" dirty="0" smtClean="0"/>
              <a:t>virillisation </a:t>
            </a:r>
            <a:r>
              <a:rPr lang="en-US" sz="2000" dirty="0"/>
              <a:t>of the genitalia , suggesting excess androgen </a:t>
            </a:r>
          </a:p>
          <a:p>
            <a:pPr lvl="1" eaLnBrk="1" hangingPunct="1">
              <a:lnSpc>
                <a:spcPct val="80000"/>
              </a:lnSpc>
            </a:pPr>
            <a:r>
              <a:rPr lang="en-US" sz="2000" dirty="0"/>
              <a:t> rapid onset </a:t>
            </a:r>
          </a:p>
          <a:p>
            <a:pPr lvl="1" eaLnBrk="1" hangingPunct="1">
              <a:lnSpc>
                <a:spcPct val="80000"/>
              </a:lnSpc>
            </a:pPr>
            <a:r>
              <a:rPr lang="en-US" sz="2000" dirty="0"/>
              <a:t>neurological symptoms and signs , </a:t>
            </a:r>
            <a:r>
              <a:rPr lang="en-US" sz="2000" dirty="0" err="1"/>
              <a:t>eg</a:t>
            </a:r>
            <a:r>
              <a:rPr lang="en-US" sz="2000" dirty="0"/>
              <a:t> : neurofibromatosis </a:t>
            </a:r>
          </a:p>
          <a:p>
            <a:pPr eaLnBrk="1" hangingPunct="1">
              <a:lnSpc>
                <a:spcPct val="80000"/>
              </a:lnSpc>
            </a:pPr>
            <a:endParaRPr lang="en-US" sz="2400" dirty="0"/>
          </a:p>
          <a:p>
            <a:pPr eaLnBrk="1" hangingPunct="1"/>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وان 1"/>
          <p:cNvSpPr>
            <a:spLocks noGrp="1"/>
          </p:cNvSpPr>
          <p:nvPr>
            <p:ph type="title" idx="4294967295"/>
          </p:nvPr>
        </p:nvSpPr>
        <p:spPr>
          <a:xfrm>
            <a:off x="914400" y="460375"/>
            <a:ext cx="8229600" cy="1139825"/>
          </a:xfrm>
        </p:spPr>
        <p:txBody>
          <a:bodyPr anchor="ctr">
            <a:normAutofit/>
          </a:bodyPr>
          <a:lstStyle/>
          <a:p>
            <a:pPr eaLnBrk="1" hangingPunct="1"/>
            <a:r>
              <a:rPr lang="en-US" dirty="0"/>
              <a:t>In males </a:t>
            </a:r>
            <a:br>
              <a:rPr lang="en-US" dirty="0"/>
            </a:br>
            <a:endParaRPr lang="ar-JO" dirty="0"/>
          </a:p>
        </p:txBody>
      </p:sp>
      <p:sp>
        <p:nvSpPr>
          <p:cNvPr id="70659" name="عنصر نائب للمحتوى 2"/>
          <p:cNvSpPr>
            <a:spLocks noGrp="1"/>
          </p:cNvSpPr>
          <p:nvPr>
            <p:ph idx="4294967295"/>
          </p:nvPr>
        </p:nvSpPr>
        <p:spPr>
          <a:xfrm>
            <a:off x="0" y="1600200"/>
            <a:ext cx="8229600" cy="4530725"/>
          </a:xfrm>
        </p:spPr>
        <p:txBody>
          <a:bodyPr>
            <a:normAutofit/>
          </a:bodyPr>
          <a:lstStyle/>
          <a:p>
            <a:pPr eaLnBrk="1" hangingPunct="1">
              <a:lnSpc>
                <a:spcPct val="90000"/>
              </a:lnSpc>
              <a:buFont typeface="Wingdings" pitchFamily="2" charset="2"/>
              <a:buNone/>
            </a:pPr>
            <a:r>
              <a:rPr lang="en-US" sz="2300" dirty="0"/>
              <a:t> </a:t>
            </a:r>
          </a:p>
          <a:p>
            <a:pPr lvl="1" eaLnBrk="1" hangingPunct="1">
              <a:lnSpc>
                <a:spcPct val="90000"/>
              </a:lnSpc>
            </a:pPr>
            <a:r>
              <a:rPr lang="en-US" sz="2400" dirty="0"/>
              <a:t>this is uncommon and usually has an organic cause.</a:t>
            </a:r>
          </a:p>
          <a:p>
            <a:pPr marL="457200" lvl="1" indent="0" eaLnBrk="1" hangingPunct="1">
              <a:lnSpc>
                <a:spcPct val="90000"/>
              </a:lnSpc>
              <a:buNone/>
            </a:pPr>
            <a:endParaRPr lang="en-US" sz="2400" dirty="0"/>
          </a:p>
          <a:p>
            <a:pPr lvl="1" eaLnBrk="1" hangingPunct="1">
              <a:lnSpc>
                <a:spcPct val="90000"/>
              </a:lnSpc>
            </a:pPr>
            <a:r>
              <a:rPr lang="en-US" sz="2400" dirty="0"/>
              <a:t>examination of the testes may be helpful :</a:t>
            </a:r>
          </a:p>
          <a:p>
            <a:pPr lvl="2" eaLnBrk="1" hangingPunct="1">
              <a:lnSpc>
                <a:spcPct val="90000"/>
              </a:lnSpc>
            </a:pPr>
            <a:r>
              <a:rPr lang="en-US" sz="2400" dirty="0"/>
              <a:t>   bilateral enlargement suggest gonadotrophin release </a:t>
            </a:r>
          </a:p>
          <a:p>
            <a:pPr lvl="2" eaLnBrk="1" hangingPunct="1">
              <a:lnSpc>
                <a:spcPct val="90000"/>
              </a:lnSpc>
            </a:pPr>
            <a:r>
              <a:rPr lang="en-US" sz="2400" dirty="0"/>
              <a:t>   small testes suggest an adrenal cause </a:t>
            </a:r>
          </a:p>
          <a:p>
            <a:pPr lvl="2" eaLnBrk="1" hangingPunct="1">
              <a:lnSpc>
                <a:spcPct val="90000"/>
              </a:lnSpc>
            </a:pPr>
            <a:r>
              <a:rPr lang="en-US" sz="2400" dirty="0"/>
              <a:t>   a unilateral enlarge testis suggest a gonadal tumor </a:t>
            </a:r>
          </a:p>
          <a:p>
            <a:pPr lvl="1" eaLnBrk="1" hangingPunct="1">
              <a:lnSpc>
                <a:spcPct val="90000"/>
              </a:lnSpc>
              <a:buFont typeface="Wingdings" pitchFamily="2" charset="2"/>
              <a:buNone/>
            </a:pPr>
            <a:r>
              <a:rPr lang="en-US" sz="2400" dirty="0"/>
              <a:t> </a:t>
            </a:r>
          </a:p>
          <a:p>
            <a:pPr lvl="1" eaLnBrk="1" hangingPunct="1">
              <a:lnSpc>
                <a:spcPct val="90000"/>
              </a:lnSpc>
              <a:buFont typeface="Wingdings" pitchFamily="2" charset="2"/>
              <a:buNone/>
            </a:pPr>
            <a:r>
              <a:rPr lang="en-US" sz="2400" dirty="0"/>
              <a:t> </a:t>
            </a:r>
          </a:p>
          <a:p>
            <a:pPr lvl="1" eaLnBrk="1" hangingPunct="1">
              <a:lnSpc>
                <a:spcPct val="90000"/>
              </a:lnSpc>
              <a:buFont typeface="Wingdings" pitchFamily="2" charset="2"/>
              <a:buNone/>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وان 1"/>
          <p:cNvSpPr>
            <a:spLocks noGrp="1"/>
          </p:cNvSpPr>
          <p:nvPr>
            <p:ph type="title" idx="4294967295"/>
          </p:nvPr>
        </p:nvSpPr>
        <p:spPr>
          <a:xfrm>
            <a:off x="914400" y="157163"/>
            <a:ext cx="8229600" cy="1139825"/>
          </a:xfrm>
        </p:spPr>
        <p:txBody>
          <a:bodyPr anchor="ctr"/>
          <a:lstStyle/>
          <a:p>
            <a:pPr eaLnBrk="1" hangingPunct="1"/>
            <a:r>
              <a:rPr lang="en-US" sz="2800" b="1" dirty="0"/>
              <a:t>Causes of precocious puberty:</a:t>
            </a:r>
            <a:br>
              <a:rPr lang="en-US" sz="2800" b="1" dirty="0"/>
            </a:br>
            <a:endParaRPr lang="en-US" sz="2800" b="1" dirty="0"/>
          </a:p>
        </p:txBody>
      </p:sp>
      <p:sp>
        <p:nvSpPr>
          <p:cNvPr id="71683" name="عنصر نائب للمحتوى 2"/>
          <p:cNvSpPr>
            <a:spLocks noGrp="1"/>
          </p:cNvSpPr>
          <p:nvPr>
            <p:ph idx="4294967295"/>
          </p:nvPr>
        </p:nvSpPr>
        <p:spPr>
          <a:xfrm>
            <a:off x="179512" y="772038"/>
            <a:ext cx="8820472" cy="5609290"/>
          </a:xfrm>
        </p:spPr>
        <p:txBody>
          <a:bodyPr>
            <a:noAutofit/>
          </a:bodyPr>
          <a:lstStyle/>
          <a:p>
            <a:pPr eaLnBrk="1" hangingPunct="1">
              <a:lnSpc>
                <a:spcPct val="80000"/>
              </a:lnSpc>
              <a:buFont typeface="Wingdings" pitchFamily="2" charset="2"/>
              <a:buNone/>
            </a:pPr>
            <a:r>
              <a:rPr lang="en-US" sz="2000" dirty="0"/>
              <a:t> </a:t>
            </a:r>
          </a:p>
          <a:p>
            <a:pPr eaLnBrk="1" hangingPunct="1">
              <a:lnSpc>
                <a:spcPct val="80000"/>
              </a:lnSpc>
              <a:buFont typeface="Wingdings" pitchFamily="2" charset="2"/>
              <a:buNone/>
            </a:pPr>
            <a:r>
              <a:rPr lang="en-US" sz="2000" dirty="0">
                <a:solidFill>
                  <a:schemeClr val="tx1"/>
                </a:solidFill>
              </a:rPr>
              <a:t>1</a:t>
            </a:r>
            <a:r>
              <a:rPr lang="en-US" sz="2000" b="1" dirty="0"/>
              <a:t>)  Gonadotrophin dependent = (central , true )</a:t>
            </a:r>
          </a:p>
          <a:p>
            <a:pPr eaLnBrk="1" hangingPunct="1">
              <a:lnSpc>
                <a:spcPct val="80000"/>
              </a:lnSpc>
              <a:buFont typeface="Wingdings" pitchFamily="2" charset="2"/>
              <a:buNone/>
            </a:pPr>
            <a:r>
              <a:rPr lang="en-US" sz="2000" b="1" dirty="0"/>
              <a:t>       (</a:t>
            </a:r>
            <a:r>
              <a:rPr lang="en-US" sz="2000" b="1" dirty="0" smtClean="0"/>
              <a:t>increased   </a:t>
            </a:r>
            <a:r>
              <a:rPr lang="en-US" sz="2000" b="1" dirty="0"/>
              <a:t>LH, FSH </a:t>
            </a:r>
            <a:r>
              <a:rPr lang="en-US" sz="2000" b="1" dirty="0" smtClean="0"/>
              <a:t>), more in females .</a:t>
            </a:r>
            <a:endParaRPr lang="en-US" sz="2000" dirty="0"/>
          </a:p>
          <a:p>
            <a:pPr eaLnBrk="1" hangingPunct="1">
              <a:lnSpc>
                <a:spcPct val="80000"/>
              </a:lnSpc>
            </a:pPr>
            <a:r>
              <a:rPr lang="en-US" sz="2000" dirty="0"/>
              <a:t>familial </a:t>
            </a:r>
            <a:r>
              <a:rPr lang="en-US" sz="2000" u="sng" dirty="0"/>
              <a:t>/idiopathic </a:t>
            </a:r>
          </a:p>
          <a:p>
            <a:pPr eaLnBrk="1" hangingPunct="1">
              <a:lnSpc>
                <a:spcPct val="80000"/>
              </a:lnSpc>
            </a:pPr>
            <a:r>
              <a:rPr lang="en-US" sz="2000" dirty="0"/>
              <a:t>CNS abnormalities </a:t>
            </a:r>
          </a:p>
          <a:p>
            <a:pPr eaLnBrk="1" hangingPunct="1">
              <a:lnSpc>
                <a:spcPct val="80000"/>
              </a:lnSpc>
            </a:pPr>
            <a:r>
              <a:rPr lang="en-US" sz="2000" dirty="0"/>
              <a:t>congenital anomalies , </a:t>
            </a:r>
            <a:r>
              <a:rPr lang="en-US" sz="2000" dirty="0" err="1"/>
              <a:t>eg</a:t>
            </a:r>
            <a:r>
              <a:rPr lang="en-US" sz="2000" dirty="0"/>
              <a:t>: hydrocephalus</a:t>
            </a:r>
          </a:p>
          <a:p>
            <a:pPr eaLnBrk="1" hangingPunct="1">
              <a:lnSpc>
                <a:spcPct val="80000"/>
              </a:lnSpc>
            </a:pPr>
            <a:r>
              <a:rPr lang="en-US" sz="2000" dirty="0"/>
              <a:t>acquired , </a:t>
            </a:r>
            <a:r>
              <a:rPr lang="en-US" sz="2000" dirty="0" err="1"/>
              <a:t>eg</a:t>
            </a:r>
            <a:r>
              <a:rPr lang="en-US" sz="2000" dirty="0"/>
              <a:t>: post irradiation , infections </a:t>
            </a:r>
          </a:p>
          <a:p>
            <a:pPr eaLnBrk="1" hangingPunct="1">
              <a:lnSpc>
                <a:spcPct val="80000"/>
              </a:lnSpc>
            </a:pPr>
            <a:r>
              <a:rPr lang="en-US" sz="2000" dirty="0"/>
              <a:t>Hypothyroidism </a:t>
            </a:r>
            <a:r>
              <a:rPr lang="en-US" sz="2000" dirty="0" smtClean="0"/>
              <a:t>, FSH like action by TSH (</a:t>
            </a:r>
            <a:r>
              <a:rPr lang="en-US" sz="2000" dirty="0" err="1" smtClean="0"/>
              <a:t>dec</a:t>
            </a:r>
            <a:r>
              <a:rPr lang="en-US" sz="2000" dirty="0" smtClean="0"/>
              <a:t> growth velocity, delayed bone age   )</a:t>
            </a:r>
            <a:endParaRPr lang="en-US" sz="2000" b="1" dirty="0"/>
          </a:p>
          <a:p>
            <a:pPr eaLnBrk="1" hangingPunct="1">
              <a:lnSpc>
                <a:spcPct val="80000"/>
              </a:lnSpc>
              <a:buFont typeface="Wingdings" pitchFamily="2" charset="2"/>
              <a:buNone/>
            </a:pPr>
            <a:r>
              <a:rPr lang="en-US" sz="2000" b="1" dirty="0"/>
              <a:t>2) Gonadotropin independent  = (peripheral , false )</a:t>
            </a:r>
          </a:p>
          <a:p>
            <a:pPr eaLnBrk="1" hangingPunct="1">
              <a:lnSpc>
                <a:spcPct val="80000"/>
              </a:lnSpc>
              <a:buFont typeface="Wingdings" pitchFamily="2" charset="2"/>
              <a:buNone/>
            </a:pPr>
            <a:r>
              <a:rPr lang="en-US" sz="2000" b="1" dirty="0"/>
              <a:t>         (</a:t>
            </a:r>
            <a:r>
              <a:rPr lang="en-US" sz="2000" b="1" dirty="0" smtClean="0"/>
              <a:t>decreased  </a:t>
            </a:r>
            <a:r>
              <a:rPr lang="en-US" sz="2000" b="1" dirty="0"/>
              <a:t>LH, FSH</a:t>
            </a:r>
            <a:r>
              <a:rPr lang="en-US" sz="2000" b="1" dirty="0" smtClean="0"/>
              <a:t>)</a:t>
            </a:r>
            <a:endParaRPr lang="en-US" sz="2000" b="1" dirty="0"/>
          </a:p>
          <a:p>
            <a:pPr eaLnBrk="1" hangingPunct="1">
              <a:lnSpc>
                <a:spcPct val="80000"/>
              </a:lnSpc>
            </a:pPr>
            <a:r>
              <a:rPr lang="en-US" sz="2000" dirty="0"/>
              <a:t>adrenal disorders - tumors, congenital adrenal hyperplasia </a:t>
            </a:r>
          </a:p>
          <a:p>
            <a:pPr eaLnBrk="1" hangingPunct="1">
              <a:lnSpc>
                <a:spcPct val="80000"/>
              </a:lnSpc>
            </a:pPr>
            <a:r>
              <a:rPr lang="en-US" sz="2000" dirty="0"/>
              <a:t>ovarian tumors </a:t>
            </a:r>
          </a:p>
          <a:p>
            <a:pPr eaLnBrk="1" hangingPunct="1">
              <a:lnSpc>
                <a:spcPct val="80000"/>
              </a:lnSpc>
            </a:pPr>
            <a:r>
              <a:rPr lang="en-US" sz="2000" dirty="0"/>
              <a:t>testicular tumors </a:t>
            </a:r>
            <a:endParaRPr lang="en-US" sz="2000" dirty="0" smtClean="0"/>
          </a:p>
          <a:p>
            <a:pPr eaLnBrk="1" hangingPunct="1">
              <a:lnSpc>
                <a:spcPct val="80000"/>
              </a:lnSpc>
            </a:pPr>
            <a:r>
              <a:rPr lang="en-US" sz="2000" dirty="0" err="1" smtClean="0"/>
              <a:t>Inadverant</a:t>
            </a:r>
            <a:r>
              <a:rPr lang="en-US" sz="2000" dirty="0" smtClean="0"/>
              <a:t> exposure to estrogen and testosterone , tea tree oil , lavender oil .</a:t>
            </a:r>
          </a:p>
          <a:p>
            <a:pPr marL="0" indent="0" eaLnBrk="1" hangingPunct="1">
              <a:lnSpc>
                <a:spcPct val="80000"/>
              </a:lnSpc>
              <a:buNone/>
            </a:pPr>
            <a:r>
              <a:rPr lang="en-US" sz="2000" b="1" dirty="0" smtClean="0"/>
              <a:t>3). Mixed</a:t>
            </a:r>
            <a:r>
              <a:rPr lang="en-US" sz="2000" dirty="0" smtClean="0"/>
              <a:t> : happened in </a:t>
            </a:r>
            <a:r>
              <a:rPr lang="en-US" sz="2000" dirty="0" err="1" smtClean="0"/>
              <a:t>MaCcune</a:t>
            </a:r>
            <a:r>
              <a:rPr lang="en-US" sz="2000" dirty="0" smtClean="0"/>
              <a:t> –Albright syndrome </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476672"/>
            <a:ext cx="7344816" cy="5904656"/>
          </a:xfrm>
          <a:prstGeom prst="rect">
            <a:avLst/>
          </a:prstGeom>
        </p:spPr>
      </p:pic>
    </p:spTree>
    <p:extLst>
      <p:ext uri="{BB962C8B-B14F-4D97-AF65-F5344CB8AC3E}">
        <p14:creationId xmlns:p14="http://schemas.microsoft.com/office/powerpoint/2010/main" val="3552969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DCE3-44DA-431F-941F-8DE23BEDB900}"/>
              </a:ext>
            </a:extLst>
          </p:cNvPr>
          <p:cNvSpPr>
            <a:spLocks noGrp="1"/>
          </p:cNvSpPr>
          <p:nvPr>
            <p:ph type="title"/>
          </p:nvPr>
        </p:nvSpPr>
        <p:spPr>
          <a:xfrm>
            <a:off x="467545" y="0"/>
            <a:ext cx="7886700" cy="1325563"/>
          </a:xfrm>
        </p:spPr>
        <p:txBody>
          <a:bodyPr/>
          <a:lstStyle/>
          <a:p>
            <a:r>
              <a:rPr lang="en-US" b="1" u="sng" dirty="0"/>
              <a:t>NORMAL VARIANTS</a:t>
            </a:r>
            <a:endParaRPr lang="en-US" dirty="0"/>
          </a:p>
        </p:txBody>
      </p:sp>
      <p:sp>
        <p:nvSpPr>
          <p:cNvPr id="3" name="Content Placeholder 2">
            <a:extLst>
              <a:ext uri="{FF2B5EF4-FFF2-40B4-BE49-F238E27FC236}">
                <a16:creationId xmlns:a16="http://schemas.microsoft.com/office/drawing/2014/main" id="{0B23E5F4-DD9F-4F53-BC76-4A8AC5FAE169}"/>
              </a:ext>
            </a:extLst>
          </p:cNvPr>
          <p:cNvSpPr>
            <a:spLocks noGrp="1"/>
          </p:cNvSpPr>
          <p:nvPr>
            <p:ph idx="1"/>
          </p:nvPr>
        </p:nvSpPr>
        <p:spPr>
          <a:xfrm>
            <a:off x="467545" y="1052736"/>
            <a:ext cx="8352927" cy="5631829"/>
          </a:xfrm>
        </p:spPr>
        <p:txBody>
          <a:bodyPr>
            <a:noAutofit/>
          </a:bodyPr>
          <a:lstStyle/>
          <a:p>
            <a:r>
              <a:rPr lang="en-US" sz="2000" b="1" u="sng" dirty="0">
                <a:latin typeface="+mj-lt"/>
              </a:rPr>
              <a:t>Premature Thelarche:</a:t>
            </a:r>
            <a:endParaRPr lang="en-US" sz="2000" u="sng" dirty="0">
              <a:latin typeface="+mj-lt"/>
            </a:endParaRPr>
          </a:p>
          <a:p>
            <a:pPr marL="0" indent="0">
              <a:buNone/>
            </a:pPr>
            <a:r>
              <a:rPr lang="en-US" sz="2000" b="1" dirty="0">
                <a:latin typeface="+mj-lt"/>
              </a:rPr>
              <a:t>isolated breast development before 8 </a:t>
            </a:r>
            <a:r>
              <a:rPr lang="en-US" sz="2000" b="1" dirty="0" smtClean="0">
                <a:latin typeface="+mj-lt"/>
              </a:rPr>
              <a:t>years ,with 2 peaks at years and 6 years </a:t>
            </a:r>
          </a:p>
          <a:p>
            <a:r>
              <a:rPr lang="en-US" sz="2000" dirty="0">
                <a:latin typeface="+mj-lt"/>
              </a:rPr>
              <a:t>Key features of premature </a:t>
            </a:r>
            <a:r>
              <a:rPr lang="en-US" sz="2000" dirty="0" err="1" smtClean="0">
                <a:latin typeface="+mj-lt"/>
              </a:rPr>
              <a:t>telarche</a:t>
            </a:r>
            <a:r>
              <a:rPr lang="en-US" sz="2000" dirty="0" smtClean="0">
                <a:latin typeface="+mj-lt"/>
              </a:rPr>
              <a:t> are:(early activation of the access )</a:t>
            </a:r>
            <a:endParaRPr lang="en-US" sz="2000" dirty="0">
              <a:latin typeface="+mj-lt"/>
            </a:endParaRPr>
          </a:p>
          <a:p>
            <a:r>
              <a:rPr lang="en-US" sz="2000" dirty="0" smtClean="0">
                <a:latin typeface="+mj-lt"/>
              </a:rPr>
              <a:t>Isolated </a:t>
            </a:r>
            <a:r>
              <a:rPr lang="en-US" sz="2000" dirty="0">
                <a:latin typeface="+mj-lt"/>
              </a:rPr>
              <a:t>breast development, either unilateral or bilateral – Typically not developing beyond Tanner stage 3</a:t>
            </a:r>
          </a:p>
          <a:p>
            <a:r>
              <a:rPr lang="en-US" sz="2000" dirty="0" smtClean="0">
                <a:latin typeface="+mj-lt"/>
              </a:rPr>
              <a:t>Absence </a:t>
            </a:r>
            <a:r>
              <a:rPr lang="en-US" sz="2000" dirty="0">
                <a:latin typeface="+mj-lt"/>
              </a:rPr>
              <a:t>of other secondary sexual characteristics</a:t>
            </a:r>
          </a:p>
          <a:p>
            <a:r>
              <a:rPr lang="en-US" sz="2000" dirty="0" smtClean="0">
                <a:latin typeface="+mj-lt"/>
              </a:rPr>
              <a:t>Normal </a:t>
            </a:r>
            <a:r>
              <a:rPr lang="en-US" sz="2000" dirty="0">
                <a:latin typeface="+mj-lt"/>
              </a:rPr>
              <a:t>height velocity for age (not accelerated)</a:t>
            </a:r>
          </a:p>
          <a:p>
            <a:pPr marL="0" indent="0">
              <a:buNone/>
            </a:pPr>
            <a:r>
              <a:rPr lang="en-US" sz="2000" dirty="0">
                <a:latin typeface="+mj-lt"/>
              </a:rPr>
              <a:t>●Normal or near-normal bone </a:t>
            </a:r>
            <a:r>
              <a:rPr lang="en-US" sz="2000" dirty="0" smtClean="0">
                <a:latin typeface="+mj-lt"/>
              </a:rPr>
              <a:t>age</a:t>
            </a:r>
            <a:endParaRPr lang="en-US" sz="2000" dirty="0">
              <a:latin typeface="+mj-lt"/>
            </a:endParaRPr>
          </a:p>
          <a:p>
            <a:r>
              <a:rPr lang="en-US" sz="2000" b="1" u="sng" dirty="0">
                <a:latin typeface="+mj-lt"/>
              </a:rPr>
              <a:t> Exaggerated Thelarche</a:t>
            </a:r>
            <a:endParaRPr lang="en-US" sz="2000" u="sng" dirty="0">
              <a:latin typeface="+mj-lt"/>
            </a:endParaRPr>
          </a:p>
          <a:p>
            <a:pPr marL="0" indent="0">
              <a:buNone/>
            </a:pPr>
            <a:r>
              <a:rPr lang="en-US" sz="2000" b="1" dirty="0">
                <a:latin typeface="+mj-lt"/>
              </a:rPr>
              <a:t>increased growth rate and bone </a:t>
            </a:r>
            <a:r>
              <a:rPr lang="en-US" sz="2000" b="1" dirty="0" smtClean="0">
                <a:latin typeface="+mj-lt"/>
              </a:rPr>
              <a:t>age, intermediate between PP an PT</a:t>
            </a:r>
            <a:endParaRPr lang="en-US" sz="2000" dirty="0">
              <a:latin typeface="+mj-lt"/>
            </a:endParaRPr>
          </a:p>
          <a:p>
            <a:pPr marL="0" indent="0">
              <a:buNone/>
            </a:pPr>
            <a:r>
              <a:rPr lang="en-US" sz="2000" dirty="0">
                <a:latin typeface="+mj-lt"/>
              </a:rPr>
              <a:t>FSH, LH, </a:t>
            </a:r>
            <a:r>
              <a:rPr lang="en-US" sz="2000" dirty="0" smtClean="0">
                <a:latin typeface="+mj-lt"/>
              </a:rPr>
              <a:t>E2 </a:t>
            </a:r>
            <a:r>
              <a:rPr lang="en-US" sz="2000" u="sng" dirty="0" smtClean="0">
                <a:latin typeface="+mj-lt"/>
              </a:rPr>
              <a:t>usually low </a:t>
            </a:r>
            <a:endParaRPr lang="en-US" sz="2000" u="sng" dirty="0">
              <a:latin typeface="+mj-lt"/>
            </a:endParaRPr>
          </a:p>
          <a:p>
            <a:pPr marL="0" indent="0">
              <a:buNone/>
            </a:pPr>
            <a:r>
              <a:rPr lang="en-US" sz="2000" dirty="0">
                <a:latin typeface="+mj-lt"/>
              </a:rPr>
              <a:t>Pelvic Us</a:t>
            </a:r>
          </a:p>
          <a:p>
            <a:pPr marL="0" indent="0">
              <a:buNone/>
            </a:pPr>
            <a:r>
              <a:rPr lang="en-US" sz="2000" dirty="0">
                <a:latin typeface="+mj-lt"/>
              </a:rPr>
              <a:t>Bone Age</a:t>
            </a:r>
          </a:p>
          <a:p>
            <a:pPr marL="0" indent="0">
              <a:buNone/>
            </a:pPr>
            <a:r>
              <a:rPr lang="en-US" sz="2000" dirty="0">
                <a:latin typeface="+mj-lt"/>
              </a:rPr>
              <a:t>Height,  looking for growth </a:t>
            </a:r>
            <a:r>
              <a:rPr lang="en-US" sz="2000" dirty="0" smtClean="0">
                <a:latin typeface="+mj-lt"/>
              </a:rPr>
              <a:t>spurt</a:t>
            </a:r>
          </a:p>
          <a:p>
            <a:pPr marL="0" indent="0">
              <a:buNone/>
            </a:pPr>
            <a:r>
              <a:rPr lang="en-US" sz="2000" dirty="0" smtClean="0">
                <a:latin typeface="+mj-lt"/>
              </a:rPr>
              <a:t>It may regress with time …it should be followed up regularly </a:t>
            </a:r>
            <a:endParaRPr lang="en-US" sz="2000" dirty="0">
              <a:latin typeface="+mj-lt"/>
            </a:endParaRPr>
          </a:p>
        </p:txBody>
      </p:sp>
    </p:spTree>
    <p:extLst>
      <p:ext uri="{BB962C8B-B14F-4D97-AF65-F5344CB8AC3E}">
        <p14:creationId xmlns:p14="http://schemas.microsoft.com/office/powerpoint/2010/main" val="925940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CEB7-CC1D-4FB4-8598-4758746E72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477B66-5E52-41A0-B85E-15EFD7EBD061}"/>
              </a:ext>
            </a:extLst>
          </p:cNvPr>
          <p:cNvSpPr>
            <a:spLocks noGrp="1"/>
          </p:cNvSpPr>
          <p:nvPr>
            <p:ph idx="1"/>
          </p:nvPr>
        </p:nvSpPr>
        <p:spPr/>
        <p:txBody>
          <a:bodyPr>
            <a:normAutofit fontScale="92500" lnSpcReduction="10000"/>
          </a:bodyPr>
          <a:lstStyle/>
          <a:p>
            <a:r>
              <a:rPr lang="en-US" b="1" u="sng" dirty="0">
                <a:latin typeface="+mj-lt"/>
              </a:rPr>
              <a:t>Premature Adrenarche</a:t>
            </a:r>
          </a:p>
          <a:p>
            <a:pPr marL="0" indent="0">
              <a:buNone/>
            </a:pPr>
            <a:endParaRPr lang="en-US" u="sng" dirty="0">
              <a:latin typeface="+mj-lt"/>
            </a:endParaRPr>
          </a:p>
          <a:p>
            <a:pPr marL="0" indent="0">
              <a:buNone/>
            </a:pPr>
            <a:r>
              <a:rPr lang="en-US" b="1" dirty="0">
                <a:latin typeface="+mj-lt"/>
              </a:rPr>
              <a:t>- </a:t>
            </a:r>
            <a:r>
              <a:rPr lang="en-US" dirty="0">
                <a:latin typeface="+mj-lt"/>
              </a:rPr>
              <a:t>Adrenarche is the onset of the adrenal androgen production </a:t>
            </a:r>
          </a:p>
          <a:p>
            <a:pPr marL="0" indent="0">
              <a:buNone/>
            </a:pPr>
            <a:r>
              <a:rPr lang="en-US" dirty="0">
                <a:latin typeface="+mj-lt"/>
              </a:rPr>
              <a:t>- Premature adrenarche occurs before 8 years of age.</a:t>
            </a:r>
          </a:p>
          <a:p>
            <a:pPr>
              <a:buFontTx/>
              <a:buChar char="-"/>
            </a:pPr>
            <a:r>
              <a:rPr lang="en-US" dirty="0">
                <a:latin typeface="+mj-lt"/>
              </a:rPr>
              <a:t>is more common in girls than boys.</a:t>
            </a:r>
          </a:p>
          <a:p>
            <a:pPr>
              <a:buFontTx/>
              <a:buChar char="-"/>
            </a:pPr>
            <a:r>
              <a:rPr lang="en-US" dirty="0">
                <a:latin typeface="+mj-lt"/>
              </a:rPr>
              <a:t>Usually overweight and taller.</a:t>
            </a:r>
          </a:p>
          <a:p>
            <a:pPr>
              <a:buFontTx/>
              <a:buChar char="-"/>
            </a:pPr>
            <a:r>
              <a:rPr lang="en-US" dirty="0">
                <a:latin typeface="+mj-lt"/>
              </a:rPr>
              <a:t>Dx requires exclusion of other causes of androgen excess.</a:t>
            </a:r>
          </a:p>
          <a:p>
            <a:pPr marL="0" indent="0">
              <a:buNone/>
            </a:pPr>
            <a:r>
              <a:rPr lang="en-US" dirty="0">
                <a:latin typeface="+mj-lt"/>
              </a:rPr>
              <a:t> - Usually no need for treatment</a:t>
            </a:r>
            <a:r>
              <a:rPr lang="en-US" dirty="0" smtClean="0">
                <a:latin typeface="+mj-lt"/>
              </a:rPr>
              <a:t>.</a:t>
            </a:r>
          </a:p>
          <a:p>
            <a:pPr marL="0" indent="0">
              <a:buNone/>
            </a:pPr>
            <a:endParaRPr lang="en-US" dirty="0">
              <a:latin typeface="+mj-lt"/>
            </a:endParaRPr>
          </a:p>
          <a:p>
            <a:pPr>
              <a:buFontTx/>
              <a:buChar char="-"/>
            </a:pPr>
            <a:endParaRPr lang="en-US" dirty="0">
              <a:latin typeface="+mj-lt"/>
            </a:endParaRPr>
          </a:p>
          <a:p>
            <a:endParaRPr lang="en-US" u="sng" dirty="0">
              <a:latin typeface="+mj-lt"/>
            </a:endParaRPr>
          </a:p>
          <a:p>
            <a:pPr marL="0" indent="0">
              <a:buNone/>
            </a:pPr>
            <a:r>
              <a:rPr lang="en-US" dirty="0">
                <a:latin typeface="+mj-lt"/>
              </a:rPr>
              <a:t>- DHEAS (high), bone age, height (accelerated growth), puberty.</a:t>
            </a:r>
          </a:p>
          <a:p>
            <a:pPr marL="0" indent="0">
              <a:buNone/>
            </a:pPr>
            <a:r>
              <a:rPr lang="en-US" dirty="0">
                <a:latin typeface="+mj-lt"/>
              </a:rPr>
              <a:t>Link to polycystic ovarian syndrome or insulin resistance </a:t>
            </a:r>
          </a:p>
          <a:p>
            <a:endParaRPr lang="en-US" dirty="0">
              <a:latin typeface="+mj-lt"/>
            </a:endParaRPr>
          </a:p>
        </p:txBody>
      </p:sp>
    </p:spTree>
    <p:extLst>
      <p:ext uri="{BB962C8B-B14F-4D97-AF65-F5344CB8AC3E}">
        <p14:creationId xmlns:p14="http://schemas.microsoft.com/office/powerpoint/2010/main" val="225310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8859-188E-419F-B24E-AAD1A3A54371}"/>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142AD8F6-114A-4A64-A81A-67DC98F123BC}"/>
              </a:ext>
            </a:extLst>
          </p:cNvPr>
          <p:cNvSpPr>
            <a:spLocks noGrp="1"/>
          </p:cNvSpPr>
          <p:nvPr>
            <p:ph idx="1"/>
          </p:nvPr>
        </p:nvSpPr>
        <p:spPr>
          <a:xfrm>
            <a:off x="628650" y="1556792"/>
            <a:ext cx="7886700" cy="5040560"/>
          </a:xfrm>
        </p:spPr>
        <p:txBody>
          <a:bodyPr>
            <a:normAutofit/>
          </a:bodyPr>
          <a:lstStyle/>
          <a:p>
            <a:endParaRPr lang="en-US" dirty="0"/>
          </a:p>
          <a:p>
            <a:pPr>
              <a:buFontTx/>
              <a:buChar char="-"/>
            </a:pPr>
            <a:r>
              <a:rPr lang="en-US" sz="2000" dirty="0"/>
              <a:t>Basal LH with sensitive assays  (&gt;0.3 -0.6 u/l in Central PP)</a:t>
            </a:r>
          </a:p>
          <a:p>
            <a:pPr>
              <a:buFontTx/>
              <a:buChar char="-"/>
            </a:pPr>
            <a:r>
              <a:rPr lang="en-US" sz="2000" dirty="0"/>
              <a:t>FSH</a:t>
            </a:r>
          </a:p>
          <a:p>
            <a:pPr>
              <a:buFontTx/>
              <a:buChar char="-"/>
            </a:pPr>
            <a:r>
              <a:rPr lang="en-US" sz="2000" dirty="0"/>
              <a:t>Estradiol&gt; 10pg/mL</a:t>
            </a:r>
          </a:p>
          <a:p>
            <a:pPr>
              <a:buFontTx/>
              <a:buChar char="-"/>
            </a:pPr>
            <a:r>
              <a:rPr lang="en-US" sz="2000" dirty="0" err="1"/>
              <a:t>GnRh</a:t>
            </a:r>
            <a:r>
              <a:rPr lang="en-US" sz="2000" dirty="0"/>
              <a:t> stimulation test : LH( &gt; 5 units/L in central pp) , FSH and on second day E2 (&gt;50 </a:t>
            </a:r>
            <a:r>
              <a:rPr lang="en-US" sz="2000" dirty="0" err="1"/>
              <a:t>pg</a:t>
            </a:r>
            <a:r>
              <a:rPr lang="en-US" sz="2000" dirty="0"/>
              <a:t>/mL).</a:t>
            </a:r>
          </a:p>
          <a:p>
            <a:pPr>
              <a:buFontTx/>
              <a:buChar char="-"/>
            </a:pPr>
            <a:r>
              <a:rPr lang="en-US" sz="2000" dirty="0"/>
              <a:t>Pelvic US in girls: enlargement of the ovaries and the uterus (uterine length &gt; 3.8 cm. </a:t>
            </a:r>
            <a:r>
              <a:rPr lang="en-US" sz="2000" dirty="0" smtClean="0"/>
              <a:t>,uterine volume more than 2.5 ml , ovary </a:t>
            </a:r>
            <a:r>
              <a:rPr lang="en-US" sz="2000" dirty="0"/>
              <a:t>&gt;1.6 -3 ml) .</a:t>
            </a:r>
          </a:p>
          <a:p>
            <a:r>
              <a:rPr lang="en-US" sz="2000" dirty="0"/>
              <a:t>Pituitary MRI ?</a:t>
            </a:r>
          </a:p>
          <a:p>
            <a:r>
              <a:rPr lang="en-US" sz="2000" dirty="0"/>
              <a:t>Adrenal CT / MRI?</a:t>
            </a:r>
          </a:p>
          <a:p>
            <a:r>
              <a:rPr lang="en-US" sz="2000" dirty="0" smtClean="0"/>
              <a:t>Pelvic US</a:t>
            </a:r>
            <a:endParaRPr lang="en-US" sz="2000" dirty="0"/>
          </a:p>
          <a:p>
            <a:endParaRPr lang="en-US" sz="2000" dirty="0"/>
          </a:p>
          <a:p>
            <a:endParaRPr lang="en-US" sz="2000" dirty="0"/>
          </a:p>
          <a:p>
            <a:pPr>
              <a:buFontTx/>
              <a:buChar char="-"/>
            </a:pPr>
            <a:endParaRPr lang="en-US" sz="16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25414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57EA-6D6E-4578-B95F-EDC402A1FA96}"/>
              </a:ext>
            </a:extLst>
          </p:cNvPr>
          <p:cNvSpPr>
            <a:spLocks noGrp="1"/>
          </p:cNvSpPr>
          <p:nvPr>
            <p:ph type="title"/>
          </p:nvPr>
        </p:nvSpPr>
        <p:spPr/>
        <p:txBody>
          <a:bodyPr/>
          <a:lstStyle/>
          <a:p>
            <a:r>
              <a:rPr lang="en-US" dirty="0"/>
              <a:t>Rx</a:t>
            </a:r>
          </a:p>
        </p:txBody>
      </p:sp>
      <p:sp>
        <p:nvSpPr>
          <p:cNvPr id="3" name="Content Placeholder 2">
            <a:extLst>
              <a:ext uri="{FF2B5EF4-FFF2-40B4-BE49-F238E27FC236}">
                <a16:creationId xmlns:a16="http://schemas.microsoft.com/office/drawing/2014/main" id="{18576FD1-8679-4D96-8757-9B78D5B9518B}"/>
              </a:ext>
            </a:extLst>
          </p:cNvPr>
          <p:cNvSpPr>
            <a:spLocks noGrp="1"/>
          </p:cNvSpPr>
          <p:nvPr>
            <p:ph idx="1"/>
          </p:nvPr>
        </p:nvSpPr>
        <p:spPr/>
        <p:txBody>
          <a:bodyPr>
            <a:normAutofit/>
          </a:bodyPr>
          <a:lstStyle/>
          <a:p>
            <a:endParaRPr lang="en-US" sz="2000" dirty="0"/>
          </a:p>
          <a:p>
            <a:pPr marL="0" indent="0">
              <a:buNone/>
            </a:pPr>
            <a:r>
              <a:rPr lang="en-US" sz="2000" b="1" u="sng" dirty="0"/>
              <a:t>In Central PP</a:t>
            </a:r>
          </a:p>
          <a:p>
            <a:pPr marL="0" indent="0">
              <a:buNone/>
            </a:pPr>
            <a:r>
              <a:rPr lang="en-US" sz="2000" dirty="0"/>
              <a:t>The object of treatment is:</a:t>
            </a:r>
          </a:p>
          <a:p>
            <a:pPr>
              <a:buFont typeface="Courier New" panose="02070309020205020404" pitchFamily="49" charset="0"/>
              <a:buChar char="o"/>
            </a:pPr>
            <a:r>
              <a:rPr lang="en-US" sz="2000" dirty="0"/>
              <a:t> to prevent early epiphyseal closure to maintain the height</a:t>
            </a:r>
          </a:p>
          <a:p>
            <a:pPr>
              <a:buFont typeface="Courier New" panose="02070309020205020404" pitchFamily="49" charset="0"/>
              <a:buChar char="o"/>
            </a:pPr>
            <a:r>
              <a:rPr lang="en-US" sz="2000" dirty="0"/>
              <a:t>To decrease psychological distress to the girl and her family. </a:t>
            </a:r>
          </a:p>
          <a:p>
            <a:pPr marL="0" indent="0">
              <a:buNone/>
            </a:pPr>
            <a:endParaRPr lang="en-US" sz="2000" dirty="0"/>
          </a:p>
          <a:p>
            <a:pPr marL="0" indent="0">
              <a:buNone/>
            </a:pPr>
            <a:r>
              <a:rPr lang="en-US" sz="2000" dirty="0"/>
              <a:t>Treatment with GnRH agonist </a:t>
            </a:r>
          </a:p>
        </p:txBody>
      </p:sp>
    </p:spTree>
    <p:extLst>
      <p:ext uri="{BB962C8B-B14F-4D97-AF65-F5344CB8AC3E}">
        <p14:creationId xmlns:p14="http://schemas.microsoft.com/office/powerpoint/2010/main" val="11113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AB53-A7D9-4F32-B7CB-0D7F310454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63BC6B-4599-4562-95AD-7B13E9C1F3A4}"/>
              </a:ext>
            </a:extLst>
          </p:cNvPr>
          <p:cNvSpPr>
            <a:spLocks noGrp="1"/>
          </p:cNvSpPr>
          <p:nvPr>
            <p:ph idx="1"/>
          </p:nvPr>
        </p:nvSpPr>
        <p:spPr>
          <a:xfrm>
            <a:off x="628650" y="1916832"/>
            <a:ext cx="7560839" cy="4247728"/>
          </a:xfrm>
        </p:spPr>
        <p:txBody>
          <a:bodyPr/>
          <a:lstStyle/>
          <a:p>
            <a:r>
              <a:rPr lang="en-GB" b="1" dirty="0"/>
              <a:t>Menarche</a:t>
            </a:r>
            <a:r>
              <a:rPr lang="en-GB" dirty="0"/>
              <a:t> the first menstrual period; the establishment of </a:t>
            </a:r>
            <a:r>
              <a:rPr lang="en-GB" dirty="0" smtClean="0"/>
              <a:t>menstruation usually without ovulation.</a:t>
            </a:r>
            <a:endParaRPr lang="en-GB" dirty="0"/>
          </a:p>
          <a:p>
            <a:r>
              <a:rPr lang="en-GB" b="1" dirty="0"/>
              <a:t>thelarche</a:t>
            </a:r>
            <a:r>
              <a:rPr lang="en-GB" dirty="0"/>
              <a:t>: the beginning of development of the breasts in the </a:t>
            </a:r>
            <a:r>
              <a:rPr lang="en-GB" dirty="0" smtClean="0"/>
              <a:t>female due to the effect of </a:t>
            </a:r>
            <a:r>
              <a:rPr lang="en-GB" dirty="0" err="1" smtClean="0"/>
              <a:t>estradiol</a:t>
            </a:r>
            <a:r>
              <a:rPr lang="en-GB" dirty="0" smtClean="0"/>
              <a:t>.</a:t>
            </a:r>
            <a:endParaRPr lang="en-GB" dirty="0"/>
          </a:p>
          <a:p>
            <a:r>
              <a:rPr lang="en-GB" b="1" dirty="0"/>
              <a:t>Pubarche: </a:t>
            </a:r>
            <a:r>
              <a:rPr lang="en-GB" dirty="0"/>
              <a:t>The onset of puberty, particularly as manifested by the </a:t>
            </a:r>
            <a:r>
              <a:rPr lang="en-GB" dirty="0" err="1"/>
              <a:t>appea-rance</a:t>
            </a:r>
            <a:r>
              <a:rPr lang="en-GB" dirty="0"/>
              <a:t> of pubic </a:t>
            </a:r>
            <a:r>
              <a:rPr lang="en-GB" dirty="0" smtClean="0"/>
              <a:t>hair, controlled by the adrenal glands </a:t>
            </a:r>
            <a:endParaRPr lang="en-GB" dirty="0"/>
          </a:p>
          <a:p>
            <a:r>
              <a:rPr lang="en-GB" b="1" dirty="0"/>
              <a:t>Adrenarche</a:t>
            </a:r>
            <a:r>
              <a:rPr lang="en-GB" dirty="0"/>
              <a:t> is the term for the maturational increase in adrenal androgen production</a:t>
            </a:r>
            <a:r>
              <a:rPr lang="en-GB" dirty="0">
                <a:sym typeface="Wingdings" panose="05000000000000000000" pitchFamily="2" charset="2"/>
              </a:rPr>
              <a:t> appearance pf pubic hair, axillary hair, acne, adult type body </a:t>
            </a:r>
            <a:r>
              <a:rPr lang="en-GB" dirty="0" err="1">
                <a:sym typeface="Wingdings" panose="05000000000000000000" pitchFamily="2" charset="2"/>
              </a:rPr>
              <a:t>odor</a:t>
            </a:r>
            <a:r>
              <a:rPr lang="en-GB" dirty="0">
                <a:sym typeface="Wingdings" panose="05000000000000000000" pitchFamily="2" charset="2"/>
              </a:rPr>
              <a:t> or oily hair.</a:t>
            </a:r>
            <a:endParaRPr lang="en-GB" dirty="0"/>
          </a:p>
          <a:p>
            <a:endParaRPr lang="en-GB" dirty="0"/>
          </a:p>
          <a:p>
            <a:endParaRPr lang="en-GB" dirty="0"/>
          </a:p>
          <a:p>
            <a:endParaRPr lang="en-GB" b="1" dirty="0"/>
          </a:p>
          <a:p>
            <a:endParaRPr lang="en-GB" dirty="0"/>
          </a:p>
          <a:p>
            <a:endParaRPr lang="en-US" dirty="0"/>
          </a:p>
        </p:txBody>
      </p:sp>
    </p:spTree>
    <p:extLst>
      <p:ext uri="{BB962C8B-B14F-4D97-AF65-F5344CB8AC3E}">
        <p14:creationId xmlns:p14="http://schemas.microsoft.com/office/powerpoint/2010/main" val="1305969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DE02-F0CE-450C-8F36-BAC28B1FBAFD}"/>
              </a:ext>
            </a:extLst>
          </p:cNvPr>
          <p:cNvSpPr>
            <a:spLocks noGrp="1"/>
          </p:cNvSpPr>
          <p:nvPr>
            <p:ph type="title"/>
          </p:nvPr>
        </p:nvSpPr>
        <p:spPr/>
        <p:txBody>
          <a:bodyPr/>
          <a:lstStyle/>
          <a:p>
            <a:r>
              <a:rPr lang="en-US" dirty="0"/>
              <a:t>Rx</a:t>
            </a:r>
          </a:p>
        </p:txBody>
      </p:sp>
      <p:sp>
        <p:nvSpPr>
          <p:cNvPr id="3" name="Content Placeholder 2">
            <a:extLst>
              <a:ext uri="{FF2B5EF4-FFF2-40B4-BE49-F238E27FC236}">
                <a16:creationId xmlns:a16="http://schemas.microsoft.com/office/drawing/2014/main" id="{DB819FE7-2209-4202-A4B0-7E555082C924}"/>
              </a:ext>
            </a:extLst>
          </p:cNvPr>
          <p:cNvSpPr>
            <a:spLocks noGrp="1"/>
          </p:cNvSpPr>
          <p:nvPr>
            <p:ph idx="1"/>
          </p:nvPr>
        </p:nvSpPr>
        <p:spPr/>
        <p:txBody>
          <a:bodyPr>
            <a:normAutofit/>
          </a:bodyPr>
          <a:lstStyle/>
          <a:p>
            <a:endParaRPr lang="en-US" sz="2000" dirty="0"/>
          </a:p>
          <a:p>
            <a:pPr marL="0" indent="0">
              <a:buNone/>
            </a:pPr>
            <a:r>
              <a:rPr lang="en-US" sz="2000" b="1" u="sng" dirty="0"/>
              <a:t>In peripheral PP</a:t>
            </a:r>
          </a:p>
          <a:p>
            <a:pPr marL="0" indent="0">
              <a:buNone/>
            </a:pPr>
            <a:r>
              <a:rPr lang="en-US" sz="2000" dirty="0"/>
              <a:t>• Androgen receptor blockers—cyproterone acetate, flutamide and spironolactone</a:t>
            </a:r>
          </a:p>
          <a:p>
            <a:pPr marL="0" indent="0">
              <a:buNone/>
            </a:pPr>
            <a:r>
              <a:rPr lang="en-US" sz="2000" dirty="0"/>
              <a:t>• 5 alpha-reductase inhibitors</a:t>
            </a:r>
          </a:p>
          <a:p>
            <a:pPr marL="0" indent="0">
              <a:buNone/>
            </a:pPr>
            <a:r>
              <a:rPr lang="en-US" sz="2000" dirty="0"/>
              <a:t>• Testosterone biosynthesis inhibitors—ketoconazole</a:t>
            </a:r>
          </a:p>
          <a:p>
            <a:pPr marL="0" indent="0">
              <a:buNone/>
            </a:pPr>
            <a:r>
              <a:rPr lang="en-US" sz="2000" dirty="0"/>
              <a:t>• Aromatase inhibitors—</a:t>
            </a:r>
            <a:r>
              <a:rPr lang="en-US" sz="2000" dirty="0" err="1"/>
              <a:t>testolactone</a:t>
            </a:r>
            <a:r>
              <a:rPr lang="en-US" sz="2000" dirty="0"/>
              <a:t>, anastrozole, letrozole</a:t>
            </a:r>
          </a:p>
          <a:p>
            <a:pPr>
              <a:buFont typeface="Arial" panose="020B0604020202020204" pitchFamily="34" charset="0"/>
              <a:buChar char="•"/>
            </a:pPr>
            <a:r>
              <a:rPr lang="en-US" sz="2000" dirty="0"/>
              <a:t>Estrogen receptor blocker-----Tamoxifen </a:t>
            </a:r>
          </a:p>
          <a:p>
            <a:endParaRPr lang="en-US" sz="2000" dirty="0"/>
          </a:p>
        </p:txBody>
      </p:sp>
    </p:spTree>
    <p:extLst>
      <p:ext uri="{BB962C8B-B14F-4D97-AF65-F5344CB8AC3E}">
        <p14:creationId xmlns:p14="http://schemas.microsoft.com/office/powerpoint/2010/main" val="3793069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وان 1"/>
          <p:cNvSpPr>
            <a:spLocks noGrp="1"/>
          </p:cNvSpPr>
          <p:nvPr>
            <p:ph type="title" idx="4294967295"/>
          </p:nvPr>
        </p:nvSpPr>
        <p:spPr>
          <a:xfrm>
            <a:off x="914400" y="455613"/>
            <a:ext cx="8229600" cy="1139825"/>
          </a:xfrm>
        </p:spPr>
        <p:txBody>
          <a:bodyPr anchor="ctr">
            <a:normAutofit/>
          </a:bodyPr>
          <a:lstStyle/>
          <a:p>
            <a:pPr eaLnBrk="1" hangingPunct="1"/>
            <a:r>
              <a:rPr lang="en-US" b="1" dirty="0"/>
              <a:t>Delayed puberty </a:t>
            </a:r>
            <a:br>
              <a:rPr lang="en-US" b="1" dirty="0"/>
            </a:br>
            <a:endParaRPr lang="en-US" b="1" dirty="0"/>
          </a:p>
        </p:txBody>
      </p:sp>
      <p:sp>
        <p:nvSpPr>
          <p:cNvPr id="72707" name="عنصر نائب للمحتوى 2"/>
          <p:cNvSpPr>
            <a:spLocks noGrp="1"/>
          </p:cNvSpPr>
          <p:nvPr>
            <p:ph idx="4294967295"/>
          </p:nvPr>
        </p:nvSpPr>
        <p:spPr>
          <a:xfrm>
            <a:off x="0" y="1600200"/>
            <a:ext cx="8229600" cy="4530725"/>
          </a:xfrm>
        </p:spPr>
        <p:txBody>
          <a:bodyPr/>
          <a:lstStyle/>
          <a:p>
            <a:pPr eaLnBrk="1" hangingPunct="1">
              <a:lnSpc>
                <a:spcPct val="80000"/>
              </a:lnSpc>
              <a:buFont typeface="Wingdings" pitchFamily="2" charset="2"/>
              <a:buNone/>
            </a:pPr>
            <a:r>
              <a:rPr lang="en-US" sz="2300" dirty="0"/>
              <a:t> </a:t>
            </a:r>
          </a:p>
          <a:p>
            <a:pPr eaLnBrk="1" hangingPunct="1">
              <a:lnSpc>
                <a:spcPct val="80000"/>
              </a:lnSpc>
            </a:pPr>
            <a:r>
              <a:rPr lang="en-US" sz="2300" dirty="0"/>
              <a:t> The  absence of pubertal development by 14 years of age in males,,,</a:t>
            </a:r>
          </a:p>
          <a:p>
            <a:pPr eaLnBrk="1" hangingPunct="1">
              <a:lnSpc>
                <a:spcPct val="80000"/>
              </a:lnSpc>
            </a:pPr>
            <a:r>
              <a:rPr lang="en-US" sz="2300" dirty="0"/>
              <a:t> and by 13 years in females if no SSC appeared </a:t>
            </a:r>
            <a:r>
              <a:rPr lang="en-US" sz="2300" dirty="0" smtClean="0"/>
              <a:t>or, </a:t>
            </a:r>
            <a:r>
              <a:rPr lang="en-US" sz="2300" dirty="0"/>
              <a:t>by 15 if SSC appeared but  menses is still absent. </a:t>
            </a:r>
          </a:p>
          <a:p>
            <a:pPr eaLnBrk="1" hangingPunct="1">
              <a:lnSpc>
                <a:spcPct val="80000"/>
              </a:lnSpc>
              <a:buFont typeface="Wingdings" pitchFamily="2" charset="2"/>
              <a:buNone/>
            </a:pPr>
            <a:r>
              <a:rPr lang="en-US" sz="2300" dirty="0"/>
              <a:t> </a:t>
            </a:r>
          </a:p>
          <a:p>
            <a:pPr eaLnBrk="1" hangingPunct="1">
              <a:lnSpc>
                <a:spcPct val="80000"/>
              </a:lnSpc>
              <a:buFont typeface="Wingdings" pitchFamily="2" charset="2"/>
              <a:buNone/>
            </a:pPr>
            <a:r>
              <a:rPr lang="en-US" sz="2300" dirty="0"/>
              <a:t> </a:t>
            </a:r>
          </a:p>
          <a:p>
            <a:pPr eaLnBrk="1" hangingPunct="1">
              <a:lnSpc>
                <a:spcPct val="80000"/>
              </a:lnSpc>
            </a:pPr>
            <a:r>
              <a:rPr lang="en-US" sz="2300" dirty="0"/>
              <a:t>In contrast to precocious puberty , the problem is common in males , in whom it is mostly due to constitutional delay. </a:t>
            </a:r>
          </a:p>
          <a:p>
            <a:pPr eaLnBrk="1" hangingPunct="1">
              <a:lnSpc>
                <a:spcPct val="80000"/>
              </a:lnSpc>
              <a:buFont typeface="Wingdings" pitchFamily="2" charset="2"/>
              <a:buNone/>
            </a:pPr>
            <a:r>
              <a:rPr lang="en-US" sz="2300" dirty="0"/>
              <a:t> </a:t>
            </a:r>
          </a:p>
          <a:p>
            <a:pPr eaLnBrk="1" hangingPunct="1">
              <a:lnSpc>
                <a:spcPct val="80000"/>
              </a:lnSpc>
              <a:buFont typeface="Wingdings" pitchFamily="2" charset="2"/>
              <a:buNone/>
            </a:pPr>
            <a:r>
              <a:rPr lang="en-US" sz="2300" dirty="0"/>
              <a:t> </a:t>
            </a:r>
          </a:p>
          <a:p>
            <a:pPr eaLnBrk="1" hangingPunct="1">
              <a:lnSpc>
                <a:spcPct val="80000"/>
              </a:lnSpc>
              <a:buFont typeface="Wingdings" pitchFamily="2" charset="2"/>
              <a:buNone/>
            </a:pPr>
            <a:endParaRPr lang="en-US" sz="23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57F9-681E-431E-84C1-0DF19AD7EE56}"/>
              </a:ext>
            </a:extLst>
          </p:cNvPr>
          <p:cNvSpPr>
            <a:spLocks noGrp="1"/>
          </p:cNvSpPr>
          <p:nvPr>
            <p:ph type="title"/>
          </p:nvPr>
        </p:nvSpPr>
        <p:spPr/>
        <p:txBody>
          <a:bodyPr/>
          <a:lstStyle/>
          <a:p>
            <a:r>
              <a:rPr lang="en-US" dirty="0"/>
              <a:t>Causes of delayed puberty :</a:t>
            </a:r>
          </a:p>
        </p:txBody>
      </p:sp>
      <p:sp>
        <p:nvSpPr>
          <p:cNvPr id="3" name="Content Placeholder 2">
            <a:extLst>
              <a:ext uri="{FF2B5EF4-FFF2-40B4-BE49-F238E27FC236}">
                <a16:creationId xmlns:a16="http://schemas.microsoft.com/office/drawing/2014/main" id="{64321D81-CA85-484E-85D9-67C313BD5554}"/>
              </a:ext>
            </a:extLst>
          </p:cNvPr>
          <p:cNvSpPr>
            <a:spLocks noGrp="1"/>
          </p:cNvSpPr>
          <p:nvPr>
            <p:ph idx="1"/>
          </p:nvPr>
        </p:nvSpPr>
        <p:spPr>
          <a:xfrm>
            <a:off x="628651" y="1412776"/>
            <a:ext cx="7239342" cy="5112568"/>
          </a:xfrm>
        </p:spPr>
        <p:txBody>
          <a:bodyPr>
            <a:normAutofit fontScale="92500" lnSpcReduction="10000"/>
          </a:bodyPr>
          <a:lstStyle/>
          <a:p>
            <a:pPr>
              <a:lnSpc>
                <a:spcPct val="80000"/>
              </a:lnSpc>
              <a:buNone/>
            </a:pPr>
            <a:r>
              <a:rPr lang="en-US" sz="2900" dirty="0">
                <a:cs typeface="Arial" panose="020B0604020202020204" pitchFamily="34" charset="0"/>
              </a:rPr>
              <a:t>1) </a:t>
            </a:r>
            <a:r>
              <a:rPr lang="en-US" sz="2600" b="1" dirty="0">
                <a:cs typeface="Arial" panose="020B0604020202020204" pitchFamily="34" charset="0"/>
              </a:rPr>
              <a:t>constitutional delay</a:t>
            </a:r>
            <a:r>
              <a:rPr lang="en-US" sz="2600" dirty="0">
                <a:cs typeface="Arial" panose="020B0604020202020204" pitchFamily="34" charset="0"/>
              </a:rPr>
              <a:t> </a:t>
            </a:r>
            <a:r>
              <a:rPr lang="en-US" sz="2900" dirty="0">
                <a:cs typeface="Arial" panose="020B0604020202020204" pitchFamily="34" charset="0"/>
              </a:rPr>
              <a:t>of growth and puberty </a:t>
            </a:r>
          </a:p>
          <a:p>
            <a:pPr>
              <a:lnSpc>
                <a:spcPct val="80000"/>
              </a:lnSpc>
              <a:buNone/>
            </a:pPr>
            <a:r>
              <a:rPr lang="en-US" sz="2900" dirty="0">
                <a:cs typeface="Arial" panose="020B0604020202020204" pitchFamily="34" charset="0"/>
              </a:rPr>
              <a:t> </a:t>
            </a:r>
          </a:p>
          <a:p>
            <a:pPr>
              <a:lnSpc>
                <a:spcPct val="80000"/>
              </a:lnSpc>
              <a:buNone/>
            </a:pPr>
            <a:r>
              <a:rPr lang="en-US" sz="2900" dirty="0">
                <a:cs typeface="Arial" panose="020B0604020202020204" pitchFamily="34" charset="0"/>
              </a:rPr>
              <a:t>2) </a:t>
            </a:r>
            <a:r>
              <a:rPr lang="en-US" sz="2600" b="1" dirty="0">
                <a:cs typeface="Arial" panose="020B0604020202020204" pitchFamily="34" charset="0"/>
              </a:rPr>
              <a:t>High gonadotrophin secretion</a:t>
            </a:r>
          </a:p>
          <a:p>
            <a:pPr>
              <a:lnSpc>
                <a:spcPct val="80000"/>
              </a:lnSpc>
              <a:buNone/>
            </a:pPr>
            <a:r>
              <a:rPr lang="en-US" sz="2900" dirty="0">
                <a:cs typeface="Arial" panose="020B0604020202020204" pitchFamily="34" charset="0"/>
              </a:rPr>
              <a:t> (hypergonadotropic hypogonadism)</a:t>
            </a:r>
          </a:p>
          <a:p>
            <a:pPr>
              <a:lnSpc>
                <a:spcPct val="80000"/>
              </a:lnSpc>
              <a:buNone/>
            </a:pPr>
            <a:endParaRPr lang="en-US" sz="2900" dirty="0">
              <a:cs typeface="Arial" panose="020B0604020202020204" pitchFamily="34" charset="0"/>
            </a:endParaRPr>
          </a:p>
          <a:p>
            <a:pPr>
              <a:lnSpc>
                <a:spcPct val="80000"/>
              </a:lnSpc>
              <a:buFontTx/>
              <a:buChar char="-"/>
            </a:pPr>
            <a:r>
              <a:rPr lang="en-US" sz="2900" dirty="0">
                <a:cs typeface="Arial" panose="020B0604020202020204" pitchFamily="34" charset="0"/>
              </a:rPr>
              <a:t>chromosomal abnormalities ( </a:t>
            </a:r>
            <a:r>
              <a:rPr lang="en-US" sz="2900" dirty="0" err="1">
                <a:cs typeface="Arial" panose="020B0604020202020204" pitchFamily="34" charset="0"/>
              </a:rPr>
              <a:t>klinefelters</a:t>
            </a:r>
            <a:endParaRPr lang="en-US" sz="2900" dirty="0">
              <a:cs typeface="Arial" panose="020B0604020202020204" pitchFamily="34" charset="0"/>
            </a:endParaRPr>
          </a:p>
          <a:p>
            <a:pPr marL="0" indent="0">
              <a:lnSpc>
                <a:spcPct val="80000"/>
              </a:lnSpc>
              <a:buNone/>
            </a:pPr>
            <a:r>
              <a:rPr lang="en-US" sz="2900" dirty="0">
                <a:cs typeface="Arial" panose="020B0604020202020204" pitchFamily="34" charset="0"/>
              </a:rPr>
              <a:t> </a:t>
            </a:r>
            <a:r>
              <a:rPr lang="en-US" sz="2900" dirty="0" err="1">
                <a:cs typeface="Arial" panose="020B0604020202020204" pitchFamily="34" charset="0"/>
              </a:rPr>
              <a:t>syndrome,turner</a:t>
            </a:r>
            <a:r>
              <a:rPr lang="en-US" sz="2900" dirty="0">
                <a:cs typeface="Arial" panose="020B0604020202020204" pitchFamily="34" charset="0"/>
              </a:rPr>
              <a:t> syndrome)—primary gonadal</a:t>
            </a:r>
          </a:p>
          <a:p>
            <a:pPr marL="0" indent="0">
              <a:lnSpc>
                <a:spcPct val="80000"/>
              </a:lnSpc>
              <a:buNone/>
            </a:pPr>
            <a:r>
              <a:rPr lang="en-US" sz="2900" dirty="0">
                <a:cs typeface="Arial" panose="020B0604020202020204" pitchFamily="34" charset="0"/>
              </a:rPr>
              <a:t> failure.</a:t>
            </a:r>
          </a:p>
          <a:p>
            <a:pPr>
              <a:lnSpc>
                <a:spcPct val="80000"/>
              </a:lnSpc>
              <a:buNone/>
            </a:pPr>
            <a:r>
              <a:rPr lang="en-US" sz="2900" dirty="0">
                <a:cs typeface="Arial" panose="020B0604020202020204" pitchFamily="34" charset="0"/>
              </a:rPr>
              <a:t>- steroid hormone enzyme deficiencies. </a:t>
            </a:r>
          </a:p>
          <a:p>
            <a:pPr>
              <a:lnSpc>
                <a:spcPct val="80000"/>
              </a:lnSpc>
              <a:buFontTx/>
              <a:buChar char="-"/>
            </a:pPr>
            <a:r>
              <a:rPr lang="en-US" sz="2900" dirty="0" smtClean="0">
                <a:cs typeface="Arial" panose="020B0604020202020204" pitchFamily="34" charset="0"/>
              </a:rPr>
              <a:t>acquired </a:t>
            </a:r>
            <a:r>
              <a:rPr lang="en-US" sz="2900" dirty="0">
                <a:cs typeface="Arial" panose="020B0604020202020204" pitchFamily="34" charset="0"/>
              </a:rPr>
              <a:t>gonadal damage </a:t>
            </a:r>
            <a:r>
              <a:rPr lang="en-US" sz="2900" dirty="0" smtClean="0">
                <a:cs typeface="Arial" panose="020B0604020202020204" pitchFamily="34" charset="0"/>
              </a:rPr>
              <a:t>–secondary  </a:t>
            </a:r>
            <a:r>
              <a:rPr lang="en-US" sz="2900" dirty="0">
                <a:cs typeface="Arial" panose="020B0604020202020204" pitchFamily="34" charset="0"/>
              </a:rPr>
              <a:t>gonadal </a:t>
            </a:r>
            <a:endParaRPr lang="en-US" sz="2900" dirty="0" smtClean="0">
              <a:cs typeface="Arial" panose="020B0604020202020204" pitchFamily="34" charset="0"/>
            </a:endParaRPr>
          </a:p>
          <a:p>
            <a:pPr marL="0" indent="0">
              <a:lnSpc>
                <a:spcPct val="80000"/>
              </a:lnSpc>
              <a:buNone/>
            </a:pPr>
            <a:r>
              <a:rPr lang="en-US" sz="2900" dirty="0" smtClean="0">
                <a:cs typeface="Arial" panose="020B0604020202020204" pitchFamily="34" charset="0"/>
              </a:rPr>
              <a:t>failure</a:t>
            </a:r>
            <a:endParaRPr lang="en-US" sz="2900" dirty="0">
              <a:cs typeface="Arial" panose="020B0604020202020204" pitchFamily="34" charset="0"/>
            </a:endParaRPr>
          </a:p>
          <a:p>
            <a:pPr>
              <a:lnSpc>
                <a:spcPct val="80000"/>
              </a:lnSpc>
              <a:buNone/>
            </a:pPr>
            <a:r>
              <a:rPr lang="en-US" sz="2900" dirty="0">
                <a:cs typeface="Arial" panose="020B0604020202020204" pitchFamily="34" charset="0"/>
              </a:rPr>
              <a:t> </a:t>
            </a:r>
          </a:p>
          <a:p>
            <a:endParaRPr lang="en-US" dirty="0"/>
          </a:p>
        </p:txBody>
      </p:sp>
    </p:spTree>
    <p:extLst>
      <p:ext uri="{BB962C8B-B14F-4D97-AF65-F5344CB8AC3E}">
        <p14:creationId xmlns:p14="http://schemas.microsoft.com/office/powerpoint/2010/main" val="1305353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B9B81-A820-4290-BA7A-D9F01C2C3B5B}"/>
              </a:ext>
            </a:extLst>
          </p:cNvPr>
          <p:cNvSpPr>
            <a:spLocks noGrp="1"/>
          </p:cNvSpPr>
          <p:nvPr>
            <p:ph idx="1"/>
          </p:nvPr>
        </p:nvSpPr>
        <p:spPr>
          <a:xfrm>
            <a:off x="628650" y="692696"/>
            <a:ext cx="7886700" cy="6165304"/>
          </a:xfrm>
        </p:spPr>
        <p:txBody>
          <a:bodyPr>
            <a:normAutofit/>
          </a:bodyPr>
          <a:lstStyle/>
          <a:p>
            <a:pPr>
              <a:lnSpc>
                <a:spcPct val="80000"/>
              </a:lnSpc>
              <a:buNone/>
            </a:pPr>
            <a:r>
              <a:rPr lang="en-US" sz="2000" dirty="0">
                <a:cs typeface="Arial" panose="020B0604020202020204" pitchFamily="34" charset="0"/>
              </a:rPr>
              <a:t>3) </a:t>
            </a:r>
            <a:r>
              <a:rPr lang="en-US" sz="2000" b="1" dirty="0">
                <a:cs typeface="Arial" panose="020B0604020202020204" pitchFamily="34" charset="0"/>
              </a:rPr>
              <a:t>Low gonadotrophin secretion </a:t>
            </a:r>
            <a:r>
              <a:rPr lang="en-US" sz="2000" dirty="0">
                <a:cs typeface="Arial" panose="020B0604020202020204" pitchFamily="34" charset="0"/>
              </a:rPr>
              <a:t>(hypogonadotropic</a:t>
            </a:r>
          </a:p>
          <a:p>
            <a:pPr>
              <a:lnSpc>
                <a:spcPct val="80000"/>
              </a:lnSpc>
              <a:buNone/>
            </a:pPr>
            <a:r>
              <a:rPr lang="en-US" sz="2000" dirty="0">
                <a:cs typeface="Arial" panose="020B0604020202020204" pitchFamily="34" charset="0"/>
              </a:rPr>
              <a:t> hypogonadism)</a:t>
            </a:r>
            <a:endParaRPr lang="en-US" sz="2000" b="1" dirty="0">
              <a:cs typeface="Arial" panose="020B0604020202020204" pitchFamily="34" charset="0"/>
            </a:endParaRPr>
          </a:p>
          <a:p>
            <a:pPr>
              <a:lnSpc>
                <a:spcPct val="80000"/>
              </a:lnSpc>
              <a:buNone/>
            </a:pPr>
            <a:r>
              <a:rPr lang="en-US" sz="2000" b="1" dirty="0">
                <a:cs typeface="Arial" panose="020B0604020202020204" pitchFamily="34" charset="0"/>
              </a:rPr>
              <a:t> </a:t>
            </a:r>
          </a:p>
          <a:p>
            <a:pPr>
              <a:lnSpc>
                <a:spcPct val="80000"/>
              </a:lnSpc>
              <a:buNone/>
            </a:pPr>
            <a:r>
              <a:rPr lang="en-US" sz="2000" dirty="0">
                <a:cs typeface="Arial" panose="020B0604020202020204" pitchFamily="34" charset="0"/>
              </a:rPr>
              <a:t>- Systemic disease (functional): cystic fibrosis , severe asthma , </a:t>
            </a:r>
            <a:r>
              <a:rPr lang="en-US" sz="2000" dirty="0" err="1">
                <a:cs typeface="Arial" panose="020B0604020202020204" pitchFamily="34" charset="0"/>
              </a:rPr>
              <a:t>crohns</a:t>
            </a:r>
            <a:r>
              <a:rPr lang="en-US" sz="2000" dirty="0">
                <a:cs typeface="Arial" panose="020B0604020202020204" pitchFamily="34" charset="0"/>
              </a:rPr>
              <a:t> disease , anorexia nervosa </a:t>
            </a:r>
          </a:p>
          <a:p>
            <a:pPr>
              <a:lnSpc>
                <a:spcPct val="80000"/>
              </a:lnSpc>
              <a:buNone/>
            </a:pPr>
            <a:r>
              <a:rPr lang="en-US" sz="2000" dirty="0">
                <a:cs typeface="Arial" panose="020B0604020202020204" pitchFamily="34" charset="0"/>
              </a:rPr>
              <a:t>- Hypothalamic-pituitary disorders (organic): panhypopituitarism </a:t>
            </a:r>
            <a:r>
              <a:rPr lang="ar-SA" sz="2000" dirty="0">
                <a:cs typeface="Arial" panose="020B0604020202020204" pitchFamily="34" charset="0"/>
              </a:rPr>
              <a:t>, </a:t>
            </a:r>
            <a:r>
              <a:rPr lang="en-US" sz="2000" dirty="0">
                <a:cs typeface="Arial" panose="020B0604020202020204" pitchFamily="34" charset="0"/>
              </a:rPr>
              <a:t>intracranial tumors,</a:t>
            </a:r>
          </a:p>
          <a:p>
            <a:pPr>
              <a:lnSpc>
                <a:spcPct val="80000"/>
              </a:lnSpc>
              <a:buFontTx/>
              <a:buChar char="-"/>
            </a:pPr>
            <a:r>
              <a:rPr lang="en-US" sz="2000" dirty="0" err="1" smtClean="0">
                <a:cs typeface="Arial" panose="020B0604020202020204" pitchFamily="34" charset="0"/>
              </a:rPr>
              <a:t>kallmanns</a:t>
            </a:r>
            <a:r>
              <a:rPr lang="en-US" sz="2000" dirty="0" smtClean="0">
                <a:cs typeface="Arial" panose="020B0604020202020204" pitchFamily="34" charset="0"/>
              </a:rPr>
              <a:t> </a:t>
            </a:r>
            <a:r>
              <a:rPr lang="en-US" sz="2000" dirty="0">
                <a:cs typeface="Arial" panose="020B0604020202020204" pitchFamily="34" charset="0"/>
              </a:rPr>
              <a:t>syndrome (LHRH deficiency and anosmia </a:t>
            </a:r>
            <a:r>
              <a:rPr lang="en-US" sz="2000" dirty="0" smtClean="0">
                <a:cs typeface="Arial" panose="020B0604020202020204" pitchFamily="34" charset="0"/>
              </a:rPr>
              <a:t>)</a:t>
            </a:r>
          </a:p>
          <a:p>
            <a:pPr>
              <a:lnSpc>
                <a:spcPct val="80000"/>
              </a:lnSpc>
              <a:buFontTx/>
              <a:buChar char="-"/>
            </a:pPr>
            <a:endParaRPr lang="en-US" sz="2000" dirty="0">
              <a:cs typeface="Arial" panose="020B0604020202020204" pitchFamily="34" charset="0"/>
            </a:endParaRPr>
          </a:p>
          <a:p>
            <a:pPr>
              <a:lnSpc>
                <a:spcPct val="80000"/>
              </a:lnSpc>
              <a:buFontTx/>
              <a:buChar char="-"/>
            </a:pPr>
            <a:r>
              <a:rPr lang="en-US" sz="2000" dirty="0" smtClean="0">
                <a:cs typeface="Arial" panose="020B0604020202020204" pitchFamily="34" charset="0"/>
              </a:rPr>
              <a:t>The patient need to be evaluated ,if there's </a:t>
            </a:r>
            <a:r>
              <a:rPr lang="en-US" sz="2000" dirty="0" err="1" smtClean="0">
                <a:cs typeface="Arial" panose="020B0604020202020204" pitchFamily="34" charset="0"/>
              </a:rPr>
              <a:t>hx</a:t>
            </a:r>
            <a:r>
              <a:rPr lang="en-US" sz="2000" dirty="0" smtClean="0">
                <a:cs typeface="Arial" panose="020B0604020202020204" pitchFamily="34" charset="0"/>
              </a:rPr>
              <a:t> of medical disease , family </a:t>
            </a:r>
            <a:r>
              <a:rPr lang="en-US" sz="2000" dirty="0" err="1" smtClean="0">
                <a:cs typeface="Arial" panose="020B0604020202020204" pitchFamily="34" charset="0"/>
              </a:rPr>
              <a:t>hx</a:t>
            </a:r>
            <a:r>
              <a:rPr lang="en-US" sz="2000" dirty="0" smtClean="0">
                <a:cs typeface="Arial" panose="020B0604020202020204" pitchFamily="34" charset="0"/>
              </a:rPr>
              <a:t> of the same complaint, recent intervention </a:t>
            </a:r>
            <a:r>
              <a:rPr lang="en-US" sz="2000" dirty="0" smtClean="0">
                <a:cs typeface="Arial" panose="020B0604020202020204" pitchFamily="34" charset="0"/>
              </a:rPr>
              <a:t>,anosmia</a:t>
            </a:r>
            <a:endParaRPr lang="en-US" sz="2000" dirty="0" smtClean="0">
              <a:cs typeface="Arial" panose="020B0604020202020204" pitchFamily="34" charset="0"/>
            </a:endParaRPr>
          </a:p>
          <a:p>
            <a:pPr>
              <a:lnSpc>
                <a:spcPct val="80000"/>
              </a:lnSpc>
              <a:buFontTx/>
              <a:buChar char="-"/>
            </a:pPr>
            <a:r>
              <a:rPr lang="en-US" sz="2000" dirty="0" smtClean="0">
                <a:cs typeface="Arial" panose="020B0604020202020204" pitchFamily="34" charset="0"/>
              </a:rPr>
              <a:t>PE: growth </a:t>
            </a:r>
            <a:r>
              <a:rPr lang="en-US" sz="2000" dirty="0" err="1" smtClean="0">
                <a:cs typeface="Arial" panose="020B0604020202020204" pitchFamily="34" charset="0"/>
              </a:rPr>
              <a:t>parameters,dysmorphic</a:t>
            </a:r>
            <a:r>
              <a:rPr lang="en-US" sz="2000" dirty="0" smtClean="0">
                <a:cs typeface="Arial" panose="020B0604020202020204" pitchFamily="34" charset="0"/>
              </a:rPr>
              <a:t> features, pubertal </a:t>
            </a:r>
            <a:r>
              <a:rPr lang="en-US" sz="2000" dirty="0" err="1" smtClean="0">
                <a:cs typeface="Arial" panose="020B0604020202020204" pitchFamily="34" charset="0"/>
              </a:rPr>
              <a:t>assesment</a:t>
            </a:r>
            <a:endParaRPr lang="en-US" sz="2000" dirty="0" smtClean="0">
              <a:cs typeface="Arial" panose="020B0604020202020204" pitchFamily="34" charset="0"/>
            </a:endParaRPr>
          </a:p>
          <a:p>
            <a:pPr>
              <a:lnSpc>
                <a:spcPct val="80000"/>
              </a:lnSpc>
              <a:buFontTx/>
              <a:buChar char="-"/>
            </a:pPr>
            <a:r>
              <a:rPr lang="en-US" sz="2000" dirty="0" smtClean="0">
                <a:cs typeface="Arial" panose="020B0604020202020204" pitchFamily="34" charset="0"/>
              </a:rPr>
              <a:t>Then general tests like </a:t>
            </a:r>
            <a:r>
              <a:rPr lang="en-US" sz="2000" dirty="0" err="1" smtClean="0">
                <a:cs typeface="Arial" panose="020B0604020202020204" pitchFamily="34" charset="0"/>
              </a:rPr>
              <a:t>CBC,CRP,celiac</a:t>
            </a:r>
            <a:r>
              <a:rPr lang="en-US" sz="2000" dirty="0" smtClean="0">
                <a:cs typeface="Arial" panose="020B0604020202020204" pitchFamily="34" charset="0"/>
              </a:rPr>
              <a:t> screen </a:t>
            </a:r>
          </a:p>
          <a:p>
            <a:pPr>
              <a:lnSpc>
                <a:spcPct val="80000"/>
              </a:lnSpc>
              <a:buFontTx/>
              <a:buChar char="-"/>
            </a:pPr>
            <a:r>
              <a:rPr lang="en-US" sz="2000" dirty="0" smtClean="0">
                <a:cs typeface="Arial" panose="020B0604020202020204" pitchFamily="34" charset="0"/>
              </a:rPr>
              <a:t>LH , FSH , Sex </a:t>
            </a:r>
            <a:r>
              <a:rPr lang="en-US" sz="2000" dirty="0" smtClean="0">
                <a:cs typeface="Arial" panose="020B0604020202020204" pitchFamily="34" charset="0"/>
              </a:rPr>
              <a:t>hormones,T4,TSH,IGF-1</a:t>
            </a:r>
          </a:p>
          <a:p>
            <a:pPr>
              <a:lnSpc>
                <a:spcPct val="80000"/>
              </a:lnSpc>
              <a:buFontTx/>
              <a:buChar char="-"/>
            </a:pPr>
            <a:r>
              <a:rPr lang="en-US" sz="2000" dirty="0" smtClean="0">
                <a:cs typeface="Arial" panose="020B0604020202020204" pitchFamily="34" charset="0"/>
              </a:rPr>
              <a:t>Treatment : estrogen and testosterone to induce puberty</a:t>
            </a:r>
          </a:p>
          <a:p>
            <a:pPr>
              <a:lnSpc>
                <a:spcPct val="80000"/>
              </a:lnSpc>
              <a:buFontTx/>
              <a:buChar char="-"/>
            </a:pPr>
            <a:r>
              <a:rPr lang="en-US" sz="2000" dirty="0" smtClean="0">
                <a:cs typeface="Arial" panose="020B0604020202020204" pitchFamily="34" charset="0"/>
              </a:rPr>
              <a:t>Hormone replacement in hypo </a:t>
            </a:r>
            <a:r>
              <a:rPr lang="en-US" sz="2000" dirty="0" err="1" smtClean="0">
                <a:cs typeface="Arial" panose="020B0604020202020204" pitchFamily="34" charset="0"/>
              </a:rPr>
              <a:t>hypo</a:t>
            </a:r>
            <a:r>
              <a:rPr lang="en-US" sz="2000" dirty="0" smtClean="0">
                <a:cs typeface="Arial" panose="020B0604020202020204" pitchFamily="34" charset="0"/>
              </a:rPr>
              <a:t> </a:t>
            </a:r>
            <a:endParaRPr lang="en-US" sz="2000" dirty="0">
              <a:cs typeface="Arial" panose="020B0604020202020204" pitchFamily="34" charset="0"/>
            </a:endParaRPr>
          </a:p>
          <a:p>
            <a:pPr>
              <a:lnSpc>
                <a:spcPct val="80000"/>
              </a:lnSpc>
              <a:buNone/>
            </a:pPr>
            <a:r>
              <a:rPr lang="en-US" sz="20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534861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genitalia , DSD</a:t>
            </a:r>
            <a:endParaRPr lang="en-US" dirty="0"/>
          </a:p>
        </p:txBody>
      </p:sp>
      <p:sp>
        <p:nvSpPr>
          <p:cNvPr id="4" name="Content Placeholder 3"/>
          <p:cNvSpPr>
            <a:spLocks noGrp="1"/>
          </p:cNvSpPr>
          <p:nvPr>
            <p:ph idx="1"/>
          </p:nvPr>
        </p:nvSpPr>
        <p:spPr/>
        <p:txBody>
          <a:bodyPr/>
          <a:lstStyle/>
          <a:p>
            <a:r>
              <a:rPr lang="en-US" dirty="0" smtClean="0"/>
              <a:t>Infants born with genitals that do not appear typically male or female, or that have an appearance discordant with the chromosomal sex </a:t>
            </a:r>
            <a:endParaRPr lang="en-US" dirty="0"/>
          </a:p>
        </p:txBody>
      </p:sp>
    </p:spTree>
    <p:extLst>
      <p:ext uri="{BB962C8B-B14F-4D97-AF65-F5344CB8AC3E}">
        <p14:creationId xmlns:p14="http://schemas.microsoft.com/office/powerpoint/2010/main" val="242136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90" y="116632"/>
            <a:ext cx="7886700" cy="687610"/>
          </a:xfrm>
        </p:spPr>
        <p:txBody>
          <a:bodyPr/>
          <a:lstStyle/>
          <a:p>
            <a:r>
              <a:rPr lang="en-US" b="1" dirty="0"/>
              <a:t>TYPICAL SEX DEVELOPMENT</a:t>
            </a:r>
            <a:endParaRPr lang="en-US" dirty="0"/>
          </a:p>
        </p:txBody>
      </p:sp>
      <p:sp>
        <p:nvSpPr>
          <p:cNvPr id="3" name="Content Placeholder 2"/>
          <p:cNvSpPr>
            <a:spLocks noGrp="1"/>
          </p:cNvSpPr>
          <p:nvPr>
            <p:ph idx="1"/>
          </p:nvPr>
        </p:nvSpPr>
        <p:spPr>
          <a:xfrm>
            <a:off x="0" y="804242"/>
            <a:ext cx="8515350" cy="6053758"/>
          </a:xfrm>
        </p:spPr>
        <p:txBody>
          <a:bodyPr>
            <a:normAutofit/>
          </a:bodyPr>
          <a:lstStyle/>
          <a:p>
            <a:r>
              <a:rPr lang="en-US" sz="2000" b="1" dirty="0" smtClean="0"/>
              <a:t>Gonadal differentiation </a:t>
            </a:r>
            <a:r>
              <a:rPr lang="en-US" sz="2000" dirty="0" smtClean="0"/>
              <a:t>: absence or presence of SRY genes </a:t>
            </a:r>
          </a:p>
          <a:p>
            <a:pPr marL="0" indent="0">
              <a:buNone/>
            </a:pPr>
            <a:r>
              <a:rPr lang="en-US" sz="2000" dirty="0"/>
              <a:t>Individuals with DSDs may have complete absence of gonadal development ,</a:t>
            </a:r>
            <a:r>
              <a:rPr lang="en-US" sz="2000" dirty="0" smtClean="0"/>
              <a:t> </a:t>
            </a:r>
            <a:r>
              <a:rPr lang="en-US" sz="2000" dirty="0"/>
              <a:t>incomplete gonadal development </a:t>
            </a:r>
            <a:r>
              <a:rPr lang="en-US" sz="2000" dirty="0" smtClean="0"/>
              <a:t>, </a:t>
            </a:r>
            <a:r>
              <a:rPr lang="en-US" sz="2000" dirty="0"/>
              <a:t>a gonad atypical for chromosomal sex (</a:t>
            </a:r>
            <a:r>
              <a:rPr lang="en-US" sz="2000" dirty="0" err="1"/>
              <a:t>eg</a:t>
            </a:r>
            <a:r>
              <a:rPr lang="en-US" sz="2000" dirty="0"/>
              <a:t>, XX testicular DSD</a:t>
            </a:r>
            <a:r>
              <a:rPr lang="en-US" sz="2000" dirty="0" smtClean="0"/>
              <a:t>).</a:t>
            </a:r>
          </a:p>
          <a:p>
            <a:pPr marL="0" indent="0">
              <a:buNone/>
            </a:pPr>
            <a:r>
              <a:rPr lang="en-US" sz="2000" b="1" dirty="0"/>
              <a:t>Gonadal </a:t>
            </a:r>
            <a:r>
              <a:rPr lang="en-US" sz="2000" b="1" dirty="0" smtClean="0"/>
              <a:t>function: </a:t>
            </a:r>
            <a:r>
              <a:rPr lang="en-US" sz="2000" dirty="0"/>
              <a:t>The </a:t>
            </a:r>
            <a:r>
              <a:rPr lang="en-US" sz="2000" dirty="0" err="1"/>
              <a:t>Leydig</a:t>
            </a:r>
            <a:r>
              <a:rPr lang="en-US" sz="2000" dirty="0"/>
              <a:t> cells of the testis produce testosterone, which is converted to </a:t>
            </a:r>
            <a:r>
              <a:rPr lang="en-US" sz="2000" dirty="0" err="1"/>
              <a:t>dihydrotestosterone</a:t>
            </a:r>
            <a:r>
              <a:rPr lang="en-US" sz="2000" dirty="0"/>
              <a:t> by the enzyme 5-alpha-reductase type 2, which is expressed outside of the </a:t>
            </a:r>
            <a:r>
              <a:rPr lang="en-US" sz="2000" dirty="0" smtClean="0"/>
              <a:t>testis</a:t>
            </a:r>
          </a:p>
          <a:p>
            <a:pPr marL="0" indent="0">
              <a:buNone/>
            </a:pPr>
            <a:r>
              <a:rPr lang="en-US" sz="2000" b="1" dirty="0"/>
              <a:t>Gonadal </a:t>
            </a:r>
            <a:r>
              <a:rPr lang="en-US" sz="2000" b="1" dirty="0" smtClean="0"/>
              <a:t>position:</a:t>
            </a:r>
            <a:r>
              <a:rPr lang="en-US" sz="2000" dirty="0"/>
              <a:t> testosterone cause the gonads to descend into the scrotum</a:t>
            </a:r>
            <a:r>
              <a:rPr lang="en-US" sz="2000" dirty="0" smtClean="0"/>
              <a:t>.</a:t>
            </a:r>
          </a:p>
          <a:p>
            <a:pPr marL="0" indent="0">
              <a:buNone/>
            </a:pPr>
            <a:r>
              <a:rPr lang="en-US" sz="2000" b="1" dirty="0"/>
              <a:t>Development of the </a:t>
            </a:r>
            <a:r>
              <a:rPr lang="en-US" sz="2000" b="1" dirty="0" err="1"/>
              <a:t>labioscrotal</a:t>
            </a:r>
            <a:r>
              <a:rPr lang="en-US" sz="2000" b="1" dirty="0"/>
              <a:t> </a:t>
            </a:r>
            <a:r>
              <a:rPr lang="en-US" sz="2000" b="1" dirty="0" smtClean="0"/>
              <a:t>folds:</a:t>
            </a:r>
            <a:r>
              <a:rPr lang="en-US" sz="2000" dirty="0"/>
              <a:t> The embryonic genital swellings give rise to the </a:t>
            </a:r>
            <a:r>
              <a:rPr lang="en-US" sz="2000" dirty="0" err="1"/>
              <a:t>labioscrotal</a:t>
            </a:r>
            <a:r>
              <a:rPr lang="en-US" sz="2000" dirty="0"/>
              <a:t> folds. In typical XY individuals, the action of testosterone and </a:t>
            </a:r>
            <a:r>
              <a:rPr lang="en-US" sz="2000" dirty="0" err="1"/>
              <a:t>dihydrotestosterone</a:t>
            </a:r>
            <a:r>
              <a:rPr lang="en-US" sz="2000" dirty="0"/>
              <a:t> cause the </a:t>
            </a:r>
            <a:r>
              <a:rPr lang="en-US" sz="2000" dirty="0" err="1"/>
              <a:t>labioscrotal</a:t>
            </a:r>
            <a:r>
              <a:rPr lang="en-US" sz="2000" dirty="0"/>
              <a:t> folds to fuse to form the scrotum and become </a:t>
            </a:r>
            <a:r>
              <a:rPr lang="en-US" sz="2000" dirty="0" err="1"/>
              <a:t>rugated</a:t>
            </a:r>
            <a:r>
              <a:rPr lang="en-US" sz="2000" dirty="0"/>
              <a:t> (wrinkled) and </a:t>
            </a:r>
            <a:r>
              <a:rPr lang="en-US" sz="2000" dirty="0" smtClean="0"/>
              <a:t>pigmented</a:t>
            </a:r>
          </a:p>
          <a:p>
            <a:pPr marL="0" indent="0">
              <a:buNone/>
            </a:pPr>
            <a:r>
              <a:rPr lang="en-US" sz="2000" b="1" dirty="0"/>
              <a:t>Size and shape of the </a:t>
            </a:r>
            <a:r>
              <a:rPr lang="en-US" sz="2000" b="1" dirty="0" err="1"/>
              <a:t>clitorophallus</a:t>
            </a:r>
            <a:r>
              <a:rPr lang="en-US" sz="2000" dirty="0"/>
              <a:t> </a:t>
            </a:r>
            <a:r>
              <a:rPr lang="en-US" sz="2000" dirty="0" smtClean="0"/>
              <a:t>:</a:t>
            </a:r>
          </a:p>
          <a:p>
            <a:pPr marL="0" indent="0">
              <a:buNone/>
            </a:pPr>
            <a:r>
              <a:rPr lang="en-US" sz="2000" dirty="0"/>
              <a:t> In typical XY individuals, the action of testosterone and </a:t>
            </a:r>
            <a:r>
              <a:rPr lang="en-US" sz="2000" dirty="0" err="1"/>
              <a:t>dihydrotestosterone</a:t>
            </a:r>
            <a:r>
              <a:rPr lang="en-US" sz="2000" dirty="0"/>
              <a:t> cause the genital tubercle to increase in size and straighten to form the </a:t>
            </a:r>
            <a:r>
              <a:rPr lang="en-US" sz="2000" dirty="0" smtClean="0"/>
              <a:t>penis.</a:t>
            </a:r>
          </a:p>
          <a:p>
            <a:pPr marL="0" indent="0">
              <a:buNone/>
            </a:pPr>
            <a:r>
              <a:rPr lang="en-US" b="1" dirty="0"/>
              <a:t>Location of the urethra</a:t>
            </a:r>
            <a:r>
              <a:rPr lang="en-US" dirty="0"/>
              <a:t> </a:t>
            </a:r>
            <a:endParaRPr lang="en-US" dirty="0" smtClean="0"/>
          </a:p>
          <a:p>
            <a:pPr marL="0" indent="0">
              <a:buNone/>
            </a:pPr>
            <a:r>
              <a:rPr lang="en-US" b="1" dirty="0"/>
              <a:t>Internal reproductive structures</a:t>
            </a:r>
            <a:r>
              <a:rPr lang="en-US" dirty="0"/>
              <a:t> –</a:t>
            </a:r>
            <a:endParaRPr lang="en-US" sz="2000" dirty="0" smtClean="0"/>
          </a:p>
          <a:p>
            <a:pPr marL="0" indent="0">
              <a:buNone/>
            </a:pPr>
            <a:endParaRPr lang="en-US" sz="2000" dirty="0"/>
          </a:p>
        </p:txBody>
      </p:sp>
      <p:sp>
        <p:nvSpPr>
          <p:cNvPr id="4" name="AutoShape 2" descr="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13246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19606" y="764704"/>
            <a:ext cx="7224801" cy="5418602"/>
          </a:xfrm>
          <a:prstGeom prst="rect">
            <a:avLst/>
          </a:prstGeom>
        </p:spPr>
      </p:pic>
    </p:spTree>
    <p:extLst>
      <p:ext uri="{BB962C8B-B14F-4D97-AF65-F5344CB8AC3E}">
        <p14:creationId xmlns:p14="http://schemas.microsoft.com/office/powerpoint/2010/main" val="2410610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71675" y="681037"/>
            <a:ext cx="5200650" cy="5495925"/>
          </a:xfrm>
          <a:prstGeom prst="rect">
            <a:avLst/>
          </a:prstGeom>
        </p:spPr>
      </p:pic>
    </p:spTree>
    <p:extLst>
      <p:ext uri="{BB962C8B-B14F-4D97-AF65-F5344CB8AC3E}">
        <p14:creationId xmlns:p14="http://schemas.microsoft.com/office/powerpoint/2010/main" val="485313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706" y="1844824"/>
            <a:ext cx="8486644" cy="3429479"/>
          </a:xfrm>
          <a:prstGeom prst="rect">
            <a:avLst/>
          </a:prstGeom>
        </p:spPr>
      </p:pic>
    </p:spTree>
    <p:extLst>
      <p:ext uri="{BB962C8B-B14F-4D97-AF65-F5344CB8AC3E}">
        <p14:creationId xmlns:p14="http://schemas.microsoft.com/office/powerpoint/2010/main" val="1665621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612900" y="0"/>
            <a:ext cx="5918200" cy="5867400"/>
          </a:xfrm>
          <a:prstGeom prst="rect">
            <a:avLst/>
          </a:prstGeom>
        </p:spPr>
      </p:pic>
    </p:spTree>
    <p:extLst>
      <p:ext uri="{BB962C8B-B14F-4D97-AF65-F5344CB8AC3E}">
        <p14:creationId xmlns:p14="http://schemas.microsoft.com/office/powerpoint/2010/main" val="270960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PDF) Growth Velocity Curves: What They Are and How to Use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764704"/>
            <a:ext cx="4381500" cy="532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810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979712" y="0"/>
            <a:ext cx="4001988" cy="6477000"/>
          </a:xfrm>
          <a:prstGeom prst="rect">
            <a:avLst/>
          </a:prstGeom>
        </p:spPr>
      </p:pic>
    </p:spTree>
    <p:extLst>
      <p:ext uri="{BB962C8B-B14F-4D97-AF65-F5344CB8AC3E}">
        <p14:creationId xmlns:p14="http://schemas.microsoft.com/office/powerpoint/2010/main" val="3379318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52" y="0"/>
            <a:ext cx="6858000" cy="722461"/>
          </a:xfrm>
        </p:spPr>
        <p:txBody>
          <a:bodyPr/>
          <a:lstStyle/>
          <a:p>
            <a:pPr algn="l"/>
            <a:r>
              <a:rPr lang="en-US" sz="4000" dirty="0" smtClean="0"/>
              <a:t>        </a:t>
            </a:r>
            <a:r>
              <a:rPr lang="en-US" sz="4000" dirty="0" smtClean="0">
                <a:latin typeface="+mn-lt"/>
              </a:rPr>
              <a:t>History</a:t>
            </a:r>
            <a:r>
              <a:rPr lang="en-US" dirty="0" smtClean="0"/>
              <a:t> and physical</a:t>
            </a:r>
            <a:endParaRPr lang="en-US" dirty="0"/>
          </a:p>
        </p:txBody>
      </p:sp>
      <p:sp>
        <p:nvSpPr>
          <p:cNvPr id="3" name="Subtitle 2"/>
          <p:cNvSpPr>
            <a:spLocks noGrp="1"/>
          </p:cNvSpPr>
          <p:nvPr>
            <p:ph type="subTitle" idx="1"/>
          </p:nvPr>
        </p:nvSpPr>
        <p:spPr>
          <a:xfrm>
            <a:off x="20252" y="1124744"/>
            <a:ext cx="9252520" cy="6118023"/>
          </a:xfrm>
        </p:spPr>
        <p:txBody>
          <a:bodyPr>
            <a:noAutofit/>
          </a:bodyPr>
          <a:lstStyle/>
          <a:p>
            <a:pPr algn="l"/>
            <a:r>
              <a:rPr lang="en-US" dirty="0" smtClean="0"/>
              <a:t>  1.Prenatal </a:t>
            </a:r>
            <a:r>
              <a:rPr lang="en-US" dirty="0"/>
              <a:t>exposure to </a:t>
            </a:r>
            <a:r>
              <a:rPr lang="en-US" dirty="0" smtClean="0"/>
              <a:t>androgens</a:t>
            </a:r>
          </a:p>
          <a:p>
            <a:pPr algn="l"/>
            <a:r>
              <a:rPr lang="en-US" dirty="0" smtClean="0"/>
              <a:t>  2.</a:t>
            </a:r>
            <a:r>
              <a:rPr lang="en-US" dirty="0"/>
              <a:t> History of consanguinity or genetically homogeneous </a:t>
            </a:r>
            <a:r>
              <a:rPr lang="en-US" dirty="0" smtClean="0"/>
              <a:t>population</a:t>
            </a:r>
          </a:p>
          <a:p>
            <a:pPr algn="l"/>
            <a:endParaRPr lang="en-US" dirty="0" smtClean="0"/>
          </a:p>
          <a:p>
            <a:pPr algn="l"/>
            <a:r>
              <a:rPr lang="en-US" dirty="0" smtClean="0"/>
              <a:t>Measurement of the clitorophallic </a:t>
            </a:r>
            <a:r>
              <a:rPr lang="en-US" dirty="0" err="1" smtClean="0"/>
              <a:t>structure:</a:t>
            </a:r>
            <a:r>
              <a:rPr lang="en-US" dirty="0" err="1"/>
              <a:t>In</a:t>
            </a:r>
            <a:r>
              <a:rPr lang="en-US" dirty="0"/>
              <a:t> a typical XY term infant, penile length is ≥2.5 cm and penile diameter measured at the middle of the shaft is ≥0.9 cm</a:t>
            </a:r>
            <a:r>
              <a:rPr lang="en-US" dirty="0" smtClean="0"/>
              <a:t> </a:t>
            </a:r>
          </a:p>
          <a:p>
            <a:pPr algn="l"/>
            <a:r>
              <a:rPr lang="en-US" dirty="0" err="1"/>
              <a:t>Micropenis</a:t>
            </a:r>
            <a:r>
              <a:rPr lang="en-US" dirty="0"/>
              <a:t> (</a:t>
            </a:r>
            <a:r>
              <a:rPr lang="en-US" dirty="0" err="1"/>
              <a:t>microphallus</a:t>
            </a:r>
            <a:r>
              <a:rPr lang="en-US" dirty="0"/>
              <a:t>) in XY </a:t>
            </a:r>
            <a:r>
              <a:rPr lang="en-US" dirty="0" smtClean="0"/>
              <a:t>&gt;&gt;deficiencies </a:t>
            </a:r>
            <a:r>
              <a:rPr lang="en-US" dirty="0"/>
              <a:t>of growth hormone and/or gonadotropins during the second and third </a:t>
            </a:r>
            <a:r>
              <a:rPr lang="en-US" dirty="0" smtClean="0"/>
              <a:t>trimesters, </a:t>
            </a:r>
            <a:r>
              <a:rPr lang="en-US" dirty="0"/>
              <a:t>idiopathic hypogonadotropic hypogonadism/</a:t>
            </a:r>
            <a:r>
              <a:rPr lang="en-US" dirty="0" err="1"/>
              <a:t>Kallmann</a:t>
            </a:r>
            <a:r>
              <a:rPr lang="en-US" dirty="0"/>
              <a:t> syndrome, isolated growth hormone deficiency, and </a:t>
            </a:r>
            <a:r>
              <a:rPr lang="en-US" dirty="0" err="1" smtClean="0"/>
              <a:t>panhypopituitarism</a:t>
            </a:r>
            <a:endParaRPr lang="en-US" dirty="0" smtClean="0"/>
          </a:p>
          <a:p>
            <a:pPr algn="l"/>
            <a:endParaRPr lang="en-US" dirty="0"/>
          </a:p>
          <a:p>
            <a:pPr algn="l"/>
            <a:r>
              <a:rPr lang="en-US" dirty="0"/>
              <a:t>Clitoral width in a typical XX neonate ranges from 2 to 6 mm. Clitoral length in the newborn infant may vary in different population groups, but lengths of more than 9 mm are unusual </a:t>
            </a:r>
            <a:endParaRPr lang="en-US" dirty="0" smtClean="0"/>
          </a:p>
          <a:p>
            <a:pPr algn="l"/>
            <a:r>
              <a:rPr lang="en-US" dirty="0" smtClean="0"/>
              <a:t>Urethral opening </a:t>
            </a:r>
          </a:p>
          <a:p>
            <a:pPr algn="l"/>
            <a:r>
              <a:rPr lang="en-US" dirty="0" smtClean="0"/>
              <a:t>Associated </a:t>
            </a:r>
            <a:r>
              <a:rPr lang="en-US" dirty="0" err="1" smtClean="0"/>
              <a:t>features:high</a:t>
            </a:r>
            <a:r>
              <a:rPr lang="en-US" dirty="0" smtClean="0"/>
              <a:t> blood pressure </a:t>
            </a:r>
          </a:p>
          <a:p>
            <a:pPr algn="l"/>
            <a:r>
              <a:rPr lang="en-US" dirty="0" smtClean="0"/>
              <a:t>Associated GI anomalies</a:t>
            </a:r>
          </a:p>
          <a:p>
            <a:pPr algn="l"/>
            <a:r>
              <a:rPr lang="en-US" dirty="0" err="1" smtClean="0"/>
              <a:t>Assesment</a:t>
            </a:r>
            <a:r>
              <a:rPr lang="en-US" dirty="0" smtClean="0"/>
              <a:t> of the gonads</a:t>
            </a:r>
          </a:p>
          <a:p>
            <a:pPr algn="l"/>
            <a:endParaRPr lang="en-US" dirty="0" smtClean="0"/>
          </a:p>
          <a:p>
            <a:pPr algn="l"/>
            <a:r>
              <a:rPr lang="en-US" dirty="0"/>
              <a:t> </a:t>
            </a:r>
            <a:r>
              <a:rPr lang="en-US" dirty="0" smtClean="0"/>
              <a:t>                                      </a:t>
            </a:r>
            <a:endParaRPr lang="en-US" dirty="0"/>
          </a:p>
        </p:txBody>
      </p:sp>
    </p:spTree>
    <p:extLst>
      <p:ext uri="{BB962C8B-B14F-4D97-AF65-F5344CB8AC3E}">
        <p14:creationId xmlns:p14="http://schemas.microsoft.com/office/powerpoint/2010/main" val="2362356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a:t>
            </a:r>
            <a:endParaRPr lang="en-US" dirty="0"/>
          </a:p>
        </p:txBody>
      </p:sp>
      <p:sp>
        <p:nvSpPr>
          <p:cNvPr id="3" name="Content Placeholder 2"/>
          <p:cNvSpPr>
            <a:spLocks noGrp="1"/>
          </p:cNvSpPr>
          <p:nvPr>
            <p:ph idx="1"/>
          </p:nvPr>
        </p:nvSpPr>
        <p:spPr/>
        <p:txBody>
          <a:bodyPr/>
          <a:lstStyle/>
          <a:p>
            <a:r>
              <a:rPr lang="en-US" dirty="0" smtClean="0"/>
              <a:t>Karyotyping with SRY gene sequencing </a:t>
            </a:r>
          </a:p>
          <a:p>
            <a:r>
              <a:rPr lang="en-US" dirty="0" smtClean="0"/>
              <a:t>FSH ,LH ,</a:t>
            </a:r>
            <a:r>
              <a:rPr lang="en-US" dirty="0" err="1" smtClean="0"/>
              <a:t>Testesterone</a:t>
            </a:r>
            <a:r>
              <a:rPr lang="en-US" dirty="0" smtClean="0"/>
              <a:t>*after one week and before 6 months* , AMH ,DHEA</a:t>
            </a:r>
          </a:p>
          <a:p>
            <a:r>
              <a:rPr lang="en-US" dirty="0" smtClean="0"/>
              <a:t>17OHP </a:t>
            </a:r>
          </a:p>
          <a:p>
            <a:r>
              <a:rPr lang="en-US" dirty="0" smtClean="0"/>
              <a:t>Electrolyte</a:t>
            </a:r>
          </a:p>
          <a:p>
            <a:r>
              <a:rPr lang="en-US" dirty="0" smtClean="0"/>
              <a:t> </a:t>
            </a:r>
            <a:r>
              <a:rPr lang="en-US" dirty="0" smtClean="0"/>
              <a:t>pelvic US</a:t>
            </a:r>
            <a:endParaRPr lang="en-US" dirty="0"/>
          </a:p>
        </p:txBody>
      </p:sp>
    </p:spTree>
    <p:extLst>
      <p:ext uri="{BB962C8B-B14F-4D97-AF65-F5344CB8AC3E}">
        <p14:creationId xmlns:p14="http://schemas.microsoft.com/office/powerpoint/2010/main" val="3740473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b="1" dirty="0"/>
              <a:t>Factors to consider</a:t>
            </a:r>
            <a:r>
              <a:rPr lang="en-US" dirty="0"/>
              <a:t> – Guidance given to families about sex of rearing should be based on:</a:t>
            </a:r>
          </a:p>
          <a:p>
            <a:r>
              <a:rPr lang="en-US" dirty="0"/>
              <a:t>•The most probable adult gender identity, based on the clinical outcomes for the specific DSD type (when available)</a:t>
            </a:r>
          </a:p>
          <a:p>
            <a:r>
              <a:rPr lang="en-US" dirty="0"/>
              <a:t>•Potential for adult psychosocial and psychosexual function, including fertility potential</a:t>
            </a:r>
          </a:p>
          <a:p>
            <a:r>
              <a:rPr lang="en-US" dirty="0"/>
              <a:t>•Degree of </a:t>
            </a:r>
            <a:r>
              <a:rPr lang="en-US" dirty="0" err="1"/>
              <a:t>virilization</a:t>
            </a:r>
            <a:r>
              <a:rPr lang="en-US" dirty="0"/>
              <a:t> as a marker of prenatal androgen exposure</a:t>
            </a:r>
          </a:p>
          <a:p>
            <a:r>
              <a:rPr lang="en-US" dirty="0"/>
              <a:t>•The family's preferences and expectations, which may be influenced by their sociocultural background</a:t>
            </a:r>
          </a:p>
        </p:txBody>
      </p:sp>
    </p:spTree>
    <p:extLst>
      <p:ext uri="{BB962C8B-B14F-4D97-AF65-F5344CB8AC3E}">
        <p14:creationId xmlns:p14="http://schemas.microsoft.com/office/powerpoint/2010/main" val="4206494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27188"/>
            <a:ext cx="6578600" cy="4448175"/>
          </a:xfrm>
        </p:spPr>
        <p:txBody>
          <a:bodyPr lIns="92075" tIns="46038" rIns="92075" bIns="46038"/>
          <a:lstStyle/>
          <a:p>
            <a:pPr eaLnBrk="1" hangingPunct="1">
              <a:buFont typeface="Wingdings" pitchFamily="2" charset="2"/>
              <a:buNone/>
              <a:defRPr/>
            </a:pPr>
            <a:r>
              <a:rPr lang="en-US" sz="5400" b="1" i="1">
                <a:solidFill>
                  <a:schemeClr val="bg2"/>
                </a:solidFill>
                <a:effectLst>
                  <a:outerShdw blurRad="38100" dist="38100" dir="2700000" algn="tl">
                    <a:srgbClr val="C0C0C0"/>
                  </a:outerShdw>
                </a:effectLst>
                <a:latin typeface="Arial Narrow" pitchFamily="34" charset="0"/>
              </a:rPr>
              <a:t>      </a:t>
            </a:r>
          </a:p>
          <a:p>
            <a:pPr eaLnBrk="1" hangingPunct="1">
              <a:buFont typeface="Wingdings" pitchFamily="2" charset="2"/>
              <a:buNone/>
              <a:defRPr/>
            </a:pPr>
            <a:r>
              <a:rPr lang="en-US" sz="5400" b="1" i="1">
                <a:solidFill>
                  <a:schemeClr val="bg2"/>
                </a:solidFill>
                <a:effectLst>
                  <a:outerShdw blurRad="38100" dist="38100" dir="2700000" algn="tl">
                    <a:srgbClr val="C0C0C0"/>
                  </a:outerShdw>
                </a:effectLst>
                <a:latin typeface="Arial Narrow" pitchFamily="34" charset="0"/>
              </a:rPr>
              <a:t>     Thank you</a:t>
            </a:r>
          </a:p>
          <a:p>
            <a:pPr eaLnBrk="1" hangingPunct="1">
              <a:defRPr/>
            </a:pPr>
            <a:endParaRPr lang="ar-SA"/>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dirty="0" smtClean="0"/>
              <a:t>ICP concept of growth </a:t>
            </a:r>
          </a:p>
        </p:txBody>
      </p:sp>
      <p:sp>
        <p:nvSpPr>
          <p:cNvPr id="2" name="Text Placeholder 1"/>
          <p:cNvSpPr>
            <a:spLocks noGrp="1"/>
          </p:cNvSpPr>
          <p:nvPr>
            <p:ph type="body" idx="1"/>
          </p:nvPr>
        </p:nvSpPr>
        <p:spPr>
          <a:xfrm>
            <a:off x="4691062" y="692696"/>
            <a:ext cx="4443414" cy="6165304"/>
          </a:xfrm>
        </p:spPr>
        <p:txBody>
          <a:bodyPr/>
          <a:lstStyle/>
          <a:p>
            <a:r>
              <a:rPr lang="en-US" dirty="0" smtClean="0"/>
              <a:t>Its </a:t>
            </a:r>
            <a:r>
              <a:rPr lang="en-US" dirty="0" err="1" smtClean="0"/>
              <a:t>importatnt</a:t>
            </a:r>
            <a:r>
              <a:rPr lang="en-US" dirty="0" smtClean="0"/>
              <a:t> to integrate the pubertal phase with any complaint of short stature or when the assessment of the height is necessary  , because of the growth spurt that  will happen during the pubertal phase</a:t>
            </a:r>
          </a:p>
          <a:p>
            <a:endParaRPr lang="en-US" dirty="0"/>
          </a:p>
          <a:p>
            <a:endParaRPr lang="en-US" dirty="0" smtClean="0"/>
          </a:p>
          <a:p>
            <a:r>
              <a:rPr lang="en-US" dirty="0"/>
              <a:t> The pubertal phase is characterized by a growth spurt of 8 to 14 cm per year due to the synergistic effects of increasing gonadal steroids and growth hormone </a:t>
            </a:r>
            <a:r>
              <a:rPr lang="en-US" dirty="0" smtClean="0"/>
              <a:t> </a:t>
            </a:r>
          </a:p>
          <a:p>
            <a:endParaRPr lang="en-US" dirty="0"/>
          </a:p>
          <a:p>
            <a:r>
              <a:rPr lang="en-US" dirty="0" smtClean="0"/>
              <a:t>Average difference between male and female height about 12-14 cm </a:t>
            </a:r>
          </a:p>
          <a:p>
            <a:endParaRPr lang="en-US" dirty="0"/>
          </a:p>
          <a:p>
            <a:r>
              <a:rPr lang="en-US" dirty="0" smtClean="0"/>
              <a:t>What happened in puberty, high level  estrogen will cause the closure of epiphysis </a:t>
            </a:r>
            <a:endParaRPr lang="en-US" dirty="0"/>
          </a:p>
        </p:txBody>
      </p:sp>
      <p:pic>
        <p:nvPicPr>
          <p:cNvPr id="15363" name="Picture 2" descr="The infant, childhood and puberty (ICP) model proposing sequential ..."/>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 y="836712"/>
            <a:ext cx="4283968" cy="4443413"/>
          </a:xfrm>
          <a:noFill/>
        </p:spPr>
      </p:pic>
    </p:spTree>
    <p:extLst>
      <p:ext uri="{BB962C8B-B14F-4D97-AF65-F5344CB8AC3E}">
        <p14:creationId xmlns:p14="http://schemas.microsoft.com/office/powerpoint/2010/main" val="1964334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4294967295"/>
          </p:nvPr>
        </p:nvSpPr>
        <p:spPr>
          <a:xfrm>
            <a:off x="243558" y="476672"/>
            <a:ext cx="7128792" cy="7173145"/>
          </a:xfrm>
        </p:spPr>
        <p:txBody>
          <a:bodyPr lIns="92075" tIns="46038" rIns="92075" bIns="46038"/>
          <a:lstStyle/>
          <a:p>
            <a:pPr eaLnBrk="1" hangingPunct="1"/>
            <a:r>
              <a:rPr lang="en-US" sz="2200" dirty="0">
                <a:latin typeface="+mj-lt"/>
              </a:rPr>
              <a:t>A simple description of hormonal puberty is :</a:t>
            </a:r>
          </a:p>
          <a:p>
            <a:pPr>
              <a:buNone/>
            </a:pPr>
            <a:r>
              <a:rPr lang="en-US" dirty="0">
                <a:latin typeface="+mj-lt"/>
              </a:rPr>
              <a:t>The hypothalamic-pituitary-gonadal axis is biologically active in utero and briefly during the first week of life. It then becomes more active again during infancy, with peak activity between one and three months of </a:t>
            </a:r>
            <a:r>
              <a:rPr lang="en-US" dirty="0" smtClean="0">
                <a:latin typeface="+mj-lt"/>
              </a:rPr>
              <a:t>age ..</a:t>
            </a:r>
            <a:r>
              <a:rPr lang="en-US" b="1" u="sng" dirty="0" smtClean="0">
                <a:latin typeface="+mj-lt"/>
              </a:rPr>
              <a:t>mini –puberty </a:t>
            </a:r>
            <a:endParaRPr lang="en-US" sz="2200" b="1" u="sng" dirty="0">
              <a:latin typeface="+mj-lt"/>
            </a:endParaRPr>
          </a:p>
          <a:p>
            <a:r>
              <a:rPr lang="en-US" sz="2400" dirty="0">
                <a:latin typeface="+mj-lt"/>
              </a:rPr>
              <a:t>Between early childhood and approximately 8-9 </a:t>
            </a:r>
            <a:r>
              <a:rPr lang="en-US" sz="2400" dirty="0" err="1">
                <a:latin typeface="+mj-lt"/>
              </a:rPr>
              <a:t>yr</a:t>
            </a:r>
            <a:r>
              <a:rPr lang="en-US" sz="2400" dirty="0">
                <a:latin typeface="+mj-lt"/>
              </a:rPr>
              <a:t> of age (</a:t>
            </a:r>
            <a:r>
              <a:rPr lang="en-US" sz="2400" dirty="0" err="1">
                <a:latin typeface="+mj-lt"/>
              </a:rPr>
              <a:t>prepubertal</a:t>
            </a:r>
            <a:r>
              <a:rPr lang="en-US" sz="2400" dirty="0">
                <a:latin typeface="+mj-lt"/>
              </a:rPr>
              <a:t> stage), the hypothalamic-pituitary-gonadal axis is </a:t>
            </a:r>
            <a:r>
              <a:rPr lang="en-US" sz="2400" dirty="0" smtClean="0">
                <a:latin typeface="+mj-lt"/>
              </a:rPr>
              <a:t>dormant*</a:t>
            </a:r>
            <a:r>
              <a:rPr lang="en-US" sz="2400" u="sng" dirty="0" smtClean="0">
                <a:latin typeface="+mj-lt"/>
              </a:rPr>
              <a:t>active suppression </a:t>
            </a:r>
            <a:r>
              <a:rPr lang="en-US" sz="2400" dirty="0" smtClean="0">
                <a:latin typeface="+mj-lt"/>
              </a:rPr>
              <a:t>*, </a:t>
            </a:r>
            <a:r>
              <a:rPr lang="en-US" sz="2400" dirty="0">
                <a:latin typeface="+mj-lt"/>
              </a:rPr>
              <a:t>as reflected by undetectable serum </a:t>
            </a:r>
            <a:r>
              <a:rPr lang="en-US" sz="2400" dirty="0" smtClean="0">
                <a:latin typeface="+mj-lt"/>
              </a:rPr>
              <a:t>(LH</a:t>
            </a:r>
            <a:r>
              <a:rPr lang="en-US" sz="2400" dirty="0">
                <a:latin typeface="+mj-lt"/>
              </a:rPr>
              <a:t>) and sex hormones (estradiol in girls, testosterone in boys</a:t>
            </a:r>
            <a:r>
              <a:rPr lang="en-US" sz="2200" dirty="0" smtClean="0">
                <a:latin typeface="+mj-lt"/>
              </a:rPr>
              <a:t>. &gt;&gt; serum level of LH increases during sleep &gt;&gt;episodic discharge of </a:t>
            </a:r>
            <a:r>
              <a:rPr lang="en-US" sz="2200" dirty="0" err="1" smtClean="0">
                <a:latin typeface="+mj-lt"/>
              </a:rPr>
              <a:t>GnRH</a:t>
            </a:r>
            <a:r>
              <a:rPr lang="en-US" sz="2200" dirty="0" smtClean="0">
                <a:latin typeface="+mj-lt"/>
              </a:rPr>
              <a:t>(disinhibition of the axis )</a:t>
            </a:r>
            <a:endParaRPr lang="en-US" sz="2200" dirty="0">
              <a:latin typeface="+mj-lt"/>
            </a:endParaRPr>
          </a:p>
          <a:p>
            <a:pPr eaLnBrk="1" hangingPunct="1"/>
            <a:r>
              <a:rPr lang="en-US" sz="2200" dirty="0">
                <a:latin typeface="+mj-lt"/>
              </a:rPr>
              <a:t>The </a:t>
            </a:r>
            <a:r>
              <a:rPr lang="en-US" sz="2200" dirty="0">
                <a:latin typeface="+mj-lt"/>
                <a:hlinkClick r:id="rId2" tooltip="Ovary"/>
              </a:rPr>
              <a:t>ovaries</a:t>
            </a:r>
            <a:r>
              <a:rPr lang="en-US" sz="2200" dirty="0">
                <a:latin typeface="+mj-lt"/>
              </a:rPr>
              <a:t> or </a:t>
            </a:r>
            <a:r>
              <a:rPr lang="en-US" sz="2200" dirty="0">
                <a:latin typeface="+mj-lt"/>
                <a:hlinkClick r:id="rId3" tooltip="Testes"/>
              </a:rPr>
              <a:t>testes</a:t>
            </a:r>
            <a:r>
              <a:rPr lang="en-US" sz="2200" dirty="0">
                <a:latin typeface="+mj-lt"/>
              </a:rPr>
              <a:t> respond to the rising amounts of LH and FSH by growing and beginning to    produce </a:t>
            </a:r>
            <a:r>
              <a:rPr lang="en-US" sz="2200" dirty="0">
                <a:latin typeface="+mj-lt"/>
                <a:hlinkClick r:id="rId4" tooltip="Estradiol"/>
              </a:rPr>
              <a:t>estradiol</a:t>
            </a:r>
            <a:r>
              <a:rPr lang="en-US" sz="2200" dirty="0">
                <a:latin typeface="+mj-lt"/>
              </a:rPr>
              <a:t> and </a:t>
            </a:r>
            <a:r>
              <a:rPr lang="en-US" sz="2200" dirty="0" smtClean="0">
                <a:latin typeface="+mj-lt"/>
                <a:hlinkClick r:id="rId5" tooltip="Testosterone"/>
              </a:rPr>
              <a:t>testosterone</a:t>
            </a:r>
            <a:endParaRPr lang="en-US" sz="2200" dirty="0" smtClean="0">
              <a:latin typeface="+mj-lt"/>
            </a:endParaRPr>
          </a:p>
          <a:p>
            <a:r>
              <a:rPr lang="en-US" sz="2200" dirty="0" smtClean="0">
                <a:latin typeface="+mj-lt"/>
              </a:rPr>
              <a:t>Estrogen cause epiphyseal closure and can </a:t>
            </a:r>
            <a:r>
              <a:rPr lang="en-US" sz="2400" dirty="0">
                <a:latin typeface="+mj-lt"/>
              </a:rPr>
              <a:t>mediate the increased production of growth hormone, which along with a direct effect of sex steroids on bone growth, is responsible for the pubertal growth spurt</a:t>
            </a:r>
            <a:endParaRPr lang="ar-SA" sz="2200" dirty="0">
              <a:latin typeface="+mj-lt"/>
            </a:endParaRPr>
          </a:p>
        </p:txBody>
      </p:sp>
      <p:pic>
        <p:nvPicPr>
          <p:cNvPr id="2" name="Picture 1"/>
          <p:cNvPicPr>
            <a:picLocks noChangeAspect="1"/>
          </p:cNvPicPr>
          <p:nvPr/>
        </p:nvPicPr>
        <p:blipFill>
          <a:blip r:embed="rId6"/>
          <a:stretch>
            <a:fillRect/>
          </a:stretch>
        </p:blipFill>
        <p:spPr>
          <a:xfrm>
            <a:off x="7372350" y="3587480"/>
            <a:ext cx="1771650" cy="32004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4294967295"/>
          </p:nvPr>
        </p:nvSpPr>
        <p:spPr>
          <a:xfrm>
            <a:off x="682625" y="1857375"/>
            <a:ext cx="8461375" cy="4114800"/>
          </a:xfrm>
        </p:spPr>
        <p:txBody>
          <a:bodyPr lIns="92075" tIns="46038" rIns="92075" bIns="46038"/>
          <a:lstStyle/>
          <a:p>
            <a:pPr eaLnBrk="1" hangingPunct="1"/>
            <a:endParaRPr lang="ar-SA" sz="2400" dirty="0"/>
          </a:p>
        </p:txBody>
      </p:sp>
      <p:pic>
        <p:nvPicPr>
          <p:cNvPr id="2" name="Picture 1"/>
          <p:cNvPicPr>
            <a:picLocks noChangeAspect="1"/>
          </p:cNvPicPr>
          <p:nvPr/>
        </p:nvPicPr>
        <p:blipFill>
          <a:blip r:embed="rId2"/>
          <a:stretch>
            <a:fillRect/>
          </a:stretch>
        </p:blipFill>
        <p:spPr>
          <a:xfrm>
            <a:off x="881590" y="332656"/>
            <a:ext cx="7938882" cy="6048672"/>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44650"/>
            <a:ext cx="8820150" cy="4113213"/>
          </a:xfrm>
        </p:spPr>
        <p:txBody>
          <a:bodyPr lIns="92075" tIns="46038" rIns="92075" bIns="46038"/>
          <a:lstStyle/>
          <a:p>
            <a:pPr eaLnBrk="1" hangingPunct="1">
              <a:buFont typeface="Wingdings" pitchFamily="2" charset="2"/>
              <a:buNone/>
              <a:defRPr/>
            </a:pPr>
            <a:endParaRPr lang="ar-SA" b="1" dirty="0">
              <a:solidFill>
                <a:schemeClr val="bg2"/>
              </a:solidFill>
              <a:effectLst>
                <a:outerShdw blurRad="38100" dist="38100" dir="2700000" algn="tl">
                  <a:srgbClr val="C0C0C0"/>
                </a:outerShdw>
              </a:effectLst>
              <a:latin typeface="Arial Narrow" pitchFamily="34" charset="0"/>
            </a:endParaRPr>
          </a:p>
          <a:p>
            <a:pPr eaLnBrk="1" hangingPunct="1">
              <a:buFont typeface="Wingdings" pitchFamily="2" charset="2"/>
              <a:buNone/>
              <a:defRPr/>
            </a:pPr>
            <a:endParaRPr lang="ar-SA" b="1" dirty="0">
              <a:solidFill>
                <a:schemeClr val="bg2"/>
              </a:solidFill>
              <a:effectLst>
                <a:outerShdw blurRad="38100" dist="38100" dir="2700000" algn="tl">
                  <a:srgbClr val="C0C0C0"/>
                </a:outerShdw>
              </a:effectLst>
              <a:latin typeface="Arial Narrow" pitchFamily="34" charset="0"/>
            </a:endParaRPr>
          </a:p>
          <a:p>
            <a:pPr eaLnBrk="1" hangingPunct="1">
              <a:buFont typeface="Wingdings" pitchFamily="2" charset="2"/>
              <a:buNone/>
              <a:defRPr/>
            </a:pPr>
            <a:r>
              <a:rPr lang="en-US" sz="4800" b="1" i="1" dirty="0">
                <a:solidFill>
                  <a:schemeClr val="bg2"/>
                </a:solidFill>
                <a:effectLst>
                  <a:outerShdw blurRad="38100" dist="38100" dir="2700000" algn="tl">
                    <a:srgbClr val="C0C0C0"/>
                  </a:outerShdw>
                </a:effectLst>
                <a:latin typeface="Arial Narrow" pitchFamily="34" charset="0"/>
              </a:rPr>
              <a:t>     </a:t>
            </a:r>
            <a:r>
              <a:rPr lang="en-US" sz="4800" b="1" i="1" dirty="0">
                <a:solidFill>
                  <a:schemeClr val="tx1"/>
                </a:solidFill>
                <a:effectLst>
                  <a:outerShdw blurRad="38100" dist="38100" dir="2700000" algn="tl">
                    <a:srgbClr val="C0C0C0"/>
                  </a:outerShdw>
                </a:effectLst>
                <a:latin typeface="Arial Narrow" pitchFamily="34" charset="0"/>
              </a:rPr>
              <a:t>Physical changes in males           ( secondary sexual characteristics)</a:t>
            </a:r>
          </a:p>
          <a:p>
            <a:pPr eaLnBrk="1" hangingPunct="1">
              <a:defRPr/>
            </a:pPr>
            <a:endParaRPr lang="ar-SA"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914400" y="0"/>
            <a:ext cx="8229600" cy="1484313"/>
          </a:xfrm>
        </p:spPr>
        <p:txBody>
          <a:bodyPr lIns="0" tIns="0" rIns="0" bIns="0" anchor="ctr">
            <a:normAutofit/>
          </a:bodyPr>
          <a:lstStyle/>
          <a:p>
            <a:pPr eaLnBrk="1" hangingPunct="1"/>
            <a:r>
              <a:rPr lang="en-US" sz="3600" dirty="0">
                <a:solidFill>
                  <a:schemeClr val="tx1"/>
                </a:solidFill>
              </a:rPr>
              <a:t>      </a:t>
            </a:r>
            <a:r>
              <a:rPr lang="en-US" sz="3200" b="1" dirty="0">
                <a:solidFill>
                  <a:schemeClr val="tx1"/>
                </a:solidFill>
                <a:latin typeface="Arial" panose="020B0604020202020204" pitchFamily="34" charset="0"/>
                <a:cs typeface="Arial" panose="020B0604020202020204" pitchFamily="34" charset="0"/>
              </a:rPr>
              <a:t>1-Testicular size, function, </a:t>
            </a:r>
            <a:br>
              <a:rPr lang="en-US" sz="3200" b="1" dirty="0">
                <a:solidFill>
                  <a:schemeClr val="tx1"/>
                </a:solidFill>
                <a:latin typeface="Arial" panose="020B0604020202020204" pitchFamily="34" charset="0"/>
                <a:cs typeface="Arial" panose="020B0604020202020204" pitchFamily="34" charset="0"/>
              </a:rPr>
            </a:br>
            <a:r>
              <a:rPr lang="en-US" sz="3200" b="1" dirty="0">
                <a:solidFill>
                  <a:schemeClr val="tx1"/>
                </a:solidFill>
                <a:latin typeface="Arial" panose="020B0604020202020204" pitchFamily="34" charset="0"/>
                <a:cs typeface="Arial" panose="020B0604020202020204" pitchFamily="34" charset="0"/>
              </a:rPr>
              <a:t>            and fertility</a:t>
            </a:r>
            <a:br>
              <a:rPr lang="en-US" sz="3200" b="1" dirty="0">
                <a:solidFill>
                  <a:schemeClr val="tx1"/>
                </a:solidFill>
                <a:latin typeface="Arial" panose="020B0604020202020204" pitchFamily="34" charset="0"/>
                <a:cs typeface="Arial" panose="020B0604020202020204" pitchFamily="34" charset="0"/>
              </a:rPr>
            </a:br>
            <a:endParaRPr lang="ar-SA" sz="3200" b="1" dirty="0">
              <a:solidFill>
                <a:schemeClr val="tx1"/>
              </a:solidFill>
              <a:latin typeface="Arial" panose="020B0604020202020204" pitchFamily="34" charset="0"/>
              <a:cs typeface="Arial" panose="020B0604020202020204" pitchFamily="34" charset="0"/>
            </a:endParaRPr>
          </a:p>
        </p:txBody>
      </p:sp>
      <p:sp>
        <p:nvSpPr>
          <p:cNvPr id="46083" name="Content Placeholder 2"/>
          <p:cNvSpPr>
            <a:spLocks noGrp="1"/>
          </p:cNvSpPr>
          <p:nvPr>
            <p:ph idx="4294967295"/>
          </p:nvPr>
        </p:nvSpPr>
        <p:spPr>
          <a:xfrm>
            <a:off x="684213" y="1125538"/>
            <a:ext cx="8459787" cy="5976937"/>
          </a:xfrm>
        </p:spPr>
        <p:txBody>
          <a:bodyPr lIns="92075" tIns="46038" rIns="92075" bIns="46038">
            <a:normAutofit/>
          </a:bodyPr>
          <a:lstStyle/>
          <a:p>
            <a:pPr algn="ctr" eaLnBrk="1" hangingPunct="1">
              <a:lnSpc>
                <a:spcPct val="80000"/>
              </a:lnSpc>
              <a:buFontTx/>
              <a:buNone/>
            </a:pPr>
            <a:endParaRPr lang="en-US" sz="2200" b="1" dirty="0">
              <a:latin typeface="Arial Narrow" pitchFamily="34" charset="0"/>
            </a:endParaRPr>
          </a:p>
          <a:p>
            <a:pPr eaLnBrk="1" hangingPunct="1">
              <a:lnSpc>
                <a:spcPct val="80000"/>
              </a:lnSpc>
            </a:pPr>
            <a:r>
              <a:rPr lang="en-US" sz="2000" dirty="0">
                <a:latin typeface="+mj-lt"/>
                <a:cs typeface="Arial" panose="020B0604020202020204" pitchFamily="34" charset="0"/>
              </a:rPr>
              <a:t>In boys</a:t>
            </a:r>
            <a:r>
              <a:rPr lang="en-US" sz="2000" u="sng" dirty="0">
                <a:latin typeface="+mj-lt"/>
                <a:cs typeface="Arial" panose="020B0604020202020204" pitchFamily="34" charset="0"/>
              </a:rPr>
              <a:t>, testicular enlargement is the first physical sign of puberty     </a:t>
            </a:r>
            <a:r>
              <a:rPr lang="en-US" sz="2000" dirty="0">
                <a:latin typeface="+mj-lt"/>
                <a:cs typeface="Arial" panose="020B0604020202020204" pitchFamily="34" charset="0"/>
              </a:rPr>
              <a:t>(more than 4 ml in size and 2.5 cm in length )                </a:t>
            </a:r>
          </a:p>
          <a:p>
            <a:pPr eaLnBrk="1" hangingPunct="1">
              <a:lnSpc>
                <a:spcPct val="80000"/>
              </a:lnSpc>
            </a:pPr>
            <a:endParaRPr lang="en-US" sz="2000" dirty="0">
              <a:latin typeface="+mj-lt"/>
              <a:cs typeface="Arial" panose="020B0604020202020204" pitchFamily="34" charset="0"/>
            </a:endParaRPr>
          </a:p>
          <a:p>
            <a:pPr eaLnBrk="1" hangingPunct="1">
              <a:lnSpc>
                <a:spcPct val="80000"/>
              </a:lnSpc>
            </a:pPr>
            <a:r>
              <a:rPr lang="en-US" sz="2000" dirty="0">
                <a:latin typeface="+mj-lt"/>
                <a:cs typeface="Arial" panose="020B0604020202020204" pitchFamily="34" charset="0"/>
              </a:rPr>
              <a:t>Testes in </a:t>
            </a:r>
            <a:r>
              <a:rPr lang="en-US" sz="2000" dirty="0" err="1">
                <a:latin typeface="+mj-lt"/>
                <a:cs typeface="Arial" panose="020B0604020202020204" pitchFamily="34" charset="0"/>
              </a:rPr>
              <a:t>prepubertal</a:t>
            </a:r>
            <a:r>
              <a:rPr lang="en-US" sz="2000" dirty="0">
                <a:latin typeface="+mj-lt"/>
                <a:cs typeface="Arial" panose="020B0604020202020204" pitchFamily="34" charset="0"/>
              </a:rPr>
              <a:t> boys change little in size from about 1 year of age to the onset of puberty, averaging about 2–3 cc in volume and about 1.5-2 cm in length. </a:t>
            </a:r>
          </a:p>
          <a:p>
            <a:pPr eaLnBrk="1" hangingPunct="1">
              <a:lnSpc>
                <a:spcPct val="80000"/>
              </a:lnSpc>
            </a:pPr>
            <a:endParaRPr lang="en-US" sz="2000" dirty="0">
              <a:latin typeface="+mj-lt"/>
              <a:cs typeface="Arial" panose="020B0604020202020204" pitchFamily="34" charset="0"/>
            </a:endParaRPr>
          </a:p>
          <a:p>
            <a:pPr eaLnBrk="1" hangingPunct="1">
              <a:lnSpc>
                <a:spcPct val="80000"/>
              </a:lnSpc>
            </a:pPr>
            <a:r>
              <a:rPr lang="en-US" sz="2000" dirty="0">
                <a:latin typeface="+mj-lt"/>
                <a:cs typeface="Arial" panose="020B0604020202020204" pitchFamily="34" charset="0"/>
              </a:rPr>
              <a:t>Testicular size continue to increase throughout puberty, reaching maximal adult size about 6 years later.</a:t>
            </a:r>
          </a:p>
          <a:p>
            <a:pPr eaLnBrk="1" hangingPunct="1">
              <a:lnSpc>
                <a:spcPct val="80000"/>
              </a:lnSpc>
            </a:pPr>
            <a:endParaRPr lang="en-US" sz="2000" dirty="0">
              <a:latin typeface="+mj-lt"/>
              <a:cs typeface="Arial" panose="020B0604020202020204" pitchFamily="34" charset="0"/>
            </a:endParaRPr>
          </a:p>
          <a:p>
            <a:pPr eaLnBrk="1" hangingPunct="1">
              <a:lnSpc>
                <a:spcPct val="80000"/>
              </a:lnSpc>
            </a:pPr>
            <a:r>
              <a:rPr lang="en-US" sz="2000" dirty="0">
                <a:latin typeface="+mj-lt"/>
                <a:cs typeface="Arial" panose="020B0604020202020204" pitchFamily="34" charset="0"/>
              </a:rPr>
              <a:t>While 18-20 cc is an average adult size, there is wide variation in the normal population</a:t>
            </a:r>
          </a:p>
          <a:p>
            <a:pPr eaLnBrk="1" hangingPunct="1">
              <a:lnSpc>
                <a:spcPct val="80000"/>
              </a:lnSpc>
            </a:pPr>
            <a:endParaRPr lang="en-US" sz="2000" dirty="0">
              <a:latin typeface="Arial" panose="020B0604020202020204" pitchFamily="34" charset="0"/>
              <a:cs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15554</TotalTime>
  <Words>2099</Words>
  <Application>Microsoft Office PowerPoint</Application>
  <PresentationFormat>On-screen Show (4:3)</PresentationFormat>
  <Paragraphs>314</Paragraphs>
  <Slides>44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Narrow</vt:lpstr>
      <vt:lpstr>Calibri</vt:lpstr>
      <vt:lpstr>Calibri Light</vt:lpstr>
      <vt:lpstr>Courier New</vt:lpstr>
      <vt:lpstr>Times New Roman</vt:lpstr>
      <vt:lpstr>Wingdings</vt:lpstr>
      <vt:lpstr>Office Theme</vt:lpstr>
      <vt:lpstr>Puberty and pubertal disorders</vt:lpstr>
      <vt:lpstr>Definition</vt:lpstr>
      <vt:lpstr>PowerPoint Presentation</vt:lpstr>
      <vt:lpstr>PowerPoint Presentation</vt:lpstr>
      <vt:lpstr>ICP concept of growth </vt:lpstr>
      <vt:lpstr>PowerPoint Presentation</vt:lpstr>
      <vt:lpstr>PowerPoint Presentation</vt:lpstr>
      <vt:lpstr>PowerPoint Presentation</vt:lpstr>
      <vt:lpstr>      1-Testicular size, function,              and fertility </vt:lpstr>
      <vt:lpstr>PowerPoint Presentation</vt:lpstr>
      <vt:lpstr>PowerPoint Presentation</vt:lpstr>
      <vt:lpstr>        Pubic hair often appears shortly after the genitalia begin to grow..   the hair growing continue till it spread the thighs and upward towards the umbilicus as part of the developing abdominal hair.     3-Body and facial hair  Other areas of skin which respond to androgens develop heavier hair (androgenic hair) in roughly the following sequence: axillary hair, perianal hair, upper lip hair, preauricular hair,  and the rest of the body area.  There is a large range in amount of body hair among adult men, and significant differences in timing and quantity of hair growth among different ethnic groups  </vt:lpstr>
      <vt:lpstr>              5-muscle development and body shape</vt:lpstr>
      <vt:lpstr>PowerPoint Presentation</vt:lpstr>
      <vt:lpstr>PowerPoint Presentation</vt:lpstr>
      <vt:lpstr>PowerPoint Presentation</vt:lpstr>
      <vt:lpstr>              1-Breast development</vt:lpstr>
      <vt:lpstr>2-Hair:</vt:lpstr>
      <vt:lpstr>4- Menstruation and fertility</vt:lpstr>
      <vt:lpstr>PowerPoint Presentation</vt:lpstr>
      <vt:lpstr>Precocious puberty </vt:lpstr>
      <vt:lpstr>In females  </vt:lpstr>
      <vt:lpstr>In males  </vt:lpstr>
      <vt:lpstr>Causes of precocious puberty: </vt:lpstr>
      <vt:lpstr>PowerPoint Presentation</vt:lpstr>
      <vt:lpstr>NORMAL VARIANTS</vt:lpstr>
      <vt:lpstr>PowerPoint Presentation</vt:lpstr>
      <vt:lpstr>Investigations</vt:lpstr>
      <vt:lpstr>Rx</vt:lpstr>
      <vt:lpstr>Rx</vt:lpstr>
      <vt:lpstr>Delayed puberty  </vt:lpstr>
      <vt:lpstr>Causes of delayed puberty :</vt:lpstr>
      <vt:lpstr>PowerPoint Presentation</vt:lpstr>
      <vt:lpstr>Ambiguous genitalia , DSD</vt:lpstr>
      <vt:lpstr>TYPICAL SEX DEVELOPMENT</vt:lpstr>
      <vt:lpstr>PowerPoint Presentation</vt:lpstr>
      <vt:lpstr>PowerPoint Presentation</vt:lpstr>
      <vt:lpstr>PowerPoint Presentation</vt:lpstr>
      <vt:lpstr>PowerPoint Presentation</vt:lpstr>
      <vt:lpstr>PowerPoint Presentation</vt:lpstr>
      <vt:lpstr>        History and physical</vt:lpstr>
      <vt:lpstr>Investigation </vt:lpstr>
      <vt:lpstr>Management:</vt:lpstr>
      <vt:lpstr>PowerPoint Presentation</vt:lpstr>
    </vt:vector>
  </TitlesOfParts>
  <Company>Mutah Uiversity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Assessment</dc:title>
  <dc:creator>Mutah</dc:creator>
  <cp:lastModifiedBy>belal al-zubi</cp:lastModifiedBy>
  <cp:revision>192</cp:revision>
  <dcterms:created xsi:type="dcterms:W3CDTF">2007-06-29T09:59:37Z</dcterms:created>
  <dcterms:modified xsi:type="dcterms:W3CDTF">2023-10-02T17:41:19Z</dcterms:modified>
</cp:coreProperties>
</file>