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391" r:id="rId4"/>
    <p:sldId id="392" r:id="rId5"/>
    <p:sldId id="390" r:id="rId6"/>
    <p:sldId id="389" r:id="rId7"/>
    <p:sldId id="337" r:id="rId8"/>
    <p:sldId id="393" r:id="rId9"/>
    <p:sldId id="351" r:id="rId10"/>
    <p:sldId id="394" r:id="rId11"/>
    <p:sldId id="355" r:id="rId12"/>
    <p:sldId id="353" r:id="rId13"/>
    <p:sldId id="342" r:id="rId14"/>
    <p:sldId id="332" r:id="rId15"/>
    <p:sldId id="352" r:id="rId16"/>
    <p:sldId id="359" r:id="rId17"/>
    <p:sldId id="274" r:id="rId18"/>
    <p:sldId id="275" r:id="rId19"/>
    <p:sldId id="362" r:id="rId20"/>
    <p:sldId id="365" r:id="rId21"/>
    <p:sldId id="371" r:id="rId22"/>
    <p:sldId id="376" r:id="rId23"/>
    <p:sldId id="379" r:id="rId24"/>
    <p:sldId id="383" r:id="rId25"/>
    <p:sldId id="388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66FF33"/>
    <a:srgbClr val="FF3399"/>
    <a:srgbClr val="000000"/>
    <a:srgbClr val="FFFF00"/>
    <a:srgbClr val="860000"/>
    <a:srgbClr val="99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C599A1-C64A-4562-B3C3-E91BBF1B7D70}" type="datetimeFigureOut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9538BC-153B-48B0-9861-4A470231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58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1640 1 24575,'-75'33'0,"0"1"0,20-8 0,7-2 0,-10 13 0,23-4 0,1 1 0,-3-2 0,-2-2 0,0-2 0,4 2 0,5-7 0,2 14 0,1-9 0,-3 2 0,2-3 0,5-4 0,-5 5 0,3 2 0,-3-2 0,-2 2 0,-4-3 0,-5 1 0,4 0 0,0 6 0,-6-13 0,11 11 0,-12-4 0,5 2 0,-4-2 0,2-8 0,4 1 0,3 4 0,4-11 0,5 14 0,-4-14 0,3 7 0,4-14 0,-1 9 0,0-3 0,3-1 0,4 2 0,-5 0 0,8 6 0,-10-8 0,7 4 0,1-9 0,6 7 0,-7-7 0,9 9 0,-6-7 0,4 5 0,4 4 0,-33 3 0,1 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1:29:26.3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3995.03125"/>
      <inkml:brushProperty name="anchorY" value="-122235.42969"/>
      <inkml:brushProperty name="scaleFactor" value="0.5"/>
    </inkml:brush>
  </inkml:definitions>
  <inkml:trace contextRef="#ctx0" brushRef="#br0">2346 1 24575,'-52'33'0,"0"1"0,-10 28 0,41-5 0,21 6 0,-9 8 0,-3 3 0,-9 7 0,1-5 0,6-2 0,0-5 0,0-12 0,-7 6 0,8-8 0,-1 0 0,2 3 0,-2-10 0,3 3 0,4-2 0,2-13 0,-9 6 0,7-5 0,-6 4 0,6-2 0,-7-4 0,9 9 0,-2-10 0,-2 10 0,2-9 0,0-5 0,7-2 0,-7-5 0,0-3 0,-9-8 0,5-3 0,-10-9 0,0 0 0,1-2 0,-1-5 0,-7-5 0,0-8 0,-8 6 0,1 0 0,-13 0 0,-8-7 0,-11 1 0,-2-1 0,-7-9 0,7-5 0,-16 10 0,2-3 0,-3 10 0,10-10 0,-4 7 0,3 8 0,6-6 0,2 5 0,0-4 0,6-3 0,-1 7 0,15 0 0,1 10 0,6-3 0,3 5 0,5 2 0,-3 0 0,9 0 0,0 6 0,8 15 0,0 23 0,0 11 0,-1 17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08:51.179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215007.71875"/>
      <inkml:brushProperty name="anchorY" value="-134474.75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09:00.179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223553.25"/>
      <inkml:brushProperty name="anchorY" value="-145958.70313"/>
      <inkml:brushProperty name="scaleFactor" value="0.5"/>
    </inkml:brush>
  </inkml:definitions>
  <inkml:trace contextRef="#ctx0" brushRef="#br0">270 1640 24575,'-46'-49'0,"0"1"0,0-1 0,-20-19 0,21 7 0,45 20 0,0-10 0,0 17 0,0-17 0,0 9 0,-7-6 0,0-1 0,1 3 0,6-9 0,0 13 0,0-6 0,0 7 0,0-15 0,0 10 0,0-2 0,0 4 0,0 2 0,0 1 0,0-1 0,0 3 0,0 5 0,0-3 0,0 9 0,0-7 0,0 8 0,9-1 0,5 7 0,2 1 0,-2-1 0,4 7 0,-4 0 0,4 0 0,3-6 0,-7-1 0,0 0 0,0 10 0,6 1 0,-8 1 0,25-21 0,-3-14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09:11.143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250966.17188"/>
      <inkml:brushProperty name="anchorY" value="-175384.51563"/>
      <inkml:brushProperty name="scaleFactor" value="0.5"/>
    </inkml:brush>
  </inkml:definitions>
  <inkml:trace contextRef="#ctx0" brushRef="#br0">1 187 24575,'94'-11'0,"1"-1"0,-10 1 0,-11 4 0,-12 7 0,-11 0 0,11 0 0,-6-9 0,-1-5 0,-2-5 0,-5-1 0,-4 1 0,5 5 0,-3-2 0,2 9 0,-11-7 0,4 7 0,-11 1 0,5 6 0,-17 0 0,3 0 0,-5 0 0,5 0 0,0 0 0,0 0 0,-10 18 0,-2-9 0,-9 19 0,0-7 0,0 13 0,0-4 0,0 12 0,0-10 0,0 16 0,0 1 0,0 13 0,0-7 0,0 1 0,0 6 0,0 7 0,0-2 0,0-12 0,0 3 0,0-10 0,0-1 0,0-13 0,0 15 0,0-6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3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24575,'44'68'0,"1"0"0,0 1 0,-7-10 0,-2-2 0,0 0 0,13 24 0,-1-3-251,-1-8 0,1-2 0,-1 5 0,0 0 251,-1-6 0,-2-3 0,-5-10 0,-2-2 0,-3-6 0,1-2 0,0-6 0,2-5 164,32 16 1,2-5-165,-1-24 0,1 3 83,5-16 0,5 0-83,-5-7 0,12 0 0,2 0 0,-3 0 0,-11 0 0,0 0 254,0 0 1,-16 0-255,10 0 0,-6 0 0,-2 0 0,3-2 0,-17-5 0,5-4 0,-11-10 0,4 5 0,-11-5 0,-5 5 0,-3-12 0,3 7 0,-2 7 0,-7-4 0,-8 4 0,1-4 0,7-3 0,0 0 0,-10 1 0,17 17 0,-5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4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24575,'53'-12'0,"0"1"0,44-3 0,-3 9 0,-4 5 0,-2-9 0,-12-5 0,2 5 0,-8 2 0,-10 5 0,-12 2 0,-6 0 0,-8 0 0,-4 0 0,-9 0 0,0 0 0,-10 9 0,-2 12 0,-9 13 0,0 5 0,0 3 0,-9 9 0,-5 4 0,-2 5 0,2 2 0,3 3 0,4 4 0,-5 14 0,-5-32 0,-5 2 0,0 4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6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24575,'18'47'0,"24"-6"0,22-2 0,20 10 0,-1-3 0,0 9 0,-3-9 0,-4 3 0,-11-15 0,-10-6 0,-9-7 0,3-8 0,-15-3 0,-6-10 0,-5 0 0,7 27 0,2 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7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0 24575,'57'51'0,"-10"-7"0,-47 4 0,0-4 0,0-2 0,0-1 0,0 1 0,0-8 0,0 1 0,0-1 0,0 1 0,0 0 0,0-10 0,-10-4 0,-17-12 0,-15-9 0,-11 0 0,5 0 0,-8 0 0,8 0 0,0-12 0,6-8 0,1-1 0,-29-46 0,32 34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8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24575,'-41'61'0,"1"0"0,2-1 0,12-5 0,26 1 0,0 1 0,0-2 0,2 3 0,5-9 0,-5 6 0,5-7 0,-5-2 0,-2-11 0,0-3 0,0-4 0,0-5 0,0 5 0,0-3 0,0 3 0,0-1 0,0 15 0,10-5 0,10 41 0,13-2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0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24575,'41'50'0,"1"-1"0,-7-10 0,-1-2 0,14 21 0,7-17 0,1-1 0,6-13 0,-2-6 0,-5 0 0,-4-10 0,-9-11 0,-1 0 0,1 0 0,-17 0 0,-4 0 0,-5 0 0,5 0 0,-3-4 0,-4-10 0,-5-16 0,-9-19 0,2-6 0,5 7 0,7 2 0,14 11 0,32-23 0,16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0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1328 0 24575,'-61'12'0,"0"-1"0,-29 3 0,25 9 0,17 5 0,-3 4 0,3 10 0,-3-8 0,-4 8 0,2 4 0,4-11 0,6 11 0,-6-5 0,5-4 0,3 11 0,-8-13 0,1 13 0,2-13 0,11 13 0,-11-11 0,5 5 0,8-3 0,6-11 0,8-1 0,-8-6 0,6 0 0,7 0 0,-4-3 0,4-4 0,-5 4 0,-11 31 0,-2 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1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39 24575,'-87'-23'0,"8"7"0,38 23 0,1 14 0,6 13 0,-12 1 0,4 7 0,3-12 0,4 11 0,10-2 0,-3 10 0,5-1 0,3 14 0,-1-2 0,0 16 0,10 0 0,-6-26 0,-3 2 0,2 1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14:15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24575,'35'62'0,"-7"0"0,-28 0 0,2-9 0,5-4 0,4-5 0,10-3 0,-2-8 0,-6-6 0,-1 3 0,-5-2 0,-3-1 0,10-6 0,0-9 0,7-3 0,0-9 0,-8 0 0,1 0 0,2 0 0,12 0 0,0 0 0,13 0 0,1-2 0,20-5 0,7-21 0,21-13 0,-43 18 0,1 2 0,3 2 0,1 3 0,4 1 0,1 0 0,9-4 0,2-1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29:43.959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423329.3125"/>
      <inkml:brushProperty name="anchorY" value="-360904.125"/>
      <inkml:brushProperty name="scaleFactor" value="0.5"/>
    </inkml:brush>
  </inkml:definitions>
  <inkml:trace contextRef="#ctx0" brushRef="#br0">1 1 24575,'7'69'0,"1"0"0,0 0 0,0 16 0,-3-4 0,-1-5 0,-3-2 0,-1-4 0,0 1 0,0 3 0,0 2 0,0 1 0,0 0 0,-1-1 0,2-2 0,3-4 0,1-2 0,0-6 0,2-4 0,11 39 0,-2-19 0,-2-13 0,0-12 0,0-9 0,0-7 0,2-5 0,0-2 0,0-2 0,-2 4 0,2 3 0,3-1 0,1-6 0,3-5 0,5-2 0,2-1 0,5 1 0,13 0 0,0 0 0,12-5 0,10 5 0,13-5 0,-36-3 0,2 1 0,2-2 0,0-3 0,0-2 0,2 0 0,3 2 0,1 0 0,1-2 0,1 0 0,2 1 0,0 0 0,2 0 0,-1-2 0,1 0 0,1-3 0,1-2 0,1-2 0,-2 1 0,-1 0 0,2 0 0,1 0 0,1 0 0,0 0 0,-1 0 0,0 0 0,-1 0 0,-1 0 0,-5 0 0,-1 0 0,3 0 0,1 0 0,-4 1 0,1-2 0,4 1 0,1-2 0,-2-1 0,0-1 0,3-1 0,0-1 0,-6-5 0,-1 1 0,2 3 0,0 2 0,-1 2 0,0-1 0,-2 0 0,-1-1 0,-4 2 0,-1-1 0,46-3 0,0 7 0,0 0 0,-45 0 0,0 0 0,-1 0 0,-1 0 0,47 0 0,-46 0 0,-1 0 0,47 0 0,-5 0 0,-2 0 0,0 7 0,-7 0 0,5 9 0,-12-2 0,2-2 0,-1 2 0,6-8 0,0 8 0,-7-7 0,7 7 0,-7-9 0,0 2 0,2-5 0,-9-2 0,10 7 0,-3 0 0,-5 0 0,-2-7 0,5 7 0,2 0 0,-4-1 0,-3-6 0,3 0 0,-3 0 0,0 0 0,-7 0 0,7 0 0,0 0 0,10 0 0,-3 0 0,-2 0 0,2 0 0,-7-9 0,7-5 0,-16-4 0,2-3 0,-18-7 0,4 1 0,-18-3 0,5 2 0,-3-2 0,-4-4 0,0-12 0,-8 4 0,1-4 0,0 4 0,0-6 0,-1 0 0,-8-1 0,-5 8 0,-5-8 0,-2 1 0,0-3 0,0 3 0,0 2 0,0-10 0,0 8 0,0-8 0,0 1 0,0-7 0,-11-7 0,-10-1 0,-7 1 0,-6 7 0,-3-12 0,9 5 0,0-7 0,8 14 0,-1 4 0,0-11 0,0 16 0,1-9 0,8 13 0,5 1 0,5 11 0,2 2 0,0 10 0,0-3 0,0 5 0,0 2 0,0 1 0,-19 8 0,-4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45:4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582 914 24575,'-59'-79'0,"-1"0"0,1-1 0,8 4 0,1 1 0,6 19 0,-16 12 0,16-18 0,-4 13 0,6-8 0,8 22 0,13-9 0,14 10 0,5-33 0,2-9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45:50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42 706 24575,'-8'-80'0,"0"-1"0,1 0 0,-1-4 0,2 11 0,1 0 0,5 40 0,9-3 0,5 9 0,7 1 0,7 6 0,-5 0 0,4 0 0,-1 3 0,1 4 0,-3 5 0,3 9 0,-1 0 0,1 0 0,6 0 0,8 0 0,5 0 0,9 0 0,28 46 0,-29-17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45:51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1 395 24575,'59'-46'0,"0"-1"0,0 1 0,23-22 0,-9 16 0,-11 39 0,0-6 0,19-29 0,-38 20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45:5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540 416 24575,'-85'-22'0,"-1"0"0,20-1 0,8-3 0,-11-27 0,20-9 0,10 11 0,11 10 0,-9-19 0,14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2:45:5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810 665 24575,'-74'-20'0,"0"1"0,0 0 0,-7 0 0,10 3 0,4 3 0,26 6 0,4-7 0,-5-14 0,3-11 0,5-9 0,4-12 0,9-3 0,7 1 0,0-7 0,0 23 0,-25-21 0,-5 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1 831 24575,'42'-82'0,"0"1"0,0-1 0,4-1 0,-2 14 0,23 9 0,-32 40 0,6 6 0,-13 0 0,4 0 0,-11-7 0,7 1 0,-8-1 0,1-2 0,7-5 0,-14 5 0,-7-5 0,-5 3 0,-2-3 0,28-13 0,6-12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3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747 1 24575,'-79'9'0,"-1"0"0,-2 0 0,14 5 0,34 19 0,-15-6 0,1 6 0,6 1 0,-4-4 0,12-2 0,1 4 0,-1 3 0,-19 32 0,-12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0 24575,'-62'58'0,"14"-10"0,-3-9 0,10 3 0,-1-1 0,1 1 0,11-1 0,-12 1 0,12 6 0,-4 1 0,13-8 0,-7-6 0,17-5 0,-10-3 0,7-6 0,0-14 0,14-5 0,21 8 0,14-10 0,8 0 0,-1 0 0,13 9 0,-6 5 0,11-3 0,9 3 0,0-9 0,14 2 0,-2 4 0,15 3 0,1-5 0,-46-6 0,2 1 0,7 9 0,2 4 0,2 0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7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24575,'0'56'0,"0"-1"0,0 28 0,-2-35 0,-5-13 0,2-3 0,-9 3 0,3 4 0,-3-4 0,-2-5 0,9-3 0,-2 3 0,2-2 0,4 0 0,-6-8 0,19-8 0,3-3 0,15-9 0,7 0 0,13 0 0,-2-7 0,9 0 0,-4-9 0,11 2 0,-4-4 0,11-3 0,0 3 0,8 4 0,-27 8 0,3 3 0,11 3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8:17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24575,'57'-81'0,"1"0"0,-19 22 0,-9 8 0,-7 0 0,-23 21 0,0 9 0,46-46 0,12-11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8:1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24575,'50'-63'0,"-1"-1"0,-1 4 0,-3 19 0,-4 41 0,10 0 0,-17 0 0,3 0 0,-9 0 0,-5 0 0,5 0 0,-5 0 0,-9-7 0,-1 0 0,1 0 0,7 7 0,0 0 0,0 0 0,-1 0 0,1 0 0,7 16 0,-1 5 0,10 14 0,-2-1 0,32 33 0,-29-29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21:29:16.3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5691.10938"/>
      <inkml:brushProperty name="anchorY" value="-57216.00391"/>
      <inkml:brushProperty name="scaleFactor" value="0.5"/>
    </inkml:brush>
  </inkml:definitions>
  <inkml:trace contextRef="#ctx0" brushRef="#br0">795 6745 24575,'-12'-32'0,"-13"-20"0,1 0 0,4-1 0,1 0 0,-5-6 0,0 0 0,1 4 0,-1 0 0,0-4 0,0 0 0,2 0 0,0-2 0,-2-5 0,0 1 0,2 5 0,2 0 0,3-3 0,0 1 0,-6 6 0,0-1 0,1-1 0,2-1 0,1-1 0,1 0 0,4-6 0,1 0 0,-2 5 0,2 0 0,2-4 0,1-1 0,0 1 0,2 1 0,3-5 0,3-1 0,0 3 0,-1 1 0,-4 3 0,0 1 0,4 0 0,-1 0 0,-2-1 0,-1 1 0,0 0 0,0 0 0,-4-1 0,1 1 0,3 0 0,2 0 0,2-1 0,0 1 0,-3 3 0,0 0 0,-1 0 0,0 1 0,1 3 0,1 1 0,-3-1 0,2 0 0,3 1 0,1-1 0,-1 0 0,-1 0 0,3 1 0,0-1 0,1-3 0,0-1 0,0 5 0,0 2 0,0-1 0,0 2 0,0-44 0,0 12 0,0 0 0,0 0 0,0 7 0,0 0 0,0 7 0,0-7 0,0 7 0,0-7 0,0 4 0,0-11 0,0 14 0,0-7 0,0 2 0,0 5 0,2 7 0,5 6 0,5 8 0,8-7 0,-6 9 0,0-3 0,0 8 0,7 6 0,4-4 0,-4 4 0,13 3 0,-6-3 0,2 3 0,5-2 0,-3-10 0,3 9 0,8-9 0,-8 10 0,16 1 0,-10-1 0,5 6 0,-4-6 0,-1 8 0,1-1 0,-1 4 0,1 2 0,-1 2 0,1 5 0,-3-4 0,-4 4 0,11 3 0,-5-3 0,5 7 0,-4-7 0,-8 7 0,1-7 0,4 10 0,3-3 0,8 5 0,-15 2 0,9 0 0,-10 0 0,8 0 0,6 0 0,-11 0 0,5 0 0,-3 0 0,9 0 0,-2 0 0,10 0 0,-8 0 0,8 0 0,-10 0 0,2 0 0,-2 0 0,3 0 0,-3 0 0,9 0 0,-9 0 0,3 0 0,1 0 0,-1 0 0,4 0 0,-12 0 0,12 0 0,-11 0 0,9 0 0,-10 0 0,10 0 0,-17 0 0,17 0 0,-9 0 0,6 0 0,0 0 0,-4 0 0,5 0 0,-6 0 0,-1 0 0,-5 0 0,4 0 0,-4 0 0,12 0 0,-8 0 0,-6 0 0,6 0 0,1 0 0,-8 0 0,8 0 0,-5 0 0,4 0 0,-2 0 0,-4 0 0,4 0 0,-4 0 0,4 0 0,3 0 0,-8 0 0,1 0 0,-3 0 0,3 0 0,1 0 0,-8 0 0,7 0 0,-8 0 0,8 0 0,-7 0 0,2 0 0,-3 0 0,-4 0 0,5 0 0,-3 0 0,3 0 0,4 0 0,10 0 0,-1 0 0,-8 0 0,-6 0 0,-1 0 0,1 0 0,-1 0 0,8 0 0,-1 0 0,1 0 0,-2-7 0,-4 0 0,2-3 0,5 4 0,2 3 0,-10-4 0,10 3 0,-2-3 0,-5 4 0,-3-3 0,6 3 0,1 3 0,-8-7 0,1 0 0,-1 1 0,8 6 0,3 0 0,-9 0 0,6 0 0,-6 0 0,2 0 0,-2 0 0,-10 0 0,10 0 0,-7 0 0,13 0 0,-13 0 0,7 0 0,-10 0 0,10 0 0,-5 0 0,-3 0 0,3 0 0,5 0 0,-5 0 0,5 0 0,-3 0 0,3 0 0,-5 0 0,5 0 0,2 0 0,-3 0 0,1 0 0,-7 0 0,6 0 0,1 0 0,2 0 0,-2 0 0,-5 0 0,4 0 0,-1 0 0,1 0 0,-3 0 0,3 0 0,-1 0 0,1 0 0,5 0 0,10 0 0,-1 0 0,-8 0 0,-6 0 0,6 0 0,1 0 0,-8 0 0,1 0 0,1 0 0,14 0 0,-1 0 0,-9 0 0,-4 0 0,2 0 0,-2 0 0,2 0 0,-3 0 0,-1 0 0,8 0 0,-13 0 0,7 0 0,-3 0 0,10 0 0,-5 0 0,-10 0 0,1 0 0,0 0 0,0 0 0,-1 0 0,3 0 0,5 0 0,-12 0 0,5 0 0,-5 0 0,5 0 0,0 0 0,-1 0 0,-6 0 0,0 0 0,0 0 0,7 0 0,-1 0 0,1 0 0,-7 0 0,0 0 0,0 0 0,6 0 0,1 0 0,0 0 0,-7 0 0,-1 0 0,8 0 0,7 0 0,0 0 0,-5 0 0,4 0 0,-4 0 0,7 0 0,-9 0 0,2 0 0,5 0 0,-12 0 0,5 0 0,-3 0 0,10 0 0,-5 0 0,9 0 0,-4 0 0,-5 0 0,5 0 0,-5 0 0,-3 0 0,8 0 0,0 0 0,-5 0 0,-2 0 0,-3 0 0,17 0 0,-17 0 0,3 0 0,-3 0 0,10 0 0,-12 0 0,5 0 0,-5 0 0,5 0 0,-1 0 0,1 0 0,-7 0 0,0 0 0,0 0 0,6 0 0,1 0 0,0 0 0,0 0 0,-1 0 0,1 0 0,0 0 0,0 0 0,-7 0 0,-1 0 0,1 0 0,7 0 0,0 0 0,36-47 0,10-10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E3EFD0-D8A7-4377-916C-5354FC17F28C}" type="datetimeFigureOut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C79974-C7C5-4E00-9EC1-57CF0D51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7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567BD-DB36-4D32-B115-925217C9F8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97B0B-4623-406E-9B2C-D303B54EF7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70B41-8B6B-4D49-941F-242ED872AB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B9A2-C9C4-4412-903C-D8EA7E90407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9E176-61EA-41EF-8F3F-55F7BFBC13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72A17-4378-4A90-B7FE-95EA75DDF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BA3BD-AAD1-4392-8568-9436122C2E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BA218-B381-4885-846B-50DB18104211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3F02-F5C1-4FBB-97C4-253A041F98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71BFB-60B7-4008-8E31-4E1A3A3FB0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936E9-EFD1-43AE-8998-99C853D39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D3F66-583B-421C-BEA3-10056CCD77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83017-7C92-4B4F-8A86-6F353087C7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71B4A-65CF-484E-B8B2-D60DB8ACA4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3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2E82ED-20D4-48F3-B1F8-2316E5E219FC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814040-C59C-4E26-9F37-CF8268679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0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3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4.png"/><Relationship Id="rId18" Type="http://schemas.openxmlformats.org/officeDocument/2006/relationships/customXml" Target="../ink/ink19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16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3.xml"/><Relationship Id="rId11" Type="http://schemas.openxmlformats.org/officeDocument/2006/relationships/image" Target="../media/image23.png"/><Relationship Id="rId24" Type="http://schemas.openxmlformats.org/officeDocument/2006/relationships/customXml" Target="../ink/ink22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customXml" Target="../ink/ink15.xml"/><Relationship Id="rId19" Type="http://schemas.openxmlformats.org/officeDocument/2006/relationships/image" Target="../media/image27.png"/><Relationship Id="rId4" Type="http://schemas.openxmlformats.org/officeDocument/2006/relationships/customXml" Target="../ink/ink12.xml"/><Relationship Id="rId9" Type="http://schemas.openxmlformats.org/officeDocument/2006/relationships/image" Target="../media/image22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wmf"/><Relationship Id="rId9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hydration" TargetMode="External"/><Relationship Id="rId3" Type="http://schemas.openxmlformats.org/officeDocument/2006/relationships/image" Target="../media/image50.gif"/><Relationship Id="rId7" Type="http://schemas.openxmlformats.org/officeDocument/2006/relationships/hyperlink" Target="http://en.wikipedia.org/wiki/Pneumoni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Respiratory_failure" TargetMode="External"/><Relationship Id="rId5" Type="http://schemas.openxmlformats.org/officeDocument/2006/relationships/hyperlink" Target="http://en.wikipedia.org/wiki/Vomiting" TargetMode="External"/><Relationship Id="rId4" Type="http://schemas.openxmlformats.org/officeDocument/2006/relationships/hyperlink" Target="http://en.wikipedia.org/wiki/Diarrhea" TargetMode="External"/><Relationship Id="rId9" Type="http://schemas.openxmlformats.org/officeDocument/2006/relationships/hyperlink" Target="http://en.wikipedia.org/wiki/Electrolyte_imbalan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8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ature_0035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  <a:scene3d>
            <a:camera prst="orthographicFront"/>
            <a:lightRig rig="sunset" dir="t"/>
          </a:scene3d>
          <a:sp3d prstMaterial="translucentPowder"/>
        </p:spPr>
      </p:pic>
      <p:pic>
        <p:nvPicPr>
          <p:cNvPr id="8" name="Picture 4" descr="Fsbasm37"/>
          <p:cNvPicPr>
            <a:picLocks noChangeAspect="1" noChangeArrowheads="1"/>
          </p:cNvPicPr>
          <p:nvPr/>
        </p:nvPicPr>
        <p:blipFill>
          <a:blip r:embed="rId4">
            <a:lum bright="-40000" contrast="20000"/>
          </a:blip>
          <a:srcRect/>
          <a:stretch>
            <a:fillRect/>
          </a:stretch>
        </p:blipFill>
        <p:spPr bwMode="auto">
          <a:xfrm rot="20804211">
            <a:off x="338433" y="-15954"/>
            <a:ext cx="4607822" cy="4814545"/>
          </a:xfrm>
          <a:prstGeom prst="rect">
            <a:avLst/>
          </a:prstGeom>
          <a:noFill/>
          <a:ln>
            <a:noFill/>
          </a:ln>
          <a:effectLst>
            <a:outerShdw blurRad="317500" dist="38100" dir="12000000" sx="102000" sy="102000" algn="b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 prstMaterial="softEdge">
            <a:bevelT w="215900"/>
            <a:bevelB w="127000"/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B177-3FE8-4646-94E8-6EAFAC085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33294"/>
            <a:ext cx="9039411" cy="6424706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/>
              <a:t> while </a:t>
            </a:r>
            <a:r>
              <a:rPr lang="en-US" sz="2800" dirty="0">
                <a:solidFill>
                  <a:srgbClr val="CC0000"/>
                </a:solidFill>
              </a:rPr>
              <a:t>NA </a:t>
            </a:r>
            <a:r>
              <a:rPr lang="en-US" sz="2800" dirty="0"/>
              <a:t>is involved in the </a:t>
            </a:r>
            <a:r>
              <a:rPr lang="en-US" sz="2800" dirty="0">
                <a:solidFill>
                  <a:srgbClr val="66FF33"/>
                </a:solidFill>
              </a:rPr>
              <a:t>release of progeny virus from infected cells</a:t>
            </a:r>
            <a:r>
              <a:rPr lang="en-US" sz="2800" dirty="0"/>
              <a:t>. 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1- degradation of respiratory mucus to enhance the virus to infect the cell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/>
              <a:t>2- when the progeny is </a:t>
            </a:r>
            <a:r>
              <a:rPr lang="en-US" dirty="0"/>
              <a:t>formed the </a:t>
            </a:r>
            <a:r>
              <a:rPr lang="en-US" dirty="0" err="1"/>
              <a:t>sialic</a:t>
            </a:r>
            <a:r>
              <a:rPr lang="en-US" dirty="0"/>
              <a:t> acid   (</a:t>
            </a:r>
            <a:r>
              <a:rPr lang="en-US" dirty="0" err="1"/>
              <a:t>neuraminic</a:t>
            </a:r>
            <a:r>
              <a:rPr lang="en-US" dirty="0"/>
              <a:t> acid) will be </a:t>
            </a:r>
            <a:r>
              <a:rPr lang="en-US" dirty="0" err="1"/>
              <a:t>cleavaged</a:t>
            </a:r>
            <a:r>
              <a:rPr lang="en-US" dirty="0"/>
              <a:t> by neuraminidase and viruses leave the cell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/>
              <a:t>3- </a:t>
            </a:r>
            <a:r>
              <a:rPr lang="en-US" dirty="0">
                <a:solidFill>
                  <a:srgbClr val="CC0000"/>
                </a:solidFill>
              </a:rPr>
              <a:t>NA </a:t>
            </a:r>
            <a:r>
              <a:rPr lang="en-US" dirty="0"/>
              <a:t>neuraminidase inhibited by </a:t>
            </a:r>
            <a:r>
              <a:rPr lang="en-US" dirty="0" err="1"/>
              <a:t>zanamivir</a:t>
            </a:r>
            <a:r>
              <a:rPr lang="en-US" dirty="0"/>
              <a:t> and </a:t>
            </a:r>
            <a:r>
              <a:rPr lang="en-US" dirty="0" err="1"/>
              <a:t>oseltamavir</a:t>
            </a:r>
            <a:r>
              <a:rPr lang="en-US" dirty="0"/>
              <a:t> </a:t>
            </a:r>
            <a:endParaRPr lang="en-US" sz="2800" dirty="0"/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900" dirty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/>
              <a:t>There are 16 H and 9 N subtypes known, H 1, 2 and 3, and N 1 and 2 are commonly found in humans.</a:t>
            </a:r>
          </a:p>
          <a:p>
            <a:pPr eaLnBrk="1" hangingPunct="1"/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Antibody against the </a:t>
            </a:r>
            <a:r>
              <a:rPr lang="en-US" sz="2800" dirty="0">
                <a:solidFill>
                  <a:srgbClr val="FFFF00"/>
                </a:solidFill>
              </a:rPr>
              <a:t>HA neutralizes </a:t>
            </a:r>
            <a:r>
              <a:rPr lang="en-US" sz="2800" dirty="0"/>
              <a:t>the infectivity of the virus.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Antibodies against NA : reduce releasing the virus from cell so it reduces the symptoms and reduce the spread of virus to other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740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38200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Designated on the Basis of:</a:t>
            </a:r>
            <a:endParaRPr lang="en-US" sz="3600" b="1" dirty="0"/>
          </a:p>
          <a:p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b="1" dirty="0"/>
              <a:t>Type, Place of Origin, Year of isolation – Followed by Antigenic subtypes of HA and NA </a:t>
            </a:r>
          </a:p>
          <a:p>
            <a:endParaRPr lang="en-US" sz="2800" dirty="0"/>
          </a:p>
          <a:p>
            <a:r>
              <a:rPr lang="pt-BR" sz="2800" b="1" dirty="0">
                <a:solidFill>
                  <a:srgbClr val="FFFF00"/>
                </a:solidFill>
              </a:rPr>
              <a:t>A</a:t>
            </a:r>
            <a:r>
              <a:rPr lang="pt-BR" sz="2800" b="1" dirty="0">
                <a:solidFill>
                  <a:srgbClr val="66FF33"/>
                </a:solidFill>
              </a:rPr>
              <a:t> /Hong Kong/</a:t>
            </a:r>
            <a:r>
              <a:rPr lang="pt-BR" sz="2800" b="1" dirty="0">
                <a:solidFill>
                  <a:srgbClr val="FF0000"/>
                </a:solidFill>
              </a:rPr>
              <a:t>68</a:t>
            </a:r>
            <a:r>
              <a:rPr lang="pt-BR" sz="2800" b="1" dirty="0">
                <a:solidFill>
                  <a:srgbClr val="66FF33"/>
                </a:solidFill>
              </a:rPr>
              <a:t> ( </a:t>
            </a:r>
            <a:r>
              <a:rPr lang="pt-BR" sz="2800" b="1" dirty="0">
                <a:solidFill>
                  <a:srgbClr val="FF3399"/>
                </a:solidFill>
              </a:rPr>
              <a:t>H3 N2</a:t>
            </a:r>
            <a:r>
              <a:rPr lang="pt-BR" sz="2800" b="1" dirty="0">
                <a:solidFill>
                  <a:srgbClr val="66FF33"/>
                </a:solidFill>
              </a:rPr>
              <a:t> ) </a:t>
            </a:r>
            <a:endParaRPr lang="en-US" sz="2800" b="1" dirty="0">
              <a:solidFill>
                <a:srgbClr val="66FF3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609600"/>
            <a:ext cx="2895600" cy="457200"/>
          </a:xfrm>
        </p:spPr>
        <p:txBody>
          <a:bodyPr/>
          <a:lstStyle/>
          <a:p>
            <a:r>
              <a:rPr lang="en-US" dirty="0"/>
              <a:t>Prof. Dr. Ghada Fahmy Helaly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8700B-85D7-8744-9D09-0DD63BDED378}"/>
              </a:ext>
            </a:extLst>
          </p:cNvPr>
          <p:cNvSpPr txBox="1"/>
          <p:nvPr/>
        </p:nvSpPr>
        <p:spPr>
          <a:xfrm>
            <a:off x="533619" y="697468"/>
            <a:ext cx="227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Nomenclature </a:t>
            </a:r>
            <a:endParaRPr lang="en-JO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82800A-253D-274F-9621-767437D10CD1}"/>
                  </a:ext>
                </a:extLst>
              </p14:cNvPr>
              <p14:cNvContentPartPr/>
              <p14:nvPr/>
            </p14:nvContentPartPr>
            <p14:xfrm>
              <a:off x="-478341" y="1568499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82800A-253D-274F-9621-767437D10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5981" y="15508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07B13D-371F-2047-9622-FF63F1B7FE0C}"/>
                  </a:ext>
                </a:extLst>
              </p14:cNvPr>
              <p14:cNvContentPartPr/>
              <p14:nvPr/>
            </p14:nvContentPartPr>
            <p14:xfrm>
              <a:off x="256779" y="1225059"/>
              <a:ext cx="97560" cy="59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07B13D-371F-2047-9622-FF63F1B7FE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139" y="1207059"/>
                <a:ext cx="1332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22C993-CAEF-8A4F-8EAA-424AB0FE3185}"/>
                  </a:ext>
                </a:extLst>
              </p14:cNvPr>
              <p14:cNvContentPartPr/>
              <p14:nvPr/>
            </p14:nvContentPartPr>
            <p14:xfrm>
              <a:off x="99819" y="1097979"/>
              <a:ext cx="433800" cy="366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22C993-CAEF-8A4F-8EAA-424AB0FE31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79" y="1080339"/>
                <a:ext cx="46944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8E07C5-42F4-2045-9817-D27DCB6F0C75}"/>
              </a:ext>
            </a:extLst>
          </p:cNvPr>
          <p:cNvSpPr txBox="1"/>
          <p:nvPr/>
        </p:nvSpPr>
        <p:spPr>
          <a:xfrm>
            <a:off x="99819" y="426574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Type or group of antigen </a:t>
            </a:r>
            <a:endParaRPr lang="en-J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4598C-57AA-ED44-BFC7-008CCE697C52}"/>
              </a:ext>
            </a:extLst>
          </p:cNvPr>
          <p:cNvSpPr txBox="1"/>
          <p:nvPr/>
        </p:nvSpPr>
        <p:spPr>
          <a:xfrm>
            <a:off x="1928619" y="4404245"/>
            <a:ext cx="194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Location </a:t>
            </a:r>
            <a:endParaRPr lang="en-J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BE5FF7-E52B-AC43-8C7F-4B870C8BEDB6}"/>
              </a:ext>
            </a:extLst>
          </p:cNvPr>
          <p:cNvSpPr txBox="1"/>
          <p:nvPr/>
        </p:nvSpPr>
        <p:spPr>
          <a:xfrm>
            <a:off x="3104777" y="427711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Year of the first isolation of the virus</a:t>
            </a:r>
            <a:endParaRPr lang="en-J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B2D246-56C5-C14B-9C0D-D95714D954FE}"/>
              </a:ext>
            </a:extLst>
          </p:cNvPr>
          <p:cNvSpPr txBox="1"/>
          <p:nvPr/>
        </p:nvSpPr>
        <p:spPr>
          <a:xfrm>
            <a:off x="5335261" y="3437930"/>
            <a:ext cx="25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Designated of HA OR NA type</a:t>
            </a:r>
            <a:endParaRPr lang="en-JO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5BEDBC-7BA3-7B43-BFA0-A2A9667A0C08}"/>
              </a:ext>
            </a:extLst>
          </p:cNvPr>
          <p:cNvGrpSpPr/>
          <p:nvPr/>
        </p:nvGrpSpPr>
        <p:grpSpPr>
          <a:xfrm>
            <a:off x="4880979" y="3951699"/>
            <a:ext cx="1188360" cy="590400"/>
            <a:chOff x="4880979" y="3951699"/>
            <a:chExt cx="118836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E1D1AD-0F66-434A-AA68-A8B4D39B7154}"/>
                    </a:ext>
                  </a:extLst>
                </p14:cNvPr>
                <p14:cNvContentPartPr/>
                <p14:nvPr/>
              </p14:nvContentPartPr>
              <p14:xfrm>
                <a:off x="4880979" y="3951699"/>
                <a:ext cx="956520" cy="493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E1D1AD-0F66-434A-AA68-A8B4D39B71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2339" y="3943059"/>
                  <a:ext cx="9741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D5C788-4B26-AB41-B129-4D6A41ED37F2}"/>
                    </a:ext>
                  </a:extLst>
                </p14:cNvPr>
                <p14:cNvContentPartPr/>
                <p14:nvPr/>
              </p14:nvContentPartPr>
              <p14:xfrm>
                <a:off x="5717979" y="4250499"/>
                <a:ext cx="351360" cy="291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D5C788-4B26-AB41-B129-4D6A41ED3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08979" y="4241859"/>
                  <a:ext cx="36900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C9D6C5-89FA-0347-B309-DF5B79D3A639}"/>
              </a:ext>
            </a:extLst>
          </p:cNvPr>
          <p:cNvGrpSpPr/>
          <p:nvPr/>
        </p:nvGrpSpPr>
        <p:grpSpPr>
          <a:xfrm>
            <a:off x="3252339" y="3959259"/>
            <a:ext cx="523440" cy="314280"/>
            <a:chOff x="3252339" y="3959259"/>
            <a:chExt cx="5234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0B4456-50B2-D84D-B2D3-F707C2BCCF46}"/>
                    </a:ext>
                  </a:extLst>
                </p14:cNvPr>
                <p14:cNvContentPartPr/>
                <p14:nvPr/>
              </p14:nvContentPartPr>
              <p14:xfrm>
                <a:off x="3252339" y="3959259"/>
                <a:ext cx="321480" cy="19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0B4456-50B2-D84D-B2D3-F707C2BCCF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43699" y="3950259"/>
                  <a:ext cx="33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D72F65-145B-EB49-B516-E26BA8FD42D4}"/>
                    </a:ext>
                  </a:extLst>
                </p14:cNvPr>
                <p14:cNvContentPartPr/>
                <p14:nvPr/>
              </p14:nvContentPartPr>
              <p14:xfrm>
                <a:off x="3573819" y="4078779"/>
                <a:ext cx="201960" cy="19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D72F65-145B-EB49-B516-E26BA8FD42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4819" y="4069779"/>
                  <a:ext cx="2196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F8D629-2EA0-9448-B86B-1933F1F6FF42}"/>
              </a:ext>
            </a:extLst>
          </p:cNvPr>
          <p:cNvGrpSpPr/>
          <p:nvPr/>
        </p:nvGrpSpPr>
        <p:grpSpPr>
          <a:xfrm>
            <a:off x="2333619" y="3981579"/>
            <a:ext cx="351360" cy="403920"/>
            <a:chOff x="2333619" y="3981579"/>
            <a:chExt cx="3513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87CEEB-D8CB-C34F-B14D-27C2EE7645C4}"/>
                    </a:ext>
                  </a:extLst>
                </p14:cNvPr>
                <p14:cNvContentPartPr/>
                <p14:nvPr/>
              </p14:nvContentPartPr>
              <p14:xfrm>
                <a:off x="2393379" y="3981579"/>
                <a:ext cx="52560" cy="403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87CEEB-D8CB-C34F-B14D-27C2EE7645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4739" y="3972939"/>
                  <a:ext cx="702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82C996-FB3C-FC47-9762-5EA010DEA448}"/>
                    </a:ext>
                  </a:extLst>
                </p14:cNvPr>
                <p14:cNvContentPartPr/>
                <p14:nvPr/>
              </p14:nvContentPartPr>
              <p14:xfrm>
                <a:off x="2333619" y="4242939"/>
                <a:ext cx="351360" cy="142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82C996-FB3C-FC47-9762-5EA010DEA4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24979" y="4234299"/>
                  <a:ext cx="36900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D65341-C144-E149-A1A3-0493A9E01FD0}"/>
                  </a:ext>
                </a:extLst>
              </p14:cNvPr>
              <p14:cNvContentPartPr/>
              <p14:nvPr/>
            </p14:nvContentPartPr>
            <p14:xfrm>
              <a:off x="473499" y="3899499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D65341-C144-E149-A1A3-0493A9E01F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499" y="389049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8631BE1-CBE5-FC4C-9C77-4AB952A6F951}"/>
              </a:ext>
            </a:extLst>
          </p:cNvPr>
          <p:cNvGrpSpPr/>
          <p:nvPr/>
        </p:nvGrpSpPr>
        <p:grpSpPr>
          <a:xfrm>
            <a:off x="264339" y="3915339"/>
            <a:ext cx="441000" cy="327960"/>
            <a:chOff x="264339" y="3915339"/>
            <a:chExt cx="44100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1EAC6D-44DF-124B-836E-7C65E12AA46C}"/>
                    </a:ext>
                  </a:extLst>
                </p14:cNvPr>
                <p14:cNvContentPartPr/>
                <p14:nvPr/>
              </p14:nvContentPartPr>
              <p14:xfrm>
                <a:off x="331659" y="3915339"/>
                <a:ext cx="239400" cy="298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1EAC6D-44DF-124B-836E-7C65E12AA4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659" y="3906339"/>
                  <a:ext cx="257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CE4D7B-FE62-0D48-924D-BEE7BA8C3CBB}"/>
                    </a:ext>
                  </a:extLst>
                </p14:cNvPr>
                <p14:cNvContentPartPr/>
                <p14:nvPr/>
              </p14:nvContentPartPr>
              <p14:xfrm>
                <a:off x="264339" y="4041339"/>
                <a:ext cx="441000" cy="20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CE4D7B-FE62-0D48-924D-BEE7BA8C3C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5339" y="4032699"/>
                  <a:ext cx="458640" cy="219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E1250CE-7453-9741-A624-44279B28AFD2}"/>
              </a:ext>
            </a:extLst>
          </p:cNvPr>
          <p:cNvSpPr txBox="1"/>
          <p:nvPr/>
        </p:nvSpPr>
        <p:spPr>
          <a:xfrm>
            <a:off x="4572000" y="4877280"/>
            <a:ext cx="63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If it was animal like swine I will put after A </a:t>
            </a:r>
          </a:p>
          <a:p>
            <a:pPr algn="l"/>
            <a:r>
              <a:rPr lang="en-US" dirty="0"/>
              <a:t>Swine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D78FCE-4438-8A4A-A78E-04D9CB88166D}"/>
              </a:ext>
            </a:extLst>
          </p:cNvPr>
          <p:cNvSpPr txBox="1"/>
          <p:nvPr/>
        </p:nvSpPr>
        <p:spPr>
          <a:xfrm>
            <a:off x="4610100" y="5575620"/>
            <a:ext cx="431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Before the year they maybe write the strain</a:t>
            </a:r>
            <a:endParaRPr lang="en-JO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170AC7-9041-AD42-97BF-039AE2C6FD39}"/>
              </a:ext>
            </a:extLst>
          </p:cNvPr>
          <p:cNvSpPr txBox="1"/>
          <p:nvPr/>
        </p:nvSpPr>
        <p:spPr>
          <a:xfrm>
            <a:off x="99819" y="5237983"/>
            <a:ext cx="45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Ab against HA : neutralize the infectivity </a:t>
            </a:r>
          </a:p>
          <a:p>
            <a:pPr algn="l"/>
            <a:r>
              <a:rPr lang="en-US" dirty="0"/>
              <a:t>Ab against NA : reduce release ! Disease and spread</a:t>
            </a:r>
          </a:p>
          <a:p>
            <a:pPr algn="l"/>
            <a:r>
              <a:rPr lang="en-US" dirty="0"/>
              <a:t>Ab against </a:t>
            </a:r>
            <a:r>
              <a:rPr lang="en-US" dirty="0" err="1"/>
              <a:t>ribonucleoprotein</a:t>
            </a:r>
            <a:r>
              <a:rPr lang="en-US" dirty="0"/>
              <a:t> : nothing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7475304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46808"/>
            <a:ext cx="8153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Antigenic Shift (A)</a:t>
            </a:r>
          </a:p>
          <a:p>
            <a:endParaRPr lang="en-US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Major change in HA and NA 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new </a:t>
            </a:r>
            <a:r>
              <a:rPr lang="en-US" sz="2200" dirty="0"/>
              <a:t>subtype. 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66FF33"/>
                </a:solidFill>
              </a:rPr>
              <a:t>Exchange</a:t>
            </a:r>
            <a:r>
              <a:rPr lang="en-US" sz="2200" dirty="0"/>
              <a:t> (</a:t>
            </a:r>
            <a:r>
              <a:rPr lang="en-US" sz="2200" u="sng" dirty="0">
                <a:solidFill>
                  <a:srgbClr val="FF0000"/>
                </a:solidFill>
              </a:rPr>
              <a:t>re-assortment</a:t>
            </a:r>
            <a:r>
              <a:rPr lang="en-US" sz="2200" dirty="0"/>
              <a:t>) of gene segments.</a:t>
            </a:r>
          </a:p>
          <a:p>
            <a:pPr marL="342900" indent="-342900">
              <a:buClr>
                <a:schemeClr val="tx1">
                  <a:lumMod val="9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FF00"/>
                </a:solidFill>
              </a:rPr>
              <a:t>Pandemic </a:t>
            </a:r>
            <a:r>
              <a:rPr lang="en-US" sz="2200" dirty="0"/>
              <a:t>??.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4062635"/>
            <a:ext cx="7391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Antigenic Drift (A , B)</a:t>
            </a:r>
            <a:endParaRPr lang="en-US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Minor change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same</a:t>
            </a:r>
            <a:r>
              <a:rPr lang="en-US" sz="2200" dirty="0"/>
              <a:t> subtype.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>
                <a:solidFill>
                  <a:srgbClr val="66FF33"/>
                </a:solidFill>
              </a:rPr>
              <a:t>Point mutations </a:t>
            </a:r>
            <a:r>
              <a:rPr lang="en-US" sz="2200" dirty="0"/>
              <a:t>in gene.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>
                <a:solidFill>
                  <a:srgbClr val="FFFF00"/>
                </a:solidFill>
              </a:rPr>
              <a:t>Epidemic</a:t>
            </a:r>
            <a:r>
              <a:rPr lang="en-US" sz="2200" dirty="0"/>
              <a:t> ??.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764" y="384705"/>
            <a:ext cx="799847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Influenza prominent Antigenic Changes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6948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Especially influenza A virus.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Changes</a:t>
            </a:r>
            <a:r>
              <a:rPr lang="en-US" sz="2000" b="1" dirty="0"/>
              <a:t> in the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antigenicity of their HA and NA 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worldwide epidemics (pandemics).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27709"/>
            <a:ext cx="2895600" cy="457200"/>
          </a:xfrm>
        </p:spPr>
        <p:txBody>
          <a:bodyPr/>
          <a:lstStyle/>
          <a:p>
            <a:r>
              <a:rPr lang="en-US" dirty="0"/>
              <a:t>Prof. Dr. Ghada Fahmy Helaly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678462"/>
            <a:ext cx="6907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Many </a:t>
            </a:r>
            <a:r>
              <a:rPr lang="en-US" b="1" dirty="0">
                <a:solidFill>
                  <a:srgbClr val="66FF33"/>
                </a:solidFill>
                <a:cs typeface="Times New Roman" pitchFamily="18" charset="0"/>
              </a:rPr>
              <a:t>serotypes </a:t>
            </a:r>
            <a:r>
              <a:rPr lang="en-US" b="1" dirty="0">
                <a:cs typeface="Times New Roman" pitchFamily="18" charset="0"/>
              </a:rPr>
              <a:t>because of these antigenic </a:t>
            </a:r>
            <a:r>
              <a:rPr lang="en-US" b="1" dirty="0">
                <a:solidFill>
                  <a:srgbClr val="66FF33"/>
                </a:solidFill>
                <a:cs typeface="Times New Roman" pitchFamily="18" charset="0"/>
              </a:rPr>
              <a:t>shifts and drifts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5F0E6-1A2B-9642-9220-0E8EA207739A}"/>
              </a:ext>
            </a:extLst>
          </p:cNvPr>
          <p:cNvSpPr txBox="1"/>
          <p:nvPr/>
        </p:nvSpPr>
        <p:spPr>
          <a:xfrm>
            <a:off x="4300070" y="2431902"/>
            <a:ext cx="207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400" dirty="0"/>
              <a:t>بتكون اشي جديد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E832C-C60E-DC42-AF8E-94C3410F2F8C}"/>
              </a:ext>
            </a:extLst>
          </p:cNvPr>
          <p:cNvSpPr txBox="1"/>
          <p:nvPr/>
        </p:nvSpPr>
        <p:spPr>
          <a:xfrm>
            <a:off x="7137624" y="2473499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Reassortment and high frequency of recombination </a:t>
            </a:r>
            <a:endParaRPr lang="en-J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BFF4E-1053-064B-A45C-12C6B42DA4D3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42335-73F6-034D-A30E-2CA403F02786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E73A4-E9F4-3E41-8FD1-03C5AE4EF0B5}"/>
              </a:ext>
            </a:extLst>
          </p:cNvPr>
          <p:cNvSpPr txBox="1"/>
          <p:nvPr/>
        </p:nvSpPr>
        <p:spPr>
          <a:xfrm>
            <a:off x="2759000" y="3677914"/>
            <a:ext cx="399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اذا صار تبادل بين ال </a:t>
            </a:r>
            <a:r>
              <a:rPr lang="en-US" dirty="0"/>
              <a:t>segments </a:t>
            </a:r>
            <a:endParaRPr lang="en-JO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99D07-BA9F-8F4D-877A-2172F1EC1EFE}"/>
              </a:ext>
            </a:extLst>
          </p:cNvPr>
          <p:cNvSpPr txBox="1"/>
          <p:nvPr/>
        </p:nvSpPr>
        <p:spPr>
          <a:xfrm>
            <a:off x="4884326" y="4343400"/>
            <a:ext cx="374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Same type but surface antigen change so immune system can’t recognize it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383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78" name="Group 78"/>
          <p:cNvGrpSpPr>
            <a:grpSpLocks/>
          </p:cNvGrpSpPr>
          <p:nvPr/>
        </p:nvGrpSpPr>
        <p:grpSpPr bwMode="auto">
          <a:xfrm>
            <a:off x="825863" y="4868574"/>
            <a:ext cx="2227263" cy="1403350"/>
            <a:chOff x="486" y="3023"/>
            <a:chExt cx="1403" cy="884"/>
          </a:xfrm>
        </p:grpSpPr>
        <p:pic>
          <p:nvPicPr>
            <p:cNvPr id="25649" name="Picture 4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00FF"/>
                </a:clrFrom>
                <a:clrTo>
                  <a:srgbClr val="FF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114"/>
              <a:ext cx="705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56" name="Picture 56" descr="E:\PFiles\MSOffice\Clipart\standard\stddir4\pe04041_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3023"/>
              <a:ext cx="410" cy="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76" name="Group 76"/>
          <p:cNvGrpSpPr>
            <a:grpSpLocks/>
          </p:cNvGrpSpPr>
          <p:nvPr/>
        </p:nvGrpSpPr>
        <p:grpSpPr bwMode="auto">
          <a:xfrm>
            <a:off x="2925763" y="2466975"/>
            <a:ext cx="2497137" cy="782638"/>
            <a:chOff x="1843" y="1554"/>
            <a:chExt cx="1573" cy="493"/>
          </a:xfrm>
        </p:grpSpPr>
        <p:pic>
          <p:nvPicPr>
            <p:cNvPr id="25652" name="Picture 52" descr="E:\PFiles\MSOffice\Clipart\standard\stddir1\an02602_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554"/>
              <a:ext cx="862" cy="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58" name="Line 58"/>
            <p:cNvSpPr>
              <a:spLocks noChangeShapeType="1"/>
            </p:cNvSpPr>
            <p:nvPr/>
          </p:nvSpPr>
          <p:spPr bwMode="auto">
            <a:xfrm>
              <a:off x="2080" y="1800"/>
              <a:ext cx="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>
              <a:off x="1850" y="1660"/>
              <a:ext cx="236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H="1">
              <a:off x="1843" y="1803"/>
              <a:ext cx="237" cy="1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9" name="Group 79"/>
          <p:cNvGrpSpPr>
            <a:grpSpLocks/>
          </p:cNvGrpSpPr>
          <p:nvPr/>
        </p:nvGrpSpPr>
        <p:grpSpPr bwMode="auto">
          <a:xfrm>
            <a:off x="3173413" y="4943475"/>
            <a:ext cx="5399087" cy="1114425"/>
            <a:chOff x="1999" y="3114"/>
            <a:chExt cx="3401" cy="702"/>
          </a:xfrm>
        </p:grpSpPr>
        <p:pic>
          <p:nvPicPr>
            <p:cNvPr id="25664" name="Picture 6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00FF"/>
                </a:clrFrom>
                <a:clrTo>
                  <a:srgbClr val="FF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114"/>
              <a:ext cx="705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>
              <a:off x="1999" y="3465"/>
              <a:ext cx="26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3719513" y="4733655"/>
            <a:ext cx="284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66"/>
                </a:solidFill>
              </a:rPr>
              <a:t>ANTIGENIC DRIFT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3719513" y="1670050"/>
            <a:ext cx="282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66"/>
                </a:solidFill>
              </a:rPr>
              <a:t>ANTIGENIC SHIFT</a:t>
            </a:r>
          </a:p>
        </p:txBody>
      </p:sp>
      <p:grpSp>
        <p:nvGrpSpPr>
          <p:cNvPr id="25681" name="Group 81"/>
          <p:cNvGrpSpPr>
            <a:grpSpLocks/>
          </p:cNvGrpSpPr>
          <p:nvPr/>
        </p:nvGrpSpPr>
        <p:grpSpPr bwMode="auto">
          <a:xfrm>
            <a:off x="5407025" y="1760538"/>
            <a:ext cx="3232150" cy="1657350"/>
            <a:chOff x="3406" y="1109"/>
            <a:chExt cx="2036" cy="1044"/>
          </a:xfrm>
        </p:grpSpPr>
        <p:grpSp>
          <p:nvGrpSpPr>
            <p:cNvPr id="25677" name="Group 77"/>
            <p:cNvGrpSpPr>
              <a:grpSpLocks/>
            </p:cNvGrpSpPr>
            <p:nvPr/>
          </p:nvGrpSpPr>
          <p:grpSpPr bwMode="auto">
            <a:xfrm>
              <a:off x="3406" y="1449"/>
              <a:ext cx="1994" cy="704"/>
              <a:chOff x="3406" y="1449"/>
              <a:chExt cx="1994" cy="704"/>
            </a:xfrm>
          </p:grpSpPr>
          <p:pic>
            <p:nvPicPr>
              <p:cNvPr id="25657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5" y="1451"/>
                <a:ext cx="705" cy="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48" name="Picture 48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6" y="1449"/>
                <a:ext cx="705" cy="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659" name="Line 59"/>
              <p:cNvSpPr>
                <a:spLocks noChangeShapeType="1"/>
              </p:cNvSpPr>
              <p:nvPr/>
            </p:nvSpPr>
            <p:spPr bwMode="auto">
              <a:xfrm>
                <a:off x="4229" y="1800"/>
                <a:ext cx="365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0" name="Text Box 70"/>
            <p:cNvSpPr txBox="1">
              <a:spLocks noChangeArrowheads="1"/>
            </p:cNvSpPr>
            <p:nvPr/>
          </p:nvSpPr>
          <p:spPr bwMode="auto">
            <a:xfrm>
              <a:off x="4421" y="1109"/>
              <a:ext cx="10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Human H3N2</a:t>
              </a:r>
            </a:p>
          </p:txBody>
        </p:sp>
      </p:grpSp>
      <p:grpSp>
        <p:nvGrpSpPr>
          <p:cNvPr id="25674" name="Group 74"/>
          <p:cNvGrpSpPr>
            <a:grpSpLocks/>
          </p:cNvGrpSpPr>
          <p:nvPr/>
        </p:nvGrpSpPr>
        <p:grpSpPr bwMode="auto">
          <a:xfrm>
            <a:off x="782638" y="1093788"/>
            <a:ext cx="2381250" cy="3533775"/>
            <a:chOff x="493" y="689"/>
            <a:chExt cx="1500" cy="2226"/>
          </a:xfrm>
        </p:grpSpPr>
        <p:grpSp>
          <p:nvGrpSpPr>
            <p:cNvPr id="25661" name="Group 61"/>
            <p:cNvGrpSpPr>
              <a:grpSpLocks/>
            </p:cNvGrpSpPr>
            <p:nvPr/>
          </p:nvGrpSpPr>
          <p:grpSpPr bwMode="auto">
            <a:xfrm>
              <a:off x="493" y="915"/>
              <a:ext cx="1397" cy="1770"/>
              <a:chOff x="493" y="915"/>
              <a:chExt cx="1397" cy="1770"/>
            </a:xfrm>
          </p:grpSpPr>
          <p:pic>
            <p:nvPicPr>
              <p:cNvPr id="25646" name="Picture 4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" y="1006"/>
                <a:ext cx="705" cy="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47" name="Picture 4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" y="1983"/>
                <a:ext cx="705" cy="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53" name="Picture 53" descr="E:\PFiles\MSOffice\Clipart\standard\stddir1\an02032_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" y="2050"/>
                <a:ext cx="285" cy="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54" name="Picture 54" descr="E:\PFiles\MSOffice\Clipart\standard\stddir4\pe04041_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" y="915"/>
                <a:ext cx="410" cy="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671" name="Text Box 71"/>
            <p:cNvSpPr txBox="1">
              <a:spLocks noChangeArrowheads="1"/>
            </p:cNvSpPr>
            <p:nvPr/>
          </p:nvSpPr>
          <p:spPr bwMode="auto">
            <a:xfrm>
              <a:off x="1047" y="2682"/>
              <a:ext cx="9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Avian H3N8</a:t>
              </a:r>
            </a:p>
          </p:txBody>
        </p:sp>
        <p:sp>
          <p:nvSpPr>
            <p:cNvPr id="25672" name="Text Box 72"/>
            <p:cNvSpPr txBox="1">
              <a:spLocks noChangeArrowheads="1"/>
            </p:cNvSpPr>
            <p:nvPr/>
          </p:nvSpPr>
          <p:spPr bwMode="auto">
            <a:xfrm>
              <a:off x="972" y="689"/>
              <a:ext cx="10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Human H2N2</a:t>
              </a:r>
            </a:p>
          </p:txBody>
        </p:sp>
      </p:grpSp>
      <p:sp>
        <p:nvSpPr>
          <p:cNvPr id="25673" name="Rectangle 73"/>
          <p:cNvSpPr>
            <a:spLocks noGrp="1" noChangeArrowheads="1"/>
          </p:cNvSpPr>
          <p:nvPr>
            <p:ph type="title"/>
          </p:nvPr>
        </p:nvSpPr>
        <p:spPr>
          <a:xfrm>
            <a:off x="771525" y="268288"/>
            <a:ext cx="8013702" cy="6699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2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 of Novel Influenza A Viruses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Ghada Fahmy Helaly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2620DD-5677-DA4F-94CD-18CAB571FDCD}"/>
                  </a:ext>
                </a:extLst>
              </p14:cNvPr>
              <p14:cNvContentPartPr/>
              <p14:nvPr/>
            </p14:nvContentPartPr>
            <p14:xfrm>
              <a:off x="3884499" y="3077619"/>
              <a:ext cx="2779560" cy="85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2620DD-5677-DA4F-94CD-18CAB571FD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6859" y="3059979"/>
                <a:ext cx="281520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E53FDC-A285-5B45-8A16-49512BB8782B}"/>
              </a:ext>
            </a:extLst>
          </p:cNvPr>
          <p:cNvSpPr txBox="1"/>
          <p:nvPr/>
        </p:nvSpPr>
        <p:spPr>
          <a:xfrm>
            <a:off x="4201376" y="33967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Mixing bowel</a:t>
            </a:r>
          </a:p>
        </p:txBody>
      </p:sp>
    </p:spTree>
    <p:extLst>
      <p:ext uri="{BB962C8B-B14F-4D97-AF65-F5344CB8AC3E}">
        <p14:creationId xmlns:p14="http://schemas.microsoft.com/office/powerpoint/2010/main" val="20717981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blogs.biochem.ncsu.edu/wp-content/uploads/2012/04/Magliocca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6846"/>
            <a:ext cx="4811060" cy="32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549" y="304800"/>
            <a:ext cx="7772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cycle of the influenza virus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70934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Influenza virus i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 RNA virus that replicates in the nucleus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0" y="61722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24CDC-953F-604F-887B-64576447F341}"/>
              </a:ext>
            </a:extLst>
          </p:cNvPr>
          <p:cNvSpPr txBox="1"/>
          <p:nvPr/>
        </p:nvSpPr>
        <p:spPr>
          <a:xfrm>
            <a:off x="5410200" y="267093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The only RNA virus that replicate in the nucleus</a:t>
            </a:r>
          </a:p>
          <a:p>
            <a:pPr algn="l"/>
            <a:r>
              <a:rPr lang="en-US" dirty="0"/>
              <a:t>So it needs enzymes from the host nucleus</a:t>
            </a:r>
            <a:endParaRPr lang="en-J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F1B59-E6DD-4945-9C40-C3263B440AAA}"/>
              </a:ext>
            </a:extLst>
          </p:cNvPr>
          <p:cNvSpPr txBox="1"/>
          <p:nvPr/>
        </p:nvSpPr>
        <p:spPr>
          <a:xfrm>
            <a:off x="228600" y="5171154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Entrance of the cell then </a:t>
            </a:r>
            <a:r>
              <a:rPr lang="en-US" dirty="0" err="1"/>
              <a:t>uncoating</a:t>
            </a:r>
            <a:r>
              <a:rPr lang="en-US" dirty="0"/>
              <a:t> by M2 then go to nucleus  and formation of protein then assemble and release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Uncoating</a:t>
            </a:r>
            <a:r>
              <a:rPr lang="en-US" dirty="0"/>
              <a:t> is the target for treatment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964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077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Resistance of Virus: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Inactivated by heating at 50</a:t>
            </a:r>
            <a:r>
              <a:rPr lang="en-US" sz="2400" dirty="0">
                <a:sym typeface="Symbol"/>
              </a:rPr>
              <a:t></a:t>
            </a:r>
            <a:r>
              <a:rPr lang="en-US" sz="2400" dirty="0"/>
              <a:t>c for 30 min.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Survive for 1 week at 0 – 4</a:t>
            </a:r>
            <a:r>
              <a:rPr lang="en-US" sz="2400" dirty="0">
                <a:sym typeface="Symbol"/>
              </a:rPr>
              <a:t></a:t>
            </a:r>
            <a:r>
              <a:rPr lang="en-US" sz="2400" dirty="0"/>
              <a:t>c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Virus preserved at – 70</a:t>
            </a:r>
            <a:r>
              <a:rPr lang="en-US" sz="2400" dirty="0">
                <a:sym typeface="Symbol"/>
              </a:rPr>
              <a:t></a:t>
            </a:r>
            <a:r>
              <a:rPr lang="en-US" sz="2400" dirty="0"/>
              <a:t>c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Survive in the blankets for 2 weeks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Ether, formaldehyde, Phenol destroy the virus.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304800"/>
            <a:ext cx="2895600" cy="457200"/>
          </a:xfrm>
        </p:spPr>
        <p:txBody>
          <a:bodyPr/>
          <a:lstStyle/>
          <a:p>
            <a:r>
              <a:rPr lang="en-US" dirty="0"/>
              <a:t>Prof. Dr. Ghada Fahmy Helaly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8886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Immunity in Influenza: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Short duration </a:t>
            </a:r>
            <a:r>
              <a:rPr lang="en-US" sz="2400" dirty="0"/>
              <a:t>-- antigenic variants.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Antibodies produced </a:t>
            </a:r>
            <a:r>
              <a:rPr lang="en-US" sz="2400" u="sng" dirty="0">
                <a:solidFill>
                  <a:srgbClr val="FF0000"/>
                </a:solidFill>
              </a:rPr>
              <a:t>locally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FFFF00"/>
                </a:solidFill>
              </a:rPr>
              <a:t>effective IgA </a:t>
            </a:r>
            <a:r>
              <a:rPr lang="en-US" sz="2400" dirty="0"/>
              <a:t>immunoglobulin.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Anti-Haemagglutinin and Anti-neuraminidase </a:t>
            </a:r>
            <a:r>
              <a:rPr lang="en-US" sz="2400" dirty="0"/>
              <a:t>(Role ??)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96B6F-F9DF-3F4B-8A33-00F94DAB3D42}"/>
              </a:ext>
            </a:extLst>
          </p:cNvPr>
          <p:cNvSpPr txBox="1"/>
          <p:nvPr/>
        </p:nvSpPr>
        <p:spPr>
          <a:xfrm>
            <a:off x="5981700" y="2025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تهواية الفراش</a:t>
            </a:r>
            <a:endParaRPr lang="en-J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67846-3CD1-5B48-8AB6-82C20B4120FB}"/>
              </a:ext>
            </a:extLst>
          </p:cNvPr>
          <p:cNvSpPr txBox="1"/>
          <p:nvPr/>
        </p:nvSpPr>
        <p:spPr>
          <a:xfrm>
            <a:off x="5818840" y="3163431"/>
            <a:ext cx="215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Because antigenic drift which occurs yearly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1303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609600"/>
            <a:ext cx="7509164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Transmission and Pathogenesis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371600"/>
            <a:ext cx="6324600" cy="2590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73075" indent="-473075" defTabSz="762000">
              <a:buClr>
                <a:srgbClr val="FF3399"/>
              </a:buCl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Incubation period: 24-48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Hrs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73075" indent="-473075" defTabSz="762000">
              <a:buClr>
                <a:srgbClr val="FF3399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Spread by </a:t>
            </a: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respiratory droplets</a:t>
            </a:r>
          </a:p>
          <a:p>
            <a:pPr marL="473075" indent="-473075" defTabSz="762000">
              <a:buClr>
                <a:srgbClr val="FF3399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Virus </a:t>
            </a:r>
            <a:r>
              <a:rPr lang="en-GB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infects cells of the respiratory tract</a:t>
            </a:r>
          </a:p>
          <a:p>
            <a:pPr marL="473075" indent="-473075" defTabSz="762000">
              <a:buClr>
                <a:srgbClr val="FF3399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Destruction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of respiratory epithelium</a:t>
            </a:r>
          </a:p>
          <a:p>
            <a:pPr marL="473075" indent="-473075" defTabSz="762000">
              <a:spcBef>
                <a:spcPct val="20000"/>
              </a:spcBef>
              <a:buClr>
                <a:srgbClr val="FF3399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Altered cytokine expression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leading to </a:t>
            </a:r>
            <a:r>
              <a:rPr lang="en-GB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fever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,.. </a:t>
            </a:r>
          </a:p>
          <a:p>
            <a:pPr marL="1219200" lvl="1" indent="-457200" defTabSz="762000">
              <a:buClr>
                <a:srgbClr val="FF3399"/>
              </a:buClr>
              <a:buFont typeface="Wingdings" pitchFamily="2" charset="2"/>
              <a:buChar char="§"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49256" y="223693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pic>
        <p:nvPicPr>
          <p:cNvPr id="6" name="Picture 2" descr="http://influenza-virus.com/wp-content/uploads/2014/04/symptoms-of-Influe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77" y="3810000"/>
            <a:ext cx="3414773" cy="265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49926" y="3560946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Complications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4121" y="4329043"/>
            <a:ext cx="4375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Secondary bacterial infections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Reye’s syndrome, … </a:t>
            </a:r>
          </a:p>
          <a:p>
            <a:pPr>
              <a:buClr>
                <a:srgbClr val="FF3399"/>
              </a:buClr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60999-64A4-434D-A7E9-62E304DB0CAE}"/>
              </a:ext>
            </a:extLst>
          </p:cNvPr>
          <p:cNvSpPr txBox="1"/>
          <p:nvPr/>
        </p:nvSpPr>
        <p:spPr>
          <a:xfrm>
            <a:off x="6275294" y="714188"/>
            <a:ext cx="2614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Any systemic manifestation that associated with this infection are due to cytokines that circulating in blood</a:t>
            </a:r>
            <a:endParaRPr lang="en-J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F83A6-29E4-9544-8606-E4A39C118DE4}"/>
              </a:ext>
            </a:extLst>
          </p:cNvPr>
          <p:cNvSpPr txBox="1"/>
          <p:nvPr/>
        </p:nvSpPr>
        <p:spPr>
          <a:xfrm>
            <a:off x="415636" y="5074458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لما الطفل يآخذ </a:t>
            </a:r>
            <a:endParaRPr lang="en-US" dirty="0"/>
          </a:p>
          <a:p>
            <a:pPr algn="l"/>
            <a:r>
              <a:rPr lang="en-US" dirty="0"/>
              <a:t>Aspirin </a:t>
            </a:r>
          </a:p>
          <a:p>
            <a:pPr algn="l"/>
            <a:r>
              <a:rPr lang="ar-SA" dirty="0"/>
              <a:t>عشان ال </a:t>
            </a:r>
          </a:p>
          <a:p>
            <a:pPr algn="l"/>
            <a:r>
              <a:rPr lang="en-US" dirty="0"/>
              <a:t>Fever </a:t>
            </a:r>
          </a:p>
          <a:p>
            <a:pPr algn="l"/>
            <a:r>
              <a:rPr lang="ar-SA" dirty="0"/>
              <a:t>وهي عبارة عن </a:t>
            </a:r>
            <a:endParaRPr lang="en-US" dirty="0"/>
          </a:p>
          <a:p>
            <a:pPr algn="l"/>
            <a:r>
              <a:rPr lang="en-US" dirty="0"/>
              <a:t>Liver degeneration and encephalopathy</a:t>
            </a:r>
          </a:p>
        </p:txBody>
      </p:sp>
    </p:spTree>
    <p:extLst>
      <p:ext uri="{BB962C8B-B14F-4D97-AF65-F5344CB8AC3E}">
        <p14:creationId xmlns:p14="http://schemas.microsoft.com/office/powerpoint/2010/main" val="478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23408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Influenza Diagnosis: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0234" y="1143000"/>
            <a:ext cx="7469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Clinical and epidemiological.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r>
              <a:rPr lang="en-US" sz="2400" dirty="0">
                <a:cs typeface="Times New Roman" pitchFamily="18" charset="0"/>
              </a:rPr>
              <a:t>Virus detection by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haemadsorption, fluorescent-antibody, PCR and cell culture.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Rapid tests: </a:t>
            </a:r>
          </a:p>
          <a:p>
            <a:pPr marL="571500" indent="-228600" defTabSz="571500">
              <a:buClr>
                <a:srgbClr val="FF3399"/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FLU OIA and QUICKVUE Influenza Tests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</a:rPr>
              <a:t>detection of viral antigen.</a:t>
            </a:r>
            <a:endParaRPr lang="en-US" sz="2400" dirty="0"/>
          </a:p>
          <a:p>
            <a:pPr marL="342900" indent="57150">
              <a:buClr>
                <a:srgbClr val="FF33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ZSTATFLU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</a:rPr>
              <a:t>detection of viral neuraminidase</a:t>
            </a:r>
            <a:r>
              <a:rPr lang="en-US" sz="2400" dirty="0"/>
              <a:t>.</a:t>
            </a:r>
          </a:p>
          <a:p>
            <a:pPr>
              <a:buClr>
                <a:srgbClr val="FF3399"/>
              </a:buClr>
            </a:pPr>
            <a:endParaRPr lang="en-US" sz="2400" dirty="0"/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Significant rise in influenza IgG (</a:t>
            </a:r>
            <a:r>
              <a:rPr lang="en-US" sz="2400" dirty="0">
                <a:cs typeface="Times New Roman" pitchFamily="18" charset="0"/>
              </a:rPr>
              <a:t>HAI or CFT).</a:t>
            </a:r>
          </a:p>
          <a:p>
            <a:pPr>
              <a:buClr>
                <a:srgbClr val="FF3399"/>
              </a:buClr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343909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50E97-9486-A44C-A847-A6FDC7061591}"/>
              </a:ext>
            </a:extLst>
          </p:cNvPr>
          <p:cNvSpPr txBox="1"/>
          <p:nvPr/>
        </p:nvSpPr>
        <p:spPr>
          <a:xfrm>
            <a:off x="152400" y="2973294"/>
            <a:ext cx="126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Flu optical immunoassay </a:t>
            </a:r>
            <a:endParaRPr lang="en-JO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6DFE0B-287D-4744-9D13-D9BB7D1A380A}"/>
              </a:ext>
            </a:extLst>
          </p:cNvPr>
          <p:cNvGrpSpPr/>
          <p:nvPr/>
        </p:nvGrpSpPr>
        <p:grpSpPr>
          <a:xfrm>
            <a:off x="1277379" y="3406299"/>
            <a:ext cx="508320" cy="396360"/>
            <a:chOff x="1277379" y="3406299"/>
            <a:chExt cx="5083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6594BD-3CBE-B24C-84C5-5AB7FEB034E7}"/>
                    </a:ext>
                  </a:extLst>
                </p14:cNvPr>
                <p14:cNvContentPartPr/>
                <p14:nvPr/>
              </p14:nvContentPartPr>
              <p14:xfrm>
                <a:off x="1292139" y="3406299"/>
                <a:ext cx="209520" cy="329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6594BD-3CBE-B24C-84C5-5AB7FEB034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3499" y="3397659"/>
                  <a:ext cx="227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477BF1-4C9B-B640-8D27-C1CD78928766}"/>
                    </a:ext>
                  </a:extLst>
                </p14:cNvPr>
                <p14:cNvContentPartPr/>
                <p14:nvPr/>
              </p14:nvContentPartPr>
              <p14:xfrm>
                <a:off x="1277379" y="3406299"/>
                <a:ext cx="231840" cy="254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477BF1-4C9B-B640-8D27-C1CD789287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68379" y="3397659"/>
                  <a:ext cx="249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E0848B-B49A-FC45-9991-4345405E0CF8}"/>
                    </a:ext>
                  </a:extLst>
                </p14:cNvPr>
                <p14:cNvContentPartPr/>
                <p14:nvPr/>
              </p14:nvContentPartPr>
              <p14:xfrm>
                <a:off x="1561059" y="3660459"/>
                <a:ext cx="224640" cy="142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E0848B-B49A-FC45-9991-4345405E0C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2419" y="3651459"/>
                  <a:ext cx="24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8EA56B-429E-854D-9694-D7FE4BC24D8D}"/>
                    </a:ext>
                  </a:extLst>
                </p14:cNvPr>
                <p14:cNvContentPartPr/>
                <p14:nvPr/>
              </p14:nvContentPartPr>
              <p14:xfrm>
                <a:off x="1456659" y="3623019"/>
                <a:ext cx="194760" cy="149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8EA56B-429E-854D-9694-D7FE4BC24D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7659" y="3614379"/>
                  <a:ext cx="212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CB4D5C-5DC1-0B4B-9058-A8EF8566DAD2}"/>
                    </a:ext>
                  </a:extLst>
                </p14:cNvPr>
                <p14:cNvContentPartPr/>
                <p14:nvPr/>
              </p14:nvContentPartPr>
              <p14:xfrm>
                <a:off x="1456659" y="3473619"/>
                <a:ext cx="291600" cy="239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CB4D5C-5DC1-0B4B-9058-A8EF8566DA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7659" y="3464979"/>
                  <a:ext cx="309240" cy="257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1581D4-ABAE-0743-8DD3-3FDD866DFF06}"/>
              </a:ext>
            </a:extLst>
          </p:cNvPr>
          <p:cNvSpPr txBox="1"/>
          <p:nvPr/>
        </p:nvSpPr>
        <p:spPr>
          <a:xfrm>
            <a:off x="5754141" y="37727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Depends on AB</a:t>
            </a:r>
            <a:endParaRPr lang="en-J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B43D6-A50B-1248-BA70-4D7C043013EA}"/>
              </a:ext>
            </a:extLst>
          </p:cNvPr>
          <p:cNvSpPr txBox="1"/>
          <p:nvPr/>
        </p:nvSpPr>
        <p:spPr>
          <a:xfrm>
            <a:off x="5754141" y="4391411"/>
            <a:ext cx="305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Depends on substrate </a:t>
            </a:r>
            <a:endParaRPr lang="en-J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ChangeArrowheads="1"/>
          </p:cNvSpPr>
          <p:nvPr/>
        </p:nvSpPr>
        <p:spPr bwMode="auto">
          <a:xfrm>
            <a:off x="1208087" y="944386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Clr>
                <a:schemeClr val="tx1">
                  <a:lumMod val="95000"/>
                </a:schemeClr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Amantadine and Rimantadine ??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Zanamivir (Relenza®) and Oseltamivir (Tamiflu®) ??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4423" y="444787"/>
            <a:ext cx="22571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50106" y="944386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Work in </a:t>
            </a:r>
            <a:r>
              <a:rPr lang="en-US" sz="1400" b="1" dirty="0" err="1">
                <a:solidFill>
                  <a:srgbClr val="FF0000"/>
                </a:solidFill>
              </a:rPr>
              <a:t>Uncoating</a:t>
            </a:r>
            <a:r>
              <a:rPr lang="en-US" sz="1400" b="1" dirty="0">
                <a:solidFill>
                  <a:srgbClr val="FF0000"/>
                </a:solidFill>
              </a:rPr>
              <a:t> stage M2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1176" y="1860559"/>
            <a:ext cx="23879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Prevention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06706" y="2521205"/>
            <a:ext cx="70372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Vaccine, </a:t>
            </a:r>
            <a:r>
              <a:rPr lang="en-US" sz="2400" dirty="0">
                <a:solidFill>
                  <a:srgbClr val="FFFF00"/>
                </a:solidFill>
              </a:rPr>
              <a:t>trivalent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/>
              <a:t>the killed vaccine </a:t>
            </a:r>
            <a:r>
              <a:rPr lang="en-US" sz="2400" dirty="0">
                <a:cs typeface="Times New Roman" pitchFamily="18" charset="0"/>
              </a:rPr>
              <a:t>is not a good immunogen and </a:t>
            </a:r>
            <a:r>
              <a:rPr lang="en-US" sz="2400" dirty="0">
                <a:solidFill>
                  <a:srgbClr val="66FF33"/>
                </a:solidFill>
                <a:cs typeface="Times New Roman" pitchFamily="18" charset="0"/>
              </a:rPr>
              <a:t>given annually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>
              <a:buClr>
                <a:srgbClr val="FF3399"/>
              </a:buClr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Recommended for </a:t>
            </a:r>
            <a:r>
              <a:rPr lang="en-US" sz="2400" dirty="0">
                <a:solidFill>
                  <a:srgbClr val="66FF33"/>
                </a:solidFill>
                <a:cs typeface="Times New Roman" pitchFamily="18" charset="0"/>
              </a:rPr>
              <a:t>people over age of 65 years 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66FF33"/>
                </a:solidFill>
                <a:cs typeface="Times New Roman" pitchFamily="18" charset="0"/>
              </a:rPr>
              <a:t>chronic diseases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66FF33"/>
                </a:solidFill>
                <a:cs typeface="Times New Roman" pitchFamily="18" charset="0"/>
              </a:rPr>
              <a:t>heart and lungs), </a:t>
            </a:r>
            <a:r>
              <a:rPr lang="en-US" sz="2400" dirty="0">
                <a:solidFill>
                  <a:srgbClr val="66FF33"/>
                </a:solidFill>
              </a:rPr>
              <a:t>asthmatic patients, HIV</a:t>
            </a:r>
            <a:r>
              <a:rPr lang="en-US" sz="2400" dirty="0"/>
              <a:t> patients,… and health care worker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Recommended for </a:t>
            </a:r>
            <a:r>
              <a:rPr lang="en-US" sz="2400" dirty="0">
                <a:solidFill>
                  <a:srgbClr val="66FF33"/>
                </a:solidFill>
              </a:rPr>
              <a:t>employees of long-term care facilities, </a:t>
            </a:r>
            <a:r>
              <a:rPr lang="en-US" sz="2400" dirty="0">
                <a:solidFill>
                  <a:srgbClr val="FFFF00"/>
                </a:solidFill>
              </a:rPr>
              <a:t>Household contacts of high-risk persons</a:t>
            </a:r>
            <a:r>
              <a:rPr lang="en-US" sz="2400" dirty="0">
                <a:solidFill>
                  <a:srgbClr val="66FF33"/>
                </a:solidFill>
              </a:rPr>
              <a:t>. </a:t>
            </a:r>
          </a:p>
          <a:p>
            <a:pPr marL="342900" indent="-342900">
              <a:buClr>
                <a:srgbClr val="FF3399"/>
              </a:buCl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161F5-3366-AB47-86A3-980EFF101110}"/>
              </a:ext>
            </a:extLst>
          </p:cNvPr>
          <p:cNvSpPr txBox="1"/>
          <p:nvPr/>
        </p:nvSpPr>
        <p:spPr>
          <a:xfrm>
            <a:off x="3747247" y="2514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5036F-0CD5-B545-90BC-A62E07E7B417}"/>
              </a:ext>
            </a:extLst>
          </p:cNvPr>
          <p:cNvSpPr txBox="1"/>
          <p:nvPr/>
        </p:nvSpPr>
        <p:spPr>
          <a:xfrm>
            <a:off x="374724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DAB83-E386-9F40-9997-5D9A26D9D620}"/>
              </a:ext>
            </a:extLst>
          </p:cNvPr>
          <p:cNvSpPr txBox="1"/>
          <p:nvPr/>
        </p:nvSpPr>
        <p:spPr>
          <a:xfrm>
            <a:off x="374724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30240-B1C2-F245-A513-7489AC4E8502}"/>
              </a:ext>
            </a:extLst>
          </p:cNvPr>
          <p:cNvSpPr txBox="1"/>
          <p:nvPr/>
        </p:nvSpPr>
        <p:spPr>
          <a:xfrm>
            <a:off x="1606363" y="16758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By inhalation</a:t>
            </a:r>
            <a:endParaRPr lang="en-J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25244-C64A-AF4D-B521-3D463BF957EA}"/>
              </a:ext>
            </a:extLst>
          </p:cNvPr>
          <p:cNvSpPr txBox="1"/>
          <p:nvPr/>
        </p:nvSpPr>
        <p:spPr>
          <a:xfrm>
            <a:off x="7021513" y="17533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O" dirty="0"/>
              <a:t>O</a:t>
            </a:r>
            <a:r>
              <a:rPr lang="en-US" dirty="0"/>
              <a:t>rally</a:t>
            </a:r>
            <a:endParaRPr lang="en-J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A62D4-8404-4F4D-BC12-AF025F321025}"/>
              </a:ext>
            </a:extLst>
          </p:cNvPr>
          <p:cNvSpPr txBox="1"/>
          <p:nvPr/>
        </p:nvSpPr>
        <p:spPr>
          <a:xfrm>
            <a:off x="3724835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O" dirty="0"/>
              <a:t>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AFD31-29D4-7547-98D3-9E919F2D8CFA}"/>
              </a:ext>
            </a:extLst>
          </p:cNvPr>
          <p:cNvSpPr txBox="1"/>
          <p:nvPr/>
        </p:nvSpPr>
        <p:spPr>
          <a:xfrm>
            <a:off x="372483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587DF-9B8B-8342-9E8B-5E81C46BFE21}"/>
              </a:ext>
            </a:extLst>
          </p:cNvPr>
          <p:cNvSpPr txBox="1"/>
          <p:nvPr/>
        </p:nvSpPr>
        <p:spPr>
          <a:xfrm>
            <a:off x="372483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6A780-3586-DA4B-85D7-23899CC1C09B}"/>
              </a:ext>
            </a:extLst>
          </p:cNvPr>
          <p:cNvSpPr txBox="1"/>
          <p:nvPr/>
        </p:nvSpPr>
        <p:spPr>
          <a:xfrm>
            <a:off x="3724835" y="25146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299963-9A62-8D4F-BDE8-0357D19A5009}"/>
              </a:ext>
            </a:extLst>
          </p:cNvPr>
          <p:cNvSpPr txBox="1"/>
          <p:nvPr/>
        </p:nvSpPr>
        <p:spPr>
          <a:xfrm>
            <a:off x="372483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9790D-D16D-6043-B8C3-A845F6E3F9E1}"/>
              </a:ext>
            </a:extLst>
          </p:cNvPr>
          <p:cNvSpPr txBox="1"/>
          <p:nvPr/>
        </p:nvSpPr>
        <p:spPr>
          <a:xfrm>
            <a:off x="134470" y="2122722"/>
            <a:ext cx="1673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Killed vaccine not very good because at to has little amount of secretory IGA</a:t>
            </a:r>
            <a:r>
              <a:rPr lang="en-JO" dirty="0"/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A5F918-78CE-4549-8242-950148C98E94}"/>
              </a:ext>
            </a:extLst>
          </p:cNvPr>
          <p:cNvSpPr txBox="1"/>
          <p:nvPr/>
        </p:nvSpPr>
        <p:spPr>
          <a:xfrm>
            <a:off x="7598429" y="29602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2 strains of A and 1 of B</a:t>
            </a:r>
            <a:endParaRPr lang="en-JO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E45049-93ED-E04A-B096-591D41E7825F}"/>
              </a:ext>
            </a:extLst>
          </p:cNvPr>
          <p:cNvSpPr txBox="1"/>
          <p:nvPr/>
        </p:nvSpPr>
        <p:spPr>
          <a:xfrm>
            <a:off x="156882" y="394576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Vaccine protection is about six months</a:t>
            </a:r>
            <a:r>
              <a:rPr lang="en-JO" dirty="0"/>
              <a:t>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6E13D1-F007-8F42-9247-BD5C07F6FC1E}"/>
              </a:ext>
            </a:extLst>
          </p:cNvPr>
          <p:cNvSpPr txBox="1"/>
          <p:nvPr/>
        </p:nvSpPr>
        <p:spPr>
          <a:xfrm>
            <a:off x="2324847" y="6228547"/>
            <a:ext cx="681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Temperature sensitive mutant vaccine taken by nasal</a:t>
            </a:r>
            <a:r>
              <a:rPr lang="en-JO" dirty="0"/>
              <a:t> </a:t>
            </a:r>
            <a:r>
              <a:rPr lang="en-US" dirty="0"/>
              <a:t>and just live in upper respiratory tract</a:t>
            </a:r>
            <a:endParaRPr lang="en-JO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5257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66FF33"/>
                </a:solidFill>
              </a:rPr>
              <a:t>Prevention is the Best option </a:t>
            </a:r>
            <a:endParaRPr lang="en-US" sz="2800" dirty="0">
              <a:solidFill>
                <a:srgbClr val="66FF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036" y="1524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Covering</a:t>
            </a:r>
            <a:r>
              <a:rPr lang="en-US" sz="2400" b="1" dirty="0"/>
              <a:t> your nose and mouth with a tissue when you cough or sneeze. Throw the tissue in the trash after you use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8036" y="39339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Washing your hands: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soap and water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alcohol-based </a:t>
            </a:r>
            <a:r>
              <a:rPr lang="en-US" sz="2400" dirty="0"/>
              <a:t>hand cleaners.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4451"/>
            <a:ext cx="2435802" cy="2858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45" y="4191000"/>
            <a:ext cx="2500312" cy="231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5600" y="16782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8598989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7200" y="1932709"/>
            <a:ext cx="6400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21001">
                <a:srgbClr val="221830"/>
              </a:gs>
              <a:gs pos="35001">
                <a:srgbClr val="1E3913"/>
              </a:gs>
              <a:gs pos="52000">
                <a:schemeClr val="tx2">
                  <a:lumMod val="90000"/>
                </a:schemeClr>
              </a:gs>
              <a:gs pos="73000">
                <a:srgbClr val="761D08"/>
              </a:gs>
              <a:gs pos="88000">
                <a:srgbClr val="2D0514"/>
              </a:gs>
              <a:gs pos="100000">
                <a:srgbClr val="25051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66800" dir="19020000" sx="106000" sy="106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dkEdge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dobe Gothic Std B" pitchFamily="34" charset="-128"/>
                <a:ea typeface="Adobe Gothic Std B" pitchFamily="34" charset="-128"/>
              </a:rPr>
              <a:t>Influenza Viruses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01436" y="5165560"/>
            <a:ext cx="6400800" cy="1336962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spcBef>
                <a:spcPts val="0"/>
              </a:spcBef>
              <a:buNone/>
            </a:pP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BY</a:t>
            </a:r>
          </a:p>
          <a:p>
            <a:pPr marL="109537" indent="0" algn="ctr">
              <a:spcBef>
                <a:spcPts val="0"/>
              </a:spcBef>
              <a:buNone/>
            </a:pPr>
            <a:endParaRPr lang="en-US" sz="10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537" indent="0" algn="ctr">
              <a:spcBef>
                <a:spcPts val="0"/>
              </a:spcBef>
              <a:buNone/>
            </a:pP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marL="109537" indent="0" algn="ctr">
              <a:spcBef>
                <a:spcPts val="0"/>
              </a:spcBef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537" indent="0" algn="ctr">
              <a:spcBef>
                <a:spcPts val="0"/>
              </a:spcBef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537" indent="0" algn="ctr">
              <a:spcBef>
                <a:spcPts val="0"/>
              </a:spcBef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6" descr="E:\lectures1 sep 2009\viruses pictures\influenva v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686" y="609600"/>
            <a:ext cx="2599459" cy="43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cdc.gov/flu/images/h1n1/3D_Influenza_blue_key_pieslice_m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2" b="3984"/>
          <a:stretch/>
        </p:blipFill>
        <p:spPr bwMode="auto">
          <a:xfrm>
            <a:off x="221673" y="152400"/>
            <a:ext cx="1759527" cy="1740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5745" y="633478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315578"/>
            <a:ext cx="4724400" cy="274320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bc.net.au/news/image/4617618-4x3-940x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403830"/>
            <a:ext cx="8067964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sunse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05000"/>
            <a:ext cx="579812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l"/>
            </a:scene3d>
            <a:sp3d extrusionH="57150" contourW="12700" prstMaterial="dkEdge">
              <a:bevelT w="171450" h="50800"/>
              <a:bevelB w="311150" h="260350"/>
              <a:extrusionClr>
                <a:schemeClr val="accent2">
                  <a:lumMod val="50000"/>
                </a:schemeClr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139700" dist="114300" dir="20280000" algn="bl" rotWithShape="0">
                    <a:prstClr val="black">
                      <a:alpha val="95000"/>
                    </a:prstClr>
                  </a:outerShdw>
                </a:effectLst>
                <a:latin typeface="Baskerville Old Face" pitchFamily="18" charset="0"/>
                <a:cs typeface="+mn-cs"/>
              </a:rPr>
              <a:t>Avian  Flu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2484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2F03-3B12-2849-8AB7-01F5550C68C3}"/>
              </a:ext>
            </a:extLst>
          </p:cNvPr>
          <p:cNvSpPr txBox="1"/>
          <p:nvPr/>
        </p:nvSpPr>
        <p:spPr>
          <a:xfrm>
            <a:off x="381000" y="5807839"/>
            <a:ext cx="608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Contagious disease of animal especially birds caused by type A influenza virus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297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84908" y="958334"/>
            <a:ext cx="858289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Wild birds shed the virus</a:t>
            </a:r>
            <a:r>
              <a:rPr lang="en-US" sz="2400" dirty="0">
                <a:solidFill>
                  <a:srgbClr val="FF0000"/>
                </a:solidFill>
              </a:rPr>
              <a:t> in their </a:t>
            </a:r>
            <a:r>
              <a:rPr lang="en-US" sz="2400" dirty="0"/>
              <a:t>droppings, saliva and nasal secretions. 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The virus spreads to domesticated birds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rgbClr val="00FF00"/>
                </a:solidFill>
              </a:rPr>
              <a:t>Flu viruses cross from animals to humans </a:t>
            </a:r>
            <a:r>
              <a:rPr lang="en-US" sz="2400" dirty="0"/>
              <a:t>(Proximity, an ideal "</a:t>
            </a:r>
            <a:r>
              <a:rPr lang="en-US" sz="2400" dirty="0">
                <a:solidFill>
                  <a:srgbClr val="FF0000"/>
                </a:solidFill>
              </a:rPr>
              <a:t>mixing bowl</a:t>
            </a:r>
            <a:r>
              <a:rPr lang="en-US" sz="2400" dirty="0"/>
              <a:t>" in which viruses can </a:t>
            </a:r>
            <a:r>
              <a:rPr lang="en-US" sz="2400" dirty="0">
                <a:solidFill>
                  <a:srgbClr val="FF0000"/>
                </a:solidFill>
              </a:rPr>
              <a:t>exchange genes</a:t>
            </a:r>
            <a:r>
              <a:rPr lang="en-US" sz="2400" dirty="0"/>
              <a:t>.)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Markets ??.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JO" sz="2400" dirty="0">
                <a:solidFill>
                  <a:srgbClr val="FF0000"/>
                </a:solidFill>
              </a:rPr>
              <a:t>Because of large doses of virus </a:t>
            </a:r>
            <a:r>
              <a:rPr lang="en-US" sz="2400" dirty="0">
                <a:solidFill>
                  <a:srgbClr val="FF0000"/>
                </a:solidFill>
              </a:rPr>
              <a:t>–</a:t>
            </a:r>
            <a:r>
              <a:rPr lang="en-JO" sz="2400" dirty="0">
                <a:solidFill>
                  <a:srgbClr val="FF0000"/>
                </a:solidFill>
              </a:rPr>
              <a:t>the receptor of this virus </a:t>
            </a:r>
            <a:r>
              <a:rPr lang="en-US" sz="2400" dirty="0">
                <a:solidFill>
                  <a:srgbClr val="FF0000"/>
                </a:solidFill>
              </a:rPr>
              <a:t>found in alveoli</a:t>
            </a: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6809" y="531167"/>
            <a:ext cx="4671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How humans get bird flu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53200" y="627707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It’s infect birds and could infect pigs a but to infect humans it should go with the reassortment process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4908" y="3479899"/>
            <a:ext cx="8458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tx1"/>
              </a:buClr>
              <a:tabLst>
                <a:tab pos="457200" algn="l"/>
              </a:tabLst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Prevention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Culling:</a:t>
            </a:r>
            <a:r>
              <a:rPr lang="en-US" sz="2400" dirty="0">
                <a:cs typeface="Times New Roman" pitchFamily="18" charset="0"/>
              </a:rPr>
              <a:t>  for sick or exposed birds.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Surveillance programs: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vaccination and surveillance programs for poultry farms and markets.</a:t>
            </a:r>
          </a:p>
          <a:p>
            <a:pPr marL="342900" indent="-342900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Banned birds: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banned or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restricted importation from regions with bird flu epidemics.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/>
          </a:p>
          <a:p>
            <a:pPr eaLnBrk="0" hangingPunct="0">
              <a:buClr>
                <a:schemeClr val="tx1"/>
              </a:buClr>
              <a:tabLst>
                <a:tab pos="457200" algn="l"/>
              </a:tabLs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109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504276" y="1289089"/>
            <a:ext cx="84304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Avoid domesticated birds</a:t>
            </a:r>
            <a:r>
              <a:rPr lang="en-US" sz="2400" b="1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Avoid open-air markets</a:t>
            </a:r>
            <a:r>
              <a:rPr lang="en-US" sz="2400" b="1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Wash your hands.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Watch your kids.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400" dirty="0"/>
          </a:p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Steer clear of raw eggs.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Clr>
                <a:srgbClr val="66FF33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Ask about a flu shot.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400" dirty="0"/>
          </a:p>
          <a:p>
            <a:pPr eaLnBrk="0" hangingPunct="0">
              <a:buClr>
                <a:srgbClr val="66FF33"/>
              </a:buClr>
              <a:tabLst>
                <a:tab pos="457200" algn="l"/>
              </a:tabLst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0144" y="4794825"/>
            <a:ext cx="7696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Wash well.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400" dirty="0"/>
          </a:p>
          <a:p>
            <a:pPr marL="342900" indent="-342900" eaLnBrk="0" hangingPunct="0"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Cook thoroughly, </a:t>
            </a:r>
            <a:r>
              <a:rPr lang="en-US" sz="2400" dirty="0">
                <a:cs typeface="Times New Roman" pitchFamily="18" charset="0"/>
              </a:rPr>
              <a:t>temperature of 165 F.</a:t>
            </a:r>
          </a:p>
          <a:p>
            <a:pPr marL="342900" indent="-342900" eaLnBrk="0" hangingPunct="0"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cs typeface="Times New Roman" pitchFamily="18" charset="0"/>
              </a:rPr>
              <a:t> 72-75 c</a:t>
            </a:r>
            <a:endParaRPr lang="en-US" sz="2400" dirty="0"/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533400"/>
            <a:ext cx="7989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Recommendations for travelers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4624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Preparing poultry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195984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2861204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humbs.dreamstime.com/z/swine-flu-110792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4"/>
          <a:stretch/>
        </p:blipFill>
        <p:spPr bwMode="auto">
          <a:xfrm>
            <a:off x="0" y="567640"/>
            <a:ext cx="7375180" cy="5485189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4666"/>
            <a:ext cx="6629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chilly" dir="tl"/>
            </a:scene3d>
            <a:sp3d extrusionH="57150" contourW="12700" prstMaterial="metal">
              <a:bevelT w="171450" h="50800"/>
              <a:bevelB w="311150" h="260350"/>
              <a:extrusionClr>
                <a:schemeClr val="accent2">
                  <a:lumMod val="50000"/>
                </a:schemeClr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139700" dist="114300" dir="20280000" algn="bl" rotWithShape="0">
                    <a:prstClr val="black">
                      <a:alpha val="95000"/>
                    </a:prstClr>
                  </a:outerShdw>
                </a:effectLst>
                <a:latin typeface="Baskerville Old Face" pitchFamily="18" charset="0"/>
                <a:cs typeface="+mn-cs"/>
              </a:rPr>
              <a:t>Swine  Flu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8800" y="62484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3DA32-7199-6B4A-BFAC-53F3EF0866B9}"/>
              </a:ext>
            </a:extLst>
          </p:cNvPr>
          <p:cNvSpPr txBox="1"/>
          <p:nvPr/>
        </p:nvSpPr>
        <p:spPr>
          <a:xfrm>
            <a:off x="4411490" y="-7869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Tamiflu</a:t>
            </a:r>
            <a:r>
              <a:rPr lang="en-US" dirty="0"/>
              <a:t> works in both Aryan and swine flu</a:t>
            </a:r>
            <a:endParaRPr lang="en-J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56914-E213-7C45-8C46-4655AEF93BA2}"/>
              </a:ext>
            </a:extLst>
          </p:cNvPr>
          <p:cNvSpPr txBox="1"/>
          <p:nvPr/>
        </p:nvSpPr>
        <p:spPr>
          <a:xfrm>
            <a:off x="7375180" y="476562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Both flu have high resistance to </a:t>
            </a:r>
            <a:r>
              <a:rPr lang="en-US" dirty="0" err="1"/>
              <a:t>Amantadine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7618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1"/>
          <p:cNvSpPr>
            <a:spLocks noChangeArrowheads="1"/>
          </p:cNvSpPr>
          <p:nvPr/>
        </p:nvSpPr>
        <p:spPr bwMode="auto">
          <a:xfrm>
            <a:off x="588818" y="381000"/>
            <a:ext cx="8153400" cy="28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52352" rIns="0" bIns="38088" anchor="ctr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Viral transmission</a:t>
            </a:r>
          </a:p>
          <a:p>
            <a:pPr>
              <a:defRPr/>
            </a:pPr>
            <a:endParaRPr lang="en-US" sz="13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Droplet transmission</a:t>
            </a:r>
          </a:p>
          <a:p>
            <a:pPr indent="228600" eaLnBrk="0" hangingPunct="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Contact transmission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FF00"/>
                </a:solidFill>
              </a:rPr>
              <a:t>Airborne transmission</a:t>
            </a:r>
          </a:p>
          <a:p>
            <a:pPr indent="228600"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318" y="3048000"/>
            <a:ext cx="87456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2009 outbreak </a:t>
            </a:r>
            <a:r>
              <a:rPr lang="en-US" sz="24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cs typeface="Times New Roman" pitchFamily="18" charset="0"/>
              </a:rPr>
              <a:t>patients reporting </a:t>
            </a:r>
            <a:r>
              <a:rPr lang="en-US" sz="2400" dirty="0">
                <a:cs typeface="Times New Roman" pitchFamily="18" charset="0"/>
                <a:hlinkClick r:id="rId4" tooltip="Diarrhea"/>
              </a:rPr>
              <a:t>diarrhea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cs typeface="Times New Roman" pitchFamily="18" charset="0"/>
                <a:hlinkClick r:id="rId5" tooltip="Vomiting"/>
              </a:rPr>
              <a:t>vomiting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The most common cause of death is </a:t>
            </a:r>
            <a:r>
              <a:rPr lang="en-US" sz="2400" dirty="0">
                <a:cs typeface="Times New Roman" pitchFamily="18" charset="0"/>
                <a:hlinkClick r:id="rId6" tooltip="Respiratory failure"/>
              </a:rPr>
              <a:t>respiratory failure</a:t>
            </a:r>
            <a:r>
              <a:rPr lang="en-US" sz="2400" dirty="0">
                <a:cs typeface="Times New Roman" pitchFamily="18" charset="0"/>
              </a:rPr>
              <a:t>. Other causes of death are </a:t>
            </a:r>
            <a:r>
              <a:rPr lang="en-US" sz="2400" dirty="0">
                <a:cs typeface="Times New Roman" pitchFamily="18" charset="0"/>
                <a:hlinkClick r:id="rId7" tooltip="Pneumonia"/>
              </a:rPr>
              <a:t>pneumonia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  <a:hlinkClick r:id="rId8" tooltip="Dehydration"/>
              </a:rPr>
              <a:t>dehydration</a:t>
            </a:r>
            <a:r>
              <a:rPr lang="en-US" sz="2400" dirty="0">
                <a:cs typeface="Times New Roman" pitchFamily="18" charset="0"/>
              </a:rPr>
              <a:t> (from excessive vomiting and </a:t>
            </a:r>
            <a:r>
              <a:rPr lang="en-US" sz="2400" dirty="0">
                <a:cs typeface="Times New Roman" pitchFamily="18" charset="0"/>
                <a:hlinkClick r:id="rId4" tooltip="Diarrhea"/>
              </a:rPr>
              <a:t>diarrhea</a:t>
            </a:r>
            <a:r>
              <a:rPr lang="en-US" sz="2400" dirty="0">
                <a:cs typeface="Times New Roman" pitchFamily="18" charset="0"/>
              </a:rPr>
              <a:t>) and </a:t>
            </a:r>
            <a:r>
              <a:rPr lang="en-US" sz="2400" u="sng" dirty="0">
                <a:cs typeface="Times New Roman" pitchFamily="18" charset="0"/>
                <a:hlinkClick r:id="rId9" tooltip="Electrolyte imbalance"/>
              </a:rPr>
              <a:t>electrolyte imbalance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72200" y="9144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8634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533400" y="609600"/>
            <a:ext cx="2971800" cy="609600"/>
            <a:chOff x="457201" y="1828800"/>
            <a:chExt cx="1752596" cy="1463040"/>
          </a:xfrm>
          <a:gradFill flip="none" rotWithShape="1">
            <a:gsLst>
              <a:gs pos="0">
                <a:srgbClr val="FFFF99"/>
              </a:gs>
              <a:gs pos="45000">
                <a:schemeClr val="accent1">
                  <a:lumMod val="50000"/>
                </a:schemeClr>
              </a:gs>
              <a:gs pos="45000">
                <a:schemeClr val="accent1">
                  <a:lumMod val="50000"/>
                </a:schemeClr>
              </a:gs>
              <a:gs pos="45000">
                <a:schemeClr val="accent1">
                  <a:lumMod val="50000"/>
                </a:schemeClr>
              </a:gs>
              <a:gs pos="64000">
                <a:srgbClr val="A32315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>
              <a:rot lat="0" lon="0" rev="0"/>
            </a:camera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457201" y="1828800"/>
              <a:ext cx="1752596" cy="1463040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28621" y="1900220"/>
              <a:ext cx="1609756" cy="13202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0970" tIns="140970" rIns="140970" bIns="140970" spcCol="1270" anchor="ctr"/>
            <a:lstStyle/>
            <a:p>
              <a:pPr algn="ctr" defTabSz="1644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3700" dirty="0"/>
            </a:p>
          </p:txBody>
        </p:sp>
      </p:grpSp>
      <p:pic>
        <p:nvPicPr>
          <p:cNvPr id="131074" name="Picture 2" descr="220px-Singapore_Changi_Airport_Thermal_Scan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39121"/>
            <a:ext cx="294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54504" y="548045"/>
            <a:ext cx="542071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Diagnosis:</a:t>
            </a:r>
            <a:endParaRPr lang="en-US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CDC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recommends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real time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RT-PCR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as the method of choice for diagnosing H1N1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675284" y="4643919"/>
            <a:ext cx="7924800" cy="185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52352" rIns="0" bIns="38088" anchor="ctr">
            <a:spAutoFit/>
          </a:bodyPr>
          <a:lstStyle/>
          <a:p>
            <a:pPr indent="228600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Prevention in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swine (herd and facility management, vaccination)</a:t>
            </a:r>
            <a:r>
              <a:rPr lang="en-US" sz="2400" dirty="0">
                <a:cs typeface="Times New Roman" pitchFamily="18" charset="0"/>
              </a:rPr>
              <a:t>, prevention of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transmission to humans</a:t>
            </a:r>
            <a:r>
              <a:rPr lang="en-US" sz="2400" dirty="0">
                <a:cs typeface="Times New Roman" pitchFamily="18" charset="0"/>
              </a:rPr>
              <a:t>, and prevention of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its spread among humans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512618" y="3200399"/>
            <a:ext cx="3581400" cy="609600"/>
            <a:chOff x="457201" y="1828800"/>
            <a:chExt cx="1752596" cy="1463040"/>
          </a:xfrm>
          <a:gradFill flip="none" rotWithShape="1">
            <a:gsLst>
              <a:gs pos="0">
                <a:srgbClr val="FFFF99"/>
              </a:gs>
              <a:gs pos="45000">
                <a:schemeClr val="accent1">
                  <a:lumMod val="50000"/>
                </a:schemeClr>
              </a:gs>
              <a:gs pos="45000">
                <a:schemeClr val="accent1">
                  <a:lumMod val="50000"/>
                </a:schemeClr>
              </a:gs>
              <a:gs pos="45000">
                <a:schemeClr val="accent1">
                  <a:lumMod val="50000"/>
                </a:schemeClr>
              </a:gs>
              <a:gs pos="64000">
                <a:srgbClr val="A32315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>
              <a:rot lat="0" lon="0" rev="0"/>
            </a:camera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57201" y="1828800"/>
              <a:ext cx="1752596" cy="1463040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28621" y="1900220"/>
              <a:ext cx="1609756" cy="13202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0970" tIns="140970" rIns="140970" bIns="140970" spcCol="1270" anchor="ctr"/>
            <a:lstStyle/>
            <a:p>
              <a:pPr algn="ctr" defTabSz="1644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37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3164146"/>
            <a:ext cx="304799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Prevention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62713" y="731836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DAEE8-7838-8C45-9F02-1B81EABE4939}"/>
              </a:ext>
            </a:extLst>
          </p:cNvPr>
          <p:cNvSpPr txBox="1"/>
          <p:nvPr/>
        </p:nvSpPr>
        <p:spPr>
          <a:xfrm>
            <a:off x="543916" y="4059144"/>
            <a:ext cx="872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سهل انتقالها مش زي ال </a:t>
            </a:r>
            <a:endParaRPr lang="en-US" dirty="0"/>
          </a:p>
          <a:p>
            <a:pPr algn="l"/>
            <a:r>
              <a:rPr lang="en-US" dirty="0"/>
              <a:t>Bird flu </a:t>
            </a:r>
          </a:p>
          <a:p>
            <a:pPr algn="l"/>
            <a:r>
              <a:rPr lang="ar-SA" dirty="0"/>
              <a:t>لاني بدي كمية كبيرة من ال </a:t>
            </a:r>
            <a:r>
              <a:rPr lang="en-US" dirty="0"/>
              <a:t>birds to be infected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9425735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Desktop\28 october\My Pictures\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 prstMaterial="metal">
            <a:bevelT w="127000" h="88900"/>
          </a:sp3d>
        </p:spPr>
      </p:pic>
      <p:sp>
        <p:nvSpPr>
          <p:cNvPr id="5" name="Rectangle 4"/>
          <p:cNvSpPr/>
          <p:nvPr/>
        </p:nvSpPr>
        <p:spPr>
          <a:xfrm>
            <a:off x="4724400" y="1600200"/>
            <a:ext cx="3733800" cy="1295400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cene3d>
              <a:camera prst="orthographicFront"/>
              <a:lightRig rig="sunrise" dir="t"/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reestyle Script" pitchFamily="66" charset="0"/>
              </a:rPr>
              <a:t>Thank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457200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54BD-917D-CD43-8679-CE2F29BD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0" y="121866"/>
            <a:ext cx="8060677" cy="475782"/>
          </a:xfrm>
        </p:spPr>
        <p:txBody>
          <a:bodyPr>
            <a:noAutofit/>
          </a:bodyPr>
          <a:lstStyle/>
          <a:p>
            <a:r>
              <a:rPr lang="en-US" sz="3200" dirty="0"/>
              <a:t>Influenza = flu</a:t>
            </a:r>
            <a:endParaRPr lang="en-JO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1F2E2-14F3-6247-A1CA-825884263859}"/>
              </a:ext>
            </a:extLst>
          </p:cNvPr>
          <p:cNvSpPr txBox="1"/>
          <p:nvPr/>
        </p:nvSpPr>
        <p:spPr>
          <a:xfrm>
            <a:off x="0" y="836705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There is a difference between flu and common cold :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Common cold : sore throat / nasal symptoms: nasal congestion / running nose / cough / fever is un common but maybe in children / the virus is : rhinovirus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Flu : severe respiratory illness / Myalgia: severe muscle pain / sore throat / cough / congestion / diarrhea / </a:t>
            </a:r>
          </a:p>
          <a:p>
            <a:pPr algn="l"/>
            <a:endParaRPr lang="en-JO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C1704-56CB-3B48-BD79-0F9952835AC4}"/>
              </a:ext>
            </a:extLst>
          </p:cNvPr>
          <p:cNvSpPr txBox="1"/>
          <p:nvPr/>
        </p:nvSpPr>
        <p:spPr>
          <a:xfrm>
            <a:off x="0" y="4546635"/>
            <a:ext cx="9039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Orthomyxoviruses</a:t>
            </a:r>
            <a:r>
              <a:rPr lang="en-US" sz="2400" dirty="0"/>
              <a:t> : </a:t>
            </a:r>
            <a:r>
              <a:rPr lang="en-US" sz="2400" dirty="0" err="1"/>
              <a:t>myxo</a:t>
            </a:r>
            <a:r>
              <a:rPr lang="en-US" sz="2400" dirty="0"/>
              <a:t> from mucin h glycoprotein in RS tract ; so it named </a:t>
            </a:r>
            <a:r>
              <a:rPr lang="en-US" sz="2400" dirty="0" err="1"/>
              <a:t>myxo</a:t>
            </a:r>
            <a:r>
              <a:rPr lang="en-US" sz="2400" dirty="0"/>
              <a:t> because it reacts with mucin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Influenza is the only family member in </a:t>
            </a:r>
            <a:r>
              <a:rPr lang="en-US" sz="2400" dirty="0" err="1"/>
              <a:t>orthomyxoviruses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7701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3D1B-B81E-FD42-82CA-2A8D468C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1" y="320305"/>
            <a:ext cx="9263528" cy="441698"/>
          </a:xfrm>
        </p:spPr>
        <p:txBody>
          <a:bodyPr>
            <a:noAutofit/>
          </a:bodyPr>
          <a:lstStyle/>
          <a:p>
            <a:r>
              <a:rPr lang="en-US" sz="3600" b="1" dirty="0"/>
              <a:t>The difference between </a:t>
            </a:r>
            <a:r>
              <a:rPr lang="en-US" sz="3600" b="1" dirty="0" err="1"/>
              <a:t>orthomyxoviruses</a:t>
            </a:r>
            <a:r>
              <a:rPr lang="en-US" sz="3600" b="1" dirty="0"/>
              <a:t> and paramyxoviruses :</a:t>
            </a:r>
            <a:endParaRPr lang="en-JO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1539F-A767-334D-8C19-CF65DE12EDC0}"/>
              </a:ext>
            </a:extLst>
          </p:cNvPr>
          <p:cNvSpPr txBox="1"/>
          <p:nvPr/>
        </p:nvSpPr>
        <p:spPr>
          <a:xfrm>
            <a:off x="0" y="1281953"/>
            <a:ext cx="90394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/>
              <a:t>Orthomyxoviruses</a:t>
            </a:r>
            <a:r>
              <a:rPr lang="en-US" sz="2800" dirty="0"/>
              <a:t> : RNA / segmented : 8 segments / helical symmetry / small viruses diameter from 80-120 nm / surface spikes : hemagglutinin and neuraminidase exist on different spikes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Paramyxoviruses : RNA / single piece not segmented / 150 nm / helical symmetry / surface spikes : hemagglutinin and neuraminidase exist on the same spike / pathogenicity: giant cell formation ( </a:t>
            </a:r>
            <a:r>
              <a:rPr lang="en-US" sz="2800" dirty="0" err="1"/>
              <a:t>syncytia</a:t>
            </a:r>
            <a:r>
              <a:rPr lang="en-US" sz="2800" dirty="0"/>
              <a:t> formation) it leads cells to make fusion </a:t>
            </a:r>
          </a:p>
        </p:txBody>
      </p:sp>
    </p:spTree>
    <p:extLst>
      <p:ext uri="{BB962C8B-B14F-4D97-AF65-F5344CB8AC3E}">
        <p14:creationId xmlns:p14="http://schemas.microsoft.com/office/powerpoint/2010/main" val="363823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96" y="3124200"/>
            <a:ext cx="3000404" cy="340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ORTHOMYXOVIRUSES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92913" y="4572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pic>
        <p:nvPicPr>
          <p:cNvPr id="15370" name="Picture 10" descr="C:\gallery\flu-stannar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47405"/>
            <a:ext cx="2225690" cy="195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91836" y="1765707"/>
            <a:ext cx="438496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Cause of the infection of the Respiratory tract.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Occurs as: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Sporadic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Epidemic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Pandemic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9908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304800" y="663238"/>
            <a:ext cx="854154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The ABCs of influenza viruses</a:t>
            </a:r>
          </a:p>
          <a:p>
            <a:pPr>
              <a:defRPr/>
            </a:pP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cs typeface="Times New Roman" pitchFamily="18" charset="0"/>
              </a:rPr>
              <a:t>Influenza viruses are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divided into three types: A, B or C.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400" dirty="0">
                <a:cs typeface="Times New Roman" pitchFamily="18" charset="0"/>
              </a:rPr>
              <a:t>Type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A </a:t>
            </a:r>
            <a:r>
              <a:rPr lang="en-US" sz="24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cs typeface="Times New Roman" pitchFamily="18" charset="0"/>
              </a:rPr>
              <a:t>lethal influenza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pandemics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dirty="0"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B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smaller, localized outbreaks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eaLnBrk="0" hangingPunct="0">
              <a:defRPr/>
            </a:pPr>
            <a:r>
              <a:rPr lang="en-US" sz="2400" dirty="0">
                <a:cs typeface="Times New Roman" pitchFamily="18" charset="0"/>
              </a:rPr>
              <a:t>Both types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A and B </a:t>
            </a:r>
            <a:r>
              <a:rPr lang="en-US" sz="24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seasonal flu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eaLnBrk="0" hangingPunct="0">
              <a:defRPr/>
            </a:pPr>
            <a:r>
              <a:rPr lang="en-US" sz="2400" dirty="0">
                <a:cs typeface="Times New Roman" pitchFamily="18" charset="0"/>
              </a:rPr>
              <a:t>Type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C </a:t>
            </a:r>
            <a:r>
              <a:rPr lang="en-US" sz="2400" dirty="0">
                <a:cs typeface="Times New Roman" pitchFamily="18" charset="0"/>
              </a:rPr>
              <a:t>(less common and more stable)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milder symptoms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Influenza B and C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humans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Type A influenza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 people and animals, including birds, pigs, horses, and whales.</a:t>
            </a:r>
            <a:endParaRPr lang="en-US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"/>
          <a:stretch/>
        </p:blipFill>
        <p:spPr bwMode="auto">
          <a:xfrm>
            <a:off x="5049982" y="4572000"/>
            <a:ext cx="3694759" cy="206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29400" y="4572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2C2C9-0500-2A44-AD52-0548530CC679}"/>
              </a:ext>
            </a:extLst>
          </p:cNvPr>
          <p:cNvSpPr txBox="1"/>
          <p:nvPr/>
        </p:nvSpPr>
        <p:spPr>
          <a:xfrm>
            <a:off x="5662378" y="1941406"/>
            <a:ext cx="29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Production of pandemics </a:t>
            </a:r>
            <a:endParaRPr lang="en-JO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16CBB-873C-B14C-81F2-2F08B3284C8A}"/>
              </a:ext>
            </a:extLst>
          </p:cNvPr>
          <p:cNvSpPr txBox="1"/>
          <p:nvPr/>
        </p:nvSpPr>
        <p:spPr>
          <a:xfrm>
            <a:off x="5662378" y="231073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Vaccine contain A+ B</a:t>
            </a:r>
            <a:endParaRPr lang="en-JO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A6C4B-74ED-4F4A-816A-8E3AD903F4C5}"/>
              </a:ext>
            </a:extLst>
          </p:cNvPr>
          <p:cNvSpPr txBox="1"/>
          <p:nvPr/>
        </p:nvSpPr>
        <p:spPr>
          <a:xfrm>
            <a:off x="399258" y="4607455"/>
            <a:ext cx="396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Reassortment between type A and other types cause a new strains that cause pandemic</a:t>
            </a:r>
            <a:r>
              <a:rPr lang="en-US" dirty="0"/>
              <a:t>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533949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93037" cy="1143000"/>
          </a:xfrm>
        </p:spPr>
        <p:txBody>
          <a:bodyPr/>
          <a:lstStyle/>
          <a:p>
            <a:r>
              <a:rPr lang="en-US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Influenza Virus</a:t>
            </a:r>
          </a:p>
        </p:txBody>
      </p:sp>
      <p:pic>
        <p:nvPicPr>
          <p:cNvPr id="6" name="Picture 2" descr="http://thumbs.dreamstime.com/z/influenza-virus-217569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 bwMode="auto">
          <a:xfrm>
            <a:off x="6057900" y="1006038"/>
            <a:ext cx="2727442" cy="2977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1013658"/>
            <a:ext cx="5753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80 -120 nm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rgbClr val="66FF33"/>
                </a:solidFill>
              </a:rPr>
              <a:t>Enveloped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helical nucleocapsid</a:t>
            </a:r>
            <a:r>
              <a:rPr lang="en-US" sz="2200" dirty="0"/>
              <a:t> and Genome: </a:t>
            </a:r>
            <a:r>
              <a:rPr lang="en-US" sz="2200" dirty="0">
                <a:solidFill>
                  <a:srgbClr val="66FF33"/>
                </a:solidFill>
              </a:rPr>
              <a:t>8 segments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FF00"/>
                </a:solidFill>
              </a:rPr>
              <a:t>single-stranded</a:t>
            </a:r>
            <a:r>
              <a:rPr lang="en-US" sz="2200" dirty="0"/>
              <a:t> RNA of </a:t>
            </a:r>
            <a:r>
              <a:rPr lang="en-US" sz="2200" dirty="0">
                <a:solidFill>
                  <a:srgbClr val="FFFF00"/>
                </a:solidFill>
              </a:rPr>
              <a:t>negative polarity</a:t>
            </a: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66FF33"/>
                </a:solidFill>
              </a:rPr>
              <a:t>RNA polymerase </a:t>
            </a:r>
            <a:r>
              <a:rPr lang="en-US" sz="2200" dirty="0"/>
              <a:t>in the virion.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66FF33"/>
                </a:solidFill>
              </a:rPr>
              <a:t>2 major antigens </a:t>
            </a:r>
            <a:r>
              <a:rPr lang="en-US" sz="2200" dirty="0"/>
              <a:t>are the </a:t>
            </a:r>
            <a:r>
              <a:rPr lang="en-US" sz="2200" dirty="0">
                <a:solidFill>
                  <a:srgbClr val="FF0000"/>
                </a:solidFill>
              </a:rPr>
              <a:t>haemagglutinin(HA)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0000"/>
                </a:solidFill>
              </a:rPr>
              <a:t>neuraminidase (NA)</a:t>
            </a:r>
            <a:r>
              <a:rPr lang="en-US" sz="2200" dirty="0"/>
              <a:t> at separate surface spikes.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C3A94-1C1B-3A49-90B6-306A7460978A}"/>
              </a:ext>
            </a:extLst>
          </p:cNvPr>
          <p:cNvSpPr txBox="1"/>
          <p:nvPr/>
        </p:nvSpPr>
        <p:spPr>
          <a:xfrm>
            <a:off x="5722471" y="3983066"/>
            <a:ext cx="365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Negative polarity : the virus should enter the cell to produce  RNA messenger and the virus should have RNA polymerase to make RNA messenger</a:t>
            </a:r>
            <a:endParaRPr lang="en-J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91396-C062-F649-AFFD-372116C09099}"/>
              </a:ext>
            </a:extLst>
          </p:cNvPr>
          <p:cNvSpPr txBox="1"/>
          <p:nvPr/>
        </p:nvSpPr>
        <p:spPr>
          <a:xfrm>
            <a:off x="7693819" y="1096003"/>
            <a:ext cx="192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Envelope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Helical </a:t>
            </a:r>
            <a:r>
              <a:rPr lang="en-US" dirty="0" err="1"/>
              <a:t>necleocapsid</a:t>
            </a:r>
            <a:endParaRPr lang="en-JO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A6ECC0-2E99-C043-8ECB-D994E5609758}"/>
                  </a:ext>
                </a:extLst>
              </p14:cNvPr>
              <p14:cNvContentPartPr/>
              <p14:nvPr/>
            </p14:nvContentPartPr>
            <p14:xfrm>
              <a:off x="8072379" y="2412699"/>
              <a:ext cx="590400" cy="46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A6ECC0-2E99-C043-8ECB-D994E56097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3739" y="2404059"/>
                <a:ext cx="60804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5FE32D-B57D-EF44-AA59-7F813B5EE9D2}"/>
                  </a:ext>
                </a:extLst>
              </p14:cNvPr>
              <p14:cNvContentPartPr/>
              <p14:nvPr/>
            </p14:nvContentPartPr>
            <p14:xfrm>
              <a:off x="7348059" y="1314699"/>
              <a:ext cx="478440" cy="381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5FE32D-B57D-EF44-AA59-7F813B5EE9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9059" y="1305699"/>
                <a:ext cx="4960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D0508-396D-5B49-9E1D-33F181466DF6}"/>
              </a:ext>
            </a:extLst>
          </p:cNvPr>
          <p:cNvGrpSpPr/>
          <p:nvPr/>
        </p:nvGrpSpPr>
        <p:grpSpPr>
          <a:xfrm>
            <a:off x="8075979" y="2263299"/>
            <a:ext cx="774000" cy="665640"/>
            <a:chOff x="8075979" y="2263299"/>
            <a:chExt cx="77400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DF71AC-164C-9D4F-A579-01CF9EA6CBB6}"/>
                    </a:ext>
                  </a:extLst>
                </p14:cNvPr>
                <p14:cNvContentPartPr/>
                <p14:nvPr/>
              </p14:nvContentPartPr>
              <p14:xfrm>
                <a:off x="8625339" y="2263299"/>
                <a:ext cx="224640" cy="29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DF71AC-164C-9D4F-A579-01CF9EA6CB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16699" y="2254659"/>
                  <a:ext cx="242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32EB97-95E7-0E43-AEBB-B02AC9BEADC7}"/>
                    </a:ext>
                  </a:extLst>
                </p14:cNvPr>
                <p14:cNvContentPartPr/>
                <p14:nvPr/>
              </p14:nvContentPartPr>
              <p14:xfrm>
                <a:off x="8483499" y="2382819"/>
                <a:ext cx="269280" cy="15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32EB97-95E7-0E43-AEBB-B02AC9BEAD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74499" y="2374179"/>
                  <a:ext cx="286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4D41FA-D8A4-3940-8F09-9510DEE111CA}"/>
                    </a:ext>
                  </a:extLst>
                </p14:cNvPr>
                <p14:cNvContentPartPr/>
                <p14:nvPr/>
              </p14:nvContentPartPr>
              <p14:xfrm>
                <a:off x="8075979" y="2644539"/>
                <a:ext cx="415440" cy="284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4D41FA-D8A4-3940-8F09-9510DEE111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66979" y="2635539"/>
                  <a:ext cx="43308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0D2268-1127-E940-943E-56B24B29D8C8}"/>
                  </a:ext>
                </a:extLst>
              </p14:cNvPr>
              <p14:cNvContentPartPr/>
              <p14:nvPr/>
            </p14:nvContentPartPr>
            <p14:xfrm>
              <a:off x="7310619" y="1523859"/>
              <a:ext cx="306720" cy="21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0D2268-1127-E940-943E-56B24B29D8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01619" y="1514859"/>
                <a:ext cx="324360" cy="2347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EAE358F-A9D4-BA42-9DE1-F282488290EA}"/>
              </a:ext>
            </a:extLst>
          </p:cNvPr>
          <p:cNvSpPr txBox="1"/>
          <p:nvPr/>
        </p:nvSpPr>
        <p:spPr>
          <a:xfrm>
            <a:off x="3064709" y="886948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Genetic material + protein </a:t>
            </a:r>
            <a:endParaRPr lang="en-JO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608580-433D-DA40-8066-270A2ABF820A}"/>
              </a:ext>
            </a:extLst>
          </p:cNvPr>
          <p:cNvGrpSpPr/>
          <p:nvPr/>
        </p:nvGrpSpPr>
        <p:grpSpPr>
          <a:xfrm>
            <a:off x="3791979" y="1232619"/>
            <a:ext cx="314280" cy="194400"/>
            <a:chOff x="3791979" y="1232619"/>
            <a:chExt cx="3142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B20D6D-1C0F-6041-89CF-B30DE99AA6AE}"/>
                    </a:ext>
                  </a:extLst>
                </p14:cNvPr>
                <p14:cNvContentPartPr/>
                <p14:nvPr/>
              </p14:nvContentPartPr>
              <p14:xfrm>
                <a:off x="3926259" y="1239819"/>
                <a:ext cx="112320" cy="187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B20D6D-1C0F-6041-89CF-B30DE99AA6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17619" y="1231179"/>
                  <a:ext cx="12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C040E7-9D73-1044-A6F7-9C0922FA71A5}"/>
                    </a:ext>
                  </a:extLst>
                </p14:cNvPr>
                <p14:cNvContentPartPr/>
                <p14:nvPr/>
              </p14:nvContentPartPr>
              <p14:xfrm>
                <a:off x="3791979" y="1232619"/>
                <a:ext cx="314280" cy="9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C040E7-9D73-1044-A6F7-9C0922FA71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2979" y="1223619"/>
                  <a:ext cx="331920" cy="107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03B3AA-FA7B-464E-B99C-168D37B380FD}"/>
              </a:ext>
            </a:extLst>
          </p:cNvPr>
          <p:cNvSpPr txBox="1"/>
          <p:nvPr/>
        </p:nvSpPr>
        <p:spPr>
          <a:xfrm>
            <a:off x="4106258" y="39121"/>
            <a:ext cx="46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Envelope make easier to get rid of the virus by detergent </a:t>
            </a:r>
            <a:endParaRPr lang="en-JO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6E02B-F5E1-FE4C-A183-BD51B433DCBA}"/>
              </a:ext>
            </a:extLst>
          </p:cNvPr>
          <p:cNvSpPr txBox="1"/>
          <p:nvPr/>
        </p:nvSpPr>
        <p:spPr>
          <a:xfrm>
            <a:off x="5722471" y="5928456"/>
            <a:ext cx="517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/>
              <a:t>Paramyxo</a:t>
            </a:r>
            <a:r>
              <a:rPr lang="en-US" sz="2000" b="1" dirty="0"/>
              <a:t> is enveloped</a:t>
            </a:r>
            <a:endParaRPr lang="en-JO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6F17B-FC04-5241-B1CF-ED36B3083FB6}"/>
              </a:ext>
            </a:extLst>
          </p:cNvPr>
          <p:cNvSpPr txBox="1"/>
          <p:nvPr/>
        </p:nvSpPr>
        <p:spPr>
          <a:xfrm>
            <a:off x="459610" y="4513694"/>
            <a:ext cx="499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400" dirty="0"/>
              <a:t>تبييض :</a:t>
            </a:r>
          </a:p>
          <a:p>
            <a:pPr algn="l"/>
            <a:r>
              <a:rPr lang="en-US" sz="2400" dirty="0"/>
              <a:t>8 segments of RNA / each segment is responsible of production of one protein </a:t>
            </a:r>
            <a:endParaRPr lang="en-JO" sz="24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046720-A5E8-4540-AF8D-209BA6880C01}"/>
                  </a:ext>
                </a:extLst>
              </p14:cNvPr>
              <p14:cNvContentPartPr/>
              <p14:nvPr/>
            </p14:nvContentPartPr>
            <p14:xfrm>
              <a:off x="81819" y="2024259"/>
              <a:ext cx="3152880" cy="2428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046720-A5E8-4540-AF8D-209BA6880C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819" y="2006259"/>
                <a:ext cx="3188520" cy="24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75C155-4A2A-9E4F-ABF8-E7C63927D0FC}"/>
                  </a:ext>
                </a:extLst>
              </p14:cNvPr>
              <p14:cNvContentPartPr/>
              <p14:nvPr/>
            </p14:nvContentPartPr>
            <p14:xfrm>
              <a:off x="-209421" y="4071219"/>
              <a:ext cx="844560" cy="590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75C155-4A2A-9E4F-ABF8-E7C63927D0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227061" y="4053579"/>
                <a:ext cx="88020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4927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BC3D-0F9B-9544-9858-6E32F5EE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19529"/>
            <a:ext cx="7793037" cy="189818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Influenza A virus has two matrix proteins: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      M1 protein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structural integrity.</a:t>
            </a:r>
            <a:br>
              <a:rPr lang="en-US" sz="2400" dirty="0"/>
            </a:br>
            <a:r>
              <a:rPr lang="en-US" sz="2400" b="1" dirty="0">
                <a:solidFill>
                  <a:srgbClr val="FFFF00"/>
                </a:solidFill>
              </a:rPr>
              <a:t>      M2 protein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uncoating</a:t>
            </a:r>
            <a:r>
              <a:rPr lang="en-US" sz="2400" dirty="0"/>
              <a:t> of the </a:t>
            </a:r>
            <a:r>
              <a:rPr lang="en-US" sz="2400" dirty="0" err="1"/>
              <a:t>virion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endParaRPr lang="en-J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220A-5E05-5F4A-AB8E-C3C0BB08A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100" y="2099050"/>
            <a:ext cx="3810000" cy="4114800"/>
          </a:xfrm>
        </p:spPr>
        <p:txBody>
          <a:bodyPr/>
          <a:lstStyle/>
          <a:p>
            <a:r>
              <a:rPr lang="en-US" dirty="0"/>
              <a:t>M1 protein found between nucleocapsid and the envelope</a:t>
            </a:r>
            <a:endParaRPr lang="en-J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A06CE-F18E-BE41-9DDC-1E522B7E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7456" y="2099050"/>
            <a:ext cx="3810000" cy="4332287"/>
          </a:xfrm>
        </p:spPr>
        <p:txBody>
          <a:bodyPr/>
          <a:lstStyle/>
          <a:p>
            <a:r>
              <a:rPr lang="en-US" dirty="0"/>
              <a:t>M2 protein </a:t>
            </a:r>
          </a:p>
          <a:p>
            <a:r>
              <a:rPr lang="en-US" dirty="0"/>
              <a:t>1- found in the form of ion channels which connect between the internal and external of the virus</a:t>
            </a:r>
          </a:p>
          <a:p>
            <a:r>
              <a:rPr lang="en-US" dirty="0"/>
              <a:t>2- responsible of </a:t>
            </a:r>
            <a:r>
              <a:rPr lang="en-US" dirty="0" err="1"/>
              <a:t>uncoating</a:t>
            </a:r>
            <a:r>
              <a:rPr lang="en-US" dirty="0"/>
              <a:t> process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99643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48580"/>
            <a:ext cx="8001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Group-specific </a:t>
            </a:r>
            <a:r>
              <a:rPr lang="en-US" sz="2200" b="1" dirty="0"/>
              <a:t>antigen (</a:t>
            </a:r>
            <a:r>
              <a:rPr lang="en-US" sz="2200" b="1" dirty="0">
                <a:solidFill>
                  <a:srgbClr val="FF0000"/>
                </a:solidFill>
              </a:rPr>
              <a:t>internal </a:t>
            </a:r>
            <a:r>
              <a:rPr lang="en-US" sz="2200" b="1" dirty="0" err="1">
                <a:solidFill>
                  <a:srgbClr val="FF0000"/>
                </a:solidFill>
              </a:rPr>
              <a:t>ribonucleoprotein</a:t>
            </a:r>
            <a:r>
              <a:rPr lang="en-US" sz="2200" b="1" dirty="0"/>
              <a:t>) </a:t>
            </a:r>
            <a:r>
              <a:rPr lang="en-US" sz="2200" b="1" dirty="0">
                <a:sym typeface="Wingdings" panose="05000000000000000000" pitchFamily="2" charset="2"/>
              </a:rPr>
              <a:t> </a:t>
            </a:r>
            <a:r>
              <a:rPr lang="en-US" sz="2200" b="1" dirty="0"/>
              <a:t>influenza A, B, and C viruses. </a:t>
            </a:r>
            <a:r>
              <a:rPr lang="ar-SA" sz="2200" b="1" dirty="0"/>
              <a:t>هو اللي بيعطي الاسامي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</a:t>
            </a:r>
            <a:r>
              <a:rPr lang="en-US" sz="2200" b="1" dirty="0">
                <a:solidFill>
                  <a:srgbClr val="00B050"/>
                </a:solidFill>
              </a:rPr>
              <a:t> type-specific </a:t>
            </a:r>
            <a:r>
              <a:rPr lang="en-US" sz="2200" b="1" dirty="0"/>
              <a:t>antigens [</a:t>
            </a:r>
            <a:r>
              <a:rPr lang="en-US" sz="2200" b="1" dirty="0">
                <a:solidFill>
                  <a:srgbClr val="00B050"/>
                </a:solidFill>
              </a:rPr>
              <a:t>hemagglutinin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CC0000"/>
                </a:solidFill>
              </a:rPr>
              <a:t>HA</a:t>
            </a:r>
            <a:r>
              <a:rPr lang="en-US" sz="2200" dirty="0"/>
              <a:t>)</a:t>
            </a:r>
            <a:r>
              <a:rPr lang="en-US" sz="2200" dirty="0">
                <a:solidFill>
                  <a:srgbClr val="CC0000"/>
                </a:solidFill>
              </a:rPr>
              <a:t> </a:t>
            </a:r>
            <a:r>
              <a:rPr lang="en-US" sz="2200" b="1" dirty="0">
                <a:solidFill>
                  <a:srgbClr val="00B050"/>
                </a:solidFill>
              </a:rPr>
              <a:t>and neuraminidase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CC0000"/>
                </a:solidFill>
              </a:rPr>
              <a:t>NA</a:t>
            </a:r>
            <a:r>
              <a:rPr lang="en-US" sz="2200" dirty="0"/>
              <a:t>)</a:t>
            </a:r>
            <a:r>
              <a:rPr lang="en-US" sz="2200" b="1" dirty="0"/>
              <a:t>]. – give us the subtypes that circulating in community such as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H1n1 : swine flu / h5n1 : bird flu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HA</a:t>
            </a:r>
            <a:r>
              <a:rPr lang="en-US" sz="2400" dirty="0"/>
              <a:t> mediates binding and </a:t>
            </a:r>
            <a:r>
              <a:rPr lang="en-US" sz="2400" dirty="0">
                <a:solidFill>
                  <a:srgbClr val="66FF33"/>
                </a:solidFill>
              </a:rPr>
              <a:t>entry </a:t>
            </a:r>
            <a:r>
              <a:rPr lang="en-US" sz="2400" dirty="0"/>
              <a:t>into the target cell: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hemagglutinin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CC0000"/>
                </a:solidFill>
              </a:rPr>
              <a:t>HA</a:t>
            </a:r>
            <a:r>
              <a:rPr lang="en-US" sz="2200" dirty="0"/>
              <a:t>) mediates the entry of virus into cell by binding to specific receptor found in the cell surface call </a:t>
            </a:r>
            <a:r>
              <a:rPr lang="en-US" sz="2200" dirty="0" err="1"/>
              <a:t>neuraminic</a:t>
            </a:r>
            <a:r>
              <a:rPr lang="en-US" sz="2200" dirty="0"/>
              <a:t> acid ( </a:t>
            </a:r>
            <a:r>
              <a:rPr lang="en-US" sz="2200" dirty="0" err="1"/>
              <a:t>sialic</a:t>
            </a:r>
            <a:r>
              <a:rPr lang="en-US" sz="2200" dirty="0"/>
              <a:t> acid ) and cause fusion of the viral envelope into host cell membrane and causes agglutination of RBCs on the lap so we use it as a test named as hemagglutination inhibition test 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hemagglutinin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CC0000"/>
                </a:solidFill>
              </a:rPr>
              <a:t>HA</a:t>
            </a:r>
            <a:r>
              <a:rPr lang="en-US" sz="2200" dirty="0"/>
              <a:t>) is the target for neutralizing antibodies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Changes in HA is responsible for influenza epidemic or pandemic </a:t>
            </a:r>
          </a:p>
          <a:p>
            <a:endParaRPr lang="en-US" sz="800" b="1" dirty="0"/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152400"/>
            <a:ext cx="2895600" cy="457200"/>
          </a:xfrm>
        </p:spPr>
        <p:txBody>
          <a:bodyPr/>
          <a:lstStyle/>
          <a:p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07903392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2187</TotalTime>
  <Words>1082</Words>
  <Application>Microsoft Office PowerPoint</Application>
  <PresentationFormat>On-screen Show (4:3)</PresentationFormat>
  <Paragraphs>178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Influenza = flu</vt:lpstr>
      <vt:lpstr>The difference between orthomyxoviruses and paramyxoviruses :</vt:lpstr>
      <vt:lpstr>ORTHOMYXOVIRUSES</vt:lpstr>
      <vt:lpstr>PowerPoint Presentation</vt:lpstr>
      <vt:lpstr>Influenza Virus</vt:lpstr>
      <vt:lpstr>Influenza A virus has two matrix proteins:        M1 protein  structural integrity.       M2 protein  uncoating of the virion.  </vt:lpstr>
      <vt:lpstr>PowerPoint Presentation</vt:lpstr>
      <vt:lpstr>PowerPoint Presentation</vt:lpstr>
      <vt:lpstr>PowerPoint Presentation</vt:lpstr>
      <vt:lpstr>PowerPoint Presentation</vt:lpstr>
      <vt:lpstr>Generation of Novel Influenza A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يوسف الاطرش</cp:lastModifiedBy>
  <cp:revision>218</cp:revision>
  <dcterms:created xsi:type="dcterms:W3CDTF">2009-12-07T23:05:01Z</dcterms:created>
  <dcterms:modified xsi:type="dcterms:W3CDTF">2020-10-21T23:14:20Z</dcterms:modified>
</cp:coreProperties>
</file>