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9" r:id="rId1"/>
  </p:sldMasterIdLst>
  <p:sldIdLst>
    <p:sldId id="318" r:id="rId2"/>
    <p:sldId id="256" r:id="rId3"/>
    <p:sldId id="257" r:id="rId4"/>
    <p:sldId id="258" r:id="rId5"/>
    <p:sldId id="259" r:id="rId6"/>
    <p:sldId id="260" r:id="rId7"/>
    <p:sldId id="261" r:id="rId8"/>
    <p:sldId id="301" r:id="rId9"/>
    <p:sldId id="296" r:id="rId10"/>
    <p:sldId id="295" r:id="rId11"/>
    <p:sldId id="320" r:id="rId12"/>
    <p:sldId id="264" r:id="rId13"/>
    <p:sldId id="300" r:id="rId14"/>
    <p:sldId id="265" r:id="rId15"/>
    <p:sldId id="304" r:id="rId16"/>
    <p:sldId id="305" r:id="rId17"/>
    <p:sldId id="270" r:id="rId18"/>
    <p:sldId id="272" r:id="rId19"/>
    <p:sldId id="307" r:id="rId20"/>
    <p:sldId id="273" r:id="rId21"/>
    <p:sldId id="274" r:id="rId22"/>
    <p:sldId id="321" r:id="rId23"/>
    <p:sldId id="309" r:id="rId24"/>
    <p:sldId id="310" r:id="rId25"/>
    <p:sldId id="276" r:id="rId26"/>
    <p:sldId id="311" r:id="rId27"/>
    <p:sldId id="277" r:id="rId28"/>
    <p:sldId id="279" r:id="rId29"/>
    <p:sldId id="319" r:id="rId30"/>
    <p:sldId id="313" r:id="rId31"/>
    <p:sldId id="283" r:id="rId32"/>
    <p:sldId id="317" r:id="rId33"/>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0" d="100"/>
          <a:sy n="90" d="100"/>
        </p:scale>
        <p:origin x="-123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F79B24E-9D0A-4A56-B29C-4BE3761C710E}" type="slidenum">
              <a:rPr lang="ar-JO" altLang="en-US" smtClean="0"/>
              <a:pPr/>
              <a:t>‹#›</a:t>
            </a:fld>
            <a:endParaRPr lang="en-US" alt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18ABAB3-AE14-4693-B830-B00AA4201193}" type="slidenum">
              <a:rPr lang="ar-JO" altLang="en-US" smtClean="0"/>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08FE425-54D1-41F6-992E-8D05FB210959}" type="slidenum">
              <a:rPr lang="ar-JO" altLang="en-US" smtClean="0"/>
              <a:pPr/>
              <a:t>‹#›</a:t>
            </a:fld>
            <a:endParaRPr lang="en-US" alt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0714BD1-699A-4718-AFDB-1B6D3E6D4F52}" type="slidenum">
              <a:rPr lang="ar-JO" altLang="en-US" smtClean="0"/>
              <a:pPr/>
              <a:t>‹#›</a:t>
            </a:fld>
            <a:endParaRPr lang="en-US" alt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endParaRPr lang="en-US"/>
          </a:p>
        </p:txBody>
      </p:sp>
      <p:sp>
        <p:nvSpPr>
          <p:cNvPr id="4" name="Date Placeholder 3"/>
          <p:cNvSpPr>
            <a:spLocks noGrp="1"/>
          </p:cNvSpPr>
          <p:nvPr>
            <p:ph type="dt" sz="half" idx="10"/>
          </p:nvPr>
        </p:nvSpPr>
        <p:spPr/>
        <p:txBody>
          <a:bodyPr/>
          <a:lstStyle/>
          <a:p>
            <a:pPr>
              <a:defRPr/>
            </a:pP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3C0284D-3C0F-4097-9899-4FE412F9C22C}" type="slidenum">
              <a:rPr lang="ar-JO" altLang="en-US" smtClean="0"/>
              <a:pPr/>
              <a:t>‹#›</a:t>
            </a:fld>
            <a:endParaRPr lang="en-US" alt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6C5F2D8-4E81-4E62-BC1C-E96DFC2754AB}" type="slidenum">
              <a:rPr lang="ar-JO" altLang="en-US" smtClean="0"/>
              <a:pPr/>
              <a:t>‹#›</a:t>
            </a:fld>
            <a:endParaRPr lang="en-US" alt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FFAE321-5A7E-4942-92D4-7705B1993BBE}" type="slidenum">
              <a:rPr lang="ar-JO" altLang="en-US" smtClean="0"/>
              <a:pPr/>
              <a:t>‹#›</a:t>
            </a:fld>
            <a:endParaRPr lang="en-US" alt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7B1287F-0F6C-47A3-9ED9-FDDC015C54B3}" type="slidenum">
              <a:rPr lang="ar-JO"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D132D0E-0D45-4D41-A868-EDE184B55149}" type="slidenum">
              <a:rPr lang="ar-JO"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E2A0AEB-62D3-47D5-81B4-69B91B661D47}" type="slidenum">
              <a:rPr lang="ar-JO" altLang="en-US" smtClean="0"/>
              <a:pPr/>
              <a:t>‹#›</a:t>
            </a:fld>
            <a:endParaRPr lang="en-US" alt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301752" y="6410848"/>
            <a:ext cx="3383280" cy="365760"/>
          </a:xfrm>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4913D19-A128-4FF9-9542-DA8E9F6249FE}" type="slidenum">
              <a:rPr lang="ar-JO" altLang="en-US" smtClean="0"/>
              <a:pPr/>
              <a:t>‹#›</a:t>
            </a:fld>
            <a:endParaRPr lang="en-US" alt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a:defRPr/>
            </a:pPr>
            <a:endParaRPr lang="en-US"/>
          </a:p>
        </p:txBody>
      </p:sp>
      <p:sp>
        <p:nvSpPr>
          <p:cNvPr id="6" name="Footer Placeholder 5"/>
          <p:cNvSpPr>
            <a:spLocks noGrp="1"/>
          </p:cNvSpPr>
          <p:nvPr>
            <p:ph type="ftr" sz="quarter" idx="11"/>
          </p:nvPr>
        </p:nvSpPr>
        <p:spPr>
          <a:xfrm>
            <a:off x="301752" y="6410848"/>
            <a:ext cx="3584448" cy="365760"/>
          </a:xfrm>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A96D9D8-C5B7-4E79-AE31-12436EE1175A}" type="slidenum">
              <a:rPr lang="ar-JO" altLang="en-US" smtClean="0"/>
              <a:pPr/>
              <a:t>‹#›</a:t>
            </a:fld>
            <a:endParaRPr lang="en-US" alt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a:extLst>
              <a:ext uri="{FF2B5EF4-FFF2-40B4-BE49-F238E27FC236}">
                <a16:creationId xmlns="" xmlns:a16="http://schemas.microsoft.com/office/drawing/2014/main" id="{93140A12-4F8C-4EBC-A0B2-A838526524B5}"/>
              </a:ext>
            </a:extLst>
          </p:cNvPr>
          <p:cNvSpPr>
            <a:spLocks noGrp="1" noChangeArrowheads="1"/>
          </p:cNvSpPr>
          <p:nvPr>
            <p:ph type="title"/>
          </p:nvPr>
        </p:nvSpPr>
        <p:spPr/>
        <p:txBody>
          <a:bodyPr/>
          <a:lstStyle/>
          <a:p>
            <a:pPr algn="ctr" eaLnBrk="1" hangingPunct="1"/>
            <a:r>
              <a:rPr lang="en-US" altLang="en-US"/>
              <a:t>Kawasaki disease</a:t>
            </a:r>
          </a:p>
        </p:txBody>
      </p:sp>
      <p:sp>
        <p:nvSpPr>
          <p:cNvPr id="3075" name="Rectangle 3">
            <a:extLst>
              <a:ext uri="{FF2B5EF4-FFF2-40B4-BE49-F238E27FC236}">
                <a16:creationId xmlns="" xmlns:a16="http://schemas.microsoft.com/office/drawing/2014/main" id="{DAB08500-1636-4976-9013-5056D55ED75B}"/>
              </a:ext>
            </a:extLst>
          </p:cNvPr>
          <p:cNvSpPr>
            <a:spLocks noGrp="1" noChangeArrowheads="1"/>
          </p:cNvSpPr>
          <p:nvPr>
            <p:ph sz="quarter" idx="1"/>
          </p:nvPr>
        </p:nvSpPr>
        <p:spPr/>
        <p:txBody>
          <a:bodyPr/>
          <a:lstStyle/>
          <a:p>
            <a:pPr algn="ctr" rtl="0" eaLnBrk="1" hangingPunct="1">
              <a:buFont typeface="Wingdings" panose="05000000000000000000" pitchFamily="2" charset="2"/>
              <a:buNone/>
            </a:pP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 xmlns:a16="http://schemas.microsoft.com/office/drawing/2014/main" id="{3D82E2A0-2905-4498-98A0-AD2BBE009217}"/>
              </a:ext>
            </a:extLst>
          </p:cNvPr>
          <p:cNvSpPr>
            <a:spLocks noGrp="1" noChangeArrowheads="1"/>
          </p:cNvSpPr>
          <p:nvPr>
            <p:ph type="title"/>
          </p:nvPr>
        </p:nvSpPr>
        <p:spPr/>
        <p:txBody>
          <a:bodyPr/>
          <a:lstStyle/>
          <a:p>
            <a:pPr eaLnBrk="1" hangingPunct="1"/>
            <a:endParaRPr lang="en-US" altLang="en-US"/>
          </a:p>
        </p:txBody>
      </p:sp>
      <p:pic>
        <p:nvPicPr>
          <p:cNvPr id="12291" name="Picture 4" descr="kawa 3">
            <a:extLst>
              <a:ext uri="{FF2B5EF4-FFF2-40B4-BE49-F238E27FC236}">
                <a16:creationId xmlns="" xmlns:a16="http://schemas.microsoft.com/office/drawing/2014/main" id="{4F828575-01FF-442E-BB17-2A4B67A332E2}"/>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619250" y="1484313"/>
            <a:ext cx="5545138" cy="4752975"/>
          </a:xfrm>
          <a:noFill/>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 xmlns:a16="http://schemas.microsoft.com/office/drawing/2014/main" id="{2A9197BA-7AC2-4553-B813-AC4D23577FBE}"/>
              </a:ext>
            </a:extLst>
          </p:cNvPr>
          <p:cNvSpPr>
            <a:spLocks noGrp="1"/>
          </p:cNvSpPr>
          <p:nvPr>
            <p:ph type="title"/>
          </p:nvPr>
        </p:nvSpPr>
        <p:spPr/>
        <p:txBody>
          <a:bodyPr/>
          <a:lstStyle/>
          <a:p>
            <a:pPr eaLnBrk="1" hangingPunct="1"/>
            <a:r>
              <a:rPr lang="en-US" altLang="en-US" dirty="0" smtClean="0"/>
              <a:t>Finger  </a:t>
            </a:r>
            <a:r>
              <a:rPr lang="en-US" altLang="en-US" dirty="0"/>
              <a:t>Desquamation</a:t>
            </a:r>
          </a:p>
        </p:txBody>
      </p:sp>
      <p:sp>
        <p:nvSpPr>
          <p:cNvPr id="13315" name="Content Placeholder 2">
            <a:extLst>
              <a:ext uri="{FF2B5EF4-FFF2-40B4-BE49-F238E27FC236}">
                <a16:creationId xmlns="" xmlns:a16="http://schemas.microsoft.com/office/drawing/2014/main" id="{530FB5C9-A145-43F3-8DE9-A1D12093F3E7}"/>
              </a:ext>
            </a:extLst>
          </p:cNvPr>
          <p:cNvSpPr>
            <a:spLocks noGrp="1"/>
          </p:cNvSpPr>
          <p:nvPr>
            <p:ph sz="half" idx="1"/>
          </p:nvPr>
        </p:nvSpPr>
        <p:spPr>
          <a:xfrm>
            <a:off x="539552" y="2286000"/>
            <a:ext cx="4159448" cy="4295775"/>
          </a:xfrm>
        </p:spPr>
        <p:txBody>
          <a:bodyPr>
            <a:normAutofit/>
          </a:bodyPr>
          <a:lstStyle/>
          <a:p>
            <a:pPr algn="l" rtl="0" eaLnBrk="1" hangingPunct="1"/>
            <a:r>
              <a:rPr lang="en-US" altLang="en-US" sz="2400" dirty="0"/>
              <a:t>One to 3 </a:t>
            </a:r>
            <a:r>
              <a:rPr lang="en-US" altLang="en-US" sz="2400" dirty="0" err="1"/>
              <a:t>wk</a:t>
            </a:r>
            <a:r>
              <a:rPr lang="en-US" altLang="en-US" sz="2400" dirty="0"/>
              <a:t> after the onset of illness</a:t>
            </a:r>
          </a:p>
          <a:p>
            <a:pPr algn="l" rtl="0" eaLnBrk="1" hangingPunct="1"/>
            <a:endParaRPr lang="en-US" altLang="en-US" sz="2400" dirty="0"/>
          </a:p>
          <a:p>
            <a:pPr algn="l" rtl="0" eaLnBrk="1" hangingPunct="1"/>
            <a:r>
              <a:rPr lang="en-US" altLang="en-US" sz="2400" dirty="0" smtClean="0"/>
              <a:t>Desquamation(</a:t>
            </a:r>
            <a:r>
              <a:rPr lang="en-US" altLang="en-US" sz="2400" dirty="0" err="1" smtClean="0"/>
              <a:t>periangual</a:t>
            </a:r>
            <a:r>
              <a:rPr lang="en-US" altLang="en-US" sz="2400" dirty="0" smtClean="0"/>
              <a:t>) </a:t>
            </a:r>
            <a:r>
              <a:rPr lang="en-US" altLang="en-US" sz="2400" dirty="0"/>
              <a:t>of the fingers and toes may progress to involve the entire hand and foot. </a:t>
            </a:r>
          </a:p>
          <a:p>
            <a:pPr algn="l" rtl="0" eaLnBrk="1" hangingPunct="1"/>
            <a:endParaRPr lang="en-US" altLang="en-US" sz="2400" dirty="0"/>
          </a:p>
          <a:p>
            <a:pPr algn="l" rtl="0" eaLnBrk="1" hangingPunct="1"/>
            <a:r>
              <a:rPr lang="en-US" altLang="en-US" sz="2400" dirty="0" err="1"/>
              <a:t>Perineal</a:t>
            </a:r>
            <a:r>
              <a:rPr lang="en-US" altLang="en-US" sz="2400" dirty="0"/>
              <a:t> desquamation is common</a:t>
            </a:r>
          </a:p>
        </p:txBody>
      </p:sp>
      <p:sp>
        <p:nvSpPr>
          <p:cNvPr id="13316" name="Content Placeholder 4">
            <a:extLst>
              <a:ext uri="{FF2B5EF4-FFF2-40B4-BE49-F238E27FC236}">
                <a16:creationId xmlns="" xmlns:a16="http://schemas.microsoft.com/office/drawing/2014/main" id="{5C886836-F5A7-492E-BB79-D68DCA26CCD0}"/>
              </a:ext>
            </a:extLst>
          </p:cNvPr>
          <p:cNvSpPr>
            <a:spLocks noGrp="1"/>
          </p:cNvSpPr>
          <p:nvPr>
            <p:ph sz="half" idx="2"/>
          </p:nvPr>
        </p:nvSpPr>
        <p:spPr>
          <a:xfrm>
            <a:off x="4760913" y="2362200"/>
            <a:ext cx="3770312" cy="4495800"/>
          </a:xfrm>
        </p:spPr>
        <p:txBody>
          <a:bodyPr>
            <a:normAutofit/>
          </a:bodyPr>
          <a:lstStyle/>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p:txBody>
      </p:sp>
      <p:sp>
        <p:nvSpPr>
          <p:cNvPr id="6" name="Content Placeholder 4">
            <a:extLst>
              <a:ext uri="{FF2B5EF4-FFF2-40B4-BE49-F238E27FC236}">
                <a16:creationId xmlns="" xmlns:a16="http://schemas.microsoft.com/office/drawing/2014/main" id="{8FF31C4E-475C-461E-9E21-663A5A0FCEA3}"/>
              </a:ext>
            </a:extLst>
          </p:cNvPr>
          <p:cNvSpPr txBox="1">
            <a:spLocks/>
          </p:cNvSpPr>
          <p:nvPr/>
        </p:nvSpPr>
        <p:spPr bwMode="auto">
          <a:xfrm>
            <a:off x="4714875" y="2362200"/>
            <a:ext cx="3770313" cy="4495800"/>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Wingdings" pitchFamily="2" charset="2"/>
              <a:buNone/>
              <a:defRPr/>
            </a:pPr>
            <a:endParaRPr lang="en-US" sz="2800" kern="0">
              <a:latin typeface="+mn-lt"/>
              <a:cs typeface="+mn-cs"/>
            </a:endParaRPr>
          </a:p>
          <a:p>
            <a:pPr marL="342900" indent="-342900">
              <a:spcBef>
                <a:spcPct val="20000"/>
              </a:spcBef>
              <a:buClr>
                <a:schemeClr val="tx1"/>
              </a:buClr>
              <a:buSzPct val="75000"/>
              <a:buFont typeface="Wingdings" pitchFamily="2" charset="2"/>
              <a:buNone/>
              <a:defRPr/>
            </a:pPr>
            <a:endParaRPr lang="en-US" sz="2800" kern="0" dirty="0">
              <a:latin typeface="+mn-lt"/>
              <a:cs typeface="+mn-cs"/>
            </a:endParaRPr>
          </a:p>
        </p:txBody>
      </p:sp>
      <p:sp>
        <p:nvSpPr>
          <p:cNvPr id="7" name="Content Placeholder 4">
            <a:extLst>
              <a:ext uri="{FF2B5EF4-FFF2-40B4-BE49-F238E27FC236}">
                <a16:creationId xmlns="" xmlns:a16="http://schemas.microsoft.com/office/drawing/2014/main" id="{8BCD884A-EB11-403F-A00C-400EC9A10F26}"/>
              </a:ext>
            </a:extLst>
          </p:cNvPr>
          <p:cNvSpPr txBox="1">
            <a:spLocks/>
          </p:cNvSpPr>
          <p:nvPr/>
        </p:nvSpPr>
        <p:spPr bwMode="auto">
          <a:xfrm>
            <a:off x="4867275" y="2514600"/>
            <a:ext cx="3770313" cy="4495800"/>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Wingdings" pitchFamily="2" charset="2"/>
              <a:buNone/>
              <a:defRPr/>
            </a:pPr>
            <a:endParaRPr lang="en-US" sz="2800" kern="0">
              <a:latin typeface="+mn-lt"/>
              <a:cs typeface="+mn-cs"/>
            </a:endParaRPr>
          </a:p>
          <a:p>
            <a:pPr marL="342900" indent="-342900">
              <a:spcBef>
                <a:spcPct val="20000"/>
              </a:spcBef>
              <a:buClr>
                <a:schemeClr val="tx1"/>
              </a:buClr>
              <a:buSzPct val="75000"/>
              <a:buFont typeface="Wingdings" pitchFamily="2" charset="2"/>
              <a:buNone/>
              <a:defRPr/>
            </a:pPr>
            <a:endParaRPr lang="en-US" sz="2800" kern="0" dirty="0">
              <a:latin typeface="+mn-lt"/>
              <a:cs typeface="+mn-cs"/>
            </a:endParaRPr>
          </a:p>
        </p:txBody>
      </p:sp>
      <p:pic>
        <p:nvPicPr>
          <p:cNvPr id="13319" name="Picture 4" descr="scarletFever_13104_lg[1]">
            <a:extLst>
              <a:ext uri="{FF2B5EF4-FFF2-40B4-BE49-F238E27FC236}">
                <a16:creationId xmlns="" xmlns:a16="http://schemas.microsoft.com/office/drawing/2014/main" id="{719E394B-9C05-452D-980B-FB1D0671D3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375" y="2214563"/>
            <a:ext cx="3643313"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a:extLst>
              <a:ext uri="{FF2B5EF4-FFF2-40B4-BE49-F238E27FC236}">
                <a16:creationId xmlns="" xmlns:a16="http://schemas.microsoft.com/office/drawing/2014/main" id="{17C7423C-490C-4C79-89CB-1B9DC1372279}"/>
              </a:ext>
            </a:extLst>
          </p:cNvPr>
          <p:cNvSpPr>
            <a:spLocks noGrp="1" noChangeArrowheads="1"/>
          </p:cNvSpPr>
          <p:nvPr>
            <p:ph type="title"/>
          </p:nvPr>
        </p:nvSpPr>
        <p:spPr/>
        <p:txBody>
          <a:bodyPr/>
          <a:lstStyle/>
          <a:p>
            <a:pPr eaLnBrk="1" hangingPunct="1"/>
            <a:r>
              <a:rPr lang="en-US" altLang="en-US" sz="3200"/>
              <a:t>CLINICAL MANIFESTATION  (CONT)</a:t>
            </a:r>
          </a:p>
        </p:txBody>
      </p:sp>
      <p:sp>
        <p:nvSpPr>
          <p:cNvPr id="14339" name="Rectangle 3">
            <a:extLst>
              <a:ext uri="{FF2B5EF4-FFF2-40B4-BE49-F238E27FC236}">
                <a16:creationId xmlns="" xmlns:a16="http://schemas.microsoft.com/office/drawing/2014/main" id="{7CFB7782-CA12-49ED-A6B2-249490A9375C}"/>
              </a:ext>
            </a:extLst>
          </p:cNvPr>
          <p:cNvSpPr>
            <a:spLocks noGrp="1" noChangeArrowheads="1"/>
          </p:cNvSpPr>
          <p:nvPr>
            <p:ph sz="quarter" idx="1"/>
          </p:nvPr>
        </p:nvSpPr>
        <p:spPr>
          <a:xfrm>
            <a:off x="611560" y="1844824"/>
            <a:ext cx="8229600" cy="4508500"/>
          </a:xfrm>
        </p:spPr>
        <p:txBody>
          <a:bodyPr/>
          <a:lstStyle/>
          <a:p>
            <a:pPr algn="l" rtl="0" eaLnBrk="1" hangingPunct="1">
              <a:lnSpc>
                <a:spcPct val="90000"/>
              </a:lnSpc>
            </a:pPr>
            <a:r>
              <a:rPr lang="en-US" altLang="en-US" sz="2000" dirty="0"/>
              <a:t>Cardiac involvement is the most important manifestation of Kawasaki disease. </a:t>
            </a:r>
          </a:p>
          <a:p>
            <a:pPr algn="l" rtl="0" eaLnBrk="1" hangingPunct="1">
              <a:lnSpc>
                <a:spcPct val="90000"/>
              </a:lnSpc>
            </a:pPr>
            <a:r>
              <a:rPr lang="en-US" altLang="en-US" sz="2000" dirty="0">
                <a:solidFill>
                  <a:srgbClr val="FF5050"/>
                </a:solidFill>
              </a:rPr>
              <a:t>Myocarditis</a:t>
            </a:r>
            <a:r>
              <a:rPr lang="en-US" altLang="en-US" sz="2000" dirty="0"/>
              <a:t> manifested by </a:t>
            </a:r>
            <a:r>
              <a:rPr lang="en-US" altLang="en-US" sz="2000" dirty="0" err="1" smtClean="0"/>
              <a:t>tachycardia,,and</a:t>
            </a:r>
            <a:r>
              <a:rPr lang="en-US" altLang="en-US" sz="2000" dirty="0" smtClean="0"/>
              <a:t> decreased ejection fraction  </a:t>
            </a:r>
            <a:r>
              <a:rPr lang="en-US" altLang="en-US" sz="2000" dirty="0"/>
              <a:t>and decreased ventricular function occurs in at least 50% of patients. </a:t>
            </a:r>
          </a:p>
          <a:p>
            <a:pPr algn="l" rtl="0" eaLnBrk="1" hangingPunct="1">
              <a:lnSpc>
                <a:spcPct val="90000"/>
              </a:lnSpc>
            </a:pPr>
            <a:r>
              <a:rPr lang="en-US" altLang="en-US" sz="2000" dirty="0">
                <a:solidFill>
                  <a:srgbClr val="FF5050"/>
                </a:solidFill>
              </a:rPr>
              <a:t>Pericarditis</a:t>
            </a:r>
            <a:r>
              <a:rPr lang="en-US" altLang="en-US" sz="2000" dirty="0"/>
              <a:t> with a small pericardial effusion is common during the acute illness.</a:t>
            </a:r>
          </a:p>
          <a:p>
            <a:pPr algn="l" rtl="0" eaLnBrk="1" hangingPunct="1">
              <a:lnSpc>
                <a:spcPct val="90000"/>
              </a:lnSpc>
            </a:pPr>
            <a:r>
              <a:rPr lang="en-US" altLang="en-US" sz="2000" dirty="0"/>
              <a:t> </a:t>
            </a:r>
            <a:r>
              <a:rPr lang="en-US" altLang="en-US" sz="2000" dirty="0">
                <a:solidFill>
                  <a:srgbClr val="FF5050"/>
                </a:solidFill>
              </a:rPr>
              <a:t>Coronary artery aneurysms</a:t>
            </a:r>
            <a:r>
              <a:rPr lang="en-US" altLang="en-US" sz="2000" dirty="0"/>
              <a:t> generally develop during the 2nd-3rd </a:t>
            </a:r>
            <a:r>
              <a:rPr lang="en-US" altLang="en-US" sz="2000" dirty="0" err="1"/>
              <a:t>wk</a:t>
            </a:r>
            <a:r>
              <a:rPr lang="en-US" altLang="en-US" sz="2000" dirty="0"/>
              <a:t> of illness and can be detected by two-dimensional echocardiography. </a:t>
            </a:r>
            <a:r>
              <a:rPr lang="en-US" altLang="en-US" sz="2000" dirty="0" err="1"/>
              <a:t>Valvular</a:t>
            </a:r>
            <a:r>
              <a:rPr lang="en-US" altLang="en-US" sz="2000" dirty="0"/>
              <a:t> regurgitation and systemic artery aneurysms may occur but are uncommon. </a:t>
            </a:r>
            <a:r>
              <a:rPr lang="en-US" altLang="en-US" sz="2000" dirty="0">
                <a:solidFill>
                  <a:srgbClr val="FF5050"/>
                </a:solidFill>
              </a:rPr>
              <a:t>Giant coronary artery aneurysms</a:t>
            </a:r>
            <a:r>
              <a:rPr lang="ar-SA" altLang="en-US" sz="2000" dirty="0">
                <a:solidFill>
                  <a:srgbClr val="FF5050"/>
                </a:solidFill>
              </a:rPr>
              <a:t> (</a:t>
            </a:r>
            <a:r>
              <a:rPr lang="en-US" altLang="en-US" sz="2000" dirty="0">
                <a:solidFill>
                  <a:srgbClr val="FF5050"/>
                </a:solidFill>
              </a:rPr>
              <a:t>8mm internal diameter)</a:t>
            </a:r>
            <a:r>
              <a:rPr lang="en-US" altLang="en-US" sz="2000" dirty="0">
                <a:solidFill>
                  <a:schemeClr val="hlink"/>
                </a:solidFill>
              </a:rPr>
              <a:t> pose the greatest risk for rupture, thrombosis or stenosis, and myocardial infarction</a:t>
            </a:r>
            <a:r>
              <a:rPr lang="ar-SA" altLang="en-US" sz="2000" dirty="0"/>
              <a:t>.</a:t>
            </a:r>
            <a:endParaRPr lang="en-US" altLang="en-US" sz="2000" dirty="0"/>
          </a:p>
          <a:p>
            <a:pPr algn="l" rtl="0" eaLnBrk="1" hangingPunct="1">
              <a:lnSpc>
                <a:spcPct val="90000"/>
              </a:lnSpc>
            </a:pPr>
            <a:endParaRPr lang="en-US" altLang="en-US" sz="20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 xmlns:a16="http://schemas.microsoft.com/office/drawing/2014/main" id="{34E9C644-F3D7-4A8B-90D9-DDD342EAB6BD}"/>
              </a:ext>
            </a:extLst>
          </p:cNvPr>
          <p:cNvSpPr>
            <a:spLocks noGrp="1" noChangeArrowheads="1"/>
          </p:cNvSpPr>
          <p:nvPr>
            <p:ph type="title"/>
          </p:nvPr>
        </p:nvSpPr>
        <p:spPr/>
        <p:txBody>
          <a:bodyPr/>
          <a:lstStyle/>
          <a:p>
            <a:pPr eaLnBrk="1" hangingPunct="1"/>
            <a:endParaRPr lang="en-US" altLang="en-US"/>
          </a:p>
        </p:txBody>
      </p:sp>
      <p:pic>
        <p:nvPicPr>
          <p:cNvPr id="15363" name="Picture 4" descr="kawa4">
            <a:extLst>
              <a:ext uri="{FF2B5EF4-FFF2-40B4-BE49-F238E27FC236}">
                <a16:creationId xmlns="" xmlns:a16="http://schemas.microsoft.com/office/drawing/2014/main" id="{15C9991D-251A-4E0F-9045-64AAA087E015}"/>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979613" y="1557338"/>
            <a:ext cx="4537075" cy="3671887"/>
          </a:xfrm>
          <a:noFill/>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a:extLst>
              <a:ext uri="{FF2B5EF4-FFF2-40B4-BE49-F238E27FC236}">
                <a16:creationId xmlns="" xmlns:a16="http://schemas.microsoft.com/office/drawing/2014/main" id="{2B69FAC2-4206-4215-873E-2904F4AE0225}"/>
              </a:ext>
            </a:extLst>
          </p:cNvPr>
          <p:cNvSpPr>
            <a:spLocks noGrp="1" noChangeArrowheads="1"/>
          </p:cNvSpPr>
          <p:nvPr>
            <p:ph type="title"/>
          </p:nvPr>
        </p:nvSpPr>
        <p:spPr/>
        <p:txBody>
          <a:bodyPr/>
          <a:lstStyle/>
          <a:p>
            <a:pPr eaLnBrk="1" hangingPunct="1"/>
            <a:r>
              <a:rPr lang="en-US" altLang="en-US" sz="3200"/>
              <a:t>CLINICAL MANIFESTATION  (CONT)</a:t>
            </a:r>
          </a:p>
        </p:txBody>
      </p:sp>
      <p:sp>
        <p:nvSpPr>
          <p:cNvPr id="16387" name="Rectangle 3">
            <a:extLst>
              <a:ext uri="{FF2B5EF4-FFF2-40B4-BE49-F238E27FC236}">
                <a16:creationId xmlns="" xmlns:a16="http://schemas.microsoft.com/office/drawing/2014/main" id="{110E9BF1-7C09-41C8-8F16-B3E10AC25C0D}"/>
              </a:ext>
            </a:extLst>
          </p:cNvPr>
          <p:cNvSpPr>
            <a:spLocks noGrp="1" noChangeArrowheads="1"/>
          </p:cNvSpPr>
          <p:nvPr>
            <p:ph sz="quarter" idx="1"/>
          </p:nvPr>
        </p:nvSpPr>
        <p:spPr>
          <a:xfrm>
            <a:off x="838200" y="2362200"/>
            <a:ext cx="7693025" cy="2808288"/>
          </a:xfrm>
        </p:spPr>
        <p:txBody>
          <a:bodyPr/>
          <a:lstStyle/>
          <a:p>
            <a:pPr marL="457200" indent="-457200" algn="l" rtl="0" eaLnBrk="1" hangingPunct="1">
              <a:buFont typeface="Wingdings" panose="05000000000000000000" pitchFamily="2" charset="2"/>
              <a:buNone/>
            </a:pPr>
            <a:r>
              <a:rPr lang="en-US" altLang="en-US"/>
              <a:t>Kawasaki disease is generally divided into three clinical phases.</a:t>
            </a:r>
          </a:p>
          <a:p>
            <a:pPr marL="457200" indent="-457200" algn="l" rtl="0" eaLnBrk="1" hangingPunct="1"/>
            <a:r>
              <a:rPr lang="en-US" altLang="en-US"/>
              <a:t>The acute febrile phase, which usually lasts for 1-2 wk, is characterized by fever and the other acute signs of illness.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a:extLst>
              <a:ext uri="{FF2B5EF4-FFF2-40B4-BE49-F238E27FC236}">
                <a16:creationId xmlns="" xmlns:a16="http://schemas.microsoft.com/office/drawing/2014/main" id="{CE44C026-54BB-4E4F-8F62-BB413307979B}"/>
              </a:ext>
            </a:extLst>
          </p:cNvPr>
          <p:cNvSpPr>
            <a:spLocks noGrp="1" noChangeArrowheads="1"/>
          </p:cNvSpPr>
          <p:nvPr>
            <p:ph type="title"/>
          </p:nvPr>
        </p:nvSpPr>
        <p:spPr/>
        <p:txBody>
          <a:bodyPr/>
          <a:lstStyle/>
          <a:p>
            <a:pPr eaLnBrk="1" hangingPunct="1"/>
            <a:r>
              <a:rPr lang="en-US" altLang="en-US"/>
              <a:t>SUBACUTE PHASE</a:t>
            </a:r>
          </a:p>
        </p:txBody>
      </p:sp>
      <p:sp>
        <p:nvSpPr>
          <p:cNvPr id="17411" name="Rectangle 3">
            <a:extLst>
              <a:ext uri="{FF2B5EF4-FFF2-40B4-BE49-F238E27FC236}">
                <a16:creationId xmlns="" xmlns:a16="http://schemas.microsoft.com/office/drawing/2014/main" id="{DEF429C5-2DA5-4EDB-82C1-351779CC2F01}"/>
              </a:ext>
            </a:extLst>
          </p:cNvPr>
          <p:cNvSpPr>
            <a:spLocks noGrp="1" noChangeArrowheads="1"/>
          </p:cNvSpPr>
          <p:nvPr>
            <p:ph sz="quarter" idx="1"/>
          </p:nvPr>
        </p:nvSpPr>
        <p:spPr>
          <a:xfrm>
            <a:off x="914400" y="2349500"/>
            <a:ext cx="8229600" cy="4508500"/>
          </a:xfrm>
        </p:spPr>
        <p:txBody>
          <a:bodyPr/>
          <a:lstStyle/>
          <a:p>
            <a:pPr algn="l" rtl="0" eaLnBrk="1" hangingPunct="1">
              <a:lnSpc>
                <a:spcPct val="90000"/>
              </a:lnSpc>
              <a:buFont typeface="Wingdings" panose="05000000000000000000" pitchFamily="2" charset="2"/>
              <a:buNone/>
            </a:pPr>
            <a:r>
              <a:rPr lang="en-US" altLang="en-US"/>
              <a:t>when fever and other acute signs have abated, but irritability, anorexia, and conjunctival injection may persist. is associated with </a:t>
            </a:r>
          </a:p>
          <a:p>
            <a:pPr algn="l" rtl="0" eaLnBrk="1" hangingPunct="1">
              <a:lnSpc>
                <a:spcPct val="90000"/>
              </a:lnSpc>
            </a:pPr>
            <a:r>
              <a:rPr lang="en-US" altLang="en-US"/>
              <a:t>Desquamation.</a:t>
            </a:r>
          </a:p>
          <a:p>
            <a:pPr algn="l" rtl="0" eaLnBrk="1" hangingPunct="1">
              <a:lnSpc>
                <a:spcPct val="90000"/>
              </a:lnSpc>
            </a:pPr>
            <a:r>
              <a:rPr lang="en-US" altLang="en-US"/>
              <a:t>Thrombocytosis. </a:t>
            </a:r>
          </a:p>
          <a:p>
            <a:pPr algn="l" rtl="0" eaLnBrk="1" hangingPunct="1">
              <a:lnSpc>
                <a:spcPct val="90000"/>
              </a:lnSpc>
            </a:pPr>
            <a:r>
              <a:rPr lang="en-US" altLang="en-US"/>
              <a:t>the development of coronary aneurysms.</a:t>
            </a:r>
          </a:p>
          <a:p>
            <a:pPr algn="l" rtl="0" eaLnBrk="1" hangingPunct="1">
              <a:lnSpc>
                <a:spcPct val="90000"/>
              </a:lnSpc>
            </a:pPr>
            <a:r>
              <a:rPr lang="en-US" altLang="en-US"/>
              <a:t>and the highest risk of sudden death. This phase generally lasts until about the 4th wk.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a:extLst>
              <a:ext uri="{FF2B5EF4-FFF2-40B4-BE49-F238E27FC236}">
                <a16:creationId xmlns="" xmlns:a16="http://schemas.microsoft.com/office/drawing/2014/main" id="{0A31D9AD-B3D4-4B72-8CBE-9A3A28B3F80E}"/>
              </a:ext>
            </a:extLst>
          </p:cNvPr>
          <p:cNvSpPr>
            <a:spLocks noGrp="1" noChangeArrowheads="1"/>
          </p:cNvSpPr>
          <p:nvPr>
            <p:ph type="title"/>
          </p:nvPr>
        </p:nvSpPr>
        <p:spPr/>
        <p:txBody>
          <a:bodyPr/>
          <a:lstStyle/>
          <a:p>
            <a:pPr eaLnBrk="1" hangingPunct="1"/>
            <a:r>
              <a:rPr lang="en-US" altLang="en-US"/>
              <a:t>  Convalescent   stage</a:t>
            </a:r>
          </a:p>
        </p:txBody>
      </p:sp>
      <p:sp>
        <p:nvSpPr>
          <p:cNvPr id="18435" name="Rectangle 3">
            <a:extLst>
              <a:ext uri="{FF2B5EF4-FFF2-40B4-BE49-F238E27FC236}">
                <a16:creationId xmlns="" xmlns:a16="http://schemas.microsoft.com/office/drawing/2014/main" id="{449A7CD8-6A9D-4B52-9077-90E72A46BFC7}"/>
              </a:ext>
            </a:extLst>
          </p:cNvPr>
          <p:cNvSpPr>
            <a:spLocks noGrp="1" noChangeArrowheads="1"/>
          </p:cNvSpPr>
          <p:nvPr>
            <p:ph sz="quarter" idx="1"/>
          </p:nvPr>
        </p:nvSpPr>
        <p:spPr>
          <a:xfrm>
            <a:off x="539552" y="1628800"/>
            <a:ext cx="8229600" cy="4581525"/>
          </a:xfrm>
        </p:spPr>
        <p:txBody>
          <a:bodyPr/>
          <a:lstStyle/>
          <a:p>
            <a:pPr marL="609600" indent="-609600" algn="l" rtl="0" eaLnBrk="1" hangingPunct="1">
              <a:buFontTx/>
              <a:buNone/>
            </a:pPr>
            <a:r>
              <a:rPr lang="en-US" altLang="en-US" sz="3600" dirty="0"/>
              <a:t> </a:t>
            </a:r>
            <a:r>
              <a:rPr lang="en-US" altLang="en-US" sz="2000" dirty="0" smtClean="0"/>
              <a:t>when </a:t>
            </a:r>
            <a:r>
              <a:rPr lang="en-US" altLang="en-US" sz="2000" dirty="0"/>
              <a:t>all clinical signs of illness have disappeared and continues until the erythrocyte sedimentation rate (ESR) returns to normal, at approximately 6-8 </a:t>
            </a:r>
            <a:r>
              <a:rPr lang="en-US" altLang="en-US" sz="2000" dirty="0" err="1"/>
              <a:t>wk</a:t>
            </a:r>
            <a:r>
              <a:rPr lang="en-US" altLang="en-US" sz="2000" dirty="0"/>
              <a:t> after the onset of illness</a:t>
            </a:r>
            <a:r>
              <a:rPr lang="ar-SA" altLang="en-US" sz="2000" dirty="0"/>
              <a:t>.</a:t>
            </a:r>
            <a:endParaRPr lang="en-US" altLang="en-US" sz="2000" dirty="0"/>
          </a:p>
          <a:p>
            <a:pPr marL="609600" indent="-609600" algn="l" rtl="0" eaLnBrk="1" hangingPunct="1">
              <a:buFont typeface="Wingdings" panose="05000000000000000000" pitchFamily="2" charset="2"/>
              <a:buNone/>
            </a:pPr>
            <a:endParaRPr lang="en-US" altLang="en-US" sz="36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a:extLst>
              <a:ext uri="{FF2B5EF4-FFF2-40B4-BE49-F238E27FC236}">
                <a16:creationId xmlns="" xmlns:a16="http://schemas.microsoft.com/office/drawing/2014/main" id="{7104ED39-9161-46BC-8195-3904EE41C001}"/>
              </a:ext>
            </a:extLst>
          </p:cNvPr>
          <p:cNvSpPr>
            <a:spLocks noGrp="1" noChangeArrowheads="1"/>
          </p:cNvSpPr>
          <p:nvPr>
            <p:ph type="title"/>
          </p:nvPr>
        </p:nvSpPr>
        <p:spPr>
          <a:xfrm>
            <a:off x="539750" y="476250"/>
            <a:ext cx="8229600" cy="1268413"/>
          </a:xfrm>
        </p:spPr>
        <p:txBody>
          <a:bodyPr/>
          <a:lstStyle/>
          <a:p>
            <a:pPr algn="ctr" eaLnBrk="1" hangingPunct="1"/>
            <a:r>
              <a:rPr lang="en-US" altLang="en-US" sz="3200"/>
              <a:t>PATHOGENESIS</a:t>
            </a:r>
            <a:br>
              <a:rPr lang="en-US" altLang="en-US" sz="3200"/>
            </a:br>
            <a:endParaRPr lang="en-US" altLang="en-US" sz="3200"/>
          </a:p>
        </p:txBody>
      </p:sp>
      <p:sp>
        <p:nvSpPr>
          <p:cNvPr id="20483" name="Rectangle 3">
            <a:extLst>
              <a:ext uri="{FF2B5EF4-FFF2-40B4-BE49-F238E27FC236}">
                <a16:creationId xmlns="" xmlns:a16="http://schemas.microsoft.com/office/drawing/2014/main" id="{8D5EC1DF-B01C-420D-8928-64A230F66FD9}"/>
              </a:ext>
            </a:extLst>
          </p:cNvPr>
          <p:cNvSpPr>
            <a:spLocks noGrp="1" noChangeArrowheads="1"/>
          </p:cNvSpPr>
          <p:nvPr>
            <p:ph sz="quarter" idx="1"/>
          </p:nvPr>
        </p:nvSpPr>
        <p:spPr>
          <a:xfrm>
            <a:off x="755650" y="2420938"/>
            <a:ext cx="8388350" cy="4437062"/>
          </a:xfrm>
        </p:spPr>
        <p:txBody>
          <a:bodyPr/>
          <a:lstStyle/>
          <a:p>
            <a:pPr algn="l" rtl="0" eaLnBrk="1" hangingPunct="1">
              <a:lnSpc>
                <a:spcPct val="80000"/>
              </a:lnSpc>
              <a:buFont typeface="Wingdings" panose="05000000000000000000" pitchFamily="2" charset="2"/>
              <a:buNone/>
            </a:pPr>
            <a:endParaRPr lang="en-US" altLang="en-US" sz="3200"/>
          </a:p>
          <a:p>
            <a:pPr algn="l" rtl="0" eaLnBrk="1" hangingPunct="1">
              <a:lnSpc>
                <a:spcPct val="80000"/>
              </a:lnSpc>
            </a:pPr>
            <a:r>
              <a:rPr lang="en-US" altLang="en-US" sz="3200"/>
              <a:t>severe vasculitis of all blood vessels </a:t>
            </a:r>
          </a:p>
          <a:p>
            <a:pPr algn="l" rtl="0" eaLnBrk="1" hangingPunct="1">
              <a:lnSpc>
                <a:spcPct val="80000"/>
              </a:lnSpc>
            </a:pPr>
            <a:r>
              <a:rPr lang="en-US" altLang="en-US" sz="3200"/>
              <a:t>medium-sized arteries</a:t>
            </a:r>
          </a:p>
          <a:p>
            <a:pPr algn="l" rtl="0" eaLnBrk="1" hangingPunct="1">
              <a:lnSpc>
                <a:spcPct val="80000"/>
              </a:lnSpc>
            </a:pPr>
            <a:r>
              <a:rPr lang="en-US" altLang="en-US" sz="3200"/>
              <a:t>predilection for the coronary arteries. </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a:extLst>
              <a:ext uri="{FF2B5EF4-FFF2-40B4-BE49-F238E27FC236}">
                <a16:creationId xmlns="" xmlns:a16="http://schemas.microsoft.com/office/drawing/2014/main" id="{E9C4D442-7A6C-4004-9F24-E0487E0D2B64}"/>
              </a:ext>
            </a:extLst>
          </p:cNvPr>
          <p:cNvSpPr>
            <a:spLocks noGrp="1" noChangeArrowheads="1"/>
          </p:cNvSpPr>
          <p:nvPr>
            <p:ph type="title"/>
          </p:nvPr>
        </p:nvSpPr>
        <p:spPr/>
        <p:txBody>
          <a:bodyPr/>
          <a:lstStyle/>
          <a:p>
            <a:pPr eaLnBrk="1" hangingPunct="1"/>
            <a:r>
              <a:rPr lang="en-US" altLang="en-US"/>
              <a:t>LABORATORY FINDINGS</a:t>
            </a:r>
          </a:p>
        </p:txBody>
      </p:sp>
      <p:sp>
        <p:nvSpPr>
          <p:cNvPr id="21507" name="Rectangle 3">
            <a:extLst>
              <a:ext uri="{FF2B5EF4-FFF2-40B4-BE49-F238E27FC236}">
                <a16:creationId xmlns="" xmlns:a16="http://schemas.microsoft.com/office/drawing/2014/main" id="{F3593879-2342-4205-B617-298EE106D02F}"/>
              </a:ext>
            </a:extLst>
          </p:cNvPr>
          <p:cNvSpPr>
            <a:spLocks noGrp="1" noChangeArrowheads="1"/>
          </p:cNvSpPr>
          <p:nvPr>
            <p:ph sz="quarter" idx="1"/>
          </p:nvPr>
        </p:nvSpPr>
        <p:spPr>
          <a:xfrm>
            <a:off x="755650" y="2492375"/>
            <a:ext cx="8229600" cy="4176713"/>
          </a:xfrm>
        </p:spPr>
        <p:txBody>
          <a:bodyPr/>
          <a:lstStyle/>
          <a:p>
            <a:pPr marL="609600" indent="-609600" algn="l" rtl="0" eaLnBrk="1" hangingPunct="1">
              <a:buFontTx/>
              <a:buAutoNum type="arabicPeriod"/>
            </a:pPr>
            <a:r>
              <a:rPr lang="en-US" altLang="en-US"/>
              <a:t>No specific diagnostic test</a:t>
            </a:r>
          </a:p>
          <a:p>
            <a:pPr marL="609600" indent="-609600" algn="l" rtl="0" eaLnBrk="1" hangingPunct="1">
              <a:buFontTx/>
              <a:buAutoNum type="arabicPeriod"/>
            </a:pPr>
            <a:r>
              <a:rPr lang="en-US" altLang="en-US"/>
              <a:t> An elevated ESR, C-reactive protein, and other acute phase reactants are almost universally present in the acute phase of illness and may persist for 4-6 wk.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a:extLst>
              <a:ext uri="{FF2B5EF4-FFF2-40B4-BE49-F238E27FC236}">
                <a16:creationId xmlns="" xmlns:a16="http://schemas.microsoft.com/office/drawing/2014/main" id="{C90E6C66-792E-4309-ACF6-2392BB565B60}"/>
              </a:ext>
            </a:extLst>
          </p:cNvPr>
          <p:cNvSpPr>
            <a:spLocks noGrp="1" noChangeArrowheads="1"/>
          </p:cNvSpPr>
          <p:nvPr>
            <p:ph type="title"/>
          </p:nvPr>
        </p:nvSpPr>
        <p:spPr/>
        <p:txBody>
          <a:bodyPr/>
          <a:lstStyle/>
          <a:p>
            <a:pPr eaLnBrk="1" hangingPunct="1"/>
            <a:r>
              <a:rPr lang="en-US" altLang="en-US"/>
              <a:t>Lab findings(CONT)</a:t>
            </a:r>
          </a:p>
        </p:txBody>
      </p:sp>
      <p:sp>
        <p:nvSpPr>
          <p:cNvPr id="22531" name="Rectangle 3">
            <a:extLst>
              <a:ext uri="{FF2B5EF4-FFF2-40B4-BE49-F238E27FC236}">
                <a16:creationId xmlns="" xmlns:a16="http://schemas.microsoft.com/office/drawing/2014/main" id="{471DD95F-EDAB-4C78-9AFB-5D677D6D1FEF}"/>
              </a:ext>
            </a:extLst>
          </p:cNvPr>
          <p:cNvSpPr>
            <a:spLocks noGrp="1" noChangeArrowheads="1"/>
          </p:cNvSpPr>
          <p:nvPr>
            <p:ph sz="quarter" idx="1"/>
          </p:nvPr>
        </p:nvSpPr>
        <p:spPr/>
        <p:txBody>
          <a:bodyPr/>
          <a:lstStyle/>
          <a:p>
            <a:pPr marL="609600" indent="-609600" algn="l" rtl="0" eaLnBrk="1" hangingPunct="1">
              <a:buFontTx/>
              <a:buAutoNum type="arabicPlain" startAt="3"/>
            </a:pPr>
            <a:r>
              <a:rPr lang="en-US" altLang="en-US" sz="2400" dirty="0"/>
              <a:t>Normocytic anemia is common. </a:t>
            </a:r>
          </a:p>
          <a:p>
            <a:pPr marL="609600" indent="-609600" algn="l" rtl="0" eaLnBrk="1" hangingPunct="1">
              <a:buFontTx/>
              <a:buAutoNum type="arabicPlain" startAt="3"/>
            </a:pPr>
            <a:r>
              <a:rPr lang="en-US" altLang="en-US" sz="2400" dirty="0"/>
              <a:t>The platelet count is generally normal in the 1st </a:t>
            </a:r>
            <a:r>
              <a:rPr lang="en-US" altLang="en-US" sz="2400" dirty="0" err="1"/>
              <a:t>wk</a:t>
            </a:r>
            <a:r>
              <a:rPr lang="en-US" altLang="en-US" sz="2400" dirty="0"/>
              <a:t> of illness and rapidly rises by the 2nd-3rd </a:t>
            </a:r>
            <a:r>
              <a:rPr lang="en-US" altLang="en-US" sz="2400" dirty="0" err="1"/>
              <a:t>wk</a:t>
            </a:r>
            <a:r>
              <a:rPr lang="en-US" altLang="en-US" sz="2400" dirty="0"/>
              <a:t> of illness and may exceed 1,000,000/mm3 .</a:t>
            </a:r>
          </a:p>
          <a:p>
            <a:pPr marL="609600" indent="-609600" algn="l" rtl="0" eaLnBrk="1" hangingPunct="1">
              <a:buFontTx/>
              <a:buAutoNum type="arabicPlain" startAt="3"/>
            </a:pPr>
            <a:r>
              <a:rPr lang="en-US" altLang="en-US" sz="2400" dirty="0"/>
              <a:t> Antinuclear antibody and rheumatoid factor are not detectable. Sterile </a:t>
            </a:r>
            <a:r>
              <a:rPr lang="en-US" altLang="en-US" sz="2400" dirty="0" err="1"/>
              <a:t>pyuria</a:t>
            </a:r>
            <a:r>
              <a:rPr lang="en-US" altLang="en-US" sz="2400" dirty="0"/>
              <a:t>, mild elevations of the hepatic transaminases, and cerebrospinal fluid </a:t>
            </a:r>
            <a:r>
              <a:rPr lang="en-US" altLang="en-US" sz="2400" dirty="0" err="1"/>
              <a:t>pleocytosis</a:t>
            </a:r>
            <a:r>
              <a:rPr lang="en-US" altLang="en-US" sz="2400" dirty="0"/>
              <a:t> may be present</a:t>
            </a:r>
            <a:r>
              <a:rPr lang="ar-SA" altLang="en-US" sz="2400" dirty="0"/>
              <a:t>.</a:t>
            </a:r>
            <a:endParaRPr lang="en-US" altLang="en-US" sz="2400" dirty="0"/>
          </a:p>
          <a:p>
            <a:pPr marL="609600" indent="-609600" algn="l" rtl="0" eaLnBrk="1" hangingPunct="1"/>
            <a:r>
              <a:rPr lang="en-US" altLang="en-US" sz="2400" dirty="0" smtClean="0"/>
              <a:t>Low albumin, </a:t>
            </a:r>
            <a:r>
              <a:rPr lang="en-US" altLang="en-US" sz="2400" dirty="0" err="1" smtClean="0"/>
              <a:t>hyponatremia,thrombocytosi</a:t>
            </a:r>
            <a:r>
              <a:rPr lang="en-US" altLang="en-US" sz="2400" dirty="0" smtClean="0"/>
              <a:t> after one </a:t>
            </a:r>
            <a:r>
              <a:rPr lang="en-US" altLang="en-US" sz="2400" dirty="0" err="1" smtClean="0"/>
              <a:t>week,high</a:t>
            </a:r>
            <a:r>
              <a:rPr lang="en-US" altLang="en-US" sz="2400" dirty="0" smtClean="0"/>
              <a:t> GGT and transaminases</a:t>
            </a:r>
            <a:endParaRPr lang="en-US" altLang="en-US" sz="24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4">
            <a:extLst>
              <a:ext uri="{FF2B5EF4-FFF2-40B4-BE49-F238E27FC236}">
                <a16:creationId xmlns="" xmlns:a16="http://schemas.microsoft.com/office/drawing/2014/main" id="{DA22482D-7833-431A-AD29-CC62218F6CEE}"/>
              </a:ext>
            </a:extLst>
          </p:cNvPr>
          <p:cNvSpPr>
            <a:spLocks noGrp="1" noChangeArrowheads="1"/>
          </p:cNvSpPr>
          <p:nvPr>
            <p:ph type="title"/>
          </p:nvPr>
        </p:nvSpPr>
        <p:spPr/>
        <p:txBody>
          <a:bodyPr/>
          <a:lstStyle/>
          <a:p>
            <a:pPr eaLnBrk="1" hangingPunct="1"/>
            <a:r>
              <a:rPr lang="en-US" altLang="en-US"/>
              <a:t>Kawasaki    disease</a:t>
            </a:r>
          </a:p>
        </p:txBody>
      </p:sp>
      <p:sp>
        <p:nvSpPr>
          <p:cNvPr id="4099" name="Rectangle 5">
            <a:extLst>
              <a:ext uri="{FF2B5EF4-FFF2-40B4-BE49-F238E27FC236}">
                <a16:creationId xmlns="" xmlns:a16="http://schemas.microsoft.com/office/drawing/2014/main" id="{8814D024-3AFF-4B3B-ADA1-391014897C24}"/>
              </a:ext>
            </a:extLst>
          </p:cNvPr>
          <p:cNvSpPr>
            <a:spLocks noGrp="1" noChangeArrowheads="1"/>
          </p:cNvSpPr>
          <p:nvPr>
            <p:ph sz="quarter" idx="1"/>
          </p:nvPr>
        </p:nvSpPr>
        <p:spPr/>
        <p:txBody>
          <a:bodyPr/>
          <a:lstStyle/>
          <a:p>
            <a:pPr algn="l" rtl="0" eaLnBrk="1" hangingPunct="1">
              <a:buFont typeface="Wingdings" panose="05000000000000000000" pitchFamily="2" charset="2"/>
              <a:buNone/>
            </a:pPr>
            <a:r>
              <a:rPr lang="en-US" altLang="en-US" dirty="0"/>
              <a:t> formerly known as</a:t>
            </a:r>
          </a:p>
          <a:p>
            <a:pPr algn="l" rtl="0" eaLnBrk="1" hangingPunct="1"/>
            <a:r>
              <a:rPr lang="en-US" altLang="en-US" dirty="0" err="1"/>
              <a:t>mucocutaneous</a:t>
            </a:r>
            <a:r>
              <a:rPr lang="en-US" altLang="en-US" dirty="0"/>
              <a:t> lymph node syndrome </a:t>
            </a:r>
          </a:p>
          <a:p>
            <a:pPr marL="0" indent="0" algn="l" rtl="0" eaLnBrk="1" hangingPunct="1">
              <a:buNone/>
            </a:pPr>
            <a:r>
              <a:rPr lang="en-US" altLang="en-US" dirty="0" smtClean="0"/>
              <a:t>Involve the skin ,lymph node and eyes</a:t>
            </a:r>
            <a:endParaRPr lang="en-US" altLang="en-US" dirty="0"/>
          </a:p>
          <a:p>
            <a:pPr marL="0" indent="0" algn="l" rtl="0" eaLnBrk="1" hangingPunct="1">
              <a:buNone/>
            </a:pPr>
            <a:r>
              <a:rPr lang="en-US" altLang="en-US" dirty="0"/>
              <a:t> </a:t>
            </a:r>
            <a:r>
              <a:rPr lang="en-US" altLang="en-US" dirty="0" smtClean="0"/>
              <a:t>infantile PAN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a:extLst>
              <a:ext uri="{FF2B5EF4-FFF2-40B4-BE49-F238E27FC236}">
                <a16:creationId xmlns="" xmlns:a16="http://schemas.microsoft.com/office/drawing/2014/main" id="{C9CCACC3-ECD9-46AD-ADB4-C8FDB056BAB7}"/>
              </a:ext>
            </a:extLst>
          </p:cNvPr>
          <p:cNvSpPr>
            <a:spLocks noGrp="1" noChangeArrowheads="1"/>
          </p:cNvSpPr>
          <p:nvPr>
            <p:ph type="title"/>
          </p:nvPr>
        </p:nvSpPr>
        <p:spPr/>
        <p:txBody>
          <a:bodyPr/>
          <a:lstStyle/>
          <a:p>
            <a:pPr eaLnBrk="1" hangingPunct="1"/>
            <a:r>
              <a:rPr lang="en-US" altLang="en-US"/>
              <a:t>ECHOCARDIOGRAPHY</a:t>
            </a:r>
          </a:p>
        </p:txBody>
      </p:sp>
      <p:sp>
        <p:nvSpPr>
          <p:cNvPr id="23555" name="Rectangle 3">
            <a:extLst>
              <a:ext uri="{FF2B5EF4-FFF2-40B4-BE49-F238E27FC236}">
                <a16:creationId xmlns="" xmlns:a16="http://schemas.microsoft.com/office/drawing/2014/main" id="{FE5F4852-42DB-49F3-B27A-CF3ECBC95833}"/>
              </a:ext>
            </a:extLst>
          </p:cNvPr>
          <p:cNvSpPr>
            <a:spLocks noGrp="1" noChangeArrowheads="1"/>
          </p:cNvSpPr>
          <p:nvPr>
            <p:ph sz="quarter" idx="1"/>
          </p:nvPr>
        </p:nvSpPr>
        <p:spPr/>
        <p:txBody>
          <a:bodyPr/>
          <a:lstStyle/>
          <a:p>
            <a:pPr algn="l" rtl="0" eaLnBrk="1" hangingPunct="1">
              <a:lnSpc>
                <a:spcPct val="80000"/>
              </a:lnSpc>
            </a:pPr>
            <a:r>
              <a:rPr lang="en-US" altLang="en-US"/>
              <a:t>Two-dimensional echocardiography is the most useful test to monitor the potential development of coronary artery abnormalities and should be performed by a pediatric cardiologist. </a:t>
            </a:r>
          </a:p>
          <a:p>
            <a:pPr algn="l" rtl="0" eaLnBrk="1" hangingPunct="1">
              <a:lnSpc>
                <a:spcPct val="80000"/>
              </a:lnSpc>
            </a:pPr>
            <a:r>
              <a:rPr lang="en-US" altLang="en-US"/>
              <a:t>The test should be performed at diagnosis and again after 2-3 wk of illness. </a:t>
            </a:r>
          </a:p>
          <a:p>
            <a:pPr algn="l" rtl="0" eaLnBrk="1" hangingPunct="1">
              <a:lnSpc>
                <a:spcPct val="80000"/>
              </a:lnSpc>
            </a:pPr>
            <a:r>
              <a:rPr lang="en-US" altLang="en-US"/>
              <a:t>If results of both of these are normal, a repeat study is performed 6-8 wk after onset of illness. </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a:extLst>
              <a:ext uri="{FF2B5EF4-FFF2-40B4-BE49-F238E27FC236}">
                <a16:creationId xmlns="" xmlns:a16="http://schemas.microsoft.com/office/drawing/2014/main" id="{174F6CAA-EC8F-467F-85A7-56BB32E46EE9}"/>
              </a:ext>
            </a:extLst>
          </p:cNvPr>
          <p:cNvSpPr>
            <a:spLocks noGrp="1" noChangeArrowheads="1"/>
          </p:cNvSpPr>
          <p:nvPr>
            <p:ph type="title"/>
          </p:nvPr>
        </p:nvSpPr>
        <p:spPr/>
        <p:txBody>
          <a:bodyPr/>
          <a:lstStyle/>
          <a:p>
            <a:pPr eaLnBrk="1" hangingPunct="1"/>
            <a:r>
              <a:rPr lang="en-US" altLang="en-US"/>
              <a:t>FOLLOW  UP</a:t>
            </a:r>
          </a:p>
        </p:txBody>
      </p:sp>
      <p:sp>
        <p:nvSpPr>
          <p:cNvPr id="24579" name="Rectangle 3">
            <a:extLst>
              <a:ext uri="{FF2B5EF4-FFF2-40B4-BE49-F238E27FC236}">
                <a16:creationId xmlns="" xmlns:a16="http://schemas.microsoft.com/office/drawing/2014/main" id="{7D708B6C-0D7F-420D-8092-4C6276DBED38}"/>
              </a:ext>
            </a:extLst>
          </p:cNvPr>
          <p:cNvSpPr>
            <a:spLocks noGrp="1" noChangeArrowheads="1"/>
          </p:cNvSpPr>
          <p:nvPr>
            <p:ph sz="quarter" idx="1"/>
          </p:nvPr>
        </p:nvSpPr>
        <p:spPr/>
        <p:txBody>
          <a:bodyPr/>
          <a:lstStyle/>
          <a:p>
            <a:pPr marL="609600" indent="-609600" algn="l" rtl="0" eaLnBrk="1" hangingPunct="1">
              <a:buFont typeface="Wingdings" panose="05000000000000000000" pitchFamily="2" charset="2"/>
              <a:buNone/>
            </a:pPr>
            <a:r>
              <a:rPr lang="en-US" altLang="en-US"/>
              <a:t>    For patients who develop coronary artery abnormalities; more frequent </a:t>
            </a:r>
          </a:p>
          <a:p>
            <a:pPr marL="609600" indent="-609600" algn="l" rtl="0" eaLnBrk="1" hangingPunct="1"/>
            <a:r>
              <a:rPr lang="en-US" altLang="en-US"/>
              <a:t>echocardiographic studies </a:t>
            </a:r>
          </a:p>
          <a:p>
            <a:pPr marL="609600" indent="-609600" algn="l" rtl="0" eaLnBrk="1" hangingPunct="1"/>
            <a:r>
              <a:rPr lang="en-US" altLang="en-US"/>
              <a:t>and potentially angiography may be indicated. Treatment of such patients should be determined in consultation with a pediatric cardiologist</a:t>
            </a:r>
            <a:r>
              <a:rPr lang="ar-SA" altLang="en-US"/>
              <a:t>.</a:t>
            </a:r>
            <a:endParaRPr lang="en-US" altLang="en-US"/>
          </a:p>
          <a:p>
            <a:pPr marL="609600" indent="-609600" algn="l" rtl="0" eaLnBrk="1" hangingPunct="1"/>
            <a:endParaRPr lang="en-US" alt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a:t>Predictor of poor prognosis</a:t>
            </a:r>
          </a:p>
        </p:txBody>
      </p:sp>
      <p:sp>
        <p:nvSpPr>
          <p:cNvPr id="3" name="Content Placeholder 2"/>
          <p:cNvSpPr>
            <a:spLocks noGrp="1"/>
          </p:cNvSpPr>
          <p:nvPr>
            <p:ph sz="quarter" idx="1"/>
          </p:nvPr>
        </p:nvSpPr>
        <p:spPr/>
        <p:txBody>
          <a:bodyPr/>
          <a:lstStyle/>
          <a:p>
            <a:pPr algn="l" rtl="0"/>
            <a:r>
              <a:rPr lang="en-US" dirty="0" smtClean="0"/>
              <a:t>Young age ,,male gender</a:t>
            </a:r>
          </a:p>
          <a:p>
            <a:pPr algn="l" rtl="0"/>
            <a:r>
              <a:rPr lang="en-US" dirty="0" err="1" smtClean="0"/>
              <a:t>Persistant</a:t>
            </a:r>
            <a:r>
              <a:rPr lang="en-US" dirty="0" smtClean="0"/>
              <a:t> fever and poor response to </a:t>
            </a:r>
            <a:r>
              <a:rPr lang="en-US" dirty="0" err="1" smtClean="0"/>
              <a:t>ttx</a:t>
            </a:r>
            <a:endParaRPr lang="en-US" dirty="0" smtClean="0"/>
          </a:p>
          <a:p>
            <a:pPr algn="l" rtl="0"/>
            <a:r>
              <a:rPr lang="en-US" dirty="0" smtClean="0"/>
              <a:t>Labs abnormality</a:t>
            </a:r>
            <a:endParaRPr lang="ar-JO" dirty="0"/>
          </a:p>
        </p:txBody>
      </p:sp>
    </p:spTree>
    <p:extLst>
      <p:ext uri="{BB962C8B-B14F-4D97-AF65-F5344CB8AC3E}">
        <p14:creationId xmlns:p14="http://schemas.microsoft.com/office/powerpoint/2010/main" val="4124193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a:extLst>
              <a:ext uri="{FF2B5EF4-FFF2-40B4-BE49-F238E27FC236}">
                <a16:creationId xmlns="" xmlns:a16="http://schemas.microsoft.com/office/drawing/2014/main" id="{3F0DA3DA-D6F8-4958-9988-B5D7036B7FF6}"/>
              </a:ext>
            </a:extLst>
          </p:cNvPr>
          <p:cNvSpPr>
            <a:spLocks noGrp="1" noChangeArrowheads="1"/>
          </p:cNvSpPr>
          <p:nvPr>
            <p:ph type="title"/>
          </p:nvPr>
        </p:nvSpPr>
        <p:spPr/>
        <p:txBody>
          <a:bodyPr>
            <a:normAutofit fontScale="90000"/>
          </a:bodyPr>
          <a:lstStyle/>
          <a:p>
            <a:pPr eaLnBrk="1" hangingPunct="1"/>
            <a:r>
              <a:rPr lang="en-US" altLang="en-US" dirty="0"/>
              <a:t>D DX </a:t>
            </a:r>
            <a:r>
              <a:rPr lang="en-US" altLang="en-US" dirty="0" smtClean="0"/>
              <a:t/>
            </a:r>
            <a:br>
              <a:rPr lang="en-US" altLang="en-US" dirty="0" smtClean="0"/>
            </a:br>
            <a:endParaRPr lang="en-US" altLang="en-US" dirty="0"/>
          </a:p>
        </p:txBody>
      </p:sp>
      <p:sp>
        <p:nvSpPr>
          <p:cNvPr id="25603" name="Rectangle 3">
            <a:extLst>
              <a:ext uri="{FF2B5EF4-FFF2-40B4-BE49-F238E27FC236}">
                <a16:creationId xmlns="" xmlns:a16="http://schemas.microsoft.com/office/drawing/2014/main" id="{B68BADC4-69F4-4B0B-9250-CDCBB6390A48}"/>
              </a:ext>
            </a:extLst>
          </p:cNvPr>
          <p:cNvSpPr>
            <a:spLocks noGrp="1" noChangeArrowheads="1"/>
          </p:cNvSpPr>
          <p:nvPr>
            <p:ph sz="quarter" idx="1"/>
          </p:nvPr>
        </p:nvSpPr>
        <p:spPr/>
        <p:txBody>
          <a:bodyPr/>
          <a:lstStyle/>
          <a:p>
            <a:pPr algn="l" rtl="0">
              <a:buNone/>
            </a:pPr>
            <a:r>
              <a:rPr lang="en-US" altLang="en-US" dirty="0" smtClean="0"/>
              <a:t>  </a:t>
            </a:r>
            <a:r>
              <a:rPr lang="en-US" altLang="en-US" dirty="0"/>
              <a:t>MEASELES</a:t>
            </a:r>
            <a:endParaRPr lang="en-US" altLang="en-US" dirty="0" smtClean="0"/>
          </a:p>
          <a:p>
            <a:pPr algn="l" rtl="0" eaLnBrk="1" hangingPunct="1">
              <a:buFont typeface="Wingdings" panose="05000000000000000000" pitchFamily="2" charset="2"/>
              <a:buNone/>
            </a:pPr>
            <a:r>
              <a:rPr lang="en-US" altLang="en-US" dirty="0" smtClean="0"/>
              <a:t>  </a:t>
            </a:r>
            <a:r>
              <a:rPr lang="en-US" altLang="en-US" dirty="0"/>
              <a:t>exudative conjunctivitis.</a:t>
            </a:r>
          </a:p>
          <a:p>
            <a:pPr algn="l" rtl="0" eaLnBrk="1" hangingPunct="1">
              <a:buFont typeface="Wingdings" panose="05000000000000000000" pitchFamily="2" charset="2"/>
              <a:buNone/>
            </a:pPr>
            <a:r>
              <a:rPr lang="en-US" altLang="en-US" dirty="0"/>
              <a:t>   </a:t>
            </a:r>
            <a:r>
              <a:rPr lang="en-US" altLang="en-US" dirty="0" err="1"/>
              <a:t>Koplik</a:t>
            </a:r>
            <a:r>
              <a:rPr lang="en-US" altLang="en-US" dirty="0"/>
              <a:t> spots.</a:t>
            </a:r>
          </a:p>
          <a:p>
            <a:pPr algn="l" rtl="0" eaLnBrk="1" hangingPunct="1">
              <a:buFont typeface="Wingdings" panose="05000000000000000000" pitchFamily="2" charset="2"/>
              <a:buNone/>
            </a:pPr>
            <a:r>
              <a:rPr lang="en-US" altLang="en-US" dirty="0"/>
              <a:t>   rash that begins on the face behind the ears. </a:t>
            </a:r>
          </a:p>
          <a:p>
            <a:pPr algn="l" rtl="0" eaLnBrk="1" hangingPunct="1">
              <a:buFont typeface="Wingdings" panose="05000000000000000000" pitchFamily="2" charset="2"/>
              <a:buNone/>
            </a:pPr>
            <a:r>
              <a:rPr lang="en-US" altLang="en-US" dirty="0"/>
              <a:t>   and a low white blood cell count and ESR.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a:extLst>
              <a:ext uri="{FF2B5EF4-FFF2-40B4-BE49-F238E27FC236}">
                <a16:creationId xmlns="" xmlns:a16="http://schemas.microsoft.com/office/drawing/2014/main" id="{B11F993E-34B4-4CDA-8D81-FEE119979EDA}"/>
              </a:ext>
            </a:extLst>
          </p:cNvPr>
          <p:cNvSpPr>
            <a:spLocks noGrp="1" noChangeArrowheads="1"/>
          </p:cNvSpPr>
          <p:nvPr>
            <p:ph type="title"/>
          </p:nvPr>
        </p:nvSpPr>
        <p:spPr/>
        <p:txBody>
          <a:bodyPr/>
          <a:lstStyle/>
          <a:p>
            <a:pPr eaLnBrk="1" hangingPunct="1"/>
            <a:r>
              <a:rPr lang="en-US" altLang="en-US" dirty="0" smtClean="0"/>
              <a:t>Drug </a:t>
            </a:r>
            <a:r>
              <a:rPr lang="en-US" altLang="en-US" dirty="0" err="1" smtClean="0"/>
              <a:t>Rxn</a:t>
            </a:r>
            <a:endParaRPr lang="en-US" altLang="en-US" dirty="0"/>
          </a:p>
        </p:txBody>
      </p:sp>
      <p:sp>
        <p:nvSpPr>
          <p:cNvPr id="26627" name="Rectangle 3">
            <a:extLst>
              <a:ext uri="{FF2B5EF4-FFF2-40B4-BE49-F238E27FC236}">
                <a16:creationId xmlns="" xmlns:a16="http://schemas.microsoft.com/office/drawing/2014/main" id="{63FA5B32-DAA8-4EE9-8A0C-F09A86B8FFB3}"/>
              </a:ext>
            </a:extLst>
          </p:cNvPr>
          <p:cNvSpPr>
            <a:spLocks noGrp="1" noChangeArrowheads="1"/>
          </p:cNvSpPr>
          <p:nvPr>
            <p:ph sz="quarter" idx="1"/>
          </p:nvPr>
        </p:nvSpPr>
        <p:spPr/>
        <p:txBody>
          <a:bodyPr/>
          <a:lstStyle/>
          <a:p>
            <a:pPr algn="l" rtl="0" eaLnBrk="1" hangingPunct="1"/>
            <a:r>
              <a:rPr lang="en-US" altLang="en-US" dirty="0" err="1"/>
              <a:t>periorbital</a:t>
            </a:r>
            <a:r>
              <a:rPr lang="en-US" altLang="en-US" dirty="0"/>
              <a:t> </a:t>
            </a:r>
            <a:r>
              <a:rPr lang="en-US" altLang="en-US" dirty="0" smtClean="0"/>
              <a:t>edema</a:t>
            </a:r>
            <a:endParaRPr lang="en-US" altLang="en-US" dirty="0"/>
          </a:p>
          <a:p>
            <a:pPr algn="l" rtl="0" eaLnBrk="1" hangingPunct="1"/>
            <a:r>
              <a:rPr lang="en-US" altLang="en-US" dirty="0"/>
              <a:t>oral lesions</a:t>
            </a:r>
          </a:p>
          <a:p>
            <a:pPr algn="l" rtl="0" eaLnBrk="1" hangingPunct="1"/>
            <a:r>
              <a:rPr lang="en-US" altLang="en-US" dirty="0"/>
              <a:t>  low ESR, may help to distinguish these reactions from Kawasaki disease. </a:t>
            </a:r>
          </a:p>
          <a:p>
            <a:pPr algn="l" rtl="0" eaLnBrk="1" hangingPunct="1"/>
            <a:endParaRPr lang="en-US" altLang="en-US" dirty="0"/>
          </a:p>
          <a:p>
            <a:pPr algn="l" rtl="0" eaLnBrk="1" hangingPunct="1"/>
            <a:endParaRPr lang="en-US" alt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a:extLst>
              <a:ext uri="{FF2B5EF4-FFF2-40B4-BE49-F238E27FC236}">
                <a16:creationId xmlns="" xmlns:a16="http://schemas.microsoft.com/office/drawing/2014/main" id="{AB263588-21C4-4E15-87BC-F7ABDECE6F7F}"/>
              </a:ext>
            </a:extLst>
          </p:cNvPr>
          <p:cNvSpPr>
            <a:spLocks noGrp="1" noChangeArrowheads="1"/>
          </p:cNvSpPr>
          <p:nvPr>
            <p:ph type="title"/>
          </p:nvPr>
        </p:nvSpPr>
        <p:spPr/>
        <p:txBody>
          <a:bodyPr/>
          <a:lstStyle/>
          <a:p>
            <a:pPr eaLnBrk="1" hangingPunct="1"/>
            <a:r>
              <a:rPr lang="en-US" altLang="en-US"/>
              <a:t>Toxic shock syndrome</a:t>
            </a:r>
          </a:p>
        </p:txBody>
      </p:sp>
      <p:sp>
        <p:nvSpPr>
          <p:cNvPr id="27651" name="Rectangle 3">
            <a:extLst>
              <a:ext uri="{FF2B5EF4-FFF2-40B4-BE49-F238E27FC236}">
                <a16:creationId xmlns="" xmlns:a16="http://schemas.microsoft.com/office/drawing/2014/main" id="{A37328AE-947F-4AFE-83A9-83B704A505F2}"/>
              </a:ext>
            </a:extLst>
          </p:cNvPr>
          <p:cNvSpPr>
            <a:spLocks noGrp="1" noChangeArrowheads="1"/>
          </p:cNvSpPr>
          <p:nvPr>
            <p:ph sz="quarter" idx="1"/>
          </p:nvPr>
        </p:nvSpPr>
        <p:spPr/>
        <p:txBody>
          <a:bodyPr/>
          <a:lstStyle/>
          <a:p>
            <a:pPr algn="l" rtl="0" eaLnBrk="1" hangingPunct="1">
              <a:lnSpc>
                <a:spcPct val="80000"/>
              </a:lnSpc>
            </a:pPr>
            <a:r>
              <a:rPr lang="en-US" altLang="en-US" sz="3200"/>
              <a:t>  hypotension</a:t>
            </a:r>
          </a:p>
          <a:p>
            <a:pPr algn="l" rtl="0" eaLnBrk="1" hangingPunct="1">
              <a:lnSpc>
                <a:spcPct val="80000"/>
              </a:lnSpc>
            </a:pPr>
            <a:r>
              <a:rPr lang="en-US" altLang="en-US" sz="3200"/>
              <a:t>  renal involvement</a:t>
            </a:r>
          </a:p>
          <a:p>
            <a:pPr algn="l" rtl="0" eaLnBrk="1" hangingPunct="1">
              <a:lnSpc>
                <a:spcPct val="80000"/>
              </a:lnSpc>
            </a:pPr>
            <a:r>
              <a:rPr lang="en-US" altLang="en-US" sz="3200"/>
              <a:t>  elevated creatine phosphokinase  </a:t>
            </a:r>
          </a:p>
          <a:p>
            <a:pPr algn="l" rtl="0" eaLnBrk="1" hangingPunct="1">
              <a:lnSpc>
                <a:spcPct val="80000"/>
              </a:lnSpc>
            </a:pPr>
            <a:r>
              <a:rPr lang="en-US" altLang="en-US" sz="3200"/>
              <a:t>  focus of staphylococcal infection. which are features of this illness but not of Kawasaki disease</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a:extLst>
              <a:ext uri="{FF2B5EF4-FFF2-40B4-BE49-F238E27FC236}">
                <a16:creationId xmlns="" xmlns:a16="http://schemas.microsoft.com/office/drawing/2014/main" id="{A7F53C03-F02E-4E40-A190-A868CCE9B6B1}"/>
              </a:ext>
            </a:extLst>
          </p:cNvPr>
          <p:cNvSpPr>
            <a:spLocks noGrp="1" noChangeArrowheads="1"/>
          </p:cNvSpPr>
          <p:nvPr>
            <p:ph type="title"/>
          </p:nvPr>
        </p:nvSpPr>
        <p:spPr/>
        <p:txBody>
          <a:bodyPr/>
          <a:lstStyle/>
          <a:p>
            <a:pPr eaLnBrk="1" hangingPunct="1"/>
            <a:r>
              <a:rPr lang="en-US" altLang="en-US"/>
              <a:t>scarlet fever</a:t>
            </a:r>
          </a:p>
        </p:txBody>
      </p:sp>
      <p:sp>
        <p:nvSpPr>
          <p:cNvPr id="28675" name="Rectangle 3">
            <a:extLst>
              <a:ext uri="{FF2B5EF4-FFF2-40B4-BE49-F238E27FC236}">
                <a16:creationId xmlns="" xmlns:a16="http://schemas.microsoft.com/office/drawing/2014/main" id="{AFD7D95D-6E07-4A83-B55D-527B4245BA30}"/>
              </a:ext>
            </a:extLst>
          </p:cNvPr>
          <p:cNvSpPr>
            <a:spLocks noGrp="1" noChangeArrowheads="1"/>
          </p:cNvSpPr>
          <p:nvPr>
            <p:ph sz="quarter" idx="1"/>
          </p:nvPr>
        </p:nvSpPr>
        <p:spPr/>
        <p:txBody>
          <a:bodyPr/>
          <a:lstStyle/>
          <a:p>
            <a:pPr algn="l" rtl="0" eaLnBrk="1" hangingPunct="1">
              <a:buFont typeface="Wingdings" panose="05000000000000000000" pitchFamily="2" charset="2"/>
              <a:buNone/>
            </a:pPr>
            <a:r>
              <a:rPr lang="en-US" altLang="en-US"/>
              <a:t>A common clinical problem is the differentiation of from Kawasaki disease in a child who is a group A streptococcal carrier. Because patients with scarlet fever have a rapid clinical response to penicillin therapy, treatment with this therapy for 24-48 hr with clinical reassessment at that time generally clarifies the diagnosis.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a:extLst>
              <a:ext uri="{FF2B5EF4-FFF2-40B4-BE49-F238E27FC236}">
                <a16:creationId xmlns="" xmlns:a16="http://schemas.microsoft.com/office/drawing/2014/main" id="{A4434E7D-50AC-48AE-B04C-2F9F2E3EB85F}"/>
              </a:ext>
            </a:extLst>
          </p:cNvPr>
          <p:cNvSpPr>
            <a:spLocks noGrp="1" noChangeArrowheads="1"/>
          </p:cNvSpPr>
          <p:nvPr>
            <p:ph type="title"/>
          </p:nvPr>
        </p:nvSpPr>
        <p:spPr/>
        <p:txBody>
          <a:bodyPr/>
          <a:lstStyle/>
          <a:p>
            <a:pPr eaLnBrk="1" hangingPunct="1"/>
            <a:r>
              <a:rPr lang="en-US" altLang="en-US" sz="3200"/>
              <a:t>COMPLICATIONS AND PROGNOSIS</a:t>
            </a:r>
          </a:p>
        </p:txBody>
      </p:sp>
      <p:sp>
        <p:nvSpPr>
          <p:cNvPr id="29699" name="Rectangle 3">
            <a:extLst>
              <a:ext uri="{FF2B5EF4-FFF2-40B4-BE49-F238E27FC236}">
                <a16:creationId xmlns="" xmlns:a16="http://schemas.microsoft.com/office/drawing/2014/main" id="{A16BDC7C-D75F-43F6-A7A8-88E4C47F592C}"/>
              </a:ext>
            </a:extLst>
          </p:cNvPr>
          <p:cNvSpPr>
            <a:spLocks noGrp="1" noChangeArrowheads="1"/>
          </p:cNvSpPr>
          <p:nvPr>
            <p:ph sz="quarter" idx="1"/>
          </p:nvPr>
        </p:nvSpPr>
        <p:spPr>
          <a:xfrm>
            <a:off x="914400" y="2276475"/>
            <a:ext cx="8229600" cy="4332288"/>
          </a:xfrm>
        </p:spPr>
        <p:txBody>
          <a:bodyPr/>
          <a:lstStyle/>
          <a:p>
            <a:pPr algn="l" rtl="0" eaLnBrk="1" hangingPunct="1">
              <a:lnSpc>
                <a:spcPct val="80000"/>
              </a:lnSpc>
            </a:pPr>
            <a:r>
              <a:rPr lang="en-US" altLang="en-US"/>
              <a:t>Recovery is complete and without apparent long-term effects for patients who do not develop coronary disease.</a:t>
            </a:r>
          </a:p>
          <a:p>
            <a:pPr algn="l" rtl="0" eaLnBrk="1" hangingPunct="1">
              <a:lnSpc>
                <a:spcPct val="80000"/>
              </a:lnSpc>
            </a:pPr>
            <a:r>
              <a:rPr lang="en-US" altLang="en-US"/>
              <a:t> Recurrent illness occurs in only 1-3% of cases</a:t>
            </a:r>
          </a:p>
          <a:p>
            <a:pPr algn="l" rtl="0" eaLnBrk="1" hangingPunct="1">
              <a:lnSpc>
                <a:spcPct val="80000"/>
              </a:lnSpc>
            </a:pPr>
            <a:r>
              <a:rPr lang="en-US" altLang="en-US"/>
              <a:t> Overall, 50% of coronary artery aneurysms resolve echocardiographically by 1-2 yr after the illness. </a:t>
            </a:r>
          </a:p>
          <a:p>
            <a:pPr algn="l" rtl="0" eaLnBrk="1" hangingPunct="1">
              <a:lnSpc>
                <a:spcPct val="80000"/>
              </a:lnSpc>
            </a:pPr>
            <a:r>
              <a:rPr lang="en-US" altLang="en-US"/>
              <a:t> Giant aneurysms are unlikely to resolve and most often lead to thrombosis or stenosis.</a:t>
            </a:r>
            <a:r>
              <a:rPr lang="ar-SA" altLang="en-US"/>
              <a:t>.</a:t>
            </a:r>
            <a:endParaRPr lang="en-US" altLang="en-US"/>
          </a:p>
          <a:p>
            <a:pPr algn="l" rtl="0" eaLnBrk="1" hangingPunct="1">
              <a:lnSpc>
                <a:spcPct val="80000"/>
              </a:lnSpc>
              <a:buFont typeface="Wingdings" panose="05000000000000000000" pitchFamily="2" charset="2"/>
              <a:buNone/>
            </a:pPr>
            <a:endParaRPr lang="en-US" altLang="en-U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a:extLst>
              <a:ext uri="{FF2B5EF4-FFF2-40B4-BE49-F238E27FC236}">
                <a16:creationId xmlns="" xmlns:a16="http://schemas.microsoft.com/office/drawing/2014/main" id="{40BF5E62-99D0-4C0E-B7FA-D17D51976289}"/>
              </a:ext>
            </a:extLst>
          </p:cNvPr>
          <p:cNvSpPr>
            <a:spLocks noGrp="1" noChangeArrowheads="1"/>
          </p:cNvSpPr>
          <p:nvPr>
            <p:ph type="title"/>
          </p:nvPr>
        </p:nvSpPr>
        <p:spPr/>
        <p:txBody>
          <a:bodyPr/>
          <a:lstStyle/>
          <a:p>
            <a:pPr eaLnBrk="1" hangingPunct="1"/>
            <a:r>
              <a:rPr lang="en-US" altLang="en-US"/>
              <a:t>Treatment of Kawasaki Disease</a:t>
            </a:r>
          </a:p>
        </p:txBody>
      </p:sp>
      <p:sp>
        <p:nvSpPr>
          <p:cNvPr id="30723" name="Rectangle 3">
            <a:extLst>
              <a:ext uri="{FF2B5EF4-FFF2-40B4-BE49-F238E27FC236}">
                <a16:creationId xmlns="" xmlns:a16="http://schemas.microsoft.com/office/drawing/2014/main" id="{470730EC-2ECA-4A01-BD67-9ADB7F1D4602}"/>
              </a:ext>
            </a:extLst>
          </p:cNvPr>
          <p:cNvSpPr>
            <a:spLocks noGrp="1" noChangeArrowheads="1"/>
          </p:cNvSpPr>
          <p:nvPr>
            <p:ph sz="quarter" idx="1"/>
          </p:nvPr>
        </p:nvSpPr>
        <p:spPr>
          <a:xfrm>
            <a:off x="827088" y="2349500"/>
            <a:ext cx="8316912" cy="4114800"/>
          </a:xfrm>
        </p:spPr>
        <p:txBody>
          <a:bodyPr/>
          <a:lstStyle/>
          <a:p>
            <a:pPr algn="ctr" rtl="0" eaLnBrk="1" hangingPunct="1">
              <a:lnSpc>
                <a:spcPct val="80000"/>
              </a:lnSpc>
              <a:buFont typeface="Wingdings" panose="05000000000000000000" pitchFamily="2" charset="2"/>
              <a:buNone/>
            </a:pPr>
            <a:r>
              <a:rPr lang="en-US" altLang="en-US"/>
              <a:t>Acute Stage</a:t>
            </a:r>
          </a:p>
          <a:p>
            <a:pPr algn="ctr" rtl="0" eaLnBrk="1" hangingPunct="1">
              <a:lnSpc>
                <a:spcPct val="80000"/>
              </a:lnSpc>
              <a:buFont typeface="Wingdings" panose="05000000000000000000" pitchFamily="2" charset="2"/>
              <a:buNone/>
            </a:pPr>
            <a:endParaRPr lang="en-US" altLang="en-US"/>
          </a:p>
          <a:p>
            <a:pPr algn="ctr" rtl="0" eaLnBrk="1" hangingPunct="1">
              <a:lnSpc>
                <a:spcPct val="80000"/>
              </a:lnSpc>
            </a:pPr>
            <a:r>
              <a:rPr lang="en-US" altLang="en-US"/>
              <a:t>Intravenous immune globulin 2 g/kg over 10-12 hr .</a:t>
            </a:r>
          </a:p>
          <a:p>
            <a:pPr algn="l" rtl="0" eaLnBrk="1" hangingPunct="1">
              <a:lnSpc>
                <a:spcPct val="80000"/>
              </a:lnSpc>
            </a:pPr>
            <a:endParaRPr lang="en-US" altLang="en-US"/>
          </a:p>
          <a:p>
            <a:pPr algn="l" rtl="0" eaLnBrk="1" hangingPunct="1">
              <a:lnSpc>
                <a:spcPct val="80000"/>
              </a:lnSpc>
            </a:pPr>
            <a:r>
              <a:rPr lang="en-US" altLang="en-US"/>
              <a:t> aspirin 80-100 mg/ kg/24 hr divided every 6 hr orally until 14th illness day.</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a:extLst>
              <a:ext uri="{FF2B5EF4-FFF2-40B4-BE49-F238E27FC236}">
                <a16:creationId xmlns="" xmlns:a16="http://schemas.microsoft.com/office/drawing/2014/main" id="{2C3F4239-DAE0-4C4F-AB0B-3FE835D59777}"/>
              </a:ext>
            </a:extLst>
          </p:cNvPr>
          <p:cNvSpPr>
            <a:spLocks noGrp="1" noChangeArrowheads="1"/>
          </p:cNvSpPr>
          <p:nvPr>
            <p:ph type="title"/>
          </p:nvPr>
        </p:nvSpPr>
        <p:spPr/>
        <p:txBody>
          <a:bodyPr/>
          <a:lstStyle/>
          <a:p>
            <a:pPr algn="ctr" eaLnBrk="1" hangingPunct="1"/>
            <a:r>
              <a:rPr lang="en-US" altLang="en-US" sz="4000"/>
              <a:t>Convalescent Stage</a:t>
            </a:r>
          </a:p>
        </p:txBody>
      </p:sp>
      <p:sp>
        <p:nvSpPr>
          <p:cNvPr id="31747" name="Rectangle 3">
            <a:extLst>
              <a:ext uri="{FF2B5EF4-FFF2-40B4-BE49-F238E27FC236}">
                <a16:creationId xmlns="" xmlns:a16="http://schemas.microsoft.com/office/drawing/2014/main" id="{DCEC6369-09D5-464B-B594-360EA599DAAA}"/>
              </a:ext>
            </a:extLst>
          </p:cNvPr>
          <p:cNvSpPr>
            <a:spLocks noGrp="1" noChangeArrowheads="1"/>
          </p:cNvSpPr>
          <p:nvPr>
            <p:ph sz="quarter" idx="1"/>
          </p:nvPr>
        </p:nvSpPr>
        <p:spPr>
          <a:xfrm>
            <a:off x="755650" y="2205038"/>
            <a:ext cx="8229600" cy="4652962"/>
          </a:xfrm>
        </p:spPr>
        <p:txBody>
          <a:bodyPr/>
          <a:lstStyle/>
          <a:p>
            <a:pPr algn="l" rtl="0" eaLnBrk="1" hangingPunct="1">
              <a:lnSpc>
                <a:spcPct val="90000"/>
              </a:lnSpc>
            </a:pPr>
            <a:endParaRPr lang="ar-SA" altLang="en-US"/>
          </a:p>
          <a:p>
            <a:pPr algn="l" rtl="0" eaLnBrk="1" hangingPunct="1">
              <a:lnSpc>
                <a:spcPct val="90000"/>
              </a:lnSpc>
            </a:pPr>
            <a:r>
              <a:rPr lang="ar-SA" altLang="en-US"/>
              <a:t>  </a:t>
            </a:r>
            <a:r>
              <a:rPr lang="en-US" altLang="en-US"/>
              <a:t>Aspirin 3-5 mg/kg once daily orally until 6-8 wk after illness onset </a:t>
            </a:r>
          </a:p>
          <a:p>
            <a:pPr algn="l" rtl="0" eaLnBrk="1" hangingPunct="1">
              <a:lnSpc>
                <a:spcPct val="90000"/>
              </a:lnSpc>
              <a:buFont typeface="Wingdings" panose="05000000000000000000" pitchFamily="2" charset="2"/>
              <a:buNone/>
            </a:pPr>
            <a:r>
              <a:rPr lang="en-US" altLang="en-US"/>
              <a:t>    </a:t>
            </a:r>
            <a:r>
              <a:rPr lang="en-US" altLang="en-US">
                <a:solidFill>
                  <a:schemeClr val="hlink"/>
                </a:solidFill>
              </a:rPr>
              <a:t>Long-Term Therapy for Those with Coronary Abnormalities</a:t>
            </a:r>
            <a:endParaRPr lang="ar-SA" altLang="en-US">
              <a:solidFill>
                <a:schemeClr val="hlink"/>
              </a:solidFill>
            </a:endParaRPr>
          </a:p>
          <a:p>
            <a:pPr algn="l" rtl="0" eaLnBrk="1" hangingPunct="1">
              <a:lnSpc>
                <a:spcPct val="90000"/>
              </a:lnSpc>
            </a:pPr>
            <a:r>
              <a:rPr lang="ar-SA" altLang="en-US"/>
              <a:t>  </a:t>
            </a:r>
            <a:r>
              <a:rPr lang="en-US" altLang="en-US"/>
              <a:t>Aspirin 3-5 mg/kg once daily, orally</a:t>
            </a:r>
            <a:endParaRPr lang="ar-SA" altLang="en-US"/>
          </a:p>
          <a:p>
            <a:pPr algn="l" rtl="0" eaLnBrk="1" hangingPunct="1">
              <a:lnSpc>
                <a:spcPct val="90000"/>
              </a:lnSpc>
            </a:pPr>
            <a:r>
              <a:rPr lang="ar-SA" altLang="en-US"/>
              <a:t>  ± </a:t>
            </a:r>
            <a:r>
              <a:rPr lang="en-US" altLang="en-US"/>
              <a:t>dipyridamole 4-6 mg/kg/24 hr divided in two or three doses orally (some experts add warfarin for those patients at particularly high risk of thrombosis.</a:t>
            </a:r>
          </a:p>
          <a:p>
            <a:pPr algn="l" rtl="0" eaLnBrk="1" hangingPunct="1">
              <a:lnSpc>
                <a:spcPct val="90000"/>
              </a:lnSpc>
            </a:pPr>
            <a:endParaRPr lang="en-US"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a:extLst>
              <a:ext uri="{FF2B5EF4-FFF2-40B4-BE49-F238E27FC236}">
                <a16:creationId xmlns="" xmlns:a16="http://schemas.microsoft.com/office/drawing/2014/main" id="{602EA869-F577-46E5-AD6C-1FB14093CFD3}"/>
              </a:ext>
            </a:extLst>
          </p:cNvPr>
          <p:cNvSpPr>
            <a:spLocks noGrp="1" noChangeArrowheads="1"/>
          </p:cNvSpPr>
          <p:nvPr>
            <p:ph type="title"/>
          </p:nvPr>
        </p:nvSpPr>
        <p:spPr/>
        <p:txBody>
          <a:bodyPr/>
          <a:lstStyle/>
          <a:p>
            <a:pPr eaLnBrk="1" hangingPunct="1"/>
            <a:r>
              <a:rPr lang="en-US" altLang="en-US"/>
              <a:t>DEFINITION</a:t>
            </a:r>
          </a:p>
        </p:txBody>
      </p:sp>
      <p:sp>
        <p:nvSpPr>
          <p:cNvPr id="5123" name="Rectangle 3">
            <a:extLst>
              <a:ext uri="{FF2B5EF4-FFF2-40B4-BE49-F238E27FC236}">
                <a16:creationId xmlns="" xmlns:a16="http://schemas.microsoft.com/office/drawing/2014/main" id="{98A7FF68-6CEA-4FA9-85AB-1C5EC620E149}"/>
              </a:ext>
            </a:extLst>
          </p:cNvPr>
          <p:cNvSpPr>
            <a:spLocks noGrp="1" noChangeArrowheads="1"/>
          </p:cNvSpPr>
          <p:nvPr>
            <p:ph sz="quarter" idx="1"/>
          </p:nvPr>
        </p:nvSpPr>
        <p:spPr>
          <a:xfrm>
            <a:off x="838200" y="2214563"/>
            <a:ext cx="8305800" cy="4643437"/>
          </a:xfrm>
        </p:spPr>
        <p:txBody>
          <a:bodyPr/>
          <a:lstStyle/>
          <a:p>
            <a:pPr algn="l" rtl="0" eaLnBrk="1" hangingPunct="1">
              <a:buFont typeface="Wingdings" panose="05000000000000000000" pitchFamily="2" charset="2"/>
              <a:buNone/>
            </a:pPr>
            <a:r>
              <a:rPr lang="en-US" altLang="en-US"/>
              <a:t>is an acute febrile vasculitis of childhood </a:t>
            </a:r>
          </a:p>
          <a:p>
            <a:pPr algn="l" rtl="0" eaLnBrk="1" hangingPunct="1">
              <a:buFont typeface="Wingdings" panose="05000000000000000000" pitchFamily="2" charset="2"/>
              <a:buNone/>
            </a:pPr>
            <a:r>
              <a:rPr lang="en-US" altLang="en-US"/>
              <a:t>first described by Dr. Tomisaku Kawasaki in Japan in 1967. </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a:extLst>
              <a:ext uri="{FF2B5EF4-FFF2-40B4-BE49-F238E27FC236}">
                <a16:creationId xmlns="" xmlns:a16="http://schemas.microsoft.com/office/drawing/2014/main" id="{262867B5-CB93-4010-8342-289970C190A2}"/>
              </a:ext>
            </a:extLst>
          </p:cNvPr>
          <p:cNvSpPr>
            <a:spLocks noGrp="1" noChangeArrowheads="1"/>
          </p:cNvSpPr>
          <p:nvPr>
            <p:ph type="title"/>
          </p:nvPr>
        </p:nvSpPr>
        <p:spPr/>
        <p:txBody>
          <a:bodyPr/>
          <a:lstStyle/>
          <a:p>
            <a:pPr eaLnBrk="1" hangingPunct="1"/>
            <a:r>
              <a:rPr lang="en-US" altLang="en-US"/>
              <a:t>ASPIRIN   antithrombotic</a:t>
            </a:r>
          </a:p>
        </p:txBody>
      </p:sp>
      <p:sp>
        <p:nvSpPr>
          <p:cNvPr id="32771" name="Rectangle 3">
            <a:extLst>
              <a:ext uri="{FF2B5EF4-FFF2-40B4-BE49-F238E27FC236}">
                <a16:creationId xmlns="" xmlns:a16="http://schemas.microsoft.com/office/drawing/2014/main" id="{09C23C6F-B7E9-4B2F-A11D-FAD9EAAE409F}"/>
              </a:ext>
            </a:extLst>
          </p:cNvPr>
          <p:cNvSpPr>
            <a:spLocks noGrp="1" noChangeArrowheads="1"/>
          </p:cNvSpPr>
          <p:nvPr>
            <p:ph sz="quarter" idx="1"/>
          </p:nvPr>
        </p:nvSpPr>
        <p:spPr/>
        <p:txBody>
          <a:bodyPr/>
          <a:lstStyle/>
          <a:p>
            <a:pPr algn="l" rtl="0" eaLnBrk="1" hangingPunct="1">
              <a:buFont typeface="Wingdings" panose="05000000000000000000" pitchFamily="2" charset="2"/>
              <a:buNone/>
            </a:pPr>
            <a:r>
              <a:rPr lang="en-US" altLang="en-US" sz="2400"/>
              <a:t> Aspirin is decreased from anti-inflammatory to antithrombotic doses (3-5 mg/kg/24 hr as a single dose) on the 14th illness day or when a patient has been afebrile for at least 3-4 days. Aspirin is continued for its antithrombotic effect until 6-8 wk after onset, when the ESR has normalized, in patients who have not developed abnormalities detected by echocardiography</a:t>
            </a:r>
            <a:r>
              <a:rPr lang="ar-SA" altLang="en-US" sz="2400"/>
              <a:t>. </a:t>
            </a:r>
            <a:endParaRPr lang="en-US" altLang="en-US" sz="2400"/>
          </a:p>
          <a:p>
            <a:pPr algn="l" rtl="0" eaLnBrk="1" hangingPunct="1"/>
            <a:endParaRPr lang="en-US" altLang="en-US" sz="240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a:extLst>
              <a:ext uri="{FF2B5EF4-FFF2-40B4-BE49-F238E27FC236}">
                <a16:creationId xmlns="" xmlns:a16="http://schemas.microsoft.com/office/drawing/2014/main" id="{4DAAD239-1C4E-4697-B1A6-B7BDBB6F4F43}"/>
              </a:ext>
            </a:extLst>
          </p:cNvPr>
          <p:cNvSpPr>
            <a:spLocks noGrp="1" noChangeArrowheads="1"/>
          </p:cNvSpPr>
          <p:nvPr>
            <p:ph type="title"/>
          </p:nvPr>
        </p:nvSpPr>
        <p:spPr/>
        <p:txBody>
          <a:bodyPr/>
          <a:lstStyle/>
          <a:p>
            <a:pPr eaLnBrk="1" hangingPunct="1"/>
            <a:r>
              <a:rPr lang="en-US" altLang="en-US"/>
              <a:t>ASPIRIN--- PRECAUTIONS</a:t>
            </a:r>
          </a:p>
        </p:txBody>
      </p:sp>
      <p:sp>
        <p:nvSpPr>
          <p:cNvPr id="33795" name="Rectangle 3">
            <a:extLst>
              <a:ext uri="{FF2B5EF4-FFF2-40B4-BE49-F238E27FC236}">
                <a16:creationId xmlns="" xmlns:a16="http://schemas.microsoft.com/office/drawing/2014/main" id="{45730641-EEBC-44C8-A4F7-CA7B1B814DAD}"/>
              </a:ext>
            </a:extLst>
          </p:cNvPr>
          <p:cNvSpPr>
            <a:spLocks noGrp="1" noChangeArrowheads="1"/>
          </p:cNvSpPr>
          <p:nvPr>
            <p:ph sz="quarter" idx="1"/>
          </p:nvPr>
        </p:nvSpPr>
        <p:spPr/>
        <p:txBody>
          <a:bodyPr/>
          <a:lstStyle/>
          <a:p>
            <a:pPr algn="l" rtl="0" eaLnBrk="1" hangingPunct="1"/>
            <a:r>
              <a:rPr lang="en-US" altLang="en-US" sz="2400" dirty="0"/>
              <a:t>Patients receiving long-term aspirin therapy are candidates for influenza vaccine to reduce the risk of Reye syndrome. The risk of Reye syndrome in children who take salicylates and who receive varicella vaccine is believed to be much lower than with wild-type varicella. </a:t>
            </a:r>
            <a:endParaRPr lang="en-US" altLang="en-US" sz="2400" dirty="0" smtClean="0"/>
          </a:p>
          <a:p>
            <a:pPr algn="l" rtl="0" eaLnBrk="1" hangingPunct="1"/>
            <a:r>
              <a:rPr lang="en-US" altLang="en-US" sz="2400" dirty="0" smtClean="0"/>
              <a:t>Different </a:t>
            </a:r>
            <a:r>
              <a:rPr lang="en-US" altLang="en-US" sz="2400" dirty="0" err="1" smtClean="0"/>
              <a:t>antiplt</a:t>
            </a:r>
            <a:r>
              <a:rPr lang="en-US" altLang="en-US" sz="2400" dirty="0" smtClean="0"/>
              <a:t> can be used in 6 week of </a:t>
            </a:r>
            <a:r>
              <a:rPr lang="en-US" altLang="en-US" sz="2400" dirty="0" err="1" smtClean="0"/>
              <a:t>vericella</a:t>
            </a:r>
            <a:r>
              <a:rPr lang="en-US" altLang="en-US" sz="2400" dirty="0" smtClean="0"/>
              <a:t> vaccine</a:t>
            </a:r>
          </a:p>
          <a:p>
            <a:pPr algn="l" rtl="0" eaLnBrk="1" hangingPunct="1"/>
            <a:r>
              <a:rPr lang="en-US" altLang="en-US" sz="2400" dirty="0" smtClean="0"/>
              <a:t>IVIG  and live vaccine</a:t>
            </a:r>
          </a:p>
          <a:p>
            <a:pPr algn="l" rtl="0" eaLnBrk="1" hangingPunct="1"/>
            <a:r>
              <a:rPr lang="en-US" altLang="en-US" sz="2400" dirty="0" smtClean="0"/>
              <a:t>Physicians </a:t>
            </a:r>
            <a:r>
              <a:rPr lang="en-US" altLang="en-US" sz="2400" dirty="0"/>
              <a:t>must weigh the relative risk of vaccine in children on long-term aspirin therapy against the risk of natural varicella infection</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 xmlns:a16="http://schemas.microsoft.com/office/drawing/2014/main" id="{4FDFCA2C-0268-4EC6-B4EA-33A086EA244E}"/>
              </a:ext>
            </a:extLst>
          </p:cNvPr>
          <p:cNvSpPr>
            <a:spLocks noGrp="1" noChangeArrowheads="1"/>
          </p:cNvSpPr>
          <p:nvPr>
            <p:ph type="title"/>
          </p:nvPr>
        </p:nvSpPr>
        <p:spPr/>
        <p:txBody>
          <a:bodyPr/>
          <a:lstStyle/>
          <a:p>
            <a:pPr eaLnBrk="1" hangingPunct="1"/>
            <a:endParaRPr lang="en-US" altLang="en-US"/>
          </a:p>
        </p:txBody>
      </p:sp>
      <p:sp>
        <p:nvSpPr>
          <p:cNvPr id="34819" name="Rectangle 3">
            <a:extLst>
              <a:ext uri="{FF2B5EF4-FFF2-40B4-BE49-F238E27FC236}">
                <a16:creationId xmlns="" xmlns:a16="http://schemas.microsoft.com/office/drawing/2014/main" id="{E1402862-9A51-42DD-9F77-43DAAEBD4E0E}"/>
              </a:ext>
            </a:extLst>
          </p:cNvPr>
          <p:cNvSpPr>
            <a:spLocks noGrp="1" noChangeArrowheads="1"/>
          </p:cNvSpPr>
          <p:nvPr>
            <p:ph sz="quarter" idx="1"/>
          </p:nvPr>
        </p:nvSpPr>
        <p:spPr/>
        <p:txBody>
          <a:bodyPr/>
          <a:lstStyle/>
          <a:p>
            <a:pPr algn="ctr" rtl="0" eaLnBrk="1" hangingPunct="1">
              <a:buFont typeface="Wingdings" panose="05000000000000000000" pitchFamily="2" charset="2"/>
              <a:buNone/>
            </a:pPr>
            <a:r>
              <a:rPr lang="en-US" altLang="en-US" sz="6600"/>
              <a:t>THANK YOU</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a:extLst>
              <a:ext uri="{FF2B5EF4-FFF2-40B4-BE49-F238E27FC236}">
                <a16:creationId xmlns="" xmlns:a16="http://schemas.microsoft.com/office/drawing/2014/main" id="{2215BC68-29B6-4971-9905-75BEE7D058E8}"/>
              </a:ext>
            </a:extLst>
          </p:cNvPr>
          <p:cNvSpPr>
            <a:spLocks noGrp="1" noChangeArrowheads="1"/>
          </p:cNvSpPr>
          <p:nvPr>
            <p:ph type="title"/>
          </p:nvPr>
        </p:nvSpPr>
        <p:spPr/>
        <p:txBody>
          <a:bodyPr/>
          <a:lstStyle/>
          <a:p>
            <a:pPr eaLnBrk="1" hangingPunct="1"/>
            <a:r>
              <a:rPr lang="en-US" altLang="en-US"/>
              <a:t>Introduction</a:t>
            </a:r>
          </a:p>
        </p:txBody>
      </p:sp>
      <p:sp>
        <p:nvSpPr>
          <p:cNvPr id="6147" name="Rectangle 3">
            <a:extLst>
              <a:ext uri="{FF2B5EF4-FFF2-40B4-BE49-F238E27FC236}">
                <a16:creationId xmlns="" xmlns:a16="http://schemas.microsoft.com/office/drawing/2014/main" id="{50250925-5EF1-43C3-A4D2-2D7D17EBF7E8}"/>
              </a:ext>
            </a:extLst>
          </p:cNvPr>
          <p:cNvSpPr>
            <a:spLocks noGrp="1" noChangeArrowheads="1"/>
          </p:cNvSpPr>
          <p:nvPr>
            <p:ph sz="quarter" idx="1"/>
          </p:nvPr>
        </p:nvSpPr>
        <p:spPr>
          <a:ln>
            <a:solidFill>
              <a:srgbClr val="FF5050"/>
            </a:solidFill>
            <a:miter lim="800000"/>
            <a:headEnd/>
            <a:tailEnd/>
          </a:ln>
        </p:spPr>
        <p:txBody>
          <a:bodyPr/>
          <a:lstStyle/>
          <a:p>
            <a:pPr algn="l" rtl="0" eaLnBrk="1" hangingPunct="1"/>
            <a:r>
              <a:rPr lang="en-US" altLang="en-US" sz="2400" dirty="0"/>
              <a:t> Approximately 20% of untreated patients develop coronary artery abnormalities including </a:t>
            </a:r>
            <a:r>
              <a:rPr lang="en-US" altLang="en-US" sz="2400" dirty="0">
                <a:solidFill>
                  <a:srgbClr val="FF5050"/>
                </a:solidFill>
              </a:rPr>
              <a:t>aneurysms</a:t>
            </a:r>
            <a:r>
              <a:rPr lang="en-US" altLang="en-US" sz="2400" dirty="0"/>
              <a:t>, with the potential for the development of </a:t>
            </a:r>
            <a:r>
              <a:rPr lang="en-US" altLang="en-US" sz="2400" dirty="0">
                <a:solidFill>
                  <a:srgbClr val="FFFF66"/>
                </a:solidFill>
              </a:rPr>
              <a:t>coronary thrombosis, stenosis, myocardial infarction, and sudden death</a:t>
            </a:r>
            <a:r>
              <a:rPr lang="en-US" altLang="en-US" sz="2400" dirty="0" smtClean="0"/>
              <a:t>.</a:t>
            </a:r>
          </a:p>
          <a:p>
            <a:pPr algn="l" rtl="0" eaLnBrk="1" hangingPunct="1"/>
            <a:r>
              <a:rPr lang="en-US" altLang="en-US" sz="2400" dirty="0" smtClean="0"/>
              <a:t>Whereas less than 5% of those treated with IVIG will develop cx </a:t>
            </a:r>
            <a:endParaRPr lang="en-US" altLang="en-US" sz="2400" dirty="0"/>
          </a:p>
          <a:p>
            <a:pPr algn="l" rtl="0" eaLnBrk="1" hangingPunct="1"/>
            <a:r>
              <a:rPr lang="en-US" altLang="en-US" sz="2400" dirty="0"/>
              <a:t> Kawasaki disease has replaced acute rheumatic fever as the leading cause of acquired heart disease in children in the United States and Japan</a:t>
            </a:r>
            <a:r>
              <a:rPr lang="ar-SA" altLang="en-US" sz="2400" dirty="0"/>
              <a:t>.</a:t>
            </a:r>
            <a:endParaRPr lang="en-US" altLang="en-US" sz="24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a:extLst>
              <a:ext uri="{FF2B5EF4-FFF2-40B4-BE49-F238E27FC236}">
                <a16:creationId xmlns="" xmlns:a16="http://schemas.microsoft.com/office/drawing/2014/main" id="{7DF3D237-0ED5-4608-8036-6A0B4F3B2DE8}"/>
              </a:ext>
            </a:extLst>
          </p:cNvPr>
          <p:cNvSpPr>
            <a:spLocks noGrp="1" noChangeArrowheads="1"/>
          </p:cNvSpPr>
          <p:nvPr>
            <p:ph type="title"/>
          </p:nvPr>
        </p:nvSpPr>
        <p:spPr/>
        <p:txBody>
          <a:bodyPr/>
          <a:lstStyle/>
          <a:p>
            <a:pPr eaLnBrk="1" hangingPunct="1"/>
            <a:r>
              <a:rPr lang="en-US" altLang="en-US"/>
              <a:t>ETIOLOGY</a:t>
            </a:r>
          </a:p>
        </p:txBody>
      </p:sp>
      <p:sp>
        <p:nvSpPr>
          <p:cNvPr id="7171" name="Rectangle 3">
            <a:extLst>
              <a:ext uri="{FF2B5EF4-FFF2-40B4-BE49-F238E27FC236}">
                <a16:creationId xmlns="" xmlns:a16="http://schemas.microsoft.com/office/drawing/2014/main" id="{8172779C-2308-4C28-9169-CB75B73968C8}"/>
              </a:ext>
            </a:extLst>
          </p:cNvPr>
          <p:cNvSpPr>
            <a:spLocks noGrp="1" noChangeArrowheads="1"/>
          </p:cNvSpPr>
          <p:nvPr>
            <p:ph sz="quarter" idx="1"/>
          </p:nvPr>
        </p:nvSpPr>
        <p:spPr/>
        <p:txBody>
          <a:bodyPr/>
          <a:lstStyle/>
          <a:p>
            <a:pPr marL="381000" indent="-381000" algn="l" rtl="0" eaLnBrk="1" hangingPunct="1">
              <a:buFont typeface="Wingdings" panose="05000000000000000000" pitchFamily="2" charset="2"/>
              <a:buNone/>
            </a:pPr>
            <a:r>
              <a:rPr lang="en-US" altLang="en-US" sz="2400" dirty="0"/>
              <a:t>The cause of the illness remains unknown </a:t>
            </a:r>
          </a:p>
          <a:p>
            <a:pPr marL="381000" indent="-381000" algn="l" rtl="0" eaLnBrk="1" hangingPunct="1"/>
            <a:r>
              <a:rPr lang="en-US" altLang="en-US" sz="2400" dirty="0"/>
              <a:t>  features strongly support an infectious origin;</a:t>
            </a:r>
          </a:p>
          <a:p>
            <a:pPr marL="381000" indent="-381000" algn="l" rtl="0" eaLnBrk="1" hangingPunct="1">
              <a:buFontTx/>
              <a:buAutoNum type="arabicPeriod"/>
            </a:pPr>
            <a:r>
              <a:rPr lang="en-US" altLang="en-US" sz="2400" dirty="0"/>
              <a:t> age group affected, </a:t>
            </a:r>
          </a:p>
          <a:p>
            <a:pPr marL="381000" indent="-381000" algn="l" rtl="0" eaLnBrk="1" hangingPunct="1">
              <a:buFontTx/>
              <a:buAutoNum type="arabicPeriod"/>
            </a:pPr>
            <a:r>
              <a:rPr lang="en-US" altLang="en-US" sz="2400" dirty="0"/>
              <a:t> periodic epidemics with a wavelike geographic spread of illness during the epidemic</a:t>
            </a:r>
          </a:p>
          <a:p>
            <a:pPr marL="381000" indent="-381000" algn="l" rtl="0" eaLnBrk="1" hangingPunct="1">
              <a:buFontTx/>
              <a:buAutoNum type="arabicPeriod"/>
            </a:pPr>
            <a:r>
              <a:rPr lang="en-US" altLang="en-US" sz="2400" dirty="0"/>
              <a:t> the self-limited nature of the illness, and the </a:t>
            </a:r>
          </a:p>
          <a:p>
            <a:pPr marL="381000" indent="-381000" algn="l" rtl="0" eaLnBrk="1" hangingPunct="1">
              <a:buFontTx/>
              <a:buAutoNum type="arabicPeriod"/>
            </a:pPr>
            <a:r>
              <a:rPr lang="en-US" altLang="en-US" sz="2400" dirty="0"/>
              <a:t>clinical features of </a:t>
            </a:r>
            <a:r>
              <a:rPr lang="en-US" altLang="en-US" sz="2400" dirty="0">
                <a:solidFill>
                  <a:schemeClr val="hlink"/>
                </a:solidFill>
              </a:rPr>
              <a:t>fever, rash, </a:t>
            </a:r>
            <a:r>
              <a:rPr lang="en-US" altLang="en-US" sz="2400" dirty="0" err="1">
                <a:solidFill>
                  <a:schemeClr val="hlink"/>
                </a:solidFill>
              </a:rPr>
              <a:t>enanthem</a:t>
            </a:r>
            <a:r>
              <a:rPr lang="en-US" altLang="en-US" sz="2400" dirty="0">
                <a:solidFill>
                  <a:schemeClr val="hlink"/>
                </a:solidFill>
              </a:rPr>
              <a:t>, </a:t>
            </a:r>
            <a:r>
              <a:rPr lang="en-US" altLang="en-US" sz="2400" dirty="0" err="1">
                <a:solidFill>
                  <a:schemeClr val="hlink"/>
                </a:solidFill>
              </a:rPr>
              <a:t>conjunctival</a:t>
            </a:r>
            <a:r>
              <a:rPr lang="en-US" altLang="en-US" sz="2400" dirty="0">
                <a:solidFill>
                  <a:schemeClr val="hlink"/>
                </a:solidFill>
              </a:rPr>
              <a:t> injection, and cervical </a:t>
            </a:r>
            <a:r>
              <a:rPr lang="en-US" altLang="en-US" sz="2400" dirty="0" err="1">
                <a:solidFill>
                  <a:schemeClr val="hlink"/>
                </a:solidFill>
              </a:rPr>
              <a:t>adenopathy</a:t>
            </a:r>
            <a:r>
              <a:rPr lang="en-US" altLang="en-US" sz="2400" dirty="0"/>
              <a:t>. </a:t>
            </a:r>
            <a:endParaRPr lang="en-US" altLang="en-US" sz="2400" dirty="0" smtClean="0"/>
          </a:p>
          <a:p>
            <a:pPr marL="0" indent="0" algn="l" rtl="0" eaLnBrk="1" hangingPunct="1">
              <a:buNone/>
            </a:pPr>
            <a:r>
              <a:rPr lang="en-US" altLang="en-US" sz="2400" dirty="0"/>
              <a:t> </a:t>
            </a:r>
            <a:r>
              <a:rPr lang="en-US" altLang="en-US" sz="2400" dirty="0" smtClean="0"/>
              <a:t>genetic causes of the disease become likely</a:t>
            </a:r>
            <a:endParaRPr lang="en-US" altLang="en-US" sz="24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a:extLst>
              <a:ext uri="{FF2B5EF4-FFF2-40B4-BE49-F238E27FC236}">
                <a16:creationId xmlns="" xmlns:a16="http://schemas.microsoft.com/office/drawing/2014/main" id="{2E88B3CF-11A1-4F45-A8D0-9F5C0C6C33B2}"/>
              </a:ext>
            </a:extLst>
          </p:cNvPr>
          <p:cNvSpPr>
            <a:spLocks noGrp="1" noChangeArrowheads="1"/>
          </p:cNvSpPr>
          <p:nvPr>
            <p:ph type="title"/>
          </p:nvPr>
        </p:nvSpPr>
        <p:spPr/>
        <p:txBody>
          <a:bodyPr/>
          <a:lstStyle/>
          <a:p>
            <a:pPr eaLnBrk="1" hangingPunct="1"/>
            <a:r>
              <a:rPr lang="en-US" altLang="en-US"/>
              <a:t>EPIDEMIOLOGY</a:t>
            </a:r>
          </a:p>
        </p:txBody>
      </p:sp>
      <p:sp>
        <p:nvSpPr>
          <p:cNvPr id="8195" name="Rectangle 3">
            <a:extLst>
              <a:ext uri="{FF2B5EF4-FFF2-40B4-BE49-F238E27FC236}">
                <a16:creationId xmlns="" xmlns:a16="http://schemas.microsoft.com/office/drawing/2014/main" id="{EF7A86E7-46BE-4A7E-A300-13B4F9437B89}"/>
              </a:ext>
            </a:extLst>
          </p:cNvPr>
          <p:cNvSpPr>
            <a:spLocks noGrp="1" noChangeArrowheads="1"/>
          </p:cNvSpPr>
          <p:nvPr>
            <p:ph sz="quarter" idx="1"/>
          </p:nvPr>
        </p:nvSpPr>
        <p:spPr>
          <a:xfrm>
            <a:off x="684213" y="2349500"/>
            <a:ext cx="8229600" cy="4276725"/>
          </a:xfrm>
        </p:spPr>
        <p:txBody>
          <a:bodyPr/>
          <a:lstStyle/>
          <a:p>
            <a:pPr algn="l" rtl="0" eaLnBrk="1" hangingPunct="1"/>
            <a:r>
              <a:rPr lang="en-US" altLang="en-US"/>
              <a:t>The incidence of Kawasaki disease in Asian children is substantially higher than in other racial groups</a:t>
            </a:r>
          </a:p>
          <a:p>
            <a:pPr algn="l" rtl="0" eaLnBrk="1" hangingPunct="1"/>
            <a:r>
              <a:rPr lang="en-US" altLang="en-US"/>
              <a:t>the illness occurs worldwide in all ethnic groups.</a:t>
            </a:r>
          </a:p>
          <a:p>
            <a:pPr algn="l" rtl="0" eaLnBrk="1" hangingPunct="1"/>
            <a:r>
              <a:rPr lang="en-US" altLang="en-US">
                <a:solidFill>
                  <a:srgbClr val="FF5050"/>
                </a:solidFill>
              </a:rPr>
              <a:t>80% of patients are younger than 5 yr</a:t>
            </a:r>
            <a:r>
              <a:rPr lang="en-US" altLang="en-US"/>
              <a:t>, and only occasionally are teenagers and adults affected</a:t>
            </a:r>
            <a:r>
              <a:rPr lang="ar-SA" altLang="en-US"/>
              <a:t>.</a:t>
            </a:r>
            <a:endParaRPr lang="en-US" altLang="en-US"/>
          </a:p>
          <a:p>
            <a:pPr algn="l" rtl="0" eaLnBrk="1" hangingPunct="1">
              <a:buFont typeface="Wingdings" panose="05000000000000000000" pitchFamily="2" charset="2"/>
              <a:buNone/>
            </a:pPr>
            <a:endParaRPr lang="en-US" alt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a:extLst>
              <a:ext uri="{FF2B5EF4-FFF2-40B4-BE49-F238E27FC236}">
                <a16:creationId xmlns="" xmlns:a16="http://schemas.microsoft.com/office/drawing/2014/main" id="{AD32B3FC-4AAA-4267-B7A5-01278AA7CA6C}"/>
              </a:ext>
            </a:extLst>
          </p:cNvPr>
          <p:cNvSpPr>
            <a:spLocks noGrp="1" noChangeArrowheads="1"/>
          </p:cNvSpPr>
          <p:nvPr>
            <p:ph type="title"/>
          </p:nvPr>
        </p:nvSpPr>
        <p:spPr/>
        <p:txBody>
          <a:bodyPr/>
          <a:lstStyle/>
          <a:p>
            <a:pPr eaLnBrk="1" hangingPunct="1"/>
            <a:r>
              <a:rPr lang="en-US" altLang="en-US"/>
              <a:t>CLINICAL MANIFESTATIONS</a:t>
            </a:r>
          </a:p>
        </p:txBody>
      </p:sp>
      <p:sp>
        <p:nvSpPr>
          <p:cNvPr id="9219" name="Rectangle 3">
            <a:extLst>
              <a:ext uri="{FF2B5EF4-FFF2-40B4-BE49-F238E27FC236}">
                <a16:creationId xmlns="" xmlns:a16="http://schemas.microsoft.com/office/drawing/2014/main" id="{9914C2EC-B303-40E6-8BC9-444C1BC66BDD}"/>
              </a:ext>
            </a:extLst>
          </p:cNvPr>
          <p:cNvSpPr>
            <a:spLocks noGrp="1" noChangeArrowheads="1"/>
          </p:cNvSpPr>
          <p:nvPr>
            <p:ph sz="quarter" idx="1"/>
          </p:nvPr>
        </p:nvSpPr>
        <p:spPr>
          <a:xfrm>
            <a:off x="467544" y="1484784"/>
            <a:ext cx="8229600" cy="4508500"/>
          </a:xfrm>
        </p:spPr>
        <p:txBody>
          <a:bodyPr>
            <a:normAutofit lnSpcReduction="10000"/>
          </a:bodyPr>
          <a:lstStyle/>
          <a:p>
            <a:pPr lvl="0" algn="l" rtl="0">
              <a:lnSpc>
                <a:spcPct val="90000"/>
              </a:lnSpc>
              <a:buClr>
                <a:srgbClr val="D16349"/>
              </a:buClr>
            </a:pPr>
            <a:r>
              <a:rPr lang="en-US" sz="2200" dirty="0">
                <a:solidFill>
                  <a:prstClr val="black"/>
                </a:solidFill>
              </a:rPr>
              <a:t>The acute stage begins with the onset of fever and lasts 1 to 2 weeks. This is followed by the </a:t>
            </a:r>
            <a:r>
              <a:rPr lang="en-US" sz="2200" dirty="0" err="1">
                <a:solidFill>
                  <a:prstClr val="black"/>
                </a:solidFill>
              </a:rPr>
              <a:t>subacute</a:t>
            </a:r>
            <a:r>
              <a:rPr lang="en-US" sz="2200" dirty="0">
                <a:solidFill>
                  <a:prstClr val="black"/>
                </a:solidFill>
              </a:rPr>
              <a:t> stage, which includes desquamation of the extremities and the development of coronary aneurysms. The third stage is convalescence, during which the findings </a:t>
            </a:r>
            <a:r>
              <a:rPr lang="en-US" sz="2200" dirty="0" smtClean="0">
                <a:solidFill>
                  <a:prstClr val="black"/>
                </a:solidFill>
              </a:rPr>
              <a:t>resolve</a:t>
            </a:r>
            <a:endParaRPr lang="en-US" altLang="en-US" dirty="0" smtClean="0"/>
          </a:p>
          <a:p>
            <a:pPr algn="l" rtl="0" eaLnBrk="1" hangingPunct="1">
              <a:buFont typeface="Wingdings" panose="05000000000000000000" pitchFamily="2" charset="2"/>
              <a:buNone/>
            </a:pPr>
            <a:r>
              <a:rPr lang="en-US" altLang="en-US" dirty="0" smtClean="0"/>
              <a:t>Fever </a:t>
            </a:r>
            <a:endParaRPr lang="en-US" altLang="en-US" dirty="0"/>
          </a:p>
          <a:p>
            <a:pPr algn="l" rtl="0" eaLnBrk="1" hangingPunct="1"/>
            <a:r>
              <a:rPr lang="en-US" altLang="en-US" dirty="0"/>
              <a:t>high spiking (to 104°F or higher), </a:t>
            </a:r>
          </a:p>
          <a:p>
            <a:pPr algn="l" rtl="0" eaLnBrk="1" hangingPunct="1"/>
            <a:r>
              <a:rPr lang="en-US" altLang="en-US" dirty="0"/>
              <a:t>remittent, and unresponsive to antibiotics.</a:t>
            </a:r>
          </a:p>
          <a:p>
            <a:pPr algn="l" rtl="0" eaLnBrk="1" hangingPunct="1"/>
            <a:r>
              <a:rPr lang="en-US" altLang="en-US" dirty="0"/>
              <a:t>duration of fever is generally 1-2 </a:t>
            </a:r>
            <a:r>
              <a:rPr lang="en-US" altLang="en-US" dirty="0" err="1"/>
              <a:t>wk</a:t>
            </a:r>
            <a:r>
              <a:rPr lang="en-US" altLang="en-US" dirty="0"/>
              <a:t> without treatment but may persist for 3-4 wk. </a:t>
            </a:r>
          </a:p>
          <a:p>
            <a:pPr algn="l" rtl="0" eaLnBrk="1" hangingPunct="1"/>
            <a:r>
              <a:rPr lang="en-US" altLang="en-US" dirty="0"/>
              <a:t>Prolonged fever has been shown to be a risk factor for the development of coronary artery disease.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a:extLst>
              <a:ext uri="{FF2B5EF4-FFF2-40B4-BE49-F238E27FC236}">
                <a16:creationId xmlns="" xmlns:a16="http://schemas.microsoft.com/office/drawing/2014/main" id="{ACB01E97-9770-4DAF-98C6-65DA30DC2DF0}"/>
              </a:ext>
            </a:extLst>
          </p:cNvPr>
          <p:cNvSpPr>
            <a:spLocks noGrp="1" noChangeArrowheads="1"/>
          </p:cNvSpPr>
          <p:nvPr>
            <p:ph type="title"/>
          </p:nvPr>
        </p:nvSpPr>
        <p:spPr>
          <a:xfrm>
            <a:off x="539552" y="188640"/>
            <a:ext cx="8229600" cy="648072"/>
          </a:xfrm>
        </p:spPr>
        <p:txBody>
          <a:bodyPr/>
          <a:lstStyle/>
          <a:p>
            <a:r>
              <a:rPr lang="en-US" altLang="en-US" dirty="0"/>
              <a:t>CLINICAL MANIFESTATIONS</a:t>
            </a:r>
          </a:p>
        </p:txBody>
      </p:sp>
      <p:sp>
        <p:nvSpPr>
          <p:cNvPr id="10243" name="Rectangle 3">
            <a:extLst>
              <a:ext uri="{FF2B5EF4-FFF2-40B4-BE49-F238E27FC236}">
                <a16:creationId xmlns="" xmlns:a16="http://schemas.microsoft.com/office/drawing/2014/main" id="{78781C13-16EC-4EF9-A785-A0637C05A4D5}"/>
              </a:ext>
            </a:extLst>
          </p:cNvPr>
          <p:cNvSpPr>
            <a:spLocks noGrp="1" noChangeArrowheads="1"/>
          </p:cNvSpPr>
          <p:nvPr>
            <p:ph sz="quarter" idx="1"/>
          </p:nvPr>
        </p:nvSpPr>
        <p:spPr>
          <a:xfrm>
            <a:off x="611560" y="1484784"/>
            <a:ext cx="8229600" cy="4969123"/>
          </a:xfrm>
        </p:spPr>
        <p:txBody>
          <a:bodyPr>
            <a:normAutofit fontScale="92500"/>
          </a:bodyPr>
          <a:lstStyle/>
          <a:p>
            <a:pPr algn="l" rtl="0" eaLnBrk="1" hangingPunct="1">
              <a:lnSpc>
                <a:spcPct val="90000"/>
              </a:lnSpc>
            </a:pPr>
            <a:r>
              <a:rPr lang="en-US" altLang="en-US" sz="2400" dirty="0" err="1" smtClean="0"/>
              <a:t>Persistant</a:t>
            </a:r>
            <a:r>
              <a:rPr lang="en-US" altLang="en-US" sz="2400" dirty="0" smtClean="0"/>
              <a:t> fever more than 5 days</a:t>
            </a:r>
          </a:p>
          <a:p>
            <a:pPr marL="0" indent="0" algn="l" rtl="0" eaLnBrk="1" hangingPunct="1">
              <a:lnSpc>
                <a:spcPct val="90000"/>
              </a:lnSpc>
              <a:buNone/>
            </a:pPr>
            <a:r>
              <a:rPr lang="en-US" altLang="en-US" sz="2400" dirty="0" smtClean="0"/>
              <a:t>Plus at least 4 principal features </a:t>
            </a:r>
          </a:p>
          <a:p>
            <a:pPr algn="l" rtl="0" eaLnBrk="1" hangingPunct="1">
              <a:lnSpc>
                <a:spcPct val="90000"/>
              </a:lnSpc>
            </a:pPr>
            <a:r>
              <a:rPr lang="en-US" altLang="en-US" sz="2400" dirty="0" smtClean="0"/>
              <a:t>bilateral </a:t>
            </a:r>
            <a:r>
              <a:rPr lang="en-US" altLang="en-US" sz="2400" dirty="0"/>
              <a:t>bulbar </a:t>
            </a:r>
            <a:r>
              <a:rPr lang="en-US" altLang="en-US" sz="2400" dirty="0" err="1"/>
              <a:t>conjunctival</a:t>
            </a:r>
            <a:r>
              <a:rPr lang="en-US" altLang="en-US" sz="2400" dirty="0"/>
              <a:t> injection, usually without exudate.</a:t>
            </a:r>
          </a:p>
          <a:p>
            <a:pPr algn="l" rtl="0" eaLnBrk="1" hangingPunct="1">
              <a:lnSpc>
                <a:spcPct val="90000"/>
              </a:lnSpc>
            </a:pPr>
            <a:r>
              <a:rPr lang="en-US" altLang="en-US" sz="2400" dirty="0"/>
              <a:t> erythema of the oral and pharyngeal mucosa.</a:t>
            </a:r>
          </a:p>
          <a:p>
            <a:pPr algn="l" rtl="0" eaLnBrk="1" hangingPunct="1">
              <a:lnSpc>
                <a:spcPct val="90000"/>
              </a:lnSpc>
            </a:pPr>
            <a:r>
              <a:rPr lang="en-US" altLang="en-US" sz="2400" dirty="0" smtClean="0"/>
              <a:t>Change in lips and oral cavity :"strawberry</a:t>
            </a:r>
            <a:r>
              <a:rPr lang="en-US" altLang="en-US" sz="2400" dirty="0"/>
              <a:t>" </a:t>
            </a:r>
            <a:r>
              <a:rPr lang="en-US" altLang="en-US" sz="2400" dirty="0" smtClean="0"/>
              <a:t>tongue</a:t>
            </a:r>
            <a:r>
              <a:rPr lang="en-US" altLang="en-US" sz="2400" dirty="0"/>
              <a:t>,</a:t>
            </a:r>
            <a:r>
              <a:rPr lang="en-US" altLang="en-US" sz="2400" dirty="0" smtClean="0"/>
              <a:t> </a:t>
            </a:r>
            <a:r>
              <a:rPr lang="en-US" altLang="en-US" sz="2400" dirty="0"/>
              <a:t>dry, cracked lips</a:t>
            </a:r>
            <a:r>
              <a:rPr lang="en-US" altLang="en-US" sz="2400" dirty="0" smtClean="0"/>
              <a:t>.</a:t>
            </a:r>
          </a:p>
          <a:p>
            <a:pPr algn="l" rtl="0" eaLnBrk="1" hangingPunct="1">
              <a:lnSpc>
                <a:spcPct val="90000"/>
              </a:lnSpc>
            </a:pPr>
            <a:r>
              <a:rPr lang="en-US" altLang="en-US" sz="2400" dirty="0" smtClean="0"/>
              <a:t>Change in </a:t>
            </a:r>
            <a:r>
              <a:rPr lang="en-US" altLang="en-US" sz="2400" dirty="0" err="1" smtClean="0"/>
              <a:t>extrimties</a:t>
            </a:r>
            <a:r>
              <a:rPr lang="en-US" altLang="en-US" sz="2400" dirty="0" smtClean="0"/>
              <a:t>:  </a:t>
            </a:r>
            <a:r>
              <a:rPr lang="en-US" altLang="en-US" sz="2400" dirty="0"/>
              <a:t>erythema and swelling of the hands and </a:t>
            </a:r>
            <a:r>
              <a:rPr lang="en-US" altLang="en-US" sz="2400" dirty="0" smtClean="0"/>
              <a:t>feet and peeling .</a:t>
            </a:r>
            <a:endParaRPr lang="en-US" altLang="en-US" sz="2400" dirty="0"/>
          </a:p>
          <a:p>
            <a:pPr algn="l" rtl="0" eaLnBrk="1" hangingPunct="1">
              <a:lnSpc>
                <a:spcPct val="90000"/>
              </a:lnSpc>
            </a:pPr>
            <a:r>
              <a:rPr lang="en-US" altLang="en-US" sz="2400" dirty="0" smtClean="0"/>
              <a:t>Polymorphous </a:t>
            </a:r>
            <a:r>
              <a:rPr lang="en-US" altLang="en-US" sz="2400" dirty="0" err="1" smtClean="0"/>
              <a:t>exanthem</a:t>
            </a:r>
            <a:r>
              <a:rPr lang="en-US" altLang="en-US" sz="2400" dirty="0" smtClean="0"/>
              <a:t> </a:t>
            </a:r>
            <a:r>
              <a:rPr lang="en-US" altLang="en-US" sz="2400" dirty="0"/>
              <a:t>(</a:t>
            </a:r>
            <a:r>
              <a:rPr lang="en-US" altLang="en-US" sz="2400" dirty="0" err="1"/>
              <a:t>maculopapular</a:t>
            </a:r>
            <a:r>
              <a:rPr lang="en-US" altLang="en-US" sz="2400" dirty="0"/>
              <a:t>, erythema </a:t>
            </a:r>
            <a:r>
              <a:rPr lang="en-US" altLang="en-US" sz="2400" dirty="0" err="1"/>
              <a:t>multiforme</a:t>
            </a:r>
            <a:r>
              <a:rPr lang="en-US" altLang="en-US" sz="2400" dirty="0"/>
              <a:t>, or </a:t>
            </a:r>
            <a:r>
              <a:rPr lang="en-US" altLang="en-US" sz="2400" dirty="0" err="1"/>
              <a:t>scarlatiniform</a:t>
            </a:r>
            <a:r>
              <a:rPr lang="en-US" altLang="en-US" sz="2400" dirty="0"/>
              <a:t>) with accentuation in the groin area. </a:t>
            </a:r>
          </a:p>
          <a:p>
            <a:pPr algn="l" rtl="0" eaLnBrk="1" hangingPunct="1">
              <a:lnSpc>
                <a:spcPct val="90000"/>
              </a:lnSpc>
            </a:pPr>
            <a:r>
              <a:rPr lang="en-US" altLang="en-US" sz="2400" dirty="0"/>
              <a:t>and </a:t>
            </a:r>
            <a:r>
              <a:rPr lang="en-US" altLang="en-US" sz="2400" dirty="0" err="1"/>
              <a:t>nonsuppurative</a:t>
            </a:r>
            <a:r>
              <a:rPr lang="en-US" altLang="en-US" sz="2400" dirty="0"/>
              <a:t> cervical lymphadenopathy, usually unilateral, with a node size of 1.5 cm or greater in diameter.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 xmlns:a16="http://schemas.microsoft.com/office/drawing/2014/main" id="{2E2CCBB6-2907-40BB-AF72-DE9173E0B4B5}"/>
              </a:ext>
            </a:extLst>
          </p:cNvPr>
          <p:cNvSpPr>
            <a:spLocks noGrp="1" noChangeArrowheads="1"/>
          </p:cNvSpPr>
          <p:nvPr>
            <p:ph type="title"/>
          </p:nvPr>
        </p:nvSpPr>
        <p:spPr/>
        <p:txBody>
          <a:bodyPr/>
          <a:lstStyle/>
          <a:p>
            <a:pPr eaLnBrk="1" hangingPunct="1"/>
            <a:endParaRPr lang="en-US" altLang="en-US"/>
          </a:p>
        </p:txBody>
      </p:sp>
      <p:pic>
        <p:nvPicPr>
          <p:cNvPr id="11267" name="Picture 4" descr="kawa5">
            <a:extLst>
              <a:ext uri="{FF2B5EF4-FFF2-40B4-BE49-F238E27FC236}">
                <a16:creationId xmlns="" xmlns:a16="http://schemas.microsoft.com/office/drawing/2014/main" id="{1B0A2B0C-5929-4E55-A6D5-37AAB6AC0C89}"/>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357188" y="2000250"/>
            <a:ext cx="4737100" cy="4465638"/>
          </a:xfrm>
          <a:noFill/>
        </p:spPr>
      </p:pic>
      <p:pic>
        <p:nvPicPr>
          <p:cNvPr id="11268" name="Picture 4" descr="kawa6">
            <a:extLst>
              <a:ext uri="{FF2B5EF4-FFF2-40B4-BE49-F238E27FC236}">
                <a16:creationId xmlns="" xmlns:a16="http://schemas.microsoft.com/office/drawing/2014/main" id="{DBA42908-8BBD-4D0A-A3DF-0DC31925E6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0688" y="2000250"/>
            <a:ext cx="3643312"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4553</TotalTime>
  <Words>1326</Words>
  <Application>Microsoft Office PowerPoint</Application>
  <PresentationFormat>On-screen Show (4:3)</PresentationFormat>
  <Paragraphs>130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Civic</vt:lpstr>
      <vt:lpstr>Kawasaki disease</vt:lpstr>
      <vt:lpstr>Kawasaki    disease</vt:lpstr>
      <vt:lpstr>DEFINITION</vt:lpstr>
      <vt:lpstr>Introduction</vt:lpstr>
      <vt:lpstr>ETIOLOGY</vt:lpstr>
      <vt:lpstr>EPIDEMIOLOGY</vt:lpstr>
      <vt:lpstr>CLINICAL MANIFESTATIONS</vt:lpstr>
      <vt:lpstr>CLINICAL MANIFESTATIONS</vt:lpstr>
      <vt:lpstr>PowerPoint Presentation</vt:lpstr>
      <vt:lpstr>PowerPoint Presentation</vt:lpstr>
      <vt:lpstr>Finger  Desquamation</vt:lpstr>
      <vt:lpstr>CLINICAL MANIFESTATION  (CONT)</vt:lpstr>
      <vt:lpstr>PowerPoint Presentation</vt:lpstr>
      <vt:lpstr>CLINICAL MANIFESTATION  (CONT)</vt:lpstr>
      <vt:lpstr>SUBACUTE PHASE</vt:lpstr>
      <vt:lpstr>  Convalescent   stage</vt:lpstr>
      <vt:lpstr>PATHOGENESIS </vt:lpstr>
      <vt:lpstr>LABORATORY FINDINGS</vt:lpstr>
      <vt:lpstr>Lab findings(CONT)</vt:lpstr>
      <vt:lpstr>ECHOCARDIOGRAPHY</vt:lpstr>
      <vt:lpstr>FOLLOW  UP</vt:lpstr>
      <vt:lpstr>Predictor of poor prognosis</vt:lpstr>
      <vt:lpstr>D DX  </vt:lpstr>
      <vt:lpstr>Drug Rxn</vt:lpstr>
      <vt:lpstr>Toxic shock syndrome</vt:lpstr>
      <vt:lpstr>scarlet fever</vt:lpstr>
      <vt:lpstr>COMPLICATIONS AND PROGNOSIS</vt:lpstr>
      <vt:lpstr>Treatment of Kawasaki Disease</vt:lpstr>
      <vt:lpstr>Convalescent Stage</vt:lpstr>
      <vt:lpstr>ASPIRIN   antithrombotic</vt:lpstr>
      <vt:lpstr>ASPIRIN--- PRECAUTIONS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kawasaki</dc:title>
  <dc:creator>AK-47</dc:creator>
  <cp:lastModifiedBy>user</cp:lastModifiedBy>
  <cp:revision>36</cp:revision>
  <dcterms:created xsi:type="dcterms:W3CDTF">2006-12-03T13:52:41Z</dcterms:created>
  <dcterms:modified xsi:type="dcterms:W3CDTF">2019-03-10T07:27:35Z</dcterms:modified>
</cp:coreProperties>
</file>