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notesMasterIdLst>
    <p:notesMasterId r:id="rId17"/>
  </p:notesMasterIdLst>
  <p:sldIdLst>
    <p:sldId id="258" r:id="rId3"/>
    <p:sldId id="256" r:id="rId4"/>
    <p:sldId id="257" r:id="rId5"/>
    <p:sldId id="260" r:id="rId6"/>
    <p:sldId id="261" r:id="rId7"/>
    <p:sldId id="262" r:id="rId8"/>
    <p:sldId id="267" r:id="rId9"/>
    <p:sldId id="268" r:id="rId10"/>
    <p:sldId id="269" r:id="rId11"/>
    <p:sldId id="270" r:id="rId12"/>
    <p:sldId id="271" r:id="rId13"/>
    <p:sldId id="272" r:id="rId14"/>
    <p:sldId id="265" r:id="rId15"/>
    <p:sldId id="266" r:id="rId16"/>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5" d="100"/>
          <a:sy n="85" d="100"/>
        </p:scale>
        <p:origin x="-152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B9B6763-D1B7-4040-BEFE-7D6A5154A319}" type="datetimeFigureOut">
              <a:rPr lang="ar-EG" smtClean="0"/>
              <a:t>11/06/1440</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9D5E4F4-CD4E-4206-B6E8-16048F511126}" type="slidenum">
              <a:rPr lang="ar-EG" smtClean="0"/>
              <a:t>‹#›</a:t>
            </a:fld>
            <a:endParaRPr lang="ar-EG"/>
          </a:p>
        </p:txBody>
      </p:sp>
    </p:spTree>
    <p:extLst>
      <p:ext uri="{BB962C8B-B14F-4D97-AF65-F5344CB8AC3E}">
        <p14:creationId xmlns:p14="http://schemas.microsoft.com/office/powerpoint/2010/main" val="137110555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FF8CA8F-CE5B-4420-BE2F-FE840E85A6FC}" type="slidenum">
              <a:rPr lang="en-AU" altLang="en-US">
                <a:solidFill>
                  <a:prstClr val="black"/>
                </a:solidFill>
              </a:rPr>
              <a:pPr eaLnBrk="1" hangingPunct="1"/>
              <a:t>4</a:t>
            </a:fld>
            <a:endParaRPr lang="en-AU" altLang="en-US">
              <a:solidFill>
                <a:prstClr val="black"/>
              </a:solidFill>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C8B7899-16A9-4818-9FEA-413169E3BCA0}" type="slidenum">
              <a:rPr lang="en-AU" altLang="en-US">
                <a:solidFill>
                  <a:prstClr val="black"/>
                </a:solidFill>
              </a:rPr>
              <a:pPr eaLnBrk="1" hangingPunct="1"/>
              <a:t>6</a:t>
            </a:fld>
            <a:endParaRPr lang="en-AU" altLang="en-US">
              <a:solidFill>
                <a:prstClr val="black"/>
              </a:solidFill>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3A6950-C9D5-4929-8AC0-536C16750D71}" type="datetimeFigureOut">
              <a:rPr lang="ar-EG" smtClean="0"/>
              <a:t>11/06/1440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8C4D313-A3F6-428B-B627-4C864C372D23}" type="slidenum">
              <a:rPr lang="ar-EG" smtClean="0"/>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3A6950-C9D5-4929-8AC0-536C16750D71}" type="datetimeFigureOut">
              <a:rPr lang="ar-EG" smtClean="0"/>
              <a:t>11/06/1440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8C4D313-A3F6-428B-B627-4C864C372D23}" type="slidenum">
              <a:rPr lang="ar-EG" smtClean="0"/>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3A6950-C9D5-4929-8AC0-536C16750D71}" type="datetimeFigureOut">
              <a:rPr lang="ar-EG" smtClean="0"/>
              <a:t>11/06/1440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8C4D313-A3F6-428B-B627-4C864C372D23}" type="slidenum">
              <a:rPr lang="ar-EG" smtClean="0"/>
              <a:t>‹#›</a:t>
            </a:fld>
            <a:endParaRPr lang="ar-E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sz="2400">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l" rtl="0" fontAlgn="base">
                <a:spcBef>
                  <a:spcPct val="0"/>
                </a:spcBef>
                <a:spcAft>
                  <a:spcPct val="0"/>
                </a:spcAft>
                <a:defRPr/>
              </a:pPr>
              <a:endParaRPr lang="en-US" sz="2400">
                <a:solidFill>
                  <a:prstClr val="black"/>
                </a:solidFill>
                <a:latin typeface="Times"/>
                <a:cs typeface="Arial" pitchFamily="34"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9108074 w 5760"/>
                <a:gd name="T3" fmla="*/ 0 h 528"/>
                <a:gd name="T4" fmla="*/ 9108074 w 5760"/>
                <a:gd name="T5" fmla="*/ 838869 h 528"/>
                <a:gd name="T6" fmla="*/ 7590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algn="l" rtl="0" fontAlgn="base">
                <a:spcBef>
                  <a:spcPct val="0"/>
                </a:spcBef>
                <a:spcAft>
                  <a:spcPct val="0"/>
                </a:spcAft>
              </a:pPr>
              <a:endParaRPr lang="ar-EG" sz="2400" smtClean="0">
                <a:solidFill>
                  <a:prstClr val="black"/>
                </a:solidFill>
                <a:latin typeface="Time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sz="240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751A6535-398B-43A8-9377-187D0707F959}" type="slidenum">
              <a:rPr lang="en-US"/>
              <a:pPr>
                <a:defRPr/>
              </a:pPr>
              <a:t>‹#›</a:t>
            </a:fld>
            <a:endParaRPr lang="en-US"/>
          </a:p>
        </p:txBody>
      </p:sp>
    </p:spTree>
    <p:extLst>
      <p:ext uri="{BB962C8B-B14F-4D97-AF65-F5344CB8AC3E}">
        <p14:creationId xmlns:p14="http://schemas.microsoft.com/office/powerpoint/2010/main" val="698505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5EFF6D69-F2D3-4A53-BA27-E82047AD97D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079841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rtl="0" fontAlgn="base">
              <a:spcBef>
                <a:spcPct val="0"/>
              </a:spcBef>
              <a:spcAft>
                <a:spcPct val="0"/>
              </a:spcAft>
              <a:defRPr/>
            </a:pPr>
            <a:endParaRPr lang="en-US" sz="2400">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rtl="0" fontAlgn="base">
              <a:spcBef>
                <a:spcPct val="0"/>
              </a:spcBef>
              <a:spcAft>
                <a:spcPct val="0"/>
              </a:spcAft>
              <a:defRPr/>
            </a:pPr>
            <a:endParaRPr lang="en-US" sz="2400">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46274C42-8D55-49E3-9063-03606393122E}"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8327302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2B066CA9-78D7-49E9-90D0-5F01019C109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0221703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E61EE23C-89D1-4586-8B85-6D845B43976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2816683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B63C0CB8-2254-43F1-8CBA-84142D5B64E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7875413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D66D0E1C-2A20-442F-B949-4DA0C06D77D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73195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AB504717-824C-4779-AC97-37096BC86C5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5536950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3A6950-C9D5-4929-8AC0-536C16750D71}" type="datetimeFigureOut">
              <a:rPr lang="ar-EG" smtClean="0"/>
              <a:t>11/06/1440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8C4D313-A3F6-428B-B627-4C864C372D23}" type="slidenum">
              <a:rPr lang="ar-EG" smtClean="0"/>
              <a:t>‹#›</a:t>
            </a:fld>
            <a:endParaRPr lang="ar-EG"/>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l" rtl="0" fontAlgn="base">
              <a:spcBef>
                <a:spcPct val="0"/>
              </a:spcBef>
              <a:spcAft>
                <a:spcPct val="0"/>
              </a:spcAft>
              <a:defRPr/>
            </a:pPr>
            <a:endParaRPr lang="en-US" sz="2400">
              <a:solidFill>
                <a:prstClr val="white"/>
              </a:solidFill>
              <a:latin typeface="Times"/>
              <a:cs typeface="Arial" pitchFamily="34"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algn="l" rtl="0" fontAlgn="base">
              <a:spcBef>
                <a:spcPct val="0"/>
              </a:spcBef>
              <a:spcAft>
                <a:spcPct val="0"/>
              </a:spcAft>
            </a:pPr>
            <a:endParaRPr lang="ar-EG" sz="2400" smtClean="0">
              <a:solidFill>
                <a:prstClr val="white"/>
              </a:solidFill>
              <a:latin typeface="Time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sz="2400">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rtl="0" fontAlgn="base">
              <a:spcBef>
                <a:spcPct val="0"/>
              </a:spcBef>
              <a:spcAft>
                <a:spcPct val="0"/>
              </a:spcAft>
              <a:defRPr/>
            </a:pPr>
            <a:endParaRPr lang="en-US" sz="2400">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rtl="0" fontAlgn="base">
              <a:spcBef>
                <a:spcPct val="0"/>
              </a:spcBef>
              <a:spcAft>
                <a:spcPct val="0"/>
              </a:spcAft>
              <a:defRPr/>
            </a:pPr>
            <a:endParaRPr lang="en-US" sz="2400">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9A97F4B6-7276-458F-9777-C23123B4285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89544213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A973F7D0-EA69-4627-BD6E-B232BF2CF25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40999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5B56FBD7-31B2-4F10-B4DC-B429660F99B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99537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ED3A6950-C9D5-4929-8AC0-536C16750D71}" type="datetimeFigureOut">
              <a:rPr lang="ar-EG" smtClean="0"/>
              <a:t>11/06/1440</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8C4D313-A3F6-428B-B627-4C864C372D23}" type="slidenum">
              <a:rPr lang="ar-EG" smtClean="0"/>
              <a:t>‹#›</a:t>
            </a:fld>
            <a:endParaRPr lang="ar-E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3A6950-C9D5-4929-8AC0-536C16750D71}" type="datetimeFigureOut">
              <a:rPr lang="ar-EG" smtClean="0"/>
              <a:t>11/06/1440</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8C4D313-A3F6-428B-B627-4C864C372D23}" type="slidenum">
              <a:rPr lang="ar-EG" smtClean="0"/>
              <a:t>‹#›</a:t>
            </a:fld>
            <a:endParaRPr lang="ar-EG"/>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3A6950-C9D5-4929-8AC0-536C16750D71}" type="datetimeFigureOut">
              <a:rPr lang="ar-EG" smtClean="0"/>
              <a:t>11/06/1440</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48C4D313-A3F6-428B-B627-4C864C372D23}" type="slidenum">
              <a:rPr lang="ar-EG" smtClean="0"/>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3A6950-C9D5-4929-8AC0-536C16750D71}" type="datetimeFigureOut">
              <a:rPr lang="ar-EG" smtClean="0"/>
              <a:t>11/06/1440</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48C4D313-A3F6-428B-B627-4C864C372D23}" type="slidenum">
              <a:rPr lang="ar-EG" smtClean="0"/>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3A6950-C9D5-4929-8AC0-536C16750D71}" type="datetimeFigureOut">
              <a:rPr lang="ar-EG" smtClean="0"/>
              <a:t>11/06/1440</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48C4D313-A3F6-428B-B627-4C864C372D23}" type="slidenum">
              <a:rPr lang="ar-EG" smtClean="0"/>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ED3A6950-C9D5-4929-8AC0-536C16750D71}" type="datetimeFigureOut">
              <a:rPr lang="ar-EG" smtClean="0"/>
              <a:t>11/06/1440</a:t>
            </a:fld>
            <a:endParaRPr lang="ar-EG"/>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ar-EG"/>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8C4D313-A3F6-428B-B627-4C864C372D23}" type="slidenum">
              <a:rPr lang="ar-EG" smtClean="0"/>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3A6950-C9D5-4929-8AC0-536C16750D71}" type="datetimeFigureOut">
              <a:rPr lang="ar-EG" smtClean="0"/>
              <a:t>11/06/1440</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8C4D313-A3F6-428B-B627-4C864C372D23}" type="slidenum">
              <a:rPr lang="ar-EG" smtClean="0"/>
              <a:t>‹#›</a:t>
            </a:fld>
            <a:endParaRPr lang="ar-E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ED3A6950-C9D5-4929-8AC0-536C16750D71}" type="datetimeFigureOut">
              <a:rPr lang="ar-EG" smtClean="0"/>
              <a:t>11/06/1440</a:t>
            </a:fld>
            <a:endParaRPr lang="ar-EG"/>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ar-EG"/>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8C4D313-A3F6-428B-B627-4C864C372D23}" type="slidenum">
              <a:rPr lang="ar-EG" smtClean="0"/>
              <a:t>‹#›</a:t>
            </a:fld>
            <a:endParaRPr lang="ar-EG"/>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l" rtl="0" fontAlgn="base">
              <a:spcBef>
                <a:spcPct val="0"/>
              </a:spcBef>
              <a:spcAft>
                <a:spcPct val="0"/>
              </a:spcAft>
              <a:defRPr/>
            </a:pPr>
            <a:endParaRPr lang="en-US" sz="2400">
              <a:solidFill>
                <a:prstClr val="black"/>
              </a:solidFill>
              <a:latin typeface="Times"/>
              <a:cs typeface="Arial" pitchFamily="34" charset="0"/>
            </a:endParaRPr>
          </a:p>
        </p:txBody>
      </p:sp>
      <p:sp>
        <p:nvSpPr>
          <p:cNvPr id="1027" name="Freeform 11"/>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algn="l" rtl="0" fontAlgn="base">
              <a:spcBef>
                <a:spcPct val="0"/>
              </a:spcBef>
              <a:spcAft>
                <a:spcPct val="0"/>
              </a:spcAft>
            </a:pPr>
            <a:endParaRPr lang="ar-EG" sz="2400" smtClean="0">
              <a:solidFill>
                <a:prstClr val="black"/>
              </a:solidFill>
              <a:latin typeface="Time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fontAlgn="base">
              <a:spcBef>
                <a:spcPct val="0"/>
              </a:spcBef>
              <a:spcAft>
                <a:spcPct val="0"/>
              </a:spcAft>
              <a:defRPr/>
            </a:pPr>
            <a:endParaRPr lang="en-US" sz="240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rtl="0" fontAlgn="base">
              <a:spcBef>
                <a:spcPct val="0"/>
              </a:spcBef>
              <a:spcAft>
                <a:spcPct val="0"/>
              </a:spcAft>
              <a:defRPr/>
            </a:pPr>
            <a:endParaRPr lang="en-US">
              <a:solidFill>
                <a:prstClr val="black"/>
              </a:solidFill>
              <a:latin typeface="Times"/>
              <a:cs typeface="Arial" pitchFamily="34" charset="0"/>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rtl="0" fontAlgn="base">
              <a:spcBef>
                <a:spcPct val="0"/>
              </a:spcBef>
              <a:spcAft>
                <a:spcPct val="0"/>
              </a:spcAft>
              <a:defRPr/>
            </a:pPr>
            <a:endParaRPr lang="en-US">
              <a:solidFill>
                <a:prstClr val="black"/>
              </a:solidFill>
              <a:latin typeface="Times"/>
              <a:cs typeface="Arial" pitchFamily="34" charset="0"/>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rtl="0" fontAlgn="base">
              <a:spcBef>
                <a:spcPct val="0"/>
              </a:spcBef>
              <a:spcAft>
                <a:spcPct val="0"/>
              </a:spcAft>
              <a:defRPr/>
            </a:pPr>
            <a:fld id="{E7E4AAAE-8DFC-4FEA-AFF4-390D526AE6FB}" type="slidenum">
              <a:rPr lang="en-US">
                <a:solidFill>
                  <a:prstClr val="black"/>
                </a:solidFill>
                <a:latin typeface="Times"/>
                <a:cs typeface="Arial" pitchFamily="34" charset="0"/>
              </a:rPr>
              <a:pPr rtl="0" fontAlgn="base">
                <a:spcBef>
                  <a:spcPct val="0"/>
                </a:spcBef>
                <a:spcAft>
                  <a:spcPct val="0"/>
                </a:spcAft>
                <a:defRPr/>
              </a:pPr>
              <a:t>‹#›</a:t>
            </a:fld>
            <a:endParaRPr lang="en-US">
              <a:solidFill>
                <a:prstClr val="black"/>
              </a:solidFill>
              <a:latin typeface="Times"/>
              <a:cs typeface="Arial" pitchFamily="34" charset="0"/>
            </a:endParaRPr>
          </a:p>
        </p:txBody>
      </p:sp>
    </p:spTree>
    <p:extLst>
      <p:ext uri="{BB962C8B-B14F-4D97-AF65-F5344CB8AC3E}">
        <p14:creationId xmlns:p14="http://schemas.microsoft.com/office/powerpoint/2010/main" val="26892339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2413233"/>
            <a:ext cx="6787436" cy="769441"/>
          </a:xfrm>
          <a:prstGeom prst="rect">
            <a:avLst/>
          </a:prstGeom>
        </p:spPr>
        <p:txBody>
          <a:bodyPr wrap="none">
            <a:spAutoFit/>
          </a:bodyPr>
          <a:lstStyle/>
          <a:p>
            <a:pPr algn="ctr"/>
            <a:r>
              <a:rPr lang="en-US" sz="4400" b="1" dirty="0" smtClean="0">
                <a:solidFill>
                  <a:srgbClr val="FF0000"/>
                </a:solidFill>
                <a:latin typeface="Aharoni" pitchFamily="2" charset="-79"/>
                <a:cs typeface="Aharoni" pitchFamily="2" charset="-79"/>
              </a:rPr>
              <a:t>COLLAGEN METABOLISM</a:t>
            </a:r>
            <a:endParaRPr lang="en-US" sz="4400" b="1" dirty="0">
              <a:solidFill>
                <a:srgbClr val="FF0000"/>
              </a:solidFill>
              <a:latin typeface="Aharoni" pitchFamily="2" charset="-79"/>
              <a:cs typeface="Aharoni" pitchFamily="2" charset="-79"/>
            </a:endParaRPr>
          </a:p>
        </p:txBody>
      </p:sp>
    </p:spTree>
    <p:extLst>
      <p:ext uri="{BB962C8B-B14F-4D97-AF65-F5344CB8AC3E}">
        <p14:creationId xmlns:p14="http://schemas.microsoft.com/office/powerpoint/2010/main" val="1227871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5262979"/>
          </a:xfrm>
          <a:prstGeom prst="rect">
            <a:avLst/>
          </a:prstGeom>
        </p:spPr>
        <p:txBody>
          <a:bodyPr wrap="square">
            <a:spAutoFit/>
          </a:bodyPr>
          <a:lstStyle/>
          <a:p>
            <a:pPr algn="just" rtl="0"/>
            <a:r>
              <a:rPr lang="en-US" sz="2400" b="1" dirty="0"/>
              <a:t>3. Glycosylation: Some </a:t>
            </a:r>
            <a:r>
              <a:rPr lang="en-US" sz="2400" b="1" dirty="0" err="1"/>
              <a:t>hydroxylysine</a:t>
            </a:r>
            <a:r>
              <a:rPr lang="en-US" sz="2400" b="1" dirty="0"/>
              <a:t> residues are modified </a:t>
            </a:r>
            <a:r>
              <a:rPr lang="en-US" sz="2400" b="1" dirty="0" smtClean="0"/>
              <a:t>by </a:t>
            </a:r>
            <a:r>
              <a:rPr lang="en-US" sz="2400" dirty="0" smtClean="0"/>
              <a:t>glycosylation </a:t>
            </a:r>
            <a:r>
              <a:rPr lang="en-US" sz="2400" dirty="0"/>
              <a:t>with glucose or </a:t>
            </a:r>
            <a:r>
              <a:rPr lang="en-US" sz="2400" dirty="0" err="1" smtClean="0"/>
              <a:t>glucosyl-galactose</a:t>
            </a:r>
            <a:r>
              <a:rPr lang="en-US" sz="2400" dirty="0" smtClean="0"/>
              <a:t>.</a:t>
            </a:r>
            <a:endParaRPr lang="en-US" sz="2400" b="1" dirty="0" smtClean="0"/>
          </a:p>
          <a:p>
            <a:pPr algn="l" rtl="0"/>
            <a:r>
              <a:rPr lang="en-US" sz="2400" b="1" dirty="0" smtClean="0"/>
              <a:t>4</a:t>
            </a:r>
            <a:r>
              <a:rPr lang="en-US" sz="2400" b="1" dirty="0"/>
              <a:t>. Assembly and secretion: After hydroxylation and </a:t>
            </a:r>
            <a:r>
              <a:rPr lang="en-US" sz="2400" b="1" dirty="0" err="1"/>
              <a:t>glycosylation</a:t>
            </a:r>
            <a:r>
              <a:rPr lang="en-US" sz="2400" b="1" dirty="0"/>
              <a:t>,</a:t>
            </a:r>
          </a:p>
          <a:p>
            <a:pPr algn="just" rtl="0"/>
            <a:r>
              <a:rPr lang="en-US" sz="2400" dirty="0"/>
              <a:t>pro-α chains form </a:t>
            </a:r>
            <a:r>
              <a:rPr lang="en-US" sz="2400" dirty="0" err="1"/>
              <a:t>procollagen</a:t>
            </a:r>
            <a:r>
              <a:rPr lang="en-US" sz="2400" dirty="0" smtClean="0"/>
              <a:t>, The </a:t>
            </a:r>
            <a:r>
              <a:rPr lang="en-US" sz="2400" dirty="0"/>
              <a:t>formation of </a:t>
            </a:r>
            <a:r>
              <a:rPr lang="en-US" sz="2400" dirty="0" err="1"/>
              <a:t>procollagen</a:t>
            </a:r>
            <a:r>
              <a:rPr lang="en-US" sz="2400" dirty="0"/>
              <a:t> begins with formation of </a:t>
            </a:r>
            <a:r>
              <a:rPr lang="en-US" sz="2400" dirty="0" err="1" smtClean="0"/>
              <a:t>interchain</a:t>
            </a:r>
            <a:r>
              <a:rPr lang="en-US" sz="2400" dirty="0"/>
              <a:t> </a:t>
            </a:r>
            <a:r>
              <a:rPr lang="en-US" sz="2400" dirty="0" smtClean="0"/>
              <a:t>disulfide </a:t>
            </a:r>
            <a:r>
              <a:rPr lang="en-US" sz="2400" dirty="0"/>
              <a:t>bonds between the C-terminal extensions of the </a:t>
            </a:r>
            <a:r>
              <a:rPr lang="en-US" sz="2400" dirty="0" smtClean="0"/>
              <a:t>pro-α chains</a:t>
            </a:r>
            <a:r>
              <a:rPr lang="en-US" sz="2400" dirty="0"/>
              <a:t>. This brings the three α chains into an alignment </a:t>
            </a:r>
            <a:r>
              <a:rPr lang="en-US" sz="2400" dirty="0" smtClean="0"/>
              <a:t>favorable for </a:t>
            </a:r>
            <a:r>
              <a:rPr lang="en-US" sz="2400" dirty="0"/>
              <a:t>helix formation. The </a:t>
            </a:r>
            <a:r>
              <a:rPr lang="en-US" sz="2400" dirty="0" err="1"/>
              <a:t>procollagen</a:t>
            </a:r>
            <a:r>
              <a:rPr lang="en-US" sz="2400" dirty="0"/>
              <a:t> molecules move through </a:t>
            </a:r>
            <a:r>
              <a:rPr lang="en-US" sz="2400" dirty="0" smtClean="0"/>
              <a:t>the Golgi </a:t>
            </a:r>
            <a:r>
              <a:rPr lang="en-US" sz="2400" dirty="0"/>
              <a:t>apparatus, where they are packaged in </a:t>
            </a:r>
            <a:r>
              <a:rPr lang="en-US" sz="2400" dirty="0" smtClean="0"/>
              <a:t>secretory</a:t>
            </a:r>
            <a:r>
              <a:rPr lang="en-US" sz="2400" dirty="0"/>
              <a:t> </a:t>
            </a:r>
            <a:r>
              <a:rPr lang="en-US" sz="2400" dirty="0" smtClean="0"/>
              <a:t>vesicles. The </a:t>
            </a:r>
            <a:r>
              <a:rPr lang="en-US" sz="2400" dirty="0"/>
              <a:t>vesicles fuse with the cell membrane, causing the release </a:t>
            </a:r>
            <a:r>
              <a:rPr lang="en-US" sz="2400" dirty="0" smtClean="0"/>
              <a:t>of </a:t>
            </a:r>
            <a:r>
              <a:rPr lang="en-US" sz="2400" dirty="0" err="1" smtClean="0"/>
              <a:t>procollagen</a:t>
            </a:r>
            <a:r>
              <a:rPr lang="en-US" sz="2400" dirty="0" smtClean="0"/>
              <a:t> </a:t>
            </a:r>
            <a:r>
              <a:rPr lang="en-US" sz="2400" dirty="0"/>
              <a:t>molecules into the extracellular space.</a:t>
            </a:r>
          </a:p>
        </p:txBody>
      </p:sp>
    </p:spTree>
    <p:extLst>
      <p:ext uri="{BB962C8B-B14F-4D97-AF65-F5344CB8AC3E}">
        <p14:creationId xmlns:p14="http://schemas.microsoft.com/office/powerpoint/2010/main" val="3271070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229600" cy="2677656"/>
          </a:xfrm>
          <a:prstGeom prst="rect">
            <a:avLst/>
          </a:prstGeom>
        </p:spPr>
        <p:txBody>
          <a:bodyPr wrap="square">
            <a:spAutoFit/>
          </a:bodyPr>
          <a:lstStyle/>
          <a:p>
            <a:pPr algn="l" rtl="0"/>
            <a:r>
              <a:rPr lang="en-US" sz="2800" b="1" dirty="0"/>
              <a:t>5. Extracellular cleavage of </a:t>
            </a:r>
            <a:r>
              <a:rPr lang="en-US" sz="2800" b="1" dirty="0" err="1"/>
              <a:t>procollagen</a:t>
            </a:r>
            <a:r>
              <a:rPr lang="en-US" sz="2800" b="1" dirty="0"/>
              <a:t> molecules: After </a:t>
            </a:r>
            <a:r>
              <a:rPr lang="en-US" sz="2800" b="1" dirty="0" smtClean="0"/>
              <a:t>their </a:t>
            </a:r>
            <a:r>
              <a:rPr lang="en-US" sz="2800" dirty="0" smtClean="0"/>
              <a:t>release</a:t>
            </a:r>
            <a:r>
              <a:rPr lang="en-US" sz="2800" dirty="0"/>
              <a:t>, the </a:t>
            </a:r>
            <a:r>
              <a:rPr lang="en-US" sz="2800" dirty="0" err="1"/>
              <a:t>procollagen</a:t>
            </a:r>
            <a:r>
              <a:rPr lang="en-US" sz="2800" dirty="0"/>
              <a:t> molecules are cleaved by N- and </a:t>
            </a:r>
            <a:r>
              <a:rPr lang="en-US" sz="2800" dirty="0" smtClean="0"/>
              <a:t>C-</a:t>
            </a:r>
            <a:r>
              <a:rPr lang="en-US" sz="2800" dirty="0" err="1" smtClean="0"/>
              <a:t>procollagen</a:t>
            </a:r>
            <a:r>
              <a:rPr lang="en-US" sz="2800" dirty="0" smtClean="0"/>
              <a:t> peptidases</a:t>
            </a:r>
            <a:r>
              <a:rPr lang="en-US" sz="2800" dirty="0"/>
              <a:t>, which remove the terminal </a:t>
            </a:r>
            <a:r>
              <a:rPr lang="en-US" sz="2800" dirty="0" err="1" smtClean="0"/>
              <a:t>propeptides,releasing</a:t>
            </a:r>
            <a:r>
              <a:rPr lang="en-US" sz="2800" dirty="0" smtClean="0"/>
              <a:t> </a:t>
            </a:r>
            <a:r>
              <a:rPr lang="en-US" sz="2800" dirty="0"/>
              <a:t>triple-helical </a:t>
            </a:r>
            <a:r>
              <a:rPr lang="en-US" sz="2800" dirty="0" err="1"/>
              <a:t>tropocollagen</a:t>
            </a:r>
            <a:r>
              <a:rPr lang="en-US" sz="2800" dirty="0"/>
              <a:t> molecules.</a:t>
            </a:r>
          </a:p>
        </p:txBody>
      </p:sp>
    </p:spTree>
    <p:extLst>
      <p:ext uri="{BB962C8B-B14F-4D97-AF65-F5344CB8AC3E}">
        <p14:creationId xmlns:p14="http://schemas.microsoft.com/office/powerpoint/2010/main" val="614937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6370975"/>
          </a:xfrm>
          <a:prstGeom prst="rect">
            <a:avLst/>
          </a:prstGeom>
        </p:spPr>
        <p:txBody>
          <a:bodyPr wrap="square">
            <a:spAutoFit/>
          </a:bodyPr>
          <a:lstStyle/>
          <a:p>
            <a:pPr algn="l" rtl="0"/>
            <a:r>
              <a:rPr lang="en-US" sz="2400" b="1" dirty="0"/>
              <a:t>6. Formation of collagen fibrils: Individual </a:t>
            </a:r>
            <a:r>
              <a:rPr lang="en-US" sz="2400" b="1" dirty="0" err="1"/>
              <a:t>tropocollagen</a:t>
            </a:r>
            <a:r>
              <a:rPr lang="en-US" sz="2400" b="1" dirty="0"/>
              <a:t> molecules</a:t>
            </a:r>
          </a:p>
          <a:p>
            <a:pPr algn="just" rtl="0"/>
            <a:r>
              <a:rPr lang="en-US" sz="2400" dirty="0"/>
              <a:t>spontaneously associate to form collagen fibrils. They form </a:t>
            </a:r>
            <a:r>
              <a:rPr lang="en-US" sz="2400" dirty="0" smtClean="0"/>
              <a:t>an ordered</a:t>
            </a:r>
            <a:r>
              <a:rPr lang="en-US" sz="2400" dirty="0"/>
              <a:t>, overlapping, parallel array, with adjacent collagen </a:t>
            </a:r>
            <a:r>
              <a:rPr lang="en-US" sz="2400" dirty="0" smtClean="0"/>
              <a:t>molecules arranged </a:t>
            </a:r>
            <a:r>
              <a:rPr lang="en-US" sz="2400" dirty="0"/>
              <a:t>in a staggered pattern, each overlapping its </a:t>
            </a:r>
            <a:r>
              <a:rPr lang="en-US" sz="2400" dirty="0" smtClean="0"/>
              <a:t>neighbor by </a:t>
            </a:r>
            <a:r>
              <a:rPr lang="en-US" sz="2400" dirty="0"/>
              <a:t>a length approximately three-quarters of a molecule </a:t>
            </a:r>
            <a:r>
              <a:rPr lang="en-US" sz="2400" dirty="0" smtClean="0"/>
              <a:t>.</a:t>
            </a:r>
            <a:endParaRPr lang="en-US" sz="2400" dirty="0"/>
          </a:p>
          <a:p>
            <a:pPr algn="just"/>
            <a:endParaRPr lang="en-US" sz="2400" b="1" dirty="0" smtClean="0"/>
          </a:p>
          <a:p>
            <a:pPr algn="just" rtl="0"/>
            <a:r>
              <a:rPr lang="en-US" sz="2400" b="1" dirty="0" smtClean="0"/>
              <a:t>7</a:t>
            </a:r>
            <a:r>
              <a:rPr lang="en-US" sz="2400" b="1" dirty="0"/>
              <a:t>. Cross-link formation: The </a:t>
            </a:r>
            <a:r>
              <a:rPr lang="en-US" sz="2400" b="1" dirty="0" err="1"/>
              <a:t>fibrillar</a:t>
            </a:r>
            <a:r>
              <a:rPr lang="en-US" sz="2400" b="1" dirty="0"/>
              <a:t> array of collagen molecules</a:t>
            </a:r>
          </a:p>
          <a:p>
            <a:pPr algn="just" rtl="0"/>
            <a:r>
              <a:rPr lang="en-US" sz="2400" dirty="0"/>
              <a:t>serves as a substrate for </a:t>
            </a:r>
            <a:r>
              <a:rPr lang="en-US" sz="2400" b="1" dirty="0" err="1"/>
              <a:t>lysyl</a:t>
            </a:r>
            <a:r>
              <a:rPr lang="en-US" sz="2400" b="1" dirty="0"/>
              <a:t> </a:t>
            </a:r>
            <a:r>
              <a:rPr lang="en-US" sz="2400" b="1" dirty="0" err="1"/>
              <a:t>oxidase</a:t>
            </a:r>
            <a:r>
              <a:rPr lang="en-US" sz="2400" dirty="0"/>
              <a:t>. This Cu2+-containing </a:t>
            </a:r>
            <a:r>
              <a:rPr lang="en-US" sz="2400" dirty="0" smtClean="0"/>
              <a:t>extracellular enzyme </a:t>
            </a:r>
            <a:r>
              <a:rPr lang="en-US" sz="2400" dirty="0" err="1"/>
              <a:t>oxidatively</a:t>
            </a:r>
            <a:r>
              <a:rPr lang="en-US" sz="2400" dirty="0"/>
              <a:t> </a:t>
            </a:r>
            <a:r>
              <a:rPr lang="en-US" sz="2400" dirty="0" err="1"/>
              <a:t>deaminates</a:t>
            </a:r>
            <a:r>
              <a:rPr lang="en-US" sz="2400" dirty="0"/>
              <a:t> some of the </a:t>
            </a:r>
            <a:r>
              <a:rPr lang="en-US" sz="2400" dirty="0" err="1"/>
              <a:t>lysyl</a:t>
            </a:r>
            <a:r>
              <a:rPr lang="en-US" sz="2400" dirty="0"/>
              <a:t> </a:t>
            </a:r>
            <a:r>
              <a:rPr lang="en-US" sz="2400" dirty="0" smtClean="0"/>
              <a:t>and </a:t>
            </a:r>
            <a:r>
              <a:rPr lang="en-US" sz="2400" dirty="0" err="1" smtClean="0"/>
              <a:t>hydroxylysyl</a:t>
            </a:r>
            <a:r>
              <a:rPr lang="en-US" sz="2400" dirty="0" smtClean="0"/>
              <a:t> </a:t>
            </a:r>
            <a:r>
              <a:rPr lang="en-US" sz="2400" dirty="0"/>
              <a:t>residues in collagen. The reactive aldehydes that </a:t>
            </a:r>
            <a:r>
              <a:rPr lang="en-US" sz="2400" dirty="0" smtClean="0"/>
              <a:t>result (</a:t>
            </a:r>
            <a:r>
              <a:rPr lang="en-US" sz="2400" dirty="0" err="1" smtClean="0"/>
              <a:t>allysine</a:t>
            </a:r>
            <a:r>
              <a:rPr lang="en-US" sz="2400" dirty="0" smtClean="0"/>
              <a:t> and </a:t>
            </a:r>
            <a:r>
              <a:rPr lang="en-US" sz="2400" dirty="0" err="1" smtClean="0"/>
              <a:t>hydroxyallysine</a:t>
            </a:r>
            <a:r>
              <a:rPr lang="en-US" sz="2400" dirty="0"/>
              <a:t>) can condense with </a:t>
            </a:r>
            <a:r>
              <a:rPr lang="en-US" sz="2400" dirty="0" err="1"/>
              <a:t>lysyl</a:t>
            </a:r>
            <a:r>
              <a:rPr lang="en-US" sz="2400" dirty="0"/>
              <a:t> or </a:t>
            </a:r>
            <a:r>
              <a:rPr lang="en-US" sz="2400" dirty="0" err="1"/>
              <a:t>hydroxy</a:t>
            </a:r>
            <a:r>
              <a:rPr lang="en-US" sz="2400" dirty="0"/>
              <a:t> </a:t>
            </a:r>
            <a:r>
              <a:rPr lang="en-US" sz="2400" dirty="0" smtClean="0"/>
              <a:t>-</a:t>
            </a:r>
            <a:r>
              <a:rPr lang="en-US" sz="2400" dirty="0" err="1" smtClean="0"/>
              <a:t>lysyl</a:t>
            </a:r>
            <a:r>
              <a:rPr lang="en-US" sz="2400" dirty="0" smtClean="0"/>
              <a:t> </a:t>
            </a:r>
            <a:r>
              <a:rPr lang="en-US" sz="2400" dirty="0"/>
              <a:t>residues in neighboring collagen molecules to form </a:t>
            </a:r>
            <a:r>
              <a:rPr lang="en-US" sz="2400" dirty="0" smtClean="0"/>
              <a:t>covalent cross-links </a:t>
            </a:r>
            <a:r>
              <a:rPr lang="en-US" sz="2400" dirty="0"/>
              <a:t>and, thus, mature collagen </a:t>
            </a:r>
            <a:r>
              <a:rPr lang="en-US" sz="2400" dirty="0" smtClean="0"/>
              <a:t>fibers </a:t>
            </a:r>
            <a:endParaRPr lang="en-US" sz="2400" dirty="0"/>
          </a:p>
        </p:txBody>
      </p:sp>
    </p:spTree>
    <p:extLst>
      <p:ext uri="{BB962C8B-B14F-4D97-AF65-F5344CB8AC3E}">
        <p14:creationId xmlns:p14="http://schemas.microsoft.com/office/powerpoint/2010/main" val="4197578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25" y="228600"/>
            <a:ext cx="9144000" cy="3694113"/>
          </a:xfrm>
          <a:prstGeom prst="rect">
            <a:avLst/>
          </a:prstGeom>
        </p:spPr>
        <p:txBody>
          <a:bodyPr>
            <a:spAutoFit/>
          </a:bodyPr>
          <a:lstStyle/>
          <a:p>
            <a:pPr algn="l" rtl="0" fontAlgn="base">
              <a:spcBef>
                <a:spcPct val="0"/>
              </a:spcBef>
              <a:spcAft>
                <a:spcPct val="0"/>
              </a:spcAft>
              <a:defRPr/>
            </a:pPr>
            <a:r>
              <a:rPr lang="en-US" b="1" dirty="0">
                <a:solidFill>
                  <a:srgbClr val="FF0000"/>
                </a:solidFill>
                <a:latin typeface="Arial" pitchFamily="34" charset="0"/>
                <a:cs typeface="Arial" pitchFamily="34" charset="0"/>
              </a:rPr>
              <a:t>Inherited Disorders of Connective Tissue</a:t>
            </a:r>
          </a:p>
          <a:p>
            <a:pPr algn="l" rtl="0" fontAlgn="base">
              <a:spcBef>
                <a:spcPct val="0"/>
              </a:spcBef>
              <a:spcAft>
                <a:spcPct val="0"/>
              </a:spcAft>
              <a:defRPr/>
            </a:pPr>
            <a:r>
              <a:rPr lang="en-US" dirty="0">
                <a:solidFill>
                  <a:prstClr val="black"/>
                </a:solidFill>
                <a:latin typeface="Arial" pitchFamily="34" charset="0"/>
                <a:cs typeface="Arial" pitchFamily="34" charset="0"/>
              </a:rPr>
              <a:t>Some connective tissue diseases -- often called heritable disorders of connective tissue (HDCTs) -- are the result of changes in certain genes. Many of these are quite rare. Following are some of the more common ones.</a:t>
            </a:r>
          </a:p>
          <a:p>
            <a:pPr algn="l" rtl="0" fontAlgn="base">
              <a:spcBef>
                <a:spcPct val="0"/>
              </a:spcBef>
              <a:spcAft>
                <a:spcPct val="0"/>
              </a:spcAft>
              <a:defRPr/>
            </a:pPr>
            <a:endParaRPr lang="en-US" dirty="0">
              <a:solidFill>
                <a:prstClr val="black"/>
              </a:solidFill>
              <a:latin typeface="Arial" pitchFamily="34" charset="0"/>
              <a:cs typeface="Arial" pitchFamily="34" charset="0"/>
            </a:endParaRPr>
          </a:p>
          <a:p>
            <a:pPr algn="l" rtl="0" fontAlgn="base">
              <a:spcBef>
                <a:spcPct val="0"/>
              </a:spcBef>
              <a:spcAft>
                <a:spcPct val="0"/>
              </a:spcAft>
              <a:defRPr/>
            </a:pPr>
            <a:r>
              <a:rPr lang="en-US" b="1" u="sng" dirty="0">
                <a:solidFill>
                  <a:srgbClr val="FF0000"/>
                </a:solidFill>
                <a:latin typeface="Arial" pitchFamily="34" charset="0"/>
                <a:cs typeface="Arial" pitchFamily="34" charset="0"/>
              </a:rPr>
              <a:t>Ehlers-</a:t>
            </a:r>
            <a:r>
              <a:rPr lang="en-US" b="1" u="sng" dirty="0" err="1">
                <a:solidFill>
                  <a:srgbClr val="FF0000"/>
                </a:solidFill>
                <a:latin typeface="Arial" pitchFamily="34" charset="0"/>
                <a:cs typeface="Arial" pitchFamily="34" charset="0"/>
              </a:rPr>
              <a:t>Danlos</a:t>
            </a:r>
            <a:r>
              <a:rPr lang="en-US" b="1" u="sng" dirty="0">
                <a:solidFill>
                  <a:srgbClr val="FF0000"/>
                </a:solidFill>
                <a:latin typeface="Arial" pitchFamily="34" charset="0"/>
                <a:cs typeface="Arial" pitchFamily="34" charset="0"/>
              </a:rPr>
              <a:t> syndrome (EDS</a:t>
            </a:r>
            <a:r>
              <a:rPr lang="en-US" dirty="0">
                <a:solidFill>
                  <a:prstClr val="black"/>
                </a:solidFill>
                <a:latin typeface="Arial" pitchFamily="34" charset="0"/>
                <a:cs typeface="Arial" pitchFamily="34" charset="0"/>
              </a:rPr>
              <a:t>). Actually a group of more than 10 disorders, EDS is characterized by </a:t>
            </a:r>
            <a:r>
              <a:rPr lang="en-US" u="sng" dirty="0">
                <a:solidFill>
                  <a:prstClr val="black"/>
                </a:solidFill>
                <a:latin typeface="Arial" pitchFamily="34" charset="0"/>
                <a:cs typeface="Arial" pitchFamily="34" charset="0"/>
              </a:rPr>
              <a:t>over-flexible joints</a:t>
            </a:r>
            <a:r>
              <a:rPr lang="en-US" dirty="0">
                <a:solidFill>
                  <a:prstClr val="black"/>
                </a:solidFill>
                <a:latin typeface="Arial" pitchFamily="34" charset="0"/>
                <a:cs typeface="Arial" pitchFamily="34" charset="0"/>
              </a:rPr>
              <a:t>, </a:t>
            </a:r>
            <a:r>
              <a:rPr lang="en-US" u="sng" dirty="0">
                <a:solidFill>
                  <a:prstClr val="black"/>
                </a:solidFill>
                <a:latin typeface="Arial" pitchFamily="34" charset="0"/>
                <a:cs typeface="Arial" pitchFamily="34" charset="0"/>
              </a:rPr>
              <a:t>stretchy skin</a:t>
            </a:r>
            <a:r>
              <a:rPr lang="en-US" dirty="0">
                <a:solidFill>
                  <a:prstClr val="black"/>
                </a:solidFill>
                <a:latin typeface="Arial" pitchFamily="34" charset="0"/>
                <a:cs typeface="Arial" pitchFamily="34" charset="0"/>
              </a:rPr>
              <a:t>, and </a:t>
            </a:r>
            <a:r>
              <a:rPr lang="en-US" u="sng" dirty="0">
                <a:solidFill>
                  <a:prstClr val="black"/>
                </a:solidFill>
                <a:latin typeface="Arial" pitchFamily="34" charset="0"/>
                <a:cs typeface="Arial" pitchFamily="34" charset="0"/>
              </a:rPr>
              <a:t>abnormal growth of scar tissue</a:t>
            </a:r>
            <a:r>
              <a:rPr lang="en-US" dirty="0">
                <a:solidFill>
                  <a:prstClr val="black"/>
                </a:solidFill>
                <a:latin typeface="Arial" pitchFamily="34" charset="0"/>
                <a:cs typeface="Arial" pitchFamily="34" charset="0"/>
              </a:rPr>
              <a:t>. Symptoms can range from mild to disabling. Depending on the specific form of EDS, other symptoms may include:</a:t>
            </a:r>
          </a:p>
          <a:p>
            <a:pPr marL="285750" indent="-285750" algn="l" rtl="0" fontAlgn="base">
              <a:spcBef>
                <a:spcPct val="0"/>
              </a:spcBef>
              <a:spcAft>
                <a:spcPct val="0"/>
              </a:spcAft>
              <a:buFont typeface="Wingdings" pitchFamily="2" charset="2"/>
              <a:buChar char="§"/>
              <a:defRPr/>
            </a:pPr>
            <a:r>
              <a:rPr lang="en-US" dirty="0">
                <a:solidFill>
                  <a:prstClr val="black"/>
                </a:solidFill>
                <a:latin typeface="Arial" pitchFamily="34" charset="0"/>
                <a:cs typeface="Arial" pitchFamily="34" charset="0"/>
              </a:rPr>
              <a:t>A curved spine</a:t>
            </a:r>
          </a:p>
          <a:p>
            <a:pPr marL="285750" indent="-285750" algn="l" rtl="0" fontAlgn="base">
              <a:spcBef>
                <a:spcPct val="0"/>
              </a:spcBef>
              <a:spcAft>
                <a:spcPct val="0"/>
              </a:spcAft>
              <a:buFont typeface="Wingdings" pitchFamily="2" charset="2"/>
              <a:buChar char="§"/>
              <a:defRPr/>
            </a:pPr>
            <a:r>
              <a:rPr lang="en-US" dirty="0">
                <a:solidFill>
                  <a:prstClr val="black"/>
                </a:solidFill>
                <a:latin typeface="Arial" pitchFamily="34" charset="0"/>
                <a:cs typeface="Arial" pitchFamily="34" charset="0"/>
              </a:rPr>
              <a:t>Weak blood vessels</a:t>
            </a:r>
          </a:p>
          <a:p>
            <a:pPr marL="285750" indent="-285750" algn="l" rtl="0" fontAlgn="base">
              <a:spcBef>
                <a:spcPct val="0"/>
              </a:spcBef>
              <a:spcAft>
                <a:spcPct val="0"/>
              </a:spcAft>
              <a:buFont typeface="Wingdings" pitchFamily="2" charset="2"/>
              <a:buChar char="§"/>
              <a:defRPr/>
            </a:pPr>
            <a:r>
              <a:rPr lang="en-US" dirty="0">
                <a:solidFill>
                  <a:prstClr val="black"/>
                </a:solidFill>
                <a:latin typeface="Arial" pitchFamily="34" charset="0"/>
                <a:cs typeface="Arial" pitchFamily="34" charset="0"/>
              </a:rPr>
              <a:t>Bleeding gums</a:t>
            </a:r>
          </a:p>
          <a:p>
            <a:pPr marL="285750" indent="-285750" algn="l" rtl="0" fontAlgn="base">
              <a:spcBef>
                <a:spcPct val="0"/>
              </a:spcBef>
              <a:spcAft>
                <a:spcPct val="0"/>
              </a:spcAft>
              <a:buFont typeface="Wingdings" pitchFamily="2" charset="2"/>
              <a:buChar char="§"/>
              <a:defRPr/>
            </a:pPr>
            <a:r>
              <a:rPr lang="en-US" dirty="0">
                <a:solidFill>
                  <a:prstClr val="black"/>
                </a:solidFill>
                <a:latin typeface="Arial" pitchFamily="34" charset="0"/>
                <a:cs typeface="Arial" pitchFamily="34" charset="0"/>
              </a:rPr>
              <a:t>Problems with the lungs, heart valves, or digestion</a:t>
            </a:r>
            <a:endParaRPr lang="ar-EG" dirty="0">
              <a:solidFill>
                <a:prstClr val="black"/>
              </a:solidFill>
              <a:latin typeface="Arial" pitchFamily="34" charset="0"/>
            </a:endParaRPr>
          </a:p>
        </p:txBody>
      </p:sp>
      <p:sp>
        <p:nvSpPr>
          <p:cNvPr id="18435" name="Rectangle 2"/>
          <p:cNvSpPr>
            <a:spLocks noChangeArrowheads="1"/>
          </p:cNvSpPr>
          <p:nvPr/>
        </p:nvSpPr>
        <p:spPr bwMode="auto">
          <a:xfrm>
            <a:off x="-33338" y="3938588"/>
            <a:ext cx="5672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fontAlgn="base">
              <a:spcBef>
                <a:spcPct val="0"/>
              </a:spcBef>
              <a:spcAft>
                <a:spcPct val="0"/>
              </a:spcAft>
            </a:pPr>
            <a:r>
              <a:rPr lang="en-US" smtClean="0">
                <a:solidFill>
                  <a:prstClr val="black"/>
                </a:solidFill>
                <a:latin typeface="Arial" pitchFamily="34" charset="0"/>
                <a:cs typeface="Arial" pitchFamily="34" charset="0"/>
              </a:rPr>
              <a:t>.</a:t>
            </a:r>
            <a:endParaRPr lang="ar-EG" smtClean="0">
              <a:solidFill>
                <a:prstClr val="black"/>
              </a:solidFill>
              <a:latin typeface="Arial" pitchFamily="34" charset="0"/>
            </a:endParaRPr>
          </a:p>
        </p:txBody>
      </p:sp>
      <p:sp>
        <p:nvSpPr>
          <p:cNvPr id="18436" name="AutoShape 2" descr="ÙØªÙØ¬Ø© Ø¨Ø­Ø« Ø§ÙØµÙØ± Ø¹Ù âªepidermolysis bullosaâ¬â"/>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ar-EG" smtClean="0">
              <a:solidFill>
                <a:prstClr val="black"/>
              </a:solidFill>
              <a:latin typeface="Arial" pitchFamily="34" charset="0"/>
            </a:endParaRPr>
          </a:p>
        </p:txBody>
      </p:sp>
      <p:sp>
        <p:nvSpPr>
          <p:cNvPr id="18437" name="AutoShape 4" descr="ÙØªÙØ¬Ø© Ø¨Ø­Ø« Ø§ÙØµÙØ± Ø¹Ù âªepidermolysis bullosaâ¬â"/>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ar-EG" smtClean="0">
              <a:solidFill>
                <a:prstClr val="black"/>
              </a:solidFill>
              <a:latin typeface="Arial" pitchFamily="34" charset="0"/>
            </a:endParaRPr>
          </a:p>
        </p:txBody>
      </p:sp>
      <p:pic>
        <p:nvPicPr>
          <p:cNvPr id="184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308475"/>
            <a:ext cx="3733800" cy="240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308475"/>
            <a:ext cx="4505325" cy="243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562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152400" y="457200"/>
            <a:ext cx="4953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fontAlgn="base">
              <a:spcBef>
                <a:spcPct val="0"/>
              </a:spcBef>
              <a:spcAft>
                <a:spcPct val="0"/>
              </a:spcAft>
            </a:pPr>
            <a:r>
              <a:rPr lang="en-US" b="1" dirty="0" smtClean="0">
                <a:solidFill>
                  <a:srgbClr val="FF0000"/>
                </a:solidFill>
                <a:latin typeface="Arial" pitchFamily="34" charset="0"/>
                <a:cs typeface="Arial" pitchFamily="34" charset="0"/>
              </a:rPr>
              <a:t>Epidermolysis </a:t>
            </a:r>
            <a:r>
              <a:rPr lang="en-US" b="1" dirty="0" err="1" smtClean="0">
                <a:solidFill>
                  <a:srgbClr val="FF0000"/>
                </a:solidFill>
                <a:latin typeface="Arial" pitchFamily="34" charset="0"/>
                <a:cs typeface="Arial" pitchFamily="34" charset="0"/>
              </a:rPr>
              <a:t>bullosa</a:t>
            </a:r>
            <a:r>
              <a:rPr lang="en-US" b="1" dirty="0" smtClean="0">
                <a:solidFill>
                  <a:srgbClr val="FF0000"/>
                </a:solidFill>
                <a:latin typeface="Arial" pitchFamily="34" charset="0"/>
                <a:cs typeface="Arial" pitchFamily="34" charset="0"/>
              </a:rPr>
              <a:t> (EB). </a:t>
            </a:r>
          </a:p>
          <a:p>
            <a:pPr algn="just" rtl="0" fontAlgn="base">
              <a:spcBef>
                <a:spcPct val="0"/>
              </a:spcBef>
              <a:spcAft>
                <a:spcPct val="0"/>
              </a:spcAft>
            </a:pPr>
            <a:r>
              <a:rPr lang="en-US" dirty="0" smtClean="0">
                <a:solidFill>
                  <a:prstClr val="black"/>
                </a:solidFill>
                <a:latin typeface="Arial" pitchFamily="34" charset="0"/>
                <a:cs typeface="Arial" pitchFamily="34" charset="0"/>
              </a:rPr>
              <a:t>People with EB have skin that is so </a:t>
            </a:r>
            <a:r>
              <a:rPr lang="en-US" dirty="0" smtClean="0">
                <a:solidFill>
                  <a:srgbClr val="FF0000"/>
                </a:solidFill>
                <a:latin typeface="Arial" pitchFamily="34" charset="0"/>
                <a:cs typeface="Arial" pitchFamily="34" charset="0"/>
              </a:rPr>
              <a:t>fragile</a:t>
            </a:r>
            <a:r>
              <a:rPr lang="en-US" dirty="0" smtClean="0">
                <a:solidFill>
                  <a:prstClr val="black"/>
                </a:solidFill>
                <a:latin typeface="Arial" pitchFamily="34" charset="0"/>
                <a:cs typeface="Arial" pitchFamily="34" charset="0"/>
              </a:rPr>
              <a:t> that it tears or blisters as a result of a minor bump, stumble, or even friction from clothing. Some forms of EB may involve the digestive tract, the respiratory tract, the muscles, or the bladder. Caused by defects of several proteins in the skin, EB is usually evident at birth</a:t>
            </a:r>
            <a:endParaRPr lang="ar-EG" dirty="0" smtClean="0">
              <a:solidFill>
                <a:prstClr val="black"/>
              </a:solidFill>
              <a:latin typeface="Arial" pitchFamily="34" charset="0"/>
            </a:endParaRP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57200"/>
            <a:ext cx="32004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0" name="Rectangle 2"/>
          <p:cNvSpPr>
            <a:spLocks noChangeArrowheads="1"/>
          </p:cNvSpPr>
          <p:nvPr/>
        </p:nvSpPr>
        <p:spPr bwMode="auto">
          <a:xfrm>
            <a:off x="0" y="3236913"/>
            <a:ext cx="56388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fontAlgn="base">
              <a:spcBef>
                <a:spcPct val="0"/>
              </a:spcBef>
              <a:spcAft>
                <a:spcPct val="0"/>
              </a:spcAft>
            </a:pPr>
            <a:r>
              <a:rPr lang="en-US" b="1" dirty="0" smtClean="0">
                <a:solidFill>
                  <a:srgbClr val="FF0000"/>
                </a:solidFill>
                <a:latin typeface="Arial" pitchFamily="34" charset="0"/>
                <a:cs typeface="Arial" pitchFamily="34" charset="0"/>
              </a:rPr>
              <a:t>Marfan syndrome. </a:t>
            </a:r>
          </a:p>
          <a:p>
            <a:pPr algn="just" rtl="0" fontAlgn="base">
              <a:spcBef>
                <a:spcPct val="0"/>
              </a:spcBef>
              <a:spcAft>
                <a:spcPct val="0"/>
              </a:spcAft>
            </a:pPr>
            <a:r>
              <a:rPr lang="en-US" dirty="0" smtClean="0">
                <a:solidFill>
                  <a:prstClr val="black"/>
                </a:solidFill>
                <a:latin typeface="Arial" pitchFamily="34" charset="0"/>
                <a:cs typeface="Arial" pitchFamily="34" charset="0"/>
              </a:rPr>
              <a:t>Marfan syndrome affects the bones, ligaments, eyes, heart, and blood vessels. People with Marfan syndrome tend to be tall and have extremely long bones and thin "spider-like" fingers and toes. Other problems may include eye problems due to abnormal placement of the eye lens and enlargement of the aorta (the largest artery in the body), which can lead to a fatal rupture. Marfan syndrome is caused by mutations in the gene that regulates the structure of a protein called fibrillin-1.</a:t>
            </a:r>
            <a:endParaRPr lang="ar-EG" dirty="0" smtClean="0">
              <a:solidFill>
                <a:prstClr val="black"/>
              </a:solidFill>
              <a:latin typeface="Arial" pitchFamily="34" charset="0"/>
            </a:endParaRPr>
          </a:p>
        </p:txBody>
      </p:sp>
      <p:pic>
        <p:nvPicPr>
          <p:cNvPr id="194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027363"/>
            <a:ext cx="2517775" cy="355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810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474345"/>
            <a:ext cx="8640960" cy="5016758"/>
          </a:xfrm>
          <a:prstGeom prst="rect">
            <a:avLst/>
          </a:prstGeom>
        </p:spPr>
        <p:txBody>
          <a:bodyPr wrap="square">
            <a:spAutoFit/>
          </a:bodyPr>
          <a:lstStyle/>
          <a:p>
            <a:pPr algn="l" rtl="0"/>
            <a:r>
              <a:rPr lang="en-US" sz="2800" b="1" dirty="0" smtClean="0">
                <a:latin typeface="Times New Roman" pitchFamily="18" charset="0"/>
                <a:cs typeface="Times New Roman" pitchFamily="18" charset="0"/>
              </a:rPr>
              <a:t>Collagen is the most abundant protein in the human body. </a:t>
            </a:r>
          </a:p>
          <a:p>
            <a:pPr algn="just" rtl="0"/>
            <a:r>
              <a:rPr lang="en-US" sz="2400" b="1" dirty="0" smtClean="0"/>
              <a:t>The typical collagen molecule is a long, rigid structure in which three polypeptides (referred to as </a:t>
            </a:r>
            <a:r>
              <a:rPr lang="en-US" sz="2400" b="1" dirty="0" smtClean="0">
                <a:solidFill>
                  <a:srgbClr val="FF0000"/>
                </a:solidFill>
              </a:rPr>
              <a:t>α chains</a:t>
            </a:r>
            <a:r>
              <a:rPr lang="en-US" sz="2400" b="1" dirty="0" smtClean="0"/>
              <a:t>) are wound around one another in a rope-like triple helix . </a:t>
            </a:r>
          </a:p>
          <a:p>
            <a:pPr algn="just" rtl="0"/>
            <a:r>
              <a:rPr lang="en-US" sz="2400" b="1" dirty="0" smtClean="0"/>
              <a:t> collagen is </a:t>
            </a:r>
            <a:r>
              <a:rPr lang="en-US" sz="2400" b="1" dirty="0" err="1" smtClean="0"/>
              <a:t>agel</a:t>
            </a:r>
            <a:r>
              <a:rPr lang="en-US" sz="2400" b="1" dirty="0" smtClean="0"/>
              <a:t> like  that gives </a:t>
            </a:r>
            <a:r>
              <a:rPr lang="en-US" sz="2400" b="1" dirty="0" smtClean="0">
                <a:solidFill>
                  <a:srgbClr val="FF0000"/>
                </a:solidFill>
              </a:rPr>
              <a:t>support</a:t>
            </a:r>
            <a:r>
              <a:rPr lang="en-US" sz="2400" b="1" dirty="0" smtClean="0"/>
              <a:t> to the structure, as in the </a:t>
            </a:r>
            <a:r>
              <a:rPr lang="en-US" sz="2400" b="1" u="sng" dirty="0" smtClean="0"/>
              <a:t>extracellular matrix </a:t>
            </a:r>
            <a:r>
              <a:rPr lang="en-US" sz="2400" b="1" dirty="0" smtClean="0"/>
              <a:t>or </a:t>
            </a:r>
            <a:r>
              <a:rPr lang="en-US" sz="2400" b="1" u="sng" dirty="0" smtClean="0"/>
              <a:t>the vitreous humor of the eye</a:t>
            </a:r>
            <a:r>
              <a:rPr lang="en-US" sz="2400" b="1" dirty="0" smtClean="0"/>
              <a:t>.</a:t>
            </a:r>
          </a:p>
          <a:p>
            <a:pPr algn="just" rtl="0"/>
            <a:r>
              <a:rPr lang="en-US" sz="2400" b="1" dirty="0" smtClean="0"/>
              <a:t> In other tissues, collagen may be bundled in tight, parallel fibers that provide great </a:t>
            </a:r>
            <a:r>
              <a:rPr lang="en-US" sz="2400" b="1" dirty="0" smtClean="0">
                <a:solidFill>
                  <a:srgbClr val="FF0000"/>
                </a:solidFill>
              </a:rPr>
              <a:t>strength</a:t>
            </a:r>
            <a:r>
              <a:rPr lang="en-US" sz="2400" b="1" dirty="0" smtClean="0"/>
              <a:t>, as in </a:t>
            </a:r>
            <a:r>
              <a:rPr lang="en-US" sz="2400" b="1" u="sng" dirty="0" smtClean="0"/>
              <a:t>tendons</a:t>
            </a:r>
            <a:r>
              <a:rPr lang="en-US" sz="2400" b="1" dirty="0" smtClean="0"/>
              <a:t>. In the </a:t>
            </a:r>
            <a:r>
              <a:rPr lang="en-US" sz="2400" b="1" u="sng" dirty="0" smtClean="0"/>
              <a:t>cornea</a:t>
            </a:r>
            <a:r>
              <a:rPr lang="en-US" sz="2400" b="1" dirty="0" smtClean="0"/>
              <a:t> of the eye, collagen is stacked so as to transmit light with a minimum of scattering. Collagen of bone occurs as fibers arranged at an angle to each other so as to resist mechanical shear from any direction.</a:t>
            </a:r>
          </a:p>
          <a:p>
            <a:pPr algn="l" rtl="0"/>
            <a:endParaRPr lang="en-US" sz="2400" b="1" dirty="0"/>
          </a:p>
        </p:txBody>
      </p:sp>
      <p:pic>
        <p:nvPicPr>
          <p:cNvPr id="5" name="Picture 7"/>
          <p:cNvPicPr>
            <a:picLocks noChangeAspect="1" noChangeArrowheads="1"/>
          </p:cNvPicPr>
          <p:nvPr/>
        </p:nvPicPr>
        <p:blipFill>
          <a:blip r:embed="rId2" cstate="print"/>
          <a:srcRect/>
          <a:stretch>
            <a:fillRect/>
          </a:stretch>
        </p:blipFill>
        <p:spPr bwMode="auto">
          <a:xfrm rot="5400000" flipV="1">
            <a:off x="3832339" y="2979831"/>
            <a:ext cx="1806298" cy="5943600"/>
          </a:xfrm>
          <a:prstGeom prst="rect">
            <a:avLst/>
          </a:prstGeom>
          <a:noFill/>
          <a:ln w="9525">
            <a:noFill/>
            <a:miter lim="800000"/>
            <a:headEnd/>
            <a:tailEnd/>
          </a:ln>
          <a:effectLst/>
        </p:spPr>
      </p:pic>
    </p:spTree>
    <p:extLst>
      <p:ext uri="{BB962C8B-B14F-4D97-AF65-F5344CB8AC3E}">
        <p14:creationId xmlns:p14="http://schemas.microsoft.com/office/powerpoint/2010/main" val="963930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Image result for collagen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24" y="0"/>
            <a:ext cx="93600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063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228600" y="1066800"/>
            <a:ext cx="6400800" cy="1219200"/>
          </a:xfrm>
        </p:spPr>
        <p:txBody>
          <a:bodyPr>
            <a:normAutofit fontScale="92500" lnSpcReduction="10000"/>
          </a:bodyPr>
          <a:lstStyle/>
          <a:p>
            <a:pPr algn="just" eaLnBrk="1" hangingPunct="1">
              <a:buFontTx/>
              <a:buNone/>
            </a:pPr>
            <a:r>
              <a:rPr lang="en-AU" altLang="en-US" sz="2000" b="1" smtClean="0"/>
              <a:t>Collagen is made up of three polypeptides (referred to as "α-chains") are twisted around one another (tropocollagen) in a rope-like triple-helix and are held together by hydrogen bonds. </a:t>
            </a:r>
          </a:p>
        </p:txBody>
      </p:sp>
      <p:sp>
        <p:nvSpPr>
          <p:cNvPr id="13314" name="Rectangle 2"/>
          <p:cNvSpPr>
            <a:spLocks noGrp="1" noChangeArrowheads="1"/>
          </p:cNvSpPr>
          <p:nvPr>
            <p:ph type="title"/>
          </p:nvPr>
        </p:nvSpPr>
        <p:spPr>
          <a:xfrm>
            <a:off x="107504" y="466725"/>
            <a:ext cx="5912296" cy="523875"/>
          </a:xfrm>
          <a:noFill/>
        </p:spPr>
        <p:txBody>
          <a:bodyPr wrap="square">
            <a:spAutoFit/>
          </a:bodyPr>
          <a:lstStyle/>
          <a:p>
            <a:pPr eaLnBrk="1" hangingPunct="1"/>
            <a:r>
              <a:rPr lang="en-AU" altLang="en-US" sz="2800" b="1" dirty="0" smtClean="0">
                <a:solidFill>
                  <a:srgbClr val="FF0000"/>
                </a:solidFill>
              </a:rPr>
              <a:t>Structure of collagen</a:t>
            </a:r>
          </a:p>
        </p:txBody>
      </p:sp>
      <p:sp>
        <p:nvSpPr>
          <p:cNvPr id="4" name="Rectangle 3"/>
          <p:cNvSpPr/>
          <p:nvPr/>
        </p:nvSpPr>
        <p:spPr>
          <a:xfrm>
            <a:off x="381000" y="3929063"/>
            <a:ext cx="6096000" cy="2308225"/>
          </a:xfrm>
          <a:prstGeom prst="rect">
            <a:avLst/>
          </a:prstGeom>
        </p:spPr>
        <p:txBody>
          <a:bodyPr>
            <a:spAutoFit/>
          </a:bodyPr>
          <a:lstStyle/>
          <a:p>
            <a:pPr algn="l" defTabSz="762000" rtl="0" fontAlgn="base">
              <a:spcBef>
                <a:spcPct val="0"/>
              </a:spcBef>
              <a:spcAft>
                <a:spcPct val="0"/>
              </a:spcAft>
              <a:defRPr/>
            </a:pPr>
            <a:r>
              <a:rPr lang="en-US" sz="2400" b="1" u="sng" dirty="0">
                <a:solidFill>
                  <a:srgbClr val="FF0000"/>
                </a:solidFill>
                <a:cs typeface="Times New Roman" pitchFamily="18" charset="0"/>
              </a:rPr>
              <a:t>Features: </a:t>
            </a:r>
          </a:p>
          <a:p>
            <a:pPr algn="l" defTabSz="762000" rtl="0" fontAlgn="base">
              <a:spcBef>
                <a:spcPct val="0"/>
              </a:spcBef>
              <a:spcAft>
                <a:spcPct val="0"/>
              </a:spcAft>
              <a:defRPr/>
            </a:pPr>
            <a:r>
              <a:rPr lang="en-US" sz="2000" b="1" dirty="0">
                <a:solidFill>
                  <a:prstClr val="black"/>
                </a:solidFill>
                <a:cs typeface="Times New Roman" pitchFamily="18" charset="0"/>
              </a:rPr>
              <a:t>(1) Three separate polypeptide chains arranged as a left-handed helix (note that an alpha-helix is right-handed).</a:t>
            </a:r>
          </a:p>
          <a:p>
            <a:pPr algn="l" defTabSz="762000" rtl="0" fontAlgn="base">
              <a:spcBef>
                <a:spcPct val="0"/>
              </a:spcBef>
              <a:spcAft>
                <a:spcPct val="0"/>
              </a:spcAft>
              <a:defRPr/>
            </a:pPr>
            <a:r>
              <a:rPr lang="en-US" sz="2000" b="1" dirty="0">
                <a:solidFill>
                  <a:prstClr val="black"/>
                </a:solidFill>
                <a:cs typeface="Times New Roman" pitchFamily="18" charset="0"/>
              </a:rPr>
              <a:t>(2) 3.3 residues per turn </a:t>
            </a:r>
          </a:p>
          <a:p>
            <a:pPr algn="l" defTabSz="762000" rtl="0" fontAlgn="base">
              <a:spcBef>
                <a:spcPct val="0"/>
              </a:spcBef>
              <a:spcAft>
                <a:spcPct val="0"/>
              </a:spcAft>
              <a:defRPr/>
            </a:pPr>
            <a:r>
              <a:rPr lang="en-US" sz="2000" b="1" dirty="0">
                <a:solidFill>
                  <a:prstClr val="black"/>
                </a:solidFill>
                <a:cs typeface="Times New Roman" pitchFamily="18" charset="0"/>
              </a:rPr>
              <a:t>(3) Each chain forms hydrogen bonds with the other two</a:t>
            </a:r>
            <a:endParaRPr lang="en-US" sz="2000" b="1" u="sng" dirty="0">
              <a:solidFill>
                <a:prstClr val="black"/>
              </a:solidFill>
              <a:cs typeface="Times New Roman" pitchFamily="18" charset="0"/>
            </a:endParaRPr>
          </a:p>
        </p:txBody>
      </p:sp>
      <p:sp>
        <p:nvSpPr>
          <p:cNvPr id="5" name="Rectangle 4"/>
          <p:cNvSpPr/>
          <p:nvPr/>
        </p:nvSpPr>
        <p:spPr>
          <a:xfrm>
            <a:off x="381000" y="2514600"/>
            <a:ext cx="6096000" cy="1016000"/>
          </a:xfrm>
          <a:prstGeom prst="rect">
            <a:avLst/>
          </a:prstGeom>
        </p:spPr>
        <p:txBody>
          <a:bodyPr>
            <a:spAutoFit/>
          </a:bodyPr>
          <a:lstStyle/>
          <a:p>
            <a:pPr algn="just" defTabSz="762000" rtl="0" fontAlgn="base">
              <a:spcBef>
                <a:spcPct val="0"/>
              </a:spcBef>
              <a:spcAft>
                <a:spcPct val="0"/>
              </a:spcAft>
              <a:defRPr/>
            </a:pPr>
            <a:r>
              <a:rPr lang="en-US" sz="2000" b="1" dirty="0">
                <a:solidFill>
                  <a:prstClr val="black"/>
                </a:solidFill>
                <a:cs typeface="Times New Roman" pitchFamily="18" charset="0"/>
              </a:rPr>
              <a:t>Collagen is formed from </a:t>
            </a:r>
            <a:r>
              <a:rPr lang="en-US" sz="2000" b="1" dirty="0" err="1">
                <a:solidFill>
                  <a:prstClr val="black"/>
                </a:solidFill>
                <a:cs typeface="Times New Roman" pitchFamily="18" charset="0"/>
              </a:rPr>
              <a:t>tropocollagen</a:t>
            </a:r>
            <a:r>
              <a:rPr lang="en-US" sz="2000" b="1" dirty="0">
                <a:solidFill>
                  <a:prstClr val="black"/>
                </a:solidFill>
                <a:cs typeface="Times New Roman" pitchFamily="18" charset="0"/>
              </a:rPr>
              <a:t> subunits. The triple helix in </a:t>
            </a:r>
            <a:r>
              <a:rPr lang="en-US" sz="2000" b="1" dirty="0" err="1">
                <a:solidFill>
                  <a:prstClr val="black"/>
                </a:solidFill>
                <a:cs typeface="Times New Roman" pitchFamily="18" charset="0"/>
              </a:rPr>
              <a:t>tropocollagen</a:t>
            </a:r>
            <a:r>
              <a:rPr lang="en-US" sz="2000" b="1" dirty="0">
                <a:solidFill>
                  <a:prstClr val="black"/>
                </a:solidFill>
                <a:cs typeface="Times New Roman" pitchFamily="18" charset="0"/>
              </a:rPr>
              <a:t> is highly extended and strong.</a:t>
            </a:r>
            <a:r>
              <a:rPr lang="en-US" sz="2000" b="1" dirty="0">
                <a:solidFill>
                  <a:prstClr val="black"/>
                </a:solidFill>
                <a:cs typeface="Arial" pitchFamily="34" charset="0"/>
              </a:rPr>
              <a:t>  </a:t>
            </a:r>
          </a:p>
        </p:txBody>
      </p:sp>
      <p:pic>
        <p:nvPicPr>
          <p:cNvPr id="133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524000"/>
            <a:ext cx="220980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920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228600" y="685800"/>
            <a:ext cx="8915400" cy="5040313"/>
          </a:xfrm>
        </p:spPr>
        <p:txBody>
          <a:bodyPr>
            <a:normAutofit fontScale="77500" lnSpcReduction="20000"/>
          </a:bodyPr>
          <a:lstStyle/>
          <a:p>
            <a:pPr algn="l" rtl="0">
              <a:lnSpc>
                <a:spcPct val="80000"/>
              </a:lnSpc>
              <a:buFontTx/>
              <a:buNone/>
            </a:pPr>
            <a:r>
              <a:rPr lang="en-GB" altLang="en-US" sz="2000" b="1" dirty="0" smtClean="0"/>
              <a:t>   </a:t>
            </a:r>
            <a:r>
              <a:rPr lang="en-GB" altLang="en-US" sz="2000" b="1" u="sng" dirty="0" smtClean="0">
                <a:solidFill>
                  <a:srgbClr val="FF0000"/>
                </a:solidFill>
              </a:rPr>
              <a:t>Collagen type I </a:t>
            </a:r>
          </a:p>
          <a:p>
            <a:pPr algn="l" rtl="0">
              <a:lnSpc>
                <a:spcPct val="80000"/>
              </a:lnSpc>
              <a:buFontTx/>
              <a:buNone/>
            </a:pPr>
            <a:r>
              <a:rPr lang="en-GB" altLang="en-US" sz="2000" b="1" dirty="0" smtClean="0"/>
              <a:t/>
            </a:r>
            <a:br>
              <a:rPr lang="en-GB" altLang="en-US" sz="2000" b="1" dirty="0" smtClean="0"/>
            </a:br>
            <a:r>
              <a:rPr lang="en-GB" altLang="en-US" sz="2000" b="1" dirty="0" err="1" smtClean="0"/>
              <a:t>i</a:t>
            </a:r>
            <a:r>
              <a:rPr lang="en-GB" altLang="en-US" sz="2000" b="1" dirty="0" smtClean="0"/>
              <a:t>)The </a:t>
            </a:r>
            <a:r>
              <a:rPr lang="en-GB" altLang="en-US" sz="2000" b="1" dirty="0" err="1" smtClean="0"/>
              <a:t>fibers</a:t>
            </a:r>
            <a:r>
              <a:rPr lang="en-GB" altLang="en-US" sz="2000" b="1" dirty="0" smtClean="0"/>
              <a:t> have diameter between 80 to 160nm.</a:t>
            </a:r>
          </a:p>
          <a:p>
            <a:pPr algn="l" rtl="0">
              <a:lnSpc>
                <a:spcPct val="80000"/>
              </a:lnSpc>
              <a:buFontTx/>
              <a:buNone/>
            </a:pPr>
            <a:r>
              <a:rPr lang="en-GB" altLang="en-US" sz="2000" b="1" dirty="0" smtClean="0"/>
              <a:t> </a:t>
            </a:r>
            <a:br>
              <a:rPr lang="en-GB" altLang="en-US" sz="2000" b="1" dirty="0" smtClean="0"/>
            </a:br>
            <a:r>
              <a:rPr lang="en-GB" altLang="en-US" sz="2000" b="1" dirty="0" smtClean="0"/>
              <a:t>ii)Found in bone, dentin, skin, tendon, muscles and walls of blood vessels.</a:t>
            </a:r>
            <a:br>
              <a:rPr lang="en-GB" altLang="en-US" sz="2000" b="1" dirty="0" smtClean="0"/>
            </a:br>
            <a:r>
              <a:rPr lang="en-GB" altLang="en-US" sz="2000" b="1" dirty="0" smtClean="0"/>
              <a:t/>
            </a:r>
            <a:br>
              <a:rPr lang="en-GB" altLang="en-US" sz="2000" b="1" dirty="0" smtClean="0"/>
            </a:br>
            <a:r>
              <a:rPr lang="en-GB" altLang="en-US" sz="2000" b="1" u="sng" dirty="0" smtClean="0">
                <a:solidFill>
                  <a:srgbClr val="FF0000"/>
                </a:solidFill>
              </a:rPr>
              <a:t>Collagen type II</a:t>
            </a:r>
          </a:p>
          <a:p>
            <a:pPr algn="l" rtl="0">
              <a:lnSpc>
                <a:spcPct val="80000"/>
              </a:lnSpc>
              <a:buFontTx/>
              <a:buNone/>
            </a:pPr>
            <a:r>
              <a:rPr lang="en-GB" altLang="en-US" sz="2000" b="1" dirty="0" smtClean="0"/>
              <a:t/>
            </a:r>
            <a:br>
              <a:rPr lang="en-GB" altLang="en-US" sz="2000" b="1" dirty="0" smtClean="0"/>
            </a:br>
            <a:r>
              <a:rPr lang="en-GB" altLang="en-US" sz="2000" b="1" dirty="0" err="1" smtClean="0"/>
              <a:t>i</a:t>
            </a:r>
            <a:r>
              <a:rPr lang="en-GB" altLang="en-US" sz="2000" b="1" dirty="0" smtClean="0"/>
              <a:t>)have a diameter &lt;80nm</a:t>
            </a:r>
          </a:p>
          <a:p>
            <a:pPr algn="l" rtl="0">
              <a:lnSpc>
                <a:spcPct val="80000"/>
              </a:lnSpc>
              <a:buFontTx/>
              <a:buNone/>
            </a:pPr>
            <a:r>
              <a:rPr lang="en-GB" altLang="en-US" sz="2000" b="1" dirty="0" smtClean="0"/>
              <a:t/>
            </a:r>
            <a:br>
              <a:rPr lang="en-GB" altLang="en-US" sz="2000" b="1" dirty="0" smtClean="0"/>
            </a:br>
            <a:r>
              <a:rPr lang="en-GB" altLang="en-US" sz="2000" b="1" dirty="0" smtClean="0"/>
              <a:t>ii)found in </a:t>
            </a:r>
            <a:r>
              <a:rPr lang="en-GB" altLang="en-US" sz="2000" b="1" dirty="0" err="1" smtClean="0"/>
              <a:t>intervertiberal</a:t>
            </a:r>
            <a:r>
              <a:rPr lang="en-GB" altLang="en-US" sz="2000" b="1" dirty="0" smtClean="0"/>
              <a:t> discs and hyaline cartilage.</a:t>
            </a:r>
            <a:br>
              <a:rPr lang="en-GB" altLang="en-US" sz="2000" b="1" dirty="0" smtClean="0"/>
            </a:br>
            <a:r>
              <a:rPr lang="en-GB" altLang="en-US" sz="2000" b="1" u="sng" dirty="0" smtClean="0"/>
              <a:t/>
            </a:r>
            <a:br>
              <a:rPr lang="en-GB" altLang="en-US" sz="2000" b="1" u="sng" dirty="0" smtClean="0"/>
            </a:br>
            <a:r>
              <a:rPr lang="en-GB" altLang="en-US" sz="2000" b="1" u="sng" dirty="0" smtClean="0">
                <a:solidFill>
                  <a:srgbClr val="FF0000"/>
                </a:solidFill>
              </a:rPr>
              <a:t>Collagen type III </a:t>
            </a:r>
          </a:p>
          <a:p>
            <a:pPr algn="l" rtl="0">
              <a:lnSpc>
                <a:spcPct val="80000"/>
              </a:lnSpc>
              <a:buFontTx/>
              <a:buNone/>
            </a:pPr>
            <a:r>
              <a:rPr lang="en-GB" altLang="en-US" sz="2000" b="1" dirty="0" smtClean="0"/>
              <a:t/>
            </a:r>
            <a:br>
              <a:rPr lang="en-GB" altLang="en-US" sz="2000" b="1" dirty="0" smtClean="0"/>
            </a:br>
            <a:r>
              <a:rPr lang="en-GB" altLang="en-US" sz="2000" b="1" dirty="0" err="1" smtClean="0"/>
              <a:t>i</a:t>
            </a:r>
            <a:r>
              <a:rPr lang="en-GB" altLang="en-US" sz="2000" b="1" dirty="0" smtClean="0"/>
              <a:t>)Found in spleen, muscle, and aorta.</a:t>
            </a:r>
            <a:br>
              <a:rPr lang="en-GB" altLang="en-US" sz="2000" b="1" dirty="0" smtClean="0"/>
            </a:br>
            <a:r>
              <a:rPr lang="en-GB" altLang="en-US" sz="2000" b="1" u="sng" dirty="0" smtClean="0"/>
              <a:t/>
            </a:r>
            <a:br>
              <a:rPr lang="en-GB" altLang="en-US" sz="2000" b="1" u="sng" dirty="0" smtClean="0"/>
            </a:br>
            <a:r>
              <a:rPr lang="en-GB" altLang="en-US" sz="2000" b="1" u="sng" dirty="0" smtClean="0">
                <a:solidFill>
                  <a:srgbClr val="FF0000"/>
                </a:solidFill>
              </a:rPr>
              <a:t>Collagen type IV</a:t>
            </a:r>
          </a:p>
          <a:p>
            <a:pPr algn="l" rtl="0">
              <a:lnSpc>
                <a:spcPct val="80000"/>
              </a:lnSpc>
              <a:buFontTx/>
              <a:buNone/>
            </a:pPr>
            <a:r>
              <a:rPr lang="en-GB" altLang="en-US" sz="2000" b="1" dirty="0" smtClean="0"/>
              <a:t/>
            </a:r>
            <a:br>
              <a:rPr lang="en-GB" altLang="en-US" sz="2000" b="1" dirty="0" smtClean="0"/>
            </a:br>
            <a:r>
              <a:rPr lang="en-GB" altLang="en-US" sz="2000" b="1" dirty="0" smtClean="0"/>
              <a:t>Found around different types of in the basement membranes and muscles. </a:t>
            </a:r>
            <a:br>
              <a:rPr lang="en-GB" altLang="en-US" sz="2000" b="1" dirty="0" smtClean="0"/>
            </a:br>
            <a:r>
              <a:rPr lang="en-GB" altLang="en-US" sz="2000" b="1" u="sng" dirty="0" smtClean="0">
                <a:solidFill>
                  <a:srgbClr val="FF0000"/>
                </a:solidFill>
              </a:rPr>
              <a:t/>
            </a:r>
            <a:br>
              <a:rPr lang="en-GB" altLang="en-US" sz="2000" b="1" u="sng" dirty="0" smtClean="0">
                <a:solidFill>
                  <a:srgbClr val="FF0000"/>
                </a:solidFill>
              </a:rPr>
            </a:br>
            <a:r>
              <a:rPr lang="en-GB" altLang="en-US" sz="2000" b="1" u="sng" dirty="0" smtClean="0">
                <a:solidFill>
                  <a:srgbClr val="FF0000"/>
                </a:solidFill>
              </a:rPr>
              <a:t>Collagen type V</a:t>
            </a:r>
          </a:p>
          <a:p>
            <a:pPr algn="l" rtl="0">
              <a:lnSpc>
                <a:spcPct val="80000"/>
              </a:lnSpc>
              <a:buFontTx/>
              <a:buNone/>
            </a:pPr>
            <a:r>
              <a:rPr lang="en-GB" altLang="en-US" sz="2000" b="1" dirty="0" smtClean="0"/>
              <a:t/>
            </a:r>
            <a:br>
              <a:rPr lang="en-GB" altLang="en-US" sz="2000" b="1" dirty="0" smtClean="0"/>
            </a:br>
            <a:r>
              <a:rPr lang="en-GB" altLang="en-US" sz="2000" b="1" dirty="0" smtClean="0"/>
              <a:t>It is found in embryonic cell cultures and the basement membranes.</a:t>
            </a:r>
            <a:br>
              <a:rPr lang="en-GB" altLang="en-US" sz="2000" b="1" dirty="0" smtClean="0"/>
            </a:br>
            <a:r>
              <a:rPr lang="en-GB" altLang="en-US" sz="2000" b="1" u="sng" dirty="0" smtClean="0">
                <a:solidFill>
                  <a:srgbClr val="FF0000"/>
                </a:solidFill>
              </a:rPr>
              <a:t/>
            </a:r>
            <a:br>
              <a:rPr lang="en-GB" altLang="en-US" sz="2000" b="1" u="sng" dirty="0" smtClean="0">
                <a:solidFill>
                  <a:srgbClr val="FF0000"/>
                </a:solidFill>
              </a:rPr>
            </a:br>
            <a:r>
              <a:rPr lang="en-GB" altLang="en-US" sz="2000" b="1" u="sng" dirty="0" smtClean="0">
                <a:solidFill>
                  <a:srgbClr val="FF0000"/>
                </a:solidFill>
              </a:rPr>
              <a:t>Collagen type VI </a:t>
            </a:r>
          </a:p>
          <a:p>
            <a:pPr algn="l" rtl="0">
              <a:lnSpc>
                <a:spcPct val="80000"/>
              </a:lnSpc>
              <a:buFontTx/>
              <a:buNone/>
            </a:pPr>
            <a:r>
              <a:rPr lang="en-GB" altLang="en-US" sz="2000" b="1" dirty="0" smtClean="0"/>
              <a:t/>
            </a:r>
            <a:br>
              <a:rPr lang="en-GB" altLang="en-US" sz="2000" b="1" dirty="0" smtClean="0"/>
            </a:br>
            <a:r>
              <a:rPr lang="en-GB" altLang="en-US" sz="2000" b="1" dirty="0" smtClean="0"/>
              <a:t>It is found in muscle and skin.</a:t>
            </a:r>
            <a:br>
              <a:rPr lang="en-GB" altLang="en-US" sz="2000" b="1" dirty="0" smtClean="0"/>
            </a:br>
            <a:r>
              <a:rPr lang="en-GB" altLang="en-US" sz="2000" b="1" dirty="0" smtClean="0"/>
              <a:t/>
            </a:r>
            <a:br>
              <a:rPr lang="en-GB" altLang="en-US" sz="2000" b="1" dirty="0" smtClean="0"/>
            </a:br>
            <a:r>
              <a:rPr lang="en-GB" altLang="en-US" sz="2000" b="1" dirty="0" smtClean="0"/>
              <a:t/>
            </a:r>
            <a:br>
              <a:rPr lang="en-GB" altLang="en-US" sz="2000" b="1" dirty="0" smtClean="0"/>
            </a:br>
            <a:endParaRPr lang="ru-RU" altLang="en-US" sz="2000" b="1" dirty="0" smtClean="0"/>
          </a:p>
        </p:txBody>
      </p:sp>
      <p:sp>
        <p:nvSpPr>
          <p:cNvPr id="4" name="Rectangle 3"/>
          <p:cNvSpPr/>
          <p:nvPr/>
        </p:nvSpPr>
        <p:spPr>
          <a:xfrm>
            <a:off x="223838" y="85725"/>
            <a:ext cx="2824162" cy="523875"/>
          </a:xfrm>
          <a:prstGeom prst="rect">
            <a:avLst/>
          </a:prstGeom>
        </p:spPr>
        <p:txBody>
          <a:bodyPr wrap="none">
            <a:spAutoFit/>
          </a:bodyPr>
          <a:lstStyle/>
          <a:p>
            <a:pPr algn="l" rtl="0" fontAlgn="base">
              <a:spcBef>
                <a:spcPct val="0"/>
              </a:spcBef>
              <a:spcAft>
                <a:spcPct val="0"/>
              </a:spcAft>
              <a:defRPr/>
            </a:pPr>
            <a:r>
              <a:rPr lang="en-GB" sz="2800" b="1" dirty="0">
                <a:solidFill>
                  <a:srgbClr val="FF0000"/>
                </a:solidFill>
                <a:cs typeface="Arial" pitchFamily="34" charset="0"/>
              </a:rPr>
              <a:t>Types of collagen</a:t>
            </a:r>
            <a:r>
              <a:rPr lang="ru-RU" sz="2800" b="1" dirty="0">
                <a:solidFill>
                  <a:srgbClr val="FF0000"/>
                </a:solidFill>
                <a:cs typeface="Arial" pitchFamily="34" charset="0"/>
              </a:rPr>
              <a:t> </a:t>
            </a:r>
            <a:endParaRPr lang="en-US" sz="2800" dirty="0">
              <a:solidFill>
                <a:srgbClr val="FF0000"/>
              </a:solidFill>
              <a:cs typeface="Arial" pitchFamily="34" charset="0"/>
            </a:endParaRPr>
          </a:p>
        </p:txBody>
      </p:sp>
    </p:spTree>
    <p:extLst>
      <p:ext uri="{BB962C8B-B14F-4D97-AF65-F5344CB8AC3E}">
        <p14:creationId xmlns:p14="http://schemas.microsoft.com/office/powerpoint/2010/main" val="3225877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 y="9525"/>
            <a:ext cx="8839200" cy="523875"/>
          </a:xfrm>
          <a:noFill/>
        </p:spPr>
        <p:txBody>
          <a:bodyPr>
            <a:spAutoFit/>
          </a:bodyPr>
          <a:lstStyle/>
          <a:p>
            <a:pPr algn="l" eaLnBrk="1" hangingPunct="1"/>
            <a:r>
              <a:rPr lang="en-US" altLang="en-US" sz="2800" b="1" smtClean="0">
                <a:solidFill>
                  <a:srgbClr val="FF0000"/>
                </a:solidFill>
              </a:rPr>
              <a:t>Collagen Amino Acid Composition</a:t>
            </a:r>
            <a:endParaRPr lang="en-AU" altLang="en-US" sz="2800" b="1" smtClean="0">
              <a:solidFill>
                <a:srgbClr val="FF0000"/>
              </a:solidFill>
            </a:endParaRPr>
          </a:p>
        </p:txBody>
      </p:sp>
      <p:sp>
        <p:nvSpPr>
          <p:cNvPr id="15363" name="Rectangle 3"/>
          <p:cNvSpPr>
            <a:spLocks noChangeArrowheads="1"/>
          </p:cNvSpPr>
          <p:nvPr/>
        </p:nvSpPr>
        <p:spPr bwMode="auto">
          <a:xfrm>
            <a:off x="228600" y="563563"/>
            <a:ext cx="57150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fontAlgn="base">
              <a:spcBef>
                <a:spcPct val="0"/>
              </a:spcBef>
              <a:spcAft>
                <a:spcPct val="0"/>
              </a:spcAft>
              <a:buFontTx/>
              <a:buChar char="•"/>
            </a:pPr>
            <a:r>
              <a:rPr lang="en-US" altLang="en-US" sz="2000" b="1" dirty="0" smtClean="0">
                <a:solidFill>
                  <a:prstClr val="black"/>
                </a:solidFill>
                <a:latin typeface="Arial" pitchFamily="34" charset="0"/>
                <a:cs typeface="Arial" pitchFamily="34" charset="0"/>
              </a:rPr>
              <a:t>Nearly one residue out of three is </a:t>
            </a:r>
            <a:r>
              <a:rPr lang="en-US" altLang="en-US" sz="2000" b="1" dirty="0" err="1" smtClean="0">
                <a:solidFill>
                  <a:prstClr val="black"/>
                </a:solidFill>
                <a:latin typeface="Arial" pitchFamily="34" charset="0"/>
                <a:cs typeface="Arial" pitchFamily="34" charset="0"/>
              </a:rPr>
              <a:t>Gly</a:t>
            </a:r>
            <a:r>
              <a:rPr lang="en-US" altLang="en-US" sz="2000" b="1" dirty="0" smtClean="0">
                <a:solidFill>
                  <a:prstClr val="black"/>
                </a:solidFill>
                <a:latin typeface="Arial" pitchFamily="34" charset="0"/>
                <a:cs typeface="Arial" pitchFamily="34" charset="0"/>
              </a:rPr>
              <a:t> </a:t>
            </a:r>
          </a:p>
          <a:p>
            <a:pPr algn="just" rtl="0" fontAlgn="base">
              <a:spcBef>
                <a:spcPct val="0"/>
              </a:spcBef>
              <a:spcAft>
                <a:spcPct val="0"/>
              </a:spcAft>
              <a:buFontTx/>
              <a:buChar char="•"/>
            </a:pPr>
            <a:r>
              <a:rPr lang="en-US" altLang="en-US" sz="2000" b="1" dirty="0" err="1" smtClean="0">
                <a:solidFill>
                  <a:prstClr val="black"/>
                </a:solidFill>
                <a:latin typeface="Arial" pitchFamily="34" charset="0"/>
                <a:cs typeface="Arial" pitchFamily="34" charset="0"/>
              </a:rPr>
              <a:t>Proline</a:t>
            </a:r>
            <a:r>
              <a:rPr lang="en-US" altLang="en-US" sz="2000" b="1" dirty="0" smtClean="0">
                <a:solidFill>
                  <a:prstClr val="black"/>
                </a:solidFill>
                <a:latin typeface="Arial" pitchFamily="34" charset="0"/>
                <a:cs typeface="Arial" pitchFamily="34" charset="0"/>
              </a:rPr>
              <a:t> content is unusually high</a:t>
            </a:r>
          </a:p>
          <a:p>
            <a:pPr algn="just" rtl="0" fontAlgn="base">
              <a:spcBef>
                <a:spcPct val="0"/>
              </a:spcBef>
              <a:spcAft>
                <a:spcPct val="0"/>
              </a:spcAft>
              <a:buFontTx/>
              <a:buChar char="•"/>
            </a:pPr>
            <a:r>
              <a:rPr lang="en-AU" altLang="en-US" sz="2000" b="1" dirty="0" err="1" smtClean="0">
                <a:solidFill>
                  <a:prstClr val="black"/>
                </a:solidFill>
                <a:latin typeface="Arial" pitchFamily="34" charset="0"/>
                <a:cs typeface="Arial" pitchFamily="34" charset="0"/>
              </a:rPr>
              <a:t>Proline</a:t>
            </a:r>
            <a:r>
              <a:rPr lang="en-AU" altLang="en-US" sz="2000" b="1" dirty="0" smtClean="0">
                <a:solidFill>
                  <a:prstClr val="black"/>
                </a:solidFill>
                <a:latin typeface="Arial" pitchFamily="34" charset="0"/>
                <a:cs typeface="Arial" pitchFamily="34" charset="0"/>
              </a:rPr>
              <a:t> facilitates the formation of the helical conformation of each α-chain because its ring structure causes "kinks" in the peptide chain.</a:t>
            </a:r>
            <a:r>
              <a:rPr lang="en-US" altLang="en-US" sz="2000" b="1" dirty="0" smtClean="0">
                <a:solidFill>
                  <a:prstClr val="black"/>
                </a:solidFill>
                <a:latin typeface="Arial" pitchFamily="34" charset="0"/>
                <a:cs typeface="Arial" pitchFamily="34" charset="0"/>
              </a:rPr>
              <a:t> </a:t>
            </a:r>
          </a:p>
          <a:p>
            <a:pPr algn="just" rtl="0" fontAlgn="base">
              <a:spcBef>
                <a:spcPct val="0"/>
              </a:spcBef>
              <a:spcAft>
                <a:spcPct val="0"/>
              </a:spcAft>
              <a:buFontTx/>
              <a:buChar char="•"/>
            </a:pPr>
            <a:r>
              <a:rPr lang="en-US" altLang="en-US" sz="2000" b="1" dirty="0" smtClean="0">
                <a:solidFill>
                  <a:prstClr val="black"/>
                </a:solidFill>
                <a:latin typeface="Arial" pitchFamily="34" charset="0"/>
                <a:cs typeface="Arial" pitchFamily="34" charset="0"/>
              </a:rPr>
              <a:t>Many modified amino acids are present: </a:t>
            </a:r>
          </a:p>
          <a:p>
            <a:pPr lvl="1" algn="just" rtl="0" fontAlgn="base">
              <a:spcBef>
                <a:spcPct val="0"/>
              </a:spcBef>
              <a:spcAft>
                <a:spcPct val="0"/>
              </a:spcAft>
              <a:buFontTx/>
              <a:buChar char="–"/>
            </a:pPr>
            <a:r>
              <a:rPr lang="en-US" altLang="en-US" sz="2000" b="1" dirty="0" smtClean="0">
                <a:solidFill>
                  <a:prstClr val="black"/>
                </a:solidFill>
                <a:latin typeface="Arial" pitchFamily="34" charset="0"/>
                <a:cs typeface="Arial" pitchFamily="34" charset="0"/>
              </a:rPr>
              <a:t>4-hydroxyproline </a:t>
            </a:r>
          </a:p>
          <a:p>
            <a:pPr lvl="1" algn="just" rtl="0" fontAlgn="base">
              <a:spcBef>
                <a:spcPct val="0"/>
              </a:spcBef>
              <a:spcAft>
                <a:spcPct val="0"/>
              </a:spcAft>
              <a:buFontTx/>
              <a:buChar char="–"/>
            </a:pPr>
            <a:r>
              <a:rPr lang="en-US" altLang="en-US" sz="2000" b="1" dirty="0" smtClean="0">
                <a:solidFill>
                  <a:prstClr val="black"/>
                </a:solidFill>
                <a:latin typeface="Arial" pitchFamily="34" charset="0"/>
                <a:cs typeface="Arial" pitchFamily="34" charset="0"/>
              </a:rPr>
              <a:t>3-hydroxyproline </a:t>
            </a:r>
          </a:p>
          <a:p>
            <a:pPr lvl="1" algn="just" rtl="0" fontAlgn="base">
              <a:spcBef>
                <a:spcPct val="0"/>
              </a:spcBef>
              <a:spcAft>
                <a:spcPct val="0"/>
              </a:spcAft>
              <a:buFontTx/>
              <a:buChar char="–"/>
            </a:pPr>
            <a:r>
              <a:rPr lang="en-US" altLang="en-US" sz="2000" b="1" dirty="0" smtClean="0">
                <a:solidFill>
                  <a:prstClr val="black"/>
                </a:solidFill>
                <a:latin typeface="Arial" pitchFamily="34" charset="0"/>
                <a:cs typeface="Arial" pitchFamily="34" charset="0"/>
              </a:rPr>
              <a:t>5-hydroxylysine  </a:t>
            </a:r>
          </a:p>
        </p:txBody>
      </p:sp>
      <p:sp>
        <p:nvSpPr>
          <p:cNvPr id="8" name="Rectangle 4"/>
          <p:cNvSpPr txBox="1">
            <a:spLocks noChangeArrowheads="1"/>
          </p:cNvSpPr>
          <p:nvPr/>
        </p:nvSpPr>
        <p:spPr bwMode="auto">
          <a:xfrm>
            <a:off x="533400" y="4365104"/>
            <a:ext cx="4326632" cy="1981200"/>
          </a:xfrm>
          <a:prstGeom prst="rect">
            <a:avLst/>
          </a:prstGeom>
          <a:noFill/>
          <a:ln w="9525">
            <a:noFill/>
            <a:miter lim="800000"/>
            <a:headEnd/>
            <a:tailEnd/>
          </a:ln>
        </p:spPr>
        <p:txBody>
          <a:bodyPr/>
          <a:lstStyle/>
          <a:p>
            <a:pPr marL="342900" indent="-342900" algn="l" rtl="0" eaLnBrk="0" fontAlgn="base" hangingPunct="0">
              <a:spcBef>
                <a:spcPct val="0"/>
              </a:spcBef>
              <a:spcAft>
                <a:spcPct val="0"/>
              </a:spcAft>
              <a:defRPr/>
            </a:pPr>
            <a:r>
              <a:rPr lang="en-US" sz="2000" b="1" dirty="0">
                <a:solidFill>
                  <a:prstClr val="black"/>
                </a:solidFill>
                <a:cs typeface="Arial" pitchFamily="34" charset="0"/>
              </a:rPr>
              <a:t>The structural features of collagen ranges from the amino acid sequence, </a:t>
            </a:r>
            <a:r>
              <a:rPr lang="en-US" sz="2000" b="1" dirty="0" err="1" smtClean="0">
                <a:solidFill>
                  <a:prstClr val="black"/>
                </a:solidFill>
                <a:cs typeface="Arial" pitchFamily="34" charset="0"/>
              </a:rPr>
              <a:t>tropocollagen</a:t>
            </a:r>
            <a:r>
              <a:rPr lang="en-US" sz="2000" b="1" dirty="0">
                <a:solidFill>
                  <a:prstClr val="black"/>
                </a:solidFill>
                <a:cs typeface="Arial" pitchFamily="34" charset="0"/>
              </a:rPr>
              <a:t> </a:t>
            </a:r>
            <a:r>
              <a:rPr lang="en-US" sz="2000" b="1" dirty="0" smtClean="0">
                <a:solidFill>
                  <a:prstClr val="black"/>
                </a:solidFill>
                <a:cs typeface="Arial" pitchFamily="34" charset="0"/>
              </a:rPr>
              <a:t>molecules</a:t>
            </a:r>
            <a:r>
              <a:rPr lang="en-US" sz="2000" b="1" dirty="0">
                <a:solidFill>
                  <a:prstClr val="black"/>
                </a:solidFill>
                <a:cs typeface="Arial" pitchFamily="34" charset="0"/>
              </a:rPr>
              <a:t>, collagen fibrils to collagen fibers.</a:t>
            </a:r>
            <a:endParaRPr lang="ru-RU" sz="2000" b="1" dirty="0">
              <a:solidFill>
                <a:prstClr val="black"/>
              </a:solidFill>
              <a:cs typeface="Arial" pitchFamily="34" charset="0"/>
            </a:endParaRPr>
          </a:p>
          <a:p>
            <a:pPr marL="342900" indent="-342900" algn="l" rtl="0" eaLnBrk="0" fontAlgn="base" hangingPunct="0">
              <a:spcBef>
                <a:spcPct val="20000"/>
              </a:spcBef>
              <a:spcAft>
                <a:spcPct val="0"/>
              </a:spcAft>
              <a:defRPr/>
            </a:pPr>
            <a:endParaRPr lang="ru-RU" sz="2000" dirty="0">
              <a:solidFill>
                <a:prstClr val="black"/>
              </a:solidFill>
              <a:cs typeface="Arial" pitchFamily="34" charset="0"/>
            </a:endParaRPr>
          </a:p>
        </p:txBody>
      </p:sp>
      <p:pic>
        <p:nvPicPr>
          <p:cNvPr id="153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489200"/>
            <a:ext cx="38862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txBox="1">
            <a:spLocks noChangeArrowheads="1"/>
          </p:cNvSpPr>
          <p:nvPr/>
        </p:nvSpPr>
        <p:spPr bwMode="auto">
          <a:xfrm>
            <a:off x="-685800" y="3690086"/>
            <a:ext cx="5943600" cy="944562"/>
          </a:xfrm>
          <a:prstGeom prst="rect">
            <a:avLst/>
          </a:prstGeom>
          <a:noFill/>
          <a:ln w="9525">
            <a:noFill/>
            <a:miter lim="800000"/>
            <a:headEnd/>
            <a:tailEnd/>
          </a:ln>
        </p:spPr>
        <p:txBody>
          <a:bodyPr anchor="ctr"/>
          <a:lstStyle/>
          <a:p>
            <a:pPr algn="ctr" rtl="0" eaLnBrk="0" fontAlgn="base" hangingPunct="0">
              <a:spcBef>
                <a:spcPct val="0"/>
              </a:spcBef>
              <a:spcAft>
                <a:spcPct val="0"/>
              </a:spcAft>
              <a:defRPr/>
            </a:pPr>
            <a:r>
              <a:rPr lang="en-US" sz="2800" b="1" u="sng" dirty="0" smtClean="0">
                <a:solidFill>
                  <a:srgbClr val="FF0000"/>
                </a:solidFill>
                <a:cs typeface="Arial" pitchFamily="34" charset="0"/>
              </a:rPr>
              <a:t>The </a:t>
            </a:r>
            <a:r>
              <a:rPr lang="en-US" sz="2800" b="1" u="sng" dirty="0">
                <a:solidFill>
                  <a:srgbClr val="FF0000"/>
                </a:solidFill>
                <a:cs typeface="Arial" pitchFamily="34" charset="0"/>
              </a:rPr>
              <a:t>design of collagen.</a:t>
            </a:r>
            <a:endParaRPr lang="ru-RU" sz="2800" b="1" u="sng" dirty="0">
              <a:solidFill>
                <a:srgbClr val="FF0000"/>
              </a:solidFill>
              <a:cs typeface="Arial" pitchFamily="34" charset="0"/>
            </a:endParaRPr>
          </a:p>
        </p:txBody>
      </p:sp>
    </p:spTree>
    <p:extLst>
      <p:ext uri="{BB962C8B-B14F-4D97-AF65-F5344CB8AC3E}">
        <p14:creationId xmlns:p14="http://schemas.microsoft.com/office/powerpoint/2010/main" val="3567173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7693"/>
            <a:ext cx="8458200" cy="4893647"/>
          </a:xfrm>
          <a:prstGeom prst="rect">
            <a:avLst/>
          </a:prstGeom>
        </p:spPr>
        <p:txBody>
          <a:bodyPr wrap="square">
            <a:spAutoFit/>
          </a:bodyPr>
          <a:lstStyle/>
          <a:p>
            <a:pPr algn="l"/>
            <a:r>
              <a:rPr lang="en-US" sz="3200" b="1" dirty="0" smtClean="0"/>
              <a:t>BIOSYNTHESIS OF COLLAGEN</a:t>
            </a:r>
          </a:p>
          <a:p>
            <a:endParaRPr lang="en-US" sz="2800" dirty="0" smtClean="0"/>
          </a:p>
          <a:p>
            <a:endParaRPr lang="en-US" sz="2800" dirty="0" smtClean="0"/>
          </a:p>
          <a:p>
            <a:pPr algn="just" rtl="0"/>
            <a:r>
              <a:rPr lang="en-US" sz="2800" dirty="0" smtClean="0"/>
              <a:t>The </a:t>
            </a:r>
            <a:r>
              <a:rPr lang="en-US" sz="2800" dirty="0"/>
              <a:t>polypeptide precursors of the collagen molecule are formed </a:t>
            </a:r>
            <a:r>
              <a:rPr lang="en-US" sz="2800" dirty="0" smtClean="0"/>
              <a:t>in </a:t>
            </a:r>
            <a:r>
              <a:rPr lang="en-US" sz="2800" dirty="0" smtClean="0">
                <a:solidFill>
                  <a:srgbClr val="FF0000"/>
                </a:solidFill>
              </a:rPr>
              <a:t>fibroblasts</a:t>
            </a:r>
            <a:r>
              <a:rPr lang="en-US" sz="2800" dirty="0" smtClean="0"/>
              <a:t> </a:t>
            </a:r>
            <a:r>
              <a:rPr lang="en-US" sz="2800" dirty="0"/>
              <a:t>(or in the related </a:t>
            </a:r>
            <a:r>
              <a:rPr lang="en-US" sz="2800" dirty="0">
                <a:solidFill>
                  <a:srgbClr val="FF0000"/>
                </a:solidFill>
              </a:rPr>
              <a:t>osteoblasts</a:t>
            </a:r>
            <a:r>
              <a:rPr lang="en-US" sz="2800" dirty="0"/>
              <a:t> of bone and </a:t>
            </a:r>
            <a:r>
              <a:rPr lang="en-US" sz="2800" dirty="0" err="1" smtClean="0">
                <a:solidFill>
                  <a:srgbClr val="FF0000"/>
                </a:solidFill>
              </a:rPr>
              <a:t>chondroblasts</a:t>
            </a:r>
            <a:r>
              <a:rPr lang="en-US" sz="2800" dirty="0" smtClean="0"/>
              <a:t> of </a:t>
            </a:r>
            <a:r>
              <a:rPr lang="en-US" sz="2800" dirty="0"/>
              <a:t>cartilage</a:t>
            </a:r>
            <a:r>
              <a:rPr lang="en-US" sz="2800" dirty="0" smtClean="0"/>
              <a:t>),and </a:t>
            </a:r>
            <a:r>
              <a:rPr lang="en-US" sz="2800" dirty="0"/>
              <a:t>are secreted into the extracellular matrix. </a:t>
            </a:r>
            <a:r>
              <a:rPr lang="en-US" sz="2800" dirty="0" smtClean="0"/>
              <a:t>After enzymatic </a:t>
            </a:r>
            <a:r>
              <a:rPr lang="en-US" sz="2800" dirty="0"/>
              <a:t>modification, the mature collagen monomers </a:t>
            </a:r>
            <a:r>
              <a:rPr lang="en-US" sz="2800" dirty="0" smtClean="0"/>
              <a:t>aggregate and </a:t>
            </a:r>
            <a:r>
              <a:rPr lang="en-US" sz="2800" dirty="0"/>
              <a:t>become cross-linked to form collagen fibers</a:t>
            </a:r>
            <a:r>
              <a:rPr lang="en-US" sz="2800" dirty="0" smtClean="0"/>
              <a:t>.</a:t>
            </a:r>
            <a:endParaRPr lang="en-US" sz="2800" dirty="0"/>
          </a:p>
        </p:txBody>
      </p:sp>
    </p:spTree>
    <p:extLst>
      <p:ext uri="{BB962C8B-B14F-4D97-AF65-F5344CB8AC3E}">
        <p14:creationId xmlns:p14="http://schemas.microsoft.com/office/powerpoint/2010/main" val="1220910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7693"/>
            <a:ext cx="8458200" cy="6001643"/>
          </a:xfrm>
          <a:prstGeom prst="rect">
            <a:avLst/>
          </a:prstGeom>
        </p:spPr>
        <p:txBody>
          <a:bodyPr wrap="square">
            <a:spAutoFit/>
          </a:bodyPr>
          <a:lstStyle/>
          <a:p>
            <a:pPr algn="l" rtl="0"/>
            <a:r>
              <a:rPr lang="en-US" sz="2400" b="1" dirty="0" smtClean="0"/>
              <a:t>BIOSYNTHESIS OF COLLAGEN</a:t>
            </a:r>
          </a:p>
          <a:p>
            <a:endParaRPr lang="en-US" sz="2400" b="1" dirty="0" smtClean="0"/>
          </a:p>
          <a:p>
            <a:pPr algn="l"/>
            <a:r>
              <a:rPr lang="en-US" sz="2400" b="1" dirty="0" smtClean="0"/>
              <a:t>1. Formation </a:t>
            </a:r>
            <a:r>
              <a:rPr lang="en-US" sz="2400" b="1" dirty="0"/>
              <a:t>of pro-α chains: </a:t>
            </a:r>
            <a:endParaRPr lang="en-US" sz="2400" b="1" dirty="0" smtClean="0"/>
          </a:p>
          <a:p>
            <a:pPr algn="just" rtl="0"/>
            <a:r>
              <a:rPr lang="en-US" sz="2400" dirty="0" smtClean="0"/>
              <a:t>Collagen </a:t>
            </a:r>
            <a:r>
              <a:rPr lang="en-US" sz="2400" dirty="0"/>
              <a:t>is one of many proteins </a:t>
            </a:r>
            <a:r>
              <a:rPr lang="en-US" sz="2400" dirty="0" smtClean="0"/>
              <a:t>that normally </a:t>
            </a:r>
            <a:r>
              <a:rPr lang="en-US" sz="2400" dirty="0"/>
              <a:t>function outside of cells. Like most proteins produced </a:t>
            </a:r>
            <a:r>
              <a:rPr lang="en-US" sz="2400" dirty="0" smtClean="0"/>
              <a:t>for export</a:t>
            </a:r>
            <a:r>
              <a:rPr lang="en-US" sz="2400" dirty="0"/>
              <a:t>, the newly synthesized polypeptide precursors of α </a:t>
            </a:r>
            <a:r>
              <a:rPr lang="en-US" sz="2400" dirty="0" smtClean="0"/>
              <a:t>chains (</a:t>
            </a:r>
            <a:r>
              <a:rPr lang="en-US" sz="2400" dirty="0" err="1" smtClean="0"/>
              <a:t>prepro</a:t>
            </a:r>
            <a:r>
              <a:rPr lang="en-US" sz="2400" dirty="0" smtClean="0"/>
              <a:t>-α </a:t>
            </a:r>
            <a:r>
              <a:rPr lang="en-US" sz="2400" dirty="0"/>
              <a:t>chains) contain a special amino acid sequence at </a:t>
            </a:r>
            <a:r>
              <a:rPr lang="en-US" sz="2400" dirty="0" smtClean="0"/>
              <a:t>their N-terminal </a:t>
            </a:r>
            <a:r>
              <a:rPr lang="en-US" sz="2400" dirty="0"/>
              <a:t>ends. This sequence acts as a signal </a:t>
            </a:r>
            <a:r>
              <a:rPr lang="en-US" sz="2400" dirty="0" smtClean="0"/>
              <a:t>that targets </a:t>
            </a:r>
            <a:r>
              <a:rPr lang="en-US" sz="2400" dirty="0"/>
              <a:t>the polypeptide being </a:t>
            </a:r>
            <a:r>
              <a:rPr lang="en-US" sz="2400" dirty="0" smtClean="0"/>
              <a:t>synthesized for </a:t>
            </a:r>
            <a:r>
              <a:rPr lang="en-US" sz="2400" dirty="0"/>
              <a:t>secretion from the cell. The signal sequence </a:t>
            </a:r>
            <a:r>
              <a:rPr lang="en-US" sz="2400" dirty="0" smtClean="0"/>
              <a:t>facilitates the </a:t>
            </a:r>
            <a:r>
              <a:rPr lang="en-US" sz="2400" dirty="0"/>
              <a:t>binding of </a:t>
            </a:r>
            <a:r>
              <a:rPr lang="en-US" sz="2400" dirty="0" err="1"/>
              <a:t>ribosomes</a:t>
            </a:r>
            <a:r>
              <a:rPr lang="en-US" sz="2400" dirty="0"/>
              <a:t> to the rough endoplasmic </a:t>
            </a:r>
            <a:r>
              <a:rPr lang="en-US" sz="2400" dirty="0" smtClean="0"/>
              <a:t>reticulum (RER</a:t>
            </a:r>
            <a:r>
              <a:rPr lang="en-US" sz="2400" dirty="0"/>
              <a:t>), and directs the passage of the </a:t>
            </a:r>
            <a:r>
              <a:rPr lang="en-US" sz="2400" dirty="0" err="1"/>
              <a:t>prepro</a:t>
            </a:r>
            <a:r>
              <a:rPr lang="en-US" sz="2400" dirty="0"/>
              <a:t>-α chain into </a:t>
            </a:r>
            <a:r>
              <a:rPr lang="en-US" sz="2400" dirty="0" smtClean="0"/>
              <a:t>the lumen </a:t>
            </a:r>
            <a:r>
              <a:rPr lang="en-US" sz="2400" dirty="0"/>
              <a:t>of the RER. The signal sequence is rapidly cleaved in </a:t>
            </a:r>
            <a:r>
              <a:rPr lang="en-US" sz="2400" dirty="0" smtClean="0"/>
              <a:t>the RER </a:t>
            </a:r>
            <a:r>
              <a:rPr lang="en-US" sz="2400" dirty="0"/>
              <a:t>to yield a precursor of collagen called a pro-α chain </a:t>
            </a:r>
            <a:r>
              <a:rPr lang="en-US" sz="2400" dirty="0" smtClean="0"/>
              <a:t>.</a:t>
            </a:r>
            <a:endParaRPr lang="en-US" sz="2400" dirty="0"/>
          </a:p>
        </p:txBody>
      </p:sp>
    </p:spTree>
    <p:extLst>
      <p:ext uri="{BB962C8B-B14F-4D97-AF65-F5344CB8AC3E}">
        <p14:creationId xmlns:p14="http://schemas.microsoft.com/office/powerpoint/2010/main" val="2795539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109639"/>
          </a:xfrm>
          <a:prstGeom prst="rect">
            <a:avLst/>
          </a:prstGeom>
        </p:spPr>
        <p:txBody>
          <a:bodyPr wrap="square">
            <a:spAutoFit/>
          </a:bodyPr>
          <a:lstStyle/>
          <a:p>
            <a:pPr algn="l" rtl="0"/>
            <a:r>
              <a:rPr lang="en-US" sz="2400" b="1" dirty="0"/>
              <a:t>2. Hydroxylation</a:t>
            </a:r>
            <a:r>
              <a:rPr lang="en-US" sz="2400" b="1" dirty="0" smtClean="0"/>
              <a:t>:</a:t>
            </a:r>
          </a:p>
          <a:p>
            <a:pPr algn="just" rtl="0"/>
            <a:r>
              <a:rPr lang="en-US" sz="2400" b="1" dirty="0" smtClean="0"/>
              <a:t> </a:t>
            </a:r>
            <a:r>
              <a:rPr lang="en-US" sz="2400" dirty="0"/>
              <a:t>The pro-α chains are processed by a number </a:t>
            </a:r>
            <a:r>
              <a:rPr lang="en-US" sz="2400" dirty="0" smtClean="0"/>
              <a:t>of </a:t>
            </a:r>
            <a:r>
              <a:rPr lang="en-US" sz="2400" dirty="0" err="1" smtClean="0"/>
              <a:t>enzymic</a:t>
            </a:r>
            <a:r>
              <a:rPr lang="en-US" sz="2400" dirty="0" smtClean="0"/>
              <a:t> </a:t>
            </a:r>
            <a:r>
              <a:rPr lang="en-US" sz="2400" dirty="0"/>
              <a:t>steps within the lumen of the RER while the </a:t>
            </a:r>
            <a:r>
              <a:rPr lang="en-US" sz="2400" dirty="0" smtClean="0"/>
              <a:t>polypeptides are </a:t>
            </a:r>
            <a:r>
              <a:rPr lang="en-US" sz="2400" dirty="0"/>
              <a:t>still being </a:t>
            </a:r>
            <a:r>
              <a:rPr lang="en-US" sz="2400" dirty="0" smtClean="0"/>
              <a:t>synthesized. </a:t>
            </a:r>
            <a:r>
              <a:rPr lang="en-US" sz="2400" dirty="0" err="1"/>
              <a:t>Proline</a:t>
            </a:r>
            <a:r>
              <a:rPr lang="en-US" sz="2400" dirty="0"/>
              <a:t> and </a:t>
            </a:r>
            <a:r>
              <a:rPr lang="en-US" sz="2400" dirty="0" smtClean="0"/>
              <a:t>lysine residues </a:t>
            </a:r>
            <a:r>
              <a:rPr lang="en-US" sz="2400" dirty="0"/>
              <a:t>found in the Y-position of the –</a:t>
            </a:r>
            <a:r>
              <a:rPr lang="en-US" sz="2400" dirty="0" err="1"/>
              <a:t>Gly</a:t>
            </a:r>
            <a:r>
              <a:rPr lang="en-US" sz="2400" dirty="0"/>
              <a:t>–X–Y– sequence </a:t>
            </a:r>
            <a:r>
              <a:rPr lang="en-US" sz="2400" dirty="0" smtClean="0"/>
              <a:t>can be </a:t>
            </a:r>
            <a:r>
              <a:rPr lang="en-US" sz="2400" dirty="0" err="1"/>
              <a:t>hydroxylated</a:t>
            </a:r>
            <a:r>
              <a:rPr lang="en-US" sz="2400" dirty="0"/>
              <a:t> to form </a:t>
            </a:r>
            <a:r>
              <a:rPr lang="en-US" sz="2400" dirty="0" err="1"/>
              <a:t>hydroxyproline</a:t>
            </a:r>
            <a:r>
              <a:rPr lang="en-US" sz="2400" dirty="0"/>
              <a:t> and </a:t>
            </a:r>
            <a:r>
              <a:rPr lang="en-US" sz="2400" dirty="0" err="1" smtClean="0"/>
              <a:t>hydroxylysine</a:t>
            </a:r>
            <a:r>
              <a:rPr lang="en-US" sz="2400" dirty="0" smtClean="0"/>
              <a:t> residues</a:t>
            </a:r>
            <a:r>
              <a:rPr lang="en-US" sz="2400" dirty="0"/>
              <a:t>. </a:t>
            </a:r>
            <a:r>
              <a:rPr lang="en-US" sz="2400" b="1" dirty="0" smtClean="0"/>
              <a:t>These </a:t>
            </a:r>
            <a:r>
              <a:rPr lang="en-US" sz="2400" b="1" dirty="0"/>
              <a:t>hydroxylation reactions require molecular </a:t>
            </a:r>
            <a:r>
              <a:rPr lang="en-US" sz="2400" b="1" dirty="0" smtClean="0"/>
              <a:t>oxygen, Fe2</a:t>
            </a:r>
            <a:r>
              <a:rPr lang="en-US" sz="2400" b="1" dirty="0"/>
              <a:t>+, </a:t>
            </a:r>
            <a:r>
              <a:rPr lang="en-US" sz="2400" b="1" dirty="0">
                <a:solidFill>
                  <a:srgbClr val="C00000"/>
                </a:solidFill>
              </a:rPr>
              <a:t>and the reducing agent vitamin C </a:t>
            </a:r>
            <a:r>
              <a:rPr lang="en-US" sz="2400" b="1" dirty="0"/>
              <a:t>(ascorbic </a:t>
            </a:r>
            <a:r>
              <a:rPr lang="en-US" sz="2400" b="1" dirty="0" smtClean="0"/>
              <a:t>acid), </a:t>
            </a:r>
            <a:r>
              <a:rPr lang="en-US" sz="2400" dirty="0" smtClean="0"/>
              <a:t>without </a:t>
            </a:r>
            <a:r>
              <a:rPr lang="en-US" sz="2400" dirty="0"/>
              <a:t>which the </a:t>
            </a:r>
            <a:r>
              <a:rPr lang="en-US" sz="2400" dirty="0" err="1"/>
              <a:t>hydroxylating</a:t>
            </a:r>
            <a:r>
              <a:rPr lang="en-US" sz="2400" dirty="0"/>
              <a:t> enzymes, </a:t>
            </a:r>
            <a:r>
              <a:rPr lang="en-US" sz="2400" b="1" dirty="0" err="1"/>
              <a:t>prolyl</a:t>
            </a:r>
            <a:r>
              <a:rPr lang="en-US" sz="2400" b="1" dirty="0"/>
              <a:t> hydroxylase </a:t>
            </a:r>
            <a:r>
              <a:rPr lang="en-US" sz="2400" dirty="0" smtClean="0"/>
              <a:t>and </a:t>
            </a:r>
            <a:r>
              <a:rPr lang="en-US" sz="2400" b="1" dirty="0" err="1" smtClean="0"/>
              <a:t>lysyl</a:t>
            </a:r>
            <a:r>
              <a:rPr lang="en-US" sz="2400" b="1" dirty="0" smtClean="0"/>
              <a:t> </a:t>
            </a:r>
            <a:r>
              <a:rPr lang="en-US" sz="2400" b="1" dirty="0"/>
              <a:t>hydroxylase</a:t>
            </a:r>
            <a:r>
              <a:rPr lang="en-US" sz="2400" dirty="0"/>
              <a:t>, are unable to </a:t>
            </a:r>
            <a:r>
              <a:rPr lang="en-US" sz="2400" dirty="0" smtClean="0"/>
              <a:t>function. </a:t>
            </a:r>
            <a:r>
              <a:rPr lang="en-US" sz="2400" dirty="0"/>
              <a:t>In the </a:t>
            </a:r>
            <a:r>
              <a:rPr lang="en-US" sz="2400" dirty="0" smtClean="0"/>
              <a:t>case of </a:t>
            </a:r>
            <a:r>
              <a:rPr lang="en-US" sz="2400" dirty="0"/>
              <a:t>ascorbic acid deficiency (and, therefore, a lack of </a:t>
            </a:r>
            <a:r>
              <a:rPr lang="en-US" sz="2400" dirty="0" err="1"/>
              <a:t>prolyl</a:t>
            </a:r>
            <a:r>
              <a:rPr lang="en-US" sz="2400" dirty="0"/>
              <a:t> and </a:t>
            </a:r>
            <a:r>
              <a:rPr lang="en-US" sz="2400" dirty="0" err="1" smtClean="0"/>
              <a:t>lysyl</a:t>
            </a:r>
            <a:r>
              <a:rPr lang="en-US" sz="2400" dirty="0" smtClean="0"/>
              <a:t> hydroxylation</a:t>
            </a:r>
            <a:r>
              <a:rPr lang="en-US" sz="2400" dirty="0"/>
              <a:t>), </a:t>
            </a:r>
            <a:r>
              <a:rPr lang="en-US" sz="2400" dirty="0" err="1"/>
              <a:t>interchain</a:t>
            </a:r>
            <a:r>
              <a:rPr lang="en-US" sz="2400" dirty="0"/>
              <a:t> H-bond formation is impaired, as is </a:t>
            </a:r>
            <a:r>
              <a:rPr lang="en-US" sz="2400" dirty="0" smtClean="0"/>
              <a:t>formation of </a:t>
            </a:r>
            <a:r>
              <a:rPr lang="en-US" sz="2400" dirty="0"/>
              <a:t>a stable triple helix. Additionally, collagen fibrils cannot </a:t>
            </a:r>
            <a:r>
              <a:rPr lang="en-US" sz="2400" dirty="0" smtClean="0"/>
              <a:t>be cross-linked, </a:t>
            </a:r>
            <a:r>
              <a:rPr lang="en-US" sz="2400" dirty="0"/>
              <a:t>greatly decreasing the tensile strength </a:t>
            </a:r>
            <a:r>
              <a:rPr lang="en-US" sz="2400" dirty="0" smtClean="0"/>
              <a:t>of the </a:t>
            </a:r>
            <a:r>
              <a:rPr lang="en-US" sz="2400" dirty="0"/>
              <a:t>assembled fiber. </a:t>
            </a:r>
            <a:r>
              <a:rPr lang="en-US" sz="2400" b="1" dirty="0"/>
              <a:t>The resulting deficiency disease is known </a:t>
            </a:r>
            <a:r>
              <a:rPr lang="en-US" sz="2400" b="1" dirty="0" smtClean="0"/>
              <a:t>as </a:t>
            </a:r>
            <a:r>
              <a:rPr lang="en-US" sz="2400" b="1" dirty="0" smtClean="0">
                <a:solidFill>
                  <a:srgbClr val="C00000"/>
                </a:solidFill>
              </a:rPr>
              <a:t>SCURVY</a:t>
            </a:r>
            <a:r>
              <a:rPr lang="en-US" sz="2400" dirty="0" smtClean="0"/>
              <a:t>. </a:t>
            </a:r>
            <a:r>
              <a:rPr lang="en-US" sz="2400" dirty="0"/>
              <a:t>Patients with ascorbic acid deficiency also often </a:t>
            </a:r>
            <a:r>
              <a:rPr lang="en-US" sz="2400" dirty="0" smtClean="0"/>
              <a:t>show bruises </a:t>
            </a:r>
            <a:r>
              <a:rPr lang="en-US" sz="2400" dirty="0"/>
              <a:t>on the limbs as a result of subcutaneous </a:t>
            </a:r>
            <a:r>
              <a:rPr lang="en-US" sz="2400" dirty="0" err="1"/>
              <a:t>extravasation</a:t>
            </a:r>
            <a:r>
              <a:rPr lang="en-US" sz="2400" dirty="0"/>
              <a:t> </a:t>
            </a:r>
            <a:r>
              <a:rPr lang="en-US" sz="2400" dirty="0" smtClean="0"/>
              <a:t>of blood </a:t>
            </a:r>
            <a:r>
              <a:rPr lang="en-US" sz="2400" dirty="0"/>
              <a:t>due to capillary fragility </a:t>
            </a:r>
            <a:r>
              <a:rPr lang="en-US" sz="2400" dirty="0" smtClean="0"/>
              <a:t>.</a:t>
            </a:r>
            <a:endParaRPr lang="en-US" sz="2400" dirty="0"/>
          </a:p>
        </p:txBody>
      </p:sp>
    </p:spTree>
    <p:extLst>
      <p:ext uri="{BB962C8B-B14F-4D97-AF65-F5344CB8AC3E}">
        <p14:creationId xmlns:p14="http://schemas.microsoft.com/office/powerpoint/2010/main" val="26062751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Angles</Template>
  <TotalTime>959</TotalTime>
  <Words>1209</Words>
  <Application>Microsoft Office PowerPoint</Application>
  <PresentationFormat>On-screen Show (4:3)</PresentationFormat>
  <Paragraphs>66</Paragraphs>
  <Slides>14</Slides>
  <Notes>2</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Angles</vt:lpstr>
      <vt:lpstr>Concourse</vt:lpstr>
      <vt:lpstr>PowerPoint Presentation</vt:lpstr>
      <vt:lpstr>PowerPoint Presentation</vt:lpstr>
      <vt:lpstr>PowerPoint Presentation</vt:lpstr>
      <vt:lpstr>Structure of collagen</vt:lpstr>
      <vt:lpstr>PowerPoint Presentation</vt:lpstr>
      <vt:lpstr>Collagen Amino Acid Composition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17</cp:revision>
  <dcterms:created xsi:type="dcterms:W3CDTF">2019-01-21T16:25:56Z</dcterms:created>
  <dcterms:modified xsi:type="dcterms:W3CDTF">2019-02-16T13:33:12Z</dcterms:modified>
</cp:coreProperties>
</file>