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3"/>
  </p:sldMasterIdLst>
  <p:sldIdLst>
    <p:sldId id="256" r:id="rId4"/>
    <p:sldId id="279" r:id="rId5"/>
    <p:sldId id="292" r:id="rId6"/>
    <p:sldId id="280" r:id="rId7"/>
    <p:sldId id="281" r:id="rId8"/>
    <p:sldId id="282" r:id="rId9"/>
    <p:sldId id="283" r:id="rId10"/>
    <p:sldId id="284" r:id="rId11"/>
    <p:sldId id="293" r:id="rId12"/>
    <p:sldId id="285" r:id="rId13"/>
    <p:sldId id="286" r:id="rId14"/>
    <p:sldId id="287" r:id="rId15"/>
    <p:sldId id="288" r:id="rId16"/>
    <p:sldId id="289" r:id="rId17"/>
    <p:sldId id="295" r:id="rId18"/>
    <p:sldId id="290" r:id="rId19"/>
    <p:sldId id="291" r:id="rId20"/>
    <p:sldId id="270" r:id="rId21"/>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3" Type="http://schemas.openxmlformats.org/officeDocument/2006/relationships/slideMaster" Target="slideMasters/slideMaster1.xml" /><Relationship Id="rId21" Type="http://schemas.openxmlformats.org/officeDocument/2006/relationships/slide" Target="slides/slide18.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tableStyles" Target="tableStyles.xml" /><Relationship Id="rId2" Type="http://schemas.openxmlformats.org/officeDocument/2006/relationships/customXml" Target="../customXml/item2.xml" /><Relationship Id="rId16" Type="http://schemas.openxmlformats.org/officeDocument/2006/relationships/slide" Target="slides/slide13.xml" /><Relationship Id="rId20" Type="http://schemas.openxmlformats.org/officeDocument/2006/relationships/slide" Target="slides/slide17.xml" /><Relationship Id="rId1" Type="http://schemas.openxmlformats.org/officeDocument/2006/relationships/customXml" Target="../customXml/item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theme" Target="theme/theme1.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viewProps" Target="viewProps.xml" /><Relationship Id="rId10" Type="http://schemas.openxmlformats.org/officeDocument/2006/relationships/slide" Target="slides/slide7.xml" /><Relationship Id="rId19" Type="http://schemas.openxmlformats.org/officeDocument/2006/relationships/slide" Target="slides/slide16.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4" name="شكل حر 10">
            <a:extLst>
              <a:ext uri="{FF2B5EF4-FFF2-40B4-BE49-F238E27FC236}">
                <a16:creationId xmlns:a16="http://schemas.microsoft.com/office/drawing/2014/main" id="{A8300826-469B-4BF8-B383-A20B1AC54F08}"/>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5" name="شكل حر 12">
            <a:extLst>
              <a:ext uri="{FF2B5EF4-FFF2-40B4-BE49-F238E27FC236}">
                <a16:creationId xmlns:a16="http://schemas.microsoft.com/office/drawing/2014/main" id="{216E2E16-E769-4EDB-9497-FFB78C020C4E}"/>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9" name="عنوان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ar-SA"/>
              <a:t>انقر لتحرير نمط العنوان الرئيسي</a:t>
            </a:r>
            <a:endParaRPr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a:t>انقر لتحرير نمط العنوان الثانوي الرئيسي</a:t>
            </a:r>
            <a:endParaRPr lang="en-US"/>
          </a:p>
        </p:txBody>
      </p:sp>
      <p:sp>
        <p:nvSpPr>
          <p:cNvPr id="6" name="عنصر نائب للتاريخ 29">
            <a:extLst>
              <a:ext uri="{FF2B5EF4-FFF2-40B4-BE49-F238E27FC236}">
                <a16:creationId xmlns:a16="http://schemas.microsoft.com/office/drawing/2014/main" id="{EB1C88A9-BC03-4330-9293-2B72AD681133}"/>
              </a:ext>
            </a:extLst>
          </p:cNvPr>
          <p:cNvSpPr>
            <a:spLocks noGrp="1"/>
          </p:cNvSpPr>
          <p:nvPr>
            <p:ph type="dt" sz="half" idx="10"/>
          </p:nvPr>
        </p:nvSpPr>
        <p:spPr/>
        <p:txBody>
          <a:bodyPr/>
          <a:lstStyle>
            <a:lvl1pPr>
              <a:defRPr/>
            </a:lvl1pPr>
          </a:lstStyle>
          <a:p>
            <a:pPr>
              <a:defRPr/>
            </a:pPr>
            <a:fld id="{BACC68D6-C351-4A2A-BA67-17E30F8A72D0}" type="datetimeFigureOut">
              <a:rPr lang="ar-SA"/>
              <a:pPr>
                <a:defRPr/>
              </a:pPr>
              <a:t>04/08/1443</a:t>
            </a:fld>
            <a:endParaRPr lang="ar-SA"/>
          </a:p>
        </p:txBody>
      </p:sp>
      <p:sp>
        <p:nvSpPr>
          <p:cNvPr id="7" name="عنصر نائب للتذييل 18">
            <a:extLst>
              <a:ext uri="{FF2B5EF4-FFF2-40B4-BE49-F238E27FC236}">
                <a16:creationId xmlns:a16="http://schemas.microsoft.com/office/drawing/2014/main" id="{CE0E90B9-BFF9-45AB-B096-DF5A528F2D76}"/>
              </a:ext>
            </a:extLst>
          </p:cNvPr>
          <p:cNvSpPr>
            <a:spLocks noGrp="1"/>
          </p:cNvSpPr>
          <p:nvPr>
            <p:ph type="ftr" sz="quarter" idx="11"/>
          </p:nvPr>
        </p:nvSpPr>
        <p:spPr/>
        <p:txBody>
          <a:bodyPr/>
          <a:lstStyle>
            <a:lvl1pPr>
              <a:defRPr/>
            </a:lvl1pPr>
          </a:lstStyle>
          <a:p>
            <a:pPr>
              <a:defRPr/>
            </a:pPr>
            <a:endParaRPr lang="ar-SA"/>
          </a:p>
        </p:txBody>
      </p:sp>
      <p:sp>
        <p:nvSpPr>
          <p:cNvPr id="8" name="عنصر نائب لرقم الشريحة 26">
            <a:extLst>
              <a:ext uri="{FF2B5EF4-FFF2-40B4-BE49-F238E27FC236}">
                <a16:creationId xmlns:a16="http://schemas.microsoft.com/office/drawing/2014/main" id="{96E81FB2-B0A8-449A-84A5-9C07DBAB75BC}"/>
              </a:ext>
            </a:extLst>
          </p:cNvPr>
          <p:cNvSpPr>
            <a:spLocks noGrp="1"/>
          </p:cNvSpPr>
          <p:nvPr>
            <p:ph type="sldNum" sz="quarter" idx="12"/>
          </p:nvPr>
        </p:nvSpPr>
        <p:spPr/>
        <p:txBody>
          <a:bodyPr/>
          <a:lstStyle>
            <a:lvl1pPr>
              <a:defRPr/>
            </a:lvl1pPr>
          </a:lstStyle>
          <a:p>
            <a:fld id="{E57BEBC2-0444-4599-B410-4A5E736036EA}" type="slidenum">
              <a:rPr lang="ar-SA" altLang="en-US"/>
              <a:pPr/>
              <a:t>‹#›</a:t>
            </a:fld>
            <a:endParaRPr lang="ar-SA" altLang="en-US"/>
          </a:p>
        </p:txBody>
      </p:sp>
    </p:spTree>
    <p:extLst>
      <p:ext uri="{BB962C8B-B14F-4D97-AF65-F5344CB8AC3E}">
        <p14:creationId xmlns:p14="http://schemas.microsoft.com/office/powerpoint/2010/main" val="21409816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BBD5737F-69BF-48F0-B143-ECA7C1C55DA5}"/>
              </a:ext>
            </a:extLst>
          </p:cNvPr>
          <p:cNvSpPr>
            <a:spLocks noGrp="1"/>
          </p:cNvSpPr>
          <p:nvPr>
            <p:ph type="dt" sz="half" idx="10"/>
          </p:nvPr>
        </p:nvSpPr>
        <p:spPr/>
        <p:txBody>
          <a:bodyPr/>
          <a:lstStyle>
            <a:lvl1pPr>
              <a:defRPr/>
            </a:lvl1pPr>
          </a:lstStyle>
          <a:p>
            <a:pPr>
              <a:defRPr/>
            </a:pPr>
            <a:fld id="{751D4169-9DDA-4AE3-AF07-0D8381D52BCC}" type="datetimeFigureOut">
              <a:rPr lang="ar-SA"/>
              <a:pPr>
                <a:defRPr/>
              </a:pPr>
              <a:t>04/08/1443</a:t>
            </a:fld>
            <a:endParaRPr lang="ar-SA"/>
          </a:p>
        </p:txBody>
      </p:sp>
      <p:sp>
        <p:nvSpPr>
          <p:cNvPr id="5" name="عنصر نائب للتذييل 21">
            <a:extLst>
              <a:ext uri="{FF2B5EF4-FFF2-40B4-BE49-F238E27FC236}">
                <a16:creationId xmlns:a16="http://schemas.microsoft.com/office/drawing/2014/main" id="{C00C9683-6BD3-4EDE-B3C3-916869FC5EF3}"/>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F109122B-F95C-462A-A5C0-313C7AC2DCC7}"/>
              </a:ext>
            </a:extLst>
          </p:cNvPr>
          <p:cNvSpPr>
            <a:spLocks noGrp="1"/>
          </p:cNvSpPr>
          <p:nvPr>
            <p:ph type="sldNum" sz="quarter" idx="12"/>
          </p:nvPr>
        </p:nvSpPr>
        <p:spPr/>
        <p:txBody>
          <a:bodyPr/>
          <a:lstStyle>
            <a:lvl1pPr>
              <a:defRPr/>
            </a:lvl1pPr>
          </a:lstStyle>
          <a:p>
            <a:fld id="{01B6D25F-D1F0-4FDB-B060-82A52040537C}" type="slidenum">
              <a:rPr lang="ar-SA" altLang="en-US"/>
              <a:pPr/>
              <a:t>‹#›</a:t>
            </a:fld>
            <a:endParaRPr lang="ar-SA" altLang="en-US"/>
          </a:p>
        </p:txBody>
      </p:sp>
    </p:spTree>
    <p:extLst>
      <p:ext uri="{BB962C8B-B14F-4D97-AF65-F5344CB8AC3E}">
        <p14:creationId xmlns:p14="http://schemas.microsoft.com/office/powerpoint/2010/main" val="202646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D30A5A90-B2E9-4850-B84E-3B9D640680D7}"/>
              </a:ext>
            </a:extLst>
          </p:cNvPr>
          <p:cNvSpPr>
            <a:spLocks noGrp="1"/>
          </p:cNvSpPr>
          <p:nvPr>
            <p:ph type="dt" sz="half" idx="10"/>
          </p:nvPr>
        </p:nvSpPr>
        <p:spPr/>
        <p:txBody>
          <a:bodyPr/>
          <a:lstStyle>
            <a:lvl1pPr>
              <a:defRPr/>
            </a:lvl1pPr>
          </a:lstStyle>
          <a:p>
            <a:pPr>
              <a:defRPr/>
            </a:pPr>
            <a:fld id="{538D9FEB-43DB-4E65-AFBC-D588DF8C118F}" type="datetimeFigureOut">
              <a:rPr lang="ar-SA"/>
              <a:pPr>
                <a:defRPr/>
              </a:pPr>
              <a:t>04/08/1443</a:t>
            </a:fld>
            <a:endParaRPr lang="ar-SA"/>
          </a:p>
        </p:txBody>
      </p:sp>
      <p:sp>
        <p:nvSpPr>
          <p:cNvPr id="5" name="عنصر نائب للتذييل 21">
            <a:extLst>
              <a:ext uri="{FF2B5EF4-FFF2-40B4-BE49-F238E27FC236}">
                <a16:creationId xmlns:a16="http://schemas.microsoft.com/office/drawing/2014/main" id="{44A0316A-0C9C-4D9B-BCB6-185F30A10BBB}"/>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2A1089E6-103D-444A-9046-92B94061B29A}"/>
              </a:ext>
            </a:extLst>
          </p:cNvPr>
          <p:cNvSpPr>
            <a:spLocks noGrp="1"/>
          </p:cNvSpPr>
          <p:nvPr>
            <p:ph type="sldNum" sz="quarter" idx="12"/>
          </p:nvPr>
        </p:nvSpPr>
        <p:spPr/>
        <p:txBody>
          <a:bodyPr/>
          <a:lstStyle>
            <a:lvl1pPr>
              <a:defRPr/>
            </a:lvl1pPr>
          </a:lstStyle>
          <a:p>
            <a:fld id="{17C66C48-175F-445E-B3C6-BBB1F9606C5A}" type="slidenum">
              <a:rPr lang="ar-SA" altLang="en-US"/>
              <a:pPr/>
              <a:t>‹#›</a:t>
            </a:fld>
            <a:endParaRPr lang="ar-SA" altLang="en-US"/>
          </a:p>
        </p:txBody>
      </p:sp>
    </p:spTree>
    <p:extLst>
      <p:ext uri="{BB962C8B-B14F-4D97-AF65-F5344CB8AC3E}">
        <p14:creationId xmlns:p14="http://schemas.microsoft.com/office/powerpoint/2010/main" val="195091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D70FF68A-D12F-47F4-9A6D-10A0E1D38B65}"/>
              </a:ext>
            </a:extLst>
          </p:cNvPr>
          <p:cNvSpPr>
            <a:spLocks noGrp="1"/>
          </p:cNvSpPr>
          <p:nvPr>
            <p:ph type="dt" sz="half" idx="10"/>
          </p:nvPr>
        </p:nvSpPr>
        <p:spPr/>
        <p:txBody>
          <a:bodyPr/>
          <a:lstStyle>
            <a:lvl1pPr>
              <a:defRPr/>
            </a:lvl1pPr>
          </a:lstStyle>
          <a:p>
            <a:pPr>
              <a:defRPr/>
            </a:pPr>
            <a:fld id="{D34FD22D-B103-4694-8207-DAD68A4D0949}" type="datetimeFigureOut">
              <a:rPr lang="ar-SA"/>
              <a:pPr>
                <a:defRPr/>
              </a:pPr>
              <a:t>04/08/1443</a:t>
            </a:fld>
            <a:endParaRPr lang="ar-SA"/>
          </a:p>
        </p:txBody>
      </p:sp>
      <p:sp>
        <p:nvSpPr>
          <p:cNvPr id="5" name="عنصر نائب للتذييل 21">
            <a:extLst>
              <a:ext uri="{FF2B5EF4-FFF2-40B4-BE49-F238E27FC236}">
                <a16:creationId xmlns:a16="http://schemas.microsoft.com/office/drawing/2014/main" id="{A2ED3CFE-F6A7-489C-9CE8-4C1803DD290E}"/>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2A2E33F1-D712-41F7-AC98-87731BA29E5F}"/>
              </a:ext>
            </a:extLst>
          </p:cNvPr>
          <p:cNvSpPr>
            <a:spLocks noGrp="1"/>
          </p:cNvSpPr>
          <p:nvPr>
            <p:ph type="sldNum" sz="quarter" idx="12"/>
          </p:nvPr>
        </p:nvSpPr>
        <p:spPr/>
        <p:txBody>
          <a:bodyPr/>
          <a:lstStyle>
            <a:lvl1pPr>
              <a:defRPr/>
            </a:lvl1pPr>
          </a:lstStyle>
          <a:p>
            <a:fld id="{D2108BBA-38E1-44D9-ABE4-AED3937B5AB9}" type="slidenum">
              <a:rPr lang="ar-SA" altLang="en-US"/>
              <a:pPr/>
              <a:t>‹#›</a:t>
            </a:fld>
            <a:endParaRPr lang="ar-SA" altLang="en-US"/>
          </a:p>
        </p:txBody>
      </p:sp>
    </p:spTree>
    <p:extLst>
      <p:ext uri="{BB962C8B-B14F-4D97-AF65-F5344CB8AC3E}">
        <p14:creationId xmlns:p14="http://schemas.microsoft.com/office/powerpoint/2010/main" val="239935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شكل حر 10">
            <a:extLst>
              <a:ext uri="{FF2B5EF4-FFF2-40B4-BE49-F238E27FC236}">
                <a16:creationId xmlns:a16="http://schemas.microsoft.com/office/drawing/2014/main" id="{06E8AB6F-19B2-409B-9DFA-578D0527C916}"/>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5" name="شكل حر 12">
            <a:extLst>
              <a:ext uri="{FF2B5EF4-FFF2-40B4-BE49-F238E27FC236}">
                <a16:creationId xmlns:a16="http://schemas.microsoft.com/office/drawing/2014/main" id="{7EA310F1-B415-432E-944E-3E6E07C0B37C}"/>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a:t>انقر لتحرير أنماط النص الرئيسي</a:t>
            </a:r>
          </a:p>
        </p:txBody>
      </p:sp>
      <p:sp>
        <p:nvSpPr>
          <p:cNvPr id="6" name="عنصر نائب للتاريخ 3">
            <a:extLst>
              <a:ext uri="{FF2B5EF4-FFF2-40B4-BE49-F238E27FC236}">
                <a16:creationId xmlns:a16="http://schemas.microsoft.com/office/drawing/2014/main" id="{A998FBBB-387E-477B-A45D-40B5ACA4F7A7}"/>
              </a:ext>
            </a:extLst>
          </p:cNvPr>
          <p:cNvSpPr>
            <a:spLocks noGrp="1"/>
          </p:cNvSpPr>
          <p:nvPr>
            <p:ph type="dt" sz="half" idx="10"/>
          </p:nvPr>
        </p:nvSpPr>
        <p:spPr/>
        <p:txBody>
          <a:bodyPr/>
          <a:lstStyle>
            <a:lvl1pPr>
              <a:defRPr/>
            </a:lvl1pPr>
          </a:lstStyle>
          <a:p>
            <a:pPr>
              <a:defRPr/>
            </a:pPr>
            <a:fld id="{E1C1B23D-FC67-4137-84BE-63347C8A1268}" type="datetimeFigureOut">
              <a:rPr lang="ar-SA"/>
              <a:pPr>
                <a:defRPr/>
              </a:pPr>
              <a:t>04/08/1443</a:t>
            </a:fld>
            <a:endParaRPr lang="ar-SA"/>
          </a:p>
        </p:txBody>
      </p:sp>
      <p:sp>
        <p:nvSpPr>
          <p:cNvPr id="7" name="عنصر نائب للتذييل 4">
            <a:extLst>
              <a:ext uri="{FF2B5EF4-FFF2-40B4-BE49-F238E27FC236}">
                <a16:creationId xmlns:a16="http://schemas.microsoft.com/office/drawing/2014/main" id="{9DE8D3D6-A495-4AC6-B059-4308CEE9AE34}"/>
              </a:ext>
            </a:extLst>
          </p:cNvPr>
          <p:cNvSpPr>
            <a:spLocks noGrp="1"/>
          </p:cNvSpPr>
          <p:nvPr>
            <p:ph type="ftr" sz="quarter" idx="11"/>
          </p:nvPr>
        </p:nvSpPr>
        <p:spPr/>
        <p:txBody>
          <a:bodyPr/>
          <a:lstStyle>
            <a:lvl1pPr>
              <a:defRPr/>
            </a:lvl1pPr>
          </a:lstStyle>
          <a:p>
            <a:pPr>
              <a:defRPr/>
            </a:pPr>
            <a:endParaRPr lang="ar-SA"/>
          </a:p>
        </p:txBody>
      </p:sp>
      <p:sp>
        <p:nvSpPr>
          <p:cNvPr id="8" name="عنصر نائب لرقم الشريحة 5">
            <a:extLst>
              <a:ext uri="{FF2B5EF4-FFF2-40B4-BE49-F238E27FC236}">
                <a16:creationId xmlns:a16="http://schemas.microsoft.com/office/drawing/2014/main" id="{5EEF1DA1-B3EA-4A35-B71F-1ADE92439C05}"/>
              </a:ext>
            </a:extLst>
          </p:cNvPr>
          <p:cNvSpPr>
            <a:spLocks noGrp="1"/>
          </p:cNvSpPr>
          <p:nvPr>
            <p:ph type="sldNum" sz="quarter" idx="12"/>
          </p:nvPr>
        </p:nvSpPr>
        <p:spPr/>
        <p:txBody>
          <a:bodyPr/>
          <a:lstStyle>
            <a:lvl1pPr>
              <a:defRPr/>
            </a:lvl1pPr>
          </a:lstStyle>
          <a:p>
            <a:fld id="{33CC130C-C3F5-4CCA-94BF-AF1C9489677A}" type="slidenum">
              <a:rPr lang="ar-SA" altLang="en-US"/>
              <a:pPr/>
              <a:t>‹#›</a:t>
            </a:fld>
            <a:endParaRPr lang="ar-SA" altLang="en-US"/>
          </a:p>
        </p:txBody>
      </p:sp>
    </p:spTree>
    <p:extLst>
      <p:ext uri="{BB962C8B-B14F-4D97-AF65-F5344CB8AC3E}">
        <p14:creationId xmlns:p14="http://schemas.microsoft.com/office/powerpoint/2010/main" val="7321581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9">
            <a:extLst>
              <a:ext uri="{FF2B5EF4-FFF2-40B4-BE49-F238E27FC236}">
                <a16:creationId xmlns:a16="http://schemas.microsoft.com/office/drawing/2014/main" id="{6968B562-A3AE-42CD-BCA7-21AE2F611B22}"/>
              </a:ext>
            </a:extLst>
          </p:cNvPr>
          <p:cNvSpPr>
            <a:spLocks noGrp="1"/>
          </p:cNvSpPr>
          <p:nvPr>
            <p:ph type="dt" sz="half" idx="10"/>
          </p:nvPr>
        </p:nvSpPr>
        <p:spPr/>
        <p:txBody>
          <a:bodyPr/>
          <a:lstStyle>
            <a:lvl1pPr>
              <a:defRPr/>
            </a:lvl1pPr>
          </a:lstStyle>
          <a:p>
            <a:pPr>
              <a:defRPr/>
            </a:pPr>
            <a:fld id="{33A20F72-A332-4029-8E84-9D503284743B}" type="datetimeFigureOut">
              <a:rPr lang="ar-SA"/>
              <a:pPr>
                <a:defRPr/>
              </a:pPr>
              <a:t>04/08/1443</a:t>
            </a:fld>
            <a:endParaRPr lang="ar-SA"/>
          </a:p>
        </p:txBody>
      </p:sp>
      <p:sp>
        <p:nvSpPr>
          <p:cNvPr id="6" name="عنصر نائب للتذييل 21">
            <a:extLst>
              <a:ext uri="{FF2B5EF4-FFF2-40B4-BE49-F238E27FC236}">
                <a16:creationId xmlns:a16="http://schemas.microsoft.com/office/drawing/2014/main" id="{A791E6B1-E0F0-4CD6-B171-C8A6CDC675AE}"/>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17">
            <a:extLst>
              <a:ext uri="{FF2B5EF4-FFF2-40B4-BE49-F238E27FC236}">
                <a16:creationId xmlns:a16="http://schemas.microsoft.com/office/drawing/2014/main" id="{FF7B705F-F5A2-47E3-ACD4-93ECC31BD254}"/>
              </a:ext>
            </a:extLst>
          </p:cNvPr>
          <p:cNvSpPr>
            <a:spLocks noGrp="1"/>
          </p:cNvSpPr>
          <p:nvPr>
            <p:ph type="sldNum" sz="quarter" idx="12"/>
          </p:nvPr>
        </p:nvSpPr>
        <p:spPr/>
        <p:txBody>
          <a:bodyPr/>
          <a:lstStyle>
            <a:lvl1pPr>
              <a:defRPr/>
            </a:lvl1pPr>
          </a:lstStyle>
          <a:p>
            <a:fld id="{AB531731-F532-4C7F-97F7-D26C8EA0208B}" type="slidenum">
              <a:rPr lang="ar-SA" altLang="en-US"/>
              <a:pPr/>
              <a:t>‹#›</a:t>
            </a:fld>
            <a:endParaRPr lang="ar-SA" altLang="en-US"/>
          </a:p>
        </p:txBody>
      </p:sp>
    </p:spTree>
    <p:extLst>
      <p:ext uri="{BB962C8B-B14F-4D97-AF65-F5344CB8AC3E}">
        <p14:creationId xmlns:p14="http://schemas.microsoft.com/office/powerpoint/2010/main" val="178326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9">
            <a:extLst>
              <a:ext uri="{FF2B5EF4-FFF2-40B4-BE49-F238E27FC236}">
                <a16:creationId xmlns:a16="http://schemas.microsoft.com/office/drawing/2014/main" id="{1805EA37-D73A-4F4C-9ACE-D04E628B9860}"/>
              </a:ext>
            </a:extLst>
          </p:cNvPr>
          <p:cNvSpPr>
            <a:spLocks noGrp="1"/>
          </p:cNvSpPr>
          <p:nvPr>
            <p:ph type="dt" sz="half" idx="10"/>
          </p:nvPr>
        </p:nvSpPr>
        <p:spPr/>
        <p:txBody>
          <a:bodyPr/>
          <a:lstStyle>
            <a:lvl1pPr>
              <a:defRPr/>
            </a:lvl1pPr>
          </a:lstStyle>
          <a:p>
            <a:pPr>
              <a:defRPr/>
            </a:pPr>
            <a:fld id="{8F529627-74A6-48FE-94B5-33AED174CF05}" type="datetimeFigureOut">
              <a:rPr lang="ar-SA"/>
              <a:pPr>
                <a:defRPr/>
              </a:pPr>
              <a:t>04/08/1443</a:t>
            </a:fld>
            <a:endParaRPr lang="ar-SA"/>
          </a:p>
        </p:txBody>
      </p:sp>
      <p:sp>
        <p:nvSpPr>
          <p:cNvPr id="8" name="عنصر نائب للتذييل 21">
            <a:extLst>
              <a:ext uri="{FF2B5EF4-FFF2-40B4-BE49-F238E27FC236}">
                <a16:creationId xmlns:a16="http://schemas.microsoft.com/office/drawing/2014/main" id="{1C79C4AD-7833-43CD-97DB-9B25C201E4D7}"/>
              </a:ext>
            </a:extLst>
          </p:cNvPr>
          <p:cNvSpPr>
            <a:spLocks noGrp="1"/>
          </p:cNvSpPr>
          <p:nvPr>
            <p:ph type="ftr" sz="quarter" idx="11"/>
          </p:nvPr>
        </p:nvSpPr>
        <p:spPr/>
        <p:txBody>
          <a:bodyPr/>
          <a:lstStyle>
            <a:lvl1pPr>
              <a:defRPr/>
            </a:lvl1pPr>
          </a:lstStyle>
          <a:p>
            <a:pPr>
              <a:defRPr/>
            </a:pPr>
            <a:endParaRPr lang="ar-SA"/>
          </a:p>
        </p:txBody>
      </p:sp>
      <p:sp>
        <p:nvSpPr>
          <p:cNvPr id="9" name="عنصر نائب لرقم الشريحة 17">
            <a:extLst>
              <a:ext uri="{FF2B5EF4-FFF2-40B4-BE49-F238E27FC236}">
                <a16:creationId xmlns:a16="http://schemas.microsoft.com/office/drawing/2014/main" id="{1D2367FA-3C94-457D-B9F8-CF4904D4DF0A}"/>
              </a:ext>
            </a:extLst>
          </p:cNvPr>
          <p:cNvSpPr>
            <a:spLocks noGrp="1"/>
          </p:cNvSpPr>
          <p:nvPr>
            <p:ph type="sldNum" sz="quarter" idx="12"/>
          </p:nvPr>
        </p:nvSpPr>
        <p:spPr/>
        <p:txBody>
          <a:bodyPr/>
          <a:lstStyle>
            <a:lvl1pPr>
              <a:defRPr/>
            </a:lvl1pPr>
          </a:lstStyle>
          <a:p>
            <a:fld id="{F5722B2C-3A53-46C9-AE70-8AA8A93137FC}" type="slidenum">
              <a:rPr lang="ar-SA" altLang="en-US"/>
              <a:pPr/>
              <a:t>‹#›</a:t>
            </a:fld>
            <a:endParaRPr lang="ar-SA" altLang="en-US"/>
          </a:p>
        </p:txBody>
      </p:sp>
    </p:spTree>
    <p:extLst>
      <p:ext uri="{BB962C8B-B14F-4D97-AF65-F5344CB8AC3E}">
        <p14:creationId xmlns:p14="http://schemas.microsoft.com/office/powerpoint/2010/main" val="106691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lstStyle>
            <a:lvl1pPr algn="l">
              <a:defRPr sz="4600"/>
            </a:lvl1pPr>
          </a:lstStyle>
          <a:p>
            <a:r>
              <a:rPr lang="ar-SA"/>
              <a:t>انقر لتحرير نمط العنوان الرئيسي</a:t>
            </a:r>
            <a:endParaRPr lang="en-US"/>
          </a:p>
        </p:txBody>
      </p:sp>
      <p:sp>
        <p:nvSpPr>
          <p:cNvPr id="3" name="عنصر نائب للتاريخ 9">
            <a:extLst>
              <a:ext uri="{FF2B5EF4-FFF2-40B4-BE49-F238E27FC236}">
                <a16:creationId xmlns:a16="http://schemas.microsoft.com/office/drawing/2014/main" id="{1053A603-2A44-4393-B39D-12F02C215144}"/>
              </a:ext>
            </a:extLst>
          </p:cNvPr>
          <p:cNvSpPr>
            <a:spLocks noGrp="1"/>
          </p:cNvSpPr>
          <p:nvPr>
            <p:ph type="dt" sz="half" idx="10"/>
          </p:nvPr>
        </p:nvSpPr>
        <p:spPr/>
        <p:txBody>
          <a:bodyPr/>
          <a:lstStyle>
            <a:lvl1pPr>
              <a:defRPr/>
            </a:lvl1pPr>
          </a:lstStyle>
          <a:p>
            <a:pPr>
              <a:defRPr/>
            </a:pPr>
            <a:fld id="{F0104345-DBC2-441E-B9ED-59BF6304DE4D}" type="datetimeFigureOut">
              <a:rPr lang="ar-SA"/>
              <a:pPr>
                <a:defRPr/>
              </a:pPr>
              <a:t>04/08/1443</a:t>
            </a:fld>
            <a:endParaRPr lang="ar-SA"/>
          </a:p>
        </p:txBody>
      </p:sp>
      <p:sp>
        <p:nvSpPr>
          <p:cNvPr id="4" name="عنصر نائب للتذييل 21">
            <a:extLst>
              <a:ext uri="{FF2B5EF4-FFF2-40B4-BE49-F238E27FC236}">
                <a16:creationId xmlns:a16="http://schemas.microsoft.com/office/drawing/2014/main" id="{D27E6CA4-85F1-47EA-A078-609A6FC6885A}"/>
              </a:ext>
            </a:extLst>
          </p:cNvPr>
          <p:cNvSpPr>
            <a:spLocks noGrp="1"/>
          </p:cNvSpPr>
          <p:nvPr>
            <p:ph type="ftr" sz="quarter" idx="11"/>
          </p:nvPr>
        </p:nvSpPr>
        <p:spPr/>
        <p:txBody>
          <a:bodyPr/>
          <a:lstStyle>
            <a:lvl1pPr>
              <a:defRPr/>
            </a:lvl1pPr>
          </a:lstStyle>
          <a:p>
            <a:pPr>
              <a:defRPr/>
            </a:pPr>
            <a:endParaRPr lang="ar-SA"/>
          </a:p>
        </p:txBody>
      </p:sp>
      <p:sp>
        <p:nvSpPr>
          <p:cNvPr id="5" name="عنصر نائب لرقم الشريحة 17">
            <a:extLst>
              <a:ext uri="{FF2B5EF4-FFF2-40B4-BE49-F238E27FC236}">
                <a16:creationId xmlns:a16="http://schemas.microsoft.com/office/drawing/2014/main" id="{4ED836D5-A0CA-40BF-9E82-6150EDD8ACE0}"/>
              </a:ext>
            </a:extLst>
          </p:cNvPr>
          <p:cNvSpPr>
            <a:spLocks noGrp="1"/>
          </p:cNvSpPr>
          <p:nvPr>
            <p:ph type="sldNum" sz="quarter" idx="12"/>
          </p:nvPr>
        </p:nvSpPr>
        <p:spPr/>
        <p:txBody>
          <a:bodyPr/>
          <a:lstStyle>
            <a:lvl1pPr>
              <a:defRPr/>
            </a:lvl1pPr>
          </a:lstStyle>
          <a:p>
            <a:fld id="{5FCBDBFF-3349-4067-91E2-69522AD1BBCF}" type="slidenum">
              <a:rPr lang="ar-SA" altLang="en-US"/>
              <a:pPr/>
              <a:t>‹#›</a:t>
            </a:fld>
            <a:endParaRPr lang="ar-SA" altLang="en-US"/>
          </a:p>
        </p:txBody>
      </p:sp>
    </p:spTree>
    <p:extLst>
      <p:ext uri="{BB962C8B-B14F-4D97-AF65-F5344CB8AC3E}">
        <p14:creationId xmlns:p14="http://schemas.microsoft.com/office/powerpoint/2010/main" val="266730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9">
            <a:extLst>
              <a:ext uri="{FF2B5EF4-FFF2-40B4-BE49-F238E27FC236}">
                <a16:creationId xmlns:a16="http://schemas.microsoft.com/office/drawing/2014/main" id="{199D6F21-A987-4830-BC96-8BE5C4BF619C}"/>
              </a:ext>
            </a:extLst>
          </p:cNvPr>
          <p:cNvSpPr>
            <a:spLocks noGrp="1"/>
          </p:cNvSpPr>
          <p:nvPr>
            <p:ph type="dt" sz="half" idx="10"/>
          </p:nvPr>
        </p:nvSpPr>
        <p:spPr/>
        <p:txBody>
          <a:bodyPr/>
          <a:lstStyle>
            <a:lvl1pPr>
              <a:defRPr/>
            </a:lvl1pPr>
          </a:lstStyle>
          <a:p>
            <a:pPr>
              <a:defRPr/>
            </a:pPr>
            <a:fld id="{C47014C7-DE7D-468D-8D99-1D31E4A435BC}" type="datetimeFigureOut">
              <a:rPr lang="ar-SA"/>
              <a:pPr>
                <a:defRPr/>
              </a:pPr>
              <a:t>04/08/1443</a:t>
            </a:fld>
            <a:endParaRPr lang="ar-SA"/>
          </a:p>
        </p:txBody>
      </p:sp>
      <p:sp>
        <p:nvSpPr>
          <p:cNvPr id="3" name="عنصر نائب للتذييل 21">
            <a:extLst>
              <a:ext uri="{FF2B5EF4-FFF2-40B4-BE49-F238E27FC236}">
                <a16:creationId xmlns:a16="http://schemas.microsoft.com/office/drawing/2014/main" id="{1F01C383-F11C-46E4-B8C6-1C4374699377}"/>
              </a:ext>
            </a:extLst>
          </p:cNvPr>
          <p:cNvSpPr>
            <a:spLocks noGrp="1"/>
          </p:cNvSpPr>
          <p:nvPr>
            <p:ph type="ftr" sz="quarter" idx="11"/>
          </p:nvPr>
        </p:nvSpPr>
        <p:spPr/>
        <p:txBody>
          <a:bodyPr/>
          <a:lstStyle>
            <a:lvl1pPr>
              <a:defRPr/>
            </a:lvl1pPr>
          </a:lstStyle>
          <a:p>
            <a:pPr>
              <a:defRPr/>
            </a:pPr>
            <a:endParaRPr lang="ar-SA"/>
          </a:p>
        </p:txBody>
      </p:sp>
      <p:sp>
        <p:nvSpPr>
          <p:cNvPr id="4" name="عنصر نائب لرقم الشريحة 17">
            <a:extLst>
              <a:ext uri="{FF2B5EF4-FFF2-40B4-BE49-F238E27FC236}">
                <a16:creationId xmlns:a16="http://schemas.microsoft.com/office/drawing/2014/main" id="{44B82764-FD0A-4D26-959B-0825D8A8B0CC}"/>
              </a:ext>
            </a:extLst>
          </p:cNvPr>
          <p:cNvSpPr>
            <a:spLocks noGrp="1"/>
          </p:cNvSpPr>
          <p:nvPr>
            <p:ph type="sldNum" sz="quarter" idx="12"/>
          </p:nvPr>
        </p:nvSpPr>
        <p:spPr/>
        <p:txBody>
          <a:bodyPr/>
          <a:lstStyle>
            <a:lvl1pPr>
              <a:defRPr/>
            </a:lvl1pPr>
          </a:lstStyle>
          <a:p>
            <a:fld id="{3C205248-5C8F-43E0-9993-135EC3225754}" type="slidenum">
              <a:rPr lang="ar-SA" altLang="en-US"/>
              <a:pPr/>
              <a:t>‹#›</a:t>
            </a:fld>
            <a:endParaRPr lang="ar-SA" altLang="en-US"/>
          </a:p>
        </p:txBody>
      </p:sp>
    </p:spTree>
    <p:extLst>
      <p:ext uri="{BB962C8B-B14F-4D97-AF65-F5344CB8AC3E}">
        <p14:creationId xmlns:p14="http://schemas.microsoft.com/office/powerpoint/2010/main" val="4218757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ar-SA"/>
              <a:t>انقر لتحرير نمط العنوان الرئيسي</a:t>
            </a:r>
            <a:endParaRPr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ar-SA"/>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3B5404DC-6C12-4E92-A0A4-5C7331411A35}"/>
              </a:ext>
            </a:extLst>
          </p:cNvPr>
          <p:cNvSpPr>
            <a:spLocks noGrp="1"/>
          </p:cNvSpPr>
          <p:nvPr>
            <p:ph type="dt" sz="half" idx="10"/>
          </p:nvPr>
        </p:nvSpPr>
        <p:spPr/>
        <p:txBody>
          <a:bodyPr/>
          <a:lstStyle>
            <a:lvl1pPr>
              <a:defRPr/>
            </a:lvl1pPr>
          </a:lstStyle>
          <a:p>
            <a:pPr>
              <a:defRPr/>
            </a:pPr>
            <a:fld id="{85B8981D-9097-4F18-A42C-D5916B899CC3}" type="datetimeFigureOut">
              <a:rPr lang="ar-SA"/>
              <a:pPr>
                <a:defRPr/>
              </a:pPr>
              <a:t>04/08/1443</a:t>
            </a:fld>
            <a:endParaRPr lang="ar-SA"/>
          </a:p>
        </p:txBody>
      </p:sp>
      <p:sp>
        <p:nvSpPr>
          <p:cNvPr id="6" name="عنصر نائب للتذييل 5">
            <a:extLst>
              <a:ext uri="{FF2B5EF4-FFF2-40B4-BE49-F238E27FC236}">
                <a16:creationId xmlns:a16="http://schemas.microsoft.com/office/drawing/2014/main" id="{109D860A-BBA5-486D-A57F-C53D53940270}"/>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6">
            <a:extLst>
              <a:ext uri="{FF2B5EF4-FFF2-40B4-BE49-F238E27FC236}">
                <a16:creationId xmlns:a16="http://schemas.microsoft.com/office/drawing/2014/main" id="{7D18F336-F58D-4FFD-8EB0-1DA9195E28BE}"/>
              </a:ext>
            </a:extLst>
          </p:cNvPr>
          <p:cNvSpPr>
            <a:spLocks noGrp="1"/>
          </p:cNvSpPr>
          <p:nvPr>
            <p:ph type="sldNum" sz="quarter" idx="12"/>
          </p:nvPr>
        </p:nvSpPr>
        <p:spPr>
          <a:xfrm>
            <a:off x="8156575" y="6421438"/>
            <a:ext cx="762000" cy="365125"/>
          </a:xfrm>
        </p:spPr>
        <p:txBody>
          <a:bodyPr/>
          <a:lstStyle>
            <a:lvl1pPr>
              <a:defRPr/>
            </a:lvl1pPr>
          </a:lstStyle>
          <a:p>
            <a:fld id="{AA9BD20D-BCB0-41EE-8D78-FBD520FB2569}" type="slidenum">
              <a:rPr lang="ar-SA" altLang="en-US"/>
              <a:pPr/>
              <a:t>‹#›</a:t>
            </a:fld>
            <a:endParaRPr lang="ar-SA" altLang="en-US"/>
          </a:p>
        </p:txBody>
      </p:sp>
    </p:spTree>
    <p:extLst>
      <p:ext uri="{BB962C8B-B14F-4D97-AF65-F5344CB8AC3E}">
        <p14:creationId xmlns:p14="http://schemas.microsoft.com/office/powerpoint/2010/main" val="28556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ar-SA" noProof="0"/>
              <a:t>انقر فوق الرمز لإضافة صورة</a:t>
            </a:r>
            <a:endParaRPr lang="en-US" noProof="0"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ar-SA"/>
              <a:t>انقر لتحرير أنماط النص الرئيسي</a:t>
            </a:r>
          </a:p>
        </p:txBody>
      </p:sp>
      <p:sp>
        <p:nvSpPr>
          <p:cNvPr id="5" name="عنصر نائب للتاريخ 9">
            <a:extLst>
              <a:ext uri="{FF2B5EF4-FFF2-40B4-BE49-F238E27FC236}">
                <a16:creationId xmlns:a16="http://schemas.microsoft.com/office/drawing/2014/main" id="{6EF76DAD-E31C-4D43-8079-3830F3C214D9}"/>
              </a:ext>
            </a:extLst>
          </p:cNvPr>
          <p:cNvSpPr>
            <a:spLocks noGrp="1"/>
          </p:cNvSpPr>
          <p:nvPr>
            <p:ph type="dt" sz="half" idx="10"/>
          </p:nvPr>
        </p:nvSpPr>
        <p:spPr/>
        <p:txBody>
          <a:bodyPr/>
          <a:lstStyle>
            <a:lvl1pPr>
              <a:defRPr/>
            </a:lvl1pPr>
          </a:lstStyle>
          <a:p>
            <a:pPr>
              <a:defRPr/>
            </a:pPr>
            <a:fld id="{3E30A7A6-F2C4-4C45-AE25-95C150ED16E0}" type="datetimeFigureOut">
              <a:rPr lang="ar-SA"/>
              <a:pPr>
                <a:defRPr/>
              </a:pPr>
              <a:t>04/08/1443</a:t>
            </a:fld>
            <a:endParaRPr lang="ar-SA"/>
          </a:p>
        </p:txBody>
      </p:sp>
      <p:sp>
        <p:nvSpPr>
          <p:cNvPr id="6" name="عنصر نائب للتذييل 21">
            <a:extLst>
              <a:ext uri="{FF2B5EF4-FFF2-40B4-BE49-F238E27FC236}">
                <a16:creationId xmlns:a16="http://schemas.microsoft.com/office/drawing/2014/main" id="{49F5EE76-A4BE-4C73-B2CA-D9762EFA3B3B}"/>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17">
            <a:extLst>
              <a:ext uri="{FF2B5EF4-FFF2-40B4-BE49-F238E27FC236}">
                <a16:creationId xmlns:a16="http://schemas.microsoft.com/office/drawing/2014/main" id="{79D45807-367D-4108-9C0D-E5EB417D792A}"/>
              </a:ext>
            </a:extLst>
          </p:cNvPr>
          <p:cNvSpPr>
            <a:spLocks noGrp="1"/>
          </p:cNvSpPr>
          <p:nvPr>
            <p:ph type="sldNum" sz="quarter" idx="12"/>
          </p:nvPr>
        </p:nvSpPr>
        <p:spPr/>
        <p:txBody>
          <a:bodyPr/>
          <a:lstStyle>
            <a:lvl1pPr>
              <a:defRPr/>
            </a:lvl1pPr>
          </a:lstStyle>
          <a:p>
            <a:fld id="{12D14323-8592-47E7-B7F4-FC2B339B8D98}" type="slidenum">
              <a:rPr lang="ar-SA" altLang="en-US"/>
              <a:pPr/>
              <a:t>‹#›</a:t>
            </a:fld>
            <a:endParaRPr lang="ar-SA" altLang="en-US"/>
          </a:p>
        </p:txBody>
      </p:sp>
    </p:spTree>
    <p:extLst>
      <p:ext uri="{BB962C8B-B14F-4D97-AF65-F5344CB8AC3E}">
        <p14:creationId xmlns:p14="http://schemas.microsoft.com/office/powerpoint/2010/main" val="103489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 name="شكل حر 11">
            <a:extLst>
              <a:ext uri="{FF2B5EF4-FFF2-40B4-BE49-F238E27FC236}">
                <a16:creationId xmlns:a16="http://schemas.microsoft.com/office/drawing/2014/main" id="{8D0423DF-566C-478B-8576-17DD1633DC42}"/>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16" name="شكل حر 15">
            <a:extLst>
              <a:ext uri="{FF2B5EF4-FFF2-40B4-BE49-F238E27FC236}">
                <a16:creationId xmlns:a16="http://schemas.microsoft.com/office/drawing/2014/main" id="{666D6AF2-CC3D-4479-A0BE-ACEC9D39BD3E}"/>
              </a:ext>
            </a:extLst>
          </p:cNvPr>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1028" name="عنصر نائب للعنوان 8">
            <a:extLst>
              <a:ext uri="{FF2B5EF4-FFF2-40B4-BE49-F238E27FC236}">
                <a16:creationId xmlns:a16="http://schemas.microsoft.com/office/drawing/2014/main" id="{72E25A0A-7BBD-4620-804A-1A58CC080CBA}"/>
              </a:ext>
            </a:extLst>
          </p:cNvPr>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ar-SA" altLang="en-US"/>
              <a:t>انقر لتحرير نمط العنوان الرئيسي</a:t>
            </a:r>
          </a:p>
        </p:txBody>
      </p:sp>
      <p:sp>
        <p:nvSpPr>
          <p:cNvPr id="1029" name="عنصر نائب للنص 29">
            <a:extLst>
              <a:ext uri="{FF2B5EF4-FFF2-40B4-BE49-F238E27FC236}">
                <a16:creationId xmlns:a16="http://schemas.microsoft.com/office/drawing/2014/main" id="{FDA62E93-7B8B-4631-AF71-12FB92F458E7}"/>
              </a:ext>
            </a:extLst>
          </p:cNvPr>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p>
        </p:txBody>
      </p:sp>
      <p:sp>
        <p:nvSpPr>
          <p:cNvPr id="10" name="عنصر نائب للتاريخ 9">
            <a:extLst>
              <a:ext uri="{FF2B5EF4-FFF2-40B4-BE49-F238E27FC236}">
                <a16:creationId xmlns:a16="http://schemas.microsoft.com/office/drawing/2014/main" id="{B11CB4EE-62C4-4D89-BCE3-FCEBD8005DC9}"/>
              </a:ext>
            </a:extLst>
          </p:cNvPr>
          <p:cNvSpPr>
            <a:spLocks noGrp="1"/>
          </p:cNvSpPr>
          <p:nvPr>
            <p:ph type="dt" sz="half" idx="2"/>
          </p:nvPr>
        </p:nvSpPr>
        <p:spPr>
          <a:xfrm>
            <a:off x="457200" y="6421438"/>
            <a:ext cx="2133600" cy="365125"/>
          </a:xfrm>
          <a:prstGeom prst="rect">
            <a:avLst/>
          </a:prstGeom>
        </p:spPr>
        <p:txBody>
          <a:bodyPr vert="horz" bIns="0" anchor="b"/>
          <a:lstStyle>
            <a:lvl1pPr algn="l" rtl="1"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C0706A7B-A44A-4011-9BAB-396B03C85A39}" type="datetimeFigureOut">
              <a:rPr lang="ar-SA"/>
              <a:pPr>
                <a:defRPr/>
              </a:pPr>
              <a:t>04/08/1443</a:t>
            </a:fld>
            <a:endParaRPr lang="ar-SA"/>
          </a:p>
        </p:txBody>
      </p:sp>
      <p:sp>
        <p:nvSpPr>
          <p:cNvPr id="22" name="عنصر نائب للتذييل 21">
            <a:extLst>
              <a:ext uri="{FF2B5EF4-FFF2-40B4-BE49-F238E27FC236}">
                <a16:creationId xmlns:a16="http://schemas.microsoft.com/office/drawing/2014/main" id="{1B3561C8-F6A2-46D9-B0BC-91F08874118A}"/>
              </a:ext>
            </a:extLst>
          </p:cNvPr>
          <p:cNvSpPr>
            <a:spLocks noGrp="1"/>
          </p:cNvSpPr>
          <p:nvPr>
            <p:ph type="ftr" sz="quarter" idx="3"/>
          </p:nvPr>
        </p:nvSpPr>
        <p:spPr>
          <a:xfrm>
            <a:off x="3124200" y="6421438"/>
            <a:ext cx="2895600" cy="365125"/>
          </a:xfrm>
          <a:prstGeom prst="rect">
            <a:avLst/>
          </a:prstGeom>
        </p:spPr>
        <p:txBody>
          <a:bodyPr vert="horz" lIns="0" rIns="0" bIns="0" anchor="b"/>
          <a:lstStyle>
            <a:lvl1pPr algn="ctr" rtl="1"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ar-SA"/>
          </a:p>
        </p:txBody>
      </p:sp>
      <p:sp>
        <p:nvSpPr>
          <p:cNvPr id="18" name="عنصر نائب لرقم الشريحة 17">
            <a:extLst>
              <a:ext uri="{FF2B5EF4-FFF2-40B4-BE49-F238E27FC236}">
                <a16:creationId xmlns:a16="http://schemas.microsoft.com/office/drawing/2014/main" id="{30556512-E5F9-4113-B376-7EEFA06EBAAC}"/>
              </a:ext>
            </a:extLst>
          </p:cNvPr>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rtl="1" eaLnBrk="1" hangingPunct="1">
              <a:defRPr sz="1000">
                <a:solidFill>
                  <a:srgbClr val="9B9A98"/>
                </a:solidFill>
                <a:cs typeface="Tahoma" panose="020B0604030504040204" pitchFamily="34" charset="0"/>
              </a:defRPr>
            </a:lvl1pPr>
          </a:lstStyle>
          <a:p>
            <a:fld id="{5FF547BD-C42B-44A1-839E-8326E416C945}" type="slidenum">
              <a:rPr lang="ar-SA" altLang="en-US"/>
              <a:pPr/>
              <a:t>‹#›</a:t>
            </a:fld>
            <a:endParaRPr lang="ar-SA" altLang="en-US"/>
          </a:p>
        </p:txBody>
      </p:sp>
    </p:spTree>
  </p:cSld>
  <p:clrMap bg1="dk1" tx1="lt1" bg2="dk2" tx2="lt2" accent1="accent1" accent2="accent2" accent3="accent3" accent4="accent4" accent5="accent5" accent6="accent6" hlink="hlink" folHlink="folHlink"/>
  <p:sldLayoutIdLst>
    <p:sldLayoutId id="2147483851" r:id="rId1"/>
    <p:sldLayoutId id="2147483843" r:id="rId2"/>
    <p:sldLayoutId id="2147483852" r:id="rId3"/>
    <p:sldLayoutId id="2147483844" r:id="rId4"/>
    <p:sldLayoutId id="2147483845" r:id="rId5"/>
    <p:sldLayoutId id="2147483846" r:id="rId6"/>
    <p:sldLayoutId id="2147483847" r:id="rId7"/>
    <p:sldLayoutId id="2147483853" r:id="rId8"/>
    <p:sldLayoutId id="2147483848" r:id="rId9"/>
    <p:sldLayoutId id="2147483849" r:id="rId10"/>
    <p:sldLayoutId id="2147483850" r:id="rId11"/>
  </p:sldLayoutIdLst>
  <p:txStyles>
    <p:titleStyle>
      <a:lvl1pPr algn="l" rtl="1" eaLnBrk="0" fontAlgn="base" hangingPunct="0">
        <a:spcBef>
          <a:spcPct val="0"/>
        </a:spcBef>
        <a:spcAft>
          <a:spcPct val="0"/>
        </a:spcAft>
        <a:defRPr sz="4600" kern="1200">
          <a:solidFill>
            <a:schemeClr val="tx1"/>
          </a:solidFill>
          <a:latin typeface="+mj-lt"/>
          <a:ea typeface="+mj-ea"/>
          <a:cs typeface="+mj-cs"/>
        </a:defRPr>
      </a:lvl1pPr>
      <a:lvl2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2pPr>
      <a:lvl3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3pPr>
      <a:lvl4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4pPr>
      <a:lvl5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5pPr>
      <a:lvl6pPr marL="4572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6pPr>
      <a:lvl7pPr marL="9144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7pPr>
      <a:lvl8pPr marL="13716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8pPr>
      <a:lvl9pPr marL="18288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9pPr>
    </p:titleStyle>
    <p:bodyStyle>
      <a:lvl1pPr marL="419100" indent="-382588" algn="r" rtl="1"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r" rtl="1"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r" rtl="1"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r" rtl="1"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r" rtl="1"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86F549A-6093-4716-B274-FD9162E93F2C}"/>
              </a:ext>
            </a:extLst>
          </p:cNvPr>
          <p:cNvSpPr>
            <a:spLocks noGrp="1"/>
          </p:cNvSpPr>
          <p:nvPr>
            <p:ph type="ctrTitle"/>
          </p:nvPr>
        </p:nvSpPr>
        <p:spPr>
          <a:xfrm>
            <a:off x="429064" y="1847840"/>
            <a:ext cx="8103376" cy="2301240"/>
          </a:xfrm>
          <a:ln>
            <a:miter lim="800000"/>
            <a:headEnd/>
            <a:tailEnd/>
          </a:ln>
        </p:spPr>
        <p:txBody>
          <a:bodyPr>
            <a:normAutofit/>
          </a:bodyPr>
          <a:lstStyle/>
          <a:p>
            <a:pPr algn="ctr" rtl="0" eaLnBrk="1" fontAlgn="auto" hangingPunct="1">
              <a:spcAft>
                <a:spcPts val="0"/>
              </a:spcAft>
              <a:defRPr/>
            </a:pPr>
            <a:r>
              <a:rPr sz="4400">
                <a:solidFill>
                  <a:srgbClr val="002060"/>
                </a:solidFill>
              </a:rPr>
              <a:t>4- Vision</a:t>
            </a:r>
            <a:br>
              <a:rPr sz="3600">
                <a:solidFill>
                  <a:srgbClr val="002060"/>
                </a:solidFill>
              </a:rPr>
            </a:br>
            <a:r>
              <a:rPr sz="2400">
                <a:solidFill>
                  <a:srgbClr val="002060"/>
                </a:solidFill>
              </a:rPr>
              <a:t>PNS Module</a:t>
            </a:r>
            <a:endParaRPr lang="ar-SA" sz="2400">
              <a:solidFill>
                <a:srgbClr val="002060"/>
              </a:solidFill>
            </a:endParaRPr>
          </a:p>
        </p:txBody>
      </p:sp>
      <p:sp>
        <p:nvSpPr>
          <p:cNvPr id="3" name="عنوان فرعي 2">
            <a:extLst>
              <a:ext uri="{FF2B5EF4-FFF2-40B4-BE49-F238E27FC236}">
                <a16:creationId xmlns:a16="http://schemas.microsoft.com/office/drawing/2014/main" id="{AAF596C7-4B32-4889-A293-C14E8472B5DC}"/>
              </a:ext>
            </a:extLst>
          </p:cNvPr>
          <p:cNvSpPr>
            <a:spLocks noGrp="1"/>
          </p:cNvSpPr>
          <p:nvPr>
            <p:ph type="subTitle" idx="1"/>
          </p:nvPr>
        </p:nvSpPr>
        <p:spPr>
          <a:xfrm>
            <a:off x="1042988" y="5373688"/>
            <a:ext cx="6400800" cy="839787"/>
          </a:xfrm>
        </p:spPr>
        <p:txBody>
          <a:bodyPr/>
          <a:lstStyle/>
          <a:p>
            <a:pPr algn="ctr" rtl="0" eaLnBrk="1" hangingPunct="1">
              <a:lnSpc>
                <a:spcPct val="80000"/>
              </a:lnSpc>
              <a:defRPr/>
            </a:pPr>
            <a:r>
              <a:rPr lang="en-US" altLang="en-US" sz="2400" b="1">
                <a:solidFill>
                  <a:srgbClr val="0070C0"/>
                </a:solidFill>
                <a:effectLst>
                  <a:outerShdw blurRad="38100" dist="38100" dir="2700000" algn="tl">
                    <a:srgbClr val="FFFFFF"/>
                  </a:outerShdw>
                </a:effectLst>
                <a:cs typeface="Tahoma" pitchFamily="34" charset="0"/>
              </a:rPr>
              <a:t>Prof. Sherif W. Mansour</a:t>
            </a:r>
          </a:p>
          <a:p>
            <a:pPr algn="ctr" rtl="0" eaLnBrk="1" hangingPunct="1">
              <a:lnSpc>
                <a:spcPct val="80000"/>
              </a:lnSpc>
              <a:defRPr/>
            </a:pPr>
            <a:r>
              <a:rPr lang="en-US" altLang="en-US" sz="1500" b="1">
                <a:solidFill>
                  <a:srgbClr val="002060"/>
                </a:solidFill>
                <a:effectLst>
                  <a:outerShdw blurRad="38100" dist="38100" dir="2700000" algn="tl">
                    <a:srgbClr val="FFFFFF"/>
                  </a:outerShdw>
                </a:effectLst>
                <a:cs typeface="Tahoma" pitchFamily="34" charset="0"/>
              </a:rPr>
              <a:t>Mutah school of medicine</a:t>
            </a:r>
          </a:p>
          <a:p>
            <a:pPr algn="ctr" rtl="0" eaLnBrk="1" hangingPunct="1">
              <a:lnSpc>
                <a:spcPct val="80000"/>
              </a:lnSpc>
              <a:defRPr/>
            </a:pPr>
            <a:r>
              <a:rPr lang="en-US" altLang="en-US" sz="1500" b="1">
                <a:solidFill>
                  <a:srgbClr val="002060"/>
                </a:solidFill>
                <a:effectLst>
                  <a:outerShdw blurRad="38100" dist="38100" dir="2700000" algn="tl">
                    <a:srgbClr val="FFFFFF"/>
                  </a:outerShdw>
                </a:effectLst>
                <a:cs typeface="Tahoma" pitchFamily="34" charset="0"/>
              </a:rPr>
              <a:t>2020-2021</a:t>
            </a:r>
            <a:endParaRPr lang="ar-SA" altLang="en-US" sz="1500" b="1">
              <a:solidFill>
                <a:srgbClr val="002060"/>
              </a:solidFill>
              <a:effectLst>
                <a:outerShdw blurRad="38100" dist="38100" dir="2700000" algn="tl">
                  <a:srgbClr val="FFFFFF"/>
                </a:outerShdw>
              </a:effectLst>
            </a:endParaRPr>
          </a:p>
        </p:txBody>
      </p:sp>
      <p:pic>
        <p:nvPicPr>
          <p:cNvPr id="5124" name="Picture 2" descr="C:\Users\Dr Sherif\Desktop\مؤتة.jpg">
            <a:extLst>
              <a:ext uri="{FF2B5EF4-FFF2-40B4-BE49-F238E27FC236}">
                <a16:creationId xmlns:a16="http://schemas.microsoft.com/office/drawing/2014/main" id="{E7AD615C-8907-4BC8-A035-B6212F7AC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357188"/>
            <a:ext cx="108585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a:extLst>
              <a:ext uri="{FF2B5EF4-FFF2-40B4-BE49-F238E27FC236}">
                <a16:creationId xmlns:a16="http://schemas.microsoft.com/office/drawing/2014/main" id="{50EDACAF-DFA7-4F3A-976A-C4B51D04BC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3563" y="3140075"/>
            <a:ext cx="25812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93BC25D7-4591-42C7-8461-B8595C8CC963}"/>
              </a:ext>
            </a:extLst>
          </p:cNvPr>
          <p:cNvGraphicFramePr>
            <a:graphicFrameLocks noGrp="1"/>
          </p:cNvGraphicFramePr>
          <p:nvPr>
            <p:ph idx="1"/>
          </p:nvPr>
        </p:nvGraphicFramePr>
        <p:xfrm>
          <a:off x="0" y="19050"/>
          <a:ext cx="9144000" cy="6772275"/>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70875">
                <a:tc>
                  <a:txBody>
                    <a:bodyPr/>
                    <a:lstStyle/>
                    <a:p>
                      <a:pPr algn="ctr"/>
                      <a:r>
                        <a:rPr lang="en-US" sz="1800" dirty="0" err="1"/>
                        <a:t>Miosis</a:t>
                      </a:r>
                      <a:endParaRPr lang="en-US" sz="1800" dirty="0"/>
                    </a:p>
                  </a:txBody>
                  <a:tcPr marT="45724" marB="45724"/>
                </a:tc>
                <a:tc>
                  <a:txBody>
                    <a:bodyPr/>
                    <a:lstStyle/>
                    <a:p>
                      <a:pPr algn="ctr"/>
                      <a:r>
                        <a:rPr lang="en-US" sz="1800" dirty="0" err="1"/>
                        <a:t>Mydriasis</a:t>
                      </a:r>
                      <a:endParaRPr lang="en-US" sz="1800" dirty="0"/>
                    </a:p>
                  </a:txBody>
                  <a:tcPr marT="45724" marB="45724"/>
                </a:tc>
                <a:extLst>
                  <a:ext uri="{0D108BD9-81ED-4DB2-BD59-A6C34878D82A}">
                    <a16:rowId xmlns:a16="http://schemas.microsoft.com/office/drawing/2014/main" val="10000"/>
                  </a:ext>
                </a:extLst>
              </a:tr>
              <a:tr h="6401400">
                <a:tc>
                  <a:txBody>
                    <a:bodyPr/>
                    <a:lstStyle/>
                    <a:p>
                      <a:pPr algn="l"/>
                      <a:endParaRPr lang="en-US" sz="1800" dirty="0">
                        <a:latin typeface="Times New Roman" panose="02020603050405020304" pitchFamily="18" charset="0"/>
                        <a:cs typeface="Times New Roman" panose="02020603050405020304" pitchFamily="18" charset="0"/>
                      </a:endParaRPr>
                    </a:p>
                    <a:p>
                      <a:pPr algn="l"/>
                      <a:r>
                        <a:rPr lang="en-US" sz="1800" dirty="0">
                          <a:latin typeface="Times New Roman" panose="02020603050405020304" pitchFamily="18" charset="0"/>
                          <a:cs typeface="Times New Roman" panose="02020603050405020304" pitchFamily="18" charset="0"/>
                        </a:rPr>
                        <a:t>I - Pupillary light reflex (light adaptation).</a:t>
                      </a:r>
                    </a:p>
                    <a:p>
                      <a:pPr algn="l"/>
                      <a:r>
                        <a:rPr lang="en-US" sz="1800" dirty="0">
                          <a:latin typeface="Times New Roman" panose="02020603050405020304" pitchFamily="18" charset="0"/>
                          <a:cs typeface="Times New Roman" panose="02020603050405020304" pitchFamily="18" charset="0"/>
                        </a:rPr>
                        <a:t>2-Accommodation reflex (near vision).</a:t>
                      </a:r>
                    </a:p>
                    <a:p>
                      <a:pPr algn="l"/>
                      <a:r>
                        <a:rPr lang="en-US" sz="1800" dirty="0">
                          <a:latin typeface="Times New Roman" panose="02020603050405020304" pitchFamily="18" charset="0"/>
                          <a:cs typeface="Times New Roman" panose="02020603050405020304" pitchFamily="18" charset="0"/>
                        </a:rPr>
                        <a:t>3- Sleep due to increase of the parasympathetic tone.</a:t>
                      </a:r>
                    </a:p>
                    <a:p>
                      <a:pPr algn="l"/>
                      <a:r>
                        <a:rPr lang="en-US" sz="1800" dirty="0">
                          <a:latin typeface="Times New Roman" panose="02020603050405020304" pitchFamily="18" charset="0"/>
                          <a:cs typeface="Times New Roman" panose="02020603050405020304" pitchFamily="18" charset="0"/>
                        </a:rPr>
                        <a:t>4- Surgical anesthesia (stage III).</a:t>
                      </a:r>
                    </a:p>
                    <a:p>
                      <a:pPr algn="l"/>
                      <a:r>
                        <a:rPr lang="en-US" sz="1800" dirty="0">
                          <a:latin typeface="Times New Roman" panose="02020603050405020304" pitchFamily="18" charset="0"/>
                          <a:cs typeface="Times New Roman" panose="02020603050405020304" pitchFamily="18" charset="0"/>
                        </a:rPr>
                        <a:t>5- Horner's syndrome (paralysis of cervical sympathetic division). </a:t>
                      </a:r>
                    </a:p>
                    <a:p>
                      <a:pPr algn="l"/>
                      <a:r>
                        <a:rPr lang="en-US" sz="1800" dirty="0">
                          <a:latin typeface="Times New Roman" panose="02020603050405020304" pitchFamily="18" charset="0"/>
                          <a:cs typeface="Times New Roman" panose="02020603050405020304" pitchFamily="18" charset="0"/>
                        </a:rPr>
                        <a:t>6- Stimulation of semicircular canals (during rotation).      </a:t>
                      </a:r>
                    </a:p>
                    <a:p>
                      <a:pPr algn="l"/>
                      <a:r>
                        <a:rPr lang="en-US" sz="1800" dirty="0">
                          <a:latin typeface="Times New Roman" panose="02020603050405020304" pitchFamily="18" charset="0"/>
                          <a:cs typeface="Times New Roman" panose="02020603050405020304" pitchFamily="18" charset="0"/>
                        </a:rPr>
                        <a:t>7-Pontine hemorrhage affects </a:t>
                      </a:r>
                      <a:r>
                        <a:rPr lang="en-US" sz="1800" dirty="0" err="1">
                          <a:latin typeface="Times New Roman" panose="02020603050405020304" pitchFamily="18" charset="0"/>
                          <a:cs typeface="Times New Roman" panose="02020603050405020304" pitchFamily="18" charset="0"/>
                        </a:rPr>
                        <a:t>pupillodilator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centre</a:t>
                      </a:r>
                      <a:r>
                        <a:rPr lang="en-US" sz="1800" dirty="0">
                          <a:latin typeface="Times New Roman" panose="02020603050405020304" pitchFamily="18" charset="0"/>
                          <a:cs typeface="Times New Roman" panose="02020603050405020304" pitchFamily="18" charset="0"/>
                        </a:rPr>
                        <a:t>.</a:t>
                      </a:r>
                    </a:p>
                    <a:p>
                      <a:pPr algn="l"/>
                      <a:r>
                        <a:rPr lang="en-US" sz="1800" dirty="0">
                          <a:latin typeface="Times New Roman" panose="02020603050405020304" pitchFamily="18" charset="0"/>
                          <a:cs typeface="Times New Roman" panose="02020603050405020304" pitchFamily="18" charset="0"/>
                        </a:rPr>
                        <a:t>8-Drugs:	</a:t>
                      </a:r>
                    </a:p>
                    <a:p>
                      <a:pPr algn="l"/>
                      <a:r>
                        <a:rPr lang="en-US" sz="1800" dirty="0">
                          <a:latin typeface="Times New Roman" panose="02020603050405020304" pitchFamily="18" charset="0"/>
                          <a:cs typeface="Times New Roman" panose="02020603050405020304" pitchFamily="18" charset="0"/>
                        </a:rPr>
                        <a:t>  a-</a:t>
                      </a:r>
                      <a:r>
                        <a:rPr lang="en-US" sz="1800" dirty="0" err="1">
                          <a:latin typeface="Times New Roman" panose="02020603050405020304" pitchFamily="18" charset="0"/>
                          <a:cs typeface="Times New Roman" panose="02020603050405020304" pitchFamily="18" charset="0"/>
                        </a:rPr>
                        <a:t>Parasympathomimetics</a:t>
                      </a:r>
                      <a:r>
                        <a:rPr lang="en-US" sz="1800" dirty="0">
                          <a:latin typeface="Times New Roman" panose="02020603050405020304" pitchFamily="18" charset="0"/>
                          <a:cs typeface="Times New Roman" panose="02020603050405020304" pitchFamily="18" charset="0"/>
                        </a:rPr>
                        <a:t> e.g.</a:t>
                      </a:r>
                    </a:p>
                    <a:p>
                      <a:pPr algn="l"/>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Acetylcholine &amp; pilocarpine</a:t>
                      </a:r>
                      <a:r>
                        <a:rPr lang="en-US" sz="1800" dirty="0">
                          <a:latin typeface="Times New Roman" panose="02020603050405020304" pitchFamily="18" charset="0"/>
                          <a:cs typeface="Times New Roman" panose="02020603050405020304" pitchFamily="18" charset="0"/>
                        </a:rPr>
                        <a:t>: acting directly on cholinergic receptors.</a:t>
                      </a:r>
                    </a:p>
                    <a:p>
                      <a:pPr algn="l"/>
                      <a:r>
                        <a:rPr lang="en-US" sz="1800"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Eserine</a:t>
                      </a:r>
                      <a:r>
                        <a:rPr lang="en-US" sz="1800" b="1" dirty="0">
                          <a:latin typeface="Times New Roman" panose="02020603050405020304" pitchFamily="18" charset="0"/>
                          <a:cs typeface="Times New Roman" panose="02020603050405020304" pitchFamily="18" charset="0"/>
                        </a:rPr>
                        <a:t> &amp; </a:t>
                      </a:r>
                      <a:r>
                        <a:rPr lang="en-US" sz="1800" b="1" dirty="0" err="1">
                          <a:latin typeface="Times New Roman" panose="02020603050405020304" pitchFamily="18" charset="0"/>
                          <a:cs typeface="Times New Roman" panose="02020603050405020304" pitchFamily="18" charset="0"/>
                        </a:rPr>
                        <a:t>prostigmine</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Anticholine</a:t>
                      </a:r>
                      <a:r>
                        <a:rPr lang="en-US" sz="1800" dirty="0">
                          <a:latin typeface="Times New Roman" panose="02020603050405020304" pitchFamily="18" charset="0"/>
                          <a:cs typeface="Times New Roman" panose="02020603050405020304" pitchFamily="18" charset="0"/>
                        </a:rPr>
                        <a:t> esterase →↑ </a:t>
                      </a:r>
                      <a:r>
                        <a:rPr lang="en-US" sz="1800" dirty="0" err="1">
                          <a:latin typeface="Times New Roman" panose="02020603050405020304" pitchFamily="18" charset="0"/>
                          <a:cs typeface="Times New Roman" panose="02020603050405020304" pitchFamily="18" charset="0"/>
                        </a:rPr>
                        <a:t>A.Ch</a:t>
                      </a:r>
                      <a:r>
                        <a:rPr lang="en-US" sz="1800" dirty="0">
                          <a:latin typeface="Times New Roman" panose="02020603050405020304" pitchFamily="18" charset="0"/>
                          <a:cs typeface="Times New Roman" panose="02020603050405020304" pitchFamily="18" charset="0"/>
                        </a:rPr>
                        <a:t>. concentration).</a:t>
                      </a:r>
                    </a:p>
                    <a:p>
                      <a:pPr algn="l"/>
                      <a:r>
                        <a:rPr lang="en-US" sz="1800" dirty="0">
                          <a:latin typeface="Times New Roman" panose="02020603050405020304" pitchFamily="18" charset="0"/>
                          <a:cs typeface="Times New Roman" panose="02020603050405020304" pitchFamily="18" charset="0"/>
                        </a:rPr>
                        <a:t>b-</a:t>
                      </a:r>
                      <a:r>
                        <a:rPr lang="en-US" sz="1800" b="1" dirty="0">
                          <a:latin typeface="Times New Roman" panose="02020603050405020304" pitchFamily="18" charset="0"/>
                          <a:cs typeface="Times New Roman" panose="02020603050405020304" pitchFamily="18" charset="0"/>
                        </a:rPr>
                        <a:t>Morphine</a:t>
                      </a:r>
                      <a:r>
                        <a:rPr lang="en-US" sz="1800" dirty="0">
                          <a:latin typeface="Times New Roman" panose="02020603050405020304" pitchFamily="18" charset="0"/>
                          <a:cs typeface="Times New Roman" panose="02020603050405020304" pitchFamily="18" charset="0"/>
                        </a:rPr>
                        <a:t> increases excitability of third cranial nerve nucleus by releasing it from inhibitory cortical effect (in morphine poisoning pupil reaches 1mm </a:t>
                      </a:r>
                      <a:r>
                        <a:rPr lang="en-US" sz="1800" dirty="0" err="1">
                          <a:latin typeface="Times New Roman" panose="02020603050405020304" pitchFamily="18" charset="0"/>
                          <a:cs typeface="Times New Roman" panose="02020603050405020304" pitchFamily="18" charset="0"/>
                        </a:rPr>
                        <a:t>i.e</a:t>
                      </a:r>
                      <a:r>
                        <a:rPr lang="en-US" sz="1800" dirty="0">
                          <a:latin typeface="Times New Roman" panose="02020603050405020304" pitchFamily="18" charset="0"/>
                          <a:cs typeface="Times New Roman" panose="02020603050405020304" pitchFamily="18" charset="0"/>
                        </a:rPr>
                        <a:t> pin point pupil very diagnostic sign). </a:t>
                      </a:r>
                    </a:p>
                  </a:txBody>
                  <a:tcPr marT="45724" marB="45724"/>
                </a:tc>
                <a:tc>
                  <a:txBody>
                    <a:bodyPr/>
                    <a:lstStyle/>
                    <a:p>
                      <a:pPr algn="l"/>
                      <a:endParaRPr lang="en-US" sz="1800" dirty="0">
                        <a:latin typeface="+mn-lt"/>
                        <a:cs typeface="+mn-cs"/>
                      </a:endParaRPr>
                    </a:p>
                    <a:p>
                      <a:pPr algn="l" rtl="0"/>
                      <a:r>
                        <a:rPr lang="en-US" sz="1800" dirty="0">
                          <a:latin typeface="Times New Roman" panose="02020603050405020304" pitchFamily="18" charset="0"/>
                          <a:cs typeface="Times New Roman" panose="02020603050405020304" pitchFamily="18" charset="0"/>
                        </a:rPr>
                        <a:t>1-Dark adaptation	</a:t>
                      </a:r>
                    </a:p>
                    <a:p>
                      <a:pPr algn="l" rtl="0"/>
                      <a:r>
                        <a:rPr lang="en-US" sz="1800" dirty="0">
                          <a:latin typeface="Times New Roman" panose="02020603050405020304" pitchFamily="18" charset="0"/>
                          <a:cs typeface="Times New Roman" panose="02020603050405020304" pitchFamily="18" charset="0"/>
                        </a:rPr>
                        <a:t>2-Distant vision	</a:t>
                      </a:r>
                    </a:p>
                    <a:p>
                      <a:pPr algn="l"/>
                      <a:r>
                        <a:rPr lang="en-US" sz="1800" dirty="0">
                          <a:latin typeface="Times New Roman" panose="02020603050405020304" pitchFamily="18" charset="0"/>
                          <a:cs typeface="Times New Roman" panose="02020603050405020304" pitchFamily="18" charset="0"/>
                        </a:rPr>
                        <a:t>3-Hypersecretion of adrenaline &amp; </a:t>
                      </a:r>
                      <a:r>
                        <a:rPr lang="en-US" sz="1800" dirty="0" err="1">
                          <a:latin typeface="Times New Roman" panose="02020603050405020304" pitchFamily="18" charset="0"/>
                          <a:cs typeface="Times New Roman" panose="02020603050405020304" pitchFamily="18" charset="0"/>
                        </a:rPr>
                        <a:t>noradretialine</a:t>
                      </a:r>
                      <a:r>
                        <a:rPr lang="en-US" sz="1800" dirty="0">
                          <a:latin typeface="Times New Roman" panose="02020603050405020304" pitchFamily="18" charset="0"/>
                          <a:cs typeface="Times New Roman" panose="02020603050405020304" pitchFamily="18" charset="0"/>
                        </a:rPr>
                        <a:t> as in </a:t>
                      </a:r>
                      <a:r>
                        <a:rPr lang="en-US" sz="1800" dirty="0" err="1">
                          <a:latin typeface="Times New Roman" panose="02020603050405020304" pitchFamily="18" charset="0"/>
                          <a:cs typeface="Times New Roman" panose="02020603050405020304" pitchFamily="18" charset="0"/>
                        </a:rPr>
                        <a:t>pheochromocytoma</a:t>
                      </a:r>
                      <a:r>
                        <a:rPr lang="en-US" sz="1800" dirty="0">
                          <a:latin typeface="Times New Roman" panose="02020603050405020304" pitchFamily="18" charset="0"/>
                          <a:cs typeface="Times New Roman" panose="02020603050405020304" pitchFamily="18" charset="0"/>
                        </a:rPr>
                        <a:t>.</a:t>
                      </a:r>
                    </a:p>
                    <a:p>
                      <a:pPr algn="l"/>
                      <a:r>
                        <a:rPr lang="en-US" sz="1800" dirty="0">
                          <a:latin typeface="Times New Roman" panose="02020603050405020304" pitchFamily="18" charset="0"/>
                          <a:cs typeface="Times New Roman" panose="02020603050405020304" pitchFamily="18" charset="0"/>
                        </a:rPr>
                        <a:t>4- Injury of oculomotor nerve.</a:t>
                      </a:r>
                    </a:p>
                    <a:p>
                      <a:pPr algn="l" rtl="0"/>
                      <a:r>
                        <a:rPr lang="en-US" sz="1800" dirty="0">
                          <a:latin typeface="Times New Roman" panose="02020603050405020304" pitchFamily="18" charset="0"/>
                          <a:cs typeface="Times New Roman" panose="02020603050405020304" pitchFamily="18" charset="0"/>
                        </a:rPr>
                        <a:t>5-After stoppage of rotation	</a:t>
                      </a:r>
                    </a:p>
                    <a:p>
                      <a:pPr algn="l" rtl="0"/>
                      <a:endParaRPr lang="en-US" sz="1800" dirty="0">
                        <a:latin typeface="Times New Roman" panose="02020603050405020304" pitchFamily="18" charset="0"/>
                        <a:cs typeface="Times New Roman" panose="02020603050405020304" pitchFamily="18" charset="0"/>
                      </a:endParaRPr>
                    </a:p>
                    <a:p>
                      <a:pPr algn="l" rtl="0"/>
                      <a:r>
                        <a:rPr lang="en-US" sz="1800" dirty="0">
                          <a:latin typeface="Times New Roman" panose="02020603050405020304" pitchFamily="18" charset="0"/>
                          <a:cs typeface="Times New Roman" panose="02020603050405020304" pitchFamily="18" charset="0"/>
                        </a:rPr>
                        <a:t>6- Stage I, II &amp; VI of anesthesia.	</a:t>
                      </a:r>
                    </a:p>
                    <a:p>
                      <a:pPr algn="l"/>
                      <a:endParaRPr lang="en-US" sz="1800" dirty="0">
                        <a:latin typeface="Times New Roman" panose="02020603050405020304" pitchFamily="18" charset="0"/>
                        <a:cs typeface="Times New Roman" panose="02020603050405020304" pitchFamily="18" charset="0"/>
                      </a:endParaRPr>
                    </a:p>
                    <a:p>
                      <a:pPr algn="l"/>
                      <a:r>
                        <a:rPr lang="en-US" sz="1800" dirty="0">
                          <a:latin typeface="Times New Roman" panose="02020603050405020304" pitchFamily="18" charset="0"/>
                          <a:cs typeface="Times New Roman" panose="02020603050405020304" pitchFamily="18" charset="0"/>
                        </a:rPr>
                        <a:t>7- Pain, emotions fear and asphyxia</a:t>
                      </a:r>
                    </a:p>
                    <a:p>
                      <a:pPr algn="l"/>
                      <a:endParaRPr lang="en-US" sz="1800" dirty="0">
                        <a:latin typeface="Times New Roman" panose="02020603050405020304" pitchFamily="18" charset="0"/>
                        <a:cs typeface="Times New Roman" panose="02020603050405020304" pitchFamily="18" charset="0"/>
                      </a:endParaRPr>
                    </a:p>
                    <a:p>
                      <a:pPr algn="l"/>
                      <a:r>
                        <a:rPr lang="en-US" sz="1800" dirty="0">
                          <a:latin typeface="Times New Roman" panose="02020603050405020304" pitchFamily="18" charset="0"/>
                          <a:cs typeface="Times New Roman" panose="02020603050405020304" pitchFamily="18" charset="0"/>
                        </a:rPr>
                        <a:t>8- Drugs:</a:t>
                      </a:r>
                    </a:p>
                    <a:p>
                      <a:pPr algn="l"/>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a.Sympathomimetics</a:t>
                      </a:r>
                      <a:r>
                        <a:rPr lang="en-US" sz="1800" dirty="0">
                          <a:latin typeface="Times New Roman" panose="02020603050405020304" pitchFamily="18" charset="0"/>
                          <a:cs typeface="Times New Roman" panose="02020603050405020304" pitchFamily="18" charset="0"/>
                        </a:rPr>
                        <a:t>: as </a:t>
                      </a:r>
                      <a:r>
                        <a:rPr lang="en-US" sz="1800" b="1" dirty="0">
                          <a:latin typeface="Times New Roman" panose="02020603050405020304" pitchFamily="18" charset="0"/>
                          <a:cs typeface="Times New Roman" panose="02020603050405020304" pitchFamily="18" charset="0"/>
                        </a:rPr>
                        <a:t>adrenaline</a:t>
                      </a:r>
                      <a:r>
                        <a:rPr lang="en-US" sz="1800" dirty="0">
                          <a:latin typeface="Times New Roman" panose="02020603050405020304" pitchFamily="18" charset="0"/>
                          <a:cs typeface="Times New Roman" panose="02020603050405020304" pitchFamily="18" charset="0"/>
                        </a:rPr>
                        <a:t> injection stimulating the peripheral-adrenergic receptors. 	</a:t>
                      </a:r>
                      <a:r>
                        <a:rPr lang="en-US" sz="1800" dirty="0" err="1">
                          <a:latin typeface="Times New Roman" panose="02020603050405020304" pitchFamily="18" charset="0"/>
                          <a:cs typeface="Times New Roman" panose="02020603050405020304" pitchFamily="18" charset="0"/>
                        </a:rPr>
                        <a:t>B.</a:t>
                      </a:r>
                      <a:r>
                        <a:rPr lang="en-US" sz="1800" b="1" dirty="0" err="1">
                          <a:latin typeface="Times New Roman" panose="02020603050405020304" pitchFamily="18" charset="0"/>
                          <a:cs typeface="Times New Roman" panose="02020603050405020304" pitchFamily="18" charset="0"/>
                        </a:rPr>
                        <a:t>Cocaine</a:t>
                      </a:r>
                      <a:r>
                        <a:rPr lang="en-US" sz="1800" dirty="0">
                          <a:latin typeface="Times New Roman" panose="02020603050405020304" pitchFamily="18" charset="0"/>
                          <a:cs typeface="Times New Roman" panose="02020603050405020304" pitchFamily="18" charset="0"/>
                        </a:rPr>
                        <a:t> increases the sensitivity of the dilator </a:t>
                      </a:r>
                      <a:r>
                        <a:rPr lang="en-US" sz="1800" dirty="0" err="1">
                          <a:latin typeface="Times New Roman" panose="02020603050405020304" pitchFamily="18" charset="0"/>
                          <a:cs typeface="Times New Roman" panose="02020603050405020304" pitchFamily="18" charset="0"/>
                        </a:rPr>
                        <a:t>pupillae</a:t>
                      </a:r>
                      <a:r>
                        <a:rPr lang="en-US" sz="1800" dirty="0">
                          <a:latin typeface="Times New Roman" panose="02020603050405020304" pitchFamily="18" charset="0"/>
                          <a:cs typeface="Times New Roman" panose="02020603050405020304" pitchFamily="18" charset="0"/>
                        </a:rPr>
                        <a:t> muscle to action of adrenaline or sympathetic stimulation.</a:t>
                      </a:r>
                    </a:p>
                    <a:p>
                      <a:pPr algn="l"/>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a:t>
                      </a:r>
                      <a:r>
                        <a:rPr lang="en-US" sz="1800" b="1" dirty="0" err="1">
                          <a:latin typeface="Times New Roman" panose="02020603050405020304" pitchFamily="18" charset="0"/>
                          <a:cs typeface="Times New Roman" panose="02020603050405020304" pitchFamily="18" charset="0"/>
                        </a:rPr>
                        <a:t>Atropine</a:t>
                      </a:r>
                      <a:r>
                        <a:rPr lang="en-US" sz="1800" dirty="0">
                          <a:latin typeface="Times New Roman" panose="02020603050405020304" pitchFamily="18" charset="0"/>
                          <a:cs typeface="Times New Roman" panose="02020603050405020304" pitchFamily="18" charset="0"/>
                        </a:rPr>
                        <a:t> causes marked dilation and </a:t>
                      </a:r>
                      <a:r>
                        <a:rPr lang="en-US" sz="1800" dirty="0" err="1">
                          <a:latin typeface="Times New Roman" panose="02020603050405020304" pitchFamily="18" charset="0"/>
                          <a:cs typeface="Times New Roman" panose="02020603050405020304" pitchFamily="18" charset="0"/>
                        </a:rPr>
                        <a:t>cycloplegia</a:t>
                      </a:r>
                      <a:r>
                        <a:rPr lang="en-US" sz="1800" dirty="0">
                          <a:latin typeface="Times New Roman" panose="02020603050405020304" pitchFamily="18" charset="0"/>
                          <a:cs typeface="Times New Roman" panose="02020603050405020304" pitchFamily="18" charset="0"/>
                        </a:rPr>
                        <a:t> (paralysis of constrictor </a:t>
                      </a:r>
                      <a:r>
                        <a:rPr lang="en-US" sz="1800" dirty="0" err="1">
                          <a:latin typeface="Times New Roman" panose="02020603050405020304" pitchFamily="18" charset="0"/>
                          <a:cs typeface="Times New Roman" panose="02020603050405020304" pitchFamily="18" charset="0"/>
                        </a:rPr>
                        <a:t>pupillae</a:t>
                      </a:r>
                      <a:r>
                        <a:rPr lang="en-US" sz="1800" dirty="0">
                          <a:latin typeface="Times New Roman" panose="02020603050405020304" pitchFamily="18" charset="0"/>
                          <a:cs typeface="Times New Roman" panose="02020603050405020304" pitchFamily="18" charset="0"/>
                        </a:rPr>
                        <a:t> muscle) for long time.</a:t>
                      </a:r>
                      <a:r>
                        <a:rPr lang="en-US" sz="1800" dirty="0"/>
                        <a:t>	</a:t>
                      </a:r>
                    </a:p>
                    <a:p>
                      <a:pPr algn="l"/>
                      <a:endParaRPr lang="en-US" sz="1800" dirty="0"/>
                    </a:p>
                  </a:txBody>
                  <a:tcPr marT="45724" marB="45724"/>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196588C8-5287-4316-A0BF-0E22E5B1F3F4}"/>
              </a:ext>
            </a:extLst>
          </p:cNvPr>
          <p:cNvSpPr>
            <a:spLocks noGrp="1"/>
          </p:cNvSpPr>
          <p:nvPr>
            <p:ph idx="1"/>
          </p:nvPr>
        </p:nvSpPr>
        <p:spPr>
          <a:xfrm>
            <a:off x="107950" y="115888"/>
            <a:ext cx="8856663" cy="4525962"/>
          </a:xfrm>
        </p:spPr>
        <p:txBody>
          <a:bodyPr/>
          <a:lstStyle/>
          <a:p>
            <a:pPr marL="34925" indent="0" algn="l" rtl="0">
              <a:buFont typeface="Wingdings 2" panose="05020102010507070707" pitchFamily="18" charset="2"/>
              <a:buNone/>
            </a:pPr>
            <a:r>
              <a:rPr lang="en-US" altLang="en-US" sz="2000" b="1">
                <a:solidFill>
                  <a:srgbClr val="002060"/>
                </a:solidFill>
                <a:latin typeface="Times New Roman" panose="02020603050405020304" pitchFamily="18" charset="0"/>
                <a:cs typeface="Times New Roman" panose="02020603050405020304" pitchFamily="18" charset="0"/>
              </a:rPr>
              <a:t>B- Accommodation reflex:-</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Accommodation in the eye means "changes which occurs in the eye and leads to changes in its diopteric power in order to focus objects.	</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These are changes which occur in the eye in order to focus near objects i.e. objects situated nearer than 6 meters. These changes are:-</a:t>
            </a:r>
          </a:p>
          <a:p>
            <a:pPr marL="34925" indent="0" algn="l"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1-Constriction of both pupils (miosis) due to contraction of constrictor pupillae.	</a:t>
            </a:r>
          </a:p>
          <a:p>
            <a:pPr marL="34925" indent="0" algn="l"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2-Increase in the convexity of mainly the </a:t>
            </a:r>
            <a:r>
              <a:rPr lang="en-US" altLang="en-US" sz="1800" b="1">
                <a:solidFill>
                  <a:srgbClr val="002060"/>
                </a:solidFill>
                <a:latin typeface="Times New Roman" panose="02020603050405020304" pitchFamily="18" charset="0"/>
                <a:cs typeface="Times New Roman" panose="02020603050405020304" pitchFamily="18" charset="0"/>
              </a:rPr>
              <a:t>anterior surface </a:t>
            </a:r>
            <a:r>
              <a:rPr lang="en-US" altLang="en-US" sz="1800">
                <a:solidFill>
                  <a:srgbClr val="002060"/>
                </a:solidFill>
                <a:latin typeface="Times New Roman" panose="02020603050405020304" pitchFamily="18" charset="0"/>
                <a:cs typeface="Times New Roman" panose="02020603050405020304" pitchFamily="18" charset="0"/>
              </a:rPr>
              <a:t>of the lens in order to increase its diopteric power.</a:t>
            </a:r>
          </a:p>
          <a:p>
            <a:pPr marL="34925" indent="0" algn="l"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3-Medial convergence of both eyes.</a:t>
            </a:r>
          </a:p>
          <a:p>
            <a:pPr marL="34925" indent="0" algn="l"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The stimulus for the near accommodation reflex is the formation of a blurred (not clear) image on the retina.</a:t>
            </a:r>
          </a:p>
          <a:p>
            <a:pPr marL="34925" indent="0" algn="l" rtl="0">
              <a:buFont typeface="Wingdings 2" panose="05020102010507070707" pitchFamily="18" charset="2"/>
              <a:buNone/>
            </a:pPr>
            <a:endParaRPr lang="en-US" altLang="en-US" sz="1600" b="1">
              <a:solidFill>
                <a:srgbClr val="002060"/>
              </a:solidFill>
              <a:latin typeface="Times New Roman" panose="02020603050405020304" pitchFamily="18" charset="0"/>
              <a:cs typeface="Times New Roman" panose="02020603050405020304" pitchFamily="18" charset="0"/>
            </a:endParaRPr>
          </a:p>
          <a:p>
            <a:pPr marL="34925" indent="0" algn="l"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Nervous pathway of near accommodation reflex:-</a:t>
            </a:r>
            <a:r>
              <a:rPr lang="en-US" altLang="en-US" sz="1600">
                <a:solidFill>
                  <a:srgbClr val="002060"/>
                </a:solidFill>
                <a:latin typeface="Times New Roman" panose="02020603050405020304" pitchFamily="18" charset="0"/>
                <a:cs typeface="Times New Roman" panose="02020603050405020304" pitchFamily="18" charset="0"/>
              </a:rPr>
              <a:t>	</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From retina (bipolar and ganglion cells) → optic nerve → optic chiasma where crossing occurs i.e. temporal fibers to same side and nasal fibers cross to opposite side → optic tract → lateral geniculate body of the thalamus →optic radiation to visuo-sensory area (area 17) in the occipital lobe → visuo- psychic  area (area 18) → occipital eye field area (area 19) from these area </a:t>
            </a:r>
            <a:r>
              <a:rPr lang="en-US" altLang="en-US" sz="1600" b="1">
                <a:solidFill>
                  <a:srgbClr val="002060"/>
                </a:solidFill>
                <a:latin typeface="Times New Roman" panose="02020603050405020304" pitchFamily="18" charset="0"/>
                <a:cs typeface="Times New Roman" panose="02020603050405020304" pitchFamily="18" charset="0"/>
              </a:rPr>
              <a:t>efferent</a:t>
            </a:r>
            <a:r>
              <a:rPr lang="en-US" altLang="en-US" sz="1600">
                <a:solidFill>
                  <a:srgbClr val="002060"/>
                </a:solidFill>
                <a:latin typeface="Times New Roman" panose="02020603050405020304" pitchFamily="18" charset="0"/>
                <a:cs typeface="Times New Roman" panose="02020603050405020304" pitchFamily="18" charset="0"/>
              </a:rPr>
              <a:t> fibers pass as occipito-tectal tract to the midbrain where the centers of convergence are present (Edingher-Westphal nucleus). From this nucleus fibers pass to ciliary ganglia to relay in it then postganglionic fibers pass with short ciliary nerve to ciliary muscles causing its contraction, and contraction of the constrictor pupillae muscles → miosis.</a:t>
            </a:r>
          </a:p>
          <a:p>
            <a:pPr marL="34925" indent="0" algn="l" rtl="0">
              <a:buFont typeface="Wingdings 2" panose="05020102010507070707" pitchFamily="18" charset="2"/>
              <a:buNone/>
            </a:pPr>
            <a:endParaRPr lang="en-US" altLang="en-US" sz="16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2661E2BC-4092-4697-B939-57447A7C2DCB}"/>
              </a:ext>
            </a:extLst>
          </p:cNvPr>
          <p:cNvSpPr>
            <a:spLocks noGrp="1"/>
          </p:cNvSpPr>
          <p:nvPr>
            <p:ph idx="1"/>
          </p:nvPr>
        </p:nvSpPr>
        <p:spPr>
          <a:xfrm>
            <a:off x="107950" y="115888"/>
            <a:ext cx="8856663" cy="4525962"/>
          </a:xfrm>
        </p:spPr>
        <p:txBody>
          <a:bodyPr/>
          <a:lstStyle/>
          <a:p>
            <a:pPr marL="34925" indent="0" algn="l"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Value of miosis in near accommodation:-</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a- Covering the periphery of the lens preventing chromatic and spherical aberration, </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b- Miosis increases </a:t>
            </a:r>
            <a:r>
              <a:rPr lang="en-US" altLang="en-US" sz="1600" b="1">
                <a:solidFill>
                  <a:srgbClr val="002060"/>
                </a:solidFill>
                <a:latin typeface="Times New Roman" panose="02020603050405020304" pitchFamily="18" charset="0"/>
                <a:cs typeface="Times New Roman" panose="02020603050405020304" pitchFamily="18" charset="0"/>
              </a:rPr>
              <a:t>the depth of the focus </a:t>
            </a:r>
            <a:r>
              <a:rPr lang="en-US" altLang="en-US" sz="1600">
                <a:solidFill>
                  <a:srgbClr val="002060"/>
                </a:solidFill>
                <a:latin typeface="Times New Roman" panose="02020603050405020304" pitchFamily="18" charset="0"/>
                <a:cs typeface="Times New Roman" panose="02020603050405020304" pitchFamily="18" charset="0"/>
              </a:rPr>
              <a:t>i.e. enable object to move and still its image is focused in retina without new accommodation. </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c- Miosis makes image to be focused in </a:t>
            </a:r>
            <a:r>
              <a:rPr lang="en-US" altLang="en-US" sz="1600" b="1">
                <a:solidFill>
                  <a:srgbClr val="002060"/>
                </a:solidFill>
                <a:latin typeface="Times New Roman" panose="02020603050405020304" pitchFamily="18" charset="0"/>
                <a:cs typeface="Times New Roman" panose="02020603050405020304" pitchFamily="18" charset="0"/>
              </a:rPr>
              <a:t>fovea centralis </a:t>
            </a:r>
            <a:r>
              <a:rPr lang="en-US" altLang="en-US" sz="1600">
                <a:solidFill>
                  <a:srgbClr val="002060"/>
                </a:solidFill>
                <a:latin typeface="Times New Roman" panose="02020603050405020304" pitchFamily="18" charset="0"/>
                <a:cs typeface="Times New Roman" panose="02020603050405020304" pitchFamily="18" charset="0"/>
              </a:rPr>
              <a:t>which is the most visual acuity area in the retina.</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d- Preventing </a:t>
            </a:r>
            <a:r>
              <a:rPr lang="en-US" altLang="en-US" sz="1600" b="1">
                <a:solidFill>
                  <a:srgbClr val="002060"/>
                </a:solidFill>
                <a:latin typeface="Times New Roman" panose="02020603050405020304" pitchFamily="18" charset="0"/>
                <a:cs typeface="Times New Roman" panose="02020603050405020304" pitchFamily="18" charset="0"/>
              </a:rPr>
              <a:t>excess light </a:t>
            </a:r>
            <a:r>
              <a:rPr lang="en-US" altLang="en-US" sz="1600">
                <a:solidFill>
                  <a:srgbClr val="002060"/>
                </a:solidFill>
                <a:latin typeface="Times New Roman" panose="02020603050405020304" pitchFamily="18" charset="0"/>
                <a:cs typeface="Times New Roman" panose="02020603050405020304" pitchFamily="18" charset="0"/>
              </a:rPr>
              <a:t>entry to fell on retina (protective function). </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e- Bilateral miosis in near vision allows light rays to fell on the corresponding retinal points.</a:t>
            </a:r>
          </a:p>
          <a:p>
            <a:pPr marL="34925" indent="0" algn="l" rtl="0">
              <a:buFont typeface="Wingdings 2" panose="05020102010507070707" pitchFamily="18" charset="2"/>
              <a:buNone/>
            </a:pPr>
            <a:endParaRPr lang="en-US" altLang="en-US" sz="1600">
              <a:solidFill>
                <a:srgbClr val="002060"/>
              </a:solidFill>
              <a:latin typeface="Times New Roman" panose="02020603050405020304" pitchFamily="18" charset="0"/>
              <a:cs typeface="Times New Roman" panose="02020603050405020304" pitchFamily="18" charset="0"/>
            </a:endParaRPr>
          </a:p>
        </p:txBody>
      </p:sp>
      <p:pic>
        <p:nvPicPr>
          <p:cNvPr id="16387" name="Content Placeholder 1">
            <a:extLst>
              <a:ext uri="{FF2B5EF4-FFF2-40B4-BE49-F238E27FC236}">
                <a16:creationId xmlns:a16="http://schemas.microsoft.com/office/drawing/2014/main" id="{2BB3B6D7-5771-4125-9EFA-2B5C527106E4}"/>
              </a:ext>
            </a:extLst>
          </p:cNvPr>
          <p:cNvPicPr>
            <a:picLocks noChangeAspect="1"/>
          </p:cNvPicPr>
          <p:nvPr/>
        </p:nvPicPr>
        <p:blipFill>
          <a:blip r:embed="rId2">
            <a:extLst>
              <a:ext uri="{28A0092B-C50C-407E-A947-70E740481C1C}">
                <a14:useLocalDpi xmlns:a14="http://schemas.microsoft.com/office/drawing/2010/main" val="0"/>
              </a:ext>
            </a:extLst>
          </a:blip>
          <a:srcRect t="5405" r="2129" b="4066"/>
          <a:stretch>
            <a:fillRect/>
          </a:stretch>
        </p:blipFill>
        <p:spPr bwMode="auto">
          <a:xfrm>
            <a:off x="250825" y="2349500"/>
            <a:ext cx="871378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DDB18AE4-E4D7-4078-B311-9D9AF4CE782E}"/>
              </a:ext>
            </a:extLst>
          </p:cNvPr>
          <p:cNvSpPr>
            <a:spLocks noGrp="1"/>
          </p:cNvSpPr>
          <p:nvPr>
            <p:ph idx="1"/>
          </p:nvPr>
        </p:nvSpPr>
        <p:spPr>
          <a:xfrm>
            <a:off x="107950" y="115888"/>
            <a:ext cx="8856663" cy="4525962"/>
          </a:xfrm>
        </p:spPr>
        <p:txBody>
          <a:bodyPr/>
          <a:lstStyle/>
          <a:p>
            <a:pPr marL="34925" indent="0" algn="ctr"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THE RETINA</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The retina contains the photoreceptors (rods and cones) which transform light into action potential, beside it contains the neural elements of the first and second order neurons in the visual pathway.</a:t>
            </a:r>
          </a:p>
          <a:p>
            <a:pPr marL="34925" indent="0" algn="l"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Structure of the retina</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The retina is formed of ten layers: the most important;</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1- </a:t>
            </a:r>
            <a:r>
              <a:rPr lang="en-US" altLang="en-US" sz="1600" b="1">
                <a:solidFill>
                  <a:srgbClr val="002060"/>
                </a:solidFill>
                <a:latin typeface="Times New Roman" panose="02020603050405020304" pitchFamily="18" charset="0"/>
                <a:cs typeface="Times New Roman" panose="02020603050405020304" pitchFamily="18" charset="0"/>
              </a:rPr>
              <a:t>Layers of rods and cones </a:t>
            </a:r>
            <a:r>
              <a:rPr lang="en-US" altLang="en-US" sz="1600">
                <a:solidFill>
                  <a:srgbClr val="002060"/>
                </a:solidFill>
                <a:latin typeface="Times New Roman" panose="02020603050405020304" pitchFamily="18" charset="0"/>
                <a:cs typeface="Times New Roman" panose="02020603050405020304" pitchFamily="18" charset="0"/>
              </a:rPr>
              <a:t>(receptor layer). There are about </a:t>
            </a:r>
            <a:r>
              <a:rPr lang="en-US" altLang="en-US" sz="1600" b="1">
                <a:solidFill>
                  <a:srgbClr val="002060"/>
                </a:solidFill>
                <a:latin typeface="Times New Roman" panose="02020603050405020304" pitchFamily="18" charset="0"/>
                <a:cs typeface="Times New Roman" panose="02020603050405020304" pitchFamily="18" charset="0"/>
              </a:rPr>
              <a:t>120 millions </a:t>
            </a:r>
            <a:r>
              <a:rPr lang="en-US" altLang="en-US" sz="1600">
                <a:solidFill>
                  <a:srgbClr val="002060"/>
                </a:solidFill>
                <a:latin typeface="Times New Roman" panose="02020603050405020304" pitchFamily="18" charset="0"/>
                <a:cs typeface="Times New Roman" panose="02020603050405020304" pitchFamily="18" charset="0"/>
              </a:rPr>
              <a:t>rods and only </a:t>
            </a:r>
            <a:r>
              <a:rPr lang="en-US" altLang="en-US" sz="1600" b="1">
                <a:solidFill>
                  <a:srgbClr val="002060"/>
                </a:solidFill>
                <a:latin typeface="Times New Roman" panose="02020603050405020304" pitchFamily="18" charset="0"/>
                <a:cs typeface="Times New Roman" panose="02020603050405020304" pitchFamily="18" charset="0"/>
              </a:rPr>
              <a:t>6 millions </a:t>
            </a:r>
            <a:r>
              <a:rPr lang="en-US" altLang="en-US" sz="1600">
                <a:solidFill>
                  <a:srgbClr val="002060"/>
                </a:solidFill>
                <a:latin typeface="Times New Roman" panose="02020603050405020304" pitchFamily="18" charset="0"/>
                <a:cs typeface="Times New Roman" panose="02020603050405020304" pitchFamily="18" charset="0"/>
              </a:rPr>
              <a:t>cones. </a:t>
            </a:r>
            <a:r>
              <a:rPr lang="en-US" altLang="en-US" sz="1600" b="1">
                <a:solidFill>
                  <a:srgbClr val="002060"/>
                </a:solidFill>
                <a:latin typeface="Times New Roman" panose="02020603050405020304" pitchFamily="18" charset="0"/>
                <a:cs typeface="Times New Roman" panose="02020603050405020304" pitchFamily="18" charset="0"/>
              </a:rPr>
              <a:t>Rods</a:t>
            </a:r>
            <a:r>
              <a:rPr lang="en-US" altLang="en-US" sz="1600">
                <a:solidFill>
                  <a:srgbClr val="002060"/>
                </a:solidFill>
                <a:latin typeface="Times New Roman" panose="02020603050405020304" pitchFamily="18" charset="0"/>
                <a:cs typeface="Times New Roman" panose="02020603050405020304" pitchFamily="18" charset="0"/>
              </a:rPr>
              <a:t> are concentrated in </a:t>
            </a:r>
            <a:r>
              <a:rPr lang="en-US" altLang="en-US" sz="1600" b="1">
                <a:solidFill>
                  <a:srgbClr val="002060"/>
                </a:solidFill>
                <a:latin typeface="Times New Roman" panose="02020603050405020304" pitchFamily="18" charset="0"/>
                <a:cs typeface="Times New Roman" panose="02020603050405020304" pitchFamily="18" charset="0"/>
              </a:rPr>
              <a:t>the periphery </a:t>
            </a:r>
            <a:r>
              <a:rPr lang="en-US" altLang="en-US" sz="1600">
                <a:solidFill>
                  <a:srgbClr val="002060"/>
                </a:solidFill>
                <a:latin typeface="Times New Roman" panose="02020603050405020304" pitchFamily="18" charset="0"/>
                <a:cs typeface="Times New Roman" panose="02020603050405020304" pitchFamily="18" charset="0"/>
              </a:rPr>
              <a:t>of the retina and to less extent in the middle part. Rods are more sensitive to light than cones but less accurate in determining the visual acuity and are more functioning in dim (night or scotopic vision), beside rods can't determine color vision.</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On the other hand, </a:t>
            </a:r>
            <a:r>
              <a:rPr lang="en-US" altLang="en-US" sz="1600" b="1">
                <a:solidFill>
                  <a:srgbClr val="002060"/>
                </a:solidFill>
                <a:latin typeface="Times New Roman" panose="02020603050405020304" pitchFamily="18" charset="0"/>
                <a:cs typeface="Times New Roman" panose="02020603050405020304" pitchFamily="18" charset="0"/>
              </a:rPr>
              <a:t>cones</a:t>
            </a:r>
            <a:r>
              <a:rPr lang="en-US" altLang="en-US" sz="1600">
                <a:solidFill>
                  <a:srgbClr val="002060"/>
                </a:solidFill>
                <a:latin typeface="Times New Roman" panose="02020603050405020304" pitchFamily="18" charset="0"/>
                <a:cs typeface="Times New Roman" panose="02020603050405020304" pitchFamily="18" charset="0"/>
              </a:rPr>
              <a:t> are more concentrated in the middle of the retina (fovea centralis contains cones only), they are less sensitive to light than rods more accurate in determining visual acuity. Also they are specialized in color vision and day or "photobic vision".</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2- </a:t>
            </a:r>
            <a:r>
              <a:rPr lang="en-US" altLang="en-US" sz="1600" b="1">
                <a:solidFill>
                  <a:srgbClr val="002060"/>
                </a:solidFill>
                <a:latin typeface="Times New Roman" panose="02020603050405020304" pitchFamily="18" charset="0"/>
                <a:cs typeface="Times New Roman" panose="02020603050405020304" pitchFamily="18" charset="0"/>
              </a:rPr>
              <a:t>Ganglion cell layer </a:t>
            </a:r>
            <a:r>
              <a:rPr lang="en-US" altLang="en-US" sz="1600">
                <a:solidFill>
                  <a:srgbClr val="002060"/>
                </a:solidFill>
                <a:latin typeface="Times New Roman" panose="02020603050405020304" pitchFamily="18" charset="0"/>
                <a:cs typeface="Times New Roman" panose="02020603050405020304" pitchFamily="18" charset="0"/>
              </a:rPr>
              <a:t>(second order neuron in visual pathway).</a:t>
            </a:r>
          </a:p>
          <a:p>
            <a:pPr marL="34925" indent="0" algn="l"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Importance of some areas in the retina:-</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1- </a:t>
            </a:r>
            <a:r>
              <a:rPr lang="en-US" altLang="en-US" sz="1600" b="1">
                <a:solidFill>
                  <a:srgbClr val="002060"/>
                </a:solidFill>
                <a:latin typeface="Times New Roman" panose="02020603050405020304" pitchFamily="18" charset="0"/>
                <a:cs typeface="Times New Roman" panose="02020603050405020304" pitchFamily="18" charset="0"/>
              </a:rPr>
              <a:t>The optic disc</a:t>
            </a:r>
            <a:r>
              <a:rPr lang="en-US" altLang="en-US" sz="1600">
                <a:solidFill>
                  <a:srgbClr val="002060"/>
                </a:solidFill>
                <a:latin typeface="Times New Roman" panose="02020603050405020304" pitchFamily="18" charset="0"/>
                <a:cs typeface="Times New Roman" panose="02020603050405020304" pitchFamily="18" charset="0"/>
              </a:rPr>
              <a:t>: it the site of the optic nerve exit from the retina, it is about 1.5 mm diameter and located </a:t>
            </a:r>
            <a:r>
              <a:rPr lang="en-US" altLang="en-US" sz="1600" b="1">
                <a:solidFill>
                  <a:srgbClr val="002060"/>
                </a:solidFill>
                <a:latin typeface="Times New Roman" panose="02020603050405020304" pitchFamily="18" charset="0"/>
                <a:cs typeface="Times New Roman" panose="02020603050405020304" pitchFamily="18" charset="0"/>
              </a:rPr>
              <a:t>about 3 mm to the nasal side</a:t>
            </a:r>
            <a:r>
              <a:rPr lang="en-US" altLang="en-US" sz="1600">
                <a:solidFill>
                  <a:srgbClr val="002060"/>
                </a:solidFill>
                <a:latin typeface="Times New Roman" panose="02020603050405020304" pitchFamily="18" charset="0"/>
                <a:cs typeface="Times New Roman" panose="02020603050405020304" pitchFamily="18" charset="0"/>
              </a:rPr>
              <a:t>. The optic disc is also the site of entry of the central retinal artery and exit of the retinal vein.</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It does not contain photoreceptors, hence it is the cause of </a:t>
            </a:r>
            <a:r>
              <a:rPr lang="en-US" altLang="en-US" sz="1600" b="1">
                <a:solidFill>
                  <a:srgbClr val="002060"/>
                </a:solidFill>
                <a:latin typeface="Times New Roman" panose="02020603050405020304" pitchFamily="18" charset="0"/>
                <a:cs typeface="Times New Roman" panose="02020603050405020304" pitchFamily="18" charset="0"/>
              </a:rPr>
              <a:t>the physiological blind spot </a:t>
            </a:r>
            <a:r>
              <a:rPr lang="en-US" altLang="en-US" sz="1600">
                <a:solidFill>
                  <a:srgbClr val="002060"/>
                </a:solidFill>
                <a:latin typeface="Times New Roman" panose="02020603050405020304" pitchFamily="18" charset="0"/>
                <a:cs typeface="Times New Roman" panose="02020603050405020304" pitchFamily="18" charset="0"/>
              </a:rPr>
              <a:t>in the visual field which is not noticed due to great overlap between visual field of the both eyes. </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2- </a:t>
            </a:r>
            <a:r>
              <a:rPr lang="en-US" altLang="en-US" sz="1600" b="1">
                <a:solidFill>
                  <a:srgbClr val="002060"/>
                </a:solidFill>
                <a:latin typeface="Times New Roman" panose="02020603050405020304" pitchFamily="18" charset="0"/>
                <a:cs typeface="Times New Roman" panose="02020603050405020304" pitchFamily="18" charset="0"/>
              </a:rPr>
              <a:t>The macula lutea</a:t>
            </a:r>
            <a:r>
              <a:rPr lang="en-US" altLang="en-US" sz="1600">
                <a:solidFill>
                  <a:srgbClr val="002060"/>
                </a:solidFill>
                <a:latin typeface="Times New Roman" panose="02020603050405020304" pitchFamily="18" charset="0"/>
                <a:cs typeface="Times New Roman" panose="02020603050405020304" pitchFamily="18" charset="0"/>
              </a:rPr>
              <a:t>: it is a yellowish spot about 1 mm2 located about 3 mm to the temporal side of the optic disc opposite to the posterior pole of the eye. The central part of the macula contains the </a:t>
            </a:r>
            <a:r>
              <a:rPr lang="en-US" altLang="en-US" sz="1600" b="1">
                <a:solidFill>
                  <a:srgbClr val="002060"/>
                </a:solidFill>
                <a:latin typeface="Times New Roman" panose="02020603050405020304" pitchFamily="18" charset="0"/>
                <a:cs typeface="Times New Roman" panose="02020603050405020304" pitchFamily="18" charset="0"/>
              </a:rPr>
              <a:t>fovea centralis </a:t>
            </a:r>
            <a:r>
              <a:rPr lang="en-US" altLang="en-US" sz="1600">
                <a:solidFill>
                  <a:srgbClr val="002060"/>
                </a:solidFill>
                <a:latin typeface="Times New Roman" panose="02020603050405020304" pitchFamily="18" charset="0"/>
                <a:cs typeface="Times New Roman" panose="02020603050405020304" pitchFamily="18" charset="0"/>
              </a:rPr>
              <a:t>which is a pit like depression about 0.4 mm2 in the center of the macula. The fovea is the most visual acuity area in the retina because it is composed of densely packed thin </a:t>
            </a:r>
            <a:r>
              <a:rPr lang="en-US" altLang="en-US" sz="1600" b="1">
                <a:solidFill>
                  <a:srgbClr val="002060"/>
                </a:solidFill>
                <a:latin typeface="Times New Roman" panose="02020603050405020304" pitchFamily="18" charset="0"/>
                <a:cs typeface="Times New Roman" panose="02020603050405020304" pitchFamily="18" charset="0"/>
              </a:rPr>
              <a:t>cones</a:t>
            </a:r>
            <a:r>
              <a:rPr lang="en-US" altLang="en-US" sz="1600">
                <a:solidFill>
                  <a:srgbClr val="002060"/>
                </a:solidFill>
                <a:latin typeface="Times New Roman" panose="02020603050405020304" pitchFamily="18" charset="0"/>
                <a:cs typeface="Times New Roman" panose="02020603050405020304" pitchFamily="18" charset="0"/>
              </a:rPr>
              <a:t> only. In the fovea each </a:t>
            </a:r>
            <a:r>
              <a:rPr lang="en-US" altLang="en-US" sz="1600" b="1">
                <a:solidFill>
                  <a:srgbClr val="002060"/>
                </a:solidFill>
                <a:latin typeface="Times New Roman" panose="02020603050405020304" pitchFamily="18" charset="0"/>
                <a:cs typeface="Times New Roman" panose="02020603050405020304" pitchFamily="18" charset="0"/>
              </a:rPr>
              <a:t>one cone </a:t>
            </a:r>
            <a:r>
              <a:rPr lang="en-US" altLang="en-US" sz="1600">
                <a:solidFill>
                  <a:srgbClr val="002060"/>
                </a:solidFill>
                <a:latin typeface="Times New Roman" panose="02020603050405020304" pitchFamily="18" charset="0"/>
                <a:cs typeface="Times New Roman" panose="02020603050405020304" pitchFamily="18" charset="0"/>
              </a:rPr>
              <a:t>is connected to </a:t>
            </a:r>
            <a:r>
              <a:rPr lang="en-US" altLang="en-US" sz="1600" b="1">
                <a:solidFill>
                  <a:srgbClr val="002060"/>
                </a:solidFill>
                <a:latin typeface="Times New Roman" panose="02020603050405020304" pitchFamily="18" charset="0"/>
                <a:cs typeface="Times New Roman" panose="02020603050405020304" pitchFamily="18" charset="0"/>
              </a:rPr>
              <a:t>one bipolar cell </a:t>
            </a:r>
            <a:r>
              <a:rPr lang="en-US" altLang="en-US" sz="1600">
                <a:solidFill>
                  <a:srgbClr val="002060"/>
                </a:solidFill>
                <a:latin typeface="Times New Roman" panose="02020603050405020304" pitchFamily="18" charset="0"/>
                <a:cs typeface="Times New Roman" panose="02020603050405020304" pitchFamily="18" charset="0"/>
              </a:rPr>
              <a:t>and this bipolar cell is connected to </a:t>
            </a:r>
            <a:r>
              <a:rPr lang="en-US" altLang="en-US" sz="1600" b="1">
                <a:solidFill>
                  <a:srgbClr val="002060"/>
                </a:solidFill>
                <a:latin typeface="Times New Roman" panose="02020603050405020304" pitchFamily="18" charset="0"/>
                <a:cs typeface="Times New Roman" panose="02020603050405020304" pitchFamily="18" charset="0"/>
              </a:rPr>
              <a:t>one ganglion </a:t>
            </a:r>
            <a:r>
              <a:rPr lang="en-US" altLang="en-US" sz="1600">
                <a:solidFill>
                  <a:srgbClr val="002060"/>
                </a:solidFill>
                <a:latin typeface="Times New Roman" panose="02020603050405020304" pitchFamily="18" charset="0"/>
                <a:cs typeface="Times New Roman" panose="02020603050405020304" pitchFamily="18" charset="0"/>
              </a:rPr>
              <a:t>cell which it's axon form separate fiber in the optic nerve. </a:t>
            </a:r>
          </a:p>
          <a:p>
            <a:pPr marL="34925" indent="0" algn="l" rtl="0">
              <a:buFont typeface="Wingdings 2" panose="05020102010507070707" pitchFamily="18" charset="2"/>
              <a:buNone/>
            </a:pPr>
            <a:endParaRPr lang="en-US" altLang="en-US" sz="16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6B8FD69A-3DF2-49E4-BF2F-916E3EB8B61E}"/>
              </a:ext>
            </a:extLst>
          </p:cNvPr>
          <p:cNvSpPr>
            <a:spLocks noGrp="1"/>
          </p:cNvSpPr>
          <p:nvPr>
            <p:ph idx="1"/>
          </p:nvPr>
        </p:nvSpPr>
        <p:spPr>
          <a:xfrm>
            <a:off x="107950" y="115888"/>
            <a:ext cx="8856663" cy="4525962"/>
          </a:xfrm>
        </p:spPr>
        <p:txBody>
          <a:bodyPr/>
          <a:lstStyle/>
          <a:p>
            <a:pPr marL="34925" indent="0" algn="ctr" rtl="0">
              <a:buFont typeface="Wingdings 2" panose="05020102010507070707" pitchFamily="18" charset="2"/>
              <a:buNone/>
            </a:pPr>
            <a:r>
              <a:rPr lang="en-US" altLang="en-US" sz="2000" b="1">
                <a:solidFill>
                  <a:srgbClr val="002060"/>
                </a:solidFill>
                <a:latin typeface="Times New Roman" panose="02020603050405020304" pitchFamily="18" charset="0"/>
                <a:cs typeface="Times New Roman" panose="02020603050405020304" pitchFamily="18" charset="0"/>
              </a:rPr>
              <a:t>Photoreceptor potential</a:t>
            </a:r>
          </a:p>
          <a:p>
            <a:pPr marL="34925" indent="0" algn="ctr" rtl="0">
              <a:buFont typeface="Wingdings 2" panose="05020102010507070707" pitchFamily="18" charset="2"/>
              <a:buNone/>
            </a:pPr>
            <a:endParaRPr lang="en-US" altLang="en-US" sz="1600" b="1">
              <a:solidFill>
                <a:srgbClr val="002060"/>
              </a:solidFill>
              <a:latin typeface="Times New Roman" panose="02020603050405020304" pitchFamily="18" charset="0"/>
              <a:cs typeface="Times New Roman" panose="02020603050405020304" pitchFamily="18" charset="0"/>
            </a:endParaRP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When the eye is not exposed to light (in the dark) Na+ is continuously pumped from the inner segment of the rods and cones to flow inside again at the outer segment in which it's Na+ channels are remain opened by cGMP.</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The continuous inflow of positively charged Na+  ions   inside outer segment of rods decreases negativity inside them and thus the resting membrane potential (r.m.p) of them becomes low (only - 40 mv). The movements of Na+ from inner segment to enter into outer segment is called "dark Na+ current".</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The low R.M.P causes continuous release of an inhibitory chemical transmitter that inhibits synaptic transmission. </a:t>
            </a:r>
          </a:p>
          <a:p>
            <a:pPr marL="34925" indent="0" algn="l"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When light stimulates </a:t>
            </a:r>
            <a:r>
              <a:rPr lang="en-US" altLang="en-US" sz="1600">
                <a:solidFill>
                  <a:srgbClr val="002060"/>
                </a:solidFill>
                <a:latin typeface="Times New Roman" panose="02020603050405020304" pitchFamily="18" charset="0"/>
                <a:cs typeface="Times New Roman" panose="02020603050405020304" pitchFamily="18" charset="0"/>
              </a:rPr>
              <a:t>the photoreceptor and activated rhodopsin is formed it leads to activation of cGMP phosphodiesterase enzyme which transform cGMP into 5'GMP and </a:t>
            </a:r>
            <a:r>
              <a:rPr lang="en-US" altLang="en-US" sz="1600" b="1">
                <a:solidFill>
                  <a:srgbClr val="002060"/>
                </a:solidFill>
                <a:latin typeface="Times New Roman" panose="02020603050405020304" pitchFamily="18" charset="0"/>
                <a:cs typeface="Times New Roman" panose="02020603050405020304" pitchFamily="18" charset="0"/>
              </a:rPr>
              <a:t>lowering</a:t>
            </a:r>
            <a:r>
              <a:rPr lang="en-US" altLang="en-US" sz="1600">
                <a:solidFill>
                  <a:srgbClr val="002060"/>
                </a:solidFill>
                <a:latin typeface="Times New Roman" panose="02020603050405020304" pitchFamily="18" charset="0"/>
                <a:cs typeface="Times New Roman" panose="02020603050405020304" pitchFamily="18" charset="0"/>
              </a:rPr>
              <a:t> concentration of cGMP in the cytoplasm of photoreceptors with subsequent </a:t>
            </a:r>
            <a:r>
              <a:rPr lang="en-US" altLang="en-US" sz="1600" b="1">
                <a:solidFill>
                  <a:srgbClr val="002060"/>
                </a:solidFill>
                <a:latin typeface="Times New Roman" panose="02020603050405020304" pitchFamily="18" charset="0"/>
                <a:cs typeface="Times New Roman" panose="02020603050405020304" pitchFamily="18" charset="0"/>
              </a:rPr>
              <a:t>closure of Na+ channels </a:t>
            </a:r>
            <a:r>
              <a:rPr lang="en-US" altLang="en-US" sz="1600">
                <a:solidFill>
                  <a:srgbClr val="002060"/>
                </a:solidFill>
                <a:latin typeface="Times New Roman" panose="02020603050405020304" pitchFamily="18" charset="0"/>
                <a:cs typeface="Times New Roman" panose="02020603050405020304" pitchFamily="18" charset="0"/>
              </a:rPr>
              <a:t>in the outer segment</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Thus, Na+ is continuously pumped from inner segment but now is accumulated outside at the outer segment leading to </a:t>
            </a:r>
            <a:r>
              <a:rPr lang="en-US" altLang="en-US" sz="1600" b="1">
                <a:solidFill>
                  <a:srgbClr val="002060"/>
                </a:solidFill>
                <a:latin typeface="Times New Roman" panose="02020603050405020304" pitchFamily="18" charset="0"/>
                <a:cs typeface="Times New Roman" panose="02020603050405020304" pitchFamily="18" charset="0"/>
              </a:rPr>
              <a:t>hyperpolarization</a:t>
            </a:r>
            <a:r>
              <a:rPr lang="en-US" altLang="en-US" sz="1600">
                <a:solidFill>
                  <a:srgbClr val="002060"/>
                </a:solidFill>
                <a:latin typeface="Times New Roman" panose="02020603050405020304" pitchFamily="18" charset="0"/>
                <a:cs typeface="Times New Roman" panose="02020603050405020304" pitchFamily="18" charset="0"/>
              </a:rPr>
              <a:t> reaching up </a:t>
            </a:r>
            <a:r>
              <a:rPr lang="en-US" altLang="en-US" sz="1600" b="1">
                <a:solidFill>
                  <a:srgbClr val="002060"/>
                </a:solidFill>
                <a:latin typeface="Times New Roman" panose="02020603050405020304" pitchFamily="18" charset="0"/>
                <a:cs typeface="Times New Roman" panose="02020603050405020304" pitchFamily="18" charset="0"/>
              </a:rPr>
              <a:t>to -70 mv instead of  -40 mv</a:t>
            </a:r>
            <a:r>
              <a:rPr lang="en-US" altLang="en-US" sz="1600">
                <a:solidFill>
                  <a:srgbClr val="002060"/>
                </a:solidFill>
                <a:latin typeface="Times New Roman" panose="02020603050405020304" pitchFamily="18" charset="0"/>
                <a:cs typeface="Times New Roman" panose="02020603050405020304" pitchFamily="18" charset="0"/>
              </a:rPr>
              <a:t>.</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This hyperpolarization leads to </a:t>
            </a:r>
            <a:r>
              <a:rPr lang="en-US" altLang="en-US" sz="1600" b="1">
                <a:solidFill>
                  <a:srgbClr val="002060"/>
                </a:solidFill>
                <a:latin typeface="Times New Roman" panose="02020603050405020304" pitchFamily="18" charset="0"/>
                <a:cs typeface="Times New Roman" panose="02020603050405020304" pitchFamily="18" charset="0"/>
              </a:rPr>
              <a:t>reduction</a:t>
            </a:r>
            <a:r>
              <a:rPr lang="en-US" altLang="en-US" sz="1600">
                <a:solidFill>
                  <a:srgbClr val="002060"/>
                </a:solidFill>
                <a:latin typeface="Times New Roman" panose="02020603050405020304" pitchFamily="18" charset="0"/>
                <a:cs typeface="Times New Roman" panose="02020603050405020304" pitchFamily="18" charset="0"/>
              </a:rPr>
              <a:t> of the release of the </a:t>
            </a:r>
            <a:r>
              <a:rPr lang="en-US" altLang="en-US" sz="1600" b="1">
                <a:solidFill>
                  <a:srgbClr val="002060"/>
                </a:solidFill>
                <a:latin typeface="Times New Roman" panose="02020603050405020304" pitchFamily="18" charset="0"/>
                <a:cs typeface="Times New Roman" panose="02020603050405020304" pitchFamily="18" charset="0"/>
              </a:rPr>
              <a:t>inhibitory</a:t>
            </a:r>
            <a:r>
              <a:rPr lang="en-US" altLang="en-US" sz="1600">
                <a:solidFill>
                  <a:srgbClr val="002060"/>
                </a:solidFill>
                <a:latin typeface="Times New Roman" panose="02020603050405020304" pitchFamily="18" charset="0"/>
                <a:cs typeface="Times New Roman" panose="02020603050405020304" pitchFamily="18" charset="0"/>
              </a:rPr>
              <a:t> chemical   transmitter   which   markedly   facilitates    synaptic   neural transmission of the visual pathway.  Thus the only receptor in the body which its receptor potential is generated by state of hyperpolarization instead of normal depolarization is the photoreceptors in the retina.</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a:t>
            </a:r>
            <a:r>
              <a:rPr lang="en-US" altLang="en-US" sz="1600" b="1">
                <a:solidFill>
                  <a:srgbClr val="002060"/>
                </a:solidFill>
                <a:latin typeface="Times New Roman" panose="02020603050405020304" pitchFamily="18" charset="0"/>
                <a:cs typeface="Times New Roman" panose="02020603050405020304" pitchFamily="18" charset="0"/>
              </a:rPr>
              <a:t>On removal of light (Dark)</a:t>
            </a:r>
            <a:r>
              <a:rPr lang="en-US" altLang="en-US" sz="1600">
                <a:solidFill>
                  <a:srgbClr val="002060"/>
                </a:solidFill>
                <a:latin typeface="Times New Roman" panose="02020603050405020304" pitchFamily="18" charset="0"/>
                <a:cs typeface="Times New Roman" panose="02020603050405020304" pitchFamily="18" charset="0"/>
              </a:rPr>
              <a:t>, inactivation of All trans-retinal takes place by the retinal isomerase enzyme and re-synthesis of cGMP occurs with subsequent </a:t>
            </a:r>
            <a:r>
              <a:rPr lang="en-US" altLang="en-US" sz="1600" b="1">
                <a:solidFill>
                  <a:srgbClr val="002060"/>
                </a:solidFill>
                <a:latin typeface="Times New Roman" panose="02020603050405020304" pitchFamily="18" charset="0"/>
                <a:cs typeface="Times New Roman" panose="02020603050405020304" pitchFamily="18" charset="0"/>
              </a:rPr>
              <a:t>opening of Na+ channels </a:t>
            </a:r>
            <a:r>
              <a:rPr lang="en-US" altLang="en-US" sz="1600">
                <a:solidFill>
                  <a:srgbClr val="002060"/>
                </a:solidFill>
                <a:latin typeface="Times New Roman" panose="02020603050405020304" pitchFamily="18" charset="0"/>
                <a:cs typeface="Times New Roman" panose="02020603050405020304" pitchFamily="18" charset="0"/>
              </a:rPr>
              <a:t>and the membrane potential returns back </a:t>
            </a:r>
            <a:r>
              <a:rPr lang="en-US" altLang="en-US" sz="1600" b="1">
                <a:solidFill>
                  <a:srgbClr val="002060"/>
                </a:solidFill>
                <a:latin typeface="Times New Roman" panose="02020603050405020304" pitchFamily="18" charset="0"/>
                <a:cs typeface="Times New Roman" panose="02020603050405020304" pitchFamily="18" charset="0"/>
              </a:rPr>
              <a:t>to -40 mv </a:t>
            </a:r>
            <a:r>
              <a:rPr lang="en-US" altLang="en-US" sz="1600">
                <a:solidFill>
                  <a:srgbClr val="002060"/>
                </a:solidFill>
                <a:latin typeface="Times New Roman" panose="02020603050405020304" pitchFamily="18" charset="0"/>
                <a:cs typeface="Times New Roman" panose="02020603050405020304" pitchFamily="18" charset="0"/>
              </a:rPr>
              <a:t>which facilitates release of </a:t>
            </a:r>
            <a:r>
              <a:rPr lang="en-US" altLang="en-US" sz="1600" b="1">
                <a:solidFill>
                  <a:srgbClr val="002060"/>
                </a:solidFill>
                <a:latin typeface="Times New Roman" panose="02020603050405020304" pitchFamily="18" charset="0"/>
                <a:cs typeface="Times New Roman" panose="02020603050405020304" pitchFamily="18" charset="0"/>
              </a:rPr>
              <a:t>inhibitory chemical transmitter </a:t>
            </a:r>
            <a:r>
              <a:rPr lang="en-US" altLang="en-US" sz="1600">
                <a:solidFill>
                  <a:srgbClr val="002060"/>
                </a:solidFill>
                <a:latin typeface="Times New Roman" panose="02020603050405020304" pitchFamily="18" charset="0"/>
                <a:cs typeface="Times New Roman" panose="02020603050405020304" pitchFamily="18" charset="0"/>
              </a:rPr>
              <a:t>again (</a:t>
            </a:r>
            <a:r>
              <a:rPr lang="en-US" altLang="en-US" sz="1600" b="1">
                <a:solidFill>
                  <a:srgbClr val="002060"/>
                </a:solidFill>
                <a:latin typeface="Times New Roman" panose="02020603050405020304" pitchFamily="18" charset="0"/>
                <a:cs typeface="Times New Roman" panose="02020603050405020304" pitchFamily="18" charset="0"/>
              </a:rPr>
              <a:t>glutamate</a:t>
            </a:r>
            <a:r>
              <a:rPr lang="en-US" altLang="en-US" sz="1600">
                <a:solidFill>
                  <a:srgbClr val="002060"/>
                </a:solidFill>
                <a:latin typeface="Times New Roman" panose="02020603050405020304" pitchFamily="18" charset="0"/>
                <a:cs typeface="Times New Roman" panose="02020603050405020304" pitchFamily="18" charset="0"/>
              </a:rPr>
              <a:t> which is released by the cones and inhibit bipolar cells, also </a:t>
            </a:r>
            <a:r>
              <a:rPr lang="en-US" altLang="en-US" sz="1600" b="1">
                <a:solidFill>
                  <a:srgbClr val="002060"/>
                </a:solidFill>
                <a:latin typeface="Times New Roman" panose="02020603050405020304" pitchFamily="18" charset="0"/>
                <a:cs typeface="Times New Roman" panose="02020603050405020304" pitchFamily="18" charset="0"/>
              </a:rPr>
              <a:t>GABA</a:t>
            </a:r>
            <a:r>
              <a:rPr lang="en-US" altLang="en-US" sz="1600">
                <a:solidFill>
                  <a:srgbClr val="002060"/>
                </a:solidFill>
                <a:latin typeface="Times New Roman" panose="02020603050405020304" pitchFamily="18" charset="0"/>
                <a:cs typeface="Times New Roman" panose="02020603050405020304" pitchFamily="18" charset="0"/>
              </a:rPr>
              <a:t>).</a:t>
            </a:r>
          </a:p>
          <a:p>
            <a:pPr marL="34925" indent="0" algn="l" rtl="0">
              <a:buFont typeface="Wingdings 2" panose="05020102010507070707" pitchFamily="18" charset="2"/>
              <a:buNone/>
            </a:pPr>
            <a:endParaRPr lang="en-US" altLang="en-US" sz="16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1">
            <a:extLst>
              <a:ext uri="{FF2B5EF4-FFF2-40B4-BE49-F238E27FC236}">
                <a16:creationId xmlns:a16="http://schemas.microsoft.com/office/drawing/2014/main" id="{5092ACD8-432E-4272-8B49-B2B403707F5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260350"/>
            <a:ext cx="8713787" cy="640873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1FAF9543-5E13-466D-A362-80591C9E75FF}"/>
              </a:ext>
            </a:extLst>
          </p:cNvPr>
          <p:cNvSpPr>
            <a:spLocks noGrp="1"/>
          </p:cNvSpPr>
          <p:nvPr>
            <p:ph idx="1"/>
          </p:nvPr>
        </p:nvSpPr>
        <p:spPr>
          <a:xfrm>
            <a:off x="107950" y="115888"/>
            <a:ext cx="8856663" cy="4525962"/>
          </a:xfrm>
        </p:spPr>
        <p:txBody>
          <a:bodyPr/>
          <a:lstStyle/>
          <a:p>
            <a:pPr marL="34925" indent="0" algn="ctr"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COLOR VISION</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Color vision is the sense of discrimination of the various wave lengths that constitute the visible spectrum. Color vision is mainly the function of </a:t>
            </a:r>
            <a:r>
              <a:rPr lang="en-US" altLang="en-US" sz="1600" b="1">
                <a:solidFill>
                  <a:srgbClr val="002060"/>
                </a:solidFill>
                <a:latin typeface="Times New Roman" panose="02020603050405020304" pitchFamily="18" charset="0"/>
                <a:cs typeface="Times New Roman" panose="02020603050405020304" pitchFamily="18" charset="0"/>
              </a:rPr>
              <a:t>cones</a:t>
            </a:r>
            <a:r>
              <a:rPr lang="en-US" altLang="en-US" sz="1600">
                <a:solidFill>
                  <a:srgbClr val="002060"/>
                </a:solidFill>
                <a:latin typeface="Times New Roman" panose="02020603050405020304" pitchFamily="18" charset="0"/>
                <a:cs typeface="Times New Roman" panose="02020603050405020304" pitchFamily="18" charset="0"/>
              </a:rPr>
              <a:t>, hence it is highly developed in </a:t>
            </a:r>
            <a:r>
              <a:rPr lang="en-US" altLang="en-US" sz="1600" b="1">
                <a:solidFill>
                  <a:srgbClr val="002060"/>
                </a:solidFill>
                <a:latin typeface="Times New Roman" panose="02020603050405020304" pitchFamily="18" charset="0"/>
                <a:cs typeface="Times New Roman" panose="02020603050405020304" pitchFamily="18" charset="0"/>
              </a:rPr>
              <a:t>fovea</a:t>
            </a:r>
            <a:r>
              <a:rPr lang="en-US" altLang="en-US" sz="1600">
                <a:solidFill>
                  <a:srgbClr val="002060"/>
                </a:solidFill>
                <a:latin typeface="Times New Roman" panose="02020603050405020304" pitchFamily="18" charset="0"/>
                <a:cs typeface="Times New Roman" panose="02020603050405020304" pitchFamily="18" charset="0"/>
              </a:rPr>
              <a:t>.</a:t>
            </a:r>
          </a:p>
          <a:p>
            <a:pPr marL="34925" indent="0" algn="l"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Theories of color vision:-</a:t>
            </a:r>
          </a:p>
          <a:p>
            <a:pPr marL="34925" indent="0" algn="l"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A-Trichromatic theory or young - Helmholtz theory </a:t>
            </a:r>
            <a:r>
              <a:rPr lang="en-US" altLang="en-US" sz="1600">
                <a:solidFill>
                  <a:srgbClr val="002060"/>
                </a:solidFill>
                <a:latin typeface="Times New Roman" panose="02020603050405020304" pitchFamily="18" charset="0"/>
                <a:cs typeface="Times New Roman" panose="02020603050405020304" pitchFamily="18" charset="0"/>
              </a:rPr>
              <a:t>which suggests the presence  of </a:t>
            </a:r>
            <a:r>
              <a:rPr lang="en-US" altLang="en-US" sz="1600" b="1">
                <a:solidFill>
                  <a:srgbClr val="002060"/>
                </a:solidFill>
                <a:latin typeface="Times New Roman" panose="02020603050405020304" pitchFamily="18" charset="0"/>
                <a:cs typeface="Times New Roman" panose="02020603050405020304" pitchFamily="18" charset="0"/>
              </a:rPr>
              <a:t>3 types of cones </a:t>
            </a:r>
            <a:r>
              <a:rPr lang="en-US" altLang="en-US" sz="1600">
                <a:solidFill>
                  <a:srgbClr val="002060"/>
                </a:solidFill>
                <a:latin typeface="Times New Roman" panose="02020603050405020304" pitchFamily="18" charset="0"/>
                <a:cs typeface="Times New Roman" panose="02020603050405020304" pitchFamily="18" charset="0"/>
              </a:rPr>
              <a:t>each one is maximally stimulated or maximally sensitive to one of the primary color. </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-First cone contains pigment that is maximally sensitive to </a:t>
            </a:r>
            <a:r>
              <a:rPr lang="en-US" altLang="en-US" sz="1600" b="1">
                <a:solidFill>
                  <a:srgbClr val="002060"/>
                </a:solidFill>
                <a:latin typeface="Times New Roman" panose="02020603050405020304" pitchFamily="18" charset="0"/>
                <a:cs typeface="Times New Roman" panose="02020603050405020304" pitchFamily="18" charset="0"/>
              </a:rPr>
              <a:t>blue violet </a:t>
            </a:r>
            <a:r>
              <a:rPr lang="en-US" altLang="en-US" sz="1600">
                <a:solidFill>
                  <a:srgbClr val="002060"/>
                </a:solidFill>
                <a:latin typeface="Times New Roman" panose="02020603050405020304" pitchFamily="18" charset="0"/>
                <a:cs typeface="Times New Roman" panose="02020603050405020304" pitchFamily="18" charset="0"/>
              </a:rPr>
              <a:t>part of the spectrum </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-Second cone contains pigment that is maximally sensitive </a:t>
            </a:r>
            <a:r>
              <a:rPr lang="en-US" altLang="en-US" sz="1600" b="1">
                <a:solidFill>
                  <a:srgbClr val="002060"/>
                </a:solidFill>
                <a:latin typeface="Times New Roman" panose="02020603050405020304" pitchFamily="18" charset="0"/>
                <a:cs typeface="Times New Roman" panose="02020603050405020304" pitchFamily="18" charset="0"/>
              </a:rPr>
              <a:t>to green </a:t>
            </a:r>
            <a:r>
              <a:rPr lang="en-US" altLang="en-US" sz="1600">
                <a:solidFill>
                  <a:srgbClr val="002060"/>
                </a:solidFill>
                <a:latin typeface="Times New Roman" panose="02020603050405020304" pitchFamily="18" charset="0"/>
                <a:cs typeface="Times New Roman" panose="02020603050405020304" pitchFamily="18" charset="0"/>
              </a:rPr>
              <a:t>portion of spectrum, </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-Third cone contains pigment that is maximally sensitive to </a:t>
            </a:r>
            <a:r>
              <a:rPr lang="en-US" altLang="en-US" sz="1600" b="1">
                <a:solidFill>
                  <a:srgbClr val="002060"/>
                </a:solidFill>
                <a:latin typeface="Times New Roman" panose="02020603050405020304" pitchFamily="18" charset="0"/>
                <a:cs typeface="Times New Roman" panose="02020603050405020304" pitchFamily="18" charset="0"/>
              </a:rPr>
              <a:t>the red </a:t>
            </a:r>
            <a:r>
              <a:rPr lang="en-US" altLang="en-US" sz="1600">
                <a:solidFill>
                  <a:srgbClr val="002060"/>
                </a:solidFill>
                <a:latin typeface="Times New Roman" panose="02020603050405020304" pitchFamily="18" charset="0"/>
                <a:cs typeface="Times New Roman" panose="02020603050405020304" pitchFamily="18" charset="0"/>
              </a:rPr>
              <a:t>portion of the spectrum. </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Any different colored object stimulates the three cones but in an un-equal manner and thus number of impulses that are emitted from these cone to the visual cortex differ in frequency and number and this difference gives the specific sensation by that color.	</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On the other hand equal stimulation of all the three cones gives the sensation of </a:t>
            </a:r>
            <a:r>
              <a:rPr lang="en-US" altLang="en-US" sz="1600" b="1">
                <a:solidFill>
                  <a:srgbClr val="002060"/>
                </a:solidFill>
                <a:latin typeface="Times New Roman" panose="02020603050405020304" pitchFamily="18" charset="0"/>
                <a:cs typeface="Times New Roman" panose="02020603050405020304" pitchFamily="18" charset="0"/>
              </a:rPr>
              <a:t>white color</a:t>
            </a:r>
            <a:r>
              <a:rPr lang="en-US" altLang="en-US" sz="1600">
                <a:solidFill>
                  <a:srgbClr val="002060"/>
                </a:solidFill>
                <a:latin typeface="Times New Roman" panose="02020603050405020304" pitchFamily="18" charset="0"/>
                <a:cs typeface="Times New Roman" panose="02020603050405020304" pitchFamily="18" charset="0"/>
              </a:rPr>
              <a:t>.</a:t>
            </a:r>
          </a:p>
          <a:p>
            <a:pPr marL="34925" indent="0" algn="l"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B-Neural theory of color vision:</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The </a:t>
            </a:r>
            <a:r>
              <a:rPr lang="en-US" altLang="en-US" sz="1600" b="1">
                <a:solidFill>
                  <a:srgbClr val="002060"/>
                </a:solidFill>
                <a:latin typeface="Times New Roman" panose="02020603050405020304" pitchFamily="18" charset="0"/>
                <a:cs typeface="Times New Roman" panose="02020603050405020304" pitchFamily="18" charset="0"/>
              </a:rPr>
              <a:t>ganglion </a:t>
            </a:r>
            <a:r>
              <a:rPr lang="en-US" altLang="en-US" sz="1600">
                <a:solidFill>
                  <a:srgbClr val="002060"/>
                </a:solidFill>
                <a:latin typeface="Times New Roman" panose="02020603050405020304" pitchFamily="18" charset="0"/>
                <a:cs typeface="Times New Roman" panose="02020603050405020304" pitchFamily="18" charset="0"/>
              </a:rPr>
              <a:t>continuously discharge even when un-simulated .</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There are 3 types of the ganglion cells:</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(1) </a:t>
            </a:r>
            <a:r>
              <a:rPr lang="en-US" altLang="en-US" sz="1600" b="1">
                <a:solidFill>
                  <a:srgbClr val="002060"/>
                </a:solidFill>
                <a:latin typeface="Times New Roman" panose="02020603050405020304" pitchFamily="18" charset="0"/>
                <a:cs typeface="Times New Roman" panose="02020603050405020304" pitchFamily="18" charset="0"/>
              </a:rPr>
              <a:t>W</a:t>
            </a:r>
            <a:r>
              <a:rPr lang="en-US" altLang="en-US" sz="1600">
                <a:solidFill>
                  <a:srgbClr val="002060"/>
                </a:solidFill>
                <a:latin typeface="Times New Roman" panose="02020603050405020304" pitchFamily="18" charset="0"/>
                <a:cs typeface="Times New Roman" panose="02020603050405020304" pitchFamily="18" charset="0"/>
              </a:rPr>
              <a:t> cells (40%).                         (2) </a:t>
            </a:r>
            <a:r>
              <a:rPr lang="en-US" altLang="en-US" sz="1600" b="1">
                <a:solidFill>
                  <a:srgbClr val="002060"/>
                </a:solidFill>
                <a:latin typeface="Times New Roman" panose="02020603050405020304" pitchFamily="18" charset="0"/>
                <a:cs typeface="Times New Roman" panose="02020603050405020304" pitchFamily="18" charset="0"/>
              </a:rPr>
              <a:t>X</a:t>
            </a:r>
            <a:r>
              <a:rPr lang="en-US" altLang="en-US" sz="1600">
                <a:solidFill>
                  <a:srgbClr val="002060"/>
                </a:solidFill>
                <a:latin typeface="Times New Roman" panose="02020603050405020304" pitchFamily="18" charset="0"/>
                <a:cs typeface="Times New Roman" panose="02020603050405020304" pitchFamily="18" charset="0"/>
              </a:rPr>
              <a:t>  cells (55%).                                  (3)</a:t>
            </a:r>
            <a:r>
              <a:rPr lang="en-US" altLang="en-US" sz="1600" b="1">
                <a:solidFill>
                  <a:srgbClr val="002060"/>
                </a:solidFill>
                <a:latin typeface="Times New Roman" panose="02020603050405020304" pitchFamily="18" charset="0"/>
                <a:cs typeface="Times New Roman" panose="02020603050405020304" pitchFamily="18" charset="0"/>
              </a:rPr>
              <a:t>Y</a:t>
            </a:r>
            <a:r>
              <a:rPr lang="en-US" altLang="en-US" sz="1600">
                <a:solidFill>
                  <a:srgbClr val="002060"/>
                </a:solidFill>
                <a:latin typeface="Times New Roman" panose="02020603050405020304" pitchFamily="18" charset="0"/>
                <a:cs typeface="Times New Roman" panose="02020603050405020304" pitchFamily="18" charset="0"/>
              </a:rPr>
              <a:t> cells (5%),    </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Therefore, neural theory states that perception of colors is mainly a function of group of neural cells starts at </a:t>
            </a:r>
            <a:r>
              <a:rPr lang="en-US" altLang="en-US" sz="1600" b="1">
                <a:solidFill>
                  <a:srgbClr val="002060"/>
                </a:solidFill>
                <a:latin typeface="Times New Roman" panose="02020603050405020304" pitchFamily="18" charset="0"/>
                <a:cs typeface="Times New Roman" panose="02020603050405020304" pitchFamily="18" charset="0"/>
              </a:rPr>
              <a:t>X ganglion </a:t>
            </a:r>
            <a:r>
              <a:rPr lang="en-US" altLang="en-US" sz="1600">
                <a:solidFill>
                  <a:srgbClr val="002060"/>
                </a:solidFill>
                <a:latin typeface="Times New Roman" panose="02020603050405020304" pitchFamily="18" charset="0"/>
                <a:cs typeface="Times New Roman" panose="02020603050405020304" pitchFamily="18" charset="0"/>
              </a:rPr>
              <a:t>cells in the retina. Then from theses X ganglion cells to another group of cells in the </a:t>
            </a:r>
            <a:r>
              <a:rPr lang="en-US" altLang="en-US" sz="1600" b="1">
                <a:solidFill>
                  <a:srgbClr val="002060"/>
                </a:solidFill>
                <a:latin typeface="Times New Roman" panose="02020603050405020304" pitchFamily="18" charset="0"/>
                <a:cs typeface="Times New Roman" panose="02020603050405020304" pitchFamily="18" charset="0"/>
              </a:rPr>
              <a:t>lateral geniculate body in the thalamus </a:t>
            </a:r>
            <a:r>
              <a:rPr lang="en-US" altLang="en-US" sz="1600">
                <a:solidFill>
                  <a:srgbClr val="002060"/>
                </a:solidFill>
                <a:latin typeface="Times New Roman" panose="02020603050405020304" pitchFamily="18" charset="0"/>
                <a:cs typeface="Times New Roman" panose="02020603050405020304" pitchFamily="18" charset="0"/>
              </a:rPr>
              <a:t>called "parvocellular neurons". Finally impulses reach color sensitive neurons in </a:t>
            </a:r>
            <a:r>
              <a:rPr lang="en-US" altLang="en-US" sz="1600" b="1">
                <a:solidFill>
                  <a:srgbClr val="002060"/>
                </a:solidFill>
                <a:latin typeface="Times New Roman" panose="02020603050405020304" pitchFamily="18" charset="0"/>
                <a:cs typeface="Times New Roman" panose="02020603050405020304" pitchFamily="18" charset="0"/>
              </a:rPr>
              <a:t>visual cortex </a:t>
            </a:r>
            <a:r>
              <a:rPr lang="en-US" altLang="en-US" sz="1600">
                <a:solidFill>
                  <a:srgbClr val="002060"/>
                </a:solidFill>
                <a:latin typeface="Times New Roman" panose="02020603050405020304" pitchFamily="18" charset="0"/>
                <a:cs typeface="Times New Roman" panose="02020603050405020304" pitchFamily="18" charset="0"/>
              </a:rPr>
              <a:t>called neurons of "</a:t>
            </a:r>
            <a:r>
              <a:rPr lang="en-US" altLang="en-US" sz="1600" b="1">
                <a:solidFill>
                  <a:srgbClr val="002060"/>
                </a:solidFill>
                <a:latin typeface="Times New Roman" panose="02020603050405020304" pitchFamily="18" charset="0"/>
                <a:cs typeface="Times New Roman" panose="02020603050405020304" pitchFamily="18" charset="0"/>
              </a:rPr>
              <a:t>blobs</a:t>
            </a:r>
            <a:r>
              <a:rPr lang="en-US" altLang="en-US" sz="1600">
                <a:solidFill>
                  <a:srgbClr val="002060"/>
                </a:solidFill>
                <a:latin typeface="Times New Roman" panose="02020603050405020304" pitchFamily="18" charset="0"/>
                <a:cs typeface="Times New Roman" panose="02020603050405020304" pitchFamily="18" charset="0"/>
              </a:rPr>
              <a:t>" to relay in lingual and fusiform gyri of the occipital cortex which were proved to be concerned with color vision.</a:t>
            </a:r>
          </a:p>
          <a:p>
            <a:pPr marL="34925" indent="0" algn="l" rtl="0">
              <a:buFont typeface="Wingdings 2" panose="05020102010507070707" pitchFamily="18" charset="2"/>
              <a:buNone/>
            </a:pPr>
            <a:endParaRPr lang="en-US" altLang="en-US" sz="16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81B1DE08-24C3-4ACF-98A3-088E8A676F58}"/>
              </a:ext>
            </a:extLst>
          </p:cNvPr>
          <p:cNvSpPr>
            <a:spLocks noGrp="1"/>
          </p:cNvSpPr>
          <p:nvPr>
            <p:ph idx="1"/>
          </p:nvPr>
        </p:nvSpPr>
        <p:spPr>
          <a:xfrm>
            <a:off x="107950" y="19050"/>
            <a:ext cx="9013825" cy="4525963"/>
          </a:xfrm>
        </p:spPr>
        <p:txBody>
          <a:bodyPr/>
          <a:lstStyle/>
          <a:p>
            <a:pPr marL="34925" indent="0" algn="ctr"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THE VISUAL PATHWAYS</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It has been previously stated that the photoreceptors of the retina stimulate the bipolar cells (</a:t>
            </a:r>
            <a:r>
              <a:rPr lang="en-US" altLang="en-US" sz="1600" b="1">
                <a:solidFill>
                  <a:srgbClr val="002060"/>
                </a:solidFill>
                <a:latin typeface="Times New Roman" panose="02020603050405020304" pitchFamily="18" charset="0"/>
                <a:cs typeface="Times New Roman" panose="02020603050405020304" pitchFamily="18" charset="0"/>
              </a:rPr>
              <a:t>1st. order neuron</a:t>
            </a:r>
            <a:r>
              <a:rPr lang="en-US" altLang="en-US" sz="1600">
                <a:solidFill>
                  <a:srgbClr val="002060"/>
                </a:solidFill>
                <a:latin typeface="Times New Roman" panose="02020603050405020304" pitchFamily="18" charset="0"/>
                <a:cs typeface="Times New Roman" panose="02020603050405020304" pitchFamily="18" charset="0"/>
              </a:rPr>
              <a:t>) which in turn stimulate the ganglion cells (</a:t>
            </a:r>
            <a:r>
              <a:rPr lang="en-US" altLang="en-US" sz="1600" b="1">
                <a:solidFill>
                  <a:srgbClr val="002060"/>
                </a:solidFill>
                <a:latin typeface="Times New Roman" panose="02020603050405020304" pitchFamily="18" charset="0"/>
                <a:cs typeface="Times New Roman" panose="02020603050405020304" pitchFamily="18" charset="0"/>
              </a:rPr>
              <a:t>2nd order neuron</a:t>
            </a:r>
            <a:r>
              <a:rPr lang="en-US" altLang="en-US" sz="1600">
                <a:solidFill>
                  <a:srgbClr val="002060"/>
                </a:solidFill>
                <a:latin typeface="Times New Roman" panose="02020603050405020304" pitchFamily="18" charset="0"/>
                <a:cs typeface="Times New Roman" panose="02020603050405020304" pitchFamily="18" charset="0"/>
              </a:rPr>
              <a:t>), the axons of which constitute the optic nerve fibers. </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The optic serve fibers transmitting visual impulses from the </a:t>
            </a:r>
            <a:r>
              <a:rPr lang="en-US" altLang="en-US" sz="1600" b="1">
                <a:solidFill>
                  <a:srgbClr val="002060"/>
                </a:solidFill>
                <a:latin typeface="Times New Roman" panose="02020603050405020304" pitchFamily="18" charset="0"/>
                <a:cs typeface="Times New Roman" panose="02020603050405020304" pitchFamily="18" charset="0"/>
              </a:rPr>
              <a:t>nasal half </a:t>
            </a:r>
            <a:r>
              <a:rPr lang="en-US" altLang="en-US" sz="1600">
                <a:solidFill>
                  <a:srgbClr val="002060"/>
                </a:solidFill>
                <a:latin typeface="Times New Roman" panose="02020603050405020304" pitchFamily="18" charset="0"/>
                <a:cs typeface="Times New Roman" panose="02020603050405020304" pitchFamily="18" charset="0"/>
              </a:rPr>
              <a:t>of each retina </a:t>
            </a:r>
            <a:r>
              <a:rPr lang="en-US" altLang="en-US" sz="1600" b="1">
                <a:solidFill>
                  <a:srgbClr val="002060"/>
                </a:solidFill>
                <a:latin typeface="Times New Roman" panose="02020603050405020304" pitchFamily="18" charset="0"/>
                <a:cs typeface="Times New Roman" panose="02020603050405020304" pitchFamily="18" charset="0"/>
              </a:rPr>
              <a:t>cross </a:t>
            </a:r>
            <a:r>
              <a:rPr lang="en-US" altLang="en-US" sz="1600">
                <a:solidFill>
                  <a:srgbClr val="002060"/>
                </a:solidFill>
                <a:latin typeface="Times New Roman" panose="02020603050405020304" pitchFamily="18" charset="0"/>
                <a:cs typeface="Times New Roman" panose="02020603050405020304" pitchFamily="18" charset="0"/>
              </a:rPr>
              <a:t>to the opposite side. In this manner each optic tract conducts impulses from the temporal half of the retina of its own side and from the nasal half of the retina of the opposite side. The optic tract fibers terminate in: - (1) pretectal nucleus "pupillary  reflex"      (2) superior colliculus " visuo-spinal reflexes that control posture and equilibrium". (3) Lateral genicullate body "visual fibers". (4) reticular formation "arousal state". (5) supra-chiasmatic nuclei "circadian rhythm".</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Cells of the lateral geniculate body are the </a:t>
            </a:r>
            <a:r>
              <a:rPr lang="en-US" altLang="en-US" sz="1600" b="1">
                <a:solidFill>
                  <a:srgbClr val="002060"/>
                </a:solidFill>
                <a:latin typeface="Times New Roman" panose="02020603050405020304" pitchFamily="18" charset="0"/>
                <a:cs typeface="Times New Roman" panose="02020603050405020304" pitchFamily="18" charset="0"/>
              </a:rPr>
              <a:t>third order neurons </a:t>
            </a:r>
            <a:r>
              <a:rPr lang="en-US" altLang="en-US" sz="1600">
                <a:solidFill>
                  <a:srgbClr val="002060"/>
                </a:solidFill>
                <a:latin typeface="Times New Roman" panose="02020603050405020304" pitchFamily="18" charset="0"/>
                <a:cs typeface="Times New Roman" panose="02020603050405020304" pitchFamily="18" charset="0"/>
              </a:rPr>
              <a:t>that pass their axons " the optic radiation" through the posterior part of the internal capsule to the </a:t>
            </a:r>
            <a:r>
              <a:rPr lang="en-US" altLang="en-US" sz="1600" b="1">
                <a:solidFill>
                  <a:srgbClr val="002060"/>
                </a:solidFill>
                <a:latin typeface="Times New Roman" panose="02020603050405020304" pitchFamily="18" charset="0"/>
                <a:cs typeface="Times New Roman" panose="02020603050405020304" pitchFamily="18" charset="0"/>
              </a:rPr>
              <a:t>area 17 </a:t>
            </a:r>
            <a:r>
              <a:rPr lang="en-US" altLang="en-US" sz="1600">
                <a:solidFill>
                  <a:srgbClr val="002060"/>
                </a:solidFill>
                <a:latin typeface="Times New Roman" panose="02020603050405020304" pitchFamily="18" charset="0"/>
                <a:cs typeface="Times New Roman" panose="02020603050405020304" pitchFamily="18" charset="0"/>
              </a:rPr>
              <a:t>"visuo-sensory area" on the medial aspect of the occipital lobe. </a:t>
            </a:r>
          </a:p>
          <a:p>
            <a:pPr marL="34925" indent="0" algn="l"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The functions </a:t>
            </a:r>
            <a:r>
              <a:rPr lang="en-US" altLang="en-US" sz="1600">
                <a:solidFill>
                  <a:srgbClr val="002060"/>
                </a:solidFill>
                <a:latin typeface="Times New Roman" panose="02020603050405020304" pitchFamily="18" charset="0"/>
                <a:cs typeface="Times New Roman" panose="02020603050405020304" pitchFamily="18" charset="0"/>
              </a:rPr>
              <a:t>of </a:t>
            </a:r>
            <a:r>
              <a:rPr lang="en-US" altLang="en-US" sz="1600" b="1">
                <a:solidFill>
                  <a:srgbClr val="002060"/>
                </a:solidFill>
                <a:latin typeface="Times New Roman" panose="02020603050405020304" pitchFamily="18" charset="0"/>
                <a:cs typeface="Times New Roman" panose="02020603050405020304" pitchFamily="18" charset="0"/>
              </a:rPr>
              <a:t>area 17 </a:t>
            </a:r>
            <a:r>
              <a:rPr lang="en-US" altLang="en-US" sz="1600">
                <a:solidFill>
                  <a:srgbClr val="002060"/>
                </a:solidFill>
                <a:latin typeface="Times New Roman" panose="02020603050405020304" pitchFamily="18" charset="0"/>
                <a:cs typeface="Times New Roman" panose="02020603050405020304" pitchFamily="18" charset="0"/>
              </a:rPr>
              <a:t>(the primary visual cortex):</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1-Perception of visual sensations.                    2- Fusion of the 2 images formed on both retinas.</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3- Localization of objects in space in relation to each other.         4- Perception of color vision.</a:t>
            </a:r>
          </a:p>
          <a:p>
            <a:pPr marL="34925" indent="0" algn="l"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The functions of area (18):</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1. Understand the meanings of the seen objects,  2. Understand the significance of the written words.</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3. Determination of relative positions of objects to each other.</a:t>
            </a:r>
          </a:p>
          <a:p>
            <a:pPr marL="34925" indent="0" algn="l"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 The functions of area (19):   </a:t>
            </a:r>
            <a:r>
              <a:rPr lang="en-US" altLang="en-US" sz="1600">
                <a:solidFill>
                  <a:srgbClr val="002060"/>
                </a:solidFill>
                <a:latin typeface="Times New Roman" panose="02020603050405020304" pitchFamily="18" charset="0"/>
                <a:cs typeface="Times New Roman" panose="02020603050405020304" pitchFamily="18" charset="0"/>
              </a:rPr>
              <a:t>1.It shares area 18 its functions.</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2.It sends information to other parts of the cerebral cortex e.g. frontal eye field area (area 8) during accommodation.</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3.It exerts motor functions, including (a) conjugate deviation of both eyes to the opposite side. (b) fixation movements by which the eyes are fixed on an object. (c) physiologic nystagmus.</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4. Integration of visual sensations with other forms of sensations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103D-BF22-4007-8B24-41279C922513}"/>
              </a:ext>
            </a:extLst>
          </p:cNvPr>
          <p:cNvSpPr>
            <a:spLocks noGrp="1"/>
          </p:cNvSpPr>
          <p:nvPr>
            <p:ph type="title"/>
          </p:nvPr>
        </p:nvSpPr>
        <p:spPr>
          <a:xfrm>
            <a:off x="468313" y="2060575"/>
            <a:ext cx="7467600" cy="1143000"/>
          </a:xfrm>
        </p:spPr>
        <p:txBody>
          <a:bodyPr/>
          <a:lstStyle/>
          <a:p>
            <a:pPr algn="ctr" eaLnBrk="1" hangingPunct="1">
              <a:defRPr/>
            </a:pPr>
            <a:r>
              <a:rPr lang="en-US" dirty="0">
                <a:solidFill>
                  <a:srgbClr val="0070C0"/>
                </a:solidFill>
                <a:effectLst>
                  <a:outerShdw blurRad="38100" dist="38100" dir="2700000" algn="tl">
                    <a:srgbClr val="000000">
                      <a:alpha val="43137"/>
                    </a:srgbClr>
                  </a:outerShdw>
                </a:effectLst>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9B85050-87EF-4D49-A9EE-D76828E8D89C}"/>
              </a:ext>
            </a:extLst>
          </p:cNvPr>
          <p:cNvSpPr>
            <a:spLocks noGrp="1"/>
          </p:cNvSpPr>
          <p:nvPr>
            <p:ph idx="1"/>
          </p:nvPr>
        </p:nvSpPr>
        <p:spPr>
          <a:xfrm>
            <a:off x="107950" y="0"/>
            <a:ext cx="8856663" cy="6264275"/>
          </a:xfrm>
        </p:spPr>
        <p:txBody>
          <a:bodyPr>
            <a:noAutofit/>
          </a:bodyPr>
          <a:lstStyle/>
          <a:p>
            <a:pPr marL="0" indent="0" algn="ctr" rtl="0">
              <a:lnSpc>
                <a:spcPct val="150000"/>
              </a:lnSpc>
              <a:spcBef>
                <a:spcPts val="0"/>
              </a:spcBef>
              <a:spcAft>
                <a:spcPts val="0"/>
              </a:spcAft>
              <a:buFont typeface="Wingdings 2" panose="05020102010507070707" pitchFamily="18" charset="2"/>
              <a:buNone/>
              <a:defRPr/>
            </a:pPr>
            <a:r>
              <a:rPr lang="en-US" sz="1400" b="1" dirty="0">
                <a:solidFill>
                  <a:srgbClr val="002060"/>
                </a:solidFill>
                <a:latin typeface="Times New Roman" panose="02020603050405020304" pitchFamily="18" charset="0"/>
                <a:ea typeface="Times New Roman" panose="02020603050405020304" pitchFamily="18" charset="0"/>
              </a:rPr>
              <a:t>THE CORNEA</a:t>
            </a:r>
            <a:endParaRPr lang="en-US" sz="1400" dirty="0">
              <a:solidFill>
                <a:srgbClr val="002060"/>
              </a:solidFill>
              <a:latin typeface="Times New Roman" panose="02020603050405020304" pitchFamily="18" charset="0"/>
              <a:ea typeface="Times New Roman" panose="02020603050405020304" pitchFamily="18" charset="0"/>
            </a:endParaRPr>
          </a:p>
          <a:p>
            <a:pPr marL="0" indent="0" algn="justLow" rtl="0">
              <a:lnSpc>
                <a:spcPct val="150000"/>
              </a:lnSpc>
              <a:spcBef>
                <a:spcPts val="0"/>
              </a:spcBef>
              <a:spcAft>
                <a:spcPts val="0"/>
              </a:spcAft>
              <a:buFont typeface="Wingdings 2" panose="05020102010507070707" pitchFamily="18" charset="2"/>
              <a:buNone/>
              <a:defRPr/>
            </a:pPr>
            <a:r>
              <a:rPr lang="en-US" sz="1400" dirty="0">
                <a:solidFill>
                  <a:srgbClr val="002060"/>
                </a:solidFill>
                <a:latin typeface="Times New Roman" panose="02020603050405020304" pitchFamily="18" charset="0"/>
                <a:ea typeface="Times New Roman" panose="02020603050405020304" pitchFamily="18" charset="0"/>
              </a:rPr>
              <a:t>The cornea is the transparent </a:t>
            </a:r>
            <a:r>
              <a:rPr lang="en-US" sz="1400" b="1" dirty="0">
                <a:solidFill>
                  <a:srgbClr val="002060"/>
                </a:solidFill>
                <a:latin typeface="Times New Roman" panose="02020603050405020304" pitchFamily="18" charset="0"/>
                <a:ea typeface="Times New Roman" panose="02020603050405020304" pitchFamily="18" charset="0"/>
              </a:rPr>
              <a:t>anterior 1/6 </a:t>
            </a:r>
            <a:r>
              <a:rPr lang="en-US" sz="1400" dirty="0">
                <a:solidFill>
                  <a:srgbClr val="002060"/>
                </a:solidFill>
                <a:latin typeface="Times New Roman" panose="02020603050405020304" pitchFamily="18" charset="0"/>
                <a:ea typeface="Times New Roman" panose="02020603050405020304" pitchFamily="18" charset="0"/>
              </a:rPr>
              <a:t>of the outer coat of the eye.  It resemble a disc of about 11 mm in diameter and a thickness of about 1mm at the periphery and only 0.5 mm at the center. The cornea has alone a refractive power of about </a:t>
            </a:r>
            <a:r>
              <a:rPr lang="en-US" sz="1400" b="1" dirty="0">
                <a:solidFill>
                  <a:srgbClr val="002060"/>
                </a:solidFill>
                <a:latin typeface="Times New Roman" panose="02020603050405020304" pitchFamily="18" charset="0"/>
                <a:ea typeface="Times New Roman" panose="02020603050405020304" pitchFamily="18" charset="0"/>
              </a:rPr>
              <a:t>44 diopters </a:t>
            </a:r>
            <a:r>
              <a:rPr lang="en-US" sz="1400" dirty="0">
                <a:solidFill>
                  <a:srgbClr val="002060"/>
                </a:solidFill>
                <a:latin typeface="Times New Roman" panose="02020603050405020304" pitchFamily="18" charset="0"/>
                <a:ea typeface="Times New Roman" panose="02020603050405020304" pitchFamily="18" charset="0"/>
              </a:rPr>
              <a:t>(</a:t>
            </a:r>
            <a:r>
              <a:rPr lang="en-US" sz="1400" b="1" dirty="0">
                <a:solidFill>
                  <a:srgbClr val="002060"/>
                </a:solidFill>
                <a:latin typeface="Times New Roman" panose="02020603050405020304" pitchFamily="18" charset="0"/>
                <a:ea typeface="Times New Roman" panose="02020603050405020304" pitchFamily="18" charset="0"/>
              </a:rPr>
              <a:t>75 %</a:t>
            </a:r>
            <a:r>
              <a:rPr lang="en-US" sz="1400" dirty="0">
                <a:solidFill>
                  <a:srgbClr val="002060"/>
                </a:solidFill>
                <a:latin typeface="Times New Roman" panose="02020603050405020304" pitchFamily="18" charset="0"/>
                <a:ea typeface="Times New Roman" panose="02020603050405020304" pitchFamily="18" charset="0"/>
              </a:rPr>
              <a:t> the total refractive power of the whole eye). </a:t>
            </a:r>
          </a:p>
          <a:p>
            <a:pPr marL="0" indent="0" algn="justLow" rtl="0">
              <a:lnSpc>
                <a:spcPct val="150000"/>
              </a:lnSpc>
              <a:spcBef>
                <a:spcPts val="0"/>
              </a:spcBef>
              <a:spcAft>
                <a:spcPts val="0"/>
              </a:spcAft>
              <a:buFont typeface="Wingdings 2" panose="05020102010507070707" pitchFamily="18" charset="2"/>
              <a:buNone/>
              <a:defRPr/>
            </a:pPr>
            <a:r>
              <a:rPr lang="en-US" sz="1400" b="1" dirty="0">
                <a:solidFill>
                  <a:srgbClr val="002060"/>
                </a:solidFill>
                <a:latin typeface="Times New Roman" panose="02020603050405020304" pitchFamily="18" charset="0"/>
                <a:ea typeface="Times New Roman" panose="02020603050405020304" pitchFamily="18" charset="0"/>
              </a:rPr>
              <a:t>Causes of corneal transparency:</a:t>
            </a:r>
            <a:endParaRPr lang="en-US" sz="1400" dirty="0">
              <a:solidFill>
                <a:srgbClr val="002060"/>
              </a:solidFill>
              <a:latin typeface="Times New Roman" panose="02020603050405020304" pitchFamily="18" charset="0"/>
              <a:ea typeface="Times New Roman" panose="02020603050405020304" pitchFamily="18" charset="0"/>
            </a:endParaRPr>
          </a:p>
          <a:p>
            <a:pPr marL="0" indent="0" algn="justLow" rtl="0">
              <a:lnSpc>
                <a:spcPct val="150000"/>
              </a:lnSpc>
              <a:spcBef>
                <a:spcPts val="0"/>
              </a:spcBef>
              <a:spcAft>
                <a:spcPts val="0"/>
              </a:spcAft>
              <a:buFont typeface="Wingdings 2" panose="05020102010507070707" pitchFamily="18" charset="2"/>
              <a:buNone/>
              <a:defRPr/>
            </a:pPr>
            <a:r>
              <a:rPr lang="en-US" sz="1400" dirty="0">
                <a:solidFill>
                  <a:srgbClr val="002060"/>
                </a:solidFill>
                <a:latin typeface="Times New Roman" panose="02020603050405020304" pitchFamily="18" charset="0"/>
                <a:ea typeface="Times New Roman" panose="02020603050405020304" pitchFamily="18" charset="0"/>
              </a:rPr>
              <a:t>1. The </a:t>
            </a:r>
            <a:r>
              <a:rPr lang="en-US" sz="1400" dirty="0" err="1">
                <a:solidFill>
                  <a:srgbClr val="002060"/>
                </a:solidFill>
                <a:latin typeface="Times New Roman" panose="02020603050405020304" pitchFamily="18" charset="0"/>
                <a:ea typeface="Times New Roman" panose="02020603050405020304" pitchFamily="18" charset="0"/>
              </a:rPr>
              <a:t>avascularity</a:t>
            </a:r>
            <a:r>
              <a:rPr lang="en-US" sz="1400" dirty="0">
                <a:solidFill>
                  <a:srgbClr val="002060"/>
                </a:solidFill>
                <a:latin typeface="Times New Roman" panose="02020603050405020304" pitchFamily="18" charset="0"/>
                <a:ea typeface="Times New Roman" panose="02020603050405020304" pitchFamily="18" charset="0"/>
              </a:rPr>
              <a:t> of the cornea (it is devoid of blood vessels).</a:t>
            </a:r>
          </a:p>
          <a:p>
            <a:pPr marL="0" indent="0" algn="l" rtl="0">
              <a:lnSpc>
                <a:spcPct val="150000"/>
              </a:lnSpc>
              <a:spcBef>
                <a:spcPts val="0"/>
              </a:spcBef>
              <a:spcAft>
                <a:spcPts val="0"/>
              </a:spcAft>
              <a:buFont typeface="Wingdings 2" panose="05020102010507070707" pitchFamily="18" charset="2"/>
              <a:buNone/>
              <a:defRPr/>
            </a:pPr>
            <a:r>
              <a:rPr lang="en-US" sz="1400" dirty="0">
                <a:solidFill>
                  <a:srgbClr val="002060"/>
                </a:solidFill>
                <a:latin typeface="Times New Roman" panose="02020603050405020304" pitchFamily="18" charset="0"/>
                <a:ea typeface="Times New Roman" panose="02020603050405020304" pitchFamily="18" charset="0"/>
              </a:rPr>
              <a:t>2.The corneal collagen bundles are regularly arranged.</a:t>
            </a:r>
          </a:p>
          <a:p>
            <a:pPr marL="0" indent="0" algn="justLow" rtl="0">
              <a:lnSpc>
                <a:spcPct val="150000"/>
              </a:lnSpc>
              <a:spcBef>
                <a:spcPts val="0"/>
              </a:spcBef>
              <a:spcAft>
                <a:spcPts val="0"/>
              </a:spcAft>
              <a:buFont typeface="Wingdings 2" panose="05020102010507070707" pitchFamily="18" charset="2"/>
              <a:buNone/>
              <a:defRPr/>
            </a:pPr>
            <a:r>
              <a:rPr lang="en-US" sz="1400" dirty="0">
                <a:solidFill>
                  <a:srgbClr val="002060"/>
                </a:solidFill>
                <a:latin typeface="Times New Roman" panose="02020603050405020304" pitchFamily="18" charset="0"/>
                <a:ea typeface="Times New Roman" panose="02020603050405020304" pitchFamily="18" charset="0"/>
              </a:rPr>
              <a:t>3.  Absence of myelin sheath in the corneal nerve fibers.</a:t>
            </a:r>
          </a:p>
          <a:p>
            <a:pPr marL="0" indent="0" algn="justLow" rtl="0">
              <a:lnSpc>
                <a:spcPct val="150000"/>
              </a:lnSpc>
              <a:spcBef>
                <a:spcPts val="0"/>
              </a:spcBef>
              <a:spcAft>
                <a:spcPts val="0"/>
              </a:spcAft>
              <a:buFont typeface="Wingdings 2" panose="05020102010507070707" pitchFamily="18" charset="2"/>
              <a:buNone/>
              <a:defRPr/>
            </a:pPr>
            <a:r>
              <a:rPr lang="en-US" sz="1400" dirty="0">
                <a:solidFill>
                  <a:srgbClr val="002060"/>
                </a:solidFill>
                <a:latin typeface="Times New Roman" panose="02020603050405020304" pitchFamily="18" charset="0"/>
                <a:ea typeface="Times New Roman" panose="02020603050405020304" pitchFamily="18" charset="0"/>
              </a:rPr>
              <a:t>4.  Relative corneal dehydration: The transparency of the cornea also depends on its water content. In order to maintain the transparency of the cornea by </a:t>
            </a:r>
            <a:r>
              <a:rPr lang="en-US" sz="1400" b="1" dirty="0">
                <a:solidFill>
                  <a:srgbClr val="002060"/>
                </a:solidFill>
                <a:latin typeface="Times New Roman" panose="02020603050405020304" pitchFamily="18" charset="0"/>
                <a:ea typeface="Times New Roman" panose="02020603050405020304" pitchFamily="18" charset="0"/>
              </a:rPr>
              <a:t>(a) Metabolic pump: </a:t>
            </a:r>
            <a:r>
              <a:rPr lang="en-US" sz="1400" dirty="0">
                <a:solidFill>
                  <a:srgbClr val="002060"/>
                </a:solidFill>
                <a:latin typeface="Times New Roman" panose="02020603050405020304" pitchFamily="18" charset="0"/>
                <a:ea typeface="Times New Roman" panose="02020603050405020304" pitchFamily="18" charset="0"/>
              </a:rPr>
              <a:t>This is an active process that occurs in the corneal endothelial layer and results in expulsion of fluid into the aqueous humor.</a:t>
            </a:r>
          </a:p>
          <a:p>
            <a:pPr marL="0" indent="0" algn="l" rtl="0">
              <a:lnSpc>
                <a:spcPct val="150000"/>
              </a:lnSpc>
              <a:spcBef>
                <a:spcPts val="0"/>
              </a:spcBef>
              <a:spcAft>
                <a:spcPts val="0"/>
              </a:spcAft>
              <a:buFont typeface="Wingdings 2" panose="05020102010507070707" pitchFamily="18" charset="2"/>
              <a:buNone/>
              <a:defRPr/>
            </a:pPr>
            <a:r>
              <a:rPr lang="en-US" sz="1400" b="1" dirty="0">
                <a:solidFill>
                  <a:srgbClr val="002060"/>
                </a:solidFill>
                <a:latin typeface="Times New Roman" panose="02020603050405020304" pitchFamily="18" charset="0"/>
                <a:ea typeface="Times New Roman" panose="02020603050405020304" pitchFamily="18" charset="0"/>
              </a:rPr>
              <a:t>(b) Osmotic pump</a:t>
            </a:r>
            <a:r>
              <a:rPr lang="en-US" sz="1400" dirty="0">
                <a:solidFill>
                  <a:srgbClr val="002060"/>
                </a:solidFill>
                <a:latin typeface="Times New Roman" panose="02020603050405020304" pitchFamily="18" charset="0"/>
                <a:ea typeface="Times New Roman" panose="02020603050405020304" pitchFamily="18" charset="0"/>
              </a:rPr>
              <a:t>: the osmolality of the fluids that surround the cornea (the aqueous humor posteriorly and the tears anteriorly) are relatively </a:t>
            </a:r>
            <a:r>
              <a:rPr lang="en-US" sz="1400" b="1" dirty="0">
                <a:solidFill>
                  <a:srgbClr val="002060"/>
                </a:solidFill>
                <a:latin typeface="Times New Roman" panose="02020603050405020304" pitchFamily="18" charset="0"/>
                <a:ea typeface="Times New Roman" panose="02020603050405020304" pitchFamily="18" charset="0"/>
              </a:rPr>
              <a:t>greater</a:t>
            </a:r>
            <a:r>
              <a:rPr lang="en-US" sz="1400" dirty="0">
                <a:solidFill>
                  <a:srgbClr val="002060"/>
                </a:solidFill>
                <a:latin typeface="Times New Roman" panose="02020603050405020304" pitchFamily="18" charset="0"/>
                <a:ea typeface="Times New Roman" panose="02020603050405020304" pitchFamily="18" charset="0"/>
              </a:rPr>
              <a:t> than that of the cornea. </a:t>
            </a:r>
            <a:br>
              <a:rPr lang="en-US" sz="1400" dirty="0">
                <a:solidFill>
                  <a:srgbClr val="002060"/>
                </a:solidFill>
                <a:latin typeface="Times New Roman" panose="02020603050405020304" pitchFamily="18" charset="0"/>
                <a:ea typeface="Times New Roman" panose="02020603050405020304" pitchFamily="18" charset="0"/>
              </a:rPr>
            </a:br>
            <a:r>
              <a:rPr lang="en-US" sz="1400" dirty="0">
                <a:solidFill>
                  <a:srgbClr val="002060"/>
                </a:solidFill>
                <a:latin typeface="Times New Roman" panose="02020603050405020304" pitchFamily="18" charset="0"/>
                <a:ea typeface="Times New Roman" panose="02020603050405020304" pitchFamily="18" charset="0"/>
              </a:rPr>
              <a:t>5. The refractive index is </a:t>
            </a:r>
            <a:r>
              <a:rPr lang="en-US" sz="1400" b="1" dirty="0">
                <a:solidFill>
                  <a:srgbClr val="002060"/>
                </a:solidFill>
                <a:latin typeface="Times New Roman" panose="02020603050405020304" pitchFamily="18" charset="0"/>
                <a:ea typeface="Times New Roman" panose="02020603050405020304" pitchFamily="18" charset="0"/>
              </a:rPr>
              <a:t>the same in </a:t>
            </a:r>
            <a:r>
              <a:rPr lang="en-US" sz="1400" dirty="0">
                <a:solidFill>
                  <a:srgbClr val="002060"/>
                </a:solidFill>
                <a:latin typeface="Times New Roman" panose="02020603050405020304" pitchFamily="18" charset="0"/>
                <a:ea typeface="Times New Roman" panose="02020603050405020304" pitchFamily="18" charset="0"/>
              </a:rPr>
              <a:t>all the corneal layers =</a:t>
            </a:r>
            <a:r>
              <a:rPr lang="en-US" sz="1400" b="1" dirty="0">
                <a:solidFill>
                  <a:srgbClr val="002060"/>
                </a:solidFill>
                <a:latin typeface="Times New Roman" panose="02020603050405020304" pitchFamily="18" charset="0"/>
                <a:ea typeface="Times New Roman" panose="02020603050405020304" pitchFamily="18" charset="0"/>
              </a:rPr>
              <a:t>1.37.</a:t>
            </a:r>
            <a:r>
              <a:rPr lang="en-US" sz="1400" dirty="0">
                <a:solidFill>
                  <a:srgbClr val="002060"/>
                </a:solidFill>
                <a:latin typeface="Times New Roman" panose="02020603050405020304" pitchFamily="18" charset="0"/>
                <a:ea typeface="Times New Roman" panose="02020603050405020304" pitchFamily="18" charset="0"/>
              </a:rPr>
              <a:t> </a:t>
            </a:r>
          </a:p>
          <a:p>
            <a:pPr marL="0" indent="0" algn="l" rtl="0">
              <a:lnSpc>
                <a:spcPct val="150000"/>
              </a:lnSpc>
              <a:spcBef>
                <a:spcPts val="0"/>
              </a:spcBef>
              <a:spcAft>
                <a:spcPts val="0"/>
              </a:spcAft>
              <a:buFont typeface="Wingdings 2" panose="05020102010507070707" pitchFamily="18" charset="2"/>
              <a:buNone/>
              <a:defRPr/>
            </a:pPr>
            <a:r>
              <a:rPr lang="en-US" sz="1400" dirty="0">
                <a:solidFill>
                  <a:srgbClr val="002060"/>
                </a:solidFill>
                <a:latin typeface="Times New Roman" panose="02020603050405020304" pitchFamily="18" charset="0"/>
                <a:ea typeface="Times New Roman" panose="02020603050405020304" pitchFamily="18" charset="0"/>
              </a:rPr>
              <a:t>6. Vitamins as vitamin "A" which prevents </a:t>
            </a:r>
            <a:r>
              <a:rPr lang="en-US" sz="1400" dirty="0" err="1">
                <a:solidFill>
                  <a:srgbClr val="002060"/>
                </a:solidFill>
                <a:latin typeface="Times New Roman" panose="02020603050405020304" pitchFamily="18" charset="0"/>
                <a:ea typeface="Times New Roman" panose="02020603050405020304" pitchFamily="18" charset="0"/>
              </a:rPr>
              <a:t>keritinization</a:t>
            </a:r>
            <a:r>
              <a:rPr lang="en-US" sz="1400" dirty="0">
                <a:solidFill>
                  <a:srgbClr val="002060"/>
                </a:solidFill>
                <a:latin typeface="Times New Roman" panose="02020603050405020304" pitchFamily="18" charset="0"/>
                <a:ea typeface="Times New Roman" panose="02020603050405020304" pitchFamily="18" charset="0"/>
              </a:rPr>
              <a:t> also vitamin B</a:t>
            </a:r>
            <a:r>
              <a:rPr lang="en-US" sz="1400" baseline="-25000" dirty="0">
                <a:solidFill>
                  <a:srgbClr val="002060"/>
                </a:solidFill>
                <a:latin typeface="Times New Roman" panose="02020603050405020304" pitchFamily="18" charset="0"/>
                <a:ea typeface="Times New Roman" panose="02020603050405020304" pitchFamily="18" charset="0"/>
              </a:rPr>
              <a:t>2</a:t>
            </a:r>
            <a:r>
              <a:rPr lang="en-US" sz="1400" dirty="0">
                <a:solidFill>
                  <a:srgbClr val="002060"/>
                </a:solidFill>
                <a:latin typeface="Times New Roman" panose="02020603050405020304" pitchFamily="18" charset="0"/>
                <a:ea typeface="Times New Roman" panose="02020603050405020304" pitchFamily="18" charset="0"/>
              </a:rPr>
              <a:t> (riboflavin) prevents corneal vascularization.</a:t>
            </a:r>
          </a:p>
          <a:p>
            <a:pPr marL="0" indent="0" algn="justLow" rtl="0">
              <a:lnSpc>
                <a:spcPct val="150000"/>
              </a:lnSpc>
              <a:spcBef>
                <a:spcPts val="0"/>
              </a:spcBef>
              <a:spcAft>
                <a:spcPts val="0"/>
              </a:spcAft>
              <a:buFont typeface="Wingdings 2" panose="05020102010507070707" pitchFamily="18" charset="2"/>
              <a:buNone/>
              <a:defRPr/>
            </a:pPr>
            <a:r>
              <a:rPr lang="en-US" sz="1400" b="1" dirty="0">
                <a:solidFill>
                  <a:srgbClr val="002060"/>
                </a:solidFill>
                <a:latin typeface="Times New Roman" panose="02020603050405020304" pitchFamily="18" charset="0"/>
                <a:ea typeface="Times New Roman" panose="02020603050405020304" pitchFamily="18" charset="0"/>
              </a:rPr>
              <a:t>Functions of the Cornea</a:t>
            </a:r>
            <a:endParaRPr lang="en-US" sz="1400" dirty="0">
              <a:solidFill>
                <a:srgbClr val="002060"/>
              </a:solidFill>
              <a:latin typeface="Times New Roman" panose="02020603050405020304" pitchFamily="18" charset="0"/>
              <a:ea typeface="Times New Roman" panose="02020603050405020304" pitchFamily="18" charset="0"/>
            </a:endParaRPr>
          </a:p>
          <a:p>
            <a:pPr marL="457200" lvl="1" indent="0" algn="justLow" rtl="0">
              <a:lnSpc>
                <a:spcPct val="150000"/>
              </a:lnSpc>
              <a:spcBef>
                <a:spcPts val="0"/>
              </a:spcBef>
              <a:spcAft>
                <a:spcPts val="0"/>
              </a:spcAft>
              <a:buFont typeface="Wingdings 2" panose="05020102010507070707" pitchFamily="18" charset="2"/>
              <a:buNone/>
              <a:tabLst>
                <a:tab pos="360045" algn="l"/>
                <a:tab pos="1371600" algn="l"/>
              </a:tabLst>
              <a:defRPr/>
            </a:pPr>
            <a:r>
              <a:rPr lang="en-US" sz="1400" dirty="0">
                <a:solidFill>
                  <a:srgbClr val="002060"/>
                </a:solidFill>
                <a:latin typeface="Times New Roman" panose="02020603050405020304" pitchFamily="18" charset="0"/>
                <a:ea typeface="Times New Roman" panose="02020603050405020304" pitchFamily="18" charset="0"/>
              </a:rPr>
              <a:t>1. It admits light to enter the eye because of its transparency.</a:t>
            </a:r>
          </a:p>
          <a:p>
            <a:pPr marL="457200" lvl="1" indent="0" algn="justLow" rtl="0">
              <a:lnSpc>
                <a:spcPct val="150000"/>
              </a:lnSpc>
              <a:spcBef>
                <a:spcPts val="0"/>
              </a:spcBef>
              <a:spcAft>
                <a:spcPts val="0"/>
              </a:spcAft>
              <a:buFont typeface="Wingdings 2" panose="05020102010507070707" pitchFamily="18" charset="2"/>
              <a:buNone/>
              <a:tabLst>
                <a:tab pos="360045" algn="l"/>
                <a:tab pos="1371600" algn="l"/>
              </a:tabLst>
              <a:defRPr/>
            </a:pPr>
            <a:r>
              <a:rPr lang="en-US" sz="1400" dirty="0">
                <a:solidFill>
                  <a:srgbClr val="002060"/>
                </a:solidFill>
                <a:latin typeface="Times New Roman" panose="02020603050405020304" pitchFamily="18" charset="0"/>
                <a:ea typeface="Times New Roman" panose="02020603050405020304" pitchFamily="18" charset="0"/>
              </a:rPr>
              <a:t>2. It acts as strong refractive media (</a:t>
            </a:r>
            <a:r>
              <a:rPr lang="en-US" sz="1400" b="1" dirty="0">
                <a:solidFill>
                  <a:srgbClr val="002060"/>
                </a:solidFill>
                <a:latin typeface="Times New Roman" panose="02020603050405020304" pitchFamily="18" charset="0"/>
                <a:ea typeface="Times New Roman" panose="02020603050405020304" pitchFamily="18" charset="0"/>
              </a:rPr>
              <a:t>44</a:t>
            </a:r>
            <a:r>
              <a:rPr lang="en-US" sz="1400" dirty="0">
                <a:solidFill>
                  <a:srgbClr val="002060"/>
                </a:solidFill>
                <a:latin typeface="Times New Roman" panose="02020603050405020304" pitchFamily="18" charset="0"/>
                <a:ea typeface="Times New Roman" panose="02020603050405020304" pitchFamily="18" charset="0"/>
              </a:rPr>
              <a:t> diopters).</a:t>
            </a:r>
          </a:p>
          <a:p>
            <a:pPr marL="457200" lvl="1" indent="0" algn="justLow" rtl="0">
              <a:lnSpc>
                <a:spcPct val="150000"/>
              </a:lnSpc>
              <a:spcBef>
                <a:spcPts val="0"/>
              </a:spcBef>
              <a:spcAft>
                <a:spcPts val="0"/>
              </a:spcAft>
              <a:buFont typeface="Wingdings 2" panose="05020102010507070707" pitchFamily="18" charset="2"/>
              <a:buNone/>
              <a:tabLst>
                <a:tab pos="360045" algn="l"/>
                <a:tab pos="1371600" algn="l"/>
              </a:tabLst>
              <a:defRPr/>
            </a:pPr>
            <a:r>
              <a:rPr lang="en-US" sz="1400" dirty="0">
                <a:solidFill>
                  <a:srgbClr val="002060"/>
                </a:solidFill>
                <a:latin typeface="Times New Roman" panose="02020603050405020304" pitchFamily="18" charset="0"/>
                <a:ea typeface="Times New Roman" panose="02020603050405020304" pitchFamily="18" charset="0"/>
              </a:rPr>
              <a:t>3. The great sensitivity of cornea acts as protective mechanism for the inner delicate structure through the corneal reflex (touching cornea, eye lashes or eye lids leads to strong closure of lids).</a:t>
            </a:r>
          </a:p>
          <a:p>
            <a:pPr marL="457200" lvl="1" indent="0" algn="justLow" rtl="0">
              <a:lnSpc>
                <a:spcPct val="150000"/>
              </a:lnSpc>
              <a:spcBef>
                <a:spcPts val="0"/>
              </a:spcBef>
              <a:spcAft>
                <a:spcPts val="0"/>
              </a:spcAft>
              <a:buFont typeface="Wingdings 2" panose="05020102010507070707" pitchFamily="18" charset="2"/>
              <a:buNone/>
              <a:tabLst>
                <a:tab pos="360045" algn="l"/>
                <a:tab pos="1371600" algn="l"/>
              </a:tabLst>
              <a:defRPr/>
            </a:pPr>
            <a:r>
              <a:rPr lang="en-US" sz="1400" dirty="0">
                <a:solidFill>
                  <a:srgbClr val="002060"/>
                </a:solidFill>
                <a:latin typeface="Times New Roman" panose="02020603050405020304" pitchFamily="18" charset="0"/>
                <a:ea typeface="Times New Roman" panose="02020603050405020304" pitchFamily="18" charset="0"/>
              </a:rPr>
              <a:t>4.Corneal reflex indicate degree of anesthesia.</a:t>
            </a:r>
          </a:p>
          <a:p>
            <a:pPr marL="36512" indent="0" algn="l" rtl="0">
              <a:buFont typeface="Wingdings 2" panose="05020102010507070707" pitchFamily="18" charset="2"/>
              <a:buNone/>
              <a:defRPr/>
            </a:pPr>
            <a:endParaRPr lang="en-US" altLang="en-US" sz="1400" dirty="0">
              <a:solidFill>
                <a:srgbClr val="002060"/>
              </a:solidFill>
              <a:latin typeface="Times New Roman" panose="02020603050405020304" pitchFamily="18" charset="0"/>
              <a:cs typeface="Times New Roman" panose="02020603050405020304" pitchFamily="18" charset="0"/>
            </a:endParaRPr>
          </a:p>
        </p:txBody>
      </p:sp>
      <p:pic>
        <p:nvPicPr>
          <p:cNvPr id="6147" name="Picture 1">
            <a:extLst>
              <a:ext uri="{FF2B5EF4-FFF2-40B4-BE49-F238E27FC236}">
                <a16:creationId xmlns:a16="http://schemas.microsoft.com/office/drawing/2014/main" id="{D3325286-B25E-4A75-83A4-DE1528AD49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052513"/>
            <a:ext cx="31686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1">
            <a:extLst>
              <a:ext uri="{FF2B5EF4-FFF2-40B4-BE49-F238E27FC236}">
                <a16:creationId xmlns:a16="http://schemas.microsoft.com/office/drawing/2014/main" id="{999C108C-17A9-49EB-9374-72005BEB89E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260350"/>
            <a:ext cx="8642350" cy="626427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صر نائب للمحتوى 2">
            <a:extLst>
              <a:ext uri="{FF2B5EF4-FFF2-40B4-BE49-F238E27FC236}">
                <a16:creationId xmlns:a16="http://schemas.microsoft.com/office/drawing/2014/main" id="{94C6F61D-5FA9-48AD-98F4-5B2CE9547287}"/>
              </a:ext>
            </a:extLst>
          </p:cNvPr>
          <p:cNvSpPr>
            <a:spLocks noGrp="1"/>
          </p:cNvSpPr>
          <p:nvPr>
            <p:ph idx="1"/>
          </p:nvPr>
        </p:nvSpPr>
        <p:spPr>
          <a:xfrm>
            <a:off x="179388" y="115888"/>
            <a:ext cx="8856662" cy="6264275"/>
          </a:xfrm>
        </p:spPr>
        <p:txBody>
          <a:bodyPr/>
          <a:lstStyle/>
          <a:p>
            <a:pPr marL="34925" indent="0" algn="ctr" rtl="0">
              <a:buFont typeface="Wingdings 2" panose="05020102010507070707" pitchFamily="18" charset="2"/>
              <a:buNone/>
            </a:pPr>
            <a:r>
              <a:rPr lang="en-US" altLang="en-US" sz="1400" b="1">
                <a:solidFill>
                  <a:srgbClr val="002060"/>
                </a:solidFill>
                <a:latin typeface="Times New Roman" panose="02020603050405020304" pitchFamily="18" charset="0"/>
                <a:cs typeface="Times New Roman" panose="02020603050405020304" pitchFamily="18" charset="0"/>
              </a:rPr>
              <a:t>THE AQUEOUS HUMOR</a:t>
            </a:r>
          </a:p>
          <a:p>
            <a:pPr marL="34925" indent="0" algn="ctr" rtl="0">
              <a:buFont typeface="Wingdings 2" panose="05020102010507070707" pitchFamily="18" charset="2"/>
              <a:buNone/>
            </a:pPr>
            <a:endParaRPr lang="en-US" altLang="en-US" sz="1400" b="1">
              <a:solidFill>
                <a:srgbClr val="002060"/>
              </a:solidFill>
              <a:latin typeface="Times New Roman" panose="02020603050405020304" pitchFamily="18" charset="0"/>
              <a:cs typeface="Times New Roman" panose="02020603050405020304" pitchFamily="18" charset="0"/>
            </a:endParaRP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The space between the cornea and anterior lens surface is called the </a:t>
            </a:r>
            <a:r>
              <a:rPr lang="en-US" altLang="en-US" sz="1600" b="1">
                <a:solidFill>
                  <a:srgbClr val="002060"/>
                </a:solidFill>
                <a:latin typeface="Times New Roman" panose="02020603050405020304" pitchFamily="18" charset="0"/>
                <a:cs typeface="Times New Roman" panose="02020603050405020304" pitchFamily="18" charset="0"/>
              </a:rPr>
              <a:t>anterior chamber</a:t>
            </a:r>
            <a:r>
              <a:rPr lang="en-US" altLang="en-US" sz="1600">
                <a:solidFill>
                  <a:srgbClr val="002060"/>
                </a:solidFill>
                <a:latin typeface="Times New Roman" panose="02020603050405020304" pitchFamily="18" charset="0"/>
                <a:cs typeface="Times New Roman" panose="02020603050405020304" pitchFamily="18" charset="0"/>
              </a:rPr>
              <a:t>. The narrow circular space between the iris, lens and the ciliary body is termed the </a:t>
            </a:r>
            <a:r>
              <a:rPr lang="en-US" altLang="en-US" sz="1600" b="1">
                <a:solidFill>
                  <a:srgbClr val="002060"/>
                </a:solidFill>
                <a:latin typeface="Times New Roman" panose="02020603050405020304" pitchFamily="18" charset="0"/>
                <a:cs typeface="Times New Roman" panose="02020603050405020304" pitchFamily="18" charset="0"/>
              </a:rPr>
              <a:t>posterior chamber</a:t>
            </a:r>
            <a:r>
              <a:rPr lang="en-US" altLang="en-US" sz="1600">
                <a:solidFill>
                  <a:srgbClr val="002060"/>
                </a:solidFill>
                <a:latin typeface="Times New Roman" panose="02020603050405020304" pitchFamily="18" charset="0"/>
                <a:cs typeface="Times New Roman" panose="02020603050405020304" pitchFamily="18" charset="0"/>
              </a:rPr>
              <a:t>. Both anterior and posterior chambers contain aqueous humor which is a clear transparent fluid. </a:t>
            </a:r>
          </a:p>
          <a:p>
            <a:pPr marL="34925" indent="0" algn="l"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Formation of the aqueous humor</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The volume of the aqueous humor = 200 mm3 it is formed at the rate of  2 mm / min by the ciliary processes that is projecting from the ciliary body in the posterior chamber.</a:t>
            </a:r>
          </a:p>
          <a:p>
            <a:pPr marL="34925" indent="0" algn="l"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Outflow of aqueous humor from the eye:</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The aqueous humor is formed by the ciliary processes and enters the posterior chamber, it flows through the suspensory ligament of the lens, then through the pupil into the anterior chamber of the eye. Here, the fluid flows into the angle between the cornea and iris called irido-corneal or filtration angle and then to spaces between a network of trabeculae called </a:t>
            </a:r>
            <a:r>
              <a:rPr lang="en-US" altLang="en-US" sz="1600" b="1">
                <a:solidFill>
                  <a:srgbClr val="002060"/>
                </a:solidFill>
                <a:latin typeface="Times New Roman" panose="02020603050405020304" pitchFamily="18" charset="0"/>
                <a:cs typeface="Times New Roman" panose="02020603050405020304" pitchFamily="18" charset="0"/>
              </a:rPr>
              <a:t>spaces of fontana </a:t>
            </a:r>
            <a:r>
              <a:rPr lang="en-US" altLang="en-US" sz="1600">
                <a:solidFill>
                  <a:srgbClr val="002060"/>
                </a:solidFill>
                <a:latin typeface="Times New Roman" panose="02020603050405020304" pitchFamily="18" charset="0"/>
                <a:cs typeface="Times New Roman" panose="02020603050405020304" pitchFamily="18" charset="0"/>
              </a:rPr>
              <a:t>to reach the </a:t>
            </a:r>
            <a:r>
              <a:rPr lang="en-US" altLang="en-US" sz="1600" b="1">
                <a:solidFill>
                  <a:srgbClr val="002060"/>
                </a:solidFill>
                <a:latin typeface="Times New Roman" panose="02020603050405020304" pitchFamily="18" charset="0"/>
                <a:cs typeface="Times New Roman" panose="02020603050405020304" pitchFamily="18" charset="0"/>
              </a:rPr>
              <a:t>canal of Schlemm</a:t>
            </a:r>
            <a:r>
              <a:rPr lang="en-US" altLang="en-US" sz="1600">
                <a:solidFill>
                  <a:srgbClr val="002060"/>
                </a:solidFill>
                <a:latin typeface="Times New Roman" panose="02020603050405020304" pitchFamily="18" charset="0"/>
                <a:cs typeface="Times New Roman" panose="02020603050405020304" pitchFamily="18" charset="0"/>
              </a:rPr>
              <a:t>. The canal opens into the </a:t>
            </a:r>
            <a:r>
              <a:rPr lang="en-US" altLang="en-US" sz="1600" b="1">
                <a:solidFill>
                  <a:srgbClr val="002060"/>
                </a:solidFill>
                <a:latin typeface="Times New Roman" panose="02020603050405020304" pitchFamily="18" charset="0"/>
                <a:cs typeface="Times New Roman" panose="02020603050405020304" pitchFamily="18" charset="0"/>
              </a:rPr>
              <a:t>aqueous veins </a:t>
            </a:r>
            <a:r>
              <a:rPr lang="en-US" altLang="en-US" sz="1600">
                <a:solidFill>
                  <a:srgbClr val="002060"/>
                </a:solidFill>
                <a:latin typeface="Times New Roman" panose="02020603050405020304" pitchFamily="18" charset="0"/>
                <a:cs typeface="Times New Roman" panose="02020603050405020304" pitchFamily="18" charset="0"/>
              </a:rPr>
              <a:t>which lead to the </a:t>
            </a:r>
            <a:r>
              <a:rPr lang="en-US" altLang="en-US" sz="1600" b="1">
                <a:solidFill>
                  <a:srgbClr val="002060"/>
                </a:solidFill>
                <a:latin typeface="Times New Roman" panose="02020603050405020304" pitchFamily="18" charset="0"/>
                <a:cs typeface="Times New Roman" panose="02020603050405020304" pitchFamily="18" charset="0"/>
              </a:rPr>
              <a:t>ocular veins</a:t>
            </a:r>
            <a:r>
              <a:rPr lang="en-US" altLang="en-US" sz="1600">
                <a:solidFill>
                  <a:srgbClr val="002060"/>
                </a:solidFill>
                <a:latin typeface="Times New Roman" panose="02020603050405020304" pitchFamily="18" charset="0"/>
                <a:cs typeface="Times New Roman" panose="02020603050405020304" pitchFamily="18" charset="0"/>
              </a:rPr>
              <a:t>.</a:t>
            </a:r>
          </a:p>
          <a:p>
            <a:pPr marL="34925" indent="0" algn="l" rtl="0">
              <a:buFont typeface="Wingdings 2" panose="05020102010507070707" pitchFamily="18" charset="2"/>
              <a:buNone/>
            </a:pPr>
            <a:endParaRPr lang="en-US" altLang="en-US" sz="1600" b="1">
              <a:solidFill>
                <a:srgbClr val="002060"/>
              </a:solidFill>
              <a:latin typeface="Times New Roman" panose="02020603050405020304" pitchFamily="18" charset="0"/>
              <a:cs typeface="Times New Roman" panose="02020603050405020304" pitchFamily="18" charset="0"/>
            </a:endParaRPr>
          </a:p>
          <a:p>
            <a:pPr marL="34925" indent="0" algn="l"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Function of the aqueous humor: -</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1) It supplies the avascular cornea and lens with nutrients and removes waste products.	</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2) It maintains the intraocular pressure.</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3) It plays a role as a refractive medium in the eye. </a:t>
            </a:r>
          </a:p>
          <a:p>
            <a:pPr marL="34925" indent="0" algn="l"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Intraocular pressure (IOP)</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The intraocular pressure in man is </a:t>
            </a:r>
            <a:r>
              <a:rPr lang="en-US" altLang="en-US" sz="1600" b="1">
                <a:solidFill>
                  <a:srgbClr val="002060"/>
                </a:solidFill>
                <a:latin typeface="Times New Roman" panose="02020603050405020304" pitchFamily="18" charset="0"/>
                <a:cs typeface="Times New Roman" panose="02020603050405020304" pitchFamily="18" charset="0"/>
              </a:rPr>
              <a:t>15-20</a:t>
            </a:r>
            <a:r>
              <a:rPr lang="en-US" altLang="en-US" sz="1600">
                <a:solidFill>
                  <a:srgbClr val="002060"/>
                </a:solidFill>
                <a:latin typeface="Times New Roman" panose="02020603050405020304" pitchFamily="18" charset="0"/>
                <a:cs typeface="Times New Roman" panose="02020603050405020304" pitchFamily="18" charset="0"/>
              </a:rPr>
              <a:t> mmHg. The intraocular pressure remains constant inspite of wide changes in the arterial blood pressure. In man the intra-ocular pressure is measured indirectly by an apparatus called "Tonometers</a:t>
            </a:r>
            <a:r>
              <a:rPr lang="en-US" altLang="en-US" sz="1400">
                <a:solidFill>
                  <a:srgbClr val="002060"/>
                </a:solidFill>
                <a:latin typeface="Times New Roman" panose="02020603050405020304" pitchFamily="18" charset="0"/>
                <a:cs typeface="Times New Roman" panose="02020603050405020304" pitchFamily="18" charset="0"/>
              </a:rPr>
              <a:t>".	</a:t>
            </a:r>
          </a:p>
          <a:p>
            <a:pPr marL="34925" indent="0" algn="l" rtl="0">
              <a:buFont typeface="Wingdings 2" panose="05020102010507070707" pitchFamily="18" charset="2"/>
              <a:buNone/>
            </a:pPr>
            <a:endParaRPr lang="en-US" altLang="en-US" sz="14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عنصر نائب للمحتوى 2">
            <a:extLst>
              <a:ext uri="{FF2B5EF4-FFF2-40B4-BE49-F238E27FC236}">
                <a16:creationId xmlns:a16="http://schemas.microsoft.com/office/drawing/2014/main" id="{CB1D628A-3110-4928-AD8C-699B73B0711F}"/>
              </a:ext>
            </a:extLst>
          </p:cNvPr>
          <p:cNvSpPr>
            <a:spLocks noGrp="1"/>
          </p:cNvSpPr>
          <p:nvPr>
            <p:ph idx="1"/>
          </p:nvPr>
        </p:nvSpPr>
        <p:spPr>
          <a:xfrm>
            <a:off x="179388" y="115888"/>
            <a:ext cx="8856662" cy="6264275"/>
          </a:xfrm>
        </p:spPr>
        <p:txBody>
          <a:bodyPr/>
          <a:lstStyle/>
          <a:p>
            <a:pPr marL="34925" indent="0" algn="ctr"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THE VITREOUS HUMOR</a:t>
            </a:r>
          </a:p>
          <a:p>
            <a:pPr marL="34925" indent="0" algn="l" rtl="0">
              <a:buFont typeface="Wingdings 2" panose="05020102010507070707" pitchFamily="18" charset="2"/>
              <a:buNone/>
            </a:pPr>
            <a:endParaRPr lang="en-US" altLang="en-US" sz="1600">
              <a:solidFill>
                <a:srgbClr val="002060"/>
              </a:solidFill>
              <a:latin typeface="Times New Roman" panose="02020603050405020304" pitchFamily="18" charset="0"/>
              <a:cs typeface="Times New Roman" panose="02020603050405020304" pitchFamily="18" charset="0"/>
            </a:endParaRP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It is avascular transparent </a:t>
            </a:r>
            <a:r>
              <a:rPr lang="en-US" altLang="en-US" sz="1600" b="1">
                <a:solidFill>
                  <a:srgbClr val="002060"/>
                </a:solidFill>
                <a:latin typeface="Times New Roman" panose="02020603050405020304" pitchFamily="18" charset="0"/>
                <a:cs typeface="Times New Roman" panose="02020603050405020304" pitchFamily="18" charset="0"/>
              </a:rPr>
              <a:t>jelly like </a:t>
            </a:r>
            <a:r>
              <a:rPr lang="en-US" altLang="en-US" sz="1600">
                <a:solidFill>
                  <a:srgbClr val="002060"/>
                </a:solidFill>
                <a:latin typeface="Times New Roman" panose="02020603050405020304" pitchFamily="18" charset="0"/>
                <a:cs typeface="Times New Roman" panose="02020603050405020304" pitchFamily="18" charset="0"/>
              </a:rPr>
              <a:t>substance which fills the space between lens and the retina. It also called the vitreous body.</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The vitreous is separated from the lens by a very narrow space that admits slight bulging of posterior surface of the lens during accommodation called the retro-lental space.</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Moreover, the whole vitreous is enclosed in a thin membrane which is adherent firmly to the retina around the optic disc.</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The vitreous is traversed from the posterior space of the lens to the optic disc by a canal (hyaloid canal) which acts as a lymph channel. The vitreous also takes it's nutrition by diffusion from choroid vessels.</a:t>
            </a:r>
          </a:p>
          <a:p>
            <a:pPr marL="34925" indent="0" algn="l" rtl="0">
              <a:buFont typeface="Wingdings 2" panose="05020102010507070707" pitchFamily="18" charset="2"/>
              <a:buNone/>
            </a:pPr>
            <a:endParaRPr lang="en-US" altLang="en-US" sz="1600">
              <a:solidFill>
                <a:srgbClr val="002060"/>
              </a:solidFill>
              <a:latin typeface="Times New Roman" panose="02020603050405020304" pitchFamily="18" charset="0"/>
              <a:cs typeface="Times New Roman" panose="02020603050405020304" pitchFamily="18" charset="0"/>
            </a:endParaRPr>
          </a:p>
          <a:p>
            <a:pPr marL="34925" indent="0" algn="l" rtl="0">
              <a:buFont typeface="Wingdings 2" panose="05020102010507070707"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Functions of the vitreous:-</a:t>
            </a:r>
          </a:p>
          <a:p>
            <a:pPr marL="34925" indent="0" algn="l"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1- Shock absorber to protect delicate retina from injury.      </a:t>
            </a:r>
          </a:p>
          <a:p>
            <a:pPr marL="34925" indent="0" algn="l"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2- Support lens in its position.	</a:t>
            </a:r>
          </a:p>
          <a:p>
            <a:pPr marL="34925" indent="0" algn="l"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3- Maintain normal globular shape of the eye.	</a:t>
            </a:r>
          </a:p>
          <a:p>
            <a:pPr marL="34925" indent="0" algn="l"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4- It plays a role as a refractive medium in the eye. </a:t>
            </a:r>
          </a:p>
          <a:p>
            <a:pPr marL="34925" indent="0" algn="l" rtl="0">
              <a:buFont typeface="Wingdings 2" panose="05020102010507070707" pitchFamily="18" charset="2"/>
              <a:buNone/>
            </a:pPr>
            <a:endParaRPr lang="en-US" altLang="en-US" sz="1400">
              <a:solidFill>
                <a:srgbClr val="002060"/>
              </a:solidFill>
              <a:latin typeface="Times New Roman" panose="02020603050405020304" pitchFamily="18" charset="0"/>
              <a:cs typeface="Times New Roman" panose="02020603050405020304" pitchFamily="18" charset="0"/>
            </a:endParaRPr>
          </a:p>
        </p:txBody>
      </p:sp>
      <p:pic>
        <p:nvPicPr>
          <p:cNvPr id="9219" name="Picture 1">
            <a:extLst>
              <a:ext uri="{FF2B5EF4-FFF2-40B4-BE49-F238E27FC236}">
                <a16:creationId xmlns:a16="http://schemas.microsoft.com/office/drawing/2014/main" id="{92DDED0C-A5DB-4DA0-A34F-C837778688F5}"/>
              </a:ext>
            </a:extLst>
          </p:cNvPr>
          <p:cNvPicPr>
            <a:picLocks noChangeAspect="1"/>
          </p:cNvPicPr>
          <p:nvPr/>
        </p:nvPicPr>
        <p:blipFill>
          <a:blip r:embed="rId2">
            <a:extLst>
              <a:ext uri="{28A0092B-C50C-407E-A947-70E740481C1C}">
                <a14:useLocalDpi xmlns:a14="http://schemas.microsoft.com/office/drawing/2010/main" val="0"/>
              </a:ext>
            </a:extLst>
          </a:blip>
          <a:srcRect l="21870" r="7805"/>
          <a:stretch>
            <a:fillRect/>
          </a:stretch>
        </p:blipFill>
        <p:spPr bwMode="auto">
          <a:xfrm>
            <a:off x="5486400" y="3644900"/>
            <a:ext cx="3549650"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صر نائب للمحتوى 2">
            <a:extLst>
              <a:ext uri="{FF2B5EF4-FFF2-40B4-BE49-F238E27FC236}">
                <a16:creationId xmlns:a16="http://schemas.microsoft.com/office/drawing/2014/main" id="{EF6F3AD2-9186-4B36-B1CB-1DE1E5BEB40E}"/>
              </a:ext>
            </a:extLst>
          </p:cNvPr>
          <p:cNvSpPr>
            <a:spLocks noGrp="1"/>
          </p:cNvSpPr>
          <p:nvPr>
            <p:ph idx="1"/>
          </p:nvPr>
        </p:nvSpPr>
        <p:spPr>
          <a:xfrm>
            <a:off x="179388" y="115888"/>
            <a:ext cx="8856662" cy="6264275"/>
          </a:xfrm>
        </p:spPr>
        <p:txBody>
          <a:bodyPr/>
          <a:lstStyle/>
          <a:p>
            <a:pPr marL="34925" indent="0" algn="ctr" rtl="0">
              <a:buFont typeface="Wingdings 2" panose="05020102010507070707" pitchFamily="18" charset="2"/>
              <a:buNone/>
            </a:pPr>
            <a:r>
              <a:rPr lang="en-US" altLang="en-US" sz="2000" b="1">
                <a:solidFill>
                  <a:srgbClr val="002060"/>
                </a:solidFill>
                <a:latin typeface="Times New Roman" panose="02020603050405020304" pitchFamily="18" charset="0"/>
                <a:cs typeface="Times New Roman" panose="02020603050405020304" pitchFamily="18" charset="0"/>
              </a:rPr>
              <a:t>THE LENS</a:t>
            </a:r>
          </a:p>
          <a:p>
            <a:pPr marL="34925" indent="0" algn="ctr" rtl="0">
              <a:buFont typeface="Wingdings 2" panose="05020102010507070707" pitchFamily="18" charset="2"/>
              <a:buNone/>
            </a:pPr>
            <a:endParaRPr lang="en-US" altLang="en-US" sz="1600" b="1">
              <a:solidFill>
                <a:srgbClr val="002060"/>
              </a:solidFill>
              <a:latin typeface="Times New Roman" panose="02020603050405020304" pitchFamily="18" charset="0"/>
              <a:cs typeface="Times New Roman" panose="02020603050405020304" pitchFamily="18" charset="0"/>
            </a:endParaRP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It is avascular transparent biconvex structure which is held by the suspensory ligament in position behind the iris and in front of the vitreous body. The lens is gelatinous structure enclosed in an elastic capsule. </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The refractive index of the periphery of the lens is </a:t>
            </a:r>
            <a:r>
              <a:rPr lang="en-US" altLang="en-US" sz="1600" b="1">
                <a:solidFill>
                  <a:srgbClr val="002060"/>
                </a:solidFill>
                <a:latin typeface="Times New Roman" panose="02020603050405020304" pitchFamily="18" charset="0"/>
                <a:cs typeface="Times New Roman" panose="02020603050405020304" pitchFamily="18" charset="0"/>
              </a:rPr>
              <a:t>1.38</a:t>
            </a:r>
            <a:r>
              <a:rPr lang="en-US" altLang="en-US" sz="1600">
                <a:solidFill>
                  <a:srgbClr val="002060"/>
                </a:solidFill>
                <a:latin typeface="Times New Roman" panose="02020603050405020304" pitchFamily="18" charset="0"/>
                <a:cs typeface="Times New Roman" panose="02020603050405020304" pitchFamily="18" charset="0"/>
              </a:rPr>
              <a:t> while that of the central part is </a:t>
            </a:r>
            <a:r>
              <a:rPr lang="en-US" altLang="en-US" sz="1600" b="1">
                <a:solidFill>
                  <a:srgbClr val="002060"/>
                </a:solidFill>
                <a:latin typeface="Times New Roman" panose="02020603050405020304" pitchFamily="18" charset="0"/>
                <a:cs typeface="Times New Roman" panose="02020603050405020304" pitchFamily="18" charset="0"/>
              </a:rPr>
              <a:t>1.4</a:t>
            </a:r>
            <a:r>
              <a:rPr lang="en-US" altLang="en-US" sz="1600">
                <a:solidFill>
                  <a:srgbClr val="002060"/>
                </a:solidFill>
                <a:latin typeface="Times New Roman" panose="02020603050405020304" pitchFamily="18" charset="0"/>
                <a:cs typeface="Times New Roman" panose="02020603050405020304" pitchFamily="18" charset="0"/>
              </a:rPr>
              <a:t>. The refractive power of the lens during rest (none accommodated) = </a:t>
            </a:r>
            <a:r>
              <a:rPr lang="en-US" altLang="en-US" sz="1600" b="1">
                <a:solidFill>
                  <a:srgbClr val="002060"/>
                </a:solidFill>
                <a:latin typeface="Times New Roman" panose="02020603050405020304" pitchFamily="18" charset="0"/>
                <a:cs typeface="Times New Roman" panose="02020603050405020304" pitchFamily="18" charset="0"/>
              </a:rPr>
              <a:t>15 D</a:t>
            </a:r>
            <a:r>
              <a:rPr lang="en-US" altLang="en-US" sz="1600">
                <a:solidFill>
                  <a:srgbClr val="002060"/>
                </a:solidFill>
                <a:latin typeface="Times New Roman" panose="02020603050405020304" pitchFamily="18" charset="0"/>
                <a:cs typeface="Times New Roman" panose="02020603050405020304" pitchFamily="18" charset="0"/>
              </a:rPr>
              <a:t>. in healthy young adult and up to </a:t>
            </a:r>
            <a:r>
              <a:rPr lang="en-US" altLang="en-US" sz="1600" b="1">
                <a:solidFill>
                  <a:srgbClr val="002060"/>
                </a:solidFill>
                <a:latin typeface="Times New Roman" panose="02020603050405020304" pitchFamily="18" charset="0"/>
                <a:cs typeface="Times New Roman" panose="02020603050405020304" pitchFamily="18" charset="0"/>
              </a:rPr>
              <a:t>32 D</a:t>
            </a:r>
            <a:r>
              <a:rPr lang="en-US" altLang="en-US" sz="1600">
                <a:solidFill>
                  <a:srgbClr val="002060"/>
                </a:solidFill>
                <a:latin typeface="Times New Roman" panose="02020603050405020304" pitchFamily="18" charset="0"/>
                <a:cs typeface="Times New Roman" panose="02020603050405020304" pitchFamily="18" charset="0"/>
              </a:rPr>
              <a:t>. during maximum accommodation to near vision.</a:t>
            </a:r>
          </a:p>
          <a:p>
            <a:pPr marL="34925" indent="0" algn="l" rtl="0">
              <a:buFont typeface="Wingdings 2" panose="05020102010507070707" pitchFamily="18" charset="2"/>
              <a:buNone/>
            </a:pPr>
            <a:endParaRPr lang="en-US" altLang="en-US" sz="1600" b="1">
              <a:solidFill>
                <a:srgbClr val="002060"/>
              </a:solidFill>
              <a:latin typeface="Times New Roman" panose="02020603050405020304" pitchFamily="18" charset="0"/>
              <a:cs typeface="Times New Roman" panose="02020603050405020304" pitchFamily="18" charset="0"/>
            </a:endParaRPr>
          </a:p>
          <a:p>
            <a:pPr marL="34925" indent="0" algn="l"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The causes of lens transparency:-</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1- Manner of fibers arrangement.</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2- The colloid solubility of its high protein content (30 - 35 %).</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3-The refractive indices of its different layers are similar.</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4-Effective and active metabolic processes which maintain the chemical composition of its fibers.</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5- It is non vascular.	</a:t>
            </a:r>
          </a:p>
          <a:p>
            <a:pPr marL="34925" indent="0" algn="l" rtl="0">
              <a:buFont typeface="Wingdings 2" panose="05020102010507070707" pitchFamily="18" charset="2"/>
              <a:buNone/>
            </a:pPr>
            <a:endParaRPr lang="en-US" altLang="en-US" sz="1600" b="1">
              <a:solidFill>
                <a:srgbClr val="002060"/>
              </a:solidFill>
              <a:latin typeface="Times New Roman" panose="02020603050405020304" pitchFamily="18" charset="0"/>
              <a:cs typeface="Times New Roman" panose="02020603050405020304" pitchFamily="18" charset="0"/>
            </a:endParaRPr>
          </a:p>
          <a:p>
            <a:pPr marL="34925" indent="0" algn="l"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Functions of the lens:-</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1 - It is a transparent media which allow light to reach the retina.</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2- Acts as a refractive media having a diopteric power of </a:t>
            </a:r>
            <a:r>
              <a:rPr lang="en-US" altLang="en-US" sz="1600" b="1">
                <a:solidFill>
                  <a:srgbClr val="002060"/>
                </a:solidFill>
                <a:latin typeface="Times New Roman" panose="02020603050405020304" pitchFamily="18" charset="0"/>
                <a:cs typeface="Times New Roman" panose="02020603050405020304" pitchFamily="18" charset="0"/>
              </a:rPr>
              <a:t>15-32</a:t>
            </a:r>
            <a:r>
              <a:rPr lang="en-US" altLang="en-US" sz="1600">
                <a:solidFill>
                  <a:srgbClr val="002060"/>
                </a:solidFill>
                <a:latin typeface="Times New Roman" panose="02020603050405020304" pitchFamily="18" charset="0"/>
                <a:cs typeface="Times New Roman" panose="02020603050405020304" pitchFamily="18" charset="0"/>
              </a:rPr>
              <a:t> diopter.</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3- Accommodation to near and far vision for accurate focusing.</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4- Protect retina from harmful ultraviolet rays (by absorb them).</a:t>
            </a:r>
          </a:p>
          <a:p>
            <a:pPr marL="34925" indent="0" algn="l" rtl="0">
              <a:buFont typeface="Wingdings 2" panose="05020102010507070707" pitchFamily="18" charset="2"/>
              <a:buNone/>
            </a:pPr>
            <a:endParaRPr lang="en-US" altLang="en-US" sz="1400">
              <a:solidFill>
                <a:srgbClr val="002060"/>
              </a:solidFill>
              <a:latin typeface="Times New Roman" panose="02020603050405020304" pitchFamily="18" charset="0"/>
              <a:cs typeface="Times New Roman" panose="02020603050405020304" pitchFamily="18" charset="0"/>
            </a:endParaRPr>
          </a:p>
        </p:txBody>
      </p:sp>
      <p:pic>
        <p:nvPicPr>
          <p:cNvPr id="10243" name="Picture 1">
            <a:extLst>
              <a:ext uri="{FF2B5EF4-FFF2-40B4-BE49-F238E27FC236}">
                <a16:creationId xmlns:a16="http://schemas.microsoft.com/office/drawing/2014/main" id="{14F5ABA0-C181-465E-9DA8-C2CDFA994C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8875" y="4224338"/>
            <a:ext cx="279717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صر نائب للمحتوى 2">
            <a:extLst>
              <a:ext uri="{FF2B5EF4-FFF2-40B4-BE49-F238E27FC236}">
                <a16:creationId xmlns:a16="http://schemas.microsoft.com/office/drawing/2014/main" id="{5F8DF157-13F5-4025-992C-A7647ED0B84F}"/>
              </a:ext>
            </a:extLst>
          </p:cNvPr>
          <p:cNvSpPr>
            <a:spLocks noGrp="1"/>
          </p:cNvSpPr>
          <p:nvPr>
            <p:ph idx="1"/>
          </p:nvPr>
        </p:nvSpPr>
        <p:spPr>
          <a:xfrm>
            <a:off x="179388" y="115888"/>
            <a:ext cx="8856662" cy="6264275"/>
          </a:xfrm>
        </p:spPr>
        <p:txBody>
          <a:bodyPr/>
          <a:lstStyle/>
          <a:p>
            <a:pPr marL="34925" indent="0" algn="ctr"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THE IRIS</a:t>
            </a:r>
          </a:p>
          <a:p>
            <a:pPr marL="34925" indent="0" algn="l" rtl="0">
              <a:buFont typeface="Wingdings 2" panose="05020102010507070707" pitchFamily="18" charset="2"/>
              <a:buNone/>
            </a:pPr>
            <a:endParaRPr lang="en-US" altLang="en-US" sz="1600">
              <a:solidFill>
                <a:srgbClr val="002060"/>
              </a:solidFill>
              <a:latin typeface="Times New Roman" panose="02020603050405020304" pitchFamily="18" charset="0"/>
              <a:cs typeface="Times New Roman" panose="02020603050405020304" pitchFamily="18" charset="0"/>
            </a:endParaRP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It is a thin disc like diaphragm arises from the anterior surface of the ciliary body and lies between the cornea and lens. It is opaque and contains melanin pigment which gives the eye its characteristic color.</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The central aperture in the iris (pupil) is controlled by the circular and radial muscle fibers of the iris. </a:t>
            </a:r>
          </a:p>
          <a:p>
            <a:pPr marL="34925" indent="0" algn="l" rtl="0">
              <a:buFont typeface="Wingdings 2" panose="05020102010507070707" pitchFamily="18" charset="2"/>
              <a:buNone/>
            </a:pPr>
            <a:endParaRPr lang="en-US" altLang="en-US" sz="1600" b="1">
              <a:solidFill>
                <a:srgbClr val="002060"/>
              </a:solidFill>
              <a:latin typeface="Times New Roman" panose="02020603050405020304" pitchFamily="18" charset="0"/>
              <a:cs typeface="Times New Roman" panose="02020603050405020304" pitchFamily="18" charset="0"/>
            </a:endParaRPr>
          </a:p>
          <a:p>
            <a:pPr marL="34925" indent="0" algn="l" rtl="0">
              <a:buFont typeface="Wingdings 2" panose="05020102010507070707"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Functions of the iris:</a:t>
            </a:r>
          </a:p>
          <a:p>
            <a:pPr marL="34925" indent="0" algn="l"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1. A major function of the iris is to </a:t>
            </a:r>
            <a:r>
              <a:rPr lang="en-US" altLang="en-US" sz="1800" b="1">
                <a:solidFill>
                  <a:srgbClr val="002060"/>
                </a:solidFill>
                <a:latin typeface="Times New Roman" panose="02020603050405020304" pitchFamily="18" charset="0"/>
                <a:cs typeface="Times New Roman" panose="02020603050405020304" pitchFamily="18" charset="0"/>
              </a:rPr>
              <a:t>control the amount of light </a:t>
            </a:r>
            <a:r>
              <a:rPr lang="en-US" altLang="en-US" sz="1800">
                <a:solidFill>
                  <a:srgbClr val="002060"/>
                </a:solidFill>
                <a:latin typeface="Times New Roman" panose="02020603050405020304" pitchFamily="18" charset="0"/>
                <a:cs typeface="Times New Roman" panose="02020603050405020304" pitchFamily="18" charset="0"/>
              </a:rPr>
              <a:t>that enters the eye. </a:t>
            </a:r>
          </a:p>
          <a:p>
            <a:pPr marL="34925" indent="0" algn="l"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2. It prevents light rays from falling on the periphery of the eye lens to </a:t>
            </a:r>
            <a:r>
              <a:rPr lang="en-US" altLang="en-US" sz="1800" b="1">
                <a:solidFill>
                  <a:srgbClr val="002060"/>
                </a:solidFill>
                <a:latin typeface="Times New Roman" panose="02020603050405020304" pitchFamily="18" charset="0"/>
                <a:cs typeface="Times New Roman" panose="02020603050405020304" pitchFamily="18" charset="0"/>
              </a:rPr>
              <a:t>decrease the spherical and chromatic aberrations.</a:t>
            </a:r>
          </a:p>
          <a:p>
            <a:pPr marL="34925" indent="0" algn="l"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3. Constriction of the pupil </a:t>
            </a:r>
            <a:r>
              <a:rPr lang="en-US" altLang="en-US" sz="1800" b="1">
                <a:solidFill>
                  <a:srgbClr val="002060"/>
                </a:solidFill>
                <a:latin typeface="Times New Roman" panose="02020603050405020304" pitchFamily="18" charset="0"/>
                <a:cs typeface="Times New Roman" panose="02020603050405020304" pitchFamily="18" charset="0"/>
              </a:rPr>
              <a:t>increases</a:t>
            </a:r>
            <a:r>
              <a:rPr lang="en-US" altLang="en-US" sz="1800">
                <a:solidFill>
                  <a:srgbClr val="002060"/>
                </a:solidFill>
                <a:latin typeface="Times New Roman" panose="02020603050405020304" pitchFamily="18" charset="0"/>
                <a:cs typeface="Times New Roman" panose="02020603050405020304" pitchFamily="18" charset="0"/>
              </a:rPr>
              <a:t> the </a:t>
            </a:r>
            <a:r>
              <a:rPr lang="en-US" altLang="en-US" sz="1800" b="1">
                <a:solidFill>
                  <a:srgbClr val="002060"/>
                </a:solidFill>
                <a:latin typeface="Times New Roman" panose="02020603050405020304" pitchFamily="18" charset="0"/>
                <a:cs typeface="Times New Roman" panose="02020603050405020304" pitchFamily="18" charset="0"/>
              </a:rPr>
              <a:t>depth of focus </a:t>
            </a:r>
            <a:r>
              <a:rPr lang="en-US" altLang="en-US" sz="1800">
                <a:solidFill>
                  <a:srgbClr val="002060"/>
                </a:solidFill>
                <a:latin typeface="Times New Roman" panose="02020603050405020304" pitchFamily="18" charset="0"/>
                <a:cs typeface="Times New Roman" panose="02020603050405020304" pitchFamily="18" charset="0"/>
              </a:rPr>
              <a:t>of the lens system of the eye , this mechanism makes the distance of the object can be changed but it's image still focused on the retina without another new change in accommodation. 	</a:t>
            </a:r>
          </a:p>
          <a:p>
            <a:pPr marL="34925" indent="0" algn="l" rtl="0">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4. Recognition of iris patterns by a video camera that captures iris images and translates the landmarks into a computerized code is more </a:t>
            </a:r>
            <a:r>
              <a:rPr lang="en-US" altLang="en-US" sz="1800" b="1">
                <a:solidFill>
                  <a:srgbClr val="002060"/>
                </a:solidFill>
                <a:latin typeface="Times New Roman" panose="02020603050405020304" pitchFamily="18" charset="0"/>
                <a:cs typeface="Times New Roman" panose="02020603050405020304" pitchFamily="18" charset="0"/>
              </a:rPr>
              <a:t>foolproof</a:t>
            </a:r>
            <a:r>
              <a:rPr lang="en-US" altLang="en-US" sz="1800">
                <a:solidFill>
                  <a:srgbClr val="002060"/>
                </a:solidFill>
                <a:latin typeface="Times New Roman" panose="02020603050405020304" pitchFamily="18" charset="0"/>
                <a:cs typeface="Times New Roman" panose="02020603050405020304" pitchFamily="18" charset="0"/>
              </a:rPr>
              <a:t> than fingerprinting or even DNA testing (basis of the latest identification technology). </a:t>
            </a:r>
          </a:p>
          <a:p>
            <a:pPr marL="34925" indent="0" algn="l" rtl="0">
              <a:buFont typeface="Wingdings 2" panose="05020102010507070707" pitchFamily="18" charset="2"/>
              <a:buNone/>
            </a:pPr>
            <a:endParaRPr lang="en-US" altLang="en-US" sz="16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صر نائب للمحتوى 2">
            <a:extLst>
              <a:ext uri="{FF2B5EF4-FFF2-40B4-BE49-F238E27FC236}">
                <a16:creationId xmlns:a16="http://schemas.microsoft.com/office/drawing/2014/main" id="{358D376F-1E68-497C-8A84-1A884C9EBDFD}"/>
              </a:ext>
            </a:extLst>
          </p:cNvPr>
          <p:cNvSpPr>
            <a:spLocks noGrp="1"/>
          </p:cNvSpPr>
          <p:nvPr>
            <p:ph idx="1"/>
          </p:nvPr>
        </p:nvSpPr>
        <p:spPr>
          <a:xfrm>
            <a:off x="0" y="0"/>
            <a:ext cx="9144000" cy="6264275"/>
          </a:xfrm>
        </p:spPr>
        <p:txBody>
          <a:bodyPr/>
          <a:lstStyle/>
          <a:p>
            <a:pPr marL="34925" indent="0" algn="ctr"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Some important pupillary reflexes</a:t>
            </a:r>
          </a:p>
          <a:p>
            <a:pPr marL="34925" indent="0" algn="l"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A- Pupillary light reflex:</a:t>
            </a:r>
            <a:r>
              <a:rPr lang="en-US" altLang="en-US" sz="1600">
                <a:solidFill>
                  <a:srgbClr val="002060"/>
                </a:solidFill>
                <a:latin typeface="Times New Roman" panose="02020603050405020304" pitchFamily="18" charset="0"/>
                <a:cs typeface="Times New Roman" panose="02020603050405020304" pitchFamily="18" charset="0"/>
              </a:rPr>
              <a:t>	</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When one eye is exposed to light its pupil </a:t>
            </a:r>
            <a:r>
              <a:rPr lang="en-US" altLang="en-US" sz="1600" b="1">
                <a:solidFill>
                  <a:srgbClr val="002060"/>
                </a:solidFill>
                <a:latin typeface="Times New Roman" panose="02020603050405020304" pitchFamily="18" charset="0"/>
                <a:cs typeface="Times New Roman" panose="02020603050405020304" pitchFamily="18" charset="0"/>
              </a:rPr>
              <a:t>constricts</a:t>
            </a:r>
            <a:r>
              <a:rPr lang="en-US" altLang="en-US" sz="1600">
                <a:solidFill>
                  <a:srgbClr val="002060"/>
                </a:solidFill>
                <a:latin typeface="Times New Roman" panose="02020603050405020304" pitchFamily="18" charset="0"/>
                <a:cs typeface="Times New Roman" panose="02020603050405020304" pitchFamily="18" charset="0"/>
              </a:rPr>
              <a:t> (direct pupillary light reflex). The pupil of the other eye also </a:t>
            </a:r>
            <a:r>
              <a:rPr lang="en-US" altLang="en-US" sz="1600" b="1">
                <a:solidFill>
                  <a:srgbClr val="002060"/>
                </a:solidFill>
                <a:latin typeface="Times New Roman" panose="02020603050405020304" pitchFamily="18" charset="0"/>
                <a:cs typeface="Times New Roman" panose="02020603050405020304" pitchFamily="18" charset="0"/>
              </a:rPr>
              <a:t>constricts</a:t>
            </a:r>
            <a:r>
              <a:rPr lang="en-US" altLang="en-US" sz="1600">
                <a:solidFill>
                  <a:srgbClr val="002060"/>
                </a:solidFill>
                <a:latin typeface="Times New Roman" panose="02020603050405020304" pitchFamily="18" charset="0"/>
                <a:cs typeface="Times New Roman" panose="02020603050405020304" pitchFamily="18" charset="0"/>
              </a:rPr>
              <a:t> at the same time (indirect or consensual light reflex).</a:t>
            </a:r>
          </a:p>
          <a:p>
            <a:pPr marL="34925" indent="0" algn="ctr"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Nervous pathway</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When light falls on the retina → optic nerve, optic chiasma to the optic tract. Collateral fibers from the optic tract end in the pretectal nucleus in the mid brain (</a:t>
            </a:r>
            <a:r>
              <a:rPr lang="en-US" altLang="en-US" sz="1600" b="1">
                <a:solidFill>
                  <a:srgbClr val="002060"/>
                </a:solidFill>
                <a:latin typeface="Times New Roman" panose="02020603050405020304" pitchFamily="18" charset="0"/>
                <a:cs typeface="Times New Roman" panose="02020603050405020304" pitchFamily="18" charset="0"/>
              </a:rPr>
              <a:t>center</a:t>
            </a:r>
            <a:r>
              <a:rPr lang="en-US" altLang="en-US" sz="1600">
                <a:solidFill>
                  <a:srgbClr val="002060"/>
                </a:solidFill>
                <a:latin typeface="Times New Roman" panose="02020603050405020304" pitchFamily="18" charset="0"/>
                <a:cs typeface="Times New Roman" panose="02020603050405020304" pitchFamily="18" charset="0"/>
              </a:rPr>
              <a:t> of the reflex). Here, impulses pass to the Edinger-Westphal nuclei of oculomotor nerves of both sides and finally back through the parasympathetic nerves to constrict both eye pupils.</a:t>
            </a:r>
          </a:p>
          <a:p>
            <a:pPr marL="34925" indent="0" algn="l"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Abnormal pupillary light reflex:</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1.In </a:t>
            </a:r>
            <a:r>
              <a:rPr lang="en-US" altLang="en-US" sz="1600" b="1">
                <a:solidFill>
                  <a:srgbClr val="002060"/>
                </a:solidFill>
                <a:latin typeface="Times New Roman" panose="02020603050405020304" pitchFamily="18" charset="0"/>
                <a:cs typeface="Times New Roman" panose="02020603050405020304" pitchFamily="18" charset="0"/>
              </a:rPr>
              <a:t>neuro-syphilis</a:t>
            </a:r>
            <a:r>
              <a:rPr lang="en-US" altLang="en-US" sz="1600">
                <a:solidFill>
                  <a:srgbClr val="002060"/>
                </a:solidFill>
                <a:latin typeface="Times New Roman" panose="02020603050405020304" pitchFamily="18" charset="0"/>
                <a:cs typeface="Times New Roman" panose="02020603050405020304" pitchFamily="18" charset="0"/>
              </a:rPr>
              <a:t>, the pupillary light reflexes are lost due to lesion in the pretectal region of the brain stem. However, the pupil can still constrict due to accommodation to near objects. </a:t>
            </a:r>
            <a:r>
              <a:rPr lang="en-US" altLang="en-US" sz="1600" b="1">
                <a:solidFill>
                  <a:srgbClr val="002060"/>
                </a:solidFill>
                <a:latin typeface="Times New Roman" panose="02020603050405020304" pitchFamily="18" charset="0"/>
                <a:cs typeface="Times New Roman" panose="02020603050405020304" pitchFamily="18" charset="0"/>
              </a:rPr>
              <a:t>"Argyll Robertson pupil". </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2.In </a:t>
            </a:r>
            <a:r>
              <a:rPr lang="en-US" altLang="en-US" sz="1600" b="1">
                <a:solidFill>
                  <a:srgbClr val="002060"/>
                </a:solidFill>
                <a:latin typeface="Times New Roman" panose="02020603050405020304" pitchFamily="18" charset="0"/>
                <a:cs typeface="Times New Roman" panose="02020603050405020304" pitchFamily="18" charset="0"/>
              </a:rPr>
              <a:t>Horner's syndrome</a:t>
            </a:r>
            <a:r>
              <a:rPr lang="en-US" altLang="en-US" sz="1600">
                <a:solidFill>
                  <a:srgbClr val="002060"/>
                </a:solidFill>
                <a:latin typeface="Times New Roman" panose="02020603050405020304" pitchFamily="18" charset="0"/>
                <a:cs typeface="Times New Roman" panose="02020603050405020304" pitchFamily="18" charset="0"/>
              </a:rPr>
              <a:t>, the pupil remains persistently constricted due to paralysis of the dilator pupillae muscle as a result of lesion in the sympathetic nerves to the eye. </a:t>
            </a:r>
          </a:p>
          <a:p>
            <a:pPr marL="34925" indent="0" algn="l"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3.Reverse Argyle Robertson pupil</a:t>
            </a:r>
            <a:r>
              <a:rPr lang="en-US" altLang="en-US" sz="1600">
                <a:solidFill>
                  <a:srgbClr val="002060"/>
                </a:solidFill>
                <a:latin typeface="Times New Roman" panose="02020603050405020304" pitchFamily="18" charset="0"/>
                <a:cs typeface="Times New Roman" panose="02020603050405020304" pitchFamily="18" charset="0"/>
              </a:rPr>
              <a:t>, in which pupil reacts with light but does not react with near accommodation. It occurs in lesions affecting the occipito-tectal tract.</a:t>
            </a:r>
          </a:p>
          <a:p>
            <a:pPr marL="34925" indent="0" algn="l" rtl="0">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Changes in the pupils during anesthesia:</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I- During the </a:t>
            </a:r>
            <a:r>
              <a:rPr lang="en-US" altLang="en-US" sz="1600" b="1">
                <a:solidFill>
                  <a:srgbClr val="002060"/>
                </a:solidFill>
                <a:latin typeface="Times New Roman" panose="02020603050405020304" pitchFamily="18" charset="0"/>
                <a:cs typeface="Times New Roman" panose="02020603050405020304" pitchFamily="18" charset="0"/>
              </a:rPr>
              <a:t>first</a:t>
            </a:r>
            <a:r>
              <a:rPr lang="en-US" altLang="en-US" sz="1600">
                <a:solidFill>
                  <a:srgbClr val="002060"/>
                </a:solidFill>
                <a:latin typeface="Times New Roman" panose="02020603050405020304" pitchFamily="18" charset="0"/>
                <a:cs typeface="Times New Roman" panose="02020603050405020304" pitchFamily="18" charset="0"/>
              </a:rPr>
              <a:t> stage, the pupils may be of </a:t>
            </a:r>
            <a:r>
              <a:rPr lang="en-US" altLang="en-US" sz="1600" b="1">
                <a:solidFill>
                  <a:srgbClr val="002060"/>
                </a:solidFill>
                <a:latin typeface="Times New Roman" panose="02020603050405020304" pitchFamily="18" charset="0"/>
                <a:cs typeface="Times New Roman" panose="02020603050405020304" pitchFamily="18" charset="0"/>
              </a:rPr>
              <a:t>normal size or slightly dilated </a:t>
            </a:r>
            <a:r>
              <a:rPr lang="en-US" altLang="en-US" sz="1600">
                <a:solidFill>
                  <a:srgbClr val="002060"/>
                </a:solidFill>
                <a:latin typeface="Times New Roman" panose="02020603050405020304" pitchFamily="18" charset="0"/>
                <a:cs typeface="Times New Roman" panose="02020603050405020304" pitchFamily="18" charset="0"/>
              </a:rPr>
              <a:t>react to light. Moreover, corneal reflex is intact.</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II- During the </a:t>
            </a:r>
            <a:r>
              <a:rPr lang="en-US" altLang="en-US" sz="1600" b="1">
                <a:solidFill>
                  <a:srgbClr val="002060"/>
                </a:solidFill>
                <a:latin typeface="Times New Roman" panose="02020603050405020304" pitchFamily="18" charset="0"/>
                <a:cs typeface="Times New Roman" panose="02020603050405020304" pitchFamily="18" charset="0"/>
              </a:rPr>
              <a:t>second</a:t>
            </a:r>
            <a:r>
              <a:rPr lang="en-US" altLang="en-US" sz="1600">
                <a:solidFill>
                  <a:srgbClr val="002060"/>
                </a:solidFill>
                <a:latin typeface="Times New Roman" panose="02020603050405020304" pitchFamily="18" charset="0"/>
                <a:cs typeface="Times New Roman" panose="02020603050405020304" pitchFamily="18" charset="0"/>
              </a:rPr>
              <a:t> stage, the pupils are </a:t>
            </a:r>
            <a:r>
              <a:rPr lang="en-US" altLang="en-US" sz="1600" b="1">
                <a:solidFill>
                  <a:srgbClr val="002060"/>
                </a:solidFill>
                <a:latin typeface="Times New Roman" panose="02020603050405020304" pitchFamily="18" charset="0"/>
                <a:cs typeface="Times New Roman" panose="02020603050405020304" pitchFamily="18" charset="0"/>
              </a:rPr>
              <a:t>dilated more</a:t>
            </a:r>
            <a:r>
              <a:rPr lang="en-US" altLang="en-US" sz="1600">
                <a:solidFill>
                  <a:srgbClr val="002060"/>
                </a:solidFill>
                <a:latin typeface="Times New Roman" panose="02020603050405020304" pitchFamily="18" charset="0"/>
                <a:cs typeface="Times New Roman" panose="02020603050405020304" pitchFamily="18" charset="0"/>
              </a:rPr>
              <a:t>, with intact light and corneal reflexes. It is accompanied with sympathetic stimulation.</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III- During </a:t>
            </a:r>
            <a:r>
              <a:rPr lang="en-US" altLang="en-US" sz="1600" b="1">
                <a:solidFill>
                  <a:srgbClr val="002060"/>
                </a:solidFill>
                <a:latin typeface="Times New Roman" panose="02020603050405020304" pitchFamily="18" charset="0"/>
                <a:cs typeface="Times New Roman" panose="02020603050405020304" pitchFamily="18" charset="0"/>
              </a:rPr>
              <a:t>the third </a:t>
            </a:r>
            <a:r>
              <a:rPr lang="en-US" altLang="en-US" sz="1600">
                <a:solidFill>
                  <a:srgbClr val="002060"/>
                </a:solidFill>
                <a:latin typeface="Times New Roman" panose="02020603050405020304" pitchFamily="18" charset="0"/>
                <a:cs typeface="Times New Roman" panose="02020603050405020304" pitchFamily="18" charset="0"/>
              </a:rPr>
              <a:t>stage, the pupils are </a:t>
            </a:r>
            <a:r>
              <a:rPr lang="en-US" altLang="en-US" sz="1600" b="1">
                <a:solidFill>
                  <a:srgbClr val="002060"/>
                </a:solidFill>
                <a:latin typeface="Times New Roman" panose="02020603050405020304" pitchFamily="18" charset="0"/>
                <a:cs typeface="Times New Roman" panose="02020603050405020304" pitchFamily="18" charset="0"/>
              </a:rPr>
              <a:t>constricted</a:t>
            </a:r>
            <a:r>
              <a:rPr lang="en-US" altLang="en-US" sz="1600">
                <a:solidFill>
                  <a:srgbClr val="002060"/>
                </a:solidFill>
                <a:latin typeface="Times New Roman" panose="02020603050405020304" pitchFamily="18" charset="0"/>
                <a:cs typeface="Times New Roman" panose="02020603050405020304" pitchFamily="18" charset="0"/>
              </a:rPr>
              <a:t> due to release of the Edinger-Westphal nucleus from the normal cortical inhibition, with absence of light and corneal reflexes (Stage of surgical anesthesia).</a:t>
            </a:r>
          </a:p>
          <a:p>
            <a:pPr marL="34925" indent="0" algn="l" rtl="0">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IV- Stage of deep anesthesia or stage of medullary inhibition, during which the pupils are fully dilated with absence of light and corneal reflexes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1">
            <a:extLst>
              <a:ext uri="{FF2B5EF4-FFF2-40B4-BE49-F238E27FC236}">
                <a16:creationId xmlns:a16="http://schemas.microsoft.com/office/drawing/2014/main" id="{12DC0D08-57E3-407A-9B81-98640A09375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1013" y="746125"/>
            <a:ext cx="8181975" cy="5203825"/>
          </a:xfrm>
        </p:spPr>
      </p:pic>
      <p:sp>
        <p:nvSpPr>
          <p:cNvPr id="4" name="TextBox 3">
            <a:extLst>
              <a:ext uri="{FF2B5EF4-FFF2-40B4-BE49-F238E27FC236}">
                <a16:creationId xmlns:a16="http://schemas.microsoft.com/office/drawing/2014/main" id="{9E3D4F00-A2C7-4A49-87C6-B81C1105ED87}"/>
              </a:ext>
            </a:extLst>
          </p:cNvPr>
          <p:cNvSpPr txBox="1"/>
          <p:nvPr/>
        </p:nvSpPr>
        <p:spPr>
          <a:xfrm>
            <a:off x="7451725" y="1268413"/>
            <a:ext cx="1008063" cy="504825"/>
          </a:xfrm>
          <a:prstGeom prst="rect">
            <a:avLst/>
          </a:prstGeom>
          <a:solidFill>
            <a:schemeClr val="tx1">
              <a:lumMod val="95000"/>
            </a:schemeClr>
          </a:solidFill>
        </p:spPr>
        <p:txBody>
          <a:bodyPr>
            <a:spAutoFit/>
          </a:bodyPr>
          <a:lstStyle/>
          <a:p>
            <a:pPr>
              <a:defRPr/>
            </a:pPr>
            <a:endParaRPr lang="en-US"/>
          </a:p>
        </p:txBody>
      </p:sp>
    </p:spTree>
  </p:cSld>
  <p:clrMapOvr>
    <a:masterClrMapping/>
  </p:clrMapOvr>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9FDA0A8AA65748AF39C6EE0B55E26F" ma:contentTypeVersion="2" ma:contentTypeDescription="Create a new document." ma:contentTypeScope="" ma:versionID="6335f2826179c461b930a5bc9a57e83d">
  <xsd:schema xmlns:xsd="http://www.w3.org/2001/XMLSchema" xmlns:xs="http://www.w3.org/2001/XMLSchema" xmlns:p="http://schemas.microsoft.com/office/2006/metadata/properties" xmlns:ns2="f82c8722-5a2a-4863-8044-224719d25890" targetNamespace="http://schemas.microsoft.com/office/2006/metadata/properties" ma:root="true" ma:fieldsID="2bcef14d1f273e49fb246cc1929ff1d1" ns2:_="">
    <xsd:import namespace="f82c8722-5a2a-4863-8044-224719d2589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2c8722-5a2a-4863-8044-224719d258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5770FB-2134-4374-A3FC-BC23D6D4DDA7}">
  <ds:schemaRefs>
    <ds:schemaRef ds:uri="http://schemas.microsoft.com/sharepoint/v3/contenttype/forms"/>
  </ds:schemaRefs>
</ds:datastoreItem>
</file>

<file path=customXml/itemProps2.xml><?xml version="1.0" encoding="utf-8"?>
<ds:datastoreItem xmlns:ds="http://schemas.openxmlformats.org/officeDocument/2006/customXml" ds:itemID="{7B5787A3-49CA-4265-B30A-BA3297312354}">
  <ds:schemaRefs>
    <ds:schemaRef ds:uri="http://schemas.microsoft.com/office/2006/metadata/contentType"/>
    <ds:schemaRef ds:uri="http://schemas.microsoft.com/office/2006/metadata/properties/metaAttributes"/>
    <ds:schemaRef ds:uri="http://www.w3.org/2000/xmlns/"/>
    <ds:schemaRef ds:uri="http://www.w3.org/2001/XMLSchema"/>
    <ds:schemaRef ds:uri="f82c8722-5a2a-4863-8044-224719d25890"/>
  </ds:schemaRefs>
</ds:datastoreItem>
</file>

<file path=docProps/app.xml><?xml version="1.0" encoding="utf-8"?>
<Properties xmlns="http://schemas.openxmlformats.org/officeDocument/2006/extended-properties" xmlns:vt="http://schemas.openxmlformats.org/officeDocument/2006/docPropsVTypes">
  <Template>Technic</Template>
  <TotalTime>541</TotalTime>
  <Words>2337</Words>
  <Application>Microsoft Office PowerPoint</Application>
  <PresentationFormat>On-screen Show (4:3)</PresentationFormat>
  <Paragraphs>179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تقنية</vt:lpstr>
      <vt:lpstr>4- Vision PNS Module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CARDIAC CYCLE</dc:title>
  <dc:creator>Dr.Waleed R. Ezzat</dc:creator>
  <cp:lastModifiedBy>Sanabil Hassanat</cp:lastModifiedBy>
  <cp:revision>81</cp:revision>
  <dcterms:created xsi:type="dcterms:W3CDTF">2018-04-21T22:12:54Z</dcterms:created>
  <dcterms:modified xsi:type="dcterms:W3CDTF">2022-03-07T04:39:47Z</dcterms:modified>
</cp:coreProperties>
</file>