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57" r:id="rId3"/>
    <p:sldId id="261" r:id="rId4"/>
    <p:sldId id="260" r:id="rId5"/>
    <p:sldId id="263" r:id="rId6"/>
    <p:sldId id="264" r:id="rId7"/>
    <p:sldId id="265" r:id="rId8"/>
    <p:sldId id="274" r:id="rId9"/>
    <p:sldId id="275" r:id="rId10"/>
    <p:sldId id="282" r:id="rId11"/>
    <p:sldId id="286" r:id="rId12"/>
    <p:sldId id="288" r:id="rId13"/>
    <p:sldId id="271" r:id="rId14"/>
    <p:sldId id="268" r:id="rId15"/>
    <p:sldId id="289" r:id="rId16"/>
    <p:sldId id="290" r:id="rId17"/>
    <p:sldId id="291" r:id="rId18"/>
    <p:sldId id="292" r:id="rId19"/>
    <p:sldId id="293" r:id="rId20"/>
    <p:sldId id="294" r:id="rId21"/>
    <p:sldId id="302" r:id="rId22"/>
    <p:sldId id="295" r:id="rId23"/>
    <p:sldId id="297" r:id="rId24"/>
    <p:sldId id="303" r:id="rId25"/>
    <p:sldId id="298" r:id="rId26"/>
    <p:sldId id="299" r:id="rId27"/>
    <p:sldId id="300" r:id="rId28"/>
    <p:sldId id="301" r:id="rId29"/>
    <p:sldId id="30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1619" autoAdjust="0"/>
  </p:normalViewPr>
  <p:slideViewPr>
    <p:cSldViewPr showGuides="1">
      <p:cViewPr varScale="1">
        <p:scale>
          <a:sx n="60" d="100"/>
          <a:sy n="60" d="100"/>
        </p:scale>
        <p:origin x="-220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602"/>
    </p:cViewPr>
  </p:sorterViewPr>
  <p:notesViewPr>
    <p:cSldViewPr showGuide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47C68C-89F7-4493-9EFE-918EFDB046EA}" type="datetimeFigureOut">
              <a:rPr lang="en-US" smtClean="0"/>
              <a:t>2/10/2020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AB70EE-62F9-47AC-99F2-414EB8D62CD8}" type="slidenum">
              <a:rPr lang="en-US" smtClean="0"/>
              <a:t>‹#›</a:t>
            </a:fld>
            <a:endParaRPr lang="en-US"/>
          </a:p>
        </p:txBody>
      </p:sp>
    </p:spTree>
    <p:extLst>
      <p:ext uri="{BB962C8B-B14F-4D97-AF65-F5344CB8AC3E}">
        <p14:creationId xmlns:p14="http://schemas.microsoft.com/office/powerpoint/2010/main" val="3095168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D37EE5-5792-4B95-8122-7AE90A3ABBBA}" type="datetimeFigureOut">
              <a:rPr lang="en-US" smtClean="0"/>
              <a:t>2/10/2020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E87BF-E758-4C73-8119-1AE06A5DE05E}" type="slidenum">
              <a:rPr lang="en-US" smtClean="0"/>
              <a:t>‹#›</a:t>
            </a:fld>
            <a:endParaRPr lang="en-US"/>
          </a:p>
        </p:txBody>
      </p:sp>
    </p:spTree>
    <p:extLst>
      <p:ext uri="{BB962C8B-B14F-4D97-AF65-F5344CB8AC3E}">
        <p14:creationId xmlns:p14="http://schemas.microsoft.com/office/powerpoint/2010/main" val="290691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4E87BF-E758-4C73-8119-1AE06A5DE05E}" type="slidenum">
              <a:rPr lang="en-US" smtClean="0"/>
              <a:t>1</a:t>
            </a:fld>
            <a:endParaRPr lang="en-US"/>
          </a:p>
        </p:txBody>
      </p:sp>
    </p:spTree>
    <p:extLst>
      <p:ext uri="{BB962C8B-B14F-4D97-AF65-F5344CB8AC3E}">
        <p14:creationId xmlns:p14="http://schemas.microsoft.com/office/powerpoint/2010/main" val="164873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E87BF-E758-4C73-8119-1AE06A5DE05E}" type="slidenum">
              <a:rPr lang="en-US" smtClean="0"/>
              <a:t>6</a:t>
            </a:fld>
            <a:endParaRPr lang="en-US"/>
          </a:p>
        </p:txBody>
      </p:sp>
    </p:spTree>
    <p:extLst>
      <p:ext uri="{BB962C8B-B14F-4D97-AF65-F5344CB8AC3E}">
        <p14:creationId xmlns:p14="http://schemas.microsoft.com/office/powerpoint/2010/main" val="280360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E87BF-E758-4C73-8119-1AE06A5DE05E}" type="slidenum">
              <a:rPr lang="en-US" smtClean="0"/>
              <a:t>7</a:t>
            </a:fld>
            <a:endParaRPr lang="en-US"/>
          </a:p>
        </p:txBody>
      </p:sp>
    </p:spTree>
    <p:extLst>
      <p:ext uri="{BB962C8B-B14F-4D97-AF65-F5344CB8AC3E}">
        <p14:creationId xmlns:p14="http://schemas.microsoft.com/office/powerpoint/2010/main" val="132002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9DD04-7164-420C-870A-84090451070B}" type="slidenum">
              <a:rPr lang="en-US" smtClean="0"/>
              <a:t>16</a:t>
            </a:fld>
            <a:endParaRPr lang="en-US"/>
          </a:p>
        </p:txBody>
      </p:sp>
    </p:spTree>
    <p:extLst>
      <p:ext uri="{BB962C8B-B14F-4D97-AF65-F5344CB8AC3E}">
        <p14:creationId xmlns:p14="http://schemas.microsoft.com/office/powerpoint/2010/main" val="4055657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3"/>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DCDD95F-6C7B-477E-9C98-06913020A8D6}" type="datetimeFigureOut">
              <a:rPr lang="en-US" smtClean="0"/>
              <a:t>2/10/2020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CA5FA39-89C5-4B66-BDBE-2D81D5982B4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1"/>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A5FA39-89C5-4B66-BDBE-2D81D5982B4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5" y="274642"/>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A5FA39-89C5-4B66-BDBE-2D81D5982B4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A5FA39-89C5-4B66-BDBE-2D81D5982B4A}"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A5FA39-89C5-4B66-BDBE-2D81D5982B4A}"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0"/>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30"/>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CA5FA39-89C5-4B66-BDBE-2D81D5982B4A}"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9"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CA5FA39-89C5-4B66-BDBE-2D81D5982B4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CA5FA39-89C5-4B66-BDBE-2D81D5982B4A}"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DCDD95F-6C7B-477E-9C98-06913020A8D6}" type="datetimeFigureOut">
              <a:rPr lang="en-US" smtClean="0"/>
              <a:t>2/10/2020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CA5FA39-89C5-4B66-BDBE-2D81D5982B4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DCDD95F-6C7B-477E-9C98-06913020A8D6}" type="datetimeFigureOut">
              <a:rPr lang="en-US" smtClean="0"/>
              <a:t>2/10/2020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CA5FA39-89C5-4B66-BDBE-2D81D5982B4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4"/>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DCDD95F-6C7B-477E-9C98-06913020A8D6}" type="datetimeFigureOut">
              <a:rPr lang="en-US" smtClean="0"/>
              <a:t>2/10/2020</a:t>
            </a:fld>
            <a:endParaRPr lang="en-US"/>
          </a:p>
        </p:txBody>
      </p:sp>
      <p:sp>
        <p:nvSpPr>
          <p:cNvPr id="6" name="Footer Placeholder 5"/>
          <p:cNvSpPr>
            <a:spLocks noGrp="1"/>
          </p:cNvSpPr>
          <p:nvPr>
            <p:ph type="ftr" sz="quarter" idx="11"/>
          </p:nvPr>
        </p:nvSpPr>
        <p:spPr>
          <a:xfrm>
            <a:off x="4380074" y="6407946"/>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CA5FA39-89C5-4B66-BDBE-2D81D5982B4A}" type="slidenum">
              <a:rPr lang="en-US" smtClean="0"/>
              <a:t>‹#›</a:t>
            </a:fld>
            <a:endParaRPr lang="en-US"/>
          </a:p>
        </p:txBody>
      </p:sp>
      <p:sp>
        <p:nvSpPr>
          <p:cNvPr id="2" name="Title 1"/>
          <p:cNvSpPr>
            <a:spLocks noGrp="1"/>
          </p:cNvSpPr>
          <p:nvPr>
            <p:ph type="title"/>
          </p:nvPr>
        </p:nvSpPr>
        <p:spPr>
          <a:xfrm>
            <a:off x="228600" y="4865124"/>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30"/>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DCDD95F-6C7B-477E-9C98-06913020A8D6}" type="datetimeFigureOut">
              <a:rPr lang="en-US" smtClean="0"/>
              <a:t>2/10/2020</a:t>
            </a:fld>
            <a:endParaRPr lang="en-US"/>
          </a:p>
        </p:txBody>
      </p:sp>
      <p:sp>
        <p:nvSpPr>
          <p:cNvPr id="22" name="Footer Placeholder 21"/>
          <p:cNvSpPr>
            <a:spLocks noGrp="1"/>
          </p:cNvSpPr>
          <p:nvPr>
            <p:ph type="ftr" sz="quarter" idx="3"/>
          </p:nvPr>
        </p:nvSpPr>
        <p:spPr>
          <a:xfrm>
            <a:off x="4380074" y="6407946"/>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6"/>
            <a:ext cx="365760" cy="365125"/>
          </a:xfrm>
          <a:prstGeom prst="rect">
            <a:avLst/>
          </a:prstGeom>
        </p:spPr>
        <p:txBody>
          <a:bodyPr vert="horz" anchor="b"/>
          <a:lstStyle>
            <a:lvl1pPr algn="r" eaLnBrk="1" latinLnBrk="0" hangingPunct="1">
              <a:defRPr kumimoji="0" sz="1000" b="0">
                <a:solidFill>
                  <a:schemeClr val="tx1"/>
                </a:solidFill>
              </a:defRPr>
            </a:lvl1pPr>
            <a:extLst/>
          </a:lstStyle>
          <a:p>
            <a:fld id="{1CA5FA39-89C5-4B66-BDBE-2D81D5982B4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Lab2</a:t>
            </a:r>
            <a:endParaRPr lang="en-US" sz="7200" dirty="0"/>
          </a:p>
        </p:txBody>
      </p:sp>
      <p:sp>
        <p:nvSpPr>
          <p:cNvPr id="3" name="Subtitle 2"/>
          <p:cNvSpPr>
            <a:spLocks noGrp="1"/>
          </p:cNvSpPr>
          <p:nvPr>
            <p:ph type="subTitle" idx="1"/>
          </p:nvPr>
        </p:nvSpPr>
        <p:spPr/>
        <p:txBody>
          <a:bodyPr/>
          <a:lstStyle/>
          <a:p>
            <a:r>
              <a:rPr lang="en-US" dirty="0" err="1" smtClean="0"/>
              <a:t>Dr.Bushra</a:t>
            </a:r>
            <a:r>
              <a:rPr lang="en-US" dirty="0"/>
              <a:t> </a:t>
            </a:r>
            <a:r>
              <a:rPr lang="en-US" dirty="0" smtClean="0"/>
              <a:t>Al-</a:t>
            </a:r>
            <a:r>
              <a:rPr lang="en-US" dirty="0" err="1" smtClean="0"/>
              <a:t>Tarawneh</a:t>
            </a:r>
            <a:endParaRPr lang="en-US" dirty="0"/>
          </a:p>
        </p:txBody>
      </p:sp>
    </p:spTree>
    <p:extLst>
      <p:ext uri="{BB962C8B-B14F-4D97-AF65-F5344CB8AC3E}">
        <p14:creationId xmlns:p14="http://schemas.microsoft.com/office/powerpoint/2010/main" val="15512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6715"/>
            <a:ext cx="8686800" cy="2304253"/>
          </a:xfrm>
        </p:spPr>
        <p:txBody>
          <a:bodyPr>
            <a:normAutofit/>
          </a:bodyPr>
          <a:lstStyle/>
          <a:p>
            <a:pPr marL="109728" indent="0">
              <a:buNone/>
            </a:pPr>
            <a:endParaRPr lang="en-US" dirty="0" smtClean="0"/>
          </a:p>
          <a:p>
            <a:r>
              <a:rPr lang="en-US" dirty="0"/>
              <a:t>On </a:t>
            </a:r>
            <a:r>
              <a:rPr lang="en-US" dirty="0" smtClean="0"/>
              <a:t>microscopic examination</a:t>
            </a:r>
            <a:r>
              <a:rPr lang="en-US" dirty="0"/>
              <a:t>, they are well circumscribed and composed </a:t>
            </a:r>
            <a:r>
              <a:rPr lang="en-US" dirty="0" smtClean="0"/>
              <a:t>of hyaline </a:t>
            </a:r>
            <a:r>
              <a:rPr lang="en-US" dirty="0"/>
              <a:t>cartilage containing </a:t>
            </a:r>
            <a:r>
              <a:rPr lang="en-US" dirty="0" err="1"/>
              <a:t>cytologically</a:t>
            </a:r>
            <a:r>
              <a:rPr lang="en-US" dirty="0"/>
              <a:t> benign chondrocytes.</a:t>
            </a:r>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err="1">
                <a:solidFill>
                  <a:srgbClr val="FF0000"/>
                </a:solidFill>
              </a:rPr>
              <a:t>Chondroma</a:t>
            </a:r>
            <a:r>
              <a:rPr lang="en-US" dirty="0"/>
              <a:t/>
            </a:r>
            <a:br>
              <a:rPr lang="en-US" dirty="0"/>
            </a:br>
            <a:endParaRPr lang="en-US" dirty="0"/>
          </a:p>
        </p:txBody>
      </p:sp>
      <p:pic>
        <p:nvPicPr>
          <p:cNvPr id="3074" name="Picture 2" descr="Image result for chondroma hist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050" y="2924944"/>
            <a:ext cx="5238800" cy="357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27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5" y="1052736"/>
            <a:ext cx="3580296" cy="2736304"/>
          </a:xfrm>
        </p:spPr>
        <p:txBody>
          <a:bodyPr>
            <a:normAutofit fontScale="90000"/>
          </a:bodyPr>
          <a:lstStyle/>
          <a:p>
            <a:r>
              <a:rPr lang="en-US" sz="1800" b="0" dirty="0" err="1"/>
              <a:t>Chondrosarcoma</a:t>
            </a:r>
            <a:r>
              <a:rPr lang="en-US" sz="1800" b="0" dirty="0"/>
              <a:t>. </a:t>
            </a:r>
            <a:r>
              <a:rPr lang="en-US" sz="1800" dirty="0"/>
              <a:t>A, </a:t>
            </a:r>
            <a:r>
              <a:rPr lang="en-US" sz="1800" b="0" dirty="0"/>
              <a:t>Islands of hyaline and </a:t>
            </a:r>
            <a:r>
              <a:rPr lang="en-US" sz="1800" b="0" dirty="0" err="1"/>
              <a:t>myxoid</a:t>
            </a:r>
            <a:r>
              <a:rPr lang="en-US" sz="1800" b="0" dirty="0"/>
              <a:t> cartilage</a:t>
            </a:r>
            <a:br>
              <a:rPr lang="en-US" sz="1800" b="0" dirty="0"/>
            </a:br>
            <a:r>
              <a:rPr lang="en-US" sz="1800" b="0" dirty="0"/>
              <a:t>expand the medullary cavity and grow through the cortex to form</a:t>
            </a:r>
            <a:br>
              <a:rPr lang="en-US" sz="1800" b="0" dirty="0"/>
            </a:br>
            <a:r>
              <a:rPr lang="en-US" sz="1800" b="0" dirty="0"/>
              <a:t>a sessile </a:t>
            </a:r>
            <a:r>
              <a:rPr lang="en-US" sz="1800" b="0" dirty="0" err="1"/>
              <a:t>paracortical</a:t>
            </a:r>
            <a:r>
              <a:rPr lang="en-US" sz="1800" b="0" dirty="0"/>
              <a:t> mass. </a:t>
            </a:r>
            <a:r>
              <a:rPr lang="en-US" sz="1800" b="0" dirty="0" smtClean="0"/>
              <a:t/>
            </a:r>
            <a:br>
              <a:rPr lang="en-US" sz="1800" b="0" dirty="0" smtClean="0"/>
            </a:br>
            <a:r>
              <a:rPr lang="en-US" sz="1800" b="0" dirty="0"/>
              <a:t/>
            </a:r>
            <a:br>
              <a:rPr lang="en-US" sz="1800" b="0" dirty="0"/>
            </a:br>
            <a:r>
              <a:rPr lang="en-US" sz="1800" b="0" dirty="0" smtClean="0"/>
              <a:t/>
            </a:r>
            <a:br>
              <a:rPr lang="en-US" sz="1800" b="0" dirty="0" smtClean="0"/>
            </a:br>
            <a:r>
              <a:rPr lang="en-US" sz="1800" dirty="0" smtClean="0"/>
              <a:t>B</a:t>
            </a:r>
            <a:r>
              <a:rPr lang="en-US" sz="1800" dirty="0"/>
              <a:t>, </a:t>
            </a:r>
            <a:r>
              <a:rPr lang="en-US" sz="1800" b="0" dirty="0"/>
              <a:t>Anaplastic chondrocytes within a </a:t>
            </a:r>
            <a:r>
              <a:rPr lang="en-US" sz="1800" b="0" dirty="0" err="1" smtClean="0"/>
              <a:t>chondroid</a:t>
            </a:r>
            <a:r>
              <a:rPr lang="en-US" sz="1800" b="0" dirty="0" smtClean="0"/>
              <a:t> matrix.</a:t>
            </a:r>
            <a:br>
              <a:rPr lang="en-US" sz="1800" b="0" dirty="0" smtClean="0"/>
            </a:br>
            <a:r>
              <a:rPr lang="en-US" sz="1600" dirty="0" smtClean="0"/>
              <a:t>* Tumor </a:t>
            </a:r>
            <a:r>
              <a:rPr lang="en-US" sz="1600" dirty="0"/>
              <a:t>grade is determined by cellularity, degree of </a:t>
            </a:r>
            <a:r>
              <a:rPr lang="en-US" sz="1600" dirty="0" err="1"/>
              <a:t>cytologic</a:t>
            </a:r>
            <a:r>
              <a:rPr lang="en-US" sz="1600" dirty="0"/>
              <a:t> </a:t>
            </a:r>
            <a:r>
              <a:rPr lang="en-US" sz="1600" dirty="0" err="1"/>
              <a:t>atypia</a:t>
            </a:r>
            <a:r>
              <a:rPr lang="en-US" sz="1600" dirty="0"/>
              <a:t>, and mitotic activity</a:t>
            </a:r>
            <a:br>
              <a:rPr lang="en-US" sz="1600" dirty="0"/>
            </a:br>
            <a:endParaRPr lang="en-US"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8" y="3441578"/>
            <a:ext cx="5131601"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568734"/>
            <a:ext cx="4355978" cy="273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88640"/>
            <a:ext cx="5076056" cy="769441"/>
          </a:xfrm>
          <a:prstGeom prst="rect">
            <a:avLst/>
          </a:prstGeom>
        </p:spPr>
        <p:txBody>
          <a:bodyPr wrap="square">
            <a:spAutoFit/>
          </a:bodyPr>
          <a:lstStyle/>
          <a:p>
            <a:r>
              <a:rPr lang="en-US" sz="4400" dirty="0" err="1">
                <a:solidFill>
                  <a:srgbClr val="FF0000"/>
                </a:solidFill>
              </a:rPr>
              <a:t>Chondrosarcoma</a:t>
            </a:r>
            <a:endParaRPr lang="en-US" sz="4400" dirty="0"/>
          </a:p>
        </p:txBody>
      </p:sp>
    </p:spTree>
    <p:extLst>
      <p:ext uri="{BB962C8B-B14F-4D97-AF65-F5344CB8AC3E}">
        <p14:creationId xmlns:p14="http://schemas.microsoft.com/office/powerpoint/2010/main" val="2106396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2656"/>
            <a:ext cx="8229600" cy="1143000"/>
          </a:xfrm>
        </p:spPr>
        <p:txBody>
          <a:bodyPr>
            <a:normAutofit fontScale="90000"/>
          </a:bodyPr>
          <a:lstStyle/>
          <a:p>
            <a:r>
              <a:rPr lang="en-US" dirty="0"/>
              <a:t>Fibrous Dysplasia</a:t>
            </a:r>
            <a:br>
              <a:rPr lang="en-US" dirty="0"/>
            </a:br>
            <a:endParaRPr lang="en-US" dirty="0"/>
          </a:p>
        </p:txBody>
      </p:sp>
      <p:sp>
        <p:nvSpPr>
          <p:cNvPr id="4" name="Content Placeholder 1"/>
          <p:cNvSpPr txBox="1">
            <a:spLocks/>
          </p:cNvSpPr>
          <p:nvPr/>
        </p:nvSpPr>
        <p:spPr>
          <a:xfrm>
            <a:off x="-1" y="908720"/>
            <a:ext cx="8947480" cy="330743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Font typeface="Wingdings 3"/>
              <a:buNone/>
            </a:pPr>
            <a:r>
              <a:rPr lang="en-US" sz="1600" dirty="0" smtClean="0"/>
              <a:t>On gross inspection, fibrous dysplasia is characterized by well-circumscribed, intramedullary lesions of varying sizes; large masses expand and distort the bone.</a:t>
            </a:r>
          </a:p>
          <a:p>
            <a:r>
              <a:rPr lang="en-US" sz="1600" dirty="0" smtClean="0"/>
              <a:t> </a:t>
            </a:r>
            <a:r>
              <a:rPr lang="en-US" sz="1600" dirty="0" err="1" smtClean="0"/>
              <a:t>Lesional</a:t>
            </a:r>
            <a:r>
              <a:rPr lang="en-US" sz="1600" dirty="0" smtClean="0"/>
              <a:t> tissue is tan-white and gritty-appearing; on microscopic examination,</a:t>
            </a:r>
          </a:p>
          <a:p>
            <a:r>
              <a:rPr lang="en-US" sz="1600" dirty="0" smtClean="0"/>
              <a:t>it exhibits curved </a:t>
            </a:r>
            <a:r>
              <a:rPr lang="en-US" sz="1600" dirty="0" err="1" smtClean="0"/>
              <a:t>trabeculae</a:t>
            </a:r>
            <a:r>
              <a:rPr lang="en-US" sz="1600" dirty="0" smtClean="0"/>
              <a:t> of woven bone (mimicking Chinese characters), without </a:t>
            </a:r>
            <a:r>
              <a:rPr lang="en-US" sz="1600" dirty="0" err="1" smtClean="0"/>
              <a:t>osteoblastic</a:t>
            </a:r>
            <a:r>
              <a:rPr lang="en-US" sz="1600" dirty="0" smtClean="0"/>
              <a:t> rimming, surrounded by a moderately cellular fibroblastic proliferation .</a:t>
            </a:r>
          </a:p>
          <a:p>
            <a:endParaRPr lang="en-US" sz="1600" dirty="0" smtClean="0"/>
          </a:p>
          <a:p>
            <a:endParaRPr lang="en-US" sz="1600" dirty="0" smtClean="0"/>
          </a:p>
          <a:p>
            <a:endParaRPr lang="en-US" sz="1600" dirty="0" smtClean="0"/>
          </a:p>
          <a:p>
            <a:endParaRPr lang="en-US" sz="1600" dirty="0" smtClean="0"/>
          </a:p>
          <a:p>
            <a:endParaRPr lang="en-US" sz="1600" dirty="0" smtClean="0"/>
          </a:p>
          <a:p>
            <a:r>
              <a:rPr lang="en-US" sz="1600" dirty="0" smtClean="0"/>
              <a:t>.</a:t>
            </a:r>
            <a:endParaRPr lang="en-US"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803955"/>
            <a:ext cx="6823751" cy="405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327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68760"/>
            <a:ext cx="8553128" cy="2434282"/>
          </a:xfrm>
        </p:spPr>
        <p:txBody>
          <a:bodyPr>
            <a:normAutofit fontScale="90000"/>
          </a:bodyPr>
          <a:lstStyle/>
          <a:p>
            <a:r>
              <a:rPr lang="en-US" sz="2000" b="0" dirty="0" smtClean="0">
                <a:solidFill>
                  <a:srgbClr val="FF0000"/>
                </a:solidFill>
              </a:rPr>
              <a:t>Macroscopically</a:t>
            </a:r>
            <a:r>
              <a:rPr lang="en-US" sz="2000" b="0" dirty="0" smtClean="0"/>
              <a:t>: Ewing </a:t>
            </a:r>
            <a:r>
              <a:rPr lang="en-US" sz="2000" b="0" dirty="0"/>
              <a:t>sarcoma/PNET arises in the medullary cavity </a:t>
            </a:r>
            <a:r>
              <a:rPr lang="en-US" sz="2000" b="0" dirty="0" smtClean="0"/>
              <a:t>and invades </a:t>
            </a:r>
            <a:r>
              <a:rPr lang="en-US" sz="2000" b="0" dirty="0"/>
              <a:t>the cortex and </a:t>
            </a:r>
            <a:r>
              <a:rPr lang="en-US" sz="2000" b="0" dirty="0" err="1"/>
              <a:t>periosteum</a:t>
            </a:r>
            <a:r>
              <a:rPr lang="en-US" sz="2000" b="0" dirty="0"/>
              <a:t> to produce a soft </a:t>
            </a:r>
            <a:r>
              <a:rPr lang="en-US" sz="2000" b="0" dirty="0" smtClean="0"/>
              <a:t>tan white tumor </a:t>
            </a:r>
            <a:r>
              <a:rPr lang="en-US" sz="2000" b="0" dirty="0"/>
              <a:t>mass, frequently with hemorrhage and necrosis</a:t>
            </a:r>
            <a:r>
              <a:rPr lang="en-US" sz="2000" b="0" dirty="0" smtClean="0"/>
              <a:t>.</a:t>
            </a:r>
            <a:br>
              <a:rPr lang="en-US" sz="2000" b="0" dirty="0" smtClean="0"/>
            </a:br>
            <a:r>
              <a:rPr lang="en-US" sz="2000" b="0" dirty="0"/>
              <a:t/>
            </a:r>
            <a:br>
              <a:rPr lang="en-US" sz="2000" b="0" dirty="0"/>
            </a:br>
            <a:r>
              <a:rPr lang="en-US" sz="2000" b="0" dirty="0" smtClean="0">
                <a:solidFill>
                  <a:srgbClr val="FF0000"/>
                </a:solidFill>
              </a:rPr>
              <a:t>Microscopically</a:t>
            </a:r>
            <a:r>
              <a:rPr lang="en-US" sz="2000" b="0" dirty="0" smtClean="0"/>
              <a:t>: t </a:t>
            </a:r>
            <a:r>
              <a:rPr lang="en-US" sz="2000" b="0" dirty="0"/>
              <a:t>is composed of sheets of uniform small, round cells </a:t>
            </a:r>
            <a:r>
              <a:rPr lang="en-US" sz="2000" b="0" dirty="0" smtClean="0"/>
              <a:t>that are </a:t>
            </a:r>
            <a:r>
              <a:rPr lang="en-US" sz="2000" b="0" dirty="0"/>
              <a:t>slightly larger than lymphocytes; </a:t>
            </a:r>
            <a:r>
              <a:rPr lang="en-US" sz="2000" b="0" dirty="0" smtClean="0"/>
              <a:t>The </a:t>
            </a:r>
            <a:r>
              <a:rPr lang="en-US" sz="2000" b="0" dirty="0"/>
              <a:t>presence </a:t>
            </a:r>
            <a:r>
              <a:rPr lang="en-US" sz="2000" b="0" dirty="0" smtClean="0"/>
              <a:t>of Homer-Wright </a:t>
            </a:r>
            <a:r>
              <a:rPr lang="en-US" sz="2000" b="0" dirty="0"/>
              <a:t>rosettes (tumor cells circled about </a:t>
            </a:r>
            <a:r>
              <a:rPr lang="en-US" sz="2000" b="0" dirty="0" smtClean="0"/>
              <a:t>a central </a:t>
            </a:r>
            <a:r>
              <a:rPr lang="en-US" sz="2000" b="0" dirty="0" err="1"/>
              <a:t>fibrillary</a:t>
            </a:r>
            <a:r>
              <a:rPr lang="en-US" sz="2000" b="0" dirty="0"/>
              <a:t> space) indicates neural differentiation</a:t>
            </a:r>
            <a:r>
              <a:rPr lang="en-US" sz="2000" b="0" dirty="0" smtClean="0"/>
              <a:t>.</a:t>
            </a:r>
            <a:endParaRPr lang="en-US"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3" y="3650277"/>
            <a:ext cx="4360523" cy="319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6215"/>
            <a:ext cx="8460432" cy="2246769"/>
          </a:xfrm>
          <a:prstGeom prst="rect">
            <a:avLst/>
          </a:prstGeom>
        </p:spPr>
        <p:txBody>
          <a:bodyPr wrap="square">
            <a:spAutoFit/>
          </a:bodyPr>
          <a:lstStyle/>
          <a:p>
            <a:r>
              <a:rPr lang="en-US" sz="2800" dirty="0">
                <a:solidFill>
                  <a:srgbClr val="FF0000"/>
                </a:solidFill>
              </a:rPr>
              <a:t>Miscellaneous Bone Tumors</a:t>
            </a:r>
            <a:br>
              <a:rPr lang="en-US" sz="2800" dirty="0">
                <a:solidFill>
                  <a:srgbClr val="FF0000"/>
                </a:solidFill>
              </a:rPr>
            </a:br>
            <a:r>
              <a:rPr lang="en-US" sz="2800" dirty="0">
                <a:solidFill>
                  <a:srgbClr val="FF0000"/>
                </a:solidFill>
              </a:rPr>
              <a:t>Ewing Sarcoma and Primitive </a:t>
            </a:r>
            <a:r>
              <a:rPr lang="en-US" sz="2800" dirty="0" err="1">
                <a:solidFill>
                  <a:srgbClr val="FF0000"/>
                </a:solidFill>
              </a:rPr>
              <a:t>Neuroectodermal</a:t>
            </a:r>
            <a:r>
              <a:rPr lang="en-US" sz="2800" dirty="0">
                <a:solidFill>
                  <a:srgbClr val="FF0000"/>
                </a:solidFill>
              </a:rPr>
              <a:t> Tumor</a:t>
            </a:r>
            <a:br>
              <a:rPr lang="en-US" sz="2800" dirty="0">
                <a:solidFill>
                  <a:srgbClr val="FF0000"/>
                </a:solidFill>
              </a:rPr>
            </a:br>
            <a:r>
              <a:rPr lang="en-US" sz="2800" dirty="0">
                <a:solidFill>
                  <a:srgbClr val="FF0000"/>
                </a:solidFill>
              </a:rPr>
              <a:t/>
            </a:r>
            <a:br>
              <a:rPr lang="en-US" sz="2800" dirty="0">
                <a:solidFill>
                  <a:srgbClr val="FF0000"/>
                </a:solidFill>
              </a:rPr>
            </a:br>
            <a:endParaRPr lang="en-US" sz="2800" dirty="0">
              <a:solidFill>
                <a:srgbClr val="FF0000"/>
              </a:solidFill>
            </a:endParaRPr>
          </a:p>
        </p:txBody>
      </p:sp>
    </p:spTree>
    <p:extLst>
      <p:ext uri="{BB962C8B-B14F-4D97-AF65-F5344CB8AC3E}">
        <p14:creationId xmlns:p14="http://schemas.microsoft.com/office/powerpoint/2010/main" val="103372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712" y="836712"/>
            <a:ext cx="8443735" cy="2808312"/>
          </a:xfrm>
        </p:spPr>
        <p:txBody>
          <a:bodyPr>
            <a:noAutofit/>
          </a:bodyPr>
          <a:lstStyle/>
          <a:p>
            <a:pPr marL="109728" indent="0"/>
            <a:r>
              <a:rPr lang="en-US" sz="2000" dirty="0"/>
              <a:t>GCTs are large and red-brown, and often show cystic degeneration.</a:t>
            </a:r>
            <a:br>
              <a:rPr lang="en-US" sz="2000" dirty="0"/>
            </a:br>
            <a:r>
              <a:rPr lang="en-US" sz="2000" dirty="0"/>
              <a:t>They are composed of uniform oval mononuclear cells and scattered osteoclast-type giant cells containing 100 or more nuclei. Mitotic figures are typically frequent. Necrosis, hemorrhage, and reactive bone formation also are commonly present.</a:t>
            </a:r>
            <a:br>
              <a:rPr lang="en-US" sz="2000" dirty="0"/>
            </a:b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654" y="3645024"/>
            <a:ext cx="4872895"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7504" y="116632"/>
            <a:ext cx="5976664" cy="1200329"/>
          </a:xfrm>
          <a:prstGeom prst="rect">
            <a:avLst/>
          </a:prstGeom>
        </p:spPr>
        <p:txBody>
          <a:bodyPr wrap="square">
            <a:spAutoFit/>
          </a:bodyPr>
          <a:lstStyle/>
          <a:p>
            <a:r>
              <a:rPr lang="en-US" sz="3600" dirty="0">
                <a:solidFill>
                  <a:srgbClr val="FF0000"/>
                </a:solidFill>
              </a:rPr>
              <a:t>Giant Cell Tumor of Bone</a:t>
            </a:r>
            <a:br>
              <a:rPr lang="en-US" sz="3600" dirty="0">
                <a:solidFill>
                  <a:srgbClr val="FF0000"/>
                </a:solidFill>
              </a:rPr>
            </a:br>
            <a:endParaRPr lang="en-US" sz="3600" dirty="0">
              <a:solidFill>
                <a:srgbClr val="FF0000"/>
              </a:solidFill>
            </a:endParaRPr>
          </a:p>
        </p:txBody>
      </p:sp>
    </p:spTree>
    <p:extLst>
      <p:ext uri="{BB962C8B-B14F-4D97-AF65-F5344CB8AC3E}">
        <p14:creationId xmlns:p14="http://schemas.microsoft.com/office/powerpoint/2010/main" val="400327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Soft Tissue Tumor</a:t>
            </a:r>
            <a:endParaRPr lang="en-US" dirty="0"/>
          </a:p>
        </p:txBody>
      </p:sp>
    </p:spTree>
    <p:extLst>
      <p:ext uri="{BB962C8B-B14F-4D97-AF65-F5344CB8AC3E}">
        <p14:creationId xmlns:p14="http://schemas.microsoft.com/office/powerpoint/2010/main" val="3566916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106" y="1412776"/>
            <a:ext cx="431689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1" y="116632"/>
            <a:ext cx="4830271" cy="656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454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832"/>
            <a:ext cx="8229600" cy="1143000"/>
          </a:xfrm>
        </p:spPr>
        <p:txBody>
          <a:bodyPr/>
          <a:lstStyle/>
          <a:p>
            <a:r>
              <a:rPr lang="en-US" dirty="0" smtClean="0"/>
              <a:t>1-</a:t>
            </a:r>
            <a:r>
              <a:rPr lang="en-US" b="0" dirty="0"/>
              <a:t> TUMORS OF ADIPOSE TISSUE</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62655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471" y="269776"/>
            <a:ext cx="4546848" cy="1143000"/>
          </a:xfrm>
        </p:spPr>
        <p:txBody>
          <a:bodyPr>
            <a:normAutofit/>
          </a:bodyPr>
          <a:lstStyle/>
          <a:p>
            <a:r>
              <a:rPr lang="en-US" sz="3000" dirty="0" smtClean="0"/>
              <a:t>Normal adipose tissue</a:t>
            </a:r>
            <a:endParaRPr lang="en-US" sz="3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57" y="1556792"/>
            <a:ext cx="462908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012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+985*</a:t>
            </a:r>
            <a:endParaRPr lang="en-US" dirty="0"/>
          </a:p>
        </p:txBody>
      </p:sp>
      <p:sp>
        <p:nvSpPr>
          <p:cNvPr id="3" name="Title 2"/>
          <p:cNvSpPr>
            <a:spLocks noGrp="1"/>
          </p:cNvSpPr>
          <p:nvPr>
            <p:ph type="title"/>
          </p:nvPr>
        </p:nvSpPr>
        <p:spPr/>
        <p:txBody>
          <a:bodyPr/>
          <a:lstStyle/>
          <a:p>
            <a:r>
              <a:rPr lang="en-US" dirty="0" smtClean="0"/>
              <a: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2888"/>
            <a:ext cx="325755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579168" y="656772"/>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05615"/>
            <a:ext cx="3280885" cy="177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6768596" y="1995064"/>
            <a:ext cx="43204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99" y="2852936"/>
            <a:ext cx="2751584" cy="177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3962969" y="3393555"/>
            <a:ext cx="1401117" cy="5385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1" y="3052570"/>
            <a:ext cx="3202882" cy="229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4947874"/>
            <a:ext cx="2758552" cy="207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rved Right Arrow 10"/>
          <p:cNvSpPr/>
          <p:nvPr/>
        </p:nvSpPr>
        <p:spPr>
          <a:xfrm rot="20068560">
            <a:off x="1330340" y="4841949"/>
            <a:ext cx="684817" cy="1622055"/>
          </a:xfrm>
          <a:prstGeom prst="curvedRightArrow">
            <a:avLst>
              <a:gd name="adj1" fmla="val 26422"/>
              <a:gd name="adj2" fmla="val 67459"/>
              <a:gd name="adj3" fmla="val 39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6012160" y="5652976"/>
            <a:ext cx="2770833" cy="769441"/>
          </a:xfrm>
          <a:prstGeom prst="rect">
            <a:avLst/>
          </a:prstGeom>
          <a:noFill/>
          <a:ln w="76200">
            <a:solidFill>
              <a:schemeClr val="accent2">
                <a:lumMod val="60000"/>
                <a:lumOff val="40000"/>
              </a:schemeClr>
            </a:solidFill>
          </a:ln>
        </p:spPr>
        <p:txBody>
          <a:bodyPr wrap="square" rtlCol="0">
            <a:spAutoFit/>
          </a:bodyPr>
          <a:lstStyle/>
          <a:p>
            <a:r>
              <a:rPr lang="en-US" sz="4400" dirty="0" smtClean="0">
                <a:solidFill>
                  <a:srgbClr val="FF0000"/>
                </a:solidFill>
              </a:rPr>
              <a:t> </a:t>
            </a:r>
            <a:r>
              <a:rPr lang="en-US" sz="4400" dirty="0" err="1" smtClean="0">
                <a:solidFill>
                  <a:srgbClr val="FF0000"/>
                </a:solidFill>
              </a:rPr>
              <a:t>Lipoma</a:t>
            </a:r>
            <a:endParaRPr lang="en-US" sz="4400" dirty="0">
              <a:solidFill>
                <a:srgbClr val="FF0000"/>
              </a:solidFill>
            </a:endParaRPr>
          </a:p>
        </p:txBody>
      </p:sp>
    </p:spTree>
    <p:extLst>
      <p:ext uri="{BB962C8B-B14F-4D97-AF65-F5344CB8AC3E}">
        <p14:creationId xmlns:p14="http://schemas.microsoft.com/office/powerpoint/2010/main" val="3024106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40" y="109538"/>
            <a:ext cx="4810125"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3995936" y="5949280"/>
            <a:ext cx="216024"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5-Point Star 5"/>
          <p:cNvSpPr/>
          <p:nvPr/>
        </p:nvSpPr>
        <p:spPr>
          <a:xfrm>
            <a:off x="3995936" y="5445224"/>
            <a:ext cx="216024"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8" name="Straight Connector 7"/>
          <p:cNvCxnSpPr/>
          <p:nvPr/>
        </p:nvCxnSpPr>
        <p:spPr>
          <a:xfrm flipH="1">
            <a:off x="4427984" y="908720"/>
            <a:ext cx="1296144" cy="41044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259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260648"/>
            <a:ext cx="8807896" cy="2088232"/>
          </a:xfrm>
        </p:spPr>
        <p:txBody>
          <a:bodyPr>
            <a:noAutofit/>
          </a:bodyPr>
          <a:lstStyle/>
          <a:p>
            <a:r>
              <a:rPr lang="en-US" sz="4800" dirty="0" err="1">
                <a:solidFill>
                  <a:srgbClr val="FF0000"/>
                </a:solidFill>
              </a:rPr>
              <a:t>Myxoid</a:t>
            </a:r>
            <a:r>
              <a:rPr lang="en-US" sz="4800" dirty="0">
                <a:solidFill>
                  <a:srgbClr val="FF0000"/>
                </a:solidFill>
              </a:rPr>
              <a:t> </a:t>
            </a:r>
            <a:r>
              <a:rPr lang="en-US" sz="4800" dirty="0" err="1">
                <a:solidFill>
                  <a:srgbClr val="FF0000"/>
                </a:solidFill>
              </a:rPr>
              <a:t>liposarcoma</a:t>
            </a:r>
            <a:r>
              <a:rPr lang="en-US" sz="4800" dirty="0" smtClean="0">
                <a:solidFill>
                  <a:srgbClr val="FF0000"/>
                </a:solidFill>
              </a:rPr>
              <a:t>.</a:t>
            </a:r>
            <a:br>
              <a:rPr lang="en-US" sz="4800" dirty="0" smtClean="0">
                <a:solidFill>
                  <a:srgbClr val="FF0000"/>
                </a:solidFill>
              </a:rPr>
            </a:br>
            <a:r>
              <a:rPr lang="en-US" sz="4800" dirty="0" smtClean="0">
                <a:solidFill>
                  <a:srgbClr val="FF0000"/>
                </a:solidFill>
              </a:rPr>
              <a:t> </a:t>
            </a:r>
            <a:r>
              <a:rPr lang="en-US" sz="2000" dirty="0" smtClean="0"/>
              <a:t>Adult-appearing </a:t>
            </a:r>
            <a:r>
              <a:rPr lang="en-US" sz="2000" dirty="0"/>
              <a:t>fat cells and </a:t>
            </a:r>
            <a:r>
              <a:rPr lang="en-US" sz="2000" dirty="0" smtClean="0"/>
              <a:t>more primitive </a:t>
            </a:r>
            <a:r>
              <a:rPr lang="en-US" sz="2000" dirty="0"/>
              <a:t>cells, with lipid vacuoles (</a:t>
            </a:r>
            <a:r>
              <a:rPr lang="en-US" sz="2000" dirty="0" err="1"/>
              <a:t>lipoblasts</a:t>
            </a:r>
            <a:r>
              <a:rPr lang="en-US" sz="2000" dirty="0"/>
              <a:t>), are scattered in </a:t>
            </a:r>
            <a:r>
              <a:rPr lang="en-US" sz="2000" dirty="0" smtClean="0"/>
              <a:t>abundant </a:t>
            </a:r>
            <a:r>
              <a:rPr lang="en-US" sz="2000" dirty="0" err="1" smtClean="0"/>
              <a:t>myxoid</a:t>
            </a:r>
            <a:r>
              <a:rPr lang="en-US" sz="2000" dirty="0" smtClean="0"/>
              <a:t> </a:t>
            </a:r>
            <a:r>
              <a:rPr lang="en-US" sz="2000" dirty="0"/>
              <a:t>matrix and a rich, arborizing capillary network.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2559476"/>
            <a:ext cx="65151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832"/>
            <a:ext cx="9299376" cy="2520280"/>
          </a:xfrm>
        </p:spPr>
        <p:txBody>
          <a:bodyPr>
            <a:normAutofit/>
          </a:bodyPr>
          <a:lstStyle/>
          <a:p>
            <a:r>
              <a:rPr lang="en-US" dirty="0" smtClean="0"/>
              <a:t>2-FIBROUS </a:t>
            </a:r>
            <a:r>
              <a:rPr lang="en-US" dirty="0"/>
              <a:t>TUMORS AND</a:t>
            </a:r>
            <a:br>
              <a:rPr lang="en-US" dirty="0"/>
            </a:br>
            <a:r>
              <a:rPr lang="en-US" dirty="0"/>
              <a:t>TUMOR-LIKE LESIONS</a:t>
            </a:r>
          </a:p>
        </p:txBody>
      </p:sp>
    </p:spTree>
    <p:extLst>
      <p:ext uri="{BB962C8B-B14F-4D97-AF65-F5344CB8AC3E}">
        <p14:creationId xmlns:p14="http://schemas.microsoft.com/office/powerpoint/2010/main" val="3237477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74638"/>
            <a:ext cx="8964488" cy="1570186"/>
          </a:xfrm>
        </p:spPr>
        <p:txBody>
          <a:bodyPr>
            <a:noAutofit/>
          </a:bodyPr>
          <a:lstStyle/>
          <a:p>
            <a:r>
              <a:rPr lang="en-US" sz="3600" dirty="0">
                <a:solidFill>
                  <a:srgbClr val="FF0000"/>
                </a:solidFill>
              </a:rPr>
              <a:t>Nodular fasciitis. </a:t>
            </a:r>
            <a:r>
              <a:rPr lang="en-US" sz="2000" dirty="0" smtClean="0">
                <a:solidFill>
                  <a:srgbClr val="FF0000"/>
                </a:solidFill>
              </a:rPr>
              <a:t/>
            </a:r>
            <a:br>
              <a:rPr lang="en-US" sz="2000" dirty="0" smtClean="0">
                <a:solidFill>
                  <a:srgbClr val="FF0000"/>
                </a:solidFill>
              </a:rPr>
            </a:br>
            <a:r>
              <a:rPr lang="en-US" sz="2000" dirty="0" smtClean="0"/>
              <a:t>A </a:t>
            </a:r>
            <a:r>
              <a:rPr lang="en-US" sz="2000" dirty="0"/>
              <a:t>highly cellular lesion composed </a:t>
            </a:r>
            <a:r>
              <a:rPr lang="en-US" sz="2000" dirty="0" smtClean="0"/>
              <a:t>of plump</a:t>
            </a:r>
            <a:r>
              <a:rPr lang="en-US" sz="2000" dirty="0"/>
              <a:t>, randomly oriented spindle cells surrounded by </a:t>
            </a:r>
            <a:r>
              <a:rPr lang="en-US" sz="2000" dirty="0" err="1"/>
              <a:t>myxoid</a:t>
            </a:r>
            <a:r>
              <a:rPr lang="en-US" sz="2000" dirty="0"/>
              <a:t> stroma</a:t>
            </a:r>
            <a:r>
              <a:rPr lang="en-US" sz="2000" dirty="0" smtClean="0"/>
              <a:t>. </a:t>
            </a:r>
            <a:br>
              <a:rPr lang="en-US" sz="2000" dirty="0" smtClean="0"/>
            </a:br>
            <a:r>
              <a:rPr lang="en-US" sz="2000" dirty="0" smtClean="0"/>
              <a:t>Note </a:t>
            </a:r>
            <a:r>
              <a:rPr lang="en-US" sz="2000" dirty="0"/>
              <a:t>the prominent mitotic activity</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060848"/>
            <a:ext cx="6124386" cy="40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952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686800" cy="2866330"/>
          </a:xfrm>
        </p:spPr>
        <p:txBody>
          <a:bodyPr>
            <a:noAutofit/>
          </a:bodyPr>
          <a:lstStyle/>
          <a:p>
            <a:r>
              <a:rPr lang="en-US" sz="3200" dirty="0" err="1">
                <a:solidFill>
                  <a:srgbClr val="FF0000"/>
                </a:solidFill>
              </a:rPr>
              <a:t>Fibrosarcoma</a:t>
            </a:r>
            <a:r>
              <a:rPr lang="en-US" sz="2400" dirty="0"/>
              <a:t>. </a:t>
            </a:r>
            <a:r>
              <a:rPr lang="en-US" sz="2400" dirty="0" smtClean="0"/>
              <a:t/>
            </a:r>
            <a:br>
              <a:rPr lang="en-US" sz="2400" dirty="0" smtClean="0"/>
            </a:br>
            <a:r>
              <a:rPr lang="en-US" sz="2400" dirty="0"/>
              <a:t>Histologic examination discloses all degrees of differentiation, from tumors that closely resemble </a:t>
            </a:r>
            <a:r>
              <a:rPr lang="en-US" sz="2400" dirty="0" err="1"/>
              <a:t>fibromatoses</a:t>
            </a:r>
            <a:r>
              <a:rPr lang="en-US" sz="2400" dirty="0"/>
              <a:t>, to tumor which are highly cellular neoplasms exhibiting architectural disarray (Herringbone Fashion), </a:t>
            </a:r>
            <a:r>
              <a:rPr lang="en-US" sz="2400" dirty="0" err="1"/>
              <a:t>pleomorphism</a:t>
            </a:r>
            <a:r>
              <a:rPr lang="en-US" sz="2400" dirty="0"/>
              <a:t>, frequent mitoses, and </a:t>
            </a:r>
            <a:r>
              <a:rPr lang="en-US" sz="2400" dirty="0" err="1"/>
              <a:t>necrosis</a:t>
            </a:r>
            <a:r>
              <a:rPr lang="en-US" sz="2400" dirty="0" err="1" smtClean="0"/>
              <a:t>Malignant</a:t>
            </a:r>
            <a:r>
              <a:rPr lang="en-US" sz="2400" dirty="0" smtClean="0"/>
              <a:t> </a:t>
            </a:r>
            <a:r>
              <a:rPr lang="en-US" sz="2400" dirty="0"/>
              <a:t>spindle cells here are </a:t>
            </a:r>
            <a:r>
              <a:rPr lang="en-US" sz="2400" dirty="0" smtClean="0"/>
              <a:t>arranged in </a:t>
            </a:r>
            <a:r>
              <a:rPr lang="en-US" sz="2400" dirty="0"/>
              <a:t>a herringbone pattern.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504029"/>
            <a:ext cx="5260984" cy="346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857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832"/>
            <a:ext cx="8229600" cy="1143000"/>
          </a:xfrm>
        </p:spPr>
        <p:txBody>
          <a:bodyPr/>
          <a:lstStyle/>
          <a:p>
            <a:r>
              <a:rPr lang="en-US" dirty="0" smtClean="0"/>
              <a:t>3-Skeletal </a:t>
            </a:r>
            <a:r>
              <a:rPr lang="en-US" dirty="0"/>
              <a:t>Muscle Tumors</a:t>
            </a:r>
          </a:p>
        </p:txBody>
      </p:sp>
    </p:spTree>
    <p:extLst>
      <p:ext uri="{BB962C8B-B14F-4D97-AF65-F5344CB8AC3E}">
        <p14:creationId xmlns:p14="http://schemas.microsoft.com/office/powerpoint/2010/main" val="3237477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196752"/>
            <a:ext cx="9036496" cy="5472608"/>
          </a:xfrm>
        </p:spPr>
        <p:txBody>
          <a:bodyPr>
            <a:normAutofit fontScale="62500" lnSpcReduction="20000"/>
          </a:bodyPr>
          <a:lstStyle/>
          <a:p>
            <a:pPr>
              <a:buFont typeface="Wingdings" panose="05000000000000000000" pitchFamily="2" charset="2"/>
              <a:buChar char="ü"/>
            </a:pPr>
            <a:r>
              <a:rPr lang="en-US" dirty="0" err="1"/>
              <a:t>Rhabdomyosarcoma</a:t>
            </a:r>
            <a:r>
              <a:rPr lang="en-US" dirty="0"/>
              <a:t> is the most common soft </a:t>
            </a:r>
            <a:r>
              <a:rPr lang="en-US" dirty="0" smtClean="0"/>
              <a:t>tissue sarcoma </a:t>
            </a:r>
            <a:r>
              <a:rPr lang="en-US" dirty="0"/>
              <a:t>of childhood and adolescence, usually </a:t>
            </a:r>
            <a:r>
              <a:rPr lang="en-US" dirty="0" smtClean="0"/>
              <a:t>appearing before </a:t>
            </a:r>
            <a:r>
              <a:rPr lang="en-US" dirty="0"/>
              <a:t>age 20</a:t>
            </a:r>
            <a:r>
              <a:rPr lang="en-US" dirty="0" smtClean="0"/>
              <a:t>.</a:t>
            </a:r>
          </a:p>
          <a:p>
            <a:pPr marL="109728" indent="0">
              <a:buNone/>
            </a:pPr>
            <a:r>
              <a:rPr lang="en-US" dirty="0" smtClean="0"/>
              <a:t> </a:t>
            </a:r>
          </a:p>
          <a:p>
            <a:pPr>
              <a:buFont typeface="Wingdings" panose="05000000000000000000" pitchFamily="2" charset="2"/>
              <a:buChar char="ü"/>
            </a:pPr>
            <a:r>
              <a:rPr lang="en-US" dirty="0" smtClean="0"/>
              <a:t>Of </a:t>
            </a:r>
            <a:r>
              <a:rPr lang="en-US" dirty="0"/>
              <a:t>interest, it occurs most commonly </a:t>
            </a:r>
            <a:r>
              <a:rPr lang="en-US" dirty="0" smtClean="0"/>
              <a:t>in the </a:t>
            </a:r>
            <a:r>
              <a:rPr lang="en-US" dirty="0"/>
              <a:t>head and neck or genitourinary </a:t>
            </a:r>
            <a:r>
              <a:rPr lang="en-US" dirty="0" smtClean="0"/>
              <a:t>tract.</a:t>
            </a:r>
          </a:p>
          <a:p>
            <a:pPr marL="109728" indent="0">
              <a:buNone/>
            </a:pPr>
            <a:endParaRPr lang="en-US" dirty="0"/>
          </a:p>
          <a:p>
            <a:pPr>
              <a:buFont typeface="Wingdings" panose="05000000000000000000" pitchFamily="2" charset="2"/>
              <a:buChar char="ü"/>
            </a:pPr>
            <a:r>
              <a:rPr lang="en-US" dirty="0" err="1" smtClean="0"/>
              <a:t>Rhabdomyosarcoma</a:t>
            </a:r>
            <a:r>
              <a:rPr lang="en-US" dirty="0" smtClean="0"/>
              <a:t> </a:t>
            </a:r>
            <a:r>
              <a:rPr lang="en-US" dirty="0"/>
              <a:t>is histologically </a:t>
            </a:r>
            <a:r>
              <a:rPr lang="en-US" dirty="0" err="1"/>
              <a:t>subclassified</a:t>
            </a:r>
            <a:r>
              <a:rPr lang="en-US" dirty="0"/>
              <a:t> into the</a:t>
            </a:r>
          </a:p>
          <a:p>
            <a:pPr marL="109728" indent="0">
              <a:buNone/>
            </a:pPr>
            <a:r>
              <a:rPr lang="en-US" dirty="0" err="1"/>
              <a:t>embryonal</a:t>
            </a:r>
            <a:r>
              <a:rPr lang="en-US" dirty="0"/>
              <a:t>, alveolar, and pleomorphic variants. </a:t>
            </a:r>
            <a:endParaRPr lang="en-US" dirty="0" smtClean="0"/>
          </a:p>
          <a:p>
            <a:pPr marL="109728" indent="0">
              <a:buNone/>
            </a:pPr>
            <a:endParaRPr lang="en-US" dirty="0"/>
          </a:p>
          <a:p>
            <a:pPr>
              <a:buFont typeface="Wingdings" panose="05000000000000000000" pitchFamily="2" charset="2"/>
              <a:buChar char="ü"/>
            </a:pPr>
            <a:r>
              <a:rPr lang="en-US" dirty="0" smtClean="0"/>
              <a:t>Macroscopically</a:t>
            </a:r>
            <a:r>
              <a:rPr lang="en-US" dirty="0"/>
              <a:t>: The gross appearance of these tumors is variable.</a:t>
            </a:r>
          </a:p>
          <a:p>
            <a:pPr>
              <a:buFont typeface="Wingdings" panose="05000000000000000000" pitchFamily="2" charset="2"/>
              <a:buChar char="ü"/>
            </a:pPr>
            <a:r>
              <a:rPr lang="en-US" dirty="0" smtClean="0"/>
              <a:t>Microscopically </a:t>
            </a:r>
            <a:r>
              <a:rPr lang="en-US" dirty="0"/>
              <a:t>: The </a:t>
            </a:r>
            <a:r>
              <a:rPr lang="en-US" dirty="0" err="1"/>
              <a:t>rhabdomyoblast</a:t>
            </a:r>
            <a:r>
              <a:rPr lang="en-US" dirty="0"/>
              <a:t> is the diagnostic cell in all</a:t>
            </a:r>
          </a:p>
          <a:p>
            <a:pPr marL="109728" indent="0">
              <a:buNone/>
            </a:pPr>
            <a:r>
              <a:rPr lang="en-US" dirty="0"/>
              <a:t>types; it has granular </a:t>
            </a:r>
            <a:r>
              <a:rPr lang="en-US" dirty="0" err="1"/>
              <a:t>eosinophilic</a:t>
            </a:r>
            <a:r>
              <a:rPr lang="en-US" dirty="0"/>
              <a:t> cytoplasm rich in thick and</a:t>
            </a:r>
          </a:p>
          <a:p>
            <a:pPr marL="109728" indent="0">
              <a:buNone/>
            </a:pPr>
            <a:r>
              <a:rPr lang="en-US" dirty="0"/>
              <a:t>thin filaments. The </a:t>
            </a:r>
            <a:r>
              <a:rPr lang="en-US" dirty="0" err="1"/>
              <a:t>rhabdomyoblasts</a:t>
            </a:r>
            <a:r>
              <a:rPr lang="en-US" dirty="0"/>
              <a:t> may be round or elongated;</a:t>
            </a:r>
          </a:p>
          <a:p>
            <a:pPr marL="109728" indent="0">
              <a:buNone/>
            </a:pPr>
            <a:r>
              <a:rPr lang="en-US" dirty="0"/>
              <a:t>the latter are known as tadpole or strap cells and may contain cross-striations visible by </a:t>
            </a:r>
            <a:r>
              <a:rPr lang="en-US" dirty="0" smtClean="0"/>
              <a:t>light microscopy.</a:t>
            </a:r>
          </a:p>
          <a:p>
            <a:pPr marL="109728" indent="0">
              <a:buNone/>
            </a:pPr>
            <a:endParaRPr lang="en-US" dirty="0"/>
          </a:p>
          <a:p>
            <a:pPr>
              <a:buFont typeface="Wingdings" panose="05000000000000000000" pitchFamily="2" charset="2"/>
              <a:buChar char="ü"/>
            </a:pPr>
            <a:r>
              <a:rPr lang="en-US" dirty="0" smtClean="0"/>
              <a:t>The </a:t>
            </a:r>
            <a:r>
              <a:rPr lang="en-US" dirty="0"/>
              <a:t>diagnosis of </a:t>
            </a:r>
            <a:r>
              <a:rPr lang="en-US" dirty="0" err="1"/>
              <a:t>rhabdomyosarcoma</a:t>
            </a:r>
            <a:r>
              <a:rPr lang="en-US" dirty="0"/>
              <a:t> is based on the demonstration of skeletal muscle differentiation, either in the form of sarcomeres under the electron microscope or by </a:t>
            </a:r>
            <a:r>
              <a:rPr lang="en-US" dirty="0" err="1"/>
              <a:t>immunohistochemical</a:t>
            </a:r>
            <a:r>
              <a:rPr lang="en-US" dirty="0"/>
              <a:t> demonstration of skeletal muscle specific transcription factors such as </a:t>
            </a:r>
            <a:r>
              <a:rPr lang="en-US" dirty="0" err="1">
                <a:solidFill>
                  <a:srgbClr val="FF0000"/>
                </a:solidFill>
              </a:rPr>
              <a:t>myogenin</a:t>
            </a:r>
            <a:r>
              <a:rPr lang="en-US" dirty="0">
                <a:solidFill>
                  <a:srgbClr val="FF0000"/>
                </a:solidFill>
              </a:rPr>
              <a:t> </a:t>
            </a:r>
            <a:r>
              <a:rPr lang="en-US" dirty="0"/>
              <a:t>and </a:t>
            </a:r>
            <a:r>
              <a:rPr lang="en-US" dirty="0">
                <a:solidFill>
                  <a:srgbClr val="FF0000"/>
                </a:solidFill>
              </a:rPr>
              <a:t>MYOD-1</a:t>
            </a:r>
            <a:r>
              <a:rPr lang="en-US" dirty="0"/>
              <a:t>, and the muscle-associated intermediate filament </a:t>
            </a:r>
            <a:r>
              <a:rPr lang="en-US" dirty="0" err="1">
                <a:solidFill>
                  <a:srgbClr val="FF0000"/>
                </a:solidFill>
              </a:rPr>
              <a:t>desmin</a:t>
            </a:r>
            <a:r>
              <a:rPr lang="en-US" dirty="0"/>
              <a:t>.</a:t>
            </a:r>
          </a:p>
          <a:p>
            <a:pPr>
              <a:buFont typeface="Wingdings" panose="05000000000000000000" pitchFamily="2" charset="2"/>
              <a:buChar char="ü"/>
            </a:pPr>
            <a:endParaRPr lang="en-US" dirty="0" smtClean="0"/>
          </a:p>
        </p:txBody>
      </p:sp>
      <p:sp>
        <p:nvSpPr>
          <p:cNvPr id="3" name="TextBox 2"/>
          <p:cNvSpPr txBox="1"/>
          <p:nvPr/>
        </p:nvSpPr>
        <p:spPr>
          <a:xfrm>
            <a:off x="179512" y="0"/>
            <a:ext cx="7560840" cy="707886"/>
          </a:xfrm>
          <a:prstGeom prst="rect">
            <a:avLst/>
          </a:prstGeom>
          <a:noFill/>
        </p:spPr>
        <p:txBody>
          <a:bodyPr wrap="square" rtlCol="0">
            <a:spAutoFit/>
          </a:bodyPr>
          <a:lstStyle/>
          <a:p>
            <a:r>
              <a:rPr lang="en-US" sz="3500" dirty="0" err="1" smtClean="0">
                <a:solidFill>
                  <a:srgbClr val="FF0000"/>
                </a:solidFill>
              </a:rPr>
              <a:t>Rhabdomyosarcoma</a:t>
            </a:r>
            <a:r>
              <a:rPr lang="en-US" sz="4000" dirty="0" smtClean="0">
                <a:solidFill>
                  <a:srgbClr val="FF0000"/>
                </a:solidFill>
              </a:rPr>
              <a:t> </a:t>
            </a:r>
            <a:endParaRPr lang="en-US" sz="4000" dirty="0">
              <a:solidFill>
                <a:srgbClr val="FF0000"/>
              </a:solidFill>
            </a:endParaRPr>
          </a:p>
        </p:txBody>
      </p:sp>
    </p:spTree>
    <p:extLst>
      <p:ext uri="{BB962C8B-B14F-4D97-AF65-F5344CB8AC3E}">
        <p14:creationId xmlns:p14="http://schemas.microsoft.com/office/powerpoint/2010/main" val="1333723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254596"/>
            <a:ext cx="8579296" cy="4525963"/>
          </a:xfrm>
        </p:spPr>
        <p:txBody>
          <a:bodyPr>
            <a:normAutofit/>
          </a:bodyPr>
          <a:lstStyle/>
          <a:p>
            <a:pPr marL="109728" indent="0">
              <a:buNone/>
            </a:pPr>
            <a:endParaRPr lang="en-US" dirty="0"/>
          </a:p>
        </p:txBody>
      </p:sp>
      <p:sp>
        <p:nvSpPr>
          <p:cNvPr id="3" name="Title 2"/>
          <p:cNvSpPr>
            <a:spLocks noGrp="1"/>
          </p:cNvSpPr>
          <p:nvPr>
            <p:ph type="title"/>
          </p:nvPr>
        </p:nvSpPr>
        <p:spPr>
          <a:xfrm>
            <a:off x="251520" y="274638"/>
            <a:ext cx="8892480" cy="1143000"/>
          </a:xfrm>
        </p:spPr>
        <p:txBody>
          <a:bodyPr>
            <a:noAutofit/>
          </a:bodyPr>
          <a:lstStyle/>
          <a:p>
            <a:r>
              <a:rPr lang="en-US" sz="2000" dirty="0" err="1"/>
              <a:t>Rhabdomyosarcoma</a:t>
            </a:r>
            <a:r>
              <a:rPr lang="en-US" sz="2000" dirty="0"/>
              <a:t>. The </a:t>
            </a:r>
            <a:r>
              <a:rPr lang="en-US" sz="2000" dirty="0" err="1"/>
              <a:t>rhabdomyoblasts</a:t>
            </a:r>
            <a:r>
              <a:rPr lang="en-US" sz="2000" dirty="0"/>
              <a:t> are large and</a:t>
            </a:r>
            <a:br>
              <a:rPr lang="en-US" sz="2000" dirty="0"/>
            </a:br>
            <a:r>
              <a:rPr lang="en-US" sz="2000" dirty="0"/>
              <a:t>round and have abundant </a:t>
            </a:r>
            <a:r>
              <a:rPr lang="en-US" sz="2000" dirty="0" err="1"/>
              <a:t>eosinophilic</a:t>
            </a:r>
            <a:r>
              <a:rPr lang="en-US" sz="2000" dirty="0"/>
              <a:t> </a:t>
            </a:r>
            <a:r>
              <a:rPr lang="en-US" sz="2000" dirty="0" smtClean="0"/>
              <a:t>cytoplasm.</a:t>
            </a: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484784"/>
            <a:ext cx="65151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202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dirty="0" err="1" smtClean="0"/>
              <a:t>Microscopiacally</a:t>
            </a:r>
            <a:r>
              <a:rPr lang="en-US" dirty="0" smtClean="0"/>
              <a:t>:</a:t>
            </a:r>
          </a:p>
          <a:p>
            <a:pPr marL="109728" indent="0">
              <a:buNone/>
            </a:pPr>
            <a:r>
              <a:rPr lang="en-US" dirty="0" smtClean="0"/>
              <a:t>On </a:t>
            </a:r>
            <a:r>
              <a:rPr lang="en-US" dirty="0"/>
              <a:t>histologic examination, synovial sarcomas may be </a:t>
            </a:r>
            <a:r>
              <a:rPr lang="en-US" dirty="0" smtClean="0"/>
              <a:t>biphasic or </a:t>
            </a:r>
            <a:r>
              <a:rPr lang="en-US" dirty="0"/>
              <a:t>monophasic. </a:t>
            </a:r>
            <a:endParaRPr lang="en-US" dirty="0" smtClean="0"/>
          </a:p>
          <a:p>
            <a:pPr>
              <a:buFont typeface="Wingdings" panose="05000000000000000000" pitchFamily="2" charset="2"/>
              <a:buChar char="ü"/>
            </a:pPr>
            <a:r>
              <a:rPr lang="en-US" dirty="0" smtClean="0"/>
              <a:t>Classic </a:t>
            </a:r>
            <a:r>
              <a:rPr lang="en-US" b="1" dirty="0"/>
              <a:t>biphasic </a:t>
            </a:r>
            <a:r>
              <a:rPr lang="en-US" dirty="0"/>
              <a:t>synovial sarcoma exhibits</a:t>
            </a:r>
          </a:p>
          <a:p>
            <a:pPr marL="109728" indent="0">
              <a:buNone/>
            </a:pPr>
            <a:r>
              <a:rPr lang="en-US" dirty="0"/>
              <a:t>differentiation of tumor cells into both epithelial-type </a:t>
            </a:r>
            <a:r>
              <a:rPr lang="en-US" dirty="0" smtClean="0"/>
              <a:t>cells and </a:t>
            </a:r>
            <a:r>
              <a:rPr lang="en-US" dirty="0"/>
              <a:t>spindle </a:t>
            </a:r>
            <a:r>
              <a:rPr lang="en-US" dirty="0" smtClean="0"/>
              <a:t>cells.</a:t>
            </a:r>
          </a:p>
          <a:p>
            <a:pPr>
              <a:buFont typeface="Wingdings" panose="05000000000000000000" pitchFamily="2" charset="2"/>
              <a:buChar char="ü"/>
            </a:pPr>
            <a:r>
              <a:rPr lang="en-US" dirty="0" smtClean="0"/>
              <a:t>Many of </a:t>
            </a:r>
            <a:r>
              <a:rPr lang="en-US" dirty="0" err="1" smtClean="0"/>
              <a:t>synovil</a:t>
            </a:r>
            <a:r>
              <a:rPr lang="en-US" dirty="0" smtClean="0"/>
              <a:t>  </a:t>
            </a:r>
            <a:r>
              <a:rPr lang="en-US" dirty="0"/>
              <a:t>sarcomas are </a:t>
            </a:r>
            <a:r>
              <a:rPr lang="en-US" b="1" dirty="0"/>
              <a:t>monophasic</a:t>
            </a:r>
            <a:r>
              <a:rPr lang="en-US" dirty="0"/>
              <a:t>—that is, composed of </a:t>
            </a:r>
            <a:r>
              <a:rPr lang="en-US" dirty="0" smtClean="0"/>
              <a:t>spindle cells </a:t>
            </a:r>
            <a:r>
              <a:rPr lang="en-US" dirty="0"/>
              <a:t>only. </a:t>
            </a:r>
          </a:p>
        </p:txBody>
      </p:sp>
      <p:sp>
        <p:nvSpPr>
          <p:cNvPr id="3" name="Title 2"/>
          <p:cNvSpPr>
            <a:spLocks noGrp="1"/>
          </p:cNvSpPr>
          <p:nvPr>
            <p:ph type="title"/>
          </p:nvPr>
        </p:nvSpPr>
        <p:spPr/>
        <p:txBody>
          <a:bodyPr/>
          <a:lstStyle/>
          <a:p>
            <a:r>
              <a:rPr lang="en-US" dirty="0">
                <a:solidFill>
                  <a:srgbClr val="FF0000"/>
                </a:solidFill>
              </a:rPr>
              <a:t>Synovial sarcoma </a:t>
            </a:r>
          </a:p>
        </p:txBody>
      </p:sp>
    </p:spTree>
    <p:extLst>
      <p:ext uri="{BB962C8B-B14F-4D97-AF65-F5344CB8AC3E}">
        <p14:creationId xmlns:p14="http://schemas.microsoft.com/office/powerpoint/2010/main" val="1261888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a:bodyPr>
          <a:lstStyle/>
          <a:p>
            <a:r>
              <a:rPr lang="en-US" sz="2000" dirty="0"/>
              <a:t>Synovial sarcoma exhibiting a classic biphasic spindle cell</a:t>
            </a:r>
            <a:br>
              <a:rPr lang="en-US" sz="2000" dirty="0"/>
            </a:br>
            <a:r>
              <a:rPr lang="en-US" sz="2000" dirty="0"/>
              <a:t>and </a:t>
            </a:r>
            <a:r>
              <a:rPr lang="en-US" sz="2000" dirty="0" err="1"/>
              <a:t>glandlike</a:t>
            </a:r>
            <a:r>
              <a:rPr lang="en-US" sz="2000" dirty="0"/>
              <a:t> histologic appearance.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772816"/>
            <a:ext cx="65151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318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ctr">
              <a:buNone/>
            </a:pPr>
            <a:r>
              <a:rPr lang="en-US" sz="4800" dirty="0" smtClean="0">
                <a:solidFill>
                  <a:srgbClr val="FF0000"/>
                </a:solidFill>
              </a:rPr>
              <a:t>Good luck in your exam </a:t>
            </a:r>
            <a:endParaRPr lang="en-US" sz="4800" dirty="0">
              <a:solidFill>
                <a:srgbClr val="FF0000"/>
              </a:solidFill>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7791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701" y="2230276"/>
            <a:ext cx="84867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705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88642"/>
            <a:ext cx="8928992" cy="5818651"/>
          </a:xfrm>
        </p:spPr>
        <p:txBody>
          <a:bodyPr>
            <a:normAutofit/>
          </a:bodyPr>
          <a:lstStyle/>
          <a:p>
            <a:pPr marL="109728" indent="0">
              <a:buNone/>
            </a:pPr>
            <a:r>
              <a:rPr lang="en-US" sz="3800" dirty="0">
                <a:solidFill>
                  <a:srgbClr val="FF0000"/>
                </a:solidFill>
              </a:rPr>
              <a:t>Osteoid </a:t>
            </a:r>
            <a:r>
              <a:rPr lang="en-US" sz="3800" dirty="0" err="1">
                <a:solidFill>
                  <a:srgbClr val="FF0000"/>
                </a:solidFill>
              </a:rPr>
              <a:t>Osteoma</a:t>
            </a:r>
            <a:r>
              <a:rPr lang="en-US" sz="3800" dirty="0">
                <a:solidFill>
                  <a:srgbClr val="FF0000"/>
                </a:solidFill>
              </a:rPr>
              <a:t> and </a:t>
            </a:r>
            <a:r>
              <a:rPr lang="en-US" sz="3800" dirty="0" err="1" smtClean="0">
                <a:solidFill>
                  <a:srgbClr val="FF0000"/>
                </a:solidFill>
              </a:rPr>
              <a:t>Osteoblastoma</a:t>
            </a:r>
            <a:endParaRPr lang="en-US" sz="3800" dirty="0">
              <a:solidFill>
                <a:srgbClr val="FF0000"/>
              </a:solidFill>
            </a:endParaRPr>
          </a:p>
        </p:txBody>
      </p:sp>
      <p:sp>
        <p:nvSpPr>
          <p:cNvPr id="4" name="Content Placeholder 1"/>
          <p:cNvSpPr txBox="1">
            <a:spLocks/>
          </p:cNvSpPr>
          <p:nvPr/>
        </p:nvSpPr>
        <p:spPr>
          <a:xfrm>
            <a:off x="457200" y="1628800"/>
            <a:ext cx="8229600" cy="4525963"/>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dirty="0" smtClean="0"/>
          </a:p>
          <a:p>
            <a:pPr marL="109728" indent="0">
              <a:buFont typeface="Wingdings 3"/>
              <a:buNone/>
            </a:pPr>
            <a:r>
              <a:rPr lang="en-US" dirty="0" smtClean="0"/>
              <a:t>MORPHOLOGY</a:t>
            </a:r>
          </a:p>
          <a:p>
            <a:r>
              <a:rPr lang="en-US" dirty="0" smtClean="0"/>
              <a:t>On gross inspection, both lesions are round-to-oval masses of hemorrhagic, gritty-appearing tan tissue. </a:t>
            </a:r>
            <a:r>
              <a:rPr lang="en-US" dirty="0" smtClean="0">
                <a:solidFill>
                  <a:srgbClr val="FF0000"/>
                </a:solidFill>
              </a:rPr>
              <a:t>A rim of sclerotic bone is present at the edge of both types of tumors. </a:t>
            </a:r>
          </a:p>
          <a:p>
            <a:pPr marL="109728" indent="0">
              <a:buFont typeface="Wingdings 3"/>
              <a:buNone/>
            </a:pPr>
            <a:endParaRPr lang="en-US" dirty="0" smtClean="0">
              <a:solidFill>
                <a:srgbClr val="FF0000"/>
              </a:solidFill>
            </a:endParaRPr>
          </a:p>
          <a:p>
            <a:r>
              <a:rPr lang="en-US" dirty="0" smtClean="0">
                <a:solidFill>
                  <a:srgbClr val="FF0000"/>
                </a:solidFill>
              </a:rPr>
              <a:t> On microscopic examination, both neoplasms are composed of interlacing </a:t>
            </a:r>
            <a:r>
              <a:rPr lang="en-US" dirty="0" err="1" smtClean="0">
                <a:solidFill>
                  <a:srgbClr val="FF0000"/>
                </a:solidFill>
              </a:rPr>
              <a:t>trabeculae</a:t>
            </a:r>
            <a:r>
              <a:rPr lang="en-US" dirty="0" smtClean="0">
                <a:solidFill>
                  <a:srgbClr val="FF0000"/>
                </a:solidFill>
              </a:rPr>
              <a:t> of woven bone surrounded by osteoblasts. The intervening stroma is loose, vascular connective tissue containing variable numbers of giant cells</a:t>
            </a:r>
            <a:r>
              <a:rPr lang="en-US" dirty="0" smtClean="0"/>
              <a:t>.</a:t>
            </a:r>
          </a:p>
          <a:p>
            <a:endParaRPr lang="en-US" dirty="0"/>
          </a:p>
        </p:txBody>
      </p:sp>
    </p:spTree>
    <p:extLst>
      <p:ext uri="{BB962C8B-B14F-4D97-AF65-F5344CB8AC3E}">
        <p14:creationId xmlns:p14="http://schemas.microsoft.com/office/powerpoint/2010/main" val="60322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74638"/>
            <a:ext cx="8712968" cy="1143000"/>
          </a:xfrm>
        </p:spPr>
        <p:txBody>
          <a:bodyPr>
            <a:noAutofit/>
          </a:bodyPr>
          <a:lstStyle/>
          <a:p>
            <a:r>
              <a:rPr lang="en-US" sz="2000" dirty="0" smtClean="0">
                <a:solidFill>
                  <a:srgbClr val="FF0000"/>
                </a:solidFill>
              </a:rPr>
              <a:t>Osteoid</a:t>
            </a:r>
            <a:r>
              <a:rPr lang="en-US" sz="2000" dirty="0" smtClean="0"/>
              <a:t> </a:t>
            </a:r>
            <a:r>
              <a:rPr lang="en-US" sz="2000" dirty="0" err="1">
                <a:solidFill>
                  <a:srgbClr val="FF0000"/>
                </a:solidFill>
              </a:rPr>
              <a:t>osteoma</a:t>
            </a:r>
            <a:r>
              <a:rPr lang="en-US" sz="2000" dirty="0">
                <a:solidFill>
                  <a:srgbClr val="FF0000"/>
                </a:solidFill>
              </a:rPr>
              <a:t> </a:t>
            </a:r>
            <a:r>
              <a:rPr lang="en-US" sz="2000" dirty="0"/>
              <a:t>showing randomly oriented </a:t>
            </a:r>
            <a:r>
              <a:rPr lang="en-US" sz="2000" dirty="0" err="1" smtClean="0"/>
              <a:t>trabeculae</a:t>
            </a:r>
            <a:r>
              <a:rPr lang="en-US" sz="2000" dirty="0" smtClean="0"/>
              <a:t> of </a:t>
            </a:r>
            <a:r>
              <a:rPr lang="en-US" sz="2000" dirty="0"/>
              <a:t>woven bone rimmed by prominent osteoblasts. The </a:t>
            </a:r>
            <a:r>
              <a:rPr lang="en-US" sz="2000" dirty="0" err="1" smtClean="0"/>
              <a:t>intertrabecular</a:t>
            </a:r>
            <a:r>
              <a:rPr lang="en-US" sz="2000" dirty="0" smtClean="0"/>
              <a:t> spaces </a:t>
            </a:r>
            <a:r>
              <a:rPr lang="en-US" sz="2000" dirty="0"/>
              <a:t>are filled by vascular loose connective tissue.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7" y="1772816"/>
            <a:ext cx="6505575"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804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16634"/>
            <a:ext cx="8579296" cy="6624736"/>
          </a:xfrm>
        </p:spPr>
        <p:txBody>
          <a:bodyPr>
            <a:normAutofit/>
          </a:bodyPr>
          <a:lstStyle/>
          <a:p>
            <a:pPr marL="109728" indent="0">
              <a:buNone/>
            </a:pPr>
            <a:r>
              <a:rPr lang="en-US" sz="5800" dirty="0">
                <a:solidFill>
                  <a:srgbClr val="FF0000"/>
                </a:solidFill>
              </a:rPr>
              <a:t>Osteosarcoma</a:t>
            </a:r>
          </a:p>
          <a:p>
            <a:pPr marL="109728" indent="0">
              <a:buNone/>
            </a:pPr>
            <a:endParaRPr lang="en-US" dirty="0"/>
          </a:p>
        </p:txBody>
      </p:sp>
      <p:pic>
        <p:nvPicPr>
          <p:cNvPr id="2050" name="Picture 2" descr="Image result for osteosarcoma codman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980728"/>
            <a:ext cx="4266474" cy="5688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6" y="2622361"/>
            <a:ext cx="2736304" cy="2862322"/>
          </a:xfrm>
          <a:prstGeom prst="rect">
            <a:avLst/>
          </a:prstGeom>
          <a:noFill/>
        </p:spPr>
        <p:txBody>
          <a:bodyPr wrap="square" rtlCol="0">
            <a:spAutoFit/>
          </a:bodyPr>
          <a:lstStyle/>
          <a:p>
            <a:r>
              <a:rPr lang="en-US" sz="3000" b="1" dirty="0"/>
              <a:t>Codman triangle periosteal reaction</a:t>
            </a:r>
          </a:p>
          <a:p>
            <a:r>
              <a:rPr lang="en-US" sz="3000" dirty="0"/>
              <a:t/>
            </a:r>
            <a:br>
              <a:rPr lang="en-US" sz="3000" dirty="0"/>
            </a:br>
            <a:endParaRPr lang="en-US" sz="3000" dirty="0"/>
          </a:p>
        </p:txBody>
      </p:sp>
    </p:spTree>
    <p:extLst>
      <p:ext uri="{BB962C8B-B14F-4D97-AF65-F5344CB8AC3E}">
        <p14:creationId xmlns:p14="http://schemas.microsoft.com/office/powerpoint/2010/main" val="693363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332656"/>
            <a:ext cx="8363272" cy="2016224"/>
          </a:xfrm>
        </p:spPr>
        <p:txBody>
          <a:bodyPr>
            <a:noAutofit/>
          </a:bodyPr>
          <a:lstStyle/>
          <a:p>
            <a:r>
              <a:rPr lang="en-US" sz="1700" dirty="0" smtClean="0"/>
              <a:t>Macroscopically. Mass </a:t>
            </a:r>
            <a:r>
              <a:rPr lang="en-US" sz="1700" dirty="0"/>
              <a:t>involving the upper end of </a:t>
            </a:r>
            <a:r>
              <a:rPr lang="en-US" sz="1700" dirty="0" smtClean="0"/>
              <a:t>the tibia</a:t>
            </a:r>
            <a:r>
              <a:rPr lang="en-US" sz="1700" dirty="0"/>
              <a:t>. The tan-white tumor fills most of the medullary cavity of </a:t>
            </a:r>
            <a:r>
              <a:rPr lang="en-US" sz="1700" dirty="0" smtClean="0"/>
              <a:t>the metaphysis </a:t>
            </a:r>
            <a:r>
              <a:rPr lang="en-US" sz="1700" dirty="0"/>
              <a:t>and proximal diaphysis. It has infiltrated through the cortex</a:t>
            </a:r>
            <a:r>
              <a:rPr lang="en-US" sz="1700" dirty="0" smtClean="0"/>
              <a:t>, lifted </a:t>
            </a:r>
            <a:r>
              <a:rPr lang="en-US" sz="1700" dirty="0"/>
              <a:t>the </a:t>
            </a:r>
            <a:r>
              <a:rPr lang="en-US" sz="1700" dirty="0" err="1"/>
              <a:t>periosteum</a:t>
            </a:r>
            <a:r>
              <a:rPr lang="en-US" sz="1700" dirty="0"/>
              <a:t>, and formed soft tissue masses on both sides of </a:t>
            </a:r>
            <a:r>
              <a:rPr lang="en-US" sz="1700" dirty="0" smtClean="0"/>
              <a:t>the bone</a:t>
            </a:r>
            <a:r>
              <a:rPr lang="en-US" sz="1700" dirty="0"/>
              <a:t>. </a:t>
            </a:r>
            <a:r>
              <a:rPr lang="en-US" sz="1700" dirty="0" smtClean="0"/>
              <a:t/>
            </a:r>
            <a:br>
              <a:rPr lang="en-US" sz="1700" dirty="0" smtClean="0"/>
            </a:br>
            <a:r>
              <a:rPr lang="en-US" sz="1700" dirty="0"/>
              <a:t/>
            </a:r>
            <a:br>
              <a:rPr lang="en-US" sz="1700" dirty="0"/>
            </a:br>
            <a:r>
              <a:rPr lang="en-US" sz="1700" dirty="0" smtClean="0"/>
              <a:t>Microscopically</a:t>
            </a:r>
            <a:r>
              <a:rPr lang="en-US" sz="1700" dirty="0"/>
              <a:t>, </a:t>
            </a:r>
            <a:r>
              <a:rPr lang="en-US" sz="1700" dirty="0" smtClean="0"/>
              <a:t>with </a:t>
            </a:r>
            <a:r>
              <a:rPr lang="en-US" sz="1700" dirty="0"/>
              <a:t>coarse, lacelike pattern of </a:t>
            </a:r>
            <a:r>
              <a:rPr lang="en-US" sz="1700" dirty="0" smtClean="0"/>
              <a:t>neoplastic bone </a:t>
            </a:r>
            <a:r>
              <a:rPr lang="en-US" sz="1700" dirty="0"/>
              <a:t>(arrow) produced by anaplastic tumor cells. Note the </a:t>
            </a:r>
            <a:r>
              <a:rPr lang="en-US" sz="1700" dirty="0" smtClean="0"/>
              <a:t>wildly aberrant </a:t>
            </a:r>
            <a:r>
              <a:rPr lang="en-US" sz="1700" dirty="0"/>
              <a:t>mitotic figures (arrowheads).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8" y="2537520"/>
            <a:ext cx="291100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32040" y="2488354"/>
            <a:ext cx="2530576" cy="4334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767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2708920"/>
            <a:ext cx="8229600" cy="1143000"/>
          </a:xfrm>
        </p:spPr>
        <p:txBody>
          <a:bodyPr/>
          <a:lstStyle/>
          <a:p>
            <a:r>
              <a:rPr lang="en-US" b="0" dirty="0"/>
              <a:t>Cartilage-Forming Tumors</a:t>
            </a:r>
            <a:endParaRPr lang="en-US" dirty="0"/>
          </a:p>
        </p:txBody>
      </p:sp>
    </p:spTree>
    <p:extLst>
      <p:ext uri="{BB962C8B-B14F-4D97-AF65-F5344CB8AC3E}">
        <p14:creationId xmlns:p14="http://schemas.microsoft.com/office/powerpoint/2010/main" val="3538848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908720"/>
            <a:ext cx="8229600" cy="1143000"/>
          </a:xfrm>
        </p:spPr>
        <p:txBody>
          <a:bodyPr>
            <a:normAutofit/>
          </a:bodyPr>
          <a:lstStyle/>
          <a:p>
            <a:r>
              <a:rPr lang="en-US" sz="1700" b="0" dirty="0" smtClean="0"/>
              <a:t>The </a:t>
            </a:r>
            <a:r>
              <a:rPr lang="en-US" sz="1700" b="0" dirty="0"/>
              <a:t>development of an </a:t>
            </a:r>
            <a:r>
              <a:rPr lang="en-US" sz="1700" b="0" dirty="0" err="1"/>
              <a:t>osteochondroma</a:t>
            </a:r>
            <a:r>
              <a:rPr lang="en-US" sz="1700" b="0" dirty="0"/>
              <a:t>, beginning with an outgrowth from the epiphyseal cartilage.</a:t>
            </a:r>
            <a:endParaRPr lang="en-US" sz="17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4" y="2492896"/>
            <a:ext cx="77247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a:xfrm>
            <a:off x="457200" y="274638"/>
            <a:ext cx="82296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i="1" smtClean="0">
                <a:solidFill>
                  <a:srgbClr val="FF0000"/>
                </a:solidFill>
              </a:rPr>
              <a:t>Osteochondroma</a:t>
            </a:r>
            <a:r>
              <a:rPr lang="en-US" i="1" smtClean="0"/>
              <a:t/>
            </a:r>
            <a:br>
              <a:rPr lang="en-US" i="1" smtClean="0"/>
            </a:br>
            <a:endParaRPr lang="en-US" dirty="0"/>
          </a:p>
        </p:txBody>
      </p:sp>
    </p:spTree>
    <p:extLst>
      <p:ext uri="{BB962C8B-B14F-4D97-AF65-F5344CB8AC3E}">
        <p14:creationId xmlns:p14="http://schemas.microsoft.com/office/powerpoint/2010/main" val="26120870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501</TotalTime>
  <Words>578</Words>
  <Application>Microsoft Office PowerPoint</Application>
  <PresentationFormat>On-screen Show (4:3)</PresentationFormat>
  <Paragraphs>74</Paragraphs>
  <Slides>29</Slides>
  <Notes>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Concourse</vt:lpstr>
      <vt:lpstr>Lab2</vt:lpstr>
      <vt:lpstr>PowerPoint Presentation</vt:lpstr>
      <vt:lpstr>PowerPoint Presentation</vt:lpstr>
      <vt:lpstr>PowerPoint Presentation</vt:lpstr>
      <vt:lpstr>Osteoid osteoma showing randomly oriented trabeculae of woven bone rimmed by prominent osteoblasts. The intertrabecular spaces are filled by vascular loose connective tissue.</vt:lpstr>
      <vt:lpstr>PowerPoint Presentation</vt:lpstr>
      <vt:lpstr>Macroscopically. Mass involving the upper end of the tibia. The tan-white tumor fills most of the medullary cavity of the metaphysis and proximal diaphysis. It has infiltrated through the cortex, lifted the periosteum, and formed soft tissue masses on both sides of the bone.   Microscopically, with coarse, lacelike pattern of neoplastic bone (arrow) produced by anaplastic tumor cells. Note the wildly aberrant mitotic figures (arrowheads).</vt:lpstr>
      <vt:lpstr>Cartilage-Forming Tumors</vt:lpstr>
      <vt:lpstr>The development of an osteochondroma, beginning with an outgrowth from the epiphyseal cartilage.</vt:lpstr>
      <vt:lpstr>Chondroma </vt:lpstr>
      <vt:lpstr>Chondrosarcoma. A, Islands of hyaline and myxoid cartilage expand the medullary cavity and grow through the cortex to form a sessile paracortical mass.    B, Anaplastic chondrocytes within a chondroid matrix. * Tumor grade is determined by cellularity, degree of cytologic atypia, and mitotic activity </vt:lpstr>
      <vt:lpstr>Fibrous Dysplasia </vt:lpstr>
      <vt:lpstr>Macroscopically: Ewing sarcoma/PNET arises in the medullary cavity and invades the cortex and periosteum to produce a soft tan white tumor mass, frequently with hemorrhage and necrosis.  Microscopically: t is composed of sheets of uniform small, round cells that are slightly larger than lymphocytes; The presence of Homer-Wright rosettes (tumor cells circled about a central fibrillary space) indicates neural differentiation.</vt:lpstr>
      <vt:lpstr>GCTs are large and red-brown, and often show cystic degeneration. They are composed of uniform oval mononuclear cells and scattered osteoclast-type giant cells containing 100 or more nuclei. Mitotic figures are typically frequent. Necrosis, hemorrhage, and reactive bone formation also are commonly present. </vt:lpstr>
      <vt:lpstr>Soft Tissue Tumor</vt:lpstr>
      <vt:lpstr>PowerPoint Presentation</vt:lpstr>
      <vt:lpstr>1- TUMORS OF ADIPOSE TISSUE</vt:lpstr>
      <vt:lpstr>Normal adipose tissue</vt:lpstr>
      <vt:lpstr>-</vt:lpstr>
      <vt:lpstr>Myxoid liposarcoma.  Adult-appearing fat cells and more primitive cells, with lipid vacuoles (lipoblasts), are scattered in abundant myxoid matrix and a rich, arborizing capillary network.</vt:lpstr>
      <vt:lpstr>2-FIBROUS TUMORS AND TUMOR-LIKE LESIONS</vt:lpstr>
      <vt:lpstr>Nodular fasciitis.  A highly cellular lesion composed of plump, randomly oriented spindle cells surrounded by myxoid stroma.  Note the prominent mitotic activity</vt:lpstr>
      <vt:lpstr>Fibrosarcoma.  Histologic examination discloses all degrees of differentiation, from tumors that closely resemble fibromatoses, to tumor which are highly cellular neoplasms exhibiting architectural disarray (Herringbone Fashion), pleomorphism, frequent mitoses, and necrosisMalignant spindle cells here are arranged in a herringbone pattern.</vt:lpstr>
      <vt:lpstr>3-Skeletal Muscle Tumors</vt:lpstr>
      <vt:lpstr>PowerPoint Presentation</vt:lpstr>
      <vt:lpstr>Rhabdomyosarcoma. The rhabdomyoblasts are large and round and have abundant eosinophilic cytoplasm.</vt:lpstr>
      <vt:lpstr>Synovial sarcoma </vt:lpstr>
      <vt:lpstr>Synovial sarcoma exhibiting a classic biphasic spindle cell and glandlike histologic appearance.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Bone Tumor</dc:title>
  <dc:creator>Toshiba</dc:creator>
  <cp:lastModifiedBy>Toshiba</cp:lastModifiedBy>
  <cp:revision>34</cp:revision>
  <cp:lastPrinted>2020-02-09T16:49:19Z</cp:lastPrinted>
  <dcterms:created xsi:type="dcterms:W3CDTF">2020-02-02T09:57:19Z</dcterms:created>
  <dcterms:modified xsi:type="dcterms:W3CDTF">2020-02-09T21:11:58Z</dcterms:modified>
</cp:coreProperties>
</file>