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70" autoAdjust="0"/>
    <p:restoredTop sz="94607" autoAdjust="0"/>
  </p:normalViewPr>
  <p:slideViewPr>
    <p:cSldViewPr>
      <p:cViewPr>
        <p:scale>
          <a:sx n="75" d="100"/>
          <a:sy n="75" d="100"/>
        </p:scale>
        <p:origin x="-12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22/07/1446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Mini-</a:t>
            </a:r>
            <a:r>
              <a:rPr lang="en-US" dirty="0" err="1" smtClean="0"/>
              <a:t>osci</a:t>
            </a:r>
            <a:r>
              <a:rPr lang="en-US" dirty="0" smtClean="0"/>
              <a:t> </a:t>
            </a:r>
            <a:r>
              <a:rPr lang="en-US" dirty="0" err="1" smtClean="0"/>
              <a:t>nabed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first semester 9/1 /2025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algn="l" rtl="0"/>
            <a:r>
              <a:rPr lang="en-US" dirty="0"/>
              <a:t>9) </a:t>
            </a:r>
            <a:r>
              <a:rPr lang="en-US" dirty="0" smtClean="0"/>
              <a:t>celiac 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sz="1800" dirty="0" smtClean="0"/>
              <a:t>baby </a:t>
            </a:r>
            <a:r>
              <a:rPr lang="en-US" sz="1800" dirty="0"/>
              <a:t>with type 1 </a:t>
            </a:r>
            <a:r>
              <a:rPr lang="en-US" sz="1800" dirty="0" err="1"/>
              <a:t>dm</a:t>
            </a:r>
            <a:r>
              <a:rPr lang="en-US" sz="1800" dirty="0"/>
              <a:t> come with </a:t>
            </a:r>
            <a:r>
              <a:rPr lang="en-US" sz="1800" dirty="0" err="1"/>
              <a:t>dka</a:t>
            </a:r>
            <a:r>
              <a:rPr lang="en-US" sz="1800" dirty="0"/>
              <a:t> and was complain diarrhea and abdominal pain 5 month </a:t>
            </a:r>
            <a:r>
              <a:rPr lang="en-US" sz="1800" dirty="0" smtClean="0"/>
              <a:t>ago</a:t>
            </a:r>
          </a:p>
          <a:p>
            <a:pPr algn="l" rtl="0"/>
            <a:r>
              <a:rPr lang="en-US" sz="1800" dirty="0" smtClean="0"/>
              <a:t>A</a:t>
            </a:r>
            <a:r>
              <a:rPr lang="en-US" sz="1800" dirty="0"/>
              <a:t>) Describe this CT </a:t>
            </a:r>
            <a:r>
              <a:rPr lang="en-US" sz="1800" dirty="0" smtClean="0"/>
              <a:t>scan: </a:t>
            </a:r>
            <a:r>
              <a:rPr lang="en-US" sz="1800" dirty="0" err="1" smtClean="0">
                <a:solidFill>
                  <a:srgbClr val="FF0000"/>
                </a:solidFill>
              </a:rPr>
              <a:t>occibital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lobe </a:t>
            </a:r>
            <a:r>
              <a:rPr lang="en-US" sz="1800" dirty="0" smtClean="0">
                <a:solidFill>
                  <a:srgbClr val="FF0000"/>
                </a:solidFill>
              </a:rPr>
              <a:t>edema and calcification </a:t>
            </a:r>
          </a:p>
          <a:p>
            <a:pPr algn="l" rtl="0"/>
            <a:r>
              <a:rPr lang="en-US" sz="1800" dirty="0" smtClean="0"/>
              <a:t>B)cause </a:t>
            </a:r>
            <a:r>
              <a:rPr lang="en-US" sz="1800" dirty="0"/>
              <a:t>of abdominal </a:t>
            </a:r>
            <a:r>
              <a:rPr lang="en-US" sz="1800" dirty="0" err="1" smtClean="0"/>
              <a:t>manifistation</a:t>
            </a:r>
            <a:r>
              <a:rPr lang="en-US" sz="1800" dirty="0" smtClean="0"/>
              <a:t>  </a:t>
            </a:r>
            <a:r>
              <a:rPr lang="en-US" sz="1800" dirty="0">
                <a:solidFill>
                  <a:srgbClr val="FF0000"/>
                </a:solidFill>
              </a:rPr>
              <a:t>A:celiac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81" y="2492896"/>
            <a:ext cx="4166211" cy="267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8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pPr algn="l" rtl="0"/>
            <a:r>
              <a:rPr lang="en-US" dirty="0"/>
              <a:t>10</a:t>
            </a:r>
            <a:r>
              <a:rPr lang="en-US" dirty="0" smtClean="0"/>
              <a:t>) hemophilia </a:t>
            </a:r>
          </a:p>
          <a:p>
            <a:pPr algn="l" rtl="0"/>
            <a:r>
              <a:rPr lang="en-US" dirty="0" smtClean="0"/>
              <a:t> </a:t>
            </a:r>
            <a:r>
              <a:rPr lang="en-US" sz="2000" dirty="0"/>
              <a:t>picture for knee joint </a:t>
            </a:r>
            <a:r>
              <a:rPr lang="en-US" sz="2000" dirty="0" err="1"/>
              <a:t>recurrnt</a:t>
            </a:r>
            <a:r>
              <a:rPr lang="en-US" sz="2000" dirty="0"/>
              <a:t> </a:t>
            </a:r>
            <a:r>
              <a:rPr lang="en-US" sz="2000" dirty="0" err="1"/>
              <a:t>gemarthrosis</a:t>
            </a:r>
            <a:r>
              <a:rPr lang="en-US" sz="2000" dirty="0"/>
              <a:t> after </a:t>
            </a:r>
            <a:r>
              <a:rPr lang="en-US" sz="2000" dirty="0" err="1" smtClean="0"/>
              <a:t>truma</a:t>
            </a:r>
            <a:r>
              <a:rPr lang="en-US" sz="2000" dirty="0" smtClean="0"/>
              <a:t> </a:t>
            </a:r>
          </a:p>
          <a:p>
            <a:pPr algn="l" rtl="0"/>
            <a:r>
              <a:rPr lang="en-US" sz="2000" dirty="0" smtClean="0"/>
              <a:t>A)</a:t>
            </a:r>
            <a:r>
              <a:rPr lang="en-US" sz="2000" dirty="0" err="1" smtClean="0"/>
              <a:t>Diagnosis:</a:t>
            </a:r>
            <a:r>
              <a:rPr lang="en-US" sz="2000" dirty="0" err="1" smtClean="0">
                <a:solidFill>
                  <a:srgbClr val="FF0000"/>
                </a:solidFill>
              </a:rPr>
              <a:t>hemophilia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endParaRPr lang="en-US" sz="2000" dirty="0" smtClean="0"/>
          </a:p>
          <a:p>
            <a:pPr algn="l" rtl="0"/>
            <a:r>
              <a:rPr lang="en-US" sz="2000" dirty="0" smtClean="0"/>
              <a:t>B</a:t>
            </a:r>
            <a:r>
              <a:rPr lang="en-US" sz="2000" dirty="0"/>
              <a:t>) write lab changes </a:t>
            </a:r>
            <a:endParaRPr lang="en-US" sz="2000" dirty="0" smtClean="0"/>
          </a:p>
          <a:p>
            <a:pPr algn="l" rtl="0"/>
            <a:r>
              <a:rPr lang="en-US" sz="2000" dirty="0" smtClean="0"/>
              <a:t>:</a:t>
            </a:r>
            <a:r>
              <a:rPr lang="en-US" sz="2000" dirty="0"/>
              <a:t>1-ptt........... </a:t>
            </a:r>
            <a:r>
              <a:rPr lang="en-US" sz="2000" dirty="0" smtClean="0">
                <a:solidFill>
                  <a:srgbClr val="FF0000"/>
                </a:solidFill>
              </a:rPr>
              <a:t>Increase</a:t>
            </a:r>
          </a:p>
          <a:p>
            <a:pPr algn="l" rtl="0"/>
            <a:r>
              <a:rPr lang="en-US" sz="2000" dirty="0" smtClean="0"/>
              <a:t>2-pt</a:t>
            </a:r>
            <a:r>
              <a:rPr lang="en-US" sz="2000" dirty="0"/>
              <a:t>.......... </a:t>
            </a:r>
            <a:r>
              <a:rPr lang="en-US" sz="2000" dirty="0" smtClean="0">
                <a:solidFill>
                  <a:srgbClr val="FF0000"/>
                </a:solidFill>
              </a:rPr>
              <a:t>Normal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30439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66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 smtClean="0"/>
              <a:t>11) Intubation </a:t>
            </a:r>
          </a:p>
          <a:p>
            <a:pPr marL="0" indent="0" algn="l" rtl="0">
              <a:buNone/>
            </a:pPr>
            <a:r>
              <a:rPr lang="en-US" dirty="0" smtClean="0"/>
              <a:t> </a:t>
            </a:r>
            <a:r>
              <a:rPr lang="en-US" sz="2000" dirty="0"/>
              <a:t>endotracheal tube </a:t>
            </a:r>
            <a:r>
              <a:rPr lang="en-US" sz="2000" dirty="0" smtClean="0"/>
              <a:t> in newborn his GA :38w ,weight: 3kg </a:t>
            </a:r>
          </a:p>
          <a:p>
            <a:pPr marL="0" indent="0" algn="l" rtl="0">
              <a:buNone/>
            </a:pPr>
            <a:r>
              <a:rPr lang="en-US" sz="2000" dirty="0" smtClean="0"/>
              <a:t>:A-size </a:t>
            </a:r>
            <a:r>
              <a:rPr lang="en-US" sz="2000" dirty="0"/>
              <a:t>according to this </a:t>
            </a:r>
            <a:r>
              <a:rPr lang="en-US" sz="2000" dirty="0" smtClean="0"/>
              <a:t>baby? </a:t>
            </a:r>
            <a:r>
              <a:rPr lang="en-US" sz="2000" dirty="0" smtClean="0">
                <a:solidFill>
                  <a:srgbClr val="FF0000"/>
                </a:solidFill>
              </a:rPr>
              <a:t>3.5 </a:t>
            </a:r>
          </a:p>
          <a:p>
            <a:pPr marL="0" indent="0" algn="l" rtl="0">
              <a:buNone/>
            </a:pPr>
            <a:r>
              <a:rPr lang="en-US" sz="2000" dirty="0" smtClean="0"/>
              <a:t>B-</a:t>
            </a:r>
            <a:r>
              <a:rPr lang="en-US" sz="2000" dirty="0" err="1" smtClean="0"/>
              <a:t>probale</a:t>
            </a:r>
            <a:r>
              <a:rPr lang="en-US" sz="2000" dirty="0" smtClean="0"/>
              <a:t> </a:t>
            </a:r>
            <a:r>
              <a:rPr lang="en-US" sz="2000" dirty="0"/>
              <a:t>length for </a:t>
            </a:r>
            <a:r>
              <a:rPr lang="en-US" sz="2000" dirty="0" smtClean="0"/>
              <a:t>baby? </a:t>
            </a:r>
            <a:r>
              <a:rPr lang="en-US" sz="2000" dirty="0" smtClean="0">
                <a:solidFill>
                  <a:srgbClr val="FF0000"/>
                </a:solidFill>
              </a:rPr>
              <a:t>9 </a:t>
            </a:r>
          </a:p>
          <a:p>
            <a:pPr marL="0" indent="0" algn="l" rtl="0">
              <a:buNone/>
            </a:pPr>
            <a:r>
              <a:rPr lang="en-US" sz="2000" dirty="0" smtClean="0"/>
              <a:t>C-how </a:t>
            </a:r>
            <a:r>
              <a:rPr lang="en-US" sz="2000" dirty="0"/>
              <a:t>to confirm its true position</a:t>
            </a:r>
            <a:r>
              <a:rPr lang="en-US" sz="2000" dirty="0" smtClean="0"/>
              <a:t>?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1- </a:t>
            </a:r>
            <a:r>
              <a:rPr lang="en-US" sz="2000" dirty="0">
                <a:solidFill>
                  <a:srgbClr val="FF0000"/>
                </a:solidFill>
              </a:rPr>
              <a:t>direct </a:t>
            </a:r>
            <a:r>
              <a:rPr lang="en-US" sz="2000" dirty="0" smtClean="0">
                <a:solidFill>
                  <a:srgbClr val="FF0000"/>
                </a:solidFill>
              </a:rPr>
              <a:t>laryngoscope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2- </a:t>
            </a:r>
            <a:r>
              <a:rPr lang="en-US" sz="2000" dirty="0">
                <a:solidFill>
                  <a:srgbClr val="FF0000"/>
                </a:solidFill>
              </a:rPr>
              <a:t>chest </a:t>
            </a:r>
            <a:r>
              <a:rPr lang="en-US" sz="2000" dirty="0" smtClean="0">
                <a:solidFill>
                  <a:srgbClr val="FF0000"/>
                </a:solidFill>
              </a:rPr>
              <a:t>expansion</a:t>
            </a:r>
          </a:p>
          <a:p>
            <a:pPr marL="0" indent="0" algn="l" rtl="0">
              <a:buNone/>
            </a:pPr>
            <a:r>
              <a:rPr lang="en-US" sz="2000" dirty="0" smtClean="0"/>
              <a:t>d) 3Indication of intubation : 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1-congenital diaphragmatic </a:t>
            </a:r>
            <a:r>
              <a:rPr lang="en-US" sz="2000" dirty="0" err="1" smtClean="0">
                <a:solidFill>
                  <a:srgbClr val="FF0000"/>
                </a:solidFill>
              </a:rPr>
              <a:t>henia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2-low </a:t>
            </a:r>
            <a:r>
              <a:rPr lang="en-US" sz="2000" dirty="0" err="1" smtClean="0">
                <a:solidFill>
                  <a:srgbClr val="FF0000"/>
                </a:solidFill>
              </a:rPr>
              <a:t>apgar</a:t>
            </a:r>
            <a:r>
              <a:rPr lang="en-US" sz="2000" dirty="0" smtClean="0">
                <a:solidFill>
                  <a:srgbClr val="FF0000"/>
                </a:solidFill>
              </a:rPr>
              <a:t> score &lt;3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3-newborn without detectable heart rate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275364" cy="28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05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12) </a:t>
            </a:r>
            <a:r>
              <a:rPr lang="en-US" dirty="0" smtClean="0"/>
              <a:t>ABG</a:t>
            </a:r>
          </a:p>
          <a:p>
            <a:pPr marL="0" indent="0" algn="l" rtl="0">
              <a:buNone/>
            </a:pPr>
            <a:r>
              <a:rPr lang="en-US" dirty="0"/>
              <a:t> </a:t>
            </a:r>
            <a:r>
              <a:rPr lang="en-US" sz="2000" dirty="0" err="1" smtClean="0"/>
              <a:t>Whats</a:t>
            </a:r>
            <a:r>
              <a:rPr lang="en-US" sz="2000" dirty="0" smtClean="0"/>
              <a:t> </a:t>
            </a:r>
            <a:r>
              <a:rPr lang="en-US" sz="2000" dirty="0"/>
              <a:t>the Metabolic state for </a:t>
            </a:r>
            <a:r>
              <a:rPr lang="en-US" sz="2000" dirty="0" err="1" smtClean="0"/>
              <a:t>patiant</a:t>
            </a:r>
            <a:r>
              <a:rPr lang="en-US" sz="2000" dirty="0" smtClean="0"/>
              <a:t>? </a:t>
            </a:r>
            <a:r>
              <a:rPr lang="en-US" sz="2000" dirty="0" smtClean="0">
                <a:solidFill>
                  <a:srgbClr val="FF0000"/>
                </a:solidFill>
              </a:rPr>
              <a:t>hypoxemia</a:t>
            </a:r>
          </a:p>
          <a:p>
            <a:pPr algn="l" rtl="0"/>
            <a:r>
              <a:rPr lang="en-US" sz="2000" dirty="0" smtClean="0"/>
              <a:t>B-type </a:t>
            </a:r>
            <a:r>
              <a:rPr lang="en-US" sz="2000" dirty="0"/>
              <a:t>of respiratory </a:t>
            </a:r>
            <a:r>
              <a:rPr lang="en-US" sz="2000" dirty="0" err="1"/>
              <a:t>faliur</a:t>
            </a:r>
            <a:r>
              <a:rPr lang="en-US" sz="2000" dirty="0"/>
              <a:t>? </a:t>
            </a:r>
            <a:r>
              <a:rPr lang="en-US" sz="2000" dirty="0">
                <a:solidFill>
                  <a:srgbClr val="FF0000"/>
                </a:solidFill>
              </a:rPr>
              <a:t>type </a:t>
            </a:r>
            <a:r>
              <a:rPr lang="en-US" sz="2000" dirty="0" smtClean="0">
                <a:solidFill>
                  <a:srgbClr val="FF0000"/>
                </a:solidFill>
              </a:rPr>
              <a:t>1</a:t>
            </a:r>
          </a:p>
          <a:p>
            <a:pPr algn="l" rtl="0"/>
            <a:r>
              <a:rPr lang="en-US" sz="2000" dirty="0" smtClean="0"/>
              <a:t>C- </a:t>
            </a:r>
            <a:r>
              <a:rPr lang="en-US" sz="2000" dirty="0"/>
              <a:t>two device can used for this case </a:t>
            </a:r>
            <a:r>
              <a:rPr lang="en-US" sz="2000" dirty="0" smtClean="0"/>
              <a:t>?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1-facial mask 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2-Nasal </a:t>
            </a:r>
            <a:r>
              <a:rPr lang="en-US" sz="2000" dirty="0" err="1" smtClean="0">
                <a:solidFill>
                  <a:srgbClr val="FF0000"/>
                </a:solidFill>
              </a:rPr>
              <a:t>canula</a:t>
            </a:r>
            <a:r>
              <a:rPr lang="en-US" sz="2000" dirty="0" smtClean="0">
                <a:solidFill>
                  <a:srgbClr val="FF0000"/>
                </a:solidFill>
              </a:rPr>
              <a:t> some say </a:t>
            </a:r>
            <a:r>
              <a:rPr lang="en-US" sz="2000" dirty="0" err="1" smtClean="0">
                <a:solidFill>
                  <a:srgbClr val="FF0000"/>
                </a:solidFill>
              </a:rPr>
              <a:t>venturi</a:t>
            </a:r>
            <a:r>
              <a:rPr lang="en-US" sz="2000" dirty="0" smtClean="0">
                <a:solidFill>
                  <a:srgbClr val="FF0000"/>
                </a:solidFill>
              </a:rPr>
              <a:t> mask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algn="l" rtl="0"/>
            <a:r>
              <a:rPr lang="en-US" dirty="0" smtClean="0"/>
              <a:t>13</a:t>
            </a:r>
            <a:r>
              <a:rPr lang="en-US" dirty="0"/>
              <a:t>) ECG for hyperkalemia: </a:t>
            </a:r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sz="2000" dirty="0" smtClean="0"/>
              <a:t>A</a:t>
            </a:r>
            <a:r>
              <a:rPr lang="en-US" sz="2000" dirty="0"/>
              <a:t>) ECG findings</a:t>
            </a:r>
            <a:r>
              <a:rPr lang="en-US" sz="2000" dirty="0" smtClean="0"/>
              <a:t>?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1- </a:t>
            </a:r>
            <a:r>
              <a:rPr lang="en-US" sz="2000" dirty="0">
                <a:solidFill>
                  <a:srgbClr val="FF0000"/>
                </a:solidFill>
              </a:rPr>
              <a:t>peaked T wave   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2- prolonged </a:t>
            </a:r>
            <a:r>
              <a:rPr lang="en-US" sz="2000" dirty="0" smtClean="0">
                <a:solidFill>
                  <a:srgbClr val="FF0000"/>
                </a:solidFill>
              </a:rPr>
              <a:t>PR</a:t>
            </a:r>
          </a:p>
          <a:p>
            <a:pPr algn="l" rtl="0"/>
            <a:r>
              <a:rPr lang="en-US" sz="2000" dirty="0" smtClean="0"/>
              <a:t>B</a:t>
            </a:r>
            <a:r>
              <a:rPr lang="en-US" sz="2000" dirty="0"/>
              <a:t>) what's the electrolytes disturbance can cause this case ?</a:t>
            </a:r>
            <a:r>
              <a:rPr lang="en-US" sz="2000" dirty="0" smtClean="0">
                <a:solidFill>
                  <a:srgbClr val="FF0000"/>
                </a:solidFill>
              </a:rPr>
              <a:t>Hyperkalemia</a:t>
            </a:r>
          </a:p>
          <a:p>
            <a:pPr algn="l" rtl="0"/>
            <a:r>
              <a:rPr lang="en-US" sz="2000" dirty="0" smtClean="0"/>
              <a:t> </a:t>
            </a:r>
            <a:r>
              <a:rPr lang="en-US" sz="2000" dirty="0"/>
              <a:t>C) name 2 drug for treatment</a:t>
            </a:r>
            <a:r>
              <a:rPr lang="en-US" sz="2000" dirty="0" smtClean="0"/>
              <a:t>?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1- </a:t>
            </a:r>
            <a:r>
              <a:rPr lang="en-US" sz="2000" dirty="0">
                <a:solidFill>
                  <a:srgbClr val="FF0000"/>
                </a:solidFill>
              </a:rPr>
              <a:t>calcium </a:t>
            </a:r>
            <a:r>
              <a:rPr lang="en-US" sz="2000" dirty="0" smtClean="0">
                <a:solidFill>
                  <a:srgbClr val="FF0000"/>
                </a:solidFill>
              </a:rPr>
              <a:t>gluconate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2- insulin &amp; glucose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3377952" cy="33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26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Long case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1265754"/>
            <a:ext cx="4796675" cy="4525963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000" dirty="0" smtClean="0"/>
              <a:t>Blood film </a:t>
            </a:r>
          </a:p>
          <a:p>
            <a:pPr marL="0" indent="0" algn="l" rtl="0">
              <a:buNone/>
            </a:pPr>
            <a:r>
              <a:rPr lang="en-US" sz="2000" dirty="0" smtClean="0"/>
              <a:t> A)Diagnosis</a:t>
            </a:r>
            <a:r>
              <a:rPr lang="en-US" sz="2000" dirty="0"/>
              <a:t>? </a:t>
            </a:r>
            <a:r>
              <a:rPr lang="en-US" sz="2000" dirty="0">
                <a:solidFill>
                  <a:srgbClr val="FF0000"/>
                </a:solidFill>
              </a:rPr>
              <a:t>sickle cell </a:t>
            </a:r>
            <a:r>
              <a:rPr lang="en-US" sz="2000" dirty="0" smtClean="0">
                <a:solidFill>
                  <a:srgbClr val="FF0000"/>
                </a:solidFill>
              </a:rPr>
              <a:t>anemia</a:t>
            </a:r>
          </a:p>
          <a:p>
            <a:pPr marL="0" indent="0" algn="l" rtl="0">
              <a:buNone/>
            </a:pPr>
            <a:r>
              <a:rPr lang="en-US" sz="2000" dirty="0" smtClean="0"/>
              <a:t>B</a:t>
            </a:r>
            <a:r>
              <a:rPr lang="en-US" sz="2000" dirty="0"/>
              <a:t>) how to confirm</a:t>
            </a:r>
            <a:r>
              <a:rPr lang="en-US" sz="2000" dirty="0">
                <a:solidFill>
                  <a:srgbClr val="FF0000"/>
                </a:solidFill>
              </a:rPr>
              <a:t>? HB </a:t>
            </a:r>
            <a:r>
              <a:rPr lang="en-US" sz="2000" dirty="0" smtClean="0">
                <a:solidFill>
                  <a:srgbClr val="FF0000"/>
                </a:solidFill>
              </a:rPr>
              <a:t>electrophoresis</a:t>
            </a:r>
          </a:p>
          <a:p>
            <a:pPr marL="0" indent="0" algn="l" rtl="0">
              <a:buNone/>
            </a:pPr>
            <a:r>
              <a:rPr lang="en-US" sz="2000" dirty="0" smtClean="0"/>
              <a:t>C</a:t>
            </a:r>
            <a:r>
              <a:rPr lang="en-US" sz="2000" dirty="0"/>
              <a:t>) the child present with this hand x </a:t>
            </a:r>
            <a:r>
              <a:rPr lang="en-US" sz="2000" dirty="0" smtClean="0"/>
              <a:t>ray</a:t>
            </a:r>
          </a:p>
          <a:p>
            <a:pPr marL="0" indent="0" algn="l" rtl="0">
              <a:buNone/>
            </a:pPr>
            <a:r>
              <a:rPr lang="en-US" sz="2000" dirty="0" smtClean="0"/>
              <a:t>1-what </a:t>
            </a:r>
            <a:r>
              <a:rPr lang="en-US" sz="2000" dirty="0"/>
              <a:t>is this? </a:t>
            </a:r>
            <a:r>
              <a:rPr lang="en-US" sz="2000" dirty="0" err="1" smtClean="0">
                <a:solidFill>
                  <a:srgbClr val="FF0000"/>
                </a:solidFill>
              </a:rPr>
              <a:t>Dactylitis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2000" dirty="0" smtClean="0"/>
              <a:t>2-manegment </a:t>
            </a:r>
            <a:r>
              <a:rPr lang="en-US" sz="2000" dirty="0"/>
              <a:t>for </a:t>
            </a:r>
            <a:r>
              <a:rPr lang="en-US" sz="2000" dirty="0" err="1"/>
              <a:t>dactylitis</a:t>
            </a:r>
            <a:r>
              <a:rPr lang="en-US" sz="2000" dirty="0"/>
              <a:t>? </a:t>
            </a:r>
            <a:r>
              <a:rPr lang="en-US" sz="2000" dirty="0">
                <a:solidFill>
                  <a:srgbClr val="FF0000"/>
                </a:solidFill>
              </a:rPr>
              <a:t>NSAID &amp; </a:t>
            </a:r>
            <a:r>
              <a:rPr lang="en-US" sz="2000" dirty="0" smtClean="0">
                <a:solidFill>
                  <a:srgbClr val="FF0000"/>
                </a:solidFill>
              </a:rPr>
              <a:t>hydration</a:t>
            </a:r>
          </a:p>
          <a:p>
            <a:pPr marL="0" indent="0" algn="l" rtl="0">
              <a:buNone/>
            </a:pPr>
            <a:r>
              <a:rPr lang="en-US" sz="2000" dirty="0" smtClean="0"/>
              <a:t>D)most </a:t>
            </a:r>
            <a:r>
              <a:rPr lang="en-US" sz="2000" dirty="0"/>
              <a:t>common cause for osteomyelitis in this </a:t>
            </a:r>
            <a:r>
              <a:rPr lang="en-US" sz="2000" dirty="0" smtClean="0"/>
              <a:t>patient other staph aureus ? </a:t>
            </a:r>
            <a:r>
              <a:rPr lang="en-US" sz="2000" dirty="0" smtClean="0">
                <a:solidFill>
                  <a:srgbClr val="FF0000"/>
                </a:solidFill>
              </a:rPr>
              <a:t>Salmonella</a:t>
            </a:r>
          </a:p>
          <a:p>
            <a:pPr marL="0" indent="0" algn="l" rtl="0">
              <a:buNone/>
            </a:pPr>
            <a:r>
              <a:rPr lang="en-US" sz="2000" dirty="0" smtClean="0"/>
              <a:t>E</a:t>
            </a:r>
            <a:r>
              <a:rPr lang="en-US" sz="2000" dirty="0"/>
              <a:t>) what is the medication you would Describe</a:t>
            </a:r>
            <a:r>
              <a:rPr lang="en-US" sz="2000" dirty="0">
                <a:solidFill>
                  <a:srgbClr val="FF0000"/>
                </a:solidFill>
              </a:rPr>
              <a:t>? 1-hydroxiurea             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2-antibiotic</a:t>
            </a:r>
          </a:p>
          <a:p>
            <a:pPr marL="0" indent="0" algn="l" rtl="0">
              <a:buNone/>
            </a:pPr>
            <a:r>
              <a:rPr lang="en-US" sz="2000" dirty="0" smtClean="0"/>
              <a:t>f)Definitive treatment 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;bone marrow transplantation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88" y="1265754"/>
            <a:ext cx="3960440" cy="263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79" y="4005064"/>
            <a:ext cx="4224330" cy="234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001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7453336" y="4293096"/>
            <a:ext cx="489654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20675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338396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39552" y="76470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>
              <a:buAutoNum type="alphaLcParenR" startAt="7"/>
            </a:pPr>
            <a:r>
              <a:rPr lang="en-US" dirty="0" smtClean="0"/>
              <a:t>The </a:t>
            </a:r>
            <a:r>
              <a:rPr lang="en-US" dirty="0"/>
              <a:t>patient come with SOB cough and this </a:t>
            </a:r>
            <a:r>
              <a:rPr lang="en-US" dirty="0" err="1"/>
              <a:t>CXR:What</a:t>
            </a:r>
            <a:r>
              <a:rPr lang="en-US" dirty="0"/>
              <a:t> is your diagnosis</a:t>
            </a:r>
            <a:r>
              <a:rPr lang="en-US" dirty="0" smtClean="0"/>
              <a:t>?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Acute </a:t>
            </a:r>
            <a:r>
              <a:rPr lang="en-US" dirty="0">
                <a:solidFill>
                  <a:srgbClr val="FF0000"/>
                </a:solidFill>
              </a:rPr>
              <a:t>chest syn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h) what vaccine do we give to the patient not included in </a:t>
            </a:r>
            <a:r>
              <a:rPr lang="en-US" dirty="0" err="1" smtClean="0"/>
              <a:t>jordanian</a:t>
            </a:r>
            <a:r>
              <a:rPr lang="en-US" dirty="0" smtClean="0"/>
              <a:t> vaccination schedule ,give two vaccines?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1-pnemococcal vaccine </a:t>
            </a:r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2-meningeococal vaccine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j) Patient come 2 years after with this photo (brain image)  what is this ?</a:t>
            </a:r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Stroke </a:t>
            </a:r>
          </a:p>
          <a:p>
            <a:pPr marL="342900" indent="-342900" algn="l" rtl="0">
              <a:buAutoNum type="alphaLcParenR" startAt="7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14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77404" y="-11914"/>
            <a:ext cx="8229600" cy="1143000"/>
          </a:xfrm>
        </p:spPr>
        <p:txBody>
          <a:bodyPr/>
          <a:lstStyle/>
          <a:p>
            <a:pPr algn="l" rtl="0"/>
            <a:r>
              <a:rPr lang="en-US" dirty="0" smtClean="0">
                <a:solidFill>
                  <a:srgbClr val="FF0000"/>
                </a:solidFill>
              </a:rPr>
              <a:t>Long </a:t>
            </a:r>
            <a:r>
              <a:rPr lang="en-US" dirty="0" smtClean="0">
                <a:solidFill>
                  <a:srgbClr val="FF0000"/>
                </a:solidFill>
              </a:rPr>
              <a:t>case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4156" y="836712"/>
            <a:ext cx="5884082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1800" dirty="0" smtClean="0"/>
              <a:t>2Picture </a:t>
            </a:r>
            <a:r>
              <a:rPr lang="en-US" sz="1800" dirty="0"/>
              <a:t>for child development with head </a:t>
            </a:r>
            <a:r>
              <a:rPr lang="en-US" sz="1800" dirty="0" smtClean="0"/>
              <a:t>lag</a:t>
            </a:r>
          </a:p>
          <a:p>
            <a:pPr marL="457200" indent="-457200" algn="l" rtl="0">
              <a:buAutoNum type="alphaUcParenR"/>
            </a:pPr>
            <a:r>
              <a:rPr lang="en-US" sz="1800" dirty="0" smtClean="0"/>
              <a:t>Age </a:t>
            </a:r>
            <a:r>
              <a:rPr lang="en-US" sz="1800" dirty="0"/>
              <a:t>for child? </a:t>
            </a:r>
            <a:r>
              <a:rPr lang="en-US" sz="1800" dirty="0">
                <a:solidFill>
                  <a:srgbClr val="FF0000"/>
                </a:solidFill>
              </a:rPr>
              <a:t>below 6 </a:t>
            </a:r>
            <a:r>
              <a:rPr lang="en-US" sz="1800" dirty="0" smtClean="0">
                <a:solidFill>
                  <a:srgbClr val="FF0000"/>
                </a:solidFill>
              </a:rPr>
              <a:t>week</a:t>
            </a:r>
            <a:r>
              <a:rPr lang="ar-SA" sz="1800" dirty="0" smtClean="0">
                <a:solidFill>
                  <a:srgbClr val="FF0000"/>
                </a:solidFill>
              </a:rPr>
              <a:t> </a:t>
            </a:r>
            <a:r>
              <a:rPr lang="ar-JO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some say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below than three month 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B</a:t>
            </a:r>
            <a:r>
              <a:rPr lang="en-US" sz="1800" dirty="0"/>
              <a:t>) EEG ?  </a:t>
            </a:r>
            <a:r>
              <a:rPr lang="en-US" sz="1800" dirty="0" err="1" smtClean="0">
                <a:solidFill>
                  <a:srgbClr val="FF0000"/>
                </a:solidFill>
              </a:rPr>
              <a:t>Hypsarrethmia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C</a:t>
            </a:r>
            <a:r>
              <a:rPr lang="en-US" sz="1800" dirty="0"/>
              <a:t>) picture for lesion, name of it? </a:t>
            </a:r>
            <a:r>
              <a:rPr lang="en-US" sz="1800" dirty="0" err="1" smtClean="0">
                <a:solidFill>
                  <a:srgbClr val="FF0000"/>
                </a:solidFill>
              </a:rPr>
              <a:t>Ashleaf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D</a:t>
            </a:r>
            <a:r>
              <a:rPr lang="en-US" sz="1800" dirty="0"/>
              <a:t>) diagnosis? </a:t>
            </a:r>
            <a:r>
              <a:rPr lang="en-US" sz="1800" dirty="0">
                <a:solidFill>
                  <a:srgbClr val="FF0000"/>
                </a:solidFill>
              </a:rPr>
              <a:t>west syn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pPr marL="0" indent="0" algn="l" rtl="0">
              <a:buNone/>
            </a:pPr>
            <a:r>
              <a:rPr lang="en-US" sz="1800" dirty="0" smtClean="0"/>
              <a:t>E</a:t>
            </a:r>
            <a:r>
              <a:rPr lang="en-US" sz="1800" dirty="0"/>
              <a:t>) cause ? </a:t>
            </a:r>
            <a:r>
              <a:rPr lang="en-US" sz="1800" dirty="0" err="1">
                <a:solidFill>
                  <a:srgbClr val="FF0000"/>
                </a:solidFill>
              </a:rPr>
              <a:t>tuberus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scelerosis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F</a:t>
            </a:r>
            <a:r>
              <a:rPr lang="en-US" sz="1800" dirty="0"/>
              <a:t>) </a:t>
            </a:r>
            <a:r>
              <a:rPr lang="en-US" sz="1800" dirty="0" err="1"/>
              <a:t>manegment</a:t>
            </a:r>
            <a:r>
              <a:rPr lang="en-US" sz="1800" dirty="0"/>
              <a:t>?  </a:t>
            </a:r>
            <a:r>
              <a:rPr lang="en-US" sz="1800" dirty="0" err="1" smtClean="0">
                <a:solidFill>
                  <a:srgbClr val="FF0000"/>
                </a:solidFill>
              </a:rPr>
              <a:t>Vigabatrin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g)Side effect of </a:t>
            </a:r>
            <a:r>
              <a:rPr lang="en-US" sz="1800" dirty="0" err="1" smtClean="0"/>
              <a:t>druge</a:t>
            </a:r>
            <a:r>
              <a:rPr lang="en-US" sz="1800" dirty="0" smtClean="0">
                <a:solidFill>
                  <a:srgbClr val="FF0000"/>
                </a:solidFill>
              </a:rPr>
              <a:t>? Visual defect </a:t>
            </a:r>
            <a:endParaRPr lang="en-US" sz="1800" dirty="0" smtClean="0"/>
          </a:p>
          <a:p>
            <a:pPr marL="0" indent="0" algn="l" rtl="0">
              <a:buNone/>
            </a:pPr>
            <a:r>
              <a:rPr lang="en-US" sz="1800" dirty="0" smtClean="0"/>
              <a:t>g) What is the finding in the brain image: </a:t>
            </a:r>
            <a:r>
              <a:rPr lang="en-US" sz="1800" dirty="0" smtClean="0">
                <a:solidFill>
                  <a:srgbClr val="FF0000"/>
                </a:solidFill>
              </a:rPr>
              <a:t>ventricular calcification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32" y="4349125"/>
            <a:ext cx="3206303" cy="2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4" y="4760477"/>
            <a:ext cx="2500930" cy="19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43" y="188640"/>
            <a:ext cx="3336032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2960"/>
            <a:ext cx="2980184" cy="381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28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 smtClean="0"/>
              <a:t>1) </a:t>
            </a:r>
            <a:r>
              <a:rPr lang="en-US" b="1" dirty="0" err="1" smtClean="0"/>
              <a:t>vesicouretral</a:t>
            </a:r>
            <a:r>
              <a:rPr lang="en-US" b="1" dirty="0" smtClean="0"/>
              <a:t> reflux: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marL="0" indent="0" algn="l" rtl="0">
              <a:buNone/>
            </a:pPr>
            <a:r>
              <a:rPr lang="en-US" sz="2400" dirty="0" smtClean="0"/>
              <a:t>1</a:t>
            </a:r>
            <a:r>
              <a:rPr lang="en-US" sz="1600" dirty="0"/>
              <a:t>) A patient with recurrent UTI and this is his </a:t>
            </a:r>
            <a:r>
              <a:rPr lang="en-US" sz="1600" dirty="0" err="1"/>
              <a:t>mcug</a:t>
            </a:r>
            <a:r>
              <a:rPr lang="en-US" sz="1600" dirty="0"/>
              <a:t>, he developed a chronic kidney disease and his GFR is </a:t>
            </a:r>
            <a:r>
              <a:rPr lang="en-US" sz="1600" dirty="0" smtClean="0"/>
              <a:t>35</a:t>
            </a:r>
          </a:p>
          <a:p>
            <a:pPr marL="0" indent="0" algn="l" rtl="0">
              <a:buNone/>
            </a:pPr>
            <a:r>
              <a:rPr lang="en-US" sz="1600" dirty="0" smtClean="0"/>
              <a:t>.</a:t>
            </a:r>
            <a:r>
              <a:rPr lang="en-US" sz="1600" dirty="0"/>
              <a:t>A) What's his stage of CKD ? </a:t>
            </a:r>
            <a:r>
              <a:rPr lang="en-US" sz="1600" dirty="0" smtClean="0"/>
              <a:t>: </a:t>
            </a:r>
            <a:r>
              <a:rPr lang="en-US" sz="1600" dirty="0">
                <a:solidFill>
                  <a:srgbClr val="FF0000"/>
                </a:solidFill>
              </a:rPr>
              <a:t>Stage 3 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600" dirty="0" smtClean="0"/>
              <a:t>B</a:t>
            </a:r>
            <a:r>
              <a:rPr lang="en-US" sz="1600" dirty="0"/>
              <a:t>) What’s the cause of his </a:t>
            </a:r>
            <a:r>
              <a:rPr lang="en-US" sz="1600" dirty="0" err="1" smtClean="0"/>
              <a:t>CkD</a:t>
            </a:r>
            <a:r>
              <a:rPr lang="en-US" sz="1600" dirty="0" smtClean="0"/>
              <a:t>? </a:t>
            </a:r>
            <a:r>
              <a:rPr lang="en-US" sz="1600" dirty="0" smtClean="0">
                <a:solidFill>
                  <a:srgbClr val="FF0000"/>
                </a:solidFill>
              </a:rPr>
              <a:t>VUR</a:t>
            </a:r>
          </a:p>
          <a:p>
            <a:pPr marL="0" indent="0" algn="l" rtl="0">
              <a:buNone/>
            </a:pPr>
            <a:r>
              <a:rPr lang="en-US" sz="1600" dirty="0" smtClean="0"/>
              <a:t> </a:t>
            </a:r>
            <a:r>
              <a:rPr lang="en-US" sz="1600" dirty="0"/>
              <a:t>C) Mention two complications to be found in this patient from the </a:t>
            </a:r>
            <a:r>
              <a:rPr lang="en-US" sz="1600" dirty="0" err="1"/>
              <a:t>ckd</a:t>
            </a:r>
            <a:r>
              <a:rPr lang="en-US" sz="1600" dirty="0"/>
              <a:t> </a:t>
            </a:r>
            <a:r>
              <a:rPr lang="en-US" sz="1600" dirty="0" smtClean="0"/>
              <a:t>?</a:t>
            </a:r>
          </a:p>
          <a:p>
            <a:pPr marL="0" indent="0" algn="l" rtl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1-Anemia          </a:t>
            </a:r>
            <a:r>
              <a:rPr lang="en-US" sz="1600" dirty="0">
                <a:solidFill>
                  <a:srgbClr val="FF0000"/>
                </a:solidFill>
              </a:rPr>
              <a:t>2-Renal </a:t>
            </a:r>
            <a:r>
              <a:rPr lang="en-US" sz="1600" dirty="0" smtClean="0">
                <a:solidFill>
                  <a:srgbClr val="FF0000"/>
                </a:solidFill>
              </a:rPr>
              <a:t>osteodystrophy </a:t>
            </a:r>
          </a:p>
          <a:p>
            <a:pPr marL="0" indent="0" algn="l" rtl="0">
              <a:buNone/>
            </a:pPr>
            <a:r>
              <a:rPr lang="en-US" sz="1600" dirty="0" smtClean="0"/>
              <a:t>D</a:t>
            </a:r>
            <a:r>
              <a:rPr lang="en-US" sz="1600" dirty="0"/>
              <a:t>) What’s your treatment for his current problem? </a:t>
            </a:r>
            <a:r>
              <a:rPr lang="en-US" sz="1600" dirty="0">
                <a:solidFill>
                  <a:srgbClr val="FF0000"/>
                </a:solidFill>
              </a:rPr>
              <a:t>A: 3rd gen </a:t>
            </a:r>
            <a:r>
              <a:rPr lang="en-US" sz="1600" dirty="0" err="1">
                <a:solidFill>
                  <a:srgbClr val="FF0000"/>
                </a:solidFill>
              </a:rPr>
              <a:t>cefalosporins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886978" cy="41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43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fontScale="85000" lnSpcReduction="20000"/>
          </a:bodyPr>
          <a:lstStyle/>
          <a:p>
            <a:pPr marL="0" indent="0" algn="l" rtl="0">
              <a:buNone/>
            </a:pPr>
            <a:r>
              <a:rPr lang="en-US" dirty="0"/>
              <a:t>2) </a:t>
            </a:r>
            <a:r>
              <a:rPr lang="en-US" dirty="0" smtClean="0"/>
              <a:t>IODM</a:t>
            </a:r>
          </a:p>
          <a:p>
            <a:pPr marL="0" indent="0" algn="l" rtl="0">
              <a:buNone/>
            </a:pPr>
            <a:r>
              <a:rPr lang="en-US" dirty="0" smtClean="0"/>
              <a:t> </a:t>
            </a:r>
            <a:r>
              <a:rPr lang="en-US" sz="1800" dirty="0"/>
              <a:t>infant of diabetic mother history birth weight 4000 </a:t>
            </a:r>
            <a:r>
              <a:rPr lang="en-US" sz="1800" dirty="0" smtClean="0"/>
              <a:t>g</a:t>
            </a:r>
          </a:p>
          <a:p>
            <a:pPr algn="l" rtl="0">
              <a:buAutoNum type="alphaUcParenR"/>
            </a:pPr>
            <a:r>
              <a:rPr lang="en-US" sz="1800" dirty="0" smtClean="0"/>
              <a:t>3 </a:t>
            </a:r>
            <a:r>
              <a:rPr lang="en-US" sz="1800" dirty="0"/>
              <a:t>pictures for IODM</a:t>
            </a:r>
            <a:r>
              <a:rPr lang="en-US" sz="1800" dirty="0" smtClean="0"/>
              <a:t>: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1- </a:t>
            </a:r>
            <a:r>
              <a:rPr lang="en-US" sz="1800" dirty="0">
                <a:solidFill>
                  <a:srgbClr val="FF0000"/>
                </a:solidFill>
              </a:rPr>
              <a:t>caudal dysplasia (caudal regression syndrome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2-Myelomeningiocele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3- </a:t>
            </a:r>
            <a:r>
              <a:rPr lang="en-US" sz="1800" dirty="0">
                <a:solidFill>
                  <a:srgbClr val="FF0000"/>
                </a:solidFill>
              </a:rPr>
              <a:t>transient HCM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l" rtl="0">
              <a:buNone/>
            </a:pPr>
            <a:endParaRPr lang="en-US" sz="1800" dirty="0" smtClean="0"/>
          </a:p>
          <a:p>
            <a:pPr marL="0" indent="0" algn="l" rtl="0">
              <a:buNone/>
            </a:pPr>
            <a:r>
              <a:rPr lang="en-US" sz="1800" dirty="0" smtClean="0"/>
              <a:t>B</a:t>
            </a:r>
            <a:r>
              <a:rPr lang="en-US" sz="1800" dirty="0"/>
              <a:t>) cause of these </a:t>
            </a:r>
            <a:r>
              <a:rPr lang="en-US" sz="1800" dirty="0" err="1" smtClean="0"/>
              <a:t>defects?</a:t>
            </a:r>
            <a:r>
              <a:rPr lang="en-US" sz="1800" dirty="0" err="1" smtClean="0">
                <a:solidFill>
                  <a:srgbClr val="FF0000"/>
                </a:solidFill>
              </a:rPr>
              <a:t>IODM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l" rtl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If </a:t>
            </a:r>
            <a:r>
              <a:rPr lang="en-US" sz="1800" dirty="0"/>
              <a:t>this patient came with seizures and his blood sugar was 25 What’s is your first two urgent step of management</a:t>
            </a:r>
            <a:r>
              <a:rPr lang="en-US" sz="1800" dirty="0" smtClean="0"/>
              <a:t>?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1- ABC 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2- </a:t>
            </a:r>
            <a:r>
              <a:rPr lang="en-US" sz="1800" dirty="0">
                <a:solidFill>
                  <a:srgbClr val="FF0000"/>
                </a:solidFill>
              </a:rPr>
              <a:t>IV ACCESS 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/>
              <a:t>C ) </a:t>
            </a:r>
            <a:r>
              <a:rPr lang="en-US" sz="1800" dirty="0"/>
              <a:t>What other two drugs you can use for </a:t>
            </a:r>
            <a:r>
              <a:rPr lang="en-US" sz="1800" dirty="0">
                <a:solidFill>
                  <a:srgbClr val="FF0000"/>
                </a:solidFill>
              </a:rPr>
              <a:t>him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1-Glucagon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2-Somatostatin </a:t>
            </a: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3-Cortisol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89" y="4399720"/>
            <a:ext cx="3257156" cy="212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7995"/>
            <a:ext cx="2007993" cy="24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2" y="2002408"/>
            <a:ext cx="1873315" cy="223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8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pPr algn="l"/>
            <a:r>
              <a:rPr lang="en-US" dirty="0"/>
              <a:t>3) </a:t>
            </a:r>
            <a:r>
              <a:rPr lang="en-US" dirty="0" smtClean="0"/>
              <a:t>Kawasaki</a:t>
            </a:r>
          </a:p>
          <a:p>
            <a:pPr algn="l" rtl="0"/>
            <a:r>
              <a:rPr lang="en-US" dirty="0" smtClean="0"/>
              <a:t> </a:t>
            </a:r>
            <a:r>
              <a:rPr lang="en-US" sz="2400" dirty="0" smtClean="0"/>
              <a:t>: what is the sign associated with this disease in these 4 picture ?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1-non-purulant conjunctivitis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2-hand-foot </a:t>
            </a:r>
            <a:r>
              <a:rPr lang="en-US" sz="2400" dirty="0">
                <a:solidFill>
                  <a:srgbClr val="FF0000"/>
                </a:solidFill>
              </a:rPr>
              <a:t>edema &amp; </a:t>
            </a:r>
            <a:r>
              <a:rPr lang="en-US" sz="2400" dirty="0" smtClean="0">
                <a:solidFill>
                  <a:srgbClr val="FF0000"/>
                </a:solidFill>
              </a:rPr>
              <a:t>erythema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3-Coronary </a:t>
            </a:r>
            <a:r>
              <a:rPr lang="en-US" sz="2400" dirty="0">
                <a:solidFill>
                  <a:srgbClr val="FF0000"/>
                </a:solidFill>
              </a:rPr>
              <a:t>artery </a:t>
            </a:r>
            <a:r>
              <a:rPr lang="en-US" sz="2400" dirty="0" smtClean="0">
                <a:solidFill>
                  <a:srgbClr val="FF0000"/>
                </a:solidFill>
              </a:rPr>
              <a:t>aneurysms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4-skin </a:t>
            </a:r>
            <a:r>
              <a:rPr lang="en-US" sz="2400" dirty="0">
                <a:solidFill>
                  <a:srgbClr val="FF0000"/>
                </a:solidFill>
              </a:rPr>
              <a:t>Desquamating rash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168352" cy="39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25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pPr algn="l" rtl="0"/>
            <a:r>
              <a:rPr lang="en-US" dirty="0"/>
              <a:t>4) </a:t>
            </a:r>
            <a:r>
              <a:rPr lang="en-US" dirty="0" smtClean="0"/>
              <a:t>ALL</a:t>
            </a:r>
          </a:p>
          <a:p>
            <a:pPr marL="0" indent="0" algn="l" rtl="0">
              <a:buNone/>
            </a:pPr>
            <a:r>
              <a:rPr lang="en-US" sz="2000" dirty="0" smtClean="0"/>
              <a:t>mediastinum </a:t>
            </a:r>
            <a:r>
              <a:rPr lang="en-US" sz="2000" dirty="0"/>
              <a:t>widening and his </a:t>
            </a:r>
            <a:r>
              <a:rPr lang="en-US" sz="2000" dirty="0" err="1"/>
              <a:t>wbcs</a:t>
            </a:r>
            <a:r>
              <a:rPr lang="en-US" sz="2000" dirty="0"/>
              <a:t> were </a:t>
            </a:r>
            <a:r>
              <a:rPr lang="en-US" sz="2000" dirty="0" smtClean="0"/>
              <a:t>100000</a:t>
            </a:r>
          </a:p>
          <a:p>
            <a:pPr marL="0" indent="0" algn="l" rtl="0">
              <a:buNone/>
            </a:pPr>
            <a:r>
              <a:rPr lang="en-US" sz="2000" dirty="0" smtClean="0"/>
              <a:t>A</a:t>
            </a:r>
            <a:r>
              <a:rPr lang="en-US" sz="2000" dirty="0"/>
              <a:t>) </a:t>
            </a:r>
            <a:r>
              <a:rPr lang="en-US" sz="2000" dirty="0" smtClean="0"/>
              <a:t>What’s </a:t>
            </a:r>
            <a:r>
              <a:rPr lang="en-US" sz="2000" dirty="0"/>
              <a:t>your diagnosis? </a:t>
            </a:r>
            <a:r>
              <a:rPr lang="en-US" sz="2000" dirty="0" smtClean="0">
                <a:solidFill>
                  <a:srgbClr val="FF0000"/>
                </a:solidFill>
              </a:rPr>
              <a:t>ALL</a:t>
            </a:r>
          </a:p>
          <a:p>
            <a:pPr marL="0" indent="0" algn="l" rtl="0">
              <a:buNone/>
            </a:pPr>
            <a:r>
              <a:rPr lang="en-US" sz="2000" dirty="0" smtClean="0"/>
              <a:t>B</a:t>
            </a:r>
            <a:r>
              <a:rPr lang="en-US" sz="2000" dirty="0"/>
              <a:t>) Give two </a:t>
            </a:r>
            <a:r>
              <a:rPr lang="en-US" sz="2000" dirty="0" smtClean="0"/>
              <a:t>complications?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1-Bleeding     2-Thrombosis 3-recurrent infection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347737" cy="398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052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700808"/>
            <a:ext cx="4933374" cy="4525963"/>
          </a:xfrm>
        </p:spPr>
        <p:txBody>
          <a:bodyPr/>
          <a:lstStyle/>
          <a:p>
            <a:pPr algn="l" rtl="0"/>
            <a:r>
              <a:rPr lang="en-US" dirty="0" smtClean="0"/>
              <a:t>5)</a:t>
            </a:r>
            <a:r>
              <a:rPr lang="en-US" dirty="0" err="1" smtClean="0"/>
              <a:t>pnuemonia</a:t>
            </a:r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sz="2400" dirty="0" smtClean="0"/>
              <a:t>A)What's </a:t>
            </a:r>
            <a:r>
              <a:rPr lang="en-US" sz="2400" dirty="0"/>
              <a:t>your dx? </a:t>
            </a:r>
            <a:r>
              <a:rPr lang="en-US" sz="2400" dirty="0">
                <a:solidFill>
                  <a:srgbClr val="FF0000"/>
                </a:solidFill>
              </a:rPr>
              <a:t>Right upper lobe </a:t>
            </a:r>
            <a:r>
              <a:rPr lang="en-US" sz="2400" dirty="0" err="1" smtClean="0">
                <a:solidFill>
                  <a:srgbClr val="FF0000"/>
                </a:solidFill>
              </a:rPr>
              <a:t>pnuemonia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algn="l" rtl="0"/>
            <a:r>
              <a:rPr lang="en-US" sz="2400" dirty="0" smtClean="0"/>
              <a:t>B</a:t>
            </a:r>
            <a:r>
              <a:rPr lang="en-US" sz="2400" dirty="0"/>
              <a:t>) give me two clinical findings in this </a:t>
            </a:r>
            <a:r>
              <a:rPr lang="en-US" sz="2400" dirty="0" smtClean="0"/>
              <a:t>patient: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1-dull in percussion 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2-brochial breathing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63" y="2420888"/>
            <a:ext cx="3240360" cy="315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34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6) </a:t>
            </a:r>
            <a:r>
              <a:rPr lang="en-US" dirty="0" smtClean="0"/>
              <a:t>murmurs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sz="2000" dirty="0" smtClean="0"/>
              <a:t>A)Machine </a:t>
            </a:r>
            <a:r>
              <a:rPr lang="en-US" sz="2000" dirty="0"/>
              <a:t>like murmur, bounding </a:t>
            </a:r>
            <a:r>
              <a:rPr lang="en-US" sz="2000" dirty="0" err="1"/>
              <a:t>pulse?</a:t>
            </a:r>
            <a:r>
              <a:rPr lang="en-US" sz="2000" dirty="0" err="1">
                <a:solidFill>
                  <a:srgbClr val="FF0000"/>
                </a:solidFill>
              </a:rPr>
              <a:t>PDA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000" dirty="0" smtClean="0"/>
              <a:t>B)Ejection </a:t>
            </a:r>
            <a:r>
              <a:rPr lang="en-US" sz="2000" dirty="0"/>
              <a:t>systolic murmur heard in the upper left sternal border ?</a:t>
            </a:r>
            <a:r>
              <a:rPr lang="en-US" sz="2000" dirty="0" err="1" smtClean="0">
                <a:solidFill>
                  <a:srgbClr val="FF0000"/>
                </a:solidFill>
              </a:rPr>
              <a:t>Asd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Hocm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000" dirty="0" smtClean="0"/>
              <a:t>C</a:t>
            </a:r>
            <a:r>
              <a:rPr lang="en-US" sz="2000" dirty="0"/>
              <a:t>) Regarding </a:t>
            </a:r>
            <a:r>
              <a:rPr lang="en-US" sz="2000" dirty="0" err="1"/>
              <a:t>Digeorge</a:t>
            </a:r>
            <a:r>
              <a:rPr lang="en-US" sz="2000" dirty="0"/>
              <a:t> </a:t>
            </a:r>
            <a:r>
              <a:rPr lang="en-US" sz="2000" dirty="0" err="1"/>
              <a:t>syndromeWhat</a:t>
            </a:r>
            <a:r>
              <a:rPr lang="en-US" sz="2000" dirty="0"/>
              <a:t> congenital heart disease would you find ? </a:t>
            </a:r>
            <a:r>
              <a:rPr lang="en-US" sz="2000" dirty="0">
                <a:solidFill>
                  <a:srgbClr val="FF0000"/>
                </a:solidFill>
              </a:rPr>
              <a:t>TOF</a:t>
            </a:r>
          </a:p>
        </p:txBody>
      </p:sp>
    </p:spTree>
    <p:extLst>
      <p:ext uri="{BB962C8B-B14F-4D97-AF65-F5344CB8AC3E}">
        <p14:creationId xmlns:p14="http://schemas.microsoft.com/office/powerpoint/2010/main" val="332583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1700808"/>
            <a:ext cx="5112568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/>
              <a:t>7)turner </a:t>
            </a:r>
            <a:endParaRPr lang="en-US" dirty="0" smtClean="0"/>
          </a:p>
          <a:p>
            <a:pPr marL="0" indent="0" algn="l" rtl="0">
              <a:buNone/>
            </a:pPr>
            <a:endParaRPr lang="en-US" dirty="0" smtClean="0"/>
          </a:p>
          <a:p>
            <a:pPr marL="457200" indent="-457200" algn="l" rtl="0">
              <a:buAutoNum type="alphaUcParenR"/>
            </a:pPr>
            <a:r>
              <a:rPr lang="en-US" sz="2000" dirty="0" smtClean="0"/>
              <a:t>give </a:t>
            </a:r>
            <a:r>
              <a:rPr lang="en-US" sz="2000" dirty="0"/>
              <a:t>3 physical finding</a:t>
            </a:r>
            <a:r>
              <a:rPr lang="en-US" sz="2000" dirty="0" smtClean="0"/>
              <a:t>?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1-webbed neck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2-shieled chest</a:t>
            </a:r>
          </a:p>
          <a:p>
            <a:pPr marL="0" indent="0" algn="l" rtl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3-short stature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2000" dirty="0" smtClean="0"/>
              <a:t> </a:t>
            </a:r>
            <a:r>
              <a:rPr lang="en-US" sz="2000" dirty="0"/>
              <a:t>B)</a:t>
            </a:r>
            <a:r>
              <a:rPr lang="en-US" sz="2000" dirty="0" err="1"/>
              <a:t>Whats</a:t>
            </a:r>
            <a:r>
              <a:rPr lang="en-US" sz="2000" dirty="0"/>
              <a:t> your treatment for growth </a:t>
            </a:r>
            <a:r>
              <a:rPr lang="en-US" sz="2000" dirty="0" err="1"/>
              <a:t>restriction?</a:t>
            </a:r>
            <a:r>
              <a:rPr lang="en-US" sz="2000" dirty="0" err="1">
                <a:solidFill>
                  <a:srgbClr val="FF0000"/>
                </a:solidFill>
              </a:rPr>
              <a:t>Growth</a:t>
            </a:r>
            <a:r>
              <a:rPr lang="en-US" sz="2000" dirty="0">
                <a:solidFill>
                  <a:srgbClr val="FF0000"/>
                </a:solidFill>
              </a:rPr>
              <a:t> hormone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2000" dirty="0" smtClean="0"/>
              <a:t>C)What’s </a:t>
            </a:r>
            <a:r>
              <a:rPr lang="en-US" sz="2000" dirty="0"/>
              <a:t>your treatment for his hypogonadism? </a:t>
            </a:r>
            <a:r>
              <a:rPr lang="en-US" sz="2000" dirty="0" err="1">
                <a:solidFill>
                  <a:srgbClr val="FF0000"/>
                </a:solidFill>
              </a:rPr>
              <a:t>estraiol,estradiol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66" y="2924944"/>
            <a:ext cx="4268104" cy="26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54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pPr algn="l" rtl="0"/>
            <a:r>
              <a:rPr lang="en-US" dirty="0"/>
              <a:t>8) </a:t>
            </a:r>
            <a:r>
              <a:rPr lang="en-US" dirty="0" smtClean="0"/>
              <a:t> </a:t>
            </a:r>
            <a:r>
              <a:rPr lang="en-US" dirty="0" err="1" smtClean="0"/>
              <a:t>hirschsprung</a:t>
            </a:r>
            <a:r>
              <a:rPr lang="en-US" dirty="0" smtClean="0"/>
              <a:t> disease :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sz="2000" dirty="0" smtClean="0"/>
              <a:t>6 </a:t>
            </a:r>
            <a:r>
              <a:rPr lang="en-US" sz="2000" dirty="0"/>
              <a:t>year boy with chronic </a:t>
            </a:r>
            <a:r>
              <a:rPr lang="en-US" sz="2000" dirty="0" err="1"/>
              <a:t>contsipation</a:t>
            </a:r>
            <a:r>
              <a:rPr lang="en-US" sz="2000" dirty="0"/>
              <a:t> since infancy </a:t>
            </a:r>
            <a:endParaRPr lang="en-US" sz="2000" dirty="0" smtClean="0"/>
          </a:p>
          <a:p>
            <a:pPr algn="l" rtl="0"/>
            <a:r>
              <a:rPr lang="en-US" sz="2000" dirty="0" smtClean="0"/>
              <a:t>A</a:t>
            </a:r>
            <a:r>
              <a:rPr lang="en-US" sz="2000" dirty="0"/>
              <a:t>) What is your diagnosis</a:t>
            </a:r>
            <a:r>
              <a:rPr lang="en-US" sz="2000" dirty="0" smtClean="0"/>
              <a:t>?</a:t>
            </a:r>
          </a:p>
          <a:p>
            <a:pPr algn="l" rtl="0"/>
            <a:r>
              <a:rPr lang="en-US" sz="2000" dirty="0" err="1" smtClean="0">
                <a:solidFill>
                  <a:srgbClr val="FF0000"/>
                </a:solidFill>
              </a:rPr>
              <a:t>hirschsprung</a:t>
            </a:r>
            <a:r>
              <a:rPr lang="en-US" sz="2000" dirty="0" smtClean="0">
                <a:solidFill>
                  <a:srgbClr val="FF0000"/>
                </a:solidFill>
              </a:rPr>
              <a:t> disease</a:t>
            </a:r>
          </a:p>
          <a:p>
            <a:pPr algn="l" rtl="0"/>
            <a:r>
              <a:rPr lang="en-US" sz="2000" dirty="0" smtClean="0"/>
              <a:t>B)How </a:t>
            </a:r>
            <a:r>
              <a:rPr lang="en-US" sz="2000" dirty="0"/>
              <a:t>to confirm your diagnosis? </a:t>
            </a:r>
            <a:r>
              <a:rPr lang="en-US" sz="2000" dirty="0">
                <a:solidFill>
                  <a:srgbClr val="FF0000"/>
                </a:solidFill>
              </a:rPr>
              <a:t>Biopsy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3016546" cy="376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447821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761</Words>
  <Application>Microsoft Office PowerPoint</Application>
  <PresentationFormat>عرض على الشاشة (3:4)‏</PresentationFormat>
  <Paragraphs>132</Paragraphs>
  <Slides>17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سمة Office</vt:lpstr>
      <vt:lpstr>Mini-osci nabed  first semester 9/1 /2025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Long case 1</vt:lpstr>
      <vt:lpstr>عرض تقديمي في PowerPoint</vt:lpstr>
      <vt:lpstr>Long case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Mini-osci nabed  first semester 9/1 /2025</dc:title>
  <dc:creator>Ahmad Adam</dc:creator>
  <cp:lastModifiedBy>Win11</cp:lastModifiedBy>
  <cp:revision>11</cp:revision>
  <dcterms:created xsi:type="dcterms:W3CDTF">2025-01-12T17:55:05Z</dcterms:created>
  <dcterms:modified xsi:type="dcterms:W3CDTF">2025-01-21T14:49:45Z</dcterms:modified>
</cp:coreProperties>
</file>