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8" r:id="rId2"/>
    <p:sldId id="261" r:id="rId3"/>
    <p:sldId id="452" r:id="rId4"/>
    <p:sldId id="447" r:id="rId5"/>
    <p:sldId id="257" r:id="rId6"/>
    <p:sldId id="263" r:id="rId7"/>
    <p:sldId id="458" r:id="rId8"/>
    <p:sldId id="264" r:id="rId9"/>
    <p:sldId id="260" r:id="rId10"/>
    <p:sldId id="459" r:id="rId11"/>
    <p:sldId id="259" r:id="rId12"/>
    <p:sldId id="453" r:id="rId13"/>
    <p:sldId id="448" r:id="rId14"/>
    <p:sldId id="270" r:id="rId15"/>
    <p:sldId id="271" r:id="rId16"/>
    <p:sldId id="297" r:id="rId17"/>
    <p:sldId id="444" r:id="rId18"/>
    <p:sldId id="370" r:id="rId19"/>
    <p:sldId id="272" r:id="rId20"/>
    <p:sldId id="273" r:id="rId21"/>
    <p:sldId id="302" r:id="rId22"/>
    <p:sldId id="274" r:id="rId23"/>
    <p:sldId id="316" r:id="rId24"/>
    <p:sldId id="303" r:id="rId25"/>
    <p:sldId id="305" r:id="rId26"/>
    <p:sldId id="318" r:id="rId27"/>
    <p:sldId id="276" r:id="rId28"/>
    <p:sldId id="310" r:id="rId29"/>
    <p:sldId id="306" r:id="rId30"/>
    <p:sldId id="374" r:id="rId31"/>
    <p:sldId id="325" r:id="rId32"/>
    <p:sldId id="445" r:id="rId33"/>
    <p:sldId id="334" r:id="rId34"/>
    <p:sldId id="335" r:id="rId35"/>
    <p:sldId id="326" r:id="rId36"/>
    <p:sldId id="327" r:id="rId37"/>
    <p:sldId id="332" r:id="rId38"/>
    <p:sldId id="333" r:id="rId39"/>
    <p:sldId id="291" r:id="rId40"/>
    <p:sldId id="373" r:id="rId41"/>
    <p:sldId id="282" r:id="rId42"/>
    <p:sldId id="341" r:id="rId43"/>
    <p:sldId id="340" r:id="rId44"/>
    <p:sldId id="342" r:id="rId45"/>
    <p:sldId id="457" r:id="rId46"/>
    <p:sldId id="456" r:id="rId47"/>
    <p:sldId id="343" r:id="rId48"/>
    <p:sldId id="344" r:id="rId49"/>
    <p:sldId id="311" r:id="rId50"/>
    <p:sldId id="319" r:id="rId51"/>
    <p:sldId id="286" r:id="rId52"/>
    <p:sldId id="345" r:id="rId53"/>
    <p:sldId id="287" r:id="rId54"/>
    <p:sldId id="346" r:id="rId55"/>
    <p:sldId id="347" r:id="rId56"/>
    <p:sldId id="320" r:id="rId57"/>
    <p:sldId id="290" r:id="rId58"/>
    <p:sldId id="348" r:id="rId59"/>
    <p:sldId id="349" r:id="rId60"/>
    <p:sldId id="350" r:id="rId61"/>
    <p:sldId id="351" r:id="rId62"/>
    <p:sldId id="352" r:id="rId63"/>
    <p:sldId id="330" r:id="rId64"/>
    <p:sldId id="429" r:id="rId65"/>
    <p:sldId id="430" r:id="rId66"/>
    <p:sldId id="357" r:id="rId67"/>
    <p:sldId id="431" r:id="rId68"/>
    <p:sldId id="432" r:id="rId69"/>
    <p:sldId id="353" r:id="rId70"/>
    <p:sldId id="439" r:id="rId71"/>
    <p:sldId id="354" r:id="rId72"/>
    <p:sldId id="441" r:id="rId73"/>
    <p:sldId id="442" r:id="rId74"/>
    <p:sldId id="366" r:id="rId75"/>
    <p:sldId id="358" r:id="rId76"/>
    <p:sldId id="363" r:id="rId77"/>
    <p:sldId id="359" r:id="rId78"/>
    <p:sldId id="364" r:id="rId79"/>
    <p:sldId id="360" r:id="rId80"/>
    <p:sldId id="455" r:id="rId81"/>
    <p:sldId id="361" r:id="rId82"/>
    <p:sldId id="362"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0"/>
  </p:normalViewPr>
  <p:slideViewPr>
    <p:cSldViewPr snapToGrid="0">
      <p:cViewPr varScale="1">
        <p:scale>
          <a:sx n="76" d="100"/>
          <a:sy n="76" d="100"/>
        </p:scale>
        <p:origin x="5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B1F82-E2BB-48B0-8356-DCE8C3DF7A75}" type="datetimeFigureOut">
              <a:rPr lang="en-US" smtClean="0"/>
              <a:t>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E29CE-7BDE-458E-AD0A-6E02C411E2AC}" type="slidenum">
              <a:rPr lang="en-US" smtClean="0"/>
              <a:t>‹#›</a:t>
            </a:fld>
            <a:endParaRPr lang="en-US"/>
          </a:p>
        </p:txBody>
      </p:sp>
    </p:spTree>
    <p:extLst>
      <p:ext uri="{BB962C8B-B14F-4D97-AF65-F5344CB8AC3E}">
        <p14:creationId xmlns:p14="http://schemas.microsoft.com/office/powerpoint/2010/main" val="209941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ptodate.com/contents/desmopressin-drug-information?search=vwf+defeciency&amp;topicRef=1307&amp;source=see_link"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B59C6-2C75-45DC-B602-9969EC684743}" type="slidenum">
              <a:rPr lang="en-US" smtClean="0"/>
              <a:t>10</a:t>
            </a:fld>
            <a:endParaRPr lang="en-US"/>
          </a:p>
        </p:txBody>
      </p:sp>
    </p:spTree>
    <p:extLst>
      <p:ext uri="{BB962C8B-B14F-4D97-AF65-F5344CB8AC3E}">
        <p14:creationId xmlns:p14="http://schemas.microsoft.com/office/powerpoint/2010/main" val="28989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Mainly delayed wound healing </a:t>
            </a:r>
          </a:p>
        </p:txBody>
      </p:sp>
      <p:sp>
        <p:nvSpPr>
          <p:cNvPr id="4" name="Slide Number Placeholder 3"/>
          <p:cNvSpPr>
            <a:spLocks noGrp="1"/>
          </p:cNvSpPr>
          <p:nvPr>
            <p:ph type="sldNum" sz="quarter" idx="5"/>
          </p:nvPr>
        </p:nvSpPr>
        <p:spPr/>
        <p:txBody>
          <a:bodyPr/>
          <a:lstStyle/>
          <a:p>
            <a:fld id="{7D749E18-9EF7-4DCC-B270-67AE6A68D710}" type="slidenum">
              <a:rPr lang="ar-JO" altLang="en-US" smtClean="0"/>
              <a:pPr/>
              <a:t>68</a:t>
            </a:fld>
            <a:endParaRPr lang="ar-JO" altLang="en-US"/>
          </a:p>
        </p:txBody>
      </p:sp>
    </p:spTree>
    <p:extLst>
      <p:ext uri="{BB962C8B-B14F-4D97-AF65-F5344CB8AC3E}">
        <p14:creationId xmlns:p14="http://schemas.microsoft.com/office/powerpoint/2010/main" val="367289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*Normal PT and platelet count</a:t>
            </a:r>
          </a:p>
          <a:p>
            <a:r>
              <a:rPr lang="en-US" sz="1200" b="0" i="0" kern="1200" dirty="0">
                <a:solidFill>
                  <a:schemeClr val="tx1"/>
                </a:solidFill>
                <a:latin typeface="+mn-lt"/>
                <a:ea typeface="+mn-ea"/>
                <a:cs typeface="+mn-cs"/>
              </a:rPr>
              <a:t>In these individuals, thrombocytopenia may worsen in situations in which VWF levels increase, such as stress, inflammation, or pregnancy. Administration </a:t>
            </a:r>
          </a:p>
          <a:p>
            <a:r>
              <a:rPr lang="en-US" sz="1200" b="0" i="0" kern="1200" dirty="0" err="1">
                <a:solidFill>
                  <a:schemeClr val="tx1"/>
                </a:solidFill>
                <a:latin typeface="+mn-lt"/>
                <a:ea typeface="+mn-ea"/>
                <a:cs typeface="+mn-cs"/>
              </a:rPr>
              <a:t>istocetin</a:t>
            </a:r>
            <a:r>
              <a:rPr lang="en-US" sz="1200" b="0" i="0" kern="1200" dirty="0">
                <a:solidFill>
                  <a:schemeClr val="tx1"/>
                </a:solidFill>
                <a:latin typeface="+mn-lt"/>
                <a:ea typeface="+mn-ea"/>
                <a:cs typeface="+mn-cs"/>
              </a:rPr>
              <a:t> (an antibiotic that is no longer in clinical use because it causes platelet agglutination) to bind to VWF and platelets and enhance their </a:t>
            </a:r>
            <a:r>
              <a:rPr lang="en-US" sz="1200" b="0" i="0" kern="1200" dirty="0" err="1">
                <a:solidFill>
                  <a:schemeClr val="tx1"/>
                </a:solidFill>
                <a:latin typeface="+mn-lt"/>
                <a:ea typeface="+mn-ea"/>
                <a:cs typeface="+mn-cs"/>
              </a:rPr>
              <a:t>interactionof</a:t>
            </a:r>
            <a:r>
              <a:rPr lang="en-US" sz="1200" b="0" i="0" kern="1200" dirty="0">
                <a:solidFill>
                  <a:schemeClr val="tx1"/>
                </a:solidFill>
                <a:latin typeface="+mn-lt"/>
                <a:ea typeface="+mn-ea"/>
                <a:cs typeface="+mn-cs"/>
              </a:rPr>
              <a:t> </a:t>
            </a:r>
            <a:r>
              <a:rPr lang="en-US" sz="1200" b="0" i="0" u="sng" kern="1200" dirty="0">
                <a:solidFill>
                  <a:schemeClr val="tx1"/>
                </a:solidFill>
                <a:latin typeface="+mn-lt"/>
                <a:ea typeface="+mn-ea"/>
                <a:cs typeface="+mn-cs"/>
                <a:hlinkClick r:id="rId3"/>
              </a:rPr>
              <a:t>desmopressin</a:t>
            </a:r>
            <a:r>
              <a:rPr lang="en-US" sz="1200" b="0" i="0" kern="1200" dirty="0">
                <a:solidFill>
                  <a:schemeClr val="tx1"/>
                </a:solidFill>
                <a:latin typeface="+mn-lt"/>
                <a:ea typeface="+mn-ea"/>
                <a:cs typeface="+mn-cs"/>
              </a:rPr>
              <a:t> (DDAVP) also increases VWF levels and can worsen thrombocytopenia in these individuals;</a:t>
            </a:r>
            <a:endParaRPr lang="en-US" dirty="0"/>
          </a:p>
        </p:txBody>
      </p:sp>
      <p:sp>
        <p:nvSpPr>
          <p:cNvPr id="4" name="Slide Number Placeholder 3"/>
          <p:cNvSpPr>
            <a:spLocks noGrp="1"/>
          </p:cNvSpPr>
          <p:nvPr>
            <p:ph type="sldNum" sz="quarter" idx="10"/>
          </p:nvPr>
        </p:nvSpPr>
        <p:spPr/>
        <p:txBody>
          <a:bodyPr/>
          <a:lstStyle/>
          <a:p>
            <a:fld id="{7D749E18-9EF7-4DCC-B270-67AE6A68D710}" type="slidenum">
              <a:rPr lang="ar-JO" altLang="en-US" smtClean="0"/>
              <a:pPr/>
              <a:t>72</a:t>
            </a:fld>
            <a:endParaRPr lang="ar-JO" altLang="en-US"/>
          </a:p>
        </p:txBody>
      </p:sp>
    </p:spTree>
    <p:extLst>
      <p:ext uri="{BB962C8B-B14F-4D97-AF65-F5344CB8AC3E}">
        <p14:creationId xmlns:p14="http://schemas.microsoft.com/office/powerpoint/2010/main" val="137751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Desmopressin; ADH analog secreted from posterior pituitary</a:t>
            </a:r>
          </a:p>
          <a:p>
            <a:r>
              <a:rPr lang="en-US" dirty="0"/>
              <a:t>*It doesn’t work because there’s an element of platelet dysfunction and so giving desmopressin will worsen the thrombocytopenia more and more </a:t>
            </a:r>
          </a:p>
          <a:p>
            <a:r>
              <a:rPr lang="en-US" dirty="0"/>
              <a:t>**Fresh frozen plasma (has all elements) or cryoprecipitate(has factor 13,8 and fibrinogen and (vWF??she didn’t mention it in the record although I’m sure it contains it too))</a:t>
            </a:r>
          </a:p>
        </p:txBody>
      </p:sp>
      <p:sp>
        <p:nvSpPr>
          <p:cNvPr id="4" name="Slide Number Placeholder 3"/>
          <p:cNvSpPr>
            <a:spLocks noGrp="1"/>
          </p:cNvSpPr>
          <p:nvPr>
            <p:ph type="sldNum" sz="quarter" idx="5"/>
          </p:nvPr>
        </p:nvSpPr>
        <p:spPr/>
        <p:txBody>
          <a:bodyPr/>
          <a:lstStyle/>
          <a:p>
            <a:fld id="{7D749E18-9EF7-4DCC-B270-67AE6A68D710}" type="slidenum">
              <a:rPr lang="ar-JO" altLang="en-US" smtClean="0"/>
              <a:pPr/>
              <a:t>73</a:t>
            </a:fld>
            <a:endParaRPr lang="ar-JO" altLang="en-US"/>
          </a:p>
        </p:txBody>
      </p:sp>
    </p:spTree>
    <p:extLst>
      <p:ext uri="{BB962C8B-B14F-4D97-AF65-F5344CB8AC3E}">
        <p14:creationId xmlns:p14="http://schemas.microsoft.com/office/powerpoint/2010/main" val="349139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A90EF8-4A33-4DB7-A84C-2C7D550B33E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70058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90EF8-4A33-4DB7-A84C-2C7D550B33E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268356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90EF8-4A33-4DB7-A84C-2C7D550B33E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289945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90EF8-4A33-4DB7-A84C-2C7D550B33E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394106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90EF8-4A33-4DB7-A84C-2C7D550B33E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156092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90EF8-4A33-4DB7-A84C-2C7D550B33E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381294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90EF8-4A33-4DB7-A84C-2C7D550B33E5}"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88843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A90EF8-4A33-4DB7-A84C-2C7D550B33E5}"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428212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90EF8-4A33-4DB7-A84C-2C7D550B33E5}"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79714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90EF8-4A33-4DB7-A84C-2C7D550B33E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105350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90EF8-4A33-4DB7-A84C-2C7D550B33E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B1FCF-458F-4537-B970-9F17D7D0AB32}" type="slidenum">
              <a:rPr lang="en-US" smtClean="0"/>
              <a:t>‹#›</a:t>
            </a:fld>
            <a:endParaRPr lang="en-US"/>
          </a:p>
        </p:txBody>
      </p:sp>
    </p:spTree>
    <p:extLst>
      <p:ext uri="{BB962C8B-B14F-4D97-AF65-F5344CB8AC3E}">
        <p14:creationId xmlns:p14="http://schemas.microsoft.com/office/powerpoint/2010/main" val="258748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90EF8-4A33-4DB7-A84C-2C7D550B33E5}" type="datetimeFigureOut">
              <a:rPr lang="en-US" smtClean="0"/>
              <a:t>2/17/2024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B1FCF-458F-4537-B970-9F17D7D0AB32}" type="slidenum">
              <a:rPr lang="en-US" smtClean="0"/>
              <a:t>‹#›</a:t>
            </a:fld>
            <a:endParaRPr lang="en-US"/>
          </a:p>
        </p:txBody>
      </p:sp>
    </p:spTree>
    <p:extLst>
      <p:ext uri="{BB962C8B-B14F-4D97-AF65-F5344CB8AC3E}">
        <p14:creationId xmlns:p14="http://schemas.microsoft.com/office/powerpoint/2010/main" val="3348074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9097" y="770276"/>
            <a:ext cx="8212183" cy="758721"/>
          </a:xfrm>
        </p:spPr>
        <p:txBody>
          <a:bodyPr>
            <a:noAutofit/>
          </a:bodyPr>
          <a:lstStyle/>
          <a:p>
            <a:pPr>
              <a:defRPr/>
            </a:pPr>
            <a:r>
              <a:rPr lang="en-US" sz="4400" dirty="0">
                <a:latin typeface="Times New Roman" charset="0"/>
                <a:ea typeface="Times New Roman" charset="0"/>
                <a:cs typeface="Times New Roman" charset="0"/>
              </a:rPr>
              <a:t>Bleeding disorders in children</a:t>
            </a:r>
          </a:p>
        </p:txBody>
      </p:sp>
      <p:sp>
        <p:nvSpPr>
          <p:cNvPr id="4" name="Subtitle 2"/>
          <p:cNvSpPr>
            <a:spLocks noGrp="1"/>
          </p:cNvSpPr>
          <p:nvPr>
            <p:ph type="subTitle" idx="1"/>
          </p:nvPr>
        </p:nvSpPr>
        <p:spPr>
          <a:xfrm>
            <a:off x="888274" y="3723026"/>
            <a:ext cx="10415452" cy="1268699"/>
          </a:xfrm>
        </p:spPr>
        <p:txBody>
          <a:bodyPr rtlCol="0">
            <a:normAutofit fontScale="40000" lnSpcReduction="20000"/>
          </a:bodyPr>
          <a:lstStyle/>
          <a:p>
            <a:pPr eaLnBrk="1" fontAlgn="auto" hangingPunct="1">
              <a:defRPr/>
            </a:pPr>
            <a:r>
              <a:rPr lang="en-US" altLang="en-US" sz="7000" dirty="0">
                <a:latin typeface="Times New Roman" charset="0"/>
                <a:ea typeface="Times New Roman" charset="0"/>
                <a:cs typeface="Times New Roman" charset="0"/>
              </a:rPr>
              <a:t>Abdulhadi Alzaben, MD</a:t>
            </a:r>
          </a:p>
          <a:p>
            <a:pPr eaLnBrk="1" fontAlgn="auto" hangingPunct="1">
              <a:defRPr/>
            </a:pPr>
            <a:r>
              <a:rPr lang="en-US" altLang="en-US" sz="7000" dirty="0">
                <a:latin typeface="Times New Roman" charset="0"/>
                <a:ea typeface="Times New Roman" charset="0"/>
                <a:cs typeface="Times New Roman" charset="0"/>
              </a:rPr>
              <a:t>Pediatric hematology oncology and stem cell </a:t>
            </a:r>
            <a:endParaRPr lang="ar-SA" altLang="en-US" sz="7000" dirty="0">
              <a:latin typeface="Times New Roman" charset="0"/>
              <a:ea typeface="Times New Roman" charset="0"/>
              <a:cs typeface="Times New Roman" charset="0"/>
            </a:endParaRPr>
          </a:p>
          <a:p>
            <a:pPr eaLnBrk="1" fontAlgn="auto" hangingPunct="1">
              <a:defRPr/>
            </a:pPr>
            <a:r>
              <a:rPr lang="en-US" altLang="en-US" sz="7000" dirty="0">
                <a:latin typeface="Times New Roman" charset="0"/>
                <a:ea typeface="Times New Roman" charset="0"/>
                <a:cs typeface="Times New Roman" charset="0"/>
              </a:rPr>
              <a:t>transplant</a:t>
            </a:r>
            <a:endParaRPr lang="ar-JO" altLang="en-US" sz="7000" dirty="0">
              <a:latin typeface="Times New Roman" charset="0"/>
              <a:ea typeface="Times New Roman" charset="0"/>
              <a:cs typeface="Times New Roman" charset="0"/>
            </a:endParaRPr>
          </a:p>
          <a:p>
            <a:pPr eaLnBrk="1" fontAlgn="auto" hangingPunct="1">
              <a:defRPr/>
            </a:pPr>
            <a:endParaRPr lang="ar-JO" altLang="en-US" dirty="0"/>
          </a:p>
        </p:txBody>
      </p:sp>
      <p:pic>
        <p:nvPicPr>
          <p:cNvPr id="1032" name="Picture 8" descr="جامعة مؤتة - ويكيبيديا">
            <a:extLst>
              <a:ext uri="{FF2B5EF4-FFF2-40B4-BE49-F238E27FC236}">
                <a16:creationId xmlns:a16="http://schemas.microsoft.com/office/drawing/2014/main" id="{D3C69976-13E9-F971-6A52-3AE6F946B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4" y="1854200"/>
            <a:ext cx="2130425" cy="1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4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4A42-7AEF-F64E-44EF-E49C56C28E56}"/>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DEVELOPMENTAL HEMOSTASIS</a:t>
            </a:r>
          </a:p>
        </p:txBody>
      </p:sp>
      <p:sp>
        <p:nvSpPr>
          <p:cNvPr id="3" name="Content Placeholder 2">
            <a:extLst>
              <a:ext uri="{FF2B5EF4-FFF2-40B4-BE49-F238E27FC236}">
                <a16:creationId xmlns:a16="http://schemas.microsoft.com/office/drawing/2014/main" id="{B791618E-AC39-41C8-D633-829B61A39907}"/>
              </a:ext>
            </a:extLst>
          </p:cNvPr>
          <p:cNvSpPr>
            <a:spLocks noGrp="1"/>
          </p:cNvSpPr>
          <p:nvPr>
            <p:ph idx="1"/>
          </p:nvPr>
        </p:nvSpPr>
        <p:spPr>
          <a:xfrm>
            <a:off x="647700" y="1825624"/>
            <a:ext cx="11188700" cy="4854575"/>
          </a:xfrm>
        </p:spPr>
        <p:txBody>
          <a:bodyPr>
            <a:normAutofit fontScale="92500"/>
          </a:bodyPr>
          <a:lstStyle/>
          <a:p>
            <a:r>
              <a:rPr lang="en-US" dirty="0">
                <a:latin typeface="Times New Roman" panose="02020603050405020304" pitchFamily="18" charset="0"/>
                <a:cs typeface="Times New Roman" panose="02020603050405020304" pitchFamily="18" charset="0"/>
              </a:rPr>
              <a:t>In the fetus, fibrinogen, factor 5, factor 8, and platelets approach normal levels during the second trimester.</a:t>
            </a:r>
          </a:p>
          <a:p>
            <a:r>
              <a:rPr lang="en-US" dirty="0">
                <a:latin typeface="Times New Roman" panose="02020603050405020304" pitchFamily="18" charset="0"/>
                <a:cs typeface="Times New Roman" panose="02020603050405020304" pitchFamily="18" charset="0"/>
              </a:rPr>
              <a:t> Levels of other clotting factors and anticoagulant proteins increase gradually throughout gestation.</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premature infant is simultaneously at increased risk of bleeding or clotting complications that are exacerbated by many of the medical interventions needed for care and monitoring, especially indwelling arterial or venous catheters.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Most children attain normal levels of procoagulant and anticoagulant proteins by 1 year of age, although levels of protein C lag and normalize in adolescence</a:t>
            </a:r>
          </a:p>
        </p:txBody>
      </p:sp>
    </p:spTree>
    <p:extLst>
      <p:ext uri="{BB962C8B-B14F-4D97-AF65-F5344CB8AC3E}">
        <p14:creationId xmlns:p14="http://schemas.microsoft.com/office/powerpoint/2010/main" val="52317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2" y="1136073"/>
            <a:ext cx="11554690" cy="5721927"/>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The intact vascular endothelium is the primary barrier against hemorrhage.</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After vascular injury, vasoconstriction occurs and flowing blood comes in contact with the </a:t>
            </a:r>
            <a:r>
              <a:rPr lang="en-US" dirty="0" err="1">
                <a:latin typeface="Times New Roman" panose="02020603050405020304" pitchFamily="18" charset="0"/>
                <a:cs typeface="Times New Roman" panose="02020603050405020304" pitchFamily="18" charset="0"/>
              </a:rPr>
              <a:t>subendothelial</a:t>
            </a:r>
            <a:r>
              <a:rPr lang="en-US" dirty="0">
                <a:latin typeface="Times New Roman" panose="02020603050405020304" pitchFamily="18" charset="0"/>
                <a:cs typeface="Times New Roman" panose="02020603050405020304" pitchFamily="18" charset="0"/>
              </a:rPr>
              <a:t> matrix.</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Von Willebrand factor (VWF) changes conformation and provides the glue to which the platelet VWF receptor, the glycoprotein </a:t>
            </a:r>
            <a:r>
              <a:rPr lang="en-US" dirty="0" err="1">
                <a:latin typeface="Times New Roman" panose="02020603050405020304" pitchFamily="18" charset="0"/>
                <a:cs typeface="Times New Roman" panose="02020603050405020304" pitchFamily="18" charset="0"/>
              </a:rPr>
              <a:t>Ib</a:t>
            </a:r>
            <a:r>
              <a:rPr lang="en-US" dirty="0">
                <a:latin typeface="Times New Roman" panose="02020603050405020304" pitchFamily="18" charset="0"/>
                <a:cs typeface="Times New Roman" panose="02020603050405020304" pitchFamily="18" charset="0"/>
              </a:rPr>
              <a:t> complex, binds, tethering platelets to sites of injury.</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36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E7A703-7E1E-8A2A-4D9E-C04B04761BA9}"/>
              </a:ext>
            </a:extLst>
          </p:cNvPr>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Activating the platelets will trigger secretion of storage granules containing adenosine diphosphate (ADP), serotonin, and stored plasma and platelet membrane proteins.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On activation, the platelet receptor for fibrinogen, αIIbβ3 , is switched on to bind fibrinogen and triggers the aggregation and recruitment of other platelets to form the platelet plug.</a:t>
            </a:r>
          </a:p>
          <a:p>
            <a:endParaRPr lang="en-US" dirty="0"/>
          </a:p>
        </p:txBody>
      </p:sp>
    </p:spTree>
    <p:extLst>
      <p:ext uri="{BB962C8B-B14F-4D97-AF65-F5344CB8AC3E}">
        <p14:creationId xmlns:p14="http://schemas.microsoft.com/office/powerpoint/2010/main" val="236887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454025"/>
            <a:ext cx="11526982" cy="611303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One of the subendothelial matrix proteins that is exposed after vascular injury is tissue factor.</a:t>
            </a:r>
          </a:p>
          <a:p>
            <a:pPr marL="0" indent="0" algn="just">
              <a:buNone/>
            </a:pPr>
            <a:r>
              <a:rPr lang="en-US"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Exposed tissue factor binds to factor VII and activates the </a:t>
            </a:r>
            <a:r>
              <a:rPr lang="en-US" i="1" dirty="0">
                <a:latin typeface="Times New Roman" panose="02020603050405020304" pitchFamily="18" charset="0"/>
                <a:cs typeface="Times New Roman" panose="02020603050405020304" pitchFamily="18" charset="0"/>
              </a:rPr>
              <a:t>clotting cascade</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activated clotting factor then initiates the activation of the next sequential clotting factor in a systematic manner.</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Near the bottom of the cascade, the multipotent enzyme thrombin</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formed.</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Thrombin converts fibrinogen into fibrin, activates factors V, VIII, and XI, and aggregates platelets.</a:t>
            </a:r>
          </a:p>
          <a:p>
            <a:pPr marL="0" indent="0" algn="just">
              <a:buNone/>
            </a:pPr>
            <a:endParaRPr lang="en-US" dirty="0"/>
          </a:p>
        </p:txBody>
      </p:sp>
    </p:spTree>
    <p:extLst>
      <p:ext uri="{BB962C8B-B14F-4D97-AF65-F5344CB8AC3E}">
        <p14:creationId xmlns:p14="http://schemas.microsoft.com/office/powerpoint/2010/main" val="30514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470263"/>
            <a:ext cx="11042468" cy="618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80110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83" y="365760"/>
            <a:ext cx="10345783" cy="61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83109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04109" y="756465"/>
            <a:ext cx="8991600" cy="4965462"/>
          </a:xfrm>
          <a:prstGeom prst="rect">
            <a:avLst/>
          </a:prstGeom>
        </p:spPr>
      </p:pic>
    </p:spTree>
    <p:extLst>
      <p:ext uri="{BB962C8B-B14F-4D97-AF65-F5344CB8AC3E}">
        <p14:creationId xmlns:p14="http://schemas.microsoft.com/office/powerpoint/2010/main" val="36201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1298B24-A722-4AE2-9A62-68F1897905BF}"/>
              </a:ext>
            </a:extLst>
          </p:cNvPr>
          <p:cNvPicPr>
            <a:picLocks noGrp="1" noChangeAspect="1"/>
          </p:cNvPicPr>
          <p:nvPr>
            <p:ph idx="1"/>
          </p:nvPr>
        </p:nvPicPr>
        <p:blipFill>
          <a:blip r:embed="rId2"/>
          <a:stretch>
            <a:fillRect/>
          </a:stretch>
        </p:blipFill>
        <p:spPr>
          <a:xfrm>
            <a:off x="953655" y="601518"/>
            <a:ext cx="9663545" cy="6053282"/>
          </a:xfrm>
          <a:prstGeom prst="rect">
            <a:avLst/>
          </a:prstGeom>
        </p:spPr>
      </p:pic>
    </p:spTree>
    <p:extLst>
      <p:ext uri="{BB962C8B-B14F-4D97-AF65-F5344CB8AC3E}">
        <p14:creationId xmlns:p14="http://schemas.microsoft.com/office/powerpoint/2010/main" val="211740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258D4-7722-40F4-A306-1FEDCC0BDD87}"/>
              </a:ext>
            </a:extLst>
          </p:cNvPr>
          <p:cNvSpPr txBox="1"/>
          <p:nvPr/>
        </p:nvSpPr>
        <p:spPr>
          <a:xfrm>
            <a:off x="801384" y="1720840"/>
            <a:ext cx="11147461" cy="440120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All coagulation factors are made in the liver with the exception of VWF.</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Factor VII has the shortest half-life of 3-6 hours ( earliest to drop in liver failure) and factor XIII has the longest half-life of 10 days.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Vitamin K dependent coagulation factors include factors II,VII,IX and X in addition to protein C and protein S.</a:t>
            </a:r>
          </a:p>
          <a:p>
            <a:endParaRPr lang="en-US" sz="2800" dirty="0"/>
          </a:p>
        </p:txBody>
      </p:sp>
    </p:spTree>
    <p:extLst>
      <p:ext uri="{BB962C8B-B14F-4D97-AF65-F5344CB8AC3E}">
        <p14:creationId xmlns:p14="http://schemas.microsoft.com/office/powerpoint/2010/main" val="361140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66700" y="1485900"/>
            <a:ext cx="11531599" cy="5254534"/>
          </a:xfrm>
        </p:spPr>
        <p:txBody>
          <a:bodyPr rtlCol="0">
            <a:normAutofit/>
          </a:bodyPr>
          <a:lstStyle/>
          <a:p>
            <a:pPr marL="91440" indent="-91440">
              <a:defRPr/>
            </a:pPr>
            <a:r>
              <a:rPr lang="en-US" b="1" dirty="0">
                <a:latin typeface="Times New Roman" panose="02020603050405020304" pitchFamily="18" charset="0"/>
                <a:cs typeface="Times New Roman" panose="02020603050405020304" pitchFamily="18" charset="0"/>
              </a:rPr>
              <a:t>Abnormal vessels</a:t>
            </a:r>
          </a:p>
          <a:p>
            <a:pPr marL="91440" indent="-91440">
              <a:buNone/>
              <a:defRPr/>
            </a:pPr>
            <a:r>
              <a:rPr lang="en-US" dirty="0">
                <a:latin typeface="Times New Roman" panose="02020603050405020304" pitchFamily="18" charset="0"/>
                <a:cs typeface="Times New Roman" panose="02020603050405020304" pitchFamily="18" charset="0"/>
              </a:rPr>
              <a:t>   Ehler Danlos</a:t>
            </a:r>
          </a:p>
          <a:p>
            <a:pPr marL="91440" indent="-91440">
              <a:buNone/>
              <a:defRPr/>
            </a:pPr>
            <a:r>
              <a:rPr lang="en-US" dirty="0">
                <a:latin typeface="Times New Roman" panose="02020603050405020304" pitchFamily="18" charset="0"/>
                <a:cs typeface="Times New Roman" panose="02020603050405020304" pitchFamily="18" charset="0"/>
              </a:rPr>
              <a:t>   HSP</a:t>
            </a:r>
          </a:p>
          <a:p>
            <a:pPr marL="91440" indent="-91440">
              <a:defRPr/>
            </a:pPr>
            <a:r>
              <a:rPr lang="en-US" b="1" dirty="0">
                <a:latin typeface="Times New Roman" panose="02020603050405020304" pitchFamily="18" charset="0"/>
                <a:cs typeface="Times New Roman" panose="02020603050405020304" pitchFamily="18" charset="0"/>
              </a:rPr>
              <a:t>Defects of platelets</a:t>
            </a:r>
          </a:p>
          <a:p>
            <a:pPr marL="91440" indent="-91440">
              <a:buNone/>
              <a:defRPr/>
            </a:pPr>
            <a:r>
              <a:rPr lang="en-US" dirty="0">
                <a:latin typeface="Times New Roman" panose="02020603050405020304" pitchFamily="18" charset="0"/>
                <a:cs typeface="Times New Roman" panose="02020603050405020304" pitchFamily="18" charset="0"/>
              </a:rPr>
              <a:t>   Number: Infection, ITP, Leukemia</a:t>
            </a:r>
          </a:p>
          <a:p>
            <a:pPr marL="91440" indent="-91440">
              <a:buNone/>
              <a:defRPr/>
            </a:pPr>
            <a:r>
              <a:rPr lang="en-US" dirty="0">
                <a:latin typeface="Times New Roman" panose="02020603050405020304" pitchFamily="18" charset="0"/>
                <a:cs typeface="Times New Roman" panose="02020603050405020304" pitchFamily="18" charset="0"/>
              </a:rPr>
              <a:t>   Function: vWD, BS, GT, Drugs</a:t>
            </a:r>
          </a:p>
          <a:p>
            <a:pPr marL="91440" indent="-91440">
              <a:defRPr/>
            </a:pPr>
            <a:r>
              <a:rPr lang="en-US" b="1" dirty="0">
                <a:latin typeface="Times New Roman" panose="02020603050405020304" pitchFamily="18" charset="0"/>
                <a:cs typeface="Times New Roman" panose="02020603050405020304" pitchFamily="18" charset="0"/>
              </a:rPr>
              <a:t>Abnormal coagulation</a:t>
            </a:r>
          </a:p>
          <a:p>
            <a:pPr marL="91440" indent="-91440">
              <a:buNone/>
              <a:defRPr/>
            </a:pPr>
            <a:r>
              <a:rPr lang="en-US" dirty="0">
                <a:latin typeface="Times New Roman" panose="02020603050405020304" pitchFamily="18" charset="0"/>
                <a:cs typeface="Times New Roman" panose="02020603050405020304" pitchFamily="18" charset="0"/>
              </a:rPr>
              <a:t>  Congenial: Hemophilia A or B</a:t>
            </a:r>
          </a:p>
          <a:p>
            <a:pPr marL="91440" indent="-91440">
              <a:buNone/>
              <a:defRPr/>
            </a:pPr>
            <a:r>
              <a:rPr lang="en-US" dirty="0">
                <a:latin typeface="Times New Roman" panose="02020603050405020304" pitchFamily="18" charset="0"/>
                <a:cs typeface="Times New Roman" panose="02020603050405020304" pitchFamily="18" charset="0"/>
              </a:rPr>
              <a:t>  Acquired: Liver disease, Vit K deficiency , DIC</a:t>
            </a:r>
          </a:p>
        </p:txBody>
      </p:sp>
      <p:sp>
        <p:nvSpPr>
          <p:cNvPr id="3" name="Title 2">
            <a:extLst>
              <a:ext uri="{FF2B5EF4-FFF2-40B4-BE49-F238E27FC236}">
                <a16:creationId xmlns:a16="http://schemas.microsoft.com/office/drawing/2014/main" id="{0D2AA99B-F7DA-BF60-3AED-4C5E18C6ED18}"/>
              </a:ext>
            </a:extLst>
          </p:cNvPr>
          <p:cNvSpPr>
            <a:spLocks noGrp="1"/>
          </p:cNvSpPr>
          <p:nvPr>
            <p:ph type="title"/>
          </p:nvPr>
        </p:nvSpPr>
        <p:spPr>
          <a:xfrm>
            <a:off x="838200" y="365126"/>
            <a:ext cx="10515600" cy="1028960"/>
          </a:xfrm>
        </p:spPr>
        <p:txBody>
          <a:bodyPr>
            <a:normAutofit fontScale="90000"/>
          </a:bodyPr>
          <a:lstStyle/>
          <a:p>
            <a:r>
              <a:rPr lang="en-US" sz="4400" b="1" dirty="0">
                <a:latin typeface="Times New Roman" panose="02020603050405020304" pitchFamily="18" charset="0"/>
                <a:cs typeface="Times New Roman" panose="02020603050405020304" pitchFamily="18" charset="0"/>
              </a:rPr>
              <a:t>Functional Classification of Bleeding Disorders</a:t>
            </a:r>
            <a:endParaRPr lang="en-US" dirty="0"/>
          </a:p>
        </p:txBody>
      </p:sp>
    </p:spTree>
    <p:extLst>
      <p:ext uri="{BB962C8B-B14F-4D97-AF65-F5344CB8AC3E}">
        <p14:creationId xmlns:p14="http://schemas.microsoft.com/office/powerpoint/2010/main" val="414624826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0263" y="531224"/>
            <a:ext cx="11155680" cy="5974080"/>
          </a:xfrm>
        </p:spPr>
      </p:pic>
    </p:spTree>
    <p:extLst>
      <p:ext uri="{BB962C8B-B14F-4D97-AF65-F5344CB8AC3E}">
        <p14:creationId xmlns:p14="http://schemas.microsoft.com/office/powerpoint/2010/main" val="85055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s8"/>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89166" y="156754"/>
            <a:ext cx="9144000" cy="6165669"/>
          </a:xfrm>
          <a:noFill/>
        </p:spPr>
      </p:pic>
    </p:spTree>
    <p:extLst>
      <p:ext uri="{BB962C8B-B14F-4D97-AF65-F5344CB8AC3E}">
        <p14:creationId xmlns:p14="http://schemas.microsoft.com/office/powerpoint/2010/main" val="90345024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91319"/>
            <a:ext cx="10210800" cy="764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885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s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218095995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27" y="1837509"/>
            <a:ext cx="4833256" cy="340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2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7766" y="1793967"/>
            <a:ext cx="5127628" cy="3596640"/>
          </a:xfrm>
          <a:prstGeom prst="rect">
            <a:avLst/>
          </a:prstGeom>
        </p:spPr>
      </p:pic>
    </p:spTree>
    <p:extLst>
      <p:ext uri="{BB962C8B-B14F-4D97-AF65-F5344CB8AC3E}">
        <p14:creationId xmlns:p14="http://schemas.microsoft.com/office/powerpoint/2010/main" val="418478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07-503 Thi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743" y="347662"/>
            <a:ext cx="6235337" cy="61626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46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6136719"/>
              </p:ext>
            </p:extLst>
          </p:nvPr>
        </p:nvGraphicFramePr>
        <p:xfrm>
          <a:off x="522516" y="592187"/>
          <a:ext cx="11373393" cy="6209028"/>
        </p:xfrm>
        <a:graphic>
          <a:graphicData uri="http://schemas.openxmlformats.org/drawingml/2006/table">
            <a:tbl>
              <a:tblPr/>
              <a:tblGrid>
                <a:gridCol w="3791131">
                  <a:extLst>
                    <a:ext uri="{9D8B030D-6E8A-4147-A177-3AD203B41FA5}">
                      <a16:colId xmlns:a16="http://schemas.microsoft.com/office/drawing/2014/main" val="20000"/>
                    </a:ext>
                  </a:extLst>
                </a:gridCol>
                <a:gridCol w="3791131">
                  <a:extLst>
                    <a:ext uri="{9D8B030D-6E8A-4147-A177-3AD203B41FA5}">
                      <a16:colId xmlns:a16="http://schemas.microsoft.com/office/drawing/2014/main" val="20001"/>
                    </a:ext>
                  </a:extLst>
                </a:gridCol>
                <a:gridCol w="3791131">
                  <a:extLst>
                    <a:ext uri="{9D8B030D-6E8A-4147-A177-3AD203B41FA5}">
                      <a16:colId xmlns:a16="http://schemas.microsoft.com/office/drawing/2014/main" val="20002"/>
                    </a:ext>
                  </a:extLst>
                </a:gridCol>
              </a:tblGrid>
              <a:tr h="648136">
                <a:tc>
                  <a:txBody>
                    <a:bodyPr/>
                    <a:lstStyle/>
                    <a:p>
                      <a:pPr algn="ctr" fontAlgn="ctr"/>
                      <a:r>
                        <a:rPr lang="en-US" sz="2000" b="1" dirty="0">
                          <a:effectLst/>
                          <a:latin typeface="Verdana" panose="020B0604030504040204" pitchFamily="34" charset="0"/>
                        </a:rPr>
                        <a:t>Clinical findings</a:t>
                      </a:r>
                    </a:p>
                  </a:txBody>
                  <a:tcPr marL="53159" marR="53159" marT="26580" marB="26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2000" b="1" dirty="0">
                          <a:effectLst/>
                          <a:latin typeface="Verdana" panose="020B0604030504040204" pitchFamily="34" charset="0"/>
                        </a:rPr>
                        <a:t>Disorders of coagulation*</a:t>
                      </a:r>
                    </a:p>
                  </a:txBody>
                  <a:tcPr marL="53159" marR="53159" marT="26580" marB="26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2000" b="1">
                          <a:effectLst/>
                          <a:latin typeface="Verdana" panose="020B0604030504040204" pitchFamily="34" charset="0"/>
                        </a:rPr>
                        <a:t>Purpuric disorders </a:t>
                      </a:r>
                      <a:r>
                        <a:rPr lang="en-US" sz="2000" b="1" baseline="30000">
                          <a:effectLst/>
                          <a:latin typeface="Verdana" panose="020B0604030504040204" pitchFamily="34" charset="0"/>
                        </a:rPr>
                        <a:t>•</a:t>
                      </a:r>
                      <a:endParaRPr lang="en-US" sz="2000" b="1">
                        <a:effectLst/>
                        <a:latin typeface="Verdana" panose="020B0604030504040204" pitchFamily="34" charset="0"/>
                      </a:endParaRPr>
                    </a:p>
                  </a:txBody>
                  <a:tcPr marL="53159" marR="53159" marT="26580" marB="26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648136">
                <a:tc>
                  <a:txBody>
                    <a:bodyPr/>
                    <a:lstStyle/>
                    <a:p>
                      <a:pPr fontAlgn="t"/>
                      <a:r>
                        <a:rPr lang="en-US" sz="2000" dirty="0">
                          <a:effectLst/>
                          <a:latin typeface="Verdana" panose="020B0604030504040204" pitchFamily="34" charset="0"/>
                        </a:rPr>
                        <a:t>Skin - petechiae</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Not usually seen</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Characteristic</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73404">
                <a:tc>
                  <a:txBody>
                    <a:bodyPr/>
                    <a:lstStyle/>
                    <a:p>
                      <a:pPr fontAlgn="t"/>
                      <a:r>
                        <a:rPr lang="en-US" sz="2000" dirty="0">
                          <a:effectLst/>
                          <a:latin typeface="Verdana" panose="020B0604030504040204" pitchFamily="34" charset="0"/>
                        </a:rPr>
                        <a:t>Ecchymosis</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Common - large one or more</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Characteristic - small or many scattered</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648136">
                <a:tc>
                  <a:txBody>
                    <a:bodyPr/>
                    <a:lstStyle/>
                    <a:p>
                      <a:pPr fontAlgn="t"/>
                      <a:r>
                        <a:rPr lang="en-US" sz="2000">
                          <a:effectLst/>
                          <a:latin typeface="Verdana" panose="020B0604030504040204" pitchFamily="34" charset="0"/>
                        </a:rPr>
                        <a:t>Soft tissue hematoma</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Characteristic</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Rare</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773404">
                <a:tc>
                  <a:txBody>
                    <a:bodyPr/>
                    <a:lstStyle/>
                    <a:p>
                      <a:pPr fontAlgn="t"/>
                      <a:r>
                        <a:rPr lang="en-US" sz="2000">
                          <a:effectLst/>
                          <a:latin typeface="Verdana" panose="020B0604030504040204" pitchFamily="34" charset="0"/>
                        </a:rPr>
                        <a:t>Joint hemorrhages</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Characteristic - hallmark of the disease</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Not usually seen</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648136">
                <a:tc>
                  <a:txBody>
                    <a:bodyPr/>
                    <a:lstStyle/>
                    <a:p>
                      <a:pPr fontAlgn="t"/>
                      <a:r>
                        <a:rPr lang="en-US" sz="2000">
                          <a:effectLst/>
                          <a:latin typeface="Verdana" panose="020B0604030504040204" pitchFamily="34" charset="0"/>
                        </a:rPr>
                        <a:t>Delayed bleeding</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Common</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Rare</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r h="773404">
                <a:tc>
                  <a:txBody>
                    <a:bodyPr/>
                    <a:lstStyle/>
                    <a:p>
                      <a:pPr fontAlgn="t"/>
                      <a:r>
                        <a:rPr lang="en-US" sz="2000">
                          <a:effectLst/>
                          <a:latin typeface="Verdana" panose="020B0604030504040204" pitchFamily="34" charset="0"/>
                        </a:rPr>
                        <a:t>Bleeding from superficial skin abrasions</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a:effectLst/>
                          <a:latin typeface="Verdana" panose="020B0604030504040204" pitchFamily="34" charset="0"/>
                        </a:rPr>
                        <a:t>Uncommon</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Common and persistent</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6"/>
                  </a:ext>
                </a:extLst>
              </a:tr>
              <a:tr h="648136">
                <a:tc>
                  <a:txBody>
                    <a:bodyPr/>
                    <a:lstStyle/>
                    <a:p>
                      <a:pPr fontAlgn="t"/>
                      <a:r>
                        <a:rPr lang="en-US" sz="2000" dirty="0">
                          <a:effectLst/>
                          <a:latin typeface="Verdana" panose="020B0604030504040204" pitchFamily="34" charset="0"/>
                        </a:rPr>
                        <a:t>Family history of bleeding</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a:effectLst/>
                          <a:latin typeface="Verdana" panose="020B0604030504040204" pitchFamily="34" charset="0"/>
                        </a:rPr>
                        <a:t>Common</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Rare</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7"/>
                  </a:ext>
                </a:extLst>
              </a:tr>
              <a:tr h="648136">
                <a:tc>
                  <a:txBody>
                    <a:bodyPr/>
                    <a:lstStyle/>
                    <a:p>
                      <a:pPr fontAlgn="t"/>
                      <a:r>
                        <a:rPr lang="en-US" sz="2000">
                          <a:effectLst/>
                          <a:latin typeface="Verdana" panose="020B0604030504040204" pitchFamily="34" charset="0"/>
                        </a:rPr>
                        <a:t>Sex of the patient</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Predominantly male</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latin typeface="Verdana" panose="020B0604030504040204" pitchFamily="34" charset="0"/>
                        </a:rPr>
                        <a:t>Predominantly female</a:t>
                      </a:r>
                    </a:p>
                  </a:txBody>
                  <a:tcPr marL="53159" marR="53159" marT="26580" marB="26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0" y="-184666"/>
            <a:ext cx="266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Verdana" panose="020B060403050404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2796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74766" y="200297"/>
            <a:ext cx="10755085" cy="6657704"/>
          </a:xfrm>
        </p:spPr>
        <p:txBody>
          <a:bodyPr rtlCol="0">
            <a:noAutofit/>
          </a:bodyPr>
          <a:lstStyle/>
          <a:p>
            <a:pPr marL="365125" indent="-365125">
              <a:buNone/>
              <a:defRPr/>
            </a:pPr>
            <a:r>
              <a:rPr lang="en-US" altLang="en-US" sz="4800" b="1" dirty="0">
                <a:solidFill>
                  <a:schemeClr val="tx1">
                    <a:lumMod val="75000"/>
                    <a:lumOff val="25000"/>
                  </a:schemeClr>
                </a:solidFill>
                <a:latin typeface="Times New Roman" panose="02020603050405020304" pitchFamily="18" charset="0"/>
                <a:cs typeface="Times New Roman" panose="02020603050405020304" pitchFamily="18" charset="0"/>
              </a:rPr>
              <a:t>History</a:t>
            </a:r>
            <a:endParaRPr lang="en-US" altLang="en-US" dirty="0">
              <a:solidFill>
                <a:schemeClr val="tx1">
                  <a:lumMod val="75000"/>
                  <a:lumOff val="25000"/>
                </a:schemeClr>
              </a:solidFill>
              <a:latin typeface="Times New Roman" panose="02020603050405020304" pitchFamily="18" charset="0"/>
              <a:cs typeface="Times New Roman" panose="02020603050405020304" pitchFamily="18" charset="0"/>
            </a:endParaRPr>
          </a:p>
          <a:p>
            <a:pPr marL="365125" indent="-365125">
              <a:buNone/>
              <a:defRPr/>
            </a:pPr>
            <a:endParaRPr lang="en-US" altLang="en-US" dirty="0">
              <a:latin typeface="Times New Roman" panose="02020603050405020304" pitchFamily="18" charset="0"/>
              <a:cs typeface="Times New Roman" panose="02020603050405020304" pitchFamily="18" charset="0"/>
            </a:endParaRPr>
          </a:p>
          <a:p>
            <a:pPr marL="365125" indent="-365125">
              <a:buNone/>
              <a:defRPr/>
            </a:pPr>
            <a:r>
              <a:rPr lang="en-US" altLang="en-US" dirty="0">
                <a:latin typeface="Times New Roman" panose="02020603050405020304" pitchFamily="18" charset="0"/>
                <a:cs typeface="Times New Roman" panose="02020603050405020304" pitchFamily="18" charset="0"/>
              </a:rPr>
              <a:t>     Neonatal bleeding</a:t>
            </a:r>
          </a:p>
          <a:p>
            <a:pPr marL="365125" indent="-365125">
              <a:buNone/>
              <a:defRPr/>
            </a:pPr>
            <a:r>
              <a:rPr lang="en-US" altLang="en-US" dirty="0">
                <a:latin typeface="Times New Roman" panose="02020603050405020304" pitchFamily="18" charset="0"/>
                <a:cs typeface="Times New Roman" panose="02020603050405020304" pitchFamily="18" charset="0"/>
              </a:rPr>
              <a:t>     Bleeding after circumcision</a:t>
            </a:r>
          </a:p>
          <a:p>
            <a:pPr marL="365125" indent="-365125">
              <a:buNone/>
              <a:defRPr/>
            </a:pPr>
            <a:r>
              <a:rPr lang="en-US" altLang="en-US" dirty="0">
                <a:latin typeface="Times New Roman" panose="02020603050405020304" pitchFamily="18" charset="0"/>
                <a:cs typeface="Times New Roman" panose="02020603050405020304" pitchFamily="18" charset="0"/>
              </a:rPr>
              <a:t>     Delayed bleeding from umbilical stump (factor XIII)</a:t>
            </a:r>
          </a:p>
          <a:p>
            <a:pPr marL="365125" indent="-365125">
              <a:buNone/>
              <a:defRPr/>
            </a:pPr>
            <a:r>
              <a:rPr lang="en-US" altLang="en-US" dirty="0">
                <a:latin typeface="Times New Roman" panose="02020603050405020304" pitchFamily="18" charset="0"/>
                <a:cs typeface="Times New Roman" panose="02020603050405020304" pitchFamily="18" charset="0"/>
              </a:rPr>
              <a:t>     Deep hematoma after I.M injections</a:t>
            </a:r>
          </a:p>
          <a:p>
            <a:pPr marL="365125" indent="-365125">
              <a:buNone/>
              <a:defRPr/>
            </a:pPr>
            <a:r>
              <a:rPr lang="en-US" altLang="en-US" dirty="0">
                <a:latin typeface="Times New Roman" panose="02020603050405020304" pitchFamily="18" charset="0"/>
                <a:cs typeface="Times New Roman" panose="02020603050405020304" pitchFamily="18" charset="0"/>
              </a:rPr>
              <a:t>     Epistaxis Unilateral vs bilateral</a:t>
            </a:r>
          </a:p>
          <a:p>
            <a:pPr marL="365125" indent="-365125">
              <a:buNone/>
              <a:defRPr/>
            </a:pPr>
            <a:r>
              <a:rPr lang="en-US" altLang="en-US" dirty="0">
                <a:latin typeface="Times New Roman" panose="02020603050405020304" pitchFamily="18" charset="0"/>
                <a:cs typeface="Times New Roman" panose="02020603050405020304" pitchFamily="18" charset="0"/>
              </a:rPr>
              <a:t>     Tooth extraction, tonsils</a:t>
            </a:r>
          </a:p>
          <a:p>
            <a:pPr marL="365125" indent="-365125">
              <a:buNone/>
              <a:defRPr/>
            </a:pPr>
            <a:r>
              <a:rPr lang="en-US" altLang="en-US" dirty="0">
                <a:latin typeface="Times New Roman" panose="02020603050405020304" pitchFamily="18" charset="0"/>
                <a:cs typeface="Times New Roman" panose="02020603050405020304" pitchFamily="18" charset="0"/>
              </a:rPr>
              <a:t>     Site of bleeding: skin, mm, joints</a:t>
            </a:r>
            <a:endParaRPr lang="ar-JO" altLang="en-US" dirty="0">
              <a:latin typeface="Times New Roman" panose="02020603050405020304" pitchFamily="18" charset="0"/>
              <a:cs typeface="Times New Roman" panose="02020603050405020304" pitchFamily="18" charset="0"/>
            </a:endParaRPr>
          </a:p>
          <a:p>
            <a:pPr marL="365125" indent="-365125">
              <a:buNone/>
              <a:defRPr/>
            </a:pPr>
            <a:r>
              <a:rPr lang="en-US" altLang="en-US" dirty="0">
                <a:latin typeface="Times New Roman" panose="02020603050405020304" pitchFamily="18" charset="0"/>
                <a:cs typeface="Times New Roman" panose="02020603050405020304" pitchFamily="18" charset="0"/>
              </a:rPr>
              <a:t>     Family history of bleeding disorders</a:t>
            </a:r>
          </a:p>
          <a:p>
            <a:pPr marL="365125" indent="-365125">
              <a:buNone/>
              <a:defRPr/>
            </a:pPr>
            <a:r>
              <a:rPr lang="en-US" altLang="en-US" dirty="0">
                <a:latin typeface="Times New Roman" panose="02020603050405020304" pitchFamily="18" charset="0"/>
                <a:cs typeface="Times New Roman" panose="02020603050405020304" pitchFamily="18" charset="0"/>
              </a:rPr>
              <a:t>     Drug exposure</a:t>
            </a:r>
          </a:p>
          <a:p>
            <a:pPr marL="365125" indent="-365125">
              <a:buNone/>
              <a:defRPr/>
            </a:pPr>
            <a:r>
              <a:rPr lang="en-US" altLang="en-US" dirty="0">
                <a:latin typeface="Times New Roman" panose="02020603050405020304" pitchFamily="18" charset="0"/>
                <a:cs typeface="Times New Roman" panose="02020603050405020304" pitchFamily="18" charset="0"/>
              </a:rPr>
              <a:t>     Injury child abuse</a:t>
            </a:r>
          </a:p>
          <a:p>
            <a:pPr marL="365125" indent="-365125">
              <a:buNone/>
              <a:defRPr/>
            </a:pPr>
            <a:r>
              <a:rPr lang="en-US" altLang="en-US"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332714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5760"/>
            <a:ext cx="11658600" cy="6409509"/>
          </a:xfrm>
        </p:spPr>
        <p:txBody>
          <a:bodyPr>
            <a:normAutofit/>
          </a:bodyPr>
          <a:lstStyle/>
          <a:p>
            <a:pPr marL="0" indent="0">
              <a:buNone/>
            </a:pPr>
            <a:r>
              <a:rPr lang="en-US" altLang="en-US" sz="4000" b="1" dirty="0">
                <a:latin typeface="Times New Roman" panose="02020603050405020304" pitchFamily="18" charset="0"/>
                <a:cs typeface="Times New Roman" panose="02020603050405020304" pitchFamily="18" charset="0"/>
              </a:rPr>
              <a:t>Physical examination</a:t>
            </a:r>
          </a:p>
          <a:p>
            <a:endParaRPr lang="en-US" altLang="en-US" sz="3000" dirty="0">
              <a:latin typeface="Times New Roman" panose="02020603050405020304" pitchFamily="18" charset="0"/>
              <a:cs typeface="Times New Roman" panose="02020603050405020304" pitchFamily="18" charset="0"/>
            </a:endParaRPr>
          </a:p>
          <a:p>
            <a:pPr>
              <a:buNone/>
            </a:pPr>
            <a:r>
              <a:rPr lang="en-US" altLang="en-US" sz="30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Petichiae</a:t>
            </a:r>
          </a:p>
          <a:p>
            <a:pPr>
              <a:buNone/>
            </a:pPr>
            <a:r>
              <a:rPr lang="en-US" altLang="en-US" dirty="0">
                <a:latin typeface="Times New Roman" panose="02020603050405020304" pitchFamily="18" charset="0"/>
                <a:cs typeface="Times New Roman" panose="02020603050405020304" pitchFamily="18" charset="0"/>
              </a:rPr>
              <a:t>   Ecchymosis</a:t>
            </a:r>
          </a:p>
          <a:p>
            <a:pPr>
              <a:buNone/>
            </a:pPr>
            <a:r>
              <a:rPr lang="en-US" altLang="en-US" dirty="0">
                <a:latin typeface="Times New Roman" panose="02020603050405020304" pitchFamily="18" charset="0"/>
                <a:cs typeface="Times New Roman" panose="02020603050405020304" pitchFamily="18" charset="0"/>
              </a:rPr>
              <a:t>   Joint bleeding and deep seated hematomas </a:t>
            </a:r>
          </a:p>
          <a:p>
            <a:pPr>
              <a:buNone/>
            </a:pPr>
            <a:r>
              <a:rPr lang="en-US" altLang="en-US" dirty="0">
                <a:latin typeface="Times New Roman" panose="02020603050405020304" pitchFamily="18" charset="0"/>
                <a:cs typeface="Times New Roman" panose="02020603050405020304" pitchFamily="18" charset="0"/>
              </a:rPr>
              <a:t>   Significant lymphadenopathy</a:t>
            </a:r>
          </a:p>
          <a:p>
            <a:pPr>
              <a:buNone/>
            </a:pPr>
            <a:r>
              <a:rPr lang="en-US" altLang="en-US" dirty="0">
                <a:latin typeface="Times New Roman" panose="02020603050405020304" pitchFamily="18" charset="0"/>
                <a:cs typeface="Times New Roman" panose="02020603050405020304" pitchFamily="18" charset="0"/>
              </a:rPr>
              <a:t>   Hepatosplenomegaly</a:t>
            </a:r>
            <a:endParaRPr lang="ar-SA" altLang="en-US" dirty="0">
              <a:latin typeface="Times New Roman" panose="02020603050405020304" pitchFamily="18" charset="0"/>
              <a:cs typeface="Times New Roman" panose="02020603050405020304" pitchFamily="18" charset="0"/>
            </a:endParaRPr>
          </a:p>
          <a:p>
            <a:pPr>
              <a:buNone/>
            </a:pPr>
            <a:r>
              <a:rPr lang="en-US" altLang="en-US" dirty="0">
                <a:latin typeface="Times New Roman" panose="02020603050405020304" pitchFamily="18" charset="0"/>
                <a:cs typeface="Times New Roman" panose="02020603050405020304" pitchFamily="18" charset="0"/>
              </a:rPr>
              <a:t>   Active and playful vs ill looking</a:t>
            </a:r>
          </a:p>
          <a:p>
            <a:pPr>
              <a:buNone/>
            </a:pPr>
            <a:r>
              <a:rPr lang="en-US" altLang="en-US" dirty="0">
                <a:latin typeface="Times New Roman" panose="02020603050405020304" pitchFamily="18" charset="0"/>
                <a:cs typeface="Times New Roman" panose="02020603050405020304" pitchFamily="18" charset="0"/>
              </a:rPr>
              <a:t>   Telangietic vessels</a:t>
            </a:r>
          </a:p>
          <a:p>
            <a:pPr>
              <a:buNone/>
            </a:pPr>
            <a:r>
              <a:rPr lang="en-US" altLang="en-US" dirty="0">
                <a:latin typeface="Times New Roman" panose="02020603050405020304" pitchFamily="18" charset="0"/>
                <a:cs typeface="Times New Roman" panose="02020603050405020304" pitchFamily="18" charset="0"/>
              </a:rPr>
              <a:t>   Hemangiomas</a:t>
            </a:r>
          </a:p>
          <a:p>
            <a:pPr>
              <a:buNone/>
            </a:pPr>
            <a:r>
              <a:rPr lang="en-US" altLang="en-US" dirty="0">
                <a:latin typeface="Times New Roman" panose="02020603050405020304" pitchFamily="18" charset="0"/>
                <a:cs typeface="Times New Roman" panose="02020603050405020304" pitchFamily="18" charset="0"/>
              </a:rPr>
              <a:t>   Loose joints and lax skin associated with easy bruising (Ehlers-Danlos  syndrome)</a:t>
            </a:r>
          </a:p>
          <a:p>
            <a:pPr>
              <a:buNone/>
            </a:pPr>
            <a:endParaRPr lang="en-US" altLang="en-US" dirty="0"/>
          </a:p>
          <a:p>
            <a:endParaRPr lang="en-US" dirty="0"/>
          </a:p>
        </p:txBody>
      </p:sp>
    </p:spTree>
    <p:extLst>
      <p:ext uri="{BB962C8B-B14F-4D97-AF65-F5344CB8AC3E}">
        <p14:creationId xmlns:p14="http://schemas.microsoft.com/office/powerpoint/2010/main" val="3261139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1" y="826601"/>
            <a:ext cx="11355977" cy="5499248"/>
          </a:xfrm>
        </p:spPr>
        <p:txBody>
          <a:bodyPr>
            <a:normAutofit/>
          </a:bodyPr>
          <a:lstStyle/>
          <a:p>
            <a:r>
              <a:rPr lang="en-US" sz="3000" dirty="0">
                <a:latin typeface="Times New Roman" panose="02020603050405020304" pitchFamily="18" charset="0"/>
                <a:cs typeface="Times New Roman" panose="02020603050405020304" pitchFamily="18" charset="0"/>
              </a:rPr>
              <a:t>A male infant who is starting to walk and presents with a painful swollen joint after a fall has hemophilia until proven otherwise. </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An adolescent girl who presents with excessive menstrual bleeding, recurrent nosebleeds, and pallor may have von Willebrand Disease (</a:t>
            </a:r>
            <a:r>
              <a:rPr lang="en-US" sz="3000" dirty="0" err="1">
                <a:latin typeface="Times New Roman" panose="02020603050405020304" pitchFamily="18" charset="0"/>
                <a:cs typeface="Times New Roman" panose="02020603050405020304" pitchFamily="18" charset="0"/>
              </a:rPr>
              <a:t>vWD</a:t>
            </a:r>
            <a:r>
              <a:rPr lang="en-US" sz="3000" dirty="0">
                <a:latin typeface="Times New Roman" panose="02020603050405020304" pitchFamily="18" charset="0"/>
                <a:cs typeface="Times New Roman" panose="02020603050405020304" pitchFamily="18" charset="0"/>
              </a:rPr>
              <a:t>), the most common inherited bleeding disorder </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five-year-old child who is not clinically ill but presents with moderate mucocutaneous purpura in the wake of a viral infection most likely has acute post-infectious immune thrombocytopenia  </a:t>
            </a:r>
          </a:p>
        </p:txBody>
      </p:sp>
    </p:spTree>
    <p:extLst>
      <p:ext uri="{BB962C8B-B14F-4D97-AF65-F5344CB8AC3E}">
        <p14:creationId xmlns:p14="http://schemas.microsoft.com/office/powerpoint/2010/main" val="259566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5AA5-F15D-289C-4ED2-CA88DA3D4E12}"/>
              </a:ext>
            </a:extLst>
          </p:cNvPr>
          <p:cNvSpPr>
            <a:spLocks noGrp="1"/>
          </p:cNvSpPr>
          <p:nvPr>
            <p:ph type="title"/>
          </p:nvPr>
        </p:nvSpPr>
        <p:spPr>
          <a:xfrm>
            <a:off x="660400" y="365125"/>
            <a:ext cx="10693400" cy="1019175"/>
          </a:xfrm>
        </p:spPr>
        <p:txBody>
          <a:bodyPr>
            <a:normAutofit/>
          </a:bodyPr>
          <a:lstStyle/>
          <a:p>
            <a:r>
              <a:rPr lang="en-US" sz="5400" b="1" dirty="0">
                <a:latin typeface="Times New Roman" panose="02020603050405020304" pitchFamily="18" charset="0"/>
                <a:cs typeface="Times New Roman" panose="02020603050405020304" pitchFamily="18" charset="0"/>
              </a:rPr>
              <a:t>                   Hemostasis</a:t>
            </a:r>
          </a:p>
        </p:txBody>
      </p:sp>
      <p:sp>
        <p:nvSpPr>
          <p:cNvPr id="3" name="Content Placeholder 2">
            <a:extLst>
              <a:ext uri="{FF2B5EF4-FFF2-40B4-BE49-F238E27FC236}">
                <a16:creationId xmlns:a16="http://schemas.microsoft.com/office/drawing/2014/main" id="{4E3FE249-9482-6C4B-2096-0FE9AAC8FAC1}"/>
              </a:ext>
            </a:extLst>
          </p:cNvPr>
          <p:cNvSpPr>
            <a:spLocks noGrp="1"/>
          </p:cNvSpPr>
          <p:nvPr>
            <p:ph idx="1"/>
          </p:nvPr>
        </p:nvSpPr>
        <p:spPr>
          <a:xfrm>
            <a:off x="520700" y="1384300"/>
            <a:ext cx="11226800" cy="5334000"/>
          </a:xfrm>
        </p:spPr>
        <p:txBody>
          <a:bodyPr>
            <a:normAutofit fontScale="92500" lnSpcReduction="10000"/>
          </a:bodyPr>
          <a:lstStyle/>
          <a:p>
            <a:pPr marL="91440" indent="-91440">
              <a:defRPr/>
            </a:pPr>
            <a:r>
              <a:rPr lang="en-US" sz="3000" dirty="0">
                <a:latin typeface="Times New Roman" charset="0"/>
                <a:ea typeface="Times New Roman" charset="0"/>
                <a:cs typeface="Times New Roman" charset="0"/>
              </a:rPr>
              <a:t>Megakaryocytes are giant, multinucleated cells derived from the primitive stem cell.</a:t>
            </a:r>
          </a:p>
          <a:p>
            <a:pPr marL="0" indent="0">
              <a:buNone/>
              <a:defRPr/>
            </a:pPr>
            <a:endParaRPr lang="ar-SA" sz="3000" dirty="0">
              <a:latin typeface="Times New Roman" charset="0"/>
              <a:ea typeface="Times New Roman" charset="0"/>
              <a:cs typeface="Times New Roman" charset="0"/>
            </a:endParaRPr>
          </a:p>
          <a:p>
            <a:pPr marL="91440" indent="-91440">
              <a:defRPr/>
            </a:pPr>
            <a:r>
              <a:rPr lang="en-US" sz="3000" dirty="0">
                <a:latin typeface="Times New Roman" charset="0"/>
                <a:ea typeface="Times New Roman" charset="0"/>
                <a:cs typeface="Times New Roman" charset="0"/>
              </a:rPr>
              <a:t>Thrombopoietin is the primary regulator of platelet production. Platelets adhere to damaged endothelium and subendothelial surfaces via specific receptors for the adhesive proteins, von Willebrand factor (vWF), and fibrinogen. </a:t>
            </a:r>
            <a:endParaRPr lang="ar-SA" sz="3000" dirty="0">
              <a:latin typeface="Times New Roman" charset="0"/>
              <a:ea typeface="Times New Roman" charset="0"/>
              <a:cs typeface="Times New Roman" charset="0"/>
            </a:endParaRPr>
          </a:p>
          <a:p>
            <a:pPr marL="91440" indent="-91440">
              <a:defRPr/>
            </a:pPr>
            <a:endParaRPr lang="ar-SA" sz="3000" dirty="0">
              <a:latin typeface="Times New Roman" charset="0"/>
              <a:ea typeface="Times New Roman" charset="0"/>
              <a:cs typeface="Times New Roman" charset="0"/>
            </a:endParaRPr>
          </a:p>
          <a:p>
            <a:pPr marL="91440" indent="-91440">
              <a:defRPr/>
            </a:pPr>
            <a:r>
              <a:rPr lang="en-US" sz="3000" dirty="0">
                <a:latin typeface="Times New Roman" charset="0"/>
                <a:ea typeface="Times New Roman" charset="0"/>
                <a:cs typeface="Times New Roman" charset="0"/>
              </a:rPr>
              <a:t>Platelets also have specific granules that readily release their contents after stimulation and trigger the process of platelet aggregation. </a:t>
            </a:r>
            <a:endParaRPr lang="ar-SA" sz="3000" dirty="0">
              <a:latin typeface="Times New Roman" charset="0"/>
              <a:ea typeface="Times New Roman" charset="0"/>
              <a:cs typeface="Times New Roman" charset="0"/>
            </a:endParaRPr>
          </a:p>
          <a:p>
            <a:pPr marL="0" indent="0">
              <a:buNone/>
              <a:defRPr/>
            </a:pPr>
            <a:endParaRPr lang="ar-SA" sz="3000" dirty="0">
              <a:latin typeface="Times New Roman" charset="0"/>
              <a:ea typeface="Times New Roman" charset="0"/>
              <a:cs typeface="Times New Roman" charset="0"/>
            </a:endParaRPr>
          </a:p>
          <a:p>
            <a:pPr marL="91440" indent="-91440">
              <a:defRPr/>
            </a:pPr>
            <a:r>
              <a:rPr lang="en-US" sz="3000" dirty="0">
                <a:latin typeface="Times New Roman" charset="0"/>
                <a:ea typeface="Times New Roman" charset="0"/>
                <a:cs typeface="Times New Roman" charset="0"/>
              </a:rPr>
              <a:t>Platelets circulate for 7 to 10 days and have no nucleus. </a:t>
            </a:r>
          </a:p>
          <a:p>
            <a:endParaRPr lang="en-US" dirty="0"/>
          </a:p>
        </p:txBody>
      </p:sp>
    </p:spTree>
    <p:extLst>
      <p:ext uri="{BB962C8B-B14F-4D97-AF65-F5344CB8AC3E}">
        <p14:creationId xmlns:p14="http://schemas.microsoft.com/office/powerpoint/2010/main" val="925750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9EB3E5-C374-6110-97F1-15F54E5D323C}"/>
              </a:ext>
            </a:extLst>
          </p:cNvPr>
          <p:cNvSpPr>
            <a:spLocks noGrp="1"/>
          </p:cNvSpPr>
          <p:nvPr>
            <p:ph idx="1"/>
          </p:nvPr>
        </p:nvSpPr>
        <p:spPr>
          <a:xfrm>
            <a:off x="368300" y="762000"/>
            <a:ext cx="11417300" cy="5524500"/>
          </a:xfrm>
        </p:spPr>
        <p:txBody>
          <a:bodyPr/>
          <a:lstStyle/>
          <a:p>
            <a:r>
              <a:rPr lang="en-US" sz="3000" dirty="0">
                <a:latin typeface="Times New Roman" panose="02020603050405020304" pitchFamily="18" charset="0"/>
                <a:cs typeface="Times New Roman" panose="02020603050405020304" pitchFamily="18" charset="0"/>
              </a:rPr>
              <a:t>A teenage girl with easy bruising and mild pallor presenting to a pediatrician's office with a strong family history of autoimmune disorders may have chronic ITP </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ten-day-old infant with bleeding from the umbilical stump should be evaluated for factor XIII deficiency ,Intracranial hemorrhage in an infant without other risk factors should also prompt consideration of this diagnosis.  </a:t>
            </a:r>
          </a:p>
          <a:p>
            <a:endParaRPr lang="en-US" dirty="0"/>
          </a:p>
        </p:txBody>
      </p:sp>
    </p:spTree>
    <p:extLst>
      <p:ext uri="{BB962C8B-B14F-4D97-AF65-F5344CB8AC3E}">
        <p14:creationId xmlns:p14="http://schemas.microsoft.com/office/powerpoint/2010/main" val="31768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88" y="125282"/>
            <a:ext cx="11009812" cy="1325563"/>
          </a:xfrm>
        </p:spPr>
        <p:txBody>
          <a:bodyPr>
            <a:normAutofit/>
          </a:bodyPr>
          <a:lstStyle/>
          <a:p>
            <a:r>
              <a:rPr lang="en-US" sz="3200" b="1" dirty="0">
                <a:latin typeface="Times New Roman" panose="02020603050405020304" pitchFamily="18" charset="0"/>
                <a:cs typeface="Times New Roman" panose="02020603050405020304" pitchFamily="18" charset="0"/>
              </a:rPr>
              <a:t>Diagnosis of Coagulation Disorders Screening Tests</a:t>
            </a:r>
            <a:endParaRPr lang="en-US" sz="3200" b="1" dirty="0"/>
          </a:p>
        </p:txBody>
      </p:sp>
      <p:sp>
        <p:nvSpPr>
          <p:cNvPr id="3" name="Content Placeholder 2"/>
          <p:cNvSpPr>
            <a:spLocks noGrp="1"/>
          </p:cNvSpPr>
          <p:nvPr>
            <p:ph idx="1"/>
          </p:nvPr>
        </p:nvSpPr>
        <p:spPr>
          <a:xfrm>
            <a:off x="343988" y="1387683"/>
            <a:ext cx="11504023" cy="5273040"/>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Complete blood count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Thrombocytopenia when less than 150,000/mm3</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Platelet count is essential in the evaluation of the child with a positive bleeding  history  because  thrombocytopenia  is  the  most  common acquired  cause  of  a  bleeding  diathesis  in  children. </a:t>
            </a:r>
          </a:p>
          <a:p>
            <a:r>
              <a:rPr lang="en-US" b="1" dirty="0" err="1">
                <a:latin typeface="Times New Roman" panose="02020603050405020304" pitchFamily="18" charset="0"/>
                <a:cs typeface="Times New Roman" panose="02020603050405020304" pitchFamily="18" charset="0"/>
              </a:rPr>
              <a:t>Pseudothrombocytopenia</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Examination of the peripheral blood smear is essential in patients with low platelet counts in order to exclude the presence of </a:t>
            </a:r>
            <a:r>
              <a:rPr lang="en-US" dirty="0" err="1">
                <a:latin typeface="Times New Roman" panose="02020603050405020304" pitchFamily="18" charset="0"/>
                <a:cs typeface="Times New Roman" panose="02020603050405020304" pitchFamily="18" charset="0"/>
              </a:rPr>
              <a:t>pseudothrombocytopenia</a:t>
            </a:r>
            <a:r>
              <a:rPr lang="en-US" dirty="0">
                <a:latin typeface="Times New Roman" panose="02020603050405020304" pitchFamily="18" charset="0"/>
                <a:cs typeface="Times New Roman" panose="02020603050405020304" pitchFamily="18" charset="0"/>
              </a:rPr>
              <a:t> caused by platelet aggregation after using EDTA as an in vitro anticoagulant</a:t>
            </a:r>
          </a:p>
        </p:txBody>
      </p:sp>
    </p:spTree>
    <p:extLst>
      <p:ext uri="{BB962C8B-B14F-4D97-AF65-F5344CB8AC3E}">
        <p14:creationId xmlns:p14="http://schemas.microsoft.com/office/powerpoint/2010/main" val="4036655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 y="434397"/>
            <a:ext cx="10515600" cy="1048039"/>
          </a:xfrm>
        </p:spPr>
        <p:txBody>
          <a:bodyPr>
            <a:normAutofit/>
          </a:bodyPr>
          <a:lstStyle/>
          <a:p>
            <a:r>
              <a:rPr lang="en-US" b="1" dirty="0">
                <a:latin typeface="Times New Roman" panose="02020603050405020304" pitchFamily="18" charset="0"/>
                <a:cs typeface="Times New Roman" panose="02020603050405020304" pitchFamily="18" charset="0"/>
              </a:rPr>
              <a:t>Coagulation Screen</a:t>
            </a:r>
          </a:p>
        </p:txBody>
      </p:sp>
      <p:sp>
        <p:nvSpPr>
          <p:cNvPr id="3" name="Content Placeholder 2"/>
          <p:cNvSpPr>
            <a:spLocks noGrp="1"/>
          </p:cNvSpPr>
          <p:nvPr>
            <p:ph idx="1"/>
          </p:nvPr>
        </p:nvSpPr>
        <p:spPr>
          <a:xfrm>
            <a:off x="131618" y="1825625"/>
            <a:ext cx="6256482" cy="4351338"/>
          </a:xfrm>
        </p:spPr>
        <p:txBody>
          <a:bodyPr/>
          <a:lstStyle/>
          <a:p>
            <a:pPr marL="0" indent="0">
              <a:buNone/>
            </a:pPr>
            <a:r>
              <a:rPr lang="en-US" b="1" dirty="0">
                <a:latin typeface="Times New Roman" panose="02020603050405020304" pitchFamily="18" charset="0"/>
                <a:cs typeface="Times New Roman" panose="02020603050405020304" pitchFamily="18" charset="0"/>
              </a:rPr>
              <a:t>Common screening tests: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1-Platelet count and morphology.</a:t>
            </a:r>
          </a:p>
          <a:p>
            <a:pPr marL="0" indent="0">
              <a:buNone/>
            </a:pPr>
            <a:r>
              <a:rPr lang="en-US" dirty="0">
                <a:latin typeface="Times New Roman" panose="02020603050405020304" pitchFamily="18" charset="0"/>
                <a:cs typeface="Times New Roman" panose="02020603050405020304" pitchFamily="18" charset="0"/>
              </a:rPr>
              <a:t>2-Bleeding time </a:t>
            </a:r>
          </a:p>
          <a:p>
            <a:pPr marL="0" indent="0">
              <a:buNone/>
            </a:pPr>
            <a:r>
              <a:rPr lang="en-US" dirty="0">
                <a:latin typeface="Times New Roman" panose="02020603050405020304" pitchFamily="18" charset="0"/>
                <a:cs typeface="Times New Roman" panose="02020603050405020304" pitchFamily="18" charset="0"/>
              </a:rPr>
              <a:t>3-Partial Thromboplastin Time ( PTT).</a:t>
            </a:r>
          </a:p>
          <a:p>
            <a:pPr marL="0" indent="0">
              <a:buNone/>
            </a:pPr>
            <a:r>
              <a:rPr lang="en-US" dirty="0">
                <a:latin typeface="Times New Roman" panose="02020603050405020304" pitchFamily="18" charset="0"/>
                <a:cs typeface="Times New Roman" panose="02020603050405020304" pitchFamily="18" charset="0"/>
              </a:rPr>
              <a:t>4-Prothrombin Time (PT).</a:t>
            </a:r>
          </a:p>
          <a:p>
            <a:pPr marL="0" indent="0">
              <a:buNone/>
            </a:pPr>
            <a:r>
              <a:rPr lang="en-US" dirty="0">
                <a:latin typeface="Times New Roman" panose="02020603050405020304" pitchFamily="18" charset="0"/>
                <a:cs typeface="Times New Roman" panose="02020603050405020304" pitchFamily="18" charset="0"/>
              </a:rPr>
              <a:t>5-Thrombin time (TT).</a:t>
            </a:r>
          </a:p>
        </p:txBody>
      </p:sp>
      <p:sp>
        <p:nvSpPr>
          <p:cNvPr id="4" name="Content Placeholder 2"/>
          <p:cNvSpPr txBox="1">
            <a:spLocks/>
          </p:cNvSpPr>
          <p:nvPr/>
        </p:nvSpPr>
        <p:spPr>
          <a:xfrm>
            <a:off x="6388100" y="1825625"/>
            <a:ext cx="56099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Times New Roman" panose="02020603050405020304" pitchFamily="18" charset="0"/>
                <a:cs typeface="Times New Roman" panose="02020603050405020304" pitchFamily="18" charset="0"/>
              </a:rPr>
              <a:t>Specialized tests:</a:t>
            </a: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1-FXIIIA quantitative test</a:t>
            </a: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2-Mixing studies</a:t>
            </a: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3-Factors assay</a:t>
            </a: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4-VW Factor quantitative assay</a:t>
            </a: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5-Platelet aggregation</a:t>
            </a: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6-Other rare tests</a:t>
            </a:r>
          </a:p>
        </p:txBody>
      </p:sp>
    </p:spTree>
    <p:extLst>
      <p:ext uri="{BB962C8B-B14F-4D97-AF65-F5344CB8AC3E}">
        <p14:creationId xmlns:p14="http://schemas.microsoft.com/office/powerpoint/2010/main" val="125994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737" y="348343"/>
            <a:ext cx="10515600" cy="6217919"/>
          </a:xfrm>
        </p:spPr>
        <p:txBody>
          <a:bodyPr>
            <a:noAutofit/>
          </a:bodyPr>
          <a:lstStyle/>
          <a:p>
            <a:r>
              <a:rPr lang="en-US" b="1" dirty="0">
                <a:latin typeface="Times New Roman" panose="02020603050405020304" pitchFamily="18" charset="0"/>
                <a:cs typeface="Times New Roman" panose="02020603050405020304" pitchFamily="18" charset="0"/>
              </a:rPr>
              <a:t>Prothrombin time (PT) :</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production of fibrin via the extrinsic pathway and the final common pathway requires tissue thromboplastin (tissue factor), factor VII, factors X, V, prothrombin (factor II), and fibrinogen.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test bypasses the intrinsic pathway and uses "complete" thromboplastins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tissue factor) capable of activating the extrinsic pathway.</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PT is sensitive to alterations in the vitamin K-dependent coagulation factors, especially factors II, VII, and X, and is used to monitor treatment with vitamin K antagonists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most laboratories, the normal PT value is 10-13 sec. PT has been standardized using the international  normalized  ratio  (INR) so  that  values  can  be  compared  from  one </a:t>
            </a:r>
          </a:p>
          <a:p>
            <a:r>
              <a:rPr lang="en-US" dirty="0">
                <a:latin typeface="Times New Roman" panose="02020603050405020304" pitchFamily="18" charset="0"/>
                <a:cs typeface="Times New Roman" panose="02020603050405020304" pitchFamily="18" charset="0"/>
              </a:rPr>
              <a:t>laboratory  or  instrument  to  another. </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This  ratio  is  used  to  determine  similar  degrees  of  anticoagulation  with  warfarin  (Coumadin)–like  medications.</a:t>
            </a:r>
          </a:p>
        </p:txBody>
      </p:sp>
    </p:spTree>
    <p:extLst>
      <p:ext uri="{BB962C8B-B14F-4D97-AF65-F5344CB8AC3E}">
        <p14:creationId xmlns:p14="http://schemas.microsoft.com/office/powerpoint/2010/main" val="216878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1520"/>
            <a:ext cx="10515600" cy="5921829"/>
          </a:xfrm>
        </p:spPr>
        <p:txBody>
          <a:bodyPr>
            <a:normAutofit lnSpcReduction="10000"/>
          </a:bodyPr>
          <a:lstStyle/>
          <a:p>
            <a:r>
              <a:rPr lang="en-US" b="1" dirty="0">
                <a:latin typeface="Times New Roman" panose="02020603050405020304" pitchFamily="18" charset="0"/>
                <a:cs typeface="Times New Roman" panose="02020603050405020304" pitchFamily="18" charset="0"/>
              </a:rPr>
              <a:t>Activated partial thromboplastin time (aPTT)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aPTT measures the intrinsic and common pathways of coagulation </a:t>
            </a:r>
          </a:p>
          <a:p>
            <a:r>
              <a:rPr lang="en-US" dirty="0">
                <a:latin typeface="Times New Roman" panose="02020603050405020304" pitchFamily="18" charset="0"/>
                <a:cs typeface="Times New Roman" panose="02020603050405020304" pitchFamily="18" charset="0"/>
              </a:rPr>
              <a:t>This aPTT is routinely used to evaluate intrinsic coagulation and the degree of heparin anticoagulation.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aPTT is sensitive to deficiencies of factors XII, XI, IX, and VIII and to inhibitors such as  heparin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is less sensitive than the PT to deficiencies within the common pathway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factors X, V, prothrombin, and fibrinogen) and is unaffected by alterations in factors VII and XIII. </a:t>
            </a:r>
          </a:p>
          <a:p>
            <a:endParaRPr lang="en-US" dirty="0"/>
          </a:p>
        </p:txBody>
      </p:sp>
    </p:spTree>
    <p:extLst>
      <p:ext uri="{BB962C8B-B14F-4D97-AF65-F5344CB8AC3E}">
        <p14:creationId xmlns:p14="http://schemas.microsoft.com/office/powerpoint/2010/main" val="3726005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1" y="984069"/>
            <a:ext cx="11443062" cy="5669280"/>
          </a:xfrm>
        </p:spPr>
        <p:txBody>
          <a:bodyPr>
            <a:normAutofit/>
          </a:bodyPr>
          <a:lstStyle/>
          <a:p>
            <a:r>
              <a:rPr lang="en-US" b="1" dirty="0">
                <a:latin typeface="Times New Roman" panose="02020603050405020304" pitchFamily="18" charset="0"/>
                <a:cs typeface="Times New Roman" panose="02020603050405020304" pitchFamily="18" charset="0"/>
              </a:rPr>
              <a:t>Thrombin Time: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Thrombin time measures the final step in the clotting cascade, in which </a:t>
            </a:r>
          </a:p>
          <a:p>
            <a:pPr marL="0" indent="0">
              <a:buNone/>
            </a:pPr>
            <a:r>
              <a:rPr lang="en-US" dirty="0">
                <a:latin typeface="Times New Roman" panose="02020603050405020304" pitchFamily="18" charset="0"/>
                <a:cs typeface="Times New Roman" panose="02020603050405020304" pitchFamily="18" charset="0"/>
              </a:rPr>
              <a:t>  fibrinogen  is  converted  to  fibrin.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normal  thrombin  time  varies  between laboratories but is usually 11-15 sec.</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Prolongation of thrombin time occurs with reduced fibrinogen levels (</a:t>
            </a:r>
            <a:r>
              <a:rPr lang="en-US" dirty="0" err="1">
                <a:latin typeface="Times New Roman" panose="02020603050405020304" pitchFamily="18" charset="0"/>
                <a:cs typeface="Times New Roman" panose="02020603050405020304" pitchFamily="18" charset="0"/>
              </a:rPr>
              <a:t>hypofibrinogenemia</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afibrinogenemia</a:t>
            </a:r>
            <a:r>
              <a:rPr lang="en-US" dirty="0">
                <a:latin typeface="Times New Roman" panose="02020603050405020304" pitchFamily="18" charset="0"/>
                <a:cs typeface="Times New Roman" panose="02020603050405020304" pitchFamily="18" charset="0"/>
              </a:rPr>
              <a:t>),  and dysfunctional  fibrinogen  (dysfibrinogenemia)</a:t>
            </a:r>
          </a:p>
        </p:txBody>
      </p:sp>
    </p:spTree>
    <p:extLst>
      <p:ext uri="{BB962C8B-B14F-4D97-AF65-F5344CB8AC3E}">
        <p14:creationId xmlns:p14="http://schemas.microsoft.com/office/powerpoint/2010/main" val="1349443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287382"/>
            <a:ext cx="11239500" cy="6392817"/>
          </a:xfrm>
        </p:spPr>
        <p:txBody>
          <a:bodyPr>
            <a:normAutofit lnSpcReduction="10000"/>
          </a:bodyPr>
          <a:lstStyle/>
          <a:p>
            <a:r>
              <a:rPr lang="en-US" b="1" dirty="0">
                <a:latin typeface="Times New Roman" panose="02020603050405020304" pitchFamily="18" charset="0"/>
                <a:cs typeface="Times New Roman" panose="02020603050405020304" pitchFamily="18" charset="0"/>
              </a:rPr>
              <a:t>Bleeding Time:</a:t>
            </a:r>
          </a:p>
          <a:p>
            <a:r>
              <a:rPr lang="en-US" dirty="0">
                <a:latin typeface="Times New Roman" panose="02020603050405020304" pitchFamily="18" charset="0"/>
                <a:cs typeface="Times New Roman" panose="02020603050405020304" pitchFamily="18" charset="0"/>
              </a:rPr>
              <a:t>Bleeding time assesses the function of platelets and their interaction with  the  vascular  wall</a:t>
            </a:r>
          </a:p>
          <a:p>
            <a:r>
              <a:rPr lang="en-US" dirty="0">
                <a:latin typeface="Times New Roman" panose="02020603050405020304" pitchFamily="18" charset="0"/>
                <a:cs typeface="Times New Roman" panose="02020603050405020304" pitchFamily="18" charset="0"/>
              </a:rPr>
              <a:t>Bleeding  time  is  a  difficult  laboratory  test  to standardize</a:t>
            </a:r>
          </a:p>
          <a:p>
            <a:r>
              <a:rPr lang="en-US" b="1" dirty="0">
                <a:latin typeface="Times New Roman" panose="02020603050405020304" pitchFamily="18" charset="0"/>
                <a:cs typeface="Times New Roman" panose="02020603050405020304" pitchFamily="18" charset="0"/>
              </a:rPr>
              <a:t>Platelet Function Analyzer:</a:t>
            </a:r>
          </a:p>
          <a:p>
            <a:r>
              <a:rPr lang="en-US" dirty="0">
                <a:latin typeface="Times New Roman" panose="02020603050405020304" pitchFamily="18" charset="0"/>
                <a:cs typeface="Times New Roman" panose="02020603050405020304" pitchFamily="18" charset="0"/>
              </a:rPr>
              <a:t> evaluate the early stages of hemostasis (platelet function and VWF interaction under high shear</a:t>
            </a:r>
          </a:p>
          <a:p>
            <a:r>
              <a:rPr lang="en-US" b="1" dirty="0">
                <a:latin typeface="Times New Roman" panose="02020603050405020304" pitchFamily="18" charset="0"/>
                <a:cs typeface="Times New Roman" panose="02020603050405020304" pitchFamily="18" charset="0"/>
              </a:rPr>
              <a:t>The  PFA-100  </a:t>
            </a:r>
            <a:r>
              <a:rPr lang="en-US" dirty="0">
                <a:latin typeface="Times New Roman" panose="02020603050405020304" pitchFamily="18" charset="0"/>
                <a:cs typeface="Times New Roman" panose="02020603050405020304" pitchFamily="18" charset="0"/>
              </a:rPr>
              <a:t>measures  platelet  adhesion -aggregation  in  whole  blood  at  high  shear  when  exposed  to  either  collagen-epinephrine  or  collagen-ADP. </a:t>
            </a:r>
          </a:p>
          <a:p>
            <a:r>
              <a:rPr lang="en-US" dirty="0">
                <a:latin typeface="Times New Roman" panose="02020603050405020304" pitchFamily="18" charset="0"/>
                <a:cs typeface="Times New Roman" panose="02020603050405020304" pitchFamily="18" charset="0"/>
              </a:rPr>
              <a:t> Results  are  reported  as  the  closure time measured in sec. </a:t>
            </a:r>
          </a:p>
          <a:p>
            <a:r>
              <a:rPr lang="en-US" b="1" dirty="0">
                <a:latin typeface="Times New Roman" panose="02020603050405020304" pitchFamily="18" charset="0"/>
                <a:cs typeface="Times New Roman" panose="02020603050405020304" pitchFamily="18" charset="0"/>
              </a:rPr>
              <a:t>VWF Antigen</a:t>
            </a:r>
          </a:p>
          <a:p>
            <a:r>
              <a:rPr lang="en-US" b="1" dirty="0">
                <a:latin typeface="Times New Roman" panose="02020603050405020304" pitchFamily="18" charset="0"/>
                <a:cs typeface="Times New Roman" panose="02020603050405020304" pitchFamily="18" charset="0"/>
              </a:rPr>
              <a:t>Platelet aggregation test</a:t>
            </a:r>
          </a:p>
          <a:p>
            <a:r>
              <a:rPr lang="en-US" b="1" dirty="0">
                <a:latin typeface="Times New Roman" panose="02020603050405020304" pitchFamily="18" charset="0"/>
                <a:cs typeface="Times New Roman" panose="02020603050405020304" pitchFamily="18" charset="0"/>
              </a:rPr>
              <a:t>Clotting Factor Assays: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072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99115200"/>
              </p:ext>
            </p:extLst>
          </p:nvPr>
        </p:nvGraphicFramePr>
        <p:xfrm>
          <a:off x="174171" y="200114"/>
          <a:ext cx="11843657" cy="6457772"/>
        </p:xfrm>
        <a:graphic>
          <a:graphicData uri="http://schemas.openxmlformats.org/drawingml/2006/table">
            <a:tbl>
              <a:tblPr/>
              <a:tblGrid>
                <a:gridCol w="1387326">
                  <a:extLst>
                    <a:ext uri="{9D8B030D-6E8A-4147-A177-3AD203B41FA5}">
                      <a16:colId xmlns:a16="http://schemas.microsoft.com/office/drawing/2014/main" val="20000"/>
                    </a:ext>
                  </a:extLst>
                </a:gridCol>
                <a:gridCol w="1164669">
                  <a:extLst>
                    <a:ext uri="{9D8B030D-6E8A-4147-A177-3AD203B41FA5}">
                      <a16:colId xmlns:a16="http://schemas.microsoft.com/office/drawing/2014/main" val="20001"/>
                    </a:ext>
                  </a:extLst>
                </a:gridCol>
                <a:gridCol w="9291662">
                  <a:extLst>
                    <a:ext uri="{9D8B030D-6E8A-4147-A177-3AD203B41FA5}">
                      <a16:colId xmlns:a16="http://schemas.microsoft.com/office/drawing/2014/main" val="20002"/>
                    </a:ext>
                  </a:extLst>
                </a:gridCol>
              </a:tblGrid>
              <a:tr h="325538">
                <a:tc gridSpan="2">
                  <a:txBody>
                    <a:bodyPr/>
                    <a:lstStyle/>
                    <a:p>
                      <a:pPr algn="ctr" fontAlgn="ctr"/>
                      <a:r>
                        <a:rPr lang="en-US" sz="1800" b="1" dirty="0">
                          <a:effectLst/>
                          <a:latin typeface="Times New Roman" panose="02020603050405020304" pitchFamily="18" charset="0"/>
                          <a:cs typeface="Times New Roman" panose="02020603050405020304" pitchFamily="18" charset="0"/>
                        </a:rPr>
                        <a:t>Test result</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hMerge="1">
                  <a:txBody>
                    <a:bodyPr/>
                    <a:lstStyle/>
                    <a:p>
                      <a:endParaRPr lang="en-US"/>
                    </a:p>
                  </a:txBody>
                  <a:tcPr/>
                </a:tc>
                <a:tc rowSpan="2">
                  <a:txBody>
                    <a:bodyPr/>
                    <a:lstStyle/>
                    <a:p>
                      <a:pPr algn="ctr" fontAlgn="ctr"/>
                      <a:r>
                        <a:rPr lang="en-US" sz="1800" b="1" dirty="0">
                          <a:effectLst/>
                          <a:latin typeface="Times New Roman" panose="02020603050405020304" pitchFamily="18" charset="0"/>
                          <a:cs typeface="Times New Roman" panose="02020603050405020304" pitchFamily="18" charset="0"/>
                        </a:rPr>
                        <a:t>Causes of test result pattern</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325538">
                <a:tc>
                  <a:txBody>
                    <a:bodyPr/>
                    <a:lstStyle/>
                    <a:p>
                      <a:pPr algn="ctr" fontAlgn="ctr"/>
                      <a:r>
                        <a:rPr lang="en-US" sz="1800" b="1" dirty="0">
                          <a:effectLst/>
                          <a:latin typeface="Times New Roman" panose="02020603050405020304" pitchFamily="18" charset="0"/>
                          <a:cs typeface="Times New Roman" panose="02020603050405020304" pitchFamily="18" charset="0"/>
                        </a:rPr>
                        <a:t>PT</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tcPr>
                </a:tc>
                <a:tc>
                  <a:txBody>
                    <a:bodyPr/>
                    <a:lstStyle/>
                    <a:p>
                      <a:pPr algn="ctr" fontAlgn="ctr"/>
                      <a:r>
                        <a:rPr lang="en-US" sz="1800" b="1" dirty="0">
                          <a:effectLst/>
                          <a:latin typeface="Times New Roman" panose="02020603050405020304" pitchFamily="18" charset="0"/>
                          <a:cs typeface="Times New Roman" panose="02020603050405020304" pitchFamily="18" charset="0"/>
                        </a:rPr>
                        <a:t>aPTT</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r h="325538">
                <a:tc rowSpan="8">
                  <a:txBody>
                    <a:bodyPr/>
                    <a:lstStyle/>
                    <a:p>
                      <a:pPr fontAlgn="t"/>
                      <a:r>
                        <a:rPr lang="en-US" sz="1800">
                          <a:effectLst/>
                          <a:latin typeface="Times New Roman" panose="02020603050405020304" pitchFamily="18" charset="0"/>
                          <a:cs typeface="Times New Roman" panose="02020603050405020304" pitchFamily="18" charset="0"/>
                        </a:rPr>
                        <a:t>Prolonged</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rowSpan="8">
                  <a:txBody>
                    <a:bodyPr/>
                    <a:lstStyle/>
                    <a:p>
                      <a:pPr fontAlgn="t"/>
                      <a:r>
                        <a:rPr lang="en-US" sz="1800" dirty="0">
                          <a:effectLst/>
                          <a:latin typeface="Times New Roman" panose="02020603050405020304" pitchFamily="18" charset="0"/>
                          <a:cs typeface="Times New Roman" panose="02020603050405020304" pitchFamily="18" charset="0"/>
                        </a:rPr>
                        <a:t>Normal</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800" b="1" dirty="0">
                          <a:effectLst/>
                          <a:latin typeface="Times New Roman" panose="02020603050405020304" pitchFamily="18" charset="0"/>
                          <a:cs typeface="Times New Roman" panose="02020603050405020304" pitchFamily="18" charset="0"/>
                        </a:rPr>
                        <a:t>Inherited</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555555"/>
                      </a:solidFill>
                      <a:prstDash val="solid"/>
                      <a:round/>
                      <a:headEnd type="none" w="med" len="med"/>
                      <a:tailEnd type="none" w="med" len="med"/>
                    </a:lnB>
                  </a:tcPr>
                </a:tc>
                <a:extLst>
                  <a:ext uri="{0D108BD9-81ED-4DB2-BD59-A6C34878D82A}">
                    <a16:rowId xmlns:a16="http://schemas.microsoft.com/office/drawing/2014/main" val="10002"/>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Factor VII deficiency</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325538">
                <a:tc vMerge="1">
                  <a:txBody>
                    <a:bodyPr/>
                    <a:lstStyle/>
                    <a:p>
                      <a:endParaRPr lang="en-US"/>
                    </a:p>
                  </a:txBody>
                  <a:tcPr/>
                </a:tc>
                <a:tc vMerge="1">
                  <a:txBody>
                    <a:bodyPr/>
                    <a:lstStyle/>
                    <a:p>
                      <a:endParaRPr lang="en-US"/>
                    </a:p>
                  </a:txBody>
                  <a:tcPr/>
                </a:tc>
                <a:tc>
                  <a:txBody>
                    <a:bodyPr/>
                    <a:lstStyle/>
                    <a:p>
                      <a:pPr fontAlgn="t"/>
                      <a:r>
                        <a:rPr lang="en-US" sz="1800" b="1" dirty="0">
                          <a:effectLst/>
                          <a:latin typeface="Times New Roman" panose="02020603050405020304" pitchFamily="18" charset="0"/>
                          <a:cs typeface="Times New Roman" panose="02020603050405020304" pitchFamily="18" charset="0"/>
                        </a:rPr>
                        <a:t>Acquired</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555555"/>
                      </a:solidFill>
                      <a:prstDash val="solid"/>
                      <a:round/>
                      <a:headEnd type="none" w="med" len="med"/>
                      <a:tailEnd type="none" w="med" len="med"/>
                    </a:lnB>
                  </a:tcPr>
                </a:tc>
                <a:extLst>
                  <a:ext uri="{0D108BD9-81ED-4DB2-BD59-A6C34878D82A}">
                    <a16:rowId xmlns:a16="http://schemas.microsoft.com/office/drawing/2014/main" val="10004"/>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Mild vitamin K deficiency</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Liver disease</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Warfarin administration*</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Acquired inhibitor of factor VII</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325538">
                <a:tc vMerge="1">
                  <a:txBody>
                    <a:bodyPr/>
                    <a:lstStyle/>
                    <a:p>
                      <a:endParaRPr lang="en-US"/>
                    </a:p>
                  </a:txBody>
                  <a:tcPr/>
                </a:tc>
                <a:tc vMerge="1">
                  <a:txBody>
                    <a:bodyPr/>
                    <a:lstStyle/>
                    <a:p>
                      <a:endParaRPr lang="en-US"/>
                    </a:p>
                  </a:txBody>
                  <a:tcPr/>
                </a:tc>
                <a:tc>
                  <a:txBody>
                    <a:bodyPr/>
                    <a:lstStyle/>
                    <a:p>
                      <a:pPr fontAlgn="t"/>
                      <a:endParaRPr lang="en-US" sz="1800" dirty="0">
                        <a:effectLst/>
                        <a:latin typeface="Times New Roman" panose="02020603050405020304" pitchFamily="18" charset="0"/>
                        <a:cs typeface="Times New Roman" panose="02020603050405020304" pitchFamily="18" charset="0"/>
                      </a:endParaRP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325538">
                <a:tc rowSpan="9">
                  <a:txBody>
                    <a:bodyPr/>
                    <a:lstStyle/>
                    <a:p>
                      <a:pPr fontAlgn="t"/>
                      <a:r>
                        <a:rPr lang="en-US" sz="1800" dirty="0">
                          <a:effectLst/>
                          <a:latin typeface="Times New Roman" panose="02020603050405020304" pitchFamily="18" charset="0"/>
                          <a:cs typeface="Times New Roman" panose="02020603050405020304" pitchFamily="18" charset="0"/>
                        </a:rPr>
                        <a:t>Normal</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rowSpan="9">
                  <a:txBody>
                    <a:bodyPr/>
                    <a:lstStyle/>
                    <a:p>
                      <a:pPr fontAlgn="t"/>
                      <a:r>
                        <a:rPr lang="en-US" sz="1800" dirty="0">
                          <a:effectLst/>
                          <a:latin typeface="Times New Roman" panose="02020603050405020304" pitchFamily="18" charset="0"/>
                          <a:cs typeface="Times New Roman" panose="02020603050405020304" pitchFamily="18" charset="0"/>
                        </a:rPr>
                        <a:t>Prolonged</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800" b="1" dirty="0">
                          <a:effectLst/>
                          <a:latin typeface="Times New Roman" panose="02020603050405020304" pitchFamily="18" charset="0"/>
                          <a:cs typeface="Times New Roman" panose="02020603050405020304" pitchFamily="18" charset="0"/>
                        </a:rPr>
                        <a:t>Inherited</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555555"/>
                      </a:solidFill>
                      <a:prstDash val="solid"/>
                      <a:round/>
                      <a:headEnd type="none" w="med" len="med"/>
                      <a:tailEnd type="none" w="med" len="med"/>
                    </a:lnB>
                  </a:tcPr>
                </a:tc>
                <a:extLst>
                  <a:ext uri="{0D108BD9-81ED-4DB2-BD59-A6C34878D82A}">
                    <a16:rowId xmlns:a16="http://schemas.microsoft.com/office/drawing/2014/main" val="10010"/>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Deficiency of factors VIII, IX, or XI</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1"/>
                  </a:ext>
                </a:extLst>
              </a:tr>
              <a:tr h="575944">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Deficiency of factor XII, </a:t>
                      </a:r>
                      <a:r>
                        <a:rPr lang="en-US" sz="1800" dirty="0" err="1">
                          <a:effectLst/>
                          <a:latin typeface="Times New Roman" panose="02020603050405020304" pitchFamily="18" charset="0"/>
                          <a:cs typeface="Times New Roman" panose="02020603050405020304" pitchFamily="18" charset="0"/>
                        </a:rPr>
                        <a:t>prekallikrein</a:t>
                      </a:r>
                      <a:r>
                        <a:rPr lang="en-US" sz="1800" dirty="0">
                          <a:effectLst/>
                          <a:latin typeface="Times New Roman" panose="02020603050405020304" pitchFamily="18" charset="0"/>
                          <a:cs typeface="Times New Roman" panose="02020603050405020304" pitchFamily="18" charset="0"/>
                        </a:rPr>
                        <a:t>, or HMW </a:t>
                      </a:r>
                      <a:r>
                        <a:rPr lang="en-US" sz="1800" dirty="0" err="1">
                          <a:effectLst/>
                          <a:latin typeface="Times New Roman" panose="02020603050405020304" pitchFamily="18" charset="0"/>
                          <a:cs typeface="Times New Roman" panose="02020603050405020304" pitchFamily="18" charset="0"/>
                        </a:rPr>
                        <a:t>kininogen</a:t>
                      </a:r>
                      <a:r>
                        <a:rPr lang="en-US" sz="1800" dirty="0">
                          <a:effectLst/>
                          <a:latin typeface="Times New Roman" panose="02020603050405020304" pitchFamily="18" charset="0"/>
                          <a:cs typeface="Times New Roman" panose="02020603050405020304" pitchFamily="18" charset="0"/>
                        </a:rPr>
                        <a:t> (not associated with a bleeding diathesis)</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2"/>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von </a:t>
                      </a:r>
                      <a:r>
                        <a:rPr lang="en-US" sz="1800" dirty="0" err="1">
                          <a:effectLst/>
                          <a:latin typeface="Times New Roman" panose="02020603050405020304" pitchFamily="18" charset="0"/>
                          <a:cs typeface="Times New Roman" panose="02020603050405020304" pitchFamily="18" charset="0"/>
                        </a:rPr>
                        <a:t>Willebrand</a:t>
                      </a:r>
                      <a:r>
                        <a:rPr lang="en-US" sz="1800" dirty="0">
                          <a:effectLst/>
                          <a:latin typeface="Times New Roman" panose="02020603050405020304" pitchFamily="18" charset="0"/>
                          <a:cs typeface="Times New Roman" panose="02020603050405020304" pitchFamily="18" charset="0"/>
                        </a:rPr>
                        <a:t> disease (variable)</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3"/>
                  </a:ext>
                </a:extLst>
              </a:tr>
              <a:tr h="325538">
                <a:tc vMerge="1">
                  <a:txBody>
                    <a:bodyPr/>
                    <a:lstStyle/>
                    <a:p>
                      <a:endParaRPr lang="en-US"/>
                    </a:p>
                  </a:txBody>
                  <a:tcPr/>
                </a:tc>
                <a:tc vMerge="1">
                  <a:txBody>
                    <a:bodyPr/>
                    <a:lstStyle/>
                    <a:p>
                      <a:endParaRPr lang="en-US"/>
                    </a:p>
                  </a:txBody>
                  <a:tcPr/>
                </a:tc>
                <a:tc>
                  <a:txBody>
                    <a:bodyPr/>
                    <a:lstStyle/>
                    <a:p>
                      <a:pPr fontAlgn="t"/>
                      <a:r>
                        <a:rPr lang="en-US" sz="1800" b="1" dirty="0">
                          <a:effectLst/>
                          <a:latin typeface="Times New Roman" panose="02020603050405020304" pitchFamily="18" charset="0"/>
                          <a:cs typeface="Times New Roman" panose="02020603050405020304" pitchFamily="18" charset="0"/>
                        </a:rPr>
                        <a:t>Acquired</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555555"/>
                      </a:solidFill>
                      <a:prstDash val="solid"/>
                      <a:round/>
                      <a:headEnd type="none" w="med" len="med"/>
                      <a:tailEnd type="none" w="med" len="med"/>
                    </a:lnB>
                  </a:tcPr>
                </a:tc>
                <a:extLst>
                  <a:ext uri="{0D108BD9-81ED-4DB2-BD59-A6C34878D82A}">
                    <a16:rowId xmlns:a16="http://schemas.microsoft.com/office/drawing/2014/main" val="10014"/>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Heparin administration*</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5"/>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Inhibitor of factors VIII, IX, XI, or XII</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6"/>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Acquired von </a:t>
                      </a:r>
                      <a:r>
                        <a:rPr lang="en-US" sz="1800" dirty="0" err="1">
                          <a:effectLst/>
                          <a:latin typeface="Times New Roman" panose="02020603050405020304" pitchFamily="18" charset="0"/>
                          <a:cs typeface="Times New Roman" panose="02020603050405020304" pitchFamily="18" charset="0"/>
                        </a:rPr>
                        <a:t>Willebrand</a:t>
                      </a:r>
                      <a:r>
                        <a:rPr lang="en-US" sz="1800" dirty="0">
                          <a:effectLst/>
                          <a:latin typeface="Times New Roman" panose="02020603050405020304" pitchFamily="18" charset="0"/>
                          <a:cs typeface="Times New Roman" panose="02020603050405020304" pitchFamily="18" charset="0"/>
                        </a:rPr>
                        <a:t> disease</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7"/>
                  </a:ext>
                </a:extLst>
              </a:tr>
              <a:tr h="325538">
                <a:tc vMerge="1">
                  <a:txBody>
                    <a:bodyPr/>
                    <a:lstStyle/>
                    <a:p>
                      <a:endParaRPr lang="en-US"/>
                    </a:p>
                  </a:txBody>
                  <a:tcPr/>
                </a:tc>
                <a:tc vMerge="1">
                  <a:txBody>
                    <a:bodyPr/>
                    <a:lstStyle/>
                    <a:p>
                      <a:endParaRPr lang="en-US"/>
                    </a:p>
                  </a:txBody>
                  <a:tcPr/>
                </a:tc>
                <a:tc>
                  <a:txBody>
                    <a:bodyPr/>
                    <a:lstStyle/>
                    <a:p>
                      <a:pPr fontAlgn="t"/>
                      <a:r>
                        <a:rPr lang="en-US" sz="1800" dirty="0">
                          <a:effectLst/>
                          <a:latin typeface="Times New Roman" panose="02020603050405020304" pitchFamily="18" charset="0"/>
                          <a:cs typeface="Times New Roman" panose="02020603050405020304" pitchFamily="18" charset="0"/>
                        </a:rPr>
                        <a:t>Lupus anticoagulant (may be associated with thrombosis rather than bleeding) </a:t>
                      </a:r>
                    </a:p>
                  </a:txBody>
                  <a:tcPr marL="49447" marR="49447" marT="24724" marB="2472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863982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7714" y="705388"/>
          <a:ext cx="11678195" cy="6180044"/>
        </p:xfrm>
        <a:graphic>
          <a:graphicData uri="http://schemas.openxmlformats.org/drawingml/2006/table">
            <a:tbl>
              <a:tblPr/>
              <a:tblGrid>
                <a:gridCol w="1119463">
                  <a:extLst>
                    <a:ext uri="{9D8B030D-6E8A-4147-A177-3AD203B41FA5}">
                      <a16:colId xmlns:a16="http://schemas.microsoft.com/office/drawing/2014/main" val="20000"/>
                    </a:ext>
                  </a:extLst>
                </a:gridCol>
                <a:gridCol w="1083195">
                  <a:extLst>
                    <a:ext uri="{9D8B030D-6E8A-4147-A177-3AD203B41FA5}">
                      <a16:colId xmlns:a16="http://schemas.microsoft.com/office/drawing/2014/main" val="20001"/>
                    </a:ext>
                  </a:extLst>
                </a:gridCol>
                <a:gridCol w="9475537">
                  <a:extLst>
                    <a:ext uri="{9D8B030D-6E8A-4147-A177-3AD203B41FA5}">
                      <a16:colId xmlns:a16="http://schemas.microsoft.com/office/drawing/2014/main" val="20002"/>
                    </a:ext>
                  </a:extLst>
                </a:gridCol>
              </a:tblGrid>
              <a:tr h="357848">
                <a:tc rowSpan="14">
                  <a:txBody>
                    <a:bodyPr/>
                    <a:lstStyle/>
                    <a:p>
                      <a:pPr fontAlgn="t"/>
                      <a:endParaRPr lang="en-US" sz="1800" dirty="0">
                        <a:effectLst/>
                      </a:endParaRPr>
                    </a:p>
                    <a:p>
                      <a:pPr fontAlgn="t"/>
                      <a:r>
                        <a:rPr lang="en-US" sz="1800" dirty="0">
                          <a:effectLst/>
                        </a:rPr>
                        <a:t>Prolonged</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FFFFF"/>
                    </a:solidFill>
                  </a:tcPr>
                </a:tc>
                <a:tc rowSpan="1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Prolonged</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800" b="1" dirty="0">
                          <a:effectLst/>
                        </a:rPr>
                        <a:t>Inherited</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55555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7848">
                <a:tc vMerge="1">
                  <a:txBody>
                    <a:bodyPr/>
                    <a:lstStyle/>
                    <a:p>
                      <a:endParaRPr lang="en-US"/>
                    </a:p>
                  </a:txBody>
                  <a:tcPr/>
                </a:tc>
                <a:tc vMerge="1">
                  <a:txBody>
                    <a:bodyPr/>
                    <a:lstStyle/>
                    <a:p>
                      <a:endParaRPr lang="en-US"/>
                    </a:p>
                  </a:txBody>
                  <a:tcPr/>
                </a:tc>
                <a:tc>
                  <a:txBody>
                    <a:bodyPr/>
                    <a:lstStyle/>
                    <a:p>
                      <a:pPr fontAlgn="t"/>
                      <a:r>
                        <a:rPr lang="en-US" sz="1800" dirty="0">
                          <a:effectLst/>
                        </a:rPr>
                        <a:t>Deficiency of prothrombin, fibrinogen, or factors V or X</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7848">
                <a:tc vMerge="1">
                  <a:txBody>
                    <a:bodyPr/>
                    <a:lstStyle/>
                    <a:p>
                      <a:endParaRPr lang="en-US"/>
                    </a:p>
                  </a:txBody>
                  <a:tcPr/>
                </a:tc>
                <a:tc vMerge="1">
                  <a:txBody>
                    <a:bodyPr/>
                    <a:lstStyle/>
                    <a:p>
                      <a:endParaRPr lang="en-US"/>
                    </a:p>
                  </a:txBody>
                  <a:tcPr/>
                </a:tc>
                <a:tc>
                  <a:txBody>
                    <a:bodyPr/>
                    <a:lstStyle/>
                    <a:p>
                      <a:pPr fontAlgn="t"/>
                      <a:r>
                        <a:rPr lang="en-US" sz="1800" dirty="0">
                          <a:effectLst/>
                        </a:rPr>
                        <a:t>Combined factor deficiencies</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7848">
                <a:tc vMerge="1">
                  <a:txBody>
                    <a:bodyPr/>
                    <a:lstStyle/>
                    <a:p>
                      <a:endParaRPr lang="en-US"/>
                    </a:p>
                  </a:txBody>
                  <a:tcPr/>
                </a:tc>
                <a:tc vMerge="1">
                  <a:txBody>
                    <a:bodyPr/>
                    <a:lstStyle/>
                    <a:p>
                      <a:endParaRPr lang="en-US"/>
                    </a:p>
                  </a:txBody>
                  <a:tcPr/>
                </a:tc>
                <a:tc>
                  <a:txBody>
                    <a:bodyPr/>
                    <a:lstStyle/>
                    <a:p>
                      <a:pPr fontAlgn="t"/>
                      <a:r>
                        <a:rPr lang="en-US" sz="1800" b="1" dirty="0">
                          <a:effectLst/>
                        </a:rPr>
                        <a:t>Acquired</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7848">
                <a:tc vMerge="1">
                  <a:txBody>
                    <a:bodyPr/>
                    <a:lstStyle/>
                    <a:p>
                      <a:endParaRPr lang="en-US"/>
                    </a:p>
                  </a:txBody>
                  <a:tcPr/>
                </a:tc>
                <a:tc vMerge="1">
                  <a:txBody>
                    <a:bodyPr/>
                    <a:lstStyle/>
                    <a:p>
                      <a:endParaRPr lang="en-US"/>
                    </a:p>
                  </a:txBody>
                  <a:tcPr/>
                </a:tc>
                <a:tc>
                  <a:txBody>
                    <a:bodyPr/>
                    <a:lstStyle/>
                    <a:p>
                      <a:pPr fontAlgn="t"/>
                      <a:r>
                        <a:rPr lang="en-US" sz="1800" dirty="0">
                          <a:effectLst/>
                        </a:rPr>
                        <a:t>Liver disease</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7848">
                <a:tc vMerge="1">
                  <a:txBody>
                    <a:bodyPr/>
                    <a:lstStyle/>
                    <a:p>
                      <a:endParaRPr lang="en-US"/>
                    </a:p>
                  </a:txBody>
                  <a:tcPr/>
                </a:tc>
                <a:tc vMerge="1">
                  <a:txBody>
                    <a:bodyPr/>
                    <a:lstStyle/>
                    <a:p>
                      <a:endParaRPr lang="en-US"/>
                    </a:p>
                  </a:txBody>
                  <a:tcPr/>
                </a:tc>
                <a:tc>
                  <a:txBody>
                    <a:bodyPr/>
                    <a:lstStyle/>
                    <a:p>
                      <a:pPr fontAlgn="t"/>
                      <a:r>
                        <a:rPr lang="en-US" sz="1800" dirty="0">
                          <a:effectLst/>
                        </a:rPr>
                        <a:t>Disseminated intravascular coagulation</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7848">
                <a:tc vMerge="1">
                  <a:txBody>
                    <a:bodyPr/>
                    <a:lstStyle/>
                    <a:p>
                      <a:endParaRPr lang="en-US"/>
                    </a:p>
                  </a:txBody>
                  <a:tcPr/>
                </a:tc>
                <a:tc vMerge="1">
                  <a:txBody>
                    <a:bodyPr/>
                    <a:lstStyle/>
                    <a:p>
                      <a:endParaRPr lang="en-US"/>
                    </a:p>
                  </a:txBody>
                  <a:tcPr/>
                </a:tc>
                <a:tc>
                  <a:txBody>
                    <a:bodyPr/>
                    <a:lstStyle/>
                    <a:p>
                      <a:pPr fontAlgn="t"/>
                      <a:r>
                        <a:rPr lang="en-US" sz="1800" dirty="0" err="1">
                          <a:effectLst/>
                        </a:rPr>
                        <a:t>Supratherapeutic</a:t>
                      </a:r>
                      <a:r>
                        <a:rPr lang="en-US" sz="1800" dirty="0">
                          <a:effectLst/>
                        </a:rPr>
                        <a:t> doses of anticoagulants</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57848">
                <a:tc vMerge="1">
                  <a:txBody>
                    <a:bodyPr/>
                    <a:lstStyle/>
                    <a:p>
                      <a:endParaRPr lang="en-US"/>
                    </a:p>
                  </a:txBody>
                  <a:tcPr/>
                </a:tc>
                <a:tc vMerge="1">
                  <a:txBody>
                    <a:bodyPr/>
                    <a:lstStyle/>
                    <a:p>
                      <a:endParaRPr lang="en-US"/>
                    </a:p>
                  </a:txBody>
                  <a:tcPr/>
                </a:tc>
                <a:tc>
                  <a:txBody>
                    <a:bodyPr/>
                    <a:lstStyle/>
                    <a:p>
                      <a:pPr fontAlgn="t"/>
                      <a:r>
                        <a:rPr lang="en-US" sz="1800" dirty="0">
                          <a:effectLst/>
                        </a:rPr>
                        <a:t>Severe vitamin K deficiency</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7848">
                <a:tc vMerge="1">
                  <a:txBody>
                    <a:bodyPr/>
                    <a:lstStyle/>
                    <a:p>
                      <a:endParaRPr lang="en-US"/>
                    </a:p>
                  </a:txBody>
                  <a:tcPr/>
                </a:tc>
                <a:tc vMerge="1">
                  <a:txBody>
                    <a:bodyPr/>
                    <a:lstStyle/>
                    <a:p>
                      <a:endParaRPr lang="en-US"/>
                    </a:p>
                  </a:txBody>
                  <a:tcPr/>
                </a:tc>
                <a:tc>
                  <a:txBody>
                    <a:bodyPr/>
                    <a:lstStyle/>
                    <a:p>
                      <a:pPr fontAlgn="t"/>
                      <a:r>
                        <a:rPr lang="en-US" sz="1800" dirty="0">
                          <a:effectLst/>
                        </a:rPr>
                        <a:t>Combined heparin and warfarin administration</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28247">
                <a:tc vMerge="1">
                  <a:txBody>
                    <a:bodyPr/>
                    <a:lstStyle/>
                    <a:p>
                      <a:endParaRPr lang="en-US"/>
                    </a:p>
                  </a:txBody>
                  <a:tcPr/>
                </a:tc>
                <a:tc vMerge="1">
                  <a:txBody>
                    <a:bodyPr/>
                    <a:lstStyle/>
                    <a:p>
                      <a:endParaRPr lang="en-US"/>
                    </a:p>
                  </a:txBody>
                  <a:tcPr/>
                </a:tc>
                <a:tc>
                  <a:txBody>
                    <a:bodyPr/>
                    <a:lstStyle/>
                    <a:p>
                      <a:pPr fontAlgn="t"/>
                      <a:r>
                        <a:rPr lang="en-US" sz="1800" dirty="0">
                          <a:effectLst/>
                        </a:rPr>
                        <a:t>Direct thrombin inhibitor administration (</a:t>
                      </a:r>
                      <a:r>
                        <a:rPr lang="en-US" sz="1800" dirty="0" err="1">
                          <a:effectLst/>
                        </a:rPr>
                        <a:t>eg</a:t>
                      </a:r>
                      <a:r>
                        <a:rPr lang="en-US" sz="1800" dirty="0">
                          <a:effectLst/>
                        </a:rPr>
                        <a:t>, </a:t>
                      </a:r>
                      <a:r>
                        <a:rPr lang="en-US" sz="1800" dirty="0" err="1">
                          <a:effectLst/>
                        </a:rPr>
                        <a:t>argatroban</a:t>
                      </a:r>
                      <a:r>
                        <a:rPr lang="en-US" sz="1800" dirty="0">
                          <a:effectLst/>
                        </a:rPr>
                        <a:t>, </a:t>
                      </a:r>
                      <a:r>
                        <a:rPr lang="en-US" sz="1800" dirty="0" err="1">
                          <a:effectLst/>
                        </a:rPr>
                        <a:t>dabigatran</a:t>
                      </a:r>
                      <a:r>
                        <a:rPr lang="en-US" sz="1800" dirty="0">
                          <a:effectLst/>
                        </a:rPr>
                        <a:t>)*</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28247">
                <a:tc vMerge="1">
                  <a:txBody>
                    <a:bodyPr/>
                    <a:lstStyle/>
                    <a:p>
                      <a:endParaRPr lang="en-US"/>
                    </a:p>
                  </a:txBody>
                  <a:tcPr/>
                </a:tc>
                <a:tc vMerge="1">
                  <a:txBody>
                    <a:bodyPr/>
                    <a:lstStyle/>
                    <a:p>
                      <a:endParaRPr lang="en-US"/>
                    </a:p>
                  </a:txBody>
                  <a:tcPr/>
                </a:tc>
                <a:tc>
                  <a:txBody>
                    <a:bodyPr/>
                    <a:lstStyle/>
                    <a:p>
                      <a:pPr fontAlgn="t"/>
                      <a:r>
                        <a:rPr lang="en-US" sz="1800" dirty="0">
                          <a:effectLst/>
                        </a:rPr>
                        <a:t>Direct factor </a:t>
                      </a:r>
                      <a:r>
                        <a:rPr lang="en-US" sz="1800" dirty="0" err="1">
                          <a:effectLst/>
                        </a:rPr>
                        <a:t>Xa</a:t>
                      </a:r>
                      <a:r>
                        <a:rPr lang="en-US" sz="1800" dirty="0">
                          <a:effectLst/>
                        </a:rPr>
                        <a:t> inhibitor administration (</a:t>
                      </a:r>
                      <a:r>
                        <a:rPr lang="en-US" sz="1800" dirty="0" err="1">
                          <a:effectLst/>
                        </a:rPr>
                        <a:t>eg</a:t>
                      </a:r>
                      <a:r>
                        <a:rPr lang="en-US" sz="1800" dirty="0">
                          <a:effectLst/>
                        </a:rPr>
                        <a:t>, </a:t>
                      </a:r>
                      <a:r>
                        <a:rPr lang="en-US" sz="1800" dirty="0" err="1">
                          <a:effectLst/>
                        </a:rPr>
                        <a:t>rivaroxaban</a:t>
                      </a:r>
                      <a:r>
                        <a:rPr lang="en-US" sz="1800" dirty="0">
                          <a:effectLst/>
                        </a:rPr>
                        <a:t>, </a:t>
                      </a:r>
                      <a:r>
                        <a:rPr lang="en-US" sz="1800" dirty="0" err="1">
                          <a:effectLst/>
                        </a:rPr>
                        <a:t>apixaban</a:t>
                      </a:r>
                      <a:r>
                        <a:rPr lang="en-US" sz="1800" dirty="0">
                          <a:effectLst/>
                        </a:rPr>
                        <a:t>, </a:t>
                      </a:r>
                      <a:r>
                        <a:rPr lang="en-US" sz="1800" dirty="0" err="1">
                          <a:effectLst/>
                        </a:rPr>
                        <a:t>edoxaban</a:t>
                      </a:r>
                      <a:r>
                        <a:rPr lang="en-US" sz="1800" dirty="0">
                          <a:effectLst/>
                        </a:rPr>
                        <a:t>)</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629374">
                <a:tc vMerge="1">
                  <a:txBody>
                    <a:bodyPr/>
                    <a:lstStyle/>
                    <a:p>
                      <a:endParaRPr lang="en-US"/>
                    </a:p>
                  </a:txBody>
                  <a:tcPr/>
                </a:tc>
                <a:tc vMerge="1">
                  <a:txBody>
                    <a:bodyPr/>
                    <a:lstStyle/>
                    <a:p>
                      <a:endParaRPr lang="en-US"/>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a:effectLst/>
                        </a:rPr>
                        <a:t>Inhibitor of prothrombin, fibrinogen, or factors V or X</a:t>
                      </a:r>
                    </a:p>
                    <a:p>
                      <a:pPr fontAlgn="t"/>
                      <a:endParaRPr lang="en-US" sz="1800" dirty="0">
                        <a:effectLst/>
                      </a:endParaRP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57848">
                <a:tc vMerge="1">
                  <a:txBody>
                    <a:bodyPr/>
                    <a:lstStyle/>
                    <a:p>
                      <a:endParaRPr lang="en-US"/>
                    </a:p>
                  </a:txBody>
                  <a:tcPr/>
                </a:tc>
                <a:tc vMerge="1">
                  <a:txBody>
                    <a:bodyPr/>
                    <a:lstStyle/>
                    <a:p>
                      <a:endParaRPr lang="en-US"/>
                    </a:p>
                  </a:txBody>
                  <a:tcPr/>
                </a:tc>
                <a:tc>
                  <a:txBody>
                    <a:bodyPr/>
                    <a:lstStyle/>
                    <a:p>
                      <a:endParaRPr lang="en-US" dirty="0"/>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57848">
                <a:tc vMerge="1">
                  <a:txBody>
                    <a:bodyPr/>
                    <a:lstStyle/>
                    <a:p>
                      <a:endParaRPr lang="en-US"/>
                    </a:p>
                  </a:txBody>
                  <a:tcPr/>
                </a:tc>
                <a:tc vMerge="1">
                  <a:txBody>
                    <a:bodyPr/>
                    <a:lstStyle/>
                    <a:p>
                      <a:endParaRPr lang="en-US"/>
                    </a:p>
                  </a:txBody>
                  <a:tcPr/>
                </a:tc>
                <a:tc>
                  <a:txBody>
                    <a:bodyPr/>
                    <a:lstStyle/>
                    <a:p>
                      <a:pPr fontAlgn="t"/>
                      <a:endParaRPr lang="en-US" sz="1800" dirty="0">
                        <a:effectLst/>
                      </a:endParaRP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57848">
                <a:tc>
                  <a:txBody>
                    <a:bodyPr/>
                    <a:lstStyle/>
                    <a:p>
                      <a:pPr fontAlgn="t"/>
                      <a:r>
                        <a:rPr lang="en-US" sz="1800" dirty="0">
                          <a:effectLst/>
                        </a:rPr>
                        <a:t> </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800" dirty="0">
                          <a:effectLst/>
                        </a:rPr>
                        <a:t> </a:t>
                      </a: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endParaRPr lang="en-US" sz="1800" dirty="0">
                        <a:effectLst/>
                      </a:endParaRPr>
                    </a:p>
                  </a:txBody>
                  <a:tcPr marL="54216" marR="54216" marT="27108" marB="2710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96873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cstate="print"/>
          <a:stretch>
            <a:fillRect/>
          </a:stretch>
        </p:blipFill>
        <p:spPr>
          <a:xfrm>
            <a:off x="292100" y="406400"/>
            <a:ext cx="11341099" cy="6273800"/>
          </a:xfrm>
          <a:prstGeom prst="rect">
            <a:avLst/>
          </a:prstGeom>
        </p:spPr>
      </p:pic>
    </p:spTree>
    <p:extLst>
      <p:ext uri="{BB962C8B-B14F-4D97-AF65-F5344CB8AC3E}">
        <p14:creationId xmlns:p14="http://schemas.microsoft.com/office/powerpoint/2010/main" val="391692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342900"/>
            <a:ext cx="11499273" cy="6426200"/>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The main components of the hemostatic process are the vessel wall, platelets, coagulation proteins, anticoagulant proteins, and fibrinolytic system.</a:t>
            </a:r>
          </a:p>
          <a:p>
            <a:pPr marL="0" indent="0">
              <a:buNone/>
            </a:pPr>
            <a:r>
              <a:rPr lang="en-US" dirty="0">
                <a:latin typeface="Times New Roman" panose="02020603050405020304" pitchFamily="18" charset="0"/>
                <a:cs typeface="Times New Roman" panose="02020603050405020304" pitchFamily="18" charset="0"/>
              </a:rPr>
              <a:t>Hemostasis stages</a:t>
            </a:r>
          </a:p>
          <a:p>
            <a:pPr marL="0" indent="0">
              <a:buNone/>
            </a:pPr>
            <a:endParaRPr lang="en-US" dirty="0">
              <a:latin typeface="Times New Roman" panose="02020603050405020304" pitchFamily="18" charset="0"/>
              <a:cs typeface="Times New Roman" panose="02020603050405020304" pitchFamily="18" charset="0"/>
            </a:endParaRPr>
          </a:p>
          <a:p>
            <a:pPr marL="544068" lvl="1" indent="-342900">
              <a:buFont typeface="+mj-lt"/>
              <a:buAutoNum type="arabicPeriod"/>
            </a:pPr>
            <a:r>
              <a:rPr lang="en-US" sz="2800" dirty="0">
                <a:latin typeface="Times New Roman" panose="02020603050405020304" pitchFamily="18" charset="0"/>
                <a:cs typeface="Times New Roman" panose="02020603050405020304" pitchFamily="18" charset="0"/>
              </a:rPr>
              <a:t>Vascular spasm, or vasoconstriction.</a:t>
            </a:r>
          </a:p>
          <a:p>
            <a:pPr marL="544068" lvl="1" indent="-342900">
              <a:buFont typeface="+mj-lt"/>
              <a:buAutoNum type="arabicPeriod"/>
            </a:pPr>
            <a:r>
              <a:rPr lang="en-US" sz="2800" dirty="0">
                <a:latin typeface="Times New Roman" panose="02020603050405020304" pitchFamily="18" charset="0"/>
                <a:cs typeface="Times New Roman" panose="02020603050405020304" pitchFamily="18" charset="0"/>
              </a:rPr>
              <a:t>Formation of a platelet plug.</a:t>
            </a:r>
          </a:p>
          <a:p>
            <a:pPr marL="544068" lvl="1" indent="-342900">
              <a:buFont typeface="+mj-lt"/>
              <a:buAutoNum type="arabicPeriod"/>
            </a:pPr>
            <a:r>
              <a:rPr lang="en-US" sz="2800" dirty="0">
                <a:latin typeface="Times New Roman" panose="02020603050405020304" pitchFamily="18" charset="0"/>
                <a:cs typeface="Times New Roman" panose="02020603050405020304" pitchFamily="18" charset="0"/>
              </a:rPr>
              <a:t>Blood clotting or coagulation, which reinforces the platelet plug with fibrin mesh that acts as a glue to hold the clot together. </a:t>
            </a:r>
          </a:p>
          <a:p>
            <a:pPr marL="201168" lvl="1" indent="0">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Fibrinogen serves as the ligand between platelets during platelet aggregation and also as the substrate for thrombin that forms the fibrin clot.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Platelets provide the reaction surface on which clotting reactions occur, form the plug at the site of vessel injury, and contract to constrict and limit clot size.</a:t>
            </a:r>
          </a:p>
        </p:txBody>
      </p:sp>
    </p:spTree>
    <p:extLst>
      <p:ext uri="{BB962C8B-B14F-4D97-AF65-F5344CB8AC3E}">
        <p14:creationId xmlns:p14="http://schemas.microsoft.com/office/powerpoint/2010/main" val="1943269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AECCC-B001-41B1-912F-11809DF14745}"/>
              </a:ext>
            </a:extLst>
          </p:cNvPr>
          <p:cNvSpPr>
            <a:spLocks noGrp="1"/>
          </p:cNvSpPr>
          <p:nvPr>
            <p:ph idx="1"/>
          </p:nvPr>
        </p:nvSpPr>
        <p:spPr>
          <a:xfrm>
            <a:off x="355600" y="762000"/>
            <a:ext cx="11607800" cy="6095999"/>
          </a:xfrm>
        </p:spPr>
        <p:txBody>
          <a:bodyPr>
            <a:normAutofit/>
          </a:bodyPr>
          <a:lstStyle/>
          <a:p>
            <a:r>
              <a:rPr lang="en-US" sz="3300" dirty="0">
                <a:cs typeface="+mj-cs"/>
              </a:rPr>
              <a:t>Mixing studies can help delineate the etiology of an elevated PTT. If mixing the patient’s sample with normal plasma corrects the elevation in PTT the underlying cause is a factor deficiency and if not, it’s related to an inhibitor. </a:t>
            </a:r>
            <a:endParaRPr lang="ar-JO" sz="3300" dirty="0">
              <a:cs typeface="+mj-cs"/>
            </a:endParaRPr>
          </a:p>
          <a:p>
            <a:endParaRPr lang="ar-JO" sz="3300" dirty="0">
              <a:cs typeface="+mj-cs"/>
            </a:endParaRPr>
          </a:p>
          <a:p>
            <a:pPr algn="just" rtl="0" eaLnBrk="1" hangingPunct="1"/>
            <a:r>
              <a:rPr lang="en-US" altLang="en-US" sz="3300" dirty="0">
                <a:cs typeface="+mj-cs"/>
              </a:rPr>
              <a:t>If there is an unexplained prolongation of the PT, PTT, or thrombin time, a mixing study is usually performed. Normal plasma is added to the patient's plasma, and the PTT or PT is repeated. </a:t>
            </a:r>
          </a:p>
          <a:p>
            <a:pPr marL="0" indent="0" algn="just" rtl="0" eaLnBrk="1" hangingPunct="1">
              <a:buNone/>
            </a:pPr>
            <a:endParaRPr lang="en-US" altLang="en-US" sz="3300" dirty="0">
              <a:cs typeface="+mj-cs"/>
            </a:endParaRPr>
          </a:p>
          <a:p>
            <a:pPr algn="just" rtl="0" eaLnBrk="1" hangingPunct="1"/>
            <a:r>
              <a:rPr lang="en-US" altLang="en-US" sz="3300" dirty="0">
                <a:cs typeface="+mj-cs"/>
              </a:rPr>
              <a:t>Correction of the PT or PTT by 1:1 mixing with normal plasma suggests the deficiencies of a clotting factor </a:t>
            </a:r>
          </a:p>
          <a:p>
            <a:endParaRPr lang="en-US" sz="4000" dirty="0"/>
          </a:p>
          <a:p>
            <a:endParaRPr lang="en-US" dirty="0"/>
          </a:p>
        </p:txBody>
      </p:sp>
    </p:spTree>
    <p:extLst>
      <p:ext uri="{BB962C8B-B14F-4D97-AF65-F5344CB8AC3E}">
        <p14:creationId xmlns:p14="http://schemas.microsoft.com/office/powerpoint/2010/main" val="60769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110" y="348344"/>
            <a:ext cx="9116242" cy="836022"/>
          </a:xfrm>
        </p:spPr>
        <p:txBody>
          <a:bodyPr>
            <a:normAutofit fontScale="90000"/>
          </a:bodyPr>
          <a:lstStyle/>
          <a:p>
            <a:pPr>
              <a:defRPr/>
            </a:pPr>
            <a:br>
              <a:rPr lang="en-US" dirty="0">
                <a:solidFill>
                  <a:schemeClr val="tx1">
                    <a:lumMod val="75000"/>
                    <a:lumOff val="25000"/>
                  </a:schemeClr>
                </a:solidFill>
              </a:rPr>
            </a:br>
            <a:r>
              <a:rPr lang="en-US" b="1" dirty="0">
                <a:solidFill>
                  <a:schemeClr val="tx1">
                    <a:lumMod val="75000"/>
                    <a:lumOff val="25000"/>
                  </a:schemeClr>
                </a:solidFill>
                <a:latin typeface="+mn-lt"/>
                <a:cs typeface="Times New Roman" panose="02020603050405020304" pitchFamily="18" charset="0"/>
              </a:rPr>
              <a:t>Disorders of Platelets </a:t>
            </a:r>
            <a:br>
              <a:rPr lang="en-US" dirty="0">
                <a:solidFill>
                  <a:schemeClr val="tx1">
                    <a:lumMod val="75000"/>
                    <a:lumOff val="25000"/>
                  </a:schemeClr>
                </a:solidFill>
                <a:latin typeface="+mn-lt"/>
              </a:rPr>
            </a:br>
            <a:endParaRPr lang="en-US" dirty="0">
              <a:solidFill>
                <a:schemeClr val="tx1">
                  <a:lumMod val="75000"/>
                  <a:lumOff val="25000"/>
                </a:schemeClr>
              </a:solidFill>
              <a:latin typeface="+mn-lt"/>
            </a:endParaRPr>
          </a:p>
        </p:txBody>
      </p:sp>
      <p:sp>
        <p:nvSpPr>
          <p:cNvPr id="3" name="Content Placeholder 2"/>
          <p:cNvSpPr>
            <a:spLocks noGrp="1"/>
          </p:cNvSpPr>
          <p:nvPr>
            <p:ph idx="1"/>
          </p:nvPr>
        </p:nvSpPr>
        <p:spPr>
          <a:xfrm>
            <a:off x="177801" y="1282700"/>
            <a:ext cx="11460018" cy="5575300"/>
          </a:xfrm>
        </p:spPr>
        <p:txBody>
          <a:bodyPr rtlCol="0">
            <a:noAutofit/>
          </a:bodyPr>
          <a:lstStyle/>
          <a:p>
            <a:pPr>
              <a:defRPr/>
            </a:pPr>
            <a:r>
              <a:rPr lang="en-US" b="1" dirty="0">
                <a:solidFill>
                  <a:schemeClr val="tx1">
                    <a:lumMod val="75000"/>
                    <a:lumOff val="25000"/>
                  </a:schemeClr>
                </a:solidFill>
                <a:cs typeface="Times New Roman" pitchFamily="18" charset="0"/>
              </a:rPr>
              <a:t>Mucocutaneous bleeding</a:t>
            </a:r>
            <a:r>
              <a:rPr lang="en-US" dirty="0">
                <a:solidFill>
                  <a:schemeClr val="tx1">
                    <a:lumMod val="75000"/>
                    <a:lumOff val="25000"/>
                  </a:schemeClr>
                </a:solidFill>
                <a:cs typeface="Times New Roman" pitchFamily="18" charset="0"/>
              </a:rPr>
              <a:t> is the hallmark of platelet disorders</a:t>
            </a:r>
          </a:p>
          <a:p>
            <a:pPr marL="91440" indent="-91440">
              <a:defRPr/>
            </a:pPr>
            <a:r>
              <a:rPr lang="en-US" dirty="0">
                <a:solidFill>
                  <a:schemeClr val="tx1">
                    <a:lumMod val="75000"/>
                    <a:lumOff val="25000"/>
                  </a:schemeClr>
                </a:solidFill>
                <a:cs typeface="Times New Roman" pitchFamily="18" charset="0"/>
              </a:rPr>
              <a:t> Children with platelet counts less than 20,000/mm3 are at risk for </a:t>
            </a:r>
            <a:r>
              <a:rPr lang="en-US" b="1" dirty="0">
                <a:solidFill>
                  <a:schemeClr val="tx1">
                    <a:lumMod val="75000"/>
                    <a:lumOff val="25000"/>
                  </a:schemeClr>
                </a:solidFill>
                <a:cs typeface="Times New Roman" pitchFamily="18" charset="0"/>
              </a:rPr>
              <a:t>spontaneous bleeding.</a:t>
            </a:r>
            <a:endParaRPr lang="en-US" dirty="0">
              <a:solidFill>
                <a:schemeClr val="tx1">
                  <a:lumMod val="75000"/>
                  <a:lumOff val="25000"/>
                </a:schemeClr>
              </a:solidFill>
              <a:cs typeface="Times New Roman" pitchFamily="18" charset="0"/>
            </a:endParaRPr>
          </a:p>
          <a:p>
            <a:pPr marL="91440" indent="-91440">
              <a:defRPr/>
            </a:pPr>
            <a:r>
              <a:rPr lang="en-US" dirty="0">
                <a:solidFill>
                  <a:schemeClr val="tx1">
                    <a:lumMod val="75000"/>
                    <a:lumOff val="25000"/>
                  </a:schemeClr>
                </a:solidFill>
                <a:cs typeface="Times New Roman" pitchFamily="18" charset="0"/>
              </a:rPr>
              <a:t> The etiology of thrombocytopenia may be organized into two mechanisms: </a:t>
            </a:r>
          </a:p>
          <a:p>
            <a:pPr marL="0" indent="0">
              <a:buNone/>
              <a:defRPr/>
            </a:pPr>
            <a:r>
              <a:rPr lang="en-US" b="1" dirty="0">
                <a:solidFill>
                  <a:schemeClr val="tx1">
                    <a:lumMod val="75000"/>
                    <a:lumOff val="25000"/>
                  </a:schemeClr>
                </a:solidFill>
                <a:cs typeface="Times New Roman" pitchFamily="18" charset="0"/>
              </a:rPr>
              <a:t>1 Decreased platelet production: usually small size  platelets or low MPV</a:t>
            </a:r>
          </a:p>
          <a:p>
            <a:pPr marL="0" indent="0">
              <a:buNone/>
              <a:defRPr/>
            </a:pPr>
            <a:r>
              <a:rPr lang="en-US" b="1" dirty="0">
                <a:solidFill>
                  <a:schemeClr val="tx1">
                    <a:lumMod val="75000"/>
                    <a:lumOff val="25000"/>
                  </a:schemeClr>
                </a:solidFill>
                <a:cs typeface="Times New Roman" pitchFamily="18" charset="0"/>
              </a:rPr>
              <a:t>2 Increased destruction: usually large platelets or high MPV(mean platelet volume):</a:t>
            </a:r>
          </a:p>
          <a:p>
            <a:pPr marL="0" indent="0">
              <a:buNone/>
              <a:defRPr/>
            </a:pPr>
            <a:r>
              <a:rPr lang="en-US" b="1" dirty="0">
                <a:solidFill>
                  <a:schemeClr val="tx1">
                    <a:lumMod val="75000"/>
                    <a:lumOff val="25000"/>
                  </a:schemeClr>
                </a:solidFill>
                <a:cs typeface="Times New Roman" pitchFamily="18" charset="0"/>
              </a:rPr>
              <a:t> </a:t>
            </a:r>
          </a:p>
          <a:p>
            <a:pPr marL="0" indent="0">
              <a:buNone/>
              <a:defRPr/>
            </a:pPr>
            <a:r>
              <a:rPr lang="en-US" b="1" dirty="0">
                <a:solidFill>
                  <a:schemeClr val="tx1">
                    <a:lumMod val="75000"/>
                    <a:lumOff val="25000"/>
                  </a:schemeClr>
                </a:solidFill>
                <a:cs typeface="Times New Roman" pitchFamily="18" charset="0"/>
              </a:rPr>
              <a:t>A Autoimmune</a:t>
            </a:r>
          </a:p>
          <a:p>
            <a:pPr marL="0" indent="0">
              <a:buNone/>
              <a:defRPr/>
            </a:pPr>
            <a:r>
              <a:rPr lang="en-US" b="1" dirty="0">
                <a:solidFill>
                  <a:schemeClr val="tx1">
                    <a:lumMod val="75000"/>
                    <a:lumOff val="25000"/>
                  </a:schemeClr>
                </a:solidFill>
                <a:cs typeface="Times New Roman" pitchFamily="18" charset="0"/>
              </a:rPr>
              <a:t>B Hypersplenism,</a:t>
            </a:r>
          </a:p>
          <a:p>
            <a:pPr marL="0" indent="0">
              <a:buNone/>
              <a:defRPr/>
            </a:pPr>
            <a:r>
              <a:rPr lang="en-US" b="1" dirty="0">
                <a:solidFill>
                  <a:schemeClr val="tx1">
                    <a:lumMod val="75000"/>
                    <a:lumOff val="25000"/>
                  </a:schemeClr>
                </a:solidFill>
                <a:cs typeface="Times New Roman" pitchFamily="18" charset="0"/>
              </a:rPr>
              <a:t>C Mechanical destruction (Microangiopathic hemolytic Anemia)</a:t>
            </a:r>
          </a:p>
        </p:txBody>
      </p:sp>
    </p:spTree>
    <p:extLst>
      <p:ext uri="{BB962C8B-B14F-4D97-AF65-F5344CB8AC3E}">
        <p14:creationId xmlns:p14="http://schemas.microsoft.com/office/powerpoint/2010/main" val="1614892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9542"/>
          </a:xfrm>
        </p:spPr>
        <p:txBody>
          <a:bodyPr>
            <a:normAutofit fontScale="90000"/>
          </a:bodyPr>
          <a:lstStyle/>
          <a:p>
            <a:r>
              <a:rPr lang="en-US" b="1" dirty="0">
                <a:solidFill>
                  <a:schemeClr val="tx1">
                    <a:lumMod val="75000"/>
                    <a:lumOff val="25000"/>
                  </a:schemeClr>
                </a:solidFill>
                <a:cs typeface="Times New Roman" panose="02020603050405020304" pitchFamily="18" charset="0"/>
              </a:rPr>
              <a:t>Decreased Platelet Production</a:t>
            </a:r>
            <a:br>
              <a:rPr lang="en-US" b="1" dirty="0">
                <a:solidFill>
                  <a:schemeClr val="tx1">
                    <a:lumMod val="75000"/>
                    <a:lumOff val="25000"/>
                  </a:schemeClr>
                </a:solidFill>
                <a:latin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a:xfrm>
            <a:off x="838200" y="1422400"/>
            <a:ext cx="10515600" cy="5070474"/>
          </a:xfrm>
        </p:spPr>
        <p:txBody>
          <a:bodyPr>
            <a:normAutofit/>
          </a:bodyPr>
          <a:lstStyle/>
          <a:p>
            <a:pPr marL="0" indent="0">
              <a:buNone/>
              <a:defRPr/>
            </a:pPr>
            <a:r>
              <a:rPr lang="en-US" b="1" dirty="0">
                <a:solidFill>
                  <a:schemeClr val="tx1">
                    <a:lumMod val="75000"/>
                    <a:lumOff val="25000"/>
                  </a:schemeClr>
                </a:solidFill>
                <a:ea typeface="Times New Roman" charset="0"/>
                <a:cs typeface="Times New Roman" panose="02020603050405020304" pitchFamily="18" charset="0"/>
              </a:rPr>
              <a:t> Thrombocytopenia with absent radii syndrome (TAR):</a:t>
            </a:r>
          </a:p>
          <a:p>
            <a:pPr marL="91440" indent="-91440">
              <a:defRPr/>
            </a:pPr>
            <a:r>
              <a:rPr lang="en-US" b="1" dirty="0">
                <a:solidFill>
                  <a:schemeClr val="tx1">
                    <a:lumMod val="75000"/>
                    <a:lumOff val="25000"/>
                  </a:schemeClr>
                </a:solidFill>
                <a:ea typeface="Times New Roman" charset="0"/>
                <a:cs typeface="Times New Roman" panose="02020603050405020304" pitchFamily="18" charset="0"/>
              </a:rPr>
              <a:t> </a:t>
            </a:r>
            <a:r>
              <a:rPr lang="en-US" dirty="0">
                <a:solidFill>
                  <a:schemeClr val="tx1">
                    <a:lumMod val="75000"/>
                    <a:lumOff val="25000"/>
                  </a:schemeClr>
                </a:solidFill>
                <a:ea typeface="Times New Roman" charset="0"/>
                <a:cs typeface="Times New Roman" panose="02020603050405020304" pitchFamily="18" charset="0"/>
              </a:rPr>
              <a:t>Severe thrombocytopenia in association with orthopedic abnormalities.</a:t>
            </a:r>
          </a:p>
          <a:p>
            <a:pPr marL="91440" indent="-91440">
              <a:defRPr/>
            </a:pPr>
            <a:r>
              <a:rPr lang="en-US" dirty="0">
                <a:solidFill>
                  <a:schemeClr val="tx1">
                    <a:lumMod val="75000"/>
                    <a:lumOff val="25000"/>
                  </a:schemeClr>
                </a:solidFill>
                <a:ea typeface="Times New Roman" charset="0"/>
                <a:cs typeface="Times New Roman" panose="02020603050405020304" pitchFamily="18" charset="0"/>
              </a:rPr>
              <a:t> The thrombocytopenia usually improves over time</a:t>
            </a:r>
          </a:p>
          <a:p>
            <a:pPr marL="0" indent="0">
              <a:buNone/>
              <a:defRPr/>
            </a:pPr>
            <a:endParaRPr lang="en-US" dirty="0">
              <a:solidFill>
                <a:schemeClr val="tx1">
                  <a:lumMod val="75000"/>
                  <a:lumOff val="25000"/>
                </a:schemeClr>
              </a:solidFill>
              <a:latin typeface="Times New Roman" panose="02020603050405020304" pitchFamily="18" charset="0"/>
              <a:ea typeface="Times New Roman" charset="0"/>
              <a:cs typeface="Times New Roman" panose="02020603050405020304" pitchFamily="18" charset="0"/>
            </a:endParaRPr>
          </a:p>
          <a:p>
            <a:pPr marL="0" indent="0">
              <a:buNone/>
            </a:pPr>
            <a:r>
              <a:rPr lang="en-US" b="1" dirty="0">
                <a:solidFill>
                  <a:schemeClr val="tx1">
                    <a:lumMod val="75000"/>
                    <a:lumOff val="25000"/>
                  </a:schemeClr>
                </a:solidFill>
                <a:ea typeface="Times New Roman" charset="0"/>
                <a:cs typeface="Times New Roman" panose="02020603050405020304" pitchFamily="18" charset="0"/>
              </a:rPr>
              <a:t>  Congenital A megakaryocytic Thrombocytopenia (CAMT):</a:t>
            </a:r>
          </a:p>
          <a:p>
            <a:pPr marL="0" indent="0">
              <a:buNone/>
            </a:pPr>
            <a:endParaRPr lang="en-US" b="1" dirty="0">
              <a:solidFill>
                <a:schemeClr val="tx1">
                  <a:lumMod val="75000"/>
                  <a:lumOff val="25000"/>
                </a:schemeClr>
              </a:solidFill>
              <a:ea typeface="Times New Roman" charset="0"/>
              <a:cs typeface="Times New Roman" panose="02020603050405020304" pitchFamily="18" charset="0"/>
            </a:endParaRPr>
          </a:p>
          <a:p>
            <a:r>
              <a:rPr lang="en-US" dirty="0">
                <a:solidFill>
                  <a:schemeClr val="tx1">
                    <a:lumMod val="75000"/>
                    <a:lumOff val="25000"/>
                  </a:schemeClr>
                </a:solidFill>
                <a:ea typeface="Times New Roman" charset="0"/>
                <a:cs typeface="Times New Roman" panose="02020603050405020304" pitchFamily="18" charset="0"/>
              </a:rPr>
              <a:t>Severe thrombocytopenia, but no other congenital anomalies.</a:t>
            </a:r>
          </a:p>
          <a:p>
            <a:r>
              <a:rPr lang="en-US" dirty="0">
                <a:solidFill>
                  <a:schemeClr val="tx1">
                    <a:lumMod val="75000"/>
                    <a:lumOff val="25000"/>
                  </a:schemeClr>
                </a:solidFill>
                <a:ea typeface="Times New Roman" charset="0"/>
                <a:cs typeface="Times New Roman" panose="02020603050405020304" pitchFamily="18" charset="0"/>
              </a:rPr>
              <a:t>The marrow is devoid of megakaryocytes and usually progresses to aplasia of all hematopoietic cell lines. </a:t>
            </a:r>
          </a:p>
          <a:p>
            <a:endParaRPr lang="en-GB" dirty="0"/>
          </a:p>
        </p:txBody>
      </p:sp>
    </p:spTree>
    <p:extLst>
      <p:ext uri="{BB962C8B-B14F-4D97-AF65-F5344CB8AC3E}">
        <p14:creationId xmlns:p14="http://schemas.microsoft.com/office/powerpoint/2010/main" val="3981417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75000"/>
                    <a:lumOff val="25000"/>
                  </a:schemeClr>
                </a:solidFill>
                <a:cs typeface="Times New Roman" panose="02020603050405020304" pitchFamily="18" charset="0"/>
              </a:rPr>
              <a:t>Decreased Platelet Production</a:t>
            </a:r>
            <a:endParaRPr lang="en-GB" dirty="0"/>
          </a:p>
        </p:txBody>
      </p:sp>
      <p:sp>
        <p:nvSpPr>
          <p:cNvPr id="3" name="Content Placeholder 2"/>
          <p:cNvSpPr>
            <a:spLocks noGrp="1"/>
          </p:cNvSpPr>
          <p:nvPr>
            <p:ph idx="1"/>
          </p:nvPr>
        </p:nvSpPr>
        <p:spPr>
          <a:xfrm>
            <a:off x="838200" y="1690688"/>
            <a:ext cx="10515600" cy="5032375"/>
          </a:xfrm>
        </p:spPr>
        <p:txBody>
          <a:bodyPr>
            <a:normAutofit lnSpcReduction="10000"/>
          </a:bodyPr>
          <a:lstStyle/>
          <a:p>
            <a:r>
              <a:rPr lang="en-US" sz="3200" b="1" dirty="0">
                <a:solidFill>
                  <a:schemeClr val="tx1">
                    <a:lumMod val="75000"/>
                    <a:lumOff val="25000"/>
                  </a:schemeClr>
                </a:solidFill>
                <a:cs typeface="Times New Roman" pitchFamily="18" charset="0"/>
              </a:rPr>
              <a:t>Wiskott-Aldrich syndrome  </a:t>
            </a:r>
            <a:r>
              <a:rPr lang="en-US" sz="3200" dirty="0">
                <a:solidFill>
                  <a:schemeClr val="tx1">
                    <a:lumMod val="75000"/>
                    <a:lumOff val="25000"/>
                  </a:schemeClr>
                </a:solidFill>
                <a:cs typeface="Times New Roman" pitchFamily="18" charset="0"/>
              </a:rPr>
              <a:t>An X-linked disorder characterized by hypogammaglobinemia, eczema, and thrombocytopenia</a:t>
            </a:r>
          </a:p>
          <a:p>
            <a:pPr marL="91440" indent="-91440">
              <a:defRPr/>
            </a:pPr>
            <a:r>
              <a:rPr lang="en-US" sz="3200" dirty="0">
                <a:solidFill>
                  <a:schemeClr val="tx1">
                    <a:lumMod val="75000"/>
                    <a:lumOff val="25000"/>
                  </a:schemeClr>
                </a:solidFill>
                <a:cs typeface="Times New Roman" pitchFamily="18" charset="0"/>
              </a:rPr>
              <a:t> Small platelets are seen on a peripheral blood smear. </a:t>
            </a:r>
          </a:p>
          <a:p>
            <a:pPr marL="0" indent="0">
              <a:buNone/>
            </a:pPr>
            <a:endParaRPr lang="en-US" sz="3200" b="1" dirty="0">
              <a:solidFill>
                <a:schemeClr val="tx1">
                  <a:lumMod val="75000"/>
                  <a:lumOff val="25000"/>
                </a:schemeClr>
              </a:solidFill>
              <a:ea typeface="Times New Roman" charset="0"/>
              <a:cs typeface="Times New Roman" panose="02020603050405020304" pitchFamily="18" charset="0"/>
            </a:endParaRPr>
          </a:p>
          <a:p>
            <a:r>
              <a:rPr lang="en-US" sz="3200" b="1" dirty="0">
                <a:solidFill>
                  <a:schemeClr val="tx1">
                    <a:lumMod val="75000"/>
                    <a:lumOff val="25000"/>
                  </a:schemeClr>
                </a:solidFill>
                <a:ea typeface="Times New Roman" charset="0"/>
                <a:cs typeface="Times New Roman" panose="02020603050405020304" pitchFamily="18" charset="0"/>
              </a:rPr>
              <a:t>Acquired thrombocytopenia </a:t>
            </a:r>
            <a:r>
              <a:rPr lang="en-US" sz="3200" dirty="0">
                <a:solidFill>
                  <a:schemeClr val="tx1">
                    <a:lumMod val="75000"/>
                    <a:lumOff val="25000"/>
                  </a:schemeClr>
                </a:solidFill>
                <a:ea typeface="Times New Roman" charset="0"/>
                <a:cs typeface="Times New Roman" panose="02020603050405020304" pitchFamily="18" charset="0"/>
              </a:rPr>
              <a:t>as a result of decreased production is </a:t>
            </a:r>
            <a:r>
              <a:rPr lang="en-US" sz="3200" b="1" dirty="0">
                <a:solidFill>
                  <a:schemeClr val="tx1">
                    <a:lumMod val="75000"/>
                    <a:lumOff val="25000"/>
                  </a:schemeClr>
                </a:solidFill>
                <a:ea typeface="Times New Roman" charset="0"/>
                <a:cs typeface="Times New Roman" panose="02020603050405020304" pitchFamily="18" charset="0"/>
              </a:rPr>
              <a:t>rarely an isolated finding</a:t>
            </a:r>
            <a:r>
              <a:rPr lang="en-US" sz="3200" dirty="0">
                <a:solidFill>
                  <a:schemeClr val="tx1">
                    <a:lumMod val="75000"/>
                    <a:lumOff val="25000"/>
                  </a:schemeClr>
                </a:solidFill>
                <a:ea typeface="Times New Roman" charset="0"/>
                <a:cs typeface="Times New Roman" panose="02020603050405020304" pitchFamily="18" charset="0"/>
              </a:rPr>
              <a:t>.</a:t>
            </a:r>
          </a:p>
          <a:p>
            <a:pPr marL="0" indent="0">
              <a:buNone/>
            </a:pPr>
            <a:endParaRPr lang="en-US" sz="3200" dirty="0">
              <a:solidFill>
                <a:schemeClr val="tx1">
                  <a:lumMod val="75000"/>
                  <a:lumOff val="25000"/>
                </a:schemeClr>
              </a:solidFill>
              <a:ea typeface="Times New Roman" charset="0"/>
              <a:cs typeface="Times New Roman" panose="02020603050405020304" pitchFamily="18" charset="0"/>
            </a:endParaRPr>
          </a:p>
          <a:p>
            <a:r>
              <a:rPr lang="en-US" sz="3200" dirty="0">
                <a:solidFill>
                  <a:schemeClr val="tx1">
                    <a:lumMod val="75000"/>
                    <a:lumOff val="25000"/>
                  </a:schemeClr>
                </a:solidFill>
                <a:ea typeface="Times New Roman" charset="0"/>
                <a:cs typeface="Times New Roman" panose="02020603050405020304" pitchFamily="18" charset="0"/>
              </a:rPr>
              <a:t>It is seen more often in the context of pancytopenia resulting from </a:t>
            </a:r>
            <a:r>
              <a:rPr lang="en-US" sz="3200" b="1" dirty="0">
                <a:solidFill>
                  <a:schemeClr val="tx1">
                    <a:lumMod val="75000"/>
                    <a:lumOff val="25000"/>
                  </a:schemeClr>
                </a:solidFill>
                <a:ea typeface="Times New Roman" charset="0"/>
                <a:cs typeface="Times New Roman" panose="02020603050405020304" pitchFamily="18" charset="0"/>
              </a:rPr>
              <a:t>bone marrow failure </a:t>
            </a:r>
            <a:r>
              <a:rPr lang="en-US" sz="3200" dirty="0">
                <a:solidFill>
                  <a:schemeClr val="tx1">
                    <a:lumMod val="75000"/>
                    <a:lumOff val="25000"/>
                  </a:schemeClr>
                </a:solidFill>
                <a:ea typeface="Times New Roman" charset="0"/>
                <a:cs typeface="Times New Roman" panose="02020603050405020304" pitchFamily="18" charset="0"/>
              </a:rPr>
              <a:t>caused by infiltrative or aplastic processes. </a:t>
            </a:r>
          </a:p>
          <a:p>
            <a:pPr marL="0" indent="0">
              <a:buNone/>
            </a:pPr>
            <a:endParaRPr lang="en-US" sz="3200" dirty="0">
              <a:solidFill>
                <a:schemeClr val="tx1">
                  <a:lumMod val="75000"/>
                  <a:lumOff val="25000"/>
                </a:schemeClr>
              </a:solidFill>
              <a:ea typeface="Times New Roman" charset="0"/>
              <a:cs typeface="Times New Roman" panose="02020603050405020304" pitchFamily="18" charset="0"/>
            </a:endParaRPr>
          </a:p>
          <a:p>
            <a:endParaRPr lang="en-US" sz="3200" dirty="0">
              <a:solidFill>
                <a:schemeClr val="tx1">
                  <a:lumMod val="75000"/>
                  <a:lumOff val="25000"/>
                </a:schemeClr>
              </a:solidFill>
              <a:ea typeface="Times New Roman" charset="0"/>
              <a:cs typeface="Times New Roman" panose="02020603050405020304" pitchFamily="18" charset="0"/>
            </a:endParaRPr>
          </a:p>
          <a:p>
            <a:endParaRPr lang="en-GB" sz="3200" dirty="0"/>
          </a:p>
        </p:txBody>
      </p:sp>
    </p:spTree>
    <p:extLst>
      <p:ext uri="{BB962C8B-B14F-4D97-AF65-F5344CB8AC3E}">
        <p14:creationId xmlns:p14="http://schemas.microsoft.com/office/powerpoint/2010/main" val="334194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0" y="365125"/>
            <a:ext cx="10515600" cy="5287433"/>
          </a:xfrm>
        </p:spPr>
        <p:txBody>
          <a:bodyPr>
            <a:normAutofit fontScale="92500" lnSpcReduction="10000"/>
          </a:bodyPr>
          <a:lstStyle/>
          <a:p>
            <a:pPr marL="0" indent="0">
              <a:buNone/>
              <a:defRPr/>
            </a:pPr>
            <a:endParaRPr lang="en-US"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buNone/>
              <a:defRPr/>
            </a:pP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Immune Thrombocytopenic Purpura </a:t>
            </a:r>
          </a:p>
          <a:p>
            <a:pPr marL="0" indent="0">
              <a:buNone/>
              <a:defRPr/>
            </a:pPr>
            <a:endParaRPr lang="en-US"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a:defRPr/>
            </a:pPr>
            <a:r>
              <a:rPr lang="en-US" sz="3000" dirty="0">
                <a:solidFill>
                  <a:schemeClr val="tx1">
                    <a:lumMod val="75000"/>
                    <a:lumOff val="25000"/>
                  </a:schemeClr>
                </a:solidFill>
                <a:ea typeface="Times New Roman" charset="0"/>
                <a:cs typeface="Times New Roman" panose="02020603050405020304" pitchFamily="18" charset="0"/>
              </a:rPr>
              <a:t>Autoimmune thrombocytopenic purpura of childhood (childhood ITP) is a common disorder that usually follows an acute viral infection. </a:t>
            </a:r>
          </a:p>
          <a:p>
            <a:pPr marL="91440" indent="-91440">
              <a:defRPr/>
            </a:pPr>
            <a:endParaRPr lang="en-US" sz="3000" dirty="0">
              <a:solidFill>
                <a:schemeClr val="tx1">
                  <a:lumMod val="75000"/>
                  <a:lumOff val="25000"/>
                </a:schemeClr>
              </a:solidFill>
              <a:ea typeface="Times New Roman" charset="0"/>
              <a:cs typeface="Times New Roman" panose="02020603050405020304" pitchFamily="18" charset="0"/>
            </a:endParaRPr>
          </a:p>
          <a:p>
            <a:pPr marL="91440" indent="-91440">
              <a:defRPr/>
            </a:pPr>
            <a:r>
              <a:rPr lang="en-US" sz="3000" dirty="0">
                <a:solidFill>
                  <a:schemeClr val="tx1">
                    <a:lumMod val="75000"/>
                    <a:lumOff val="25000"/>
                  </a:schemeClr>
                </a:solidFill>
                <a:ea typeface="Times New Roman" charset="0"/>
                <a:cs typeface="Times New Roman" panose="02020603050405020304" pitchFamily="18" charset="0"/>
              </a:rPr>
              <a:t>Childhood ITP is caused by an antibody (IgG or IgM) that binds to the platelet membrane. </a:t>
            </a:r>
          </a:p>
          <a:p>
            <a:pPr>
              <a:buFont typeface="Arial" panose="020B0604020202020204" pitchFamily="34" charset="0"/>
              <a:buChar char="•"/>
            </a:pPr>
            <a:r>
              <a:rPr lang="en-US" sz="3200" dirty="0"/>
              <a:t>The most common cause of acute onset of thrombocytopenia in otherwise healthy child</a:t>
            </a:r>
          </a:p>
          <a:p>
            <a:pPr>
              <a:buFont typeface="Arial" panose="020B0604020202020204" pitchFamily="34" charset="0"/>
              <a:buChar char="•"/>
            </a:pPr>
            <a:r>
              <a:rPr lang="en-US" sz="3200" dirty="0"/>
              <a:t>Incidence in Males=females</a:t>
            </a:r>
          </a:p>
          <a:p>
            <a:pPr>
              <a:buFont typeface="Arial" panose="020B0604020202020204" pitchFamily="34" charset="0"/>
              <a:buChar char="•"/>
            </a:pPr>
            <a:r>
              <a:rPr lang="en-US" sz="3200" dirty="0"/>
              <a:t>Peak incidence between 1 – 4 years of age</a:t>
            </a:r>
          </a:p>
          <a:p>
            <a:pPr marL="91440" indent="-91440">
              <a:defRPr/>
            </a:pPr>
            <a:endParaRPr lang="en-US" sz="3000" dirty="0">
              <a:solidFill>
                <a:schemeClr val="tx1">
                  <a:lumMod val="75000"/>
                  <a:lumOff val="25000"/>
                </a:schemeClr>
              </a:solidFill>
              <a:ea typeface="Times New Roman" charset="0"/>
              <a:cs typeface="Times New Roman" panose="02020603050405020304" pitchFamily="18" charset="0"/>
            </a:endParaRPr>
          </a:p>
          <a:p>
            <a:pPr marL="0" indent="0">
              <a:buNone/>
              <a:defRPr/>
            </a:pPr>
            <a:endParaRPr lang="en-US" sz="3000" dirty="0">
              <a:solidFill>
                <a:schemeClr val="tx1">
                  <a:lumMod val="75000"/>
                  <a:lumOff val="25000"/>
                </a:schemeClr>
              </a:solidFill>
              <a:ea typeface="Times New Roman"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75302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5FD-8849-0F0E-907C-12EAF457F3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Peripheral destruction </a:t>
            </a:r>
          </a:p>
        </p:txBody>
      </p:sp>
      <p:sp>
        <p:nvSpPr>
          <p:cNvPr id="3" name="Content Placeholder 2">
            <a:extLst>
              <a:ext uri="{FF2B5EF4-FFF2-40B4-BE49-F238E27FC236}">
                <a16:creationId xmlns:a16="http://schemas.microsoft.com/office/drawing/2014/main" id="{FDEC6888-D9FD-F364-459A-2EDE9BEC52D6}"/>
              </a:ext>
            </a:extLst>
          </p:cNvPr>
          <p:cNvSpPr>
            <a:spLocks noGrp="1"/>
          </p:cNvSpPr>
          <p:nvPr>
            <p:ph idx="1"/>
          </p:nvPr>
        </p:nvSpPr>
        <p:spPr>
          <a:xfrm>
            <a:off x="393700" y="1825624"/>
            <a:ext cx="11645900" cy="4829175"/>
          </a:xfrm>
        </p:spPr>
        <p:txBody>
          <a:bodyPr>
            <a:normAutofit fontScale="92500" lnSpcReduction="20000"/>
          </a:bodyPr>
          <a:lstStyle/>
          <a:p>
            <a:pPr marL="0" indent="0">
              <a:buNone/>
              <a:defRPr/>
            </a:pPr>
            <a:r>
              <a:rPr lang="en-US" sz="3000" b="1" dirty="0">
                <a:latin typeface="Times New Roman" panose="02020603050405020304" pitchFamily="18" charset="0"/>
                <a:cs typeface="Times New Roman" panose="02020603050405020304" pitchFamily="18" charset="0"/>
              </a:rPr>
              <a:t>Immune Thrombocytopenic Purpura </a:t>
            </a:r>
          </a:p>
          <a:p>
            <a:pPr marL="0" indent="0">
              <a:buNone/>
              <a:defRPr/>
            </a:pPr>
            <a:endParaRPr lang="en-US" sz="3000" b="1" dirty="0">
              <a:latin typeface="Times New Roman" panose="02020603050405020304" pitchFamily="18" charset="0"/>
              <a:cs typeface="Times New Roman" panose="02020603050405020304" pitchFamily="18" charset="0"/>
            </a:endParaRPr>
          </a:p>
          <a:p>
            <a:pPr marL="91440" indent="-91440">
              <a:defRPr/>
            </a:pPr>
            <a:r>
              <a:rPr lang="en-US" sz="3000" dirty="0">
                <a:latin typeface="Times New Roman" panose="02020603050405020304" pitchFamily="18" charset="0"/>
                <a:ea typeface="Times New Roman" charset="0"/>
                <a:cs typeface="Times New Roman" panose="02020603050405020304" pitchFamily="18" charset="0"/>
              </a:rPr>
              <a:t>Autoimmune thrombocytopenic purpura of childhood (childhood ITP) is a common disorder that usually follows an acute viral infection. </a:t>
            </a:r>
          </a:p>
          <a:p>
            <a:pPr marL="0" indent="0">
              <a:buNone/>
              <a:defRPr/>
            </a:pPr>
            <a:endParaRPr lang="en-US" sz="3000" dirty="0">
              <a:latin typeface="Times New Roman" panose="02020603050405020304" pitchFamily="18" charset="0"/>
              <a:ea typeface="Times New Roman" charset="0"/>
              <a:cs typeface="Times New Roman" panose="02020603050405020304" pitchFamily="18" charset="0"/>
            </a:endParaRPr>
          </a:p>
          <a:p>
            <a:pPr marL="91440" indent="-91440">
              <a:defRPr/>
            </a:pPr>
            <a:r>
              <a:rPr lang="en-US" sz="3000" dirty="0">
                <a:latin typeface="Times New Roman" panose="02020603050405020304" pitchFamily="18" charset="0"/>
                <a:cs typeface="Times New Roman" panose="02020603050405020304" pitchFamily="18" charset="0"/>
              </a:rPr>
              <a:t>The most common cause of acute onset of thrombocytopenia in otherwise healthy child</a:t>
            </a:r>
          </a:p>
          <a:p>
            <a:pPr marL="0" indent="0">
              <a:buNone/>
              <a:defRPr/>
            </a:pPr>
            <a:endParaRPr lang="en-US" sz="3000" dirty="0">
              <a:latin typeface="Times New Roman" panose="02020603050405020304" pitchFamily="18" charset="0"/>
              <a:ea typeface="Times New Roman" charset="0"/>
              <a:cs typeface="Times New Roman" panose="02020603050405020304" pitchFamily="18" charset="0"/>
            </a:endParaRPr>
          </a:p>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Incidence in Males=females</a:t>
            </a:r>
          </a:p>
          <a:p>
            <a:pPr marL="0" indent="0">
              <a:buNone/>
            </a:pPr>
            <a:endParaRPr lang="en-US" sz="3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Peak incidence between 1 – 4 years of age</a:t>
            </a:r>
          </a:p>
          <a:p>
            <a:endParaRPr lang="en-US" dirty="0"/>
          </a:p>
        </p:txBody>
      </p:sp>
    </p:spTree>
    <p:extLst>
      <p:ext uri="{BB962C8B-B14F-4D97-AF65-F5344CB8AC3E}">
        <p14:creationId xmlns:p14="http://schemas.microsoft.com/office/powerpoint/2010/main" val="420431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F2507-6340-745D-E922-BA6EECD5BCC7}"/>
              </a:ext>
            </a:extLst>
          </p:cNvPr>
          <p:cNvSpPr>
            <a:spLocks noGrp="1"/>
          </p:cNvSpPr>
          <p:nvPr>
            <p:ph idx="1"/>
          </p:nvPr>
        </p:nvSpPr>
        <p:spPr>
          <a:xfrm>
            <a:off x="381000" y="723900"/>
            <a:ext cx="11430000" cy="5808663"/>
          </a:xfrm>
        </p:spPr>
        <p:txBody>
          <a:bodyPr>
            <a:normAutofit fontScale="92500" lnSpcReduction="10000"/>
          </a:bodyPr>
          <a:lstStyle/>
          <a:p>
            <a:pPr>
              <a:defRPr/>
            </a:pPr>
            <a:r>
              <a:rPr lang="en-US" sz="2800" dirty="0">
                <a:latin typeface="Times New Roman" panose="02020603050405020304" pitchFamily="18" charset="0"/>
                <a:ea typeface="Times New Roman" charset="0"/>
                <a:cs typeface="Times New Roman" panose="02020603050405020304" pitchFamily="18" charset="0"/>
              </a:rPr>
              <a:t>Childhood ITP is caused by an antibody (IgG or IgM) that binds to the platelet membrane. </a:t>
            </a:r>
          </a:p>
          <a:p>
            <a:pPr>
              <a:defRPr/>
            </a:pPr>
            <a:endParaRPr lang="en-US" sz="2800" dirty="0">
              <a:latin typeface="Times New Roman" panose="02020603050405020304" pitchFamily="18" charset="0"/>
              <a:ea typeface="Times New Roman"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 the immune system tries to clear a viral infection, it starts by making IgM antibodies. Later class switching occurs and IgG titers rise in a matter of a few weeks. Occasionally, these IgG antibodies my cross react with some of the platelet common antigens if they share similarities with viral antigens.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Once the platelets are coated by these antibodies, they’ll be phagocytosed by macrophages in the reticuloendothelial system as they pass through it causing thrombocytopenia</a:t>
            </a:r>
          </a:p>
          <a:p>
            <a:pPr>
              <a:defRPr/>
            </a:pPr>
            <a:endParaRPr lang="en-US"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Splenic destruction of antibody-coated platelets leading to sever thrombocytopenia &lt; 10.000 platelets/mm3.</a:t>
            </a:r>
          </a:p>
          <a:p>
            <a:pPr marL="0" indent="0">
              <a:buNone/>
              <a:defRPr/>
            </a:pPr>
            <a:endParaRPr lang="en-US" sz="2800" dirty="0">
              <a:latin typeface="Times New Roman" panose="02020603050405020304" pitchFamily="18" charset="0"/>
              <a:ea typeface="Times New Roman"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06562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863600"/>
            <a:ext cx="11341100" cy="5785555"/>
          </a:xfrm>
        </p:spPr>
        <p:txBody>
          <a:bodyPr>
            <a:normAutofit fontScale="85000" lnSpcReduction="20000"/>
          </a:bodyPr>
          <a:lstStyle/>
          <a:p>
            <a:r>
              <a:rPr lang="en-US" sz="3600" dirty="0">
                <a:latin typeface="Times New Roman" panose="02020603050405020304" pitchFamily="18" charset="0"/>
                <a:ea typeface="Times New Roman" charset="0"/>
                <a:cs typeface="Times New Roman" panose="02020603050405020304" pitchFamily="18" charset="0"/>
              </a:rPr>
              <a:t>Clinical Manifestations. Young children typically exhibit ITP 1 to 4 weeks after viral illness, with abrupt onset of petechiae, purpura, and epistaxis. </a:t>
            </a:r>
          </a:p>
          <a:p>
            <a:endParaRPr lang="en-US" sz="3600" dirty="0">
              <a:latin typeface="Times New Roman" panose="02020603050405020304" pitchFamily="18" charset="0"/>
              <a:ea typeface="Times New Roman" charset="0"/>
              <a:cs typeface="Times New Roman" panose="02020603050405020304" pitchFamily="18" charset="0"/>
            </a:endParaRPr>
          </a:p>
          <a:p>
            <a:r>
              <a:rPr lang="en-US" sz="3600" dirty="0">
                <a:latin typeface="Times New Roman" panose="02020603050405020304" pitchFamily="18" charset="0"/>
                <a:ea typeface="Times New Roman" charset="0"/>
                <a:cs typeface="Times New Roman" panose="02020603050405020304" pitchFamily="18" charset="0"/>
              </a:rPr>
              <a:t>The thrombocytopenia usually is severe. </a:t>
            </a:r>
          </a:p>
          <a:p>
            <a:endParaRPr lang="en-US" sz="3600" dirty="0">
              <a:latin typeface="Times New Roman" panose="02020603050405020304" pitchFamily="18" charset="0"/>
              <a:ea typeface="Times New Roman" charset="0"/>
              <a:cs typeface="Times New Roman" panose="02020603050405020304" pitchFamily="18" charset="0"/>
            </a:endParaRPr>
          </a:p>
          <a:p>
            <a:r>
              <a:rPr lang="en-US" sz="3600" dirty="0">
                <a:latin typeface="Times New Roman" panose="02020603050405020304" pitchFamily="18" charset="0"/>
                <a:ea typeface="Times New Roman" charset="0"/>
                <a:cs typeface="Times New Roman" panose="02020603050405020304" pitchFamily="18" charset="0"/>
              </a:rPr>
              <a:t>No Significant adenopathy or hepatosplenomegaly </a:t>
            </a:r>
          </a:p>
          <a:p>
            <a:endParaRPr lang="en-US" sz="3600" dirty="0">
              <a:latin typeface="Times New Roman" panose="02020603050405020304" pitchFamily="18" charset="0"/>
              <a:ea typeface="Times New Roman" charset="0"/>
              <a:cs typeface="Times New Roman" panose="02020603050405020304" pitchFamily="18" charset="0"/>
            </a:endParaRPr>
          </a:p>
          <a:p>
            <a:r>
              <a:rPr lang="en-US" sz="3600" dirty="0">
                <a:latin typeface="Times New Roman" panose="02020603050405020304" pitchFamily="18" charset="0"/>
                <a:ea typeface="Times New Roman" charset="0"/>
                <a:cs typeface="Times New Roman" panose="02020603050405020304" pitchFamily="18" charset="0"/>
              </a:rPr>
              <a:t>Red blood cell (RBC) and white blood cell (WBC) and differential are normal. </a:t>
            </a:r>
          </a:p>
          <a:p>
            <a:endParaRPr lang="en-US" sz="3600" dirty="0">
              <a:latin typeface="Times New Roman" panose="02020603050405020304" pitchFamily="18" charset="0"/>
              <a:ea typeface="Times New Roman" charset="0"/>
              <a:cs typeface="Times New Roman" panose="02020603050405020304" pitchFamily="18" charset="0"/>
            </a:endParaRPr>
          </a:p>
          <a:p>
            <a:pPr marL="91440" indent="-91440">
              <a:defRPr/>
            </a:pPr>
            <a:r>
              <a:rPr lang="en-US" sz="3600" dirty="0">
                <a:latin typeface="Times New Roman" panose="02020603050405020304" pitchFamily="18" charset="0"/>
                <a:cs typeface="Times New Roman" panose="02020603050405020304" pitchFamily="18" charset="0"/>
              </a:rPr>
              <a:t> The diagnosis of ITP usually is based on clinical presentation and the platelet count and does not often require a bone marrow examination</a:t>
            </a:r>
            <a:r>
              <a:rPr lang="en-US" sz="4000" dirty="0">
                <a:latin typeface="Times New Roman" panose="02020603050405020304" pitchFamily="18" charset="0"/>
                <a:cs typeface="Times New Roman" panose="02020603050405020304" pitchFamily="18" charset="0"/>
              </a:rPr>
              <a:t>.</a:t>
            </a:r>
          </a:p>
          <a:p>
            <a:pPr marL="0" indent="0">
              <a:buNone/>
              <a:defRPr/>
            </a:pPr>
            <a:endParaRPr lang="en-US" sz="4000" dirty="0">
              <a:latin typeface="Times New Roman" panose="02020603050405020304" pitchFamily="18" charset="0"/>
              <a:cs typeface="Times New Roman" panose="02020603050405020304" pitchFamily="18" charset="0"/>
            </a:endParaRPr>
          </a:p>
          <a:p>
            <a:pPr marL="0" indent="0">
              <a:buNone/>
              <a:defRPr/>
            </a:pPr>
            <a:endParaRPr lang="en-US" sz="4000" dirty="0">
              <a:latin typeface="Times New Roman" panose="02020603050405020304" pitchFamily="18" charset="0"/>
              <a:cs typeface="Times New Roman" panose="02020603050405020304" pitchFamily="18" charset="0"/>
            </a:endParaRPr>
          </a:p>
          <a:p>
            <a:pPr marL="91440" indent="-91440">
              <a:defRPr/>
            </a:pPr>
            <a:endParaRPr lang="en-US" b="1" dirty="0">
              <a:latin typeface="Times New Roman" panose="02020603050405020304" pitchFamily="18" charset="0"/>
              <a:cs typeface="Times New Roman" panose="02020603050405020304" pitchFamily="18" charset="0"/>
            </a:endParaRPr>
          </a:p>
          <a:p>
            <a:pPr marL="0" indent="0">
              <a:buNone/>
              <a:defRPr/>
            </a:pPr>
            <a:endParaRPr lang="en-US" dirty="0">
              <a:solidFill>
                <a:schemeClr val="tx1">
                  <a:lumMod val="75000"/>
                  <a:lumOff val="25000"/>
                </a:schemeClr>
              </a:solidFill>
              <a:cs typeface="Times New Roman" pitchFamily="18" charset="0"/>
            </a:endParaRPr>
          </a:p>
          <a:p>
            <a:endParaRPr lang="en-GB" dirty="0"/>
          </a:p>
        </p:txBody>
      </p:sp>
    </p:spTree>
    <p:extLst>
      <p:ext uri="{BB962C8B-B14F-4D97-AF65-F5344CB8AC3E}">
        <p14:creationId xmlns:p14="http://schemas.microsoft.com/office/powerpoint/2010/main" val="4091584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4000" b="1" dirty="0">
                <a:latin typeface="Times New Roman" panose="02020603050405020304" pitchFamily="18" charset="0"/>
                <a:cs typeface="Times New Roman" panose="02020603050405020304" pitchFamily="18" charset="0"/>
              </a:rPr>
              <a:t>Immune Thrombocytopenic </a:t>
            </a:r>
            <a:r>
              <a:rPr lang="en-US" sz="4000" b="1" dirty="0" err="1">
                <a:latin typeface="Times New Roman" panose="02020603050405020304" pitchFamily="18" charset="0"/>
                <a:cs typeface="Times New Roman" panose="02020603050405020304" pitchFamily="18" charset="0"/>
              </a:rPr>
              <a:t>Purpura</a:t>
            </a:r>
            <a:r>
              <a:rPr lang="en-US" sz="4000" b="1" dirty="0">
                <a:latin typeface="Times New Roman" panose="02020603050405020304" pitchFamily="18" charset="0"/>
                <a:cs typeface="Times New Roman" panose="02020603050405020304" pitchFamily="18" charset="0"/>
              </a:rPr>
              <a:t> </a:t>
            </a:r>
            <a:br>
              <a:rPr lang="en-US" sz="3600" b="1" dirty="0">
                <a:solidFill>
                  <a:schemeClr val="tx1">
                    <a:lumMod val="75000"/>
                    <a:lumOff val="25000"/>
                  </a:schemeClr>
                </a:solidFill>
                <a:cs typeface="Times New Roman" panose="02020603050405020304" pitchFamily="18" charset="0"/>
              </a:rPr>
            </a:br>
            <a:endParaRPr lang="en-GB" sz="3600" dirty="0"/>
          </a:p>
        </p:txBody>
      </p:sp>
      <p:sp>
        <p:nvSpPr>
          <p:cNvPr id="3" name="Content Placeholder 2"/>
          <p:cNvSpPr>
            <a:spLocks noGrp="1"/>
          </p:cNvSpPr>
          <p:nvPr>
            <p:ph idx="1"/>
          </p:nvPr>
        </p:nvSpPr>
        <p:spPr>
          <a:xfrm>
            <a:off x="381000" y="1825625"/>
            <a:ext cx="11430000" cy="4767086"/>
          </a:xfrm>
        </p:spPr>
        <p:txBody>
          <a:bodyPr>
            <a:normAutofit/>
          </a:bodyPr>
          <a:lstStyle/>
          <a:p>
            <a:pPr marL="91440" indent="-91440">
              <a:defRPr/>
            </a:pPr>
            <a:r>
              <a:rPr lang="en-US" sz="3000" b="1" dirty="0">
                <a:latin typeface="Times New Roman" panose="02020603050405020304" pitchFamily="18" charset="0"/>
                <a:cs typeface="Times New Roman" panose="02020603050405020304" pitchFamily="18" charset="0"/>
              </a:rPr>
              <a:t>If atypical findings are noted, however, marrow examination is indicated to rule out an infiltrative disorder (leukemia) or an aplastic process (aplastic anemia).</a:t>
            </a:r>
          </a:p>
          <a:p>
            <a:pPr marL="0" indent="0">
              <a:buNone/>
              <a:defRPr/>
            </a:pPr>
            <a:endParaRPr lang="en-US" sz="3000" b="1" dirty="0">
              <a:latin typeface="Times New Roman" panose="02020603050405020304" pitchFamily="18" charset="0"/>
              <a:cs typeface="Times New Roman" panose="02020603050405020304" pitchFamily="18" charset="0"/>
            </a:endParaRPr>
          </a:p>
          <a:p>
            <a:pPr marL="91440" indent="-91440">
              <a:defRPr/>
            </a:pPr>
            <a:r>
              <a:rPr lang="en-US" sz="3000" b="1" dirty="0">
                <a:latin typeface="Times New Roman" panose="02020603050405020304" pitchFamily="18" charset="0"/>
                <a:cs typeface="Times New Roman" panose="02020603050405020304" pitchFamily="18" charset="0"/>
              </a:rPr>
              <a:t>BM study before steroid treatment </a:t>
            </a:r>
          </a:p>
          <a:p>
            <a:pPr marL="0" indent="0">
              <a:buNone/>
              <a:defRPr/>
            </a:pPr>
            <a:endParaRPr lang="en-US" sz="3000" dirty="0">
              <a:latin typeface="Times New Roman" panose="02020603050405020304" pitchFamily="18" charset="0"/>
              <a:cs typeface="Times New Roman" panose="02020603050405020304" pitchFamily="18" charset="0"/>
            </a:endParaRPr>
          </a:p>
          <a:p>
            <a:pPr marL="91440" indent="-91440">
              <a:defRPr/>
            </a:pPr>
            <a:r>
              <a:rPr lang="en-US" sz="3000" dirty="0">
                <a:latin typeface="Times New Roman" panose="02020603050405020304" pitchFamily="18" charset="0"/>
                <a:cs typeface="Times New Roman" panose="02020603050405020304" pitchFamily="18" charset="0"/>
              </a:rPr>
              <a:t>Increased megakaryocytes and normal erythroid and myeloid elements.  </a:t>
            </a:r>
          </a:p>
          <a:p>
            <a:pPr marL="0" indent="0">
              <a:buNone/>
              <a:defRPr/>
            </a:pPr>
            <a:endParaRPr lang="en-US" sz="30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20702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12725"/>
            <a:ext cx="10756900" cy="798657"/>
          </a:xfrm>
        </p:spPr>
        <p:txBody>
          <a:bodyPr/>
          <a:lstStyle/>
          <a:p>
            <a:r>
              <a:rPr lang="en-US" b="1"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2509" y="1257589"/>
            <a:ext cx="11526981" cy="5387686"/>
          </a:xfrm>
        </p:spPr>
        <p:txBody>
          <a:bodyPr>
            <a:normAutofit/>
          </a:bodyPr>
          <a:lstStyle/>
          <a:p>
            <a:pPr algn="just"/>
            <a:endParaRPr lang="en-US" dirty="0"/>
          </a:p>
          <a:p>
            <a:pPr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Therapy is seldom indicated for platelet counts greater than 20,000/mm</a:t>
            </a:r>
            <a:r>
              <a:rPr lang="en-US" sz="2600" baseline="30000" dirty="0">
                <a:latin typeface="Times New Roman" panose="02020603050405020304" pitchFamily="18" charset="0"/>
                <a:cs typeface="Times New Roman" panose="02020603050405020304" pitchFamily="18" charset="0"/>
              </a:rPr>
              <a:t>3</a:t>
            </a:r>
            <a:r>
              <a:rPr lang="en-US" sz="2600"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For moderate and severe clinical bleeding with severe thrombocytopenia (platelet count &lt;10,000/mm3)</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Therapeutic options include </a:t>
            </a:r>
            <a:r>
              <a:rPr lang="en-US" sz="2600" b="1" dirty="0">
                <a:latin typeface="Times New Roman" panose="02020603050405020304" pitchFamily="18" charset="0"/>
                <a:cs typeface="Times New Roman" panose="02020603050405020304" pitchFamily="18" charset="0"/>
              </a:rPr>
              <a:t>prednisone</a:t>
            </a:r>
            <a:r>
              <a:rPr lang="en-US" sz="2600" dirty="0">
                <a:latin typeface="Times New Roman" panose="02020603050405020304" pitchFamily="18" charset="0"/>
                <a:cs typeface="Times New Roman" panose="02020603050405020304" pitchFamily="18" charset="0"/>
              </a:rPr>
              <a:t>, 2 to 4 mg/kg/24 hours for 2 weeks or </a:t>
            </a:r>
            <a:r>
              <a:rPr lang="en-US" sz="2600" b="1" dirty="0">
                <a:latin typeface="Times New Roman" panose="02020603050405020304" pitchFamily="18" charset="0"/>
                <a:cs typeface="Times New Roman" panose="02020603050405020304" pitchFamily="18" charset="0"/>
              </a:rPr>
              <a:t>IVIG</a:t>
            </a:r>
            <a:r>
              <a:rPr lang="en-US" sz="2600" dirty="0">
                <a:latin typeface="Times New Roman" panose="02020603050405020304" pitchFamily="18" charset="0"/>
                <a:cs typeface="Times New Roman" panose="02020603050405020304" pitchFamily="18" charset="0"/>
              </a:rPr>
              <a:t>, 1 g/kg/24 hours for 1 to 2 days or </a:t>
            </a:r>
            <a:r>
              <a:rPr lang="en-US" sz="2600" b="1" dirty="0">
                <a:latin typeface="Times New Roman" panose="02020603050405020304" pitchFamily="18" charset="0"/>
                <a:cs typeface="Times New Roman" panose="02020603050405020304" pitchFamily="18" charset="0"/>
              </a:rPr>
              <a:t>Anti D</a:t>
            </a:r>
            <a:r>
              <a:rPr lang="en-US" sz="2600" dirty="0">
                <a:latin typeface="Times New Roman" panose="02020603050405020304" pitchFamily="18" charset="0"/>
                <a:cs typeface="Times New Roman" panose="02020603050405020304" pitchFamily="18" charset="0"/>
              </a:rPr>
              <a:t> Immunoglobulin</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Splenectomy is indicated in acute ITP only for life-threatening bleeding.</a:t>
            </a:r>
          </a:p>
          <a:p>
            <a:endParaRPr lang="en-US" sz="26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Platelet  transfusion in ITP is usually indicated in life threatening  bleeding.</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7503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093250-E169-CE6A-2F5B-CB2FEFF612F9}"/>
              </a:ext>
            </a:extLst>
          </p:cNvPr>
          <p:cNvSpPr>
            <a:spLocks noGrp="1"/>
          </p:cNvSpPr>
          <p:nvPr>
            <p:ph idx="1"/>
          </p:nvPr>
        </p:nvSpPr>
        <p:spPr>
          <a:xfrm>
            <a:off x="292100" y="746124"/>
            <a:ext cx="11544300" cy="5730876"/>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NORMAL HEMOSTASIS </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Hemostasis is the dynamic process of coagulation as it occurs in areas of vascular injury, involving the carefully modulated interaction of platelets, vascular wall, and procoagulant and anticoagulant proteins.</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After an injury to the vascular endothelium, subendothelial collagen induces a conformational change in von Willebrand factor (</a:t>
            </a:r>
            <a:r>
              <a:rPr lang="en-US" sz="3000" dirty="0" err="1">
                <a:latin typeface="Times New Roman" panose="02020603050405020304" pitchFamily="18" charset="0"/>
                <a:cs typeface="Times New Roman" panose="02020603050405020304" pitchFamily="18" charset="0"/>
              </a:rPr>
              <a:t>vWF</a:t>
            </a:r>
            <a:r>
              <a:rPr lang="en-US" sz="3000" dirty="0">
                <a:latin typeface="Times New Roman" panose="02020603050405020304" pitchFamily="18" charset="0"/>
                <a:cs typeface="Times New Roman" panose="02020603050405020304" pitchFamily="18" charset="0"/>
              </a:rPr>
              <a:t>), an adhesive protein to which platelets bind via their glycoprotein </a:t>
            </a:r>
            <a:r>
              <a:rPr lang="en-US" sz="3000" dirty="0" err="1">
                <a:latin typeface="Times New Roman" panose="02020603050405020304" pitchFamily="18" charset="0"/>
                <a:cs typeface="Times New Roman" panose="02020603050405020304" pitchFamily="18" charset="0"/>
              </a:rPr>
              <a:t>Ib</a:t>
            </a:r>
            <a:r>
              <a:rPr lang="en-US" sz="3000" dirty="0">
                <a:latin typeface="Times New Roman" panose="02020603050405020304" pitchFamily="18" charset="0"/>
                <a:cs typeface="Times New Roman" panose="02020603050405020304" pitchFamily="18" charset="0"/>
              </a:rPr>
              <a:t> receptor. </a:t>
            </a:r>
          </a:p>
          <a:p>
            <a:endParaRPr lang="en-US" dirty="0"/>
          </a:p>
          <a:p>
            <a:endParaRPr lang="en-US" dirty="0"/>
          </a:p>
          <a:p>
            <a:endParaRPr lang="en-US" dirty="0"/>
          </a:p>
          <a:p>
            <a:r>
              <a:rPr lang="en-US" dirty="0"/>
              <a:t>.</a:t>
            </a:r>
          </a:p>
        </p:txBody>
      </p:sp>
    </p:spTree>
    <p:extLst>
      <p:ext uri="{BB962C8B-B14F-4D97-AF65-F5344CB8AC3E}">
        <p14:creationId xmlns:p14="http://schemas.microsoft.com/office/powerpoint/2010/main" val="55640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18010"/>
            <a:ext cx="11608526" cy="6287589"/>
          </a:xfrm>
        </p:spPr>
        <p:txBody>
          <a:bodyPr/>
          <a:lstStyle/>
          <a:p>
            <a:pPr marL="0" indent="0">
              <a:buNone/>
              <a:defRPr/>
            </a:pPr>
            <a:endParaRPr lang="en-US" dirty="0">
              <a:latin typeface="Times New Roman" panose="02020603050405020304" pitchFamily="18" charset="0"/>
              <a:ea typeface="Times New Roman" charset="0"/>
              <a:cs typeface="Times New Roman" panose="02020603050405020304" pitchFamily="18" charset="0"/>
            </a:endParaRPr>
          </a:p>
          <a:p>
            <a:pPr marL="91440" indent="-91440">
              <a:defRPr/>
            </a:pPr>
            <a:r>
              <a:rPr lang="en-US" dirty="0">
                <a:latin typeface="Times New Roman" panose="02020603050405020304" pitchFamily="18" charset="0"/>
                <a:ea typeface="Times New Roman" charset="0"/>
                <a:cs typeface="Times New Roman" panose="02020603050405020304" pitchFamily="18" charset="0"/>
              </a:rPr>
              <a:t> Approximately 80% of children have a spontaneous resolution of ITP within 6 months after diagnosis. </a:t>
            </a:r>
          </a:p>
          <a:p>
            <a:pPr marL="0" indent="0">
              <a:buNone/>
              <a:defRPr/>
            </a:pPr>
            <a:endParaRPr lang="en-US" dirty="0">
              <a:latin typeface="Times New Roman" panose="02020603050405020304" pitchFamily="18" charset="0"/>
              <a:ea typeface="Times New Roman" charset="0"/>
              <a:cs typeface="Times New Roman" panose="02020603050405020304" pitchFamily="18" charset="0"/>
            </a:endParaRPr>
          </a:p>
          <a:p>
            <a:pPr marL="91440" indent="-91440">
              <a:defRPr/>
            </a:pPr>
            <a:r>
              <a:rPr lang="en-US" dirty="0">
                <a:latin typeface="Times New Roman" panose="02020603050405020304" pitchFamily="18" charset="0"/>
                <a:ea typeface="Times New Roman" charset="0"/>
                <a:cs typeface="Times New Roman" panose="02020603050405020304" pitchFamily="18" charset="0"/>
              </a:rPr>
              <a:t> Serious bleeding, especially intracranial bleeding, occurs in fewer than 1% of patients with ITP.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331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3" y="348343"/>
            <a:ext cx="11564983" cy="6296297"/>
          </a:xfrm>
        </p:spPr>
        <p:txBody>
          <a:bodyPr rtlCol="0">
            <a:normAutofit/>
          </a:bodyPr>
          <a:lstStyle/>
          <a:p>
            <a:pPr marL="0" indent="0">
              <a:buNone/>
              <a:defRPr/>
            </a:pPr>
            <a:endParaRPr lang="en-US" dirty="0">
              <a:solidFill>
                <a:schemeClr val="tx1">
                  <a:lumMod val="75000"/>
                  <a:lumOff val="25000"/>
                </a:schemeClr>
              </a:solidFill>
              <a:latin typeface="Times New Roman" charset="0"/>
              <a:ea typeface="Times New Roman" charset="0"/>
              <a:cs typeface="Times New Roman" charset="0"/>
            </a:endParaRPr>
          </a:p>
          <a:p>
            <a:pPr marL="91440" indent="-91440">
              <a:defRPr/>
            </a:pPr>
            <a:r>
              <a:rPr lang="en-US" dirty="0">
                <a:latin typeface="Times New Roman" panose="02020603050405020304" pitchFamily="18" charset="0"/>
                <a:ea typeface="Times New Roman" charset="0"/>
                <a:cs typeface="Times New Roman" panose="02020603050405020304" pitchFamily="18" charset="0"/>
              </a:rPr>
              <a:t> ITP that persists for 6 to 12 months is classified as chronic ITP. </a:t>
            </a:r>
          </a:p>
          <a:p>
            <a:pPr marL="91440" indent="-91440">
              <a:defRPr/>
            </a:pPr>
            <a:endParaRPr lang="en-US" dirty="0">
              <a:latin typeface="Times New Roman" panose="02020603050405020304" pitchFamily="18" charset="0"/>
              <a:ea typeface="Times New Roman" charset="0"/>
              <a:cs typeface="Times New Roman" panose="02020603050405020304" pitchFamily="18" charset="0"/>
            </a:endParaRPr>
          </a:p>
          <a:p>
            <a:pPr marL="91440" indent="-91440">
              <a:defRPr/>
            </a:pPr>
            <a:r>
              <a:rPr lang="en-US" dirty="0">
                <a:latin typeface="Times New Roman" panose="02020603050405020304" pitchFamily="18" charset="0"/>
                <a:ea typeface="Times New Roman" charset="0"/>
                <a:cs typeface="Times New Roman" panose="02020603050405020304" pitchFamily="18" charset="0"/>
              </a:rPr>
              <a:t> Repeated treatments with IVIG, IV anti-D, or high-dose pulse steroids are effective in delaying the need for splenectomy.</a:t>
            </a:r>
          </a:p>
          <a:p>
            <a:pPr marL="91440" indent="-91440">
              <a:defRPr/>
            </a:pPr>
            <a:endParaRPr lang="en-US" dirty="0">
              <a:latin typeface="Times New Roman" panose="02020603050405020304" pitchFamily="18" charset="0"/>
              <a:ea typeface="Times New Roman" charset="0"/>
              <a:cs typeface="Times New Roman" panose="02020603050405020304" pitchFamily="18" charset="0"/>
            </a:endParaRPr>
          </a:p>
          <a:p>
            <a:pPr marL="91440" indent="-91440">
              <a:defRPr/>
            </a:pPr>
            <a:r>
              <a:rPr lang="en-US" dirty="0">
                <a:latin typeface="Times New Roman" panose="02020603050405020304" pitchFamily="18" charset="0"/>
                <a:ea typeface="Times New Roman" charset="0"/>
                <a:cs typeface="Times New Roman" panose="02020603050405020304" pitchFamily="18" charset="0"/>
              </a:rPr>
              <a:t> </a:t>
            </a:r>
            <a:r>
              <a:rPr lang="en-US" b="1" dirty="0">
                <a:latin typeface="Times New Roman" panose="02020603050405020304" pitchFamily="18" charset="0"/>
                <a:ea typeface="Times New Roman" charset="0"/>
                <a:cs typeface="Times New Roman" panose="02020603050405020304" pitchFamily="18" charset="0"/>
              </a:rPr>
              <a:t>Rituximab</a:t>
            </a:r>
            <a:r>
              <a:rPr lang="en-US" dirty="0">
                <a:latin typeface="Times New Roman" panose="02020603050405020304" pitchFamily="18" charset="0"/>
                <a:ea typeface="Times New Roman" charset="0"/>
                <a:cs typeface="Times New Roman" panose="02020603050405020304" pitchFamily="18" charset="0"/>
              </a:rPr>
              <a:t> ( anti CD20) induces remission in 50% of cases</a:t>
            </a:r>
          </a:p>
          <a:p>
            <a:pPr marL="91440" indent="-91440">
              <a:defRPr/>
            </a:pPr>
            <a:endParaRPr lang="en-US" dirty="0">
              <a:latin typeface="Times New Roman" panose="02020603050405020304" pitchFamily="18" charset="0"/>
              <a:ea typeface="Times New Roman" charset="0"/>
              <a:cs typeface="Times New Roman" panose="02020603050405020304" pitchFamily="18" charset="0"/>
            </a:endParaRPr>
          </a:p>
          <a:p>
            <a:pPr marL="91440" indent="-91440">
              <a:defRPr/>
            </a:pPr>
            <a:r>
              <a:rPr lang="en-US" dirty="0">
                <a:latin typeface="Times New Roman" panose="02020603050405020304" pitchFamily="18" charset="0"/>
                <a:ea typeface="Times New Roman" charset="0"/>
                <a:cs typeface="Times New Roman" panose="02020603050405020304" pitchFamily="18" charset="0"/>
              </a:rPr>
              <a:t> </a:t>
            </a:r>
            <a:r>
              <a:rPr lang="en-US" b="1" dirty="0">
                <a:latin typeface="Times New Roman" panose="02020603050405020304" pitchFamily="18" charset="0"/>
                <a:ea typeface="Times New Roman" charset="0"/>
                <a:cs typeface="Times New Roman" panose="02020603050405020304" pitchFamily="18" charset="0"/>
              </a:rPr>
              <a:t>Thrombopoietin agonists (</a:t>
            </a:r>
            <a:r>
              <a:rPr lang="en-US" b="1" dirty="0" err="1">
                <a:latin typeface="Times New Roman" panose="02020603050405020304" pitchFamily="18" charset="0"/>
                <a:ea typeface="Times New Roman" charset="0"/>
                <a:cs typeface="Times New Roman" panose="02020603050405020304" pitchFamily="18" charset="0"/>
              </a:rPr>
              <a:t>Eltrombopag</a:t>
            </a:r>
            <a:r>
              <a:rPr lang="en-US" b="1" dirty="0">
                <a:latin typeface="Times New Roman" panose="02020603050405020304" pitchFamily="18" charset="0"/>
                <a:ea typeface="Times New Roman" charset="0"/>
                <a:cs typeface="Times New Roman" panose="02020603050405020304" pitchFamily="18" charset="0"/>
              </a:rPr>
              <a:t>)</a:t>
            </a:r>
          </a:p>
          <a:p>
            <a:pPr marL="0" indent="0">
              <a:buNone/>
              <a:defRPr/>
            </a:pP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297061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850900"/>
            <a:ext cx="11252200" cy="5606343"/>
          </a:xfrm>
        </p:spPr>
        <p:txBody>
          <a:bodyPr/>
          <a:lstStyle/>
          <a:p>
            <a:pPr marL="91440" indent="-91440">
              <a:defRPr/>
            </a:pPr>
            <a:r>
              <a:rPr lang="en-US" dirty="0">
                <a:latin typeface="Times New Roman" panose="02020603050405020304" pitchFamily="18" charset="0"/>
                <a:ea typeface="Times New Roman" charset="0"/>
                <a:cs typeface="Times New Roman" panose="02020603050405020304" pitchFamily="18" charset="0"/>
              </a:rPr>
              <a:t>Secondary causes of chronic ITP, especially SLE ,HIV infection , and  immune deficiency should be ruled out.</a:t>
            </a:r>
          </a:p>
          <a:p>
            <a:pPr marL="0" indent="0">
              <a:buNone/>
              <a:defRPr/>
            </a:pPr>
            <a:r>
              <a:rPr lang="en-US" dirty="0">
                <a:latin typeface="Times New Roman" panose="02020603050405020304" pitchFamily="18" charset="0"/>
                <a:ea typeface="Times New Roman" charset="0"/>
                <a:cs typeface="Times New Roman" panose="02020603050405020304" pitchFamily="18" charset="0"/>
              </a:rPr>
              <a:t> </a:t>
            </a:r>
          </a:p>
          <a:p>
            <a:pPr marL="91440" indent="-91440">
              <a:defRPr/>
            </a:pPr>
            <a:r>
              <a:rPr lang="en-US" b="1" dirty="0">
                <a:latin typeface="Times New Roman" panose="02020603050405020304" pitchFamily="18" charset="0"/>
                <a:ea typeface="Times New Roman" charset="0"/>
                <a:cs typeface="Times New Roman" panose="02020603050405020304" pitchFamily="18" charset="0"/>
              </a:rPr>
              <a:t> Splenectomy </a:t>
            </a:r>
            <a:r>
              <a:rPr lang="en-US" dirty="0">
                <a:latin typeface="Times New Roman" panose="02020603050405020304" pitchFamily="18" charset="0"/>
                <a:ea typeface="Times New Roman" charset="0"/>
                <a:cs typeface="Times New Roman" panose="02020603050405020304" pitchFamily="18" charset="0"/>
              </a:rPr>
              <a:t>induces a remission in 70% to 80% of childhood chronic ITP cases. </a:t>
            </a:r>
          </a:p>
          <a:p>
            <a:pPr marL="0" indent="0">
              <a:buNone/>
              <a:defRPr/>
            </a:pPr>
            <a:endParaRPr lang="en-US" dirty="0">
              <a:latin typeface="Times New Roman" panose="02020603050405020304" pitchFamily="18" charset="0"/>
              <a:ea typeface="Times New Roman" charset="0"/>
              <a:cs typeface="Times New Roman" panose="02020603050405020304" pitchFamily="18" charset="0"/>
            </a:endParaRPr>
          </a:p>
          <a:p>
            <a:pPr marL="91440" indent="-91440">
              <a:defRPr/>
            </a:pPr>
            <a:r>
              <a:rPr lang="en-US" dirty="0">
                <a:latin typeface="Times New Roman" panose="02020603050405020304" pitchFamily="18" charset="0"/>
                <a:ea typeface="Times New Roman" charset="0"/>
                <a:cs typeface="Times New Roman" panose="02020603050405020304" pitchFamily="18" charset="0"/>
              </a:rPr>
              <a:t> The risks of splenectomy (surgery, sepsis from encapsulated bacteria) must be weighed against the risk of severe bleeding. </a:t>
            </a:r>
          </a:p>
          <a:p>
            <a:endParaRPr lang="en-GB" dirty="0"/>
          </a:p>
        </p:txBody>
      </p:sp>
    </p:spTree>
    <p:extLst>
      <p:ext uri="{BB962C8B-B14F-4D97-AF65-F5344CB8AC3E}">
        <p14:creationId xmlns:p14="http://schemas.microsoft.com/office/powerpoint/2010/main" val="320262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847" y="592183"/>
            <a:ext cx="11295016" cy="6035040"/>
          </a:xfrm>
        </p:spPr>
        <p:txBody>
          <a:bodyPr rtlCol="0">
            <a:normAutofit/>
          </a:bodyPr>
          <a:lstStyle/>
          <a:p>
            <a:pPr marL="0" indent="0">
              <a:buNone/>
              <a:defRPr/>
            </a:pPr>
            <a:endParaRPr lang="en-US" sz="3000" dirty="0">
              <a:solidFill>
                <a:schemeClr val="tx1">
                  <a:lumMod val="75000"/>
                  <a:lumOff val="25000"/>
                </a:schemeClr>
              </a:solidFill>
              <a:cs typeface="Times New Roman" pitchFamily="18" charset="0"/>
            </a:endParaRPr>
          </a:p>
          <a:p>
            <a:pPr marL="91440" indent="-91440">
              <a:defRPr/>
            </a:pPr>
            <a:r>
              <a:rPr lang="en-US" sz="3000" dirty="0">
                <a:solidFill>
                  <a:schemeClr val="tx1">
                    <a:lumMod val="75000"/>
                    <a:lumOff val="25000"/>
                  </a:schemeClr>
                </a:solidFill>
                <a:cs typeface="Times New Roman" pitchFamily="18" charset="0"/>
              </a:rPr>
              <a:t> </a:t>
            </a:r>
            <a:r>
              <a:rPr lang="en-US" sz="3000" b="1" dirty="0">
                <a:solidFill>
                  <a:schemeClr val="tx1">
                    <a:lumMod val="75000"/>
                    <a:lumOff val="25000"/>
                  </a:schemeClr>
                </a:solidFill>
                <a:cs typeface="Times New Roman" pitchFamily="18" charset="0"/>
              </a:rPr>
              <a:t>Hemolytic uremic syndrome </a:t>
            </a:r>
            <a:r>
              <a:rPr lang="en-US" sz="3000" dirty="0">
                <a:solidFill>
                  <a:schemeClr val="tx1">
                    <a:lumMod val="75000"/>
                    <a:lumOff val="25000"/>
                  </a:schemeClr>
                </a:solidFill>
                <a:cs typeface="Times New Roman" pitchFamily="18" charset="0"/>
              </a:rPr>
              <a:t>occurs as a result of exposure to a toxin that induces endothelial injury, fibrin deposition, and platelet activation and clearance </a:t>
            </a:r>
          </a:p>
          <a:p>
            <a:pPr marL="0" indent="0">
              <a:buNone/>
              <a:defRPr/>
            </a:pPr>
            <a:endParaRPr lang="en-US" sz="3000" dirty="0">
              <a:solidFill>
                <a:schemeClr val="tx1">
                  <a:lumMod val="75000"/>
                  <a:lumOff val="25000"/>
                </a:schemeClr>
              </a:solidFill>
              <a:cs typeface="Times New Roman" pitchFamily="18" charset="0"/>
            </a:endParaRPr>
          </a:p>
          <a:p>
            <a:pPr marL="91440" indent="-91440">
              <a:defRPr/>
            </a:pPr>
            <a:r>
              <a:rPr lang="en-US" sz="3000" b="1" dirty="0">
                <a:solidFill>
                  <a:schemeClr val="tx1">
                    <a:lumMod val="75000"/>
                    <a:lumOff val="25000"/>
                  </a:schemeClr>
                </a:solidFill>
                <a:cs typeface="Times New Roman" pitchFamily="18" charset="0"/>
              </a:rPr>
              <a:t> Thrombotic thrombocytopenic purpura</a:t>
            </a:r>
            <a:r>
              <a:rPr lang="en-US" sz="3000" dirty="0">
                <a:solidFill>
                  <a:schemeClr val="tx1">
                    <a:lumMod val="75000"/>
                    <a:lumOff val="25000"/>
                  </a:schemeClr>
                </a:solidFill>
                <a:cs typeface="Times New Roman" pitchFamily="18" charset="0"/>
              </a:rPr>
              <a:t>  platelet consumption, precipitated by a congenital or acquired deficiency of a metalloproteinase that cleaves von Willebrand factor. </a:t>
            </a:r>
          </a:p>
          <a:p>
            <a:pPr marL="0" indent="0">
              <a:buNone/>
              <a:defRPr/>
            </a:pPr>
            <a:endParaRPr lang="en-US" sz="3000" dirty="0">
              <a:solidFill>
                <a:schemeClr val="tx1">
                  <a:lumMod val="75000"/>
                  <a:lumOff val="25000"/>
                </a:schemeClr>
              </a:solidFill>
              <a:cs typeface="Times New Roman" pitchFamily="18" charset="0"/>
            </a:endParaRPr>
          </a:p>
          <a:p>
            <a:pPr marL="91440" indent="-91440">
              <a:defRPr/>
            </a:pPr>
            <a:r>
              <a:rPr lang="en-US" sz="3000" dirty="0">
                <a:solidFill>
                  <a:schemeClr val="tx1">
                    <a:lumMod val="75000"/>
                    <a:lumOff val="25000"/>
                  </a:schemeClr>
                </a:solidFill>
                <a:cs typeface="Times New Roman" pitchFamily="18" charset="0"/>
              </a:rPr>
              <a:t> </a:t>
            </a:r>
            <a:r>
              <a:rPr lang="en-US" b="1" dirty="0">
                <a:solidFill>
                  <a:schemeClr val="tx1">
                    <a:lumMod val="75000"/>
                    <a:lumOff val="25000"/>
                  </a:schemeClr>
                </a:solidFill>
                <a:cs typeface="Times New Roman" pitchFamily="18" charset="0"/>
              </a:rPr>
              <a:t>Disseminated Intravascular Coagulation</a:t>
            </a:r>
          </a:p>
          <a:p>
            <a:pPr marL="91440" indent="-91440">
              <a:defRPr/>
            </a:pPr>
            <a:endParaRPr lang="en-US" sz="1800"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0738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cs typeface="Times New Roman" panose="02020603050405020304" pitchFamily="18" charset="0"/>
              </a:rPr>
              <a:t>Disorders of Platelet Function </a:t>
            </a:r>
            <a:br>
              <a:rPr lang="en-US" altLang="en-US" b="1" dirty="0">
                <a:cs typeface="Times New Roman" panose="02020603050405020304" pitchFamily="18" charset="0"/>
              </a:rPr>
            </a:br>
            <a:endParaRPr lang="en-GB" dirty="0"/>
          </a:p>
        </p:txBody>
      </p:sp>
      <p:sp>
        <p:nvSpPr>
          <p:cNvPr id="3" name="Content Placeholder 2"/>
          <p:cNvSpPr>
            <a:spLocks noGrp="1"/>
          </p:cNvSpPr>
          <p:nvPr>
            <p:ph idx="1"/>
          </p:nvPr>
        </p:nvSpPr>
        <p:spPr>
          <a:xfrm>
            <a:off x="838200" y="1358900"/>
            <a:ext cx="10515600" cy="5270499"/>
          </a:xfrm>
        </p:spPr>
        <p:txBody>
          <a:bodyPr>
            <a:normAutofit fontScale="85000" lnSpcReduction="20000"/>
          </a:bodyPr>
          <a:lstStyle/>
          <a:p>
            <a:r>
              <a:rPr lang="en-US" altLang="en-US" sz="3200" b="1" dirty="0">
                <a:cs typeface="Times New Roman" panose="02020603050405020304" pitchFamily="18" charset="0"/>
              </a:rPr>
              <a:t>Primary disorders </a:t>
            </a:r>
            <a:r>
              <a:rPr lang="en-US" altLang="en-US" sz="3200" dirty="0">
                <a:cs typeface="Times New Roman" panose="02020603050405020304" pitchFamily="18" charset="0"/>
              </a:rPr>
              <a:t>of platelet function may involve receptors on platelet membranes for adhesive proteins. </a:t>
            </a:r>
          </a:p>
          <a:p>
            <a:endParaRPr lang="en-US" altLang="en-US" sz="3200" dirty="0">
              <a:cs typeface="Times New Roman" panose="02020603050405020304" pitchFamily="18" charset="0"/>
            </a:endParaRPr>
          </a:p>
          <a:p>
            <a:r>
              <a:rPr lang="en-US" sz="3800" dirty="0"/>
              <a:t>Autosomal  recessive  disorders </a:t>
            </a:r>
          </a:p>
          <a:p>
            <a:endParaRPr lang="en-US" altLang="en-US" sz="3200" dirty="0">
              <a:cs typeface="Times New Roman" panose="02020603050405020304" pitchFamily="18" charset="0"/>
            </a:endParaRPr>
          </a:p>
          <a:p>
            <a:r>
              <a:rPr lang="en-GB" sz="3200" b="1" dirty="0"/>
              <a:t>Characterized by prolonged bleeding time</a:t>
            </a:r>
            <a:endParaRPr lang="en-US" altLang="en-US" sz="3200" dirty="0">
              <a:cs typeface="Times New Roman" panose="02020603050405020304" pitchFamily="18" charset="0"/>
            </a:endParaRPr>
          </a:p>
          <a:p>
            <a:pPr marL="0" indent="0">
              <a:buNone/>
            </a:pPr>
            <a:endParaRPr lang="en-GB" sz="3200" b="1" dirty="0"/>
          </a:p>
          <a:p>
            <a:r>
              <a:rPr lang="en-GB" sz="3200" b="1" dirty="0"/>
              <a:t>Glanzmann thrombasthenia </a:t>
            </a:r>
            <a:r>
              <a:rPr lang="en-GB" sz="3200" dirty="0"/>
              <a:t>is an </a:t>
            </a:r>
            <a:r>
              <a:rPr lang="en-GB" sz="3200" b="1" dirty="0"/>
              <a:t>autosomal recessive </a:t>
            </a:r>
            <a:r>
              <a:rPr lang="en-GB" sz="3200" dirty="0"/>
              <a:t>disorder characterized by diminished ability of platelets to aggregate and form a clot as a result of deficient adhesive glycoprotein IIb/IIIa (receptor for fibrinogen) on the platelet cell membrane.</a:t>
            </a:r>
          </a:p>
          <a:p>
            <a:pPr marL="0" indent="0">
              <a:buNone/>
            </a:pPr>
            <a:endParaRPr lang="en-GB" sz="3200" dirty="0"/>
          </a:p>
          <a:p>
            <a:r>
              <a:rPr lang="en-GB" sz="3200" dirty="0"/>
              <a:t>Usually normal platelet count.</a:t>
            </a:r>
          </a:p>
        </p:txBody>
      </p:sp>
    </p:spTree>
    <p:extLst>
      <p:ext uri="{BB962C8B-B14F-4D97-AF65-F5344CB8AC3E}">
        <p14:creationId xmlns:p14="http://schemas.microsoft.com/office/powerpoint/2010/main" val="2390344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cs typeface="Times New Roman" panose="02020603050405020304" pitchFamily="18" charset="0"/>
              </a:rPr>
              <a:t>Disorders of Platelet Function</a:t>
            </a:r>
            <a:endParaRPr lang="en-GB" sz="3600" dirty="0"/>
          </a:p>
        </p:txBody>
      </p:sp>
      <p:sp>
        <p:nvSpPr>
          <p:cNvPr id="3" name="Content Placeholder 2"/>
          <p:cNvSpPr>
            <a:spLocks noGrp="1"/>
          </p:cNvSpPr>
          <p:nvPr>
            <p:ph idx="1"/>
          </p:nvPr>
        </p:nvSpPr>
        <p:spPr/>
        <p:txBody>
          <a:bodyPr>
            <a:normAutofit/>
          </a:bodyPr>
          <a:lstStyle/>
          <a:p>
            <a:r>
              <a:rPr lang="en-GB" sz="3200" b="1" dirty="0"/>
              <a:t>Bernard–Soulier syndrome </a:t>
            </a:r>
            <a:r>
              <a:rPr lang="en-GB" sz="3200" dirty="0"/>
              <a:t>is an </a:t>
            </a:r>
            <a:r>
              <a:rPr lang="en-GB" sz="3200" b="1" dirty="0"/>
              <a:t>autosomal recessive </a:t>
            </a:r>
            <a:r>
              <a:rPr lang="en-GB" sz="3200" dirty="0"/>
              <a:t>disorder characterized by decreased platelet adhesion as a result of absence of platelet membrane glycoprotein </a:t>
            </a:r>
            <a:r>
              <a:rPr lang="en-GB" sz="3200" dirty="0" err="1"/>
              <a:t>Ib</a:t>
            </a:r>
            <a:r>
              <a:rPr lang="en-GB" sz="3200" dirty="0"/>
              <a:t> (receptor for collagen). </a:t>
            </a:r>
          </a:p>
          <a:p>
            <a:pPr marL="0" indent="0">
              <a:buNone/>
            </a:pPr>
            <a:endParaRPr lang="en-GB" sz="3200" dirty="0"/>
          </a:p>
          <a:p>
            <a:r>
              <a:rPr lang="en-GB" sz="3200" dirty="0"/>
              <a:t>Severe hemorrhage may occur, </a:t>
            </a:r>
            <a:r>
              <a:rPr lang="en-GB" sz="3200" b="1" dirty="0"/>
              <a:t>mild thrombocytopenia </a:t>
            </a:r>
            <a:r>
              <a:rPr lang="en-GB" sz="3200" dirty="0"/>
              <a:t>and </a:t>
            </a:r>
            <a:r>
              <a:rPr lang="en-GB" sz="3200" b="1" dirty="0"/>
              <a:t>large unusual platelets</a:t>
            </a:r>
            <a:r>
              <a:rPr lang="en-GB" sz="3200" dirty="0"/>
              <a:t> are seen on blood smear.</a:t>
            </a:r>
          </a:p>
          <a:p>
            <a:endParaRPr lang="en-GB" sz="3200" dirty="0"/>
          </a:p>
        </p:txBody>
      </p:sp>
    </p:spTree>
    <p:extLst>
      <p:ext uri="{BB962C8B-B14F-4D97-AF65-F5344CB8AC3E}">
        <p14:creationId xmlns:p14="http://schemas.microsoft.com/office/powerpoint/2010/main" val="3103934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8801"/>
            <a:ext cx="10833100" cy="6627484"/>
          </a:xfrm>
        </p:spPr>
        <p:txBody>
          <a:bodyPr/>
          <a:lstStyle/>
          <a:p>
            <a:pPr marL="0" indent="0">
              <a:buNone/>
            </a:pPr>
            <a:r>
              <a:rPr lang="en-US" altLang="en-US" sz="3200" b="1" dirty="0">
                <a:cs typeface="Times New Roman" panose="02020603050405020304" pitchFamily="18" charset="0"/>
              </a:rPr>
              <a:t>Secondary disorders</a:t>
            </a:r>
          </a:p>
          <a:p>
            <a:r>
              <a:rPr lang="en-US" sz="3200" dirty="0"/>
              <a:t>systemic  illnesses, e.g., liver  disease,  kidney  disease  (uremia).</a:t>
            </a:r>
          </a:p>
          <a:p>
            <a:endParaRPr lang="en-US" altLang="en-US" sz="3200" dirty="0">
              <a:cs typeface="Times New Roman" panose="02020603050405020304" pitchFamily="18" charset="0"/>
            </a:endParaRPr>
          </a:p>
          <a:p>
            <a:r>
              <a:rPr lang="en-US" altLang="en-US" sz="3200" dirty="0">
                <a:cs typeface="Times New Roman" panose="02020603050405020304" pitchFamily="18" charset="0"/>
              </a:rPr>
              <a:t>Drugs (valproic acid, Aspirin, NSAIDS drugs) </a:t>
            </a:r>
          </a:p>
          <a:p>
            <a:endParaRPr lang="en-US" altLang="en-US" sz="3200" dirty="0">
              <a:cs typeface="Times New Roman" panose="02020603050405020304" pitchFamily="18" charset="0"/>
            </a:endParaRPr>
          </a:p>
          <a:p>
            <a:r>
              <a:rPr lang="en-US" altLang="en-US" b="1" dirty="0">
                <a:latin typeface="Times New Roman" panose="02020603050405020304" pitchFamily="18" charset="0"/>
                <a:cs typeface="Times New Roman" panose="02020603050405020304" pitchFamily="18" charset="0"/>
              </a:rPr>
              <a:t>Disorders of platelet function present with mucocutaneous bleeding and a prolonged bleeding time or abnormal platelets aggregation</a:t>
            </a:r>
          </a:p>
          <a:p>
            <a:pPr marL="0" indent="0">
              <a:buNone/>
            </a:pPr>
            <a:endParaRPr lang="en-US" dirty="0"/>
          </a:p>
        </p:txBody>
      </p:sp>
    </p:spTree>
    <p:extLst>
      <p:ext uri="{BB962C8B-B14F-4D97-AF65-F5344CB8AC3E}">
        <p14:creationId xmlns:p14="http://schemas.microsoft.com/office/powerpoint/2010/main" val="4000058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0164"/>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Disorders of Clotting Factors </a:t>
            </a:r>
          </a:p>
        </p:txBody>
      </p:sp>
      <p:sp>
        <p:nvSpPr>
          <p:cNvPr id="40963" name="Content Placeholder 2"/>
          <p:cNvSpPr>
            <a:spLocks noGrp="1"/>
          </p:cNvSpPr>
          <p:nvPr>
            <p:ph idx="1"/>
          </p:nvPr>
        </p:nvSpPr>
        <p:spPr>
          <a:xfrm>
            <a:off x="838200" y="1532709"/>
            <a:ext cx="10515600" cy="5007428"/>
          </a:xfrm>
        </p:spPr>
        <p:txBody>
          <a:bodyPr>
            <a:normAutofit/>
          </a:bodyPr>
          <a:lstStyle/>
          <a:p>
            <a:pPr marL="0" indent="0" eaLnBrk="1" hangingPunct="1">
              <a:buNone/>
            </a:pPr>
            <a:endParaRPr lang="en-US" altLang="en-US" dirty="0">
              <a:latin typeface="Times New Roman" panose="02020603050405020304" pitchFamily="18" charset="0"/>
              <a:cs typeface="Times New Roman" panose="02020603050405020304" pitchFamily="18" charset="0"/>
            </a:endParaRPr>
          </a:p>
          <a:p>
            <a:r>
              <a:rPr lang="en-GB" b="1" dirty="0"/>
              <a:t>Congenital clotting factor disorders. </a:t>
            </a:r>
            <a:r>
              <a:rPr lang="en-GB" dirty="0"/>
              <a:t>These disorders include deficiency of </a:t>
            </a:r>
            <a:r>
              <a:rPr lang="en-GB" b="1" dirty="0"/>
              <a:t>factor VIII </a:t>
            </a:r>
            <a:r>
              <a:rPr lang="en-GB" dirty="0"/>
              <a:t>and </a:t>
            </a:r>
            <a:r>
              <a:rPr lang="en-GB" b="1" dirty="0"/>
              <a:t>von Willebrand disease </a:t>
            </a:r>
            <a:r>
              <a:rPr lang="en-GB" dirty="0"/>
              <a:t>(both of which are factor VIII–related disorders) and deficiency of </a:t>
            </a:r>
            <a:r>
              <a:rPr lang="en-GB" b="1" dirty="0"/>
              <a:t>factor IX</a:t>
            </a:r>
            <a:r>
              <a:rPr lang="en-GB" dirty="0"/>
              <a:t>.</a:t>
            </a:r>
          </a:p>
          <a:p>
            <a:pPr marL="0" indent="0">
              <a:buNone/>
            </a:pPr>
            <a:endParaRPr lang="en-GB" dirty="0"/>
          </a:p>
          <a:p>
            <a:r>
              <a:rPr lang="en-GB" b="1" dirty="0"/>
              <a:t>Factor VIII disorders </a:t>
            </a:r>
            <a:r>
              <a:rPr lang="en-GB" dirty="0"/>
              <a:t>include two inherited disorders</a:t>
            </a:r>
          </a:p>
          <a:p>
            <a:pPr marL="0" indent="0">
              <a:buNone/>
            </a:pPr>
            <a:endParaRPr lang="en-GB" dirty="0"/>
          </a:p>
          <a:p>
            <a:r>
              <a:rPr lang="en-GB" b="1" dirty="0"/>
              <a:t>Hemophilia A </a:t>
            </a:r>
            <a:r>
              <a:rPr lang="en-GB" dirty="0"/>
              <a:t>represents a defect in factor VIII procoagulant activity</a:t>
            </a:r>
          </a:p>
          <a:p>
            <a:pPr marL="0" indent="0">
              <a:buNone/>
            </a:pPr>
            <a:r>
              <a:rPr lang="en-GB" dirty="0"/>
              <a:t>   and  normal Platelet function.</a:t>
            </a:r>
          </a:p>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359830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b="1" dirty="0"/>
              <a:t>Von Willebrand disease</a:t>
            </a:r>
          </a:p>
          <a:p>
            <a:pPr marL="0" indent="0">
              <a:buNone/>
            </a:pPr>
            <a:endParaRPr lang="en-GB" b="1" dirty="0"/>
          </a:p>
          <a:p>
            <a:r>
              <a:rPr lang="en-GB" b="1" dirty="0"/>
              <a:t> </a:t>
            </a:r>
            <a:r>
              <a:rPr lang="en-GB" dirty="0"/>
              <a:t>Factor VIII procoagulant activity is variable, but platelet function is defective because of a decrease or defect in </a:t>
            </a:r>
            <a:r>
              <a:rPr lang="en-GB" b="1" dirty="0"/>
              <a:t>von Willebrand factor, </a:t>
            </a:r>
            <a:r>
              <a:rPr lang="en-GB" dirty="0"/>
              <a:t>a protein required for platelet adhesion to blood vessel wall.</a:t>
            </a:r>
          </a:p>
          <a:p>
            <a:pPr marL="0" indent="0">
              <a:buNone/>
            </a:pPr>
            <a:endParaRPr lang="en-GB" dirty="0"/>
          </a:p>
          <a:p>
            <a:r>
              <a:rPr lang="en-GB" dirty="0"/>
              <a:t> It also functions as a carrier protein for factor VIII.</a:t>
            </a:r>
          </a:p>
        </p:txBody>
      </p:sp>
    </p:spTree>
    <p:extLst>
      <p:ext uri="{BB962C8B-B14F-4D97-AF65-F5344CB8AC3E}">
        <p14:creationId xmlns:p14="http://schemas.microsoft.com/office/powerpoint/2010/main" val="1046765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Factor VIII deficiency—hemophilia A</a:t>
            </a:r>
            <a:br>
              <a:rPr lang="en-GB" b="1" dirty="0"/>
            </a:br>
            <a:endParaRPr lang="en-GB" dirty="0"/>
          </a:p>
        </p:txBody>
      </p:sp>
      <p:sp>
        <p:nvSpPr>
          <p:cNvPr id="3" name="Content Placeholder 2"/>
          <p:cNvSpPr>
            <a:spLocks noGrp="1"/>
          </p:cNvSpPr>
          <p:nvPr>
            <p:ph idx="1"/>
          </p:nvPr>
        </p:nvSpPr>
        <p:spPr>
          <a:xfrm>
            <a:off x="469900" y="1388532"/>
            <a:ext cx="11252200" cy="5202767"/>
          </a:xfrm>
        </p:spPr>
        <p:txBody>
          <a:bodyPr>
            <a:noAutofit/>
          </a:bodyPr>
          <a:lstStyle/>
          <a:p>
            <a:r>
              <a:rPr lang="en-GB" b="1" dirty="0">
                <a:latin typeface="Times New Roman" panose="02020603050405020304" pitchFamily="18" charset="0"/>
                <a:cs typeface="Times New Roman" panose="02020603050405020304" pitchFamily="18" charset="0"/>
              </a:rPr>
              <a:t>Inheritance </a:t>
            </a:r>
            <a:r>
              <a:rPr lang="en-GB" dirty="0">
                <a:latin typeface="Times New Roman" panose="02020603050405020304" pitchFamily="18" charset="0"/>
                <a:cs typeface="Times New Roman" panose="02020603050405020304" pitchFamily="18" charset="0"/>
              </a:rPr>
              <a:t>is </a:t>
            </a:r>
            <a:r>
              <a:rPr lang="en-GB" b="1" dirty="0">
                <a:latin typeface="Times New Roman" panose="02020603050405020304" pitchFamily="18" charset="0"/>
                <a:cs typeface="Times New Roman" panose="02020603050405020304" pitchFamily="18" charset="0"/>
              </a:rPr>
              <a:t>X-linked </a:t>
            </a:r>
            <a:r>
              <a:rPr lang="en-GB" dirty="0">
                <a:latin typeface="Times New Roman" panose="02020603050405020304" pitchFamily="18" charset="0"/>
                <a:cs typeface="Times New Roman" panose="02020603050405020304" pitchFamily="18" charset="0"/>
              </a:rPr>
              <a:t>and occurs in 1 in 5000–10,000 male births. </a:t>
            </a:r>
            <a:endParaRPr lang="en-GB"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Only  2%  of neonates  with  hemophilia  sustain  intracranial  hemorrhages.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30% of  male  infants  with  hemophilia  bleed  with  circumcision.  </a:t>
            </a:r>
          </a:p>
          <a:p>
            <a:pPr marL="0" indent="0">
              <a:buNone/>
            </a:pPr>
            <a:endParaRPr lang="en-GB"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Hemarthroses </a:t>
            </a:r>
            <a:r>
              <a:rPr lang="en-GB" dirty="0">
                <a:latin typeface="Times New Roman" panose="02020603050405020304" pitchFamily="18" charset="0"/>
                <a:cs typeface="Times New Roman" panose="02020603050405020304" pitchFamily="18" charset="0"/>
              </a:rPr>
              <a:t>(involving the knees, elbows, and ankles most commonly) and </a:t>
            </a:r>
            <a:r>
              <a:rPr lang="en-GB" b="1" dirty="0">
                <a:latin typeface="Times New Roman" panose="02020603050405020304" pitchFamily="18" charset="0"/>
                <a:cs typeface="Times New Roman" panose="02020603050405020304" pitchFamily="18" charset="0"/>
              </a:rPr>
              <a:t>deep soft tissue bleeding </a:t>
            </a:r>
            <a:r>
              <a:rPr lang="en-GB" dirty="0">
                <a:latin typeface="Times New Roman" panose="02020603050405020304" pitchFamily="18" charset="0"/>
                <a:cs typeface="Times New Roman" panose="02020603050405020304" pitchFamily="18" charset="0"/>
              </a:rPr>
              <a:t>are the </a:t>
            </a:r>
            <a:r>
              <a:rPr lang="en-GB" b="1" dirty="0">
                <a:latin typeface="Times New Roman" panose="02020603050405020304" pitchFamily="18" charset="0"/>
                <a:cs typeface="Times New Roman" panose="02020603050405020304" pitchFamily="18" charset="0"/>
              </a:rPr>
              <a:t>hallmarks.</a:t>
            </a:r>
          </a:p>
          <a:p>
            <a:pPr marL="0" indent="0">
              <a:buNone/>
            </a:pPr>
            <a:endParaRPr lang="en-GB"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Bleeding into the iliopsoas muscle </a:t>
            </a:r>
            <a:r>
              <a:rPr lang="en-GB" dirty="0">
                <a:latin typeface="Times New Roman" panose="02020603050405020304" pitchFamily="18" charset="0"/>
                <a:cs typeface="Times New Roman" panose="02020603050405020304" pitchFamily="18" charset="0"/>
              </a:rPr>
              <a:t>may be especially severe as a result of delayed recognition of the bleeding and the potential for significant blood accumulation.</a:t>
            </a:r>
          </a:p>
        </p:txBody>
      </p:sp>
    </p:spTree>
    <p:extLst>
      <p:ext uri="{BB962C8B-B14F-4D97-AF65-F5344CB8AC3E}">
        <p14:creationId xmlns:p14="http://schemas.microsoft.com/office/powerpoint/2010/main" val="138259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84E0D-CA6E-5804-24A0-21CF812EE483}"/>
              </a:ext>
            </a:extLst>
          </p:cNvPr>
          <p:cNvSpPr>
            <a:spLocks noGrp="1"/>
          </p:cNvSpPr>
          <p:nvPr>
            <p:ph idx="1"/>
          </p:nvPr>
        </p:nvSpPr>
        <p:spPr>
          <a:xfrm>
            <a:off x="381000" y="838200"/>
            <a:ext cx="11379200" cy="5338763"/>
          </a:xfrm>
        </p:spPr>
        <p:txBody>
          <a:bodyPr/>
          <a:lstStyle/>
          <a:p>
            <a:r>
              <a:rPr lang="en-US" dirty="0">
                <a:latin typeface="Times New Roman" panose="02020603050405020304" pitchFamily="18" charset="0"/>
                <a:cs typeface="Times New Roman" panose="02020603050405020304" pitchFamily="18" charset="0"/>
              </a:rPr>
              <a:t>After adhesion, platelets undergo activation and release numerous intracellular contents, including adenosine diphosphate (ADP). These activated platelets subsequently induce aggregation of additional platelets.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Simultaneously, tissue factor, collagen, and other matrix proteins in tissue activate the coagulation cascade, leading to the formation of the enzyme thrombin.</a:t>
            </a:r>
          </a:p>
          <a:p>
            <a:pPr marL="0" indent="0">
              <a:buNone/>
            </a:pP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Thrombin causes further aggregation of platelets, a positive feedback activation of factors 5 and 8, the conversion of fibrinogen to fibrin, and the activation of factor 11</a:t>
            </a:r>
          </a:p>
        </p:txBody>
      </p:sp>
    </p:spTree>
    <p:extLst>
      <p:ext uri="{BB962C8B-B14F-4D97-AF65-F5344CB8AC3E}">
        <p14:creationId xmlns:p14="http://schemas.microsoft.com/office/powerpoint/2010/main" val="2755574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Factor VIII deficiency—hemophilia A</a:t>
            </a:r>
            <a:endParaRPr lang="en-GB" dirty="0"/>
          </a:p>
        </p:txBody>
      </p:sp>
      <p:sp>
        <p:nvSpPr>
          <p:cNvPr id="3" name="Content Placeholder 2"/>
          <p:cNvSpPr>
            <a:spLocks noGrp="1"/>
          </p:cNvSpPr>
          <p:nvPr>
            <p:ph idx="1"/>
          </p:nvPr>
        </p:nvSpPr>
        <p:spPr>
          <a:xfrm>
            <a:off x="838200" y="1670756"/>
            <a:ext cx="10515600" cy="5187243"/>
          </a:xfrm>
        </p:spPr>
        <p:txBody>
          <a:bodyPr>
            <a:normAutofit/>
          </a:bodyPr>
          <a:lstStyle/>
          <a:p>
            <a:pPr marL="0" indent="0">
              <a:buNone/>
            </a:pPr>
            <a:r>
              <a:rPr lang="en-GB" b="1" dirty="0"/>
              <a:t>Severe, moderate, and mild forms </a:t>
            </a:r>
            <a:r>
              <a:rPr lang="en-GB" dirty="0"/>
              <a:t>exist based on the activity level of factor VIII protein.</a:t>
            </a:r>
          </a:p>
          <a:p>
            <a:r>
              <a:rPr lang="en-GB" b="1" dirty="0"/>
              <a:t>Severe: spontaneous bleeding </a:t>
            </a:r>
            <a:r>
              <a:rPr lang="en-GB" dirty="0"/>
              <a:t>(&lt;1% factor VIII protein activity)</a:t>
            </a:r>
          </a:p>
          <a:p>
            <a:r>
              <a:rPr lang="en-GB" b="1" dirty="0"/>
              <a:t>Moderate: bleeding only with trauma </a:t>
            </a:r>
            <a:r>
              <a:rPr lang="en-GB" dirty="0"/>
              <a:t>(1–5% factor VIII protein activity)</a:t>
            </a:r>
          </a:p>
          <a:p>
            <a:r>
              <a:rPr lang="en-GB" b="1" dirty="0"/>
              <a:t>Mild: bleeding only after surgery or major trauma </a:t>
            </a:r>
            <a:r>
              <a:rPr lang="en-GB" dirty="0"/>
              <a:t>(&gt;5% factor VIII</a:t>
            </a:r>
          </a:p>
          <a:p>
            <a:pPr marL="0" indent="0">
              <a:buNone/>
            </a:pPr>
            <a:r>
              <a:rPr lang="en-GB" dirty="0"/>
              <a:t>   protein activity)</a:t>
            </a:r>
          </a:p>
          <a:p>
            <a:r>
              <a:rPr lang="en-GB" dirty="0"/>
              <a:t> </a:t>
            </a:r>
            <a:r>
              <a:rPr lang="en-GB" b="1" dirty="0"/>
              <a:t>Central nervous system (CNS) bleeding </a:t>
            </a:r>
            <a:r>
              <a:rPr lang="en-GB" dirty="0"/>
              <a:t>is the most dreaded complication and is usually the result of head trauma.</a:t>
            </a:r>
          </a:p>
          <a:p>
            <a:pPr marL="0" indent="0">
              <a:buNone/>
            </a:pPr>
            <a:endParaRPr lang="en-GB" dirty="0"/>
          </a:p>
        </p:txBody>
      </p:sp>
    </p:spTree>
    <p:extLst>
      <p:ext uri="{BB962C8B-B14F-4D97-AF65-F5344CB8AC3E}">
        <p14:creationId xmlns:p14="http://schemas.microsoft.com/office/powerpoint/2010/main" val="2582103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Factor VIII deficiency—hemophilia A</a:t>
            </a:r>
            <a:endParaRPr lang="en-GB" dirty="0"/>
          </a:p>
        </p:txBody>
      </p:sp>
      <p:sp>
        <p:nvSpPr>
          <p:cNvPr id="3" name="Content Placeholder 2"/>
          <p:cNvSpPr>
            <a:spLocks noGrp="1"/>
          </p:cNvSpPr>
          <p:nvPr>
            <p:ph idx="1"/>
          </p:nvPr>
        </p:nvSpPr>
        <p:spPr/>
        <p:txBody>
          <a:bodyPr/>
          <a:lstStyle/>
          <a:p>
            <a:pPr marL="0" indent="0">
              <a:buNone/>
            </a:pPr>
            <a:r>
              <a:rPr lang="en-GB" b="1" dirty="0"/>
              <a:t>   Laboratory findings</a:t>
            </a:r>
          </a:p>
          <a:p>
            <a:endParaRPr lang="en-GB" b="1" dirty="0"/>
          </a:p>
          <a:p>
            <a:r>
              <a:rPr lang="en-GB" b="1" dirty="0"/>
              <a:t>Prolonged aPTT </a:t>
            </a:r>
            <a:r>
              <a:rPr lang="en-GB" dirty="0"/>
              <a:t>(in mild form, aPTT may be normal)</a:t>
            </a:r>
          </a:p>
          <a:p>
            <a:endParaRPr lang="en-GB" dirty="0"/>
          </a:p>
          <a:p>
            <a:r>
              <a:rPr lang="en-GB" b="1" dirty="0"/>
              <a:t>Normal PT, platelet count, </a:t>
            </a:r>
            <a:r>
              <a:rPr lang="en-GB" dirty="0"/>
              <a:t>and </a:t>
            </a:r>
            <a:r>
              <a:rPr lang="en-GB" b="1" dirty="0"/>
              <a:t>platelet function assay</a:t>
            </a:r>
          </a:p>
          <a:p>
            <a:pPr marL="0" indent="0">
              <a:buNone/>
            </a:pPr>
            <a:endParaRPr lang="en-GB" b="1" dirty="0"/>
          </a:p>
          <a:p>
            <a:r>
              <a:rPr lang="en-GB" b="1" dirty="0"/>
              <a:t>Low factor VIII protein activity </a:t>
            </a:r>
            <a:r>
              <a:rPr lang="en-GB" dirty="0"/>
              <a:t>in the presence of normal von Willebrand factor assay</a:t>
            </a:r>
          </a:p>
        </p:txBody>
      </p:sp>
    </p:spTree>
    <p:extLst>
      <p:ext uri="{BB962C8B-B14F-4D97-AF65-F5344CB8AC3E}">
        <p14:creationId xmlns:p14="http://schemas.microsoft.com/office/powerpoint/2010/main" val="3875126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Factor VIII deficiency—hemophilia A</a:t>
            </a:r>
            <a:endParaRPr lang="en-GB" dirty="0"/>
          </a:p>
        </p:txBody>
      </p:sp>
      <p:sp>
        <p:nvSpPr>
          <p:cNvPr id="3" name="Content Placeholder 2"/>
          <p:cNvSpPr>
            <a:spLocks noGrp="1"/>
          </p:cNvSpPr>
          <p:nvPr>
            <p:ph idx="1"/>
          </p:nvPr>
        </p:nvSpPr>
        <p:spPr/>
        <p:txBody>
          <a:bodyPr>
            <a:normAutofit/>
          </a:bodyPr>
          <a:lstStyle/>
          <a:p>
            <a:r>
              <a:rPr lang="en-GB" sz="3200" b="1" dirty="0"/>
              <a:t>Management. </a:t>
            </a:r>
            <a:r>
              <a:rPr lang="en-GB" sz="3200" dirty="0"/>
              <a:t>Treatment includes prevention of trauma and replacement of factor VIII.</a:t>
            </a:r>
          </a:p>
          <a:p>
            <a:pPr marL="0" indent="0">
              <a:buNone/>
            </a:pPr>
            <a:r>
              <a:rPr lang="en-GB" sz="3200" dirty="0"/>
              <a:t> </a:t>
            </a:r>
          </a:p>
          <a:p>
            <a:r>
              <a:rPr lang="en-GB" sz="3200" b="1" dirty="0"/>
              <a:t>Desmopressin acetate (DDAVP) </a:t>
            </a:r>
            <a:r>
              <a:rPr lang="en-GB" sz="3200" dirty="0"/>
              <a:t>causes the release of stored factor VIII from the patient’s own cells and may be useful in mild hemophilia A.</a:t>
            </a:r>
          </a:p>
          <a:p>
            <a:r>
              <a:rPr lang="en-GB" sz="3200" b="1" dirty="0"/>
              <a:t>Novo Seven for inhibitors </a:t>
            </a:r>
          </a:p>
        </p:txBody>
      </p:sp>
    </p:spTree>
    <p:extLst>
      <p:ext uri="{BB962C8B-B14F-4D97-AF65-F5344CB8AC3E}">
        <p14:creationId xmlns:p14="http://schemas.microsoft.com/office/powerpoint/2010/main" val="2873796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8" y="378981"/>
            <a:ext cx="10515600" cy="840220"/>
          </a:xfrm>
        </p:spPr>
        <p:txBody>
          <a:bodyPr/>
          <a:lstStyle/>
          <a:p>
            <a:r>
              <a:rPr lang="en-US" dirty="0">
                <a:latin typeface="Times New Roman" panose="02020603050405020304" pitchFamily="18" charset="0"/>
                <a:cs typeface="Times New Roman" panose="02020603050405020304" pitchFamily="18" charset="0"/>
              </a:rPr>
              <a:t>Treatment</a:t>
            </a:r>
          </a:p>
        </p:txBody>
      </p:sp>
      <p:sp>
        <p:nvSpPr>
          <p:cNvPr id="3" name="Content Placeholder 2"/>
          <p:cNvSpPr>
            <a:spLocks noGrp="1"/>
          </p:cNvSpPr>
          <p:nvPr>
            <p:ph idx="1"/>
          </p:nvPr>
        </p:nvSpPr>
        <p:spPr>
          <a:xfrm>
            <a:off x="443345" y="1330468"/>
            <a:ext cx="11499273" cy="4917931"/>
          </a:xfrm>
        </p:spPr>
        <p:txBody>
          <a:bodyPr>
            <a:normAutofit/>
          </a:bodyPr>
          <a:lstStyle/>
          <a:p>
            <a:r>
              <a:rPr lang="en-US" dirty="0">
                <a:latin typeface="Times New Roman" panose="02020603050405020304" pitchFamily="18" charset="0"/>
                <a:cs typeface="Times New Roman" panose="02020603050405020304" pitchFamily="18" charset="0"/>
              </a:rPr>
              <a:t>Early, appropriate </a:t>
            </a:r>
            <a:r>
              <a:rPr lang="en-US" b="1" dirty="0">
                <a:latin typeface="Times New Roman" panose="02020603050405020304" pitchFamily="18" charset="0"/>
                <a:cs typeface="Times New Roman" panose="02020603050405020304" pitchFamily="18" charset="0"/>
              </a:rPr>
              <a:t>replacement therapy</a:t>
            </a:r>
            <a:r>
              <a:rPr lang="en-US" dirty="0">
                <a:latin typeface="Times New Roman" panose="02020603050405020304" pitchFamily="18" charset="0"/>
                <a:cs typeface="Times New Roman" panose="02020603050405020304" pitchFamily="18" charset="0"/>
              </a:rPr>
              <a:t> is the hallmark of excellent hemophilia care.</a:t>
            </a:r>
          </a:p>
          <a:p>
            <a:r>
              <a:rPr lang="en-GB" sz="2800" dirty="0">
                <a:latin typeface="Times New Roman" panose="02020603050405020304" pitchFamily="18" charset="0"/>
                <a:cs typeface="Times New Roman" panose="02020603050405020304" pitchFamily="18" charset="0"/>
              </a:rPr>
              <a:t>Treatment includes prevention of trauma and replacement of factor VIII.</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Prophylactic therapy starting in infancy has greatly diminished the likelihood of chronic Arthropathy in children with sever hemophilia.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Recombinant factor VIII (FVIII) or recombinant factor IX (FIX).</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Novo Seven for inhibitors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49980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77" y="609601"/>
            <a:ext cx="10515600" cy="5991496"/>
          </a:xfrm>
        </p:spPr>
        <p:txBody>
          <a:bodyPr/>
          <a:lstStyle/>
          <a:p>
            <a:r>
              <a:rPr lang="en-US" altLang="en-US" dirty="0">
                <a:latin typeface="Times New Roman" panose="02020603050405020304" pitchFamily="18" charset="0"/>
                <a:cs typeface="Times New Roman" panose="02020603050405020304" pitchFamily="18" charset="0"/>
              </a:rPr>
              <a:t>For mild to moderate bleeding episodes (hemarthroses), a 40% level for factor VIII or a 30% to 40% level for factor IX is appropriate.</a:t>
            </a:r>
          </a:p>
          <a:p>
            <a:pPr marL="0" indent="0">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The dose can be calculated using the knowledge that 1 U/kg body weight of factor VIII increases the plasma level 2%, whereas 1.5 U/kg of recombinant factor IX increases the plasma level 1%.</a:t>
            </a:r>
          </a:p>
          <a:p>
            <a:endParaRPr lang="en-US" altLang="en-US" dirty="0">
              <a:cs typeface="Arial" panose="020B0604020202020204" pitchFamily="34" charset="0"/>
            </a:endParaRPr>
          </a:p>
          <a:p>
            <a:r>
              <a:rPr lang="en-US" altLang="en-US" dirty="0">
                <a:latin typeface="Times New Roman" panose="02020603050405020304" pitchFamily="18" charset="0"/>
                <a:cs typeface="Times New Roman" panose="02020603050405020304" pitchFamily="18" charset="0"/>
              </a:rPr>
              <a:t>Desmopressin acetate is a synthetic vasopressin analog with minimal vasopressor effect is used in mild Hemophilia A.</a:t>
            </a:r>
            <a:endParaRPr lang="en-US" dirty="0"/>
          </a:p>
        </p:txBody>
      </p:sp>
    </p:spTree>
    <p:extLst>
      <p:ext uri="{BB962C8B-B14F-4D97-AF65-F5344CB8AC3E}">
        <p14:creationId xmlns:p14="http://schemas.microsoft.com/office/powerpoint/2010/main" val="3519487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351272"/>
            <a:ext cx="10515600" cy="826366"/>
          </a:xfrm>
        </p:spPr>
        <p:txBody>
          <a:bodyPr/>
          <a:lstStyle/>
          <a:p>
            <a:r>
              <a:rPr lang="en-US" b="1" dirty="0">
                <a:latin typeface="Times New Roman" panose="02020603050405020304" pitchFamily="18" charset="0"/>
                <a:cs typeface="Times New Roman" panose="02020603050405020304" pitchFamily="18" charset="0"/>
              </a:rPr>
              <a:t>Complications</a:t>
            </a:r>
          </a:p>
        </p:txBody>
      </p:sp>
      <p:sp>
        <p:nvSpPr>
          <p:cNvPr id="3" name="Content Placeholder 2"/>
          <p:cNvSpPr>
            <a:spLocks noGrp="1"/>
          </p:cNvSpPr>
          <p:nvPr>
            <p:ph idx="1"/>
          </p:nvPr>
        </p:nvSpPr>
        <p:spPr>
          <a:xfrm>
            <a:off x="443345" y="1565563"/>
            <a:ext cx="11471563" cy="4819218"/>
          </a:xfrm>
        </p:spPr>
        <p:txBody>
          <a:bodyPr/>
          <a:lstStyle/>
          <a:p>
            <a:pPr marL="0" indent="0">
              <a:buNone/>
            </a:pPr>
            <a:r>
              <a:rPr lang="en-US" b="1" dirty="0">
                <a:latin typeface="Times New Roman" panose="02020603050405020304" pitchFamily="18" charset="0"/>
                <a:cs typeface="Times New Roman" panose="02020603050405020304" pitchFamily="18" charset="0"/>
              </a:rPr>
              <a:t>Long-term  complications  of  hemophilia  A  and  B  include :</a:t>
            </a:r>
          </a:p>
          <a:p>
            <a:pPr marL="0" indent="0">
              <a:buNone/>
            </a:pPr>
            <a:endParaRPr lang="en-US" dirty="0"/>
          </a:p>
          <a:p>
            <a:r>
              <a:rPr lang="en-US" dirty="0">
                <a:latin typeface="Times New Roman" panose="02020603050405020304" pitchFamily="18" charset="0"/>
                <a:cs typeface="Times New Roman" panose="02020603050405020304" pitchFamily="18" charset="0"/>
              </a:rPr>
              <a:t>Chronic arthropathy  </a:t>
            </a:r>
          </a:p>
          <a:p>
            <a:r>
              <a:rPr lang="en-US" dirty="0">
                <a:latin typeface="Times New Roman" panose="02020603050405020304" pitchFamily="18" charset="0"/>
                <a:cs typeface="Times New Roman" panose="02020603050405020304" pitchFamily="18" charset="0"/>
              </a:rPr>
              <a:t>development  of  an  inhibitor  to  either  factor  VIII or factor  IX.</a:t>
            </a:r>
          </a:p>
          <a:p>
            <a:r>
              <a:rPr lang="en-US" dirty="0">
                <a:latin typeface="Times New Roman" panose="02020603050405020304" pitchFamily="18" charset="0"/>
                <a:cs typeface="Times New Roman" panose="02020603050405020304" pitchFamily="18" charset="0"/>
              </a:rPr>
              <a:t>Risk  of  transfusion-transmitted  infectious  diseases (with plasma derived  not with recombinant factors)</a:t>
            </a:r>
          </a:p>
          <a:p>
            <a:endParaRPr lang="en-US" dirty="0"/>
          </a:p>
        </p:txBody>
      </p:sp>
    </p:spTree>
    <p:extLst>
      <p:ext uri="{BB962C8B-B14F-4D97-AF65-F5344CB8AC3E}">
        <p14:creationId xmlns:p14="http://schemas.microsoft.com/office/powerpoint/2010/main" val="475902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t>Factor IX deficiency hemophilia B</a:t>
            </a:r>
            <a:endParaRPr lang="en-GB" sz="4800" dirty="0"/>
          </a:p>
        </p:txBody>
      </p:sp>
      <p:sp>
        <p:nvSpPr>
          <p:cNvPr id="3" name="Content Placeholder 2"/>
          <p:cNvSpPr>
            <a:spLocks noGrp="1"/>
          </p:cNvSpPr>
          <p:nvPr>
            <p:ph idx="1"/>
          </p:nvPr>
        </p:nvSpPr>
        <p:spPr/>
        <p:txBody>
          <a:bodyPr>
            <a:noAutofit/>
          </a:bodyPr>
          <a:lstStyle/>
          <a:p>
            <a:r>
              <a:rPr lang="en-GB" sz="3200" dirty="0"/>
              <a:t>This </a:t>
            </a:r>
            <a:r>
              <a:rPr lang="en-GB" sz="3200" b="1" dirty="0"/>
              <a:t>X-linked disorder </a:t>
            </a:r>
            <a:r>
              <a:rPr lang="en-GB" sz="3200" dirty="0"/>
              <a:t>has clinical features similar to those of hemophilia A and occurs in 1 in 50,000 males.</a:t>
            </a:r>
          </a:p>
          <a:p>
            <a:endParaRPr lang="en-GB" sz="3200" dirty="0"/>
          </a:p>
          <a:p>
            <a:r>
              <a:rPr lang="en-GB" sz="3200" dirty="0"/>
              <a:t> aPTT is prolonged and low factor IX activity is found.</a:t>
            </a:r>
          </a:p>
          <a:p>
            <a:pPr marL="0" indent="0">
              <a:buNone/>
            </a:pPr>
            <a:endParaRPr lang="en-GB" sz="3200" dirty="0"/>
          </a:p>
          <a:p>
            <a:r>
              <a:rPr lang="en-GB" sz="3200" dirty="0"/>
              <a:t> PT and platelet count are normal.</a:t>
            </a:r>
          </a:p>
          <a:p>
            <a:pPr marL="0" indent="0">
              <a:buNone/>
            </a:pPr>
            <a:endParaRPr lang="en-GB" sz="3200" dirty="0"/>
          </a:p>
          <a:p>
            <a:r>
              <a:rPr lang="en-GB" sz="3200" dirty="0"/>
              <a:t>Management includes factor IX replacement.</a:t>
            </a:r>
          </a:p>
        </p:txBody>
      </p:sp>
    </p:spTree>
    <p:extLst>
      <p:ext uri="{BB962C8B-B14F-4D97-AF65-F5344CB8AC3E}">
        <p14:creationId xmlns:p14="http://schemas.microsoft.com/office/powerpoint/2010/main" val="108882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6FE22B8A-5118-4BE1-A88F-FF81F9E3D695}"/>
              </a:ext>
            </a:extLst>
          </p:cNvPr>
          <p:cNvSpPr>
            <a:spLocks noGrp="1" noChangeArrowheads="1"/>
          </p:cNvSpPr>
          <p:nvPr>
            <p:ph idx="1"/>
          </p:nvPr>
        </p:nvSpPr>
        <p:spPr>
          <a:xfrm>
            <a:off x="717550" y="2257424"/>
            <a:ext cx="10756900" cy="4351338"/>
          </a:xfrm>
        </p:spPr>
        <p:txBody>
          <a:bodyPr>
            <a:normAutofit/>
          </a:bodyPr>
          <a:lstStyle/>
          <a:p>
            <a:r>
              <a:rPr lang="en-US" altLang="en-US" dirty="0">
                <a:latin typeface="Times New Roman" panose="02020603050405020304" pitchFamily="18" charset="0"/>
                <a:cs typeface="Times New Roman" panose="02020603050405020304" pitchFamily="18" charset="0"/>
              </a:rPr>
              <a:t>Is an autosomal </a:t>
            </a:r>
            <a:r>
              <a:rPr lang="en-US" dirty="0">
                <a:latin typeface="Times New Roman" panose="02020603050405020304" pitchFamily="18" charset="0"/>
                <a:cs typeface="Times New Roman" panose="02020603050405020304" pitchFamily="18" charset="0"/>
              </a:rPr>
              <a:t>recessive</a:t>
            </a:r>
            <a:r>
              <a:rPr lang="en-US" altLang="en-US" dirty="0">
                <a:latin typeface="Times New Roman" panose="02020603050405020304" pitchFamily="18" charset="0"/>
                <a:cs typeface="Times New Roman" panose="02020603050405020304" pitchFamily="18" charset="0"/>
              </a:rPr>
              <a:t> deficiency.</a:t>
            </a:r>
          </a:p>
          <a:p>
            <a:endParaRPr lang="en-US" altLang="en-US" dirty="0">
              <a:latin typeface="Times New Roman" panose="02020603050405020304" pitchFamily="18" charset="0"/>
              <a:cs typeface="Times New Roman" panose="02020603050405020304" pitchFamily="18" charset="0"/>
            </a:endParaRPr>
          </a:p>
          <a:p>
            <a:pPr algn="l" rtl="0" eaLnBrk="1" hangingPunct="1">
              <a:lnSpc>
                <a:spcPct val="90000"/>
              </a:lnSpc>
            </a:pPr>
            <a:r>
              <a:rPr lang="en-US" altLang="en-US" dirty="0">
                <a:latin typeface="Times New Roman" panose="02020603050405020304" pitchFamily="18" charset="0"/>
                <a:cs typeface="Times New Roman" panose="02020603050405020304" pitchFamily="18" charset="0"/>
              </a:rPr>
              <a:t> Associated with mild to moderate of PROVOKED bleeding symptoms.</a:t>
            </a:r>
          </a:p>
          <a:p>
            <a:pPr algn="l" rtl="0" eaLnBrk="1" hangingPunct="1">
              <a:lnSpc>
                <a:spcPct val="90000"/>
              </a:lnSpc>
            </a:pPr>
            <a:endParaRPr lang="en-US" altLang="en-US" dirty="0">
              <a:latin typeface="Times New Roman" panose="02020603050405020304" pitchFamily="18" charset="0"/>
              <a:cs typeface="Times New Roman" panose="02020603050405020304" pitchFamily="18" charset="0"/>
            </a:endParaRPr>
          </a:p>
          <a:p>
            <a:pPr algn="l" rtl="0" eaLnBrk="1" hangingPunct="1">
              <a:lnSpc>
                <a:spcPct val="90000"/>
              </a:lnSpc>
            </a:pPr>
            <a:r>
              <a:rPr lang="en-US" altLang="en-US" dirty="0">
                <a:latin typeface="Times New Roman" panose="02020603050405020304" pitchFamily="18" charset="0"/>
                <a:cs typeface="Times New Roman" panose="02020603050405020304" pitchFamily="18" charset="0"/>
              </a:rPr>
              <a:t> Prolonged PTT.</a:t>
            </a:r>
          </a:p>
          <a:p>
            <a:pPr marL="0" indent="0" algn="l" rtl="0" eaLnBrk="1" hangingPunct="1">
              <a:lnSpc>
                <a:spcPct val="90000"/>
              </a:lnSpc>
              <a:buNone/>
            </a:pPr>
            <a:endParaRPr lang="en-US" altLang="en-US" dirty="0">
              <a:latin typeface="Times New Roman" panose="02020603050405020304" pitchFamily="18" charset="0"/>
              <a:cs typeface="Times New Roman" panose="02020603050405020304" pitchFamily="18" charset="0"/>
            </a:endParaRPr>
          </a:p>
          <a:p>
            <a:pPr algn="l" rtl="0" eaLnBrk="1" hangingPunct="1">
              <a:lnSpc>
                <a:spcPct val="90000"/>
              </a:lnSpc>
            </a:pPr>
            <a:r>
              <a:rPr lang="en-US" altLang="en-US" dirty="0">
                <a:latin typeface="Times New Roman" panose="02020603050405020304" pitchFamily="18" charset="0"/>
                <a:cs typeface="Times New Roman" panose="02020603050405020304" pitchFamily="18" charset="0"/>
              </a:rPr>
              <a:t> There is no concentrate of factor XI available in Jordan; therefore, use fresh frozen plasma (FFP)  for treatment. </a:t>
            </a:r>
          </a:p>
        </p:txBody>
      </p:sp>
      <p:sp>
        <p:nvSpPr>
          <p:cNvPr id="68612" name="Slide Number Placeholder 3">
            <a:extLst>
              <a:ext uri="{FF2B5EF4-FFF2-40B4-BE49-F238E27FC236}">
                <a16:creationId xmlns:a16="http://schemas.microsoft.com/office/drawing/2014/main" id="{8DCA9420-8BC9-4764-A28F-DB6708391E7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82BDECB-DF8C-4E81-9AD4-C6E2B0EC5543}" type="slidenum">
              <a:rPr lang="ar-JO" altLang="en-US"/>
              <a:pPr eaLnBrk="1" hangingPunct="1"/>
              <a:t>67</a:t>
            </a:fld>
            <a:endParaRPr lang="en-CA" altLang="en-US"/>
          </a:p>
        </p:txBody>
      </p:sp>
      <p:sp>
        <p:nvSpPr>
          <p:cNvPr id="71682" name="Rectangle 2">
            <a:extLst>
              <a:ext uri="{FF2B5EF4-FFF2-40B4-BE49-F238E27FC236}">
                <a16:creationId xmlns:a16="http://schemas.microsoft.com/office/drawing/2014/main" id="{A30F4106-4343-43C5-A132-C9A756ADB225}"/>
              </a:ext>
            </a:extLst>
          </p:cNvPr>
          <p:cNvSpPr>
            <a:spLocks noGrp="1" noChangeArrowheads="1"/>
          </p:cNvSpPr>
          <p:nvPr>
            <p:ph type="title"/>
          </p:nvPr>
        </p:nvSpPr>
        <p:spPr/>
        <p:txBody>
          <a:bodyPr>
            <a:normAutofit/>
          </a:bodyPr>
          <a:lstStyle/>
          <a:p>
            <a:pPr rtl="0" eaLnBrk="1" hangingPunct="1">
              <a:defRPr/>
            </a:pPr>
            <a:r>
              <a:rPr lang="en-US" b="1" dirty="0">
                <a:latin typeface="Times New Roman" panose="02020603050405020304" pitchFamily="18" charset="0"/>
                <a:cs typeface="Times New Roman" panose="02020603050405020304" pitchFamily="18" charset="0"/>
              </a:rPr>
              <a:t>Factor XI Deficiency (Hemophilia C) </a:t>
            </a:r>
          </a:p>
        </p:txBody>
      </p:sp>
    </p:spTree>
    <p:extLst>
      <p:ext uri="{BB962C8B-B14F-4D97-AF65-F5344CB8AC3E}">
        <p14:creationId xmlns:p14="http://schemas.microsoft.com/office/powerpoint/2010/main" val="28478724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58CBC827-A6FA-4BEB-A083-915AA602B43D}"/>
              </a:ext>
            </a:extLst>
          </p:cNvPr>
          <p:cNvSpPr>
            <a:spLocks noGrp="1" noChangeArrowheads="1"/>
          </p:cNvSpPr>
          <p:nvPr>
            <p:ph idx="1"/>
          </p:nvPr>
        </p:nvSpPr>
        <p:spPr>
          <a:xfrm>
            <a:off x="495300" y="1825624"/>
            <a:ext cx="11163300" cy="4803775"/>
          </a:xfrm>
        </p:spPr>
        <p:txBody>
          <a:bodyPr>
            <a:normAutofit fontScale="92500" lnSpcReduction="20000"/>
          </a:bodyPr>
          <a:lstStyle/>
          <a:p>
            <a:pPr algn="l" rtl="0" eaLnBrk="1" hangingPunct="1"/>
            <a:r>
              <a:rPr lang="en-US" altLang="en-US" sz="3000" dirty="0">
                <a:latin typeface="Times New Roman" panose="02020603050405020304" pitchFamily="18" charset="0"/>
                <a:cs typeface="Times New Roman" panose="02020603050405020304" pitchFamily="18" charset="0"/>
              </a:rPr>
              <a:t>Factor XIII is responsible for the cross linking of fibrin or the stabilization of fibrin clot. </a:t>
            </a:r>
          </a:p>
          <a:p>
            <a:pPr marL="0" indent="0">
              <a:buNone/>
            </a:pPr>
            <a:endParaRPr lang="en-US" altLang="en-US"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The longest half-life of all the clotting factors (10 days).</a:t>
            </a:r>
          </a:p>
          <a:p>
            <a:pPr lvl="0"/>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Screening coagulation tests (PT and PTT) are normal.</a:t>
            </a:r>
          </a:p>
          <a:p>
            <a:endParaRPr lang="en-US"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Factor XIII deficiency is associated with poor wound healing.</a:t>
            </a:r>
          </a:p>
          <a:p>
            <a:pPr lvl="0"/>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Delayed separation of umbilical stump (can also occur with leukocyte adhesion deficiency) and intracranial hemorrhage. </a:t>
            </a:r>
          </a:p>
          <a:p>
            <a:endParaRPr lang="en-US" altLang="en-US" dirty="0"/>
          </a:p>
        </p:txBody>
      </p:sp>
      <p:sp>
        <p:nvSpPr>
          <p:cNvPr id="69636" name="Slide Number Placeholder 3">
            <a:extLst>
              <a:ext uri="{FF2B5EF4-FFF2-40B4-BE49-F238E27FC236}">
                <a16:creationId xmlns:a16="http://schemas.microsoft.com/office/drawing/2014/main" id="{1D44FDE5-6E23-4AD6-BF07-669C873517E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C7A5344-1A82-43C2-8CD3-48B2F161EB92}" type="slidenum">
              <a:rPr lang="ar-JO" altLang="en-US"/>
              <a:pPr eaLnBrk="1" hangingPunct="1"/>
              <a:t>68</a:t>
            </a:fld>
            <a:endParaRPr lang="en-CA" altLang="en-US"/>
          </a:p>
        </p:txBody>
      </p:sp>
      <p:sp>
        <p:nvSpPr>
          <p:cNvPr id="72706" name="Rectangle 2">
            <a:extLst>
              <a:ext uri="{FF2B5EF4-FFF2-40B4-BE49-F238E27FC236}">
                <a16:creationId xmlns:a16="http://schemas.microsoft.com/office/drawing/2014/main" id="{9E110160-7B29-4F07-A233-A8706FDB1EA5}"/>
              </a:ext>
            </a:extLst>
          </p:cNvPr>
          <p:cNvSpPr>
            <a:spLocks noGrp="1" noChangeArrowheads="1"/>
          </p:cNvSpPr>
          <p:nvPr>
            <p:ph type="title"/>
          </p:nvPr>
        </p:nvSpPr>
        <p:spPr/>
        <p:txBody>
          <a:bodyPr/>
          <a:lstStyle/>
          <a:p>
            <a:pPr rtl="0" eaLnBrk="1" hangingPunct="1">
              <a:defRPr/>
            </a:pPr>
            <a:r>
              <a:rPr lang="en-US" b="1" dirty="0">
                <a:latin typeface="Times New Roman" panose="02020603050405020304" pitchFamily="18" charset="0"/>
                <a:cs typeface="Times New Roman" panose="02020603050405020304" pitchFamily="18" charset="0"/>
              </a:rPr>
              <a:t>Factor XIII Deficiency</a:t>
            </a:r>
          </a:p>
        </p:txBody>
      </p:sp>
    </p:spTree>
    <p:extLst>
      <p:ext uri="{BB962C8B-B14F-4D97-AF65-F5344CB8AC3E}">
        <p14:creationId xmlns:p14="http://schemas.microsoft.com/office/powerpoint/2010/main" val="277088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74" y="320155"/>
            <a:ext cx="12652948" cy="1325563"/>
          </a:xfrm>
        </p:spPr>
        <p:txBody>
          <a:bodyPr>
            <a:normAutofit/>
          </a:bodyPr>
          <a:lstStyle/>
          <a:p>
            <a:pPr algn="ctr"/>
            <a:r>
              <a:rPr lang="en-GB" b="1" dirty="0">
                <a:latin typeface="Times New Roman" panose="02020603050405020304" pitchFamily="18" charset="0"/>
                <a:cs typeface="Times New Roman" panose="02020603050405020304" pitchFamily="18" charset="0"/>
              </a:rPr>
              <a:t>Von </a:t>
            </a:r>
            <a:r>
              <a:rPr lang="en-GB" b="1" dirty="0" err="1">
                <a:latin typeface="Times New Roman" panose="02020603050405020304" pitchFamily="18" charset="0"/>
                <a:cs typeface="Times New Roman" panose="02020603050405020304" pitchFamily="18" charset="0"/>
              </a:rPr>
              <a:t>Willebrand</a:t>
            </a:r>
            <a:r>
              <a:rPr lang="en-GB" b="1" dirty="0">
                <a:latin typeface="Times New Roman" panose="02020603050405020304" pitchFamily="18" charset="0"/>
                <a:cs typeface="Times New Roman" panose="02020603050405020304" pitchFamily="18" charset="0"/>
              </a:rPr>
              <a:t> disease</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505470"/>
            <a:ext cx="11582400" cy="5032375"/>
          </a:xfrm>
        </p:spPr>
        <p:txBody>
          <a:bodyPr>
            <a:noAutofit/>
          </a:bodyPr>
          <a:lstStyle/>
          <a:p>
            <a:pPr algn="just"/>
            <a:r>
              <a:rPr lang="en-US" dirty="0"/>
              <a:t>Von  Willebrand  Disease  (VWD)  is  the  most  common  inherited  bleeding  disorder,  with  an  estimated  prevalence at  1 : 100  to  1 : 10,000.</a:t>
            </a:r>
          </a:p>
          <a:p>
            <a:pPr marL="0" indent="0" algn="just">
              <a:buNone/>
            </a:pPr>
            <a:endParaRPr lang="en-US" dirty="0"/>
          </a:p>
          <a:p>
            <a:pPr algn="just"/>
            <a:r>
              <a:rPr lang="en-US" dirty="0"/>
              <a:t>VWF has  several  functions  in  coagulation.  First,  VWF  serves  to  tether platelets  to  injured  </a:t>
            </a:r>
            <a:r>
              <a:rPr lang="en-US" dirty="0" err="1"/>
              <a:t>subendothelium</a:t>
            </a:r>
            <a:r>
              <a:rPr lang="en-US" dirty="0"/>
              <a:t>  via  binding  sites  for  platelets  and  for  collagen.  Second,  VWF  serves  as  a  carrier  protein  for  factor VIII.</a:t>
            </a:r>
          </a:p>
          <a:p>
            <a:pPr marL="0" indent="0" algn="just">
              <a:buNone/>
            </a:pPr>
            <a:endParaRPr lang="en-US" dirty="0"/>
          </a:p>
          <a:p>
            <a:pPr algn="just"/>
            <a:r>
              <a:rPr lang="en-US" dirty="0"/>
              <a:t>Von Willebrand factor (VWF) is a large glycoprotein that is synthesized in megakaryocytes and endothelial cells.</a:t>
            </a:r>
          </a:p>
          <a:p>
            <a:endParaRPr lang="en-GB" dirty="0"/>
          </a:p>
        </p:txBody>
      </p:sp>
    </p:spTree>
    <p:extLst>
      <p:ext uri="{BB962C8B-B14F-4D97-AF65-F5344CB8AC3E}">
        <p14:creationId xmlns:p14="http://schemas.microsoft.com/office/powerpoint/2010/main" val="167863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821FE-9392-1612-5AD7-5BE13677C8D2}"/>
              </a:ext>
            </a:extLst>
          </p:cNvPr>
          <p:cNvSpPr>
            <a:spLocks noGrp="1"/>
          </p:cNvSpPr>
          <p:nvPr>
            <p:ph idx="1"/>
          </p:nvPr>
        </p:nvSpPr>
        <p:spPr>
          <a:xfrm>
            <a:off x="584200" y="708024"/>
            <a:ext cx="10515600" cy="5680075"/>
          </a:xfrm>
        </p:spPr>
        <p:txBody>
          <a:bodyPr>
            <a:normAutofit/>
          </a:bodyPr>
          <a:lstStyle/>
          <a:p>
            <a:r>
              <a:rPr lang="en-US" dirty="0">
                <a:latin typeface="Times New Roman" panose="02020603050405020304" pitchFamily="18" charset="0"/>
                <a:cs typeface="Times New Roman" panose="02020603050405020304" pitchFamily="18" charset="0"/>
              </a:rPr>
              <a:t>A platelet plug forms, and bleeding ceases, usually within 3 to 7 minutes. The generation of thrombin leads to formation of a permanent clot by the activation of factor 13, which cross-links fibrin, forming a stable thrombus.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Finally, contractile elements within the platelet mediate clot retraction. Thrombin also contributes to the eventual limitation of clot size by binding to the protein thrombomodulin on intact endothelial cells, converting protein C into activated protein C.</a:t>
            </a:r>
          </a:p>
          <a:p>
            <a:endParaRPr lang="en-US" dirty="0"/>
          </a:p>
          <a:p>
            <a:endParaRPr lang="en-US" dirty="0"/>
          </a:p>
        </p:txBody>
      </p:sp>
    </p:spTree>
    <p:extLst>
      <p:ext uri="{BB962C8B-B14F-4D97-AF65-F5344CB8AC3E}">
        <p14:creationId xmlns:p14="http://schemas.microsoft.com/office/powerpoint/2010/main" val="17793855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28" y="711200"/>
            <a:ext cx="11333017" cy="5994399"/>
          </a:xfrm>
        </p:spPr>
        <p:txBody>
          <a:bodyPr>
            <a:normAutofit/>
          </a:bodyPr>
          <a:lstStyle/>
          <a:p>
            <a:pPr marL="0" indent="0" algn="just">
              <a:buNone/>
            </a:pPr>
            <a:endParaRPr lang="en-US" dirty="0"/>
          </a:p>
          <a:p>
            <a:pPr>
              <a:defRPr/>
            </a:pPr>
            <a:r>
              <a:rPr lang="en-US" dirty="0">
                <a:latin typeface="Times New Roman" panose="02020603050405020304" pitchFamily="18" charset="0"/>
                <a:cs typeface="Times New Roman" panose="02020603050405020304" pitchFamily="18" charset="0"/>
              </a:rPr>
              <a:t>VWD is inherited as an autosomal pattern , the gene on Chromosome 12</a:t>
            </a:r>
          </a:p>
          <a:p>
            <a:pPr marL="0" indent="0">
              <a:buNone/>
              <a:defRPr/>
            </a:pPr>
            <a:r>
              <a:rPr lang="en-US" dirty="0">
                <a:latin typeface="Times New Roman" panose="02020603050405020304" pitchFamily="18" charset="0"/>
                <a:cs typeface="Times New Roman" panose="02020603050405020304" pitchFamily="18" charset="0"/>
              </a:rPr>
              <a:t>          </a:t>
            </a:r>
          </a:p>
          <a:p>
            <a:pPr>
              <a:defRPr/>
            </a:pPr>
            <a:r>
              <a:rPr lang="en-US" dirty="0">
                <a:latin typeface="Times New Roman" panose="02020603050405020304" pitchFamily="18" charset="0"/>
                <a:cs typeface="Times New Roman" panose="02020603050405020304" pitchFamily="18" charset="0"/>
              </a:rPr>
              <a:t>Type 1: quantitatively reduced  is the most common type(85%),AD</a:t>
            </a:r>
          </a:p>
          <a:p>
            <a:pPr>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 Type 2: Qualitatively abnormal, AR or AD </a:t>
            </a:r>
          </a:p>
          <a:p>
            <a:pPr>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 Type 3: Absent, AR</a:t>
            </a:r>
          </a:p>
          <a:p>
            <a:pPr algn="just"/>
            <a:endParaRPr lang="en-US" dirty="0"/>
          </a:p>
          <a:p>
            <a:pPr algn="just"/>
            <a:endParaRPr lang="en-US" dirty="0"/>
          </a:p>
        </p:txBody>
      </p:sp>
    </p:spTree>
    <p:extLst>
      <p:ext uri="{BB962C8B-B14F-4D97-AF65-F5344CB8AC3E}">
        <p14:creationId xmlns:p14="http://schemas.microsoft.com/office/powerpoint/2010/main" val="64234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11" y="319969"/>
            <a:ext cx="10515600" cy="1325563"/>
          </a:xfrm>
        </p:spPr>
        <p:txBody>
          <a:bodyPr>
            <a:normAutofit/>
          </a:bodyPr>
          <a:lstStyle/>
          <a:p>
            <a:pPr algn="ctr"/>
            <a:r>
              <a:rPr lang="en-GB" b="1" dirty="0"/>
              <a:t>Von </a:t>
            </a:r>
            <a:r>
              <a:rPr lang="en-GB" b="1" dirty="0" err="1"/>
              <a:t>Willebrand</a:t>
            </a:r>
            <a:r>
              <a:rPr lang="en-GB" b="1" dirty="0"/>
              <a:t> disease</a:t>
            </a:r>
            <a:endParaRPr lang="en-GB" dirty="0"/>
          </a:p>
        </p:txBody>
      </p:sp>
      <p:sp>
        <p:nvSpPr>
          <p:cNvPr id="3" name="Content Placeholder 2"/>
          <p:cNvSpPr>
            <a:spLocks noGrp="1"/>
          </p:cNvSpPr>
          <p:nvPr>
            <p:ph idx="1"/>
          </p:nvPr>
        </p:nvSpPr>
        <p:spPr>
          <a:xfrm>
            <a:off x="838200" y="1391671"/>
            <a:ext cx="10515600" cy="5032376"/>
          </a:xfrm>
        </p:spPr>
        <p:txBody>
          <a:bodyPr>
            <a:normAutofit/>
          </a:bodyPr>
          <a:lstStyle/>
          <a:p>
            <a:r>
              <a:rPr lang="en-GB" b="1" dirty="0"/>
              <a:t>Most patients </a:t>
            </a:r>
            <a:r>
              <a:rPr lang="en-GB" dirty="0"/>
              <a:t>have mild to moderate bleeding, usually involving mucocutaneous surfaces.</a:t>
            </a:r>
          </a:p>
          <a:p>
            <a:pPr marL="0" indent="0">
              <a:buNone/>
            </a:pPr>
            <a:endParaRPr lang="en-GB" dirty="0"/>
          </a:p>
          <a:p>
            <a:r>
              <a:rPr lang="en-GB" dirty="0"/>
              <a:t> More profound bleeding occurs in type III disease.</a:t>
            </a:r>
          </a:p>
          <a:p>
            <a:endParaRPr lang="en-GB" dirty="0"/>
          </a:p>
          <a:p>
            <a:r>
              <a:rPr lang="en-GB" b="1" dirty="0"/>
              <a:t>Common signs and symptoms </a:t>
            </a:r>
            <a:r>
              <a:rPr lang="en-GB" dirty="0"/>
              <a:t>include epistaxis, </a:t>
            </a:r>
            <a:r>
              <a:rPr lang="en-GB" b="1" dirty="0"/>
              <a:t>menorrhagia, </a:t>
            </a:r>
            <a:r>
              <a:rPr lang="en-GB" dirty="0"/>
              <a:t>bruising, and bleeding after dental extraction or tonsillectomy</a:t>
            </a:r>
          </a:p>
          <a:p>
            <a:endParaRPr lang="en-GB" dirty="0"/>
          </a:p>
          <a:p>
            <a:r>
              <a:rPr lang="en-GB" dirty="0"/>
              <a:t> </a:t>
            </a:r>
            <a:r>
              <a:rPr lang="en-GB" b="1" dirty="0"/>
              <a:t>Hemarthroses are unusual.</a:t>
            </a:r>
            <a:endParaRPr lang="en-GB" dirty="0"/>
          </a:p>
        </p:txBody>
      </p:sp>
    </p:spTree>
    <p:extLst>
      <p:ext uri="{BB962C8B-B14F-4D97-AF65-F5344CB8AC3E}">
        <p14:creationId xmlns:p14="http://schemas.microsoft.com/office/powerpoint/2010/main" val="838868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06398619-E29E-48E2-8171-AC4B240EEC00}"/>
              </a:ext>
            </a:extLst>
          </p:cNvPr>
          <p:cNvSpPr>
            <a:spLocks noGrp="1" noChangeArrowheads="1"/>
          </p:cNvSpPr>
          <p:nvPr>
            <p:ph idx="1"/>
          </p:nvPr>
        </p:nvSpPr>
        <p:spPr>
          <a:xfrm>
            <a:off x="838200" y="1590789"/>
            <a:ext cx="11001828" cy="4350431"/>
          </a:xfrm>
        </p:spPr>
        <p:txBody>
          <a:bodyPr/>
          <a:lstStyle/>
          <a:p>
            <a:pPr algn="l" rtl="0" eaLnBrk="1" hangingPunct="1"/>
            <a:r>
              <a:rPr lang="en-US" altLang="en-US" sz="3200" dirty="0">
                <a:latin typeface="Times New Roman" panose="02020603050405020304" pitchFamily="18" charset="0"/>
                <a:cs typeface="Times New Roman" panose="02020603050405020304" pitchFamily="18" charset="0"/>
              </a:rPr>
              <a:t>Prolonged bleeding time.</a:t>
            </a:r>
          </a:p>
          <a:p>
            <a:pPr marL="0" indent="0" algn="l" rtl="0" eaLnBrk="1" hangingPunct="1">
              <a:buNone/>
            </a:pPr>
            <a:endParaRPr lang="en-US" altLang="en-US" sz="3200" dirty="0">
              <a:latin typeface="Times New Roman" panose="02020603050405020304" pitchFamily="18" charset="0"/>
              <a:cs typeface="Times New Roman" panose="02020603050405020304" pitchFamily="18" charset="0"/>
            </a:endParaRPr>
          </a:p>
          <a:p>
            <a:pPr algn="l" rtl="0" eaLnBrk="1" hangingPunct="1"/>
            <a:r>
              <a:rPr lang="en-US" altLang="en-US" sz="3200" dirty="0">
                <a:latin typeface="Times New Roman" panose="02020603050405020304" pitchFamily="18" charset="0"/>
                <a:cs typeface="Times New Roman" panose="02020603050405020304" pitchFamily="18" charset="0"/>
              </a:rPr>
              <a:t>In type 3, prolonged PTT.</a:t>
            </a:r>
          </a:p>
          <a:p>
            <a:pPr marL="0" indent="0" algn="l" rtl="0" eaLnBrk="1" hangingPunct="1">
              <a:buNone/>
            </a:pPr>
            <a:endParaRPr lang="en-US" altLang="en-US" sz="3200" dirty="0">
              <a:latin typeface="Times New Roman" panose="02020603050405020304" pitchFamily="18" charset="0"/>
              <a:cs typeface="Times New Roman" panose="02020603050405020304" pitchFamily="18" charset="0"/>
            </a:endParaRPr>
          </a:p>
          <a:p>
            <a:pPr algn="l" rtl="0" eaLnBrk="1" hangingPunct="1"/>
            <a:r>
              <a:rPr lang="en-US" altLang="en-US" sz="3200" dirty="0">
                <a:latin typeface="Times New Roman" panose="02020603050405020304" pitchFamily="18" charset="0"/>
                <a:cs typeface="Times New Roman" panose="02020603050405020304" pitchFamily="18" charset="0"/>
              </a:rPr>
              <a:t>Abnormal tests for VWF antigen, VWF activity.</a:t>
            </a:r>
          </a:p>
          <a:p>
            <a:pPr marL="0" indent="0" algn="l" rtl="0" eaLnBrk="1" hangingPunct="1">
              <a:buNone/>
            </a:pPr>
            <a:endParaRPr lang="en-US" altLang="en-US" sz="3200" dirty="0">
              <a:latin typeface="Times New Roman" panose="02020603050405020304" pitchFamily="18" charset="0"/>
              <a:cs typeface="Times New Roman" panose="02020603050405020304" pitchFamily="18" charset="0"/>
            </a:endParaRPr>
          </a:p>
          <a:p>
            <a:pPr algn="l" rtl="0" eaLnBrk="1" hangingPunct="1"/>
            <a:r>
              <a:rPr lang="en-US" altLang="en-US" sz="3200" dirty="0">
                <a:latin typeface="Times New Roman" panose="02020603050405020304" pitchFamily="18" charset="0"/>
                <a:cs typeface="Times New Roman" panose="02020603050405020304" pitchFamily="18" charset="0"/>
              </a:rPr>
              <a:t>Plasma factor VIII activity</a:t>
            </a:r>
            <a:r>
              <a:rPr lang="en-US" altLang="en-US" dirty="0"/>
              <a:t>.</a:t>
            </a:r>
          </a:p>
        </p:txBody>
      </p:sp>
      <p:sp>
        <p:nvSpPr>
          <p:cNvPr id="55300" name="Slide Number Placeholder 3">
            <a:extLst>
              <a:ext uri="{FF2B5EF4-FFF2-40B4-BE49-F238E27FC236}">
                <a16:creationId xmlns:a16="http://schemas.microsoft.com/office/drawing/2014/main" id="{AE339C50-2F26-4E90-AE9E-50F27F0A1C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229E2FD-0D1C-487E-A556-12EEC5C590BE}" type="slidenum">
              <a:rPr lang="ar-JO" altLang="en-US"/>
              <a:pPr eaLnBrk="1" hangingPunct="1"/>
              <a:t>72</a:t>
            </a:fld>
            <a:endParaRPr lang="en-CA" altLang="en-US"/>
          </a:p>
        </p:txBody>
      </p:sp>
      <p:sp>
        <p:nvSpPr>
          <p:cNvPr id="54274" name="Rectangle 2">
            <a:extLst>
              <a:ext uri="{FF2B5EF4-FFF2-40B4-BE49-F238E27FC236}">
                <a16:creationId xmlns:a16="http://schemas.microsoft.com/office/drawing/2014/main" id="{1EA6DE2A-56E0-4279-963C-F8BD08799F64}"/>
              </a:ext>
            </a:extLst>
          </p:cNvPr>
          <p:cNvSpPr>
            <a:spLocks noGrp="1" noChangeArrowheads="1"/>
          </p:cNvSpPr>
          <p:nvPr>
            <p:ph type="title"/>
          </p:nvPr>
        </p:nvSpPr>
        <p:spPr>
          <a:xfrm>
            <a:off x="838200" y="292555"/>
            <a:ext cx="10515600" cy="883104"/>
          </a:xfrm>
        </p:spPr>
        <p:txBody>
          <a:bodyPr/>
          <a:lstStyle/>
          <a:p>
            <a:pPr eaLnBrk="1" hangingPunct="1">
              <a:defRPr/>
            </a:pPr>
            <a:r>
              <a:rPr lang="en-US" b="1" dirty="0">
                <a:latin typeface="Times New Roman" panose="02020603050405020304" pitchFamily="18" charset="0"/>
                <a:cs typeface="Times New Roman" panose="02020603050405020304" pitchFamily="18" charset="0"/>
              </a:rPr>
              <a:t>Diagnosis</a:t>
            </a:r>
          </a:p>
        </p:txBody>
      </p:sp>
    </p:spTree>
    <p:extLst>
      <p:ext uri="{BB962C8B-B14F-4D97-AF65-F5344CB8AC3E}">
        <p14:creationId xmlns:p14="http://schemas.microsoft.com/office/powerpoint/2010/main" val="2098275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1DDCC89F-1066-40B3-A192-91832F260430}"/>
              </a:ext>
            </a:extLst>
          </p:cNvPr>
          <p:cNvSpPr>
            <a:spLocks noGrp="1" noChangeArrowheads="1"/>
          </p:cNvSpPr>
          <p:nvPr>
            <p:ph idx="1"/>
          </p:nvPr>
        </p:nvSpPr>
        <p:spPr>
          <a:xfrm>
            <a:off x="266700" y="1883682"/>
            <a:ext cx="11544300" cy="4618717"/>
          </a:xfrm>
        </p:spPr>
        <p:txBody>
          <a:bodyPr>
            <a:normAutofit lnSpcReduction="10000"/>
          </a:bodyPr>
          <a:lstStyle/>
          <a:p>
            <a:pPr>
              <a:defRPr/>
            </a:pPr>
            <a:r>
              <a:rPr lang="en-US" dirty="0">
                <a:latin typeface="Times New Roman" panose="02020603050405020304" pitchFamily="18" charset="0"/>
                <a:cs typeface="Times New Roman" panose="02020603050405020304" pitchFamily="18" charset="0"/>
              </a:rPr>
              <a:t>Treatment of VWD is directed toward increasing the plasma level of VWF</a:t>
            </a:r>
          </a:p>
          <a:p>
            <a:pPr marL="0" indent="0">
              <a:buNone/>
              <a:defRPr/>
            </a:pPr>
            <a:endParaRPr lang="en-US" dirty="0">
              <a:latin typeface="Times New Roman" panose="02020603050405020304" pitchFamily="18" charset="0"/>
              <a:cs typeface="Times New Roman" panose="02020603050405020304" pitchFamily="18" charset="0"/>
            </a:endParaRPr>
          </a:p>
          <a:p>
            <a:pPr algn="l" rtl="0" eaLnBrk="1" hangingPunct="1">
              <a:lnSpc>
                <a:spcPct val="90000"/>
              </a:lnSpc>
              <a:defRPr/>
            </a:pPr>
            <a:r>
              <a:rPr lang="en-US" dirty="0">
                <a:latin typeface="Times New Roman" panose="02020603050405020304" pitchFamily="18" charset="0"/>
                <a:cs typeface="Times New Roman" panose="02020603050405020304" pitchFamily="18" charset="0"/>
              </a:rPr>
              <a:t>Synthetic desmopressin (DDAVP) induces the release of VWF from the endothelial cells.</a:t>
            </a:r>
          </a:p>
          <a:p>
            <a:pPr>
              <a:defRPr/>
            </a:pPr>
            <a:endParaRPr lang="en-US" dirty="0">
              <a:latin typeface="Times New Roman" panose="02020603050405020304" pitchFamily="18" charset="0"/>
              <a:cs typeface="Times New Roman" panose="02020603050405020304" pitchFamily="18" charset="0"/>
            </a:endParaRPr>
          </a:p>
          <a:p>
            <a:pPr algn="l" rtl="0" eaLnBrk="1" hangingPunct="1">
              <a:lnSpc>
                <a:spcPct val="90000"/>
              </a:lnSpc>
              <a:defRPr/>
            </a:pPr>
            <a:r>
              <a:rPr lang="en-US" dirty="0">
                <a:latin typeface="Times New Roman" panose="02020603050405020304" pitchFamily="18" charset="0"/>
                <a:cs typeface="Times New Roman" panose="02020603050405020304" pitchFamily="18" charset="0"/>
              </a:rPr>
              <a:t>It works in most cases of VWD but not in type 2, or type 3, Where treatment is by giving replacement therapy using  plasma-derived VWF concentrates. </a:t>
            </a:r>
          </a:p>
          <a:p>
            <a:pPr marL="0" indent="0" algn="l" rtl="0" eaLnBrk="1" hangingPunct="1">
              <a:lnSpc>
                <a:spcPct val="90000"/>
              </a:lnSpc>
              <a:buNone/>
              <a:defRPr/>
            </a:pPr>
            <a:r>
              <a:rPr lang="en-US" dirty="0">
                <a:latin typeface="Times New Roman" panose="02020603050405020304" pitchFamily="18" charset="0"/>
                <a:cs typeface="Times New Roman" panose="02020603050405020304" pitchFamily="18" charset="0"/>
              </a:rPr>
              <a:t> </a:t>
            </a:r>
          </a:p>
          <a:p>
            <a:pPr>
              <a:defRPr/>
            </a:pPr>
            <a:r>
              <a:rPr lang="en-US" dirty="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Cryoprecipitate</a:t>
            </a:r>
            <a:r>
              <a:rPr lang="en-GB" sz="2800" dirty="0">
                <a:latin typeface="Times New Roman" panose="02020603050405020304" pitchFamily="18" charset="0"/>
                <a:cs typeface="Times New Roman" panose="02020603050405020304" pitchFamily="18" charset="0"/>
              </a:rPr>
              <a:t>, which contains intact </a:t>
            </a:r>
            <a:r>
              <a:rPr lang="en-GB" sz="2800" dirty="0" err="1">
                <a:latin typeface="Times New Roman" panose="02020603050405020304" pitchFamily="18" charset="0"/>
                <a:cs typeface="Times New Roman" panose="02020603050405020304" pitchFamily="18" charset="0"/>
              </a:rPr>
              <a:t>vWf</a:t>
            </a:r>
            <a:r>
              <a:rPr lang="en-GB" sz="2800" dirty="0">
                <a:latin typeface="Times New Roman" panose="02020603050405020304" pitchFamily="18" charset="0"/>
                <a:cs typeface="Times New Roman" panose="02020603050405020304" pitchFamily="18" charset="0"/>
              </a:rPr>
              <a:t>, may be used for serious bleeding, for extensive surgeries, or for type III disease (</a:t>
            </a:r>
            <a:r>
              <a:rPr lang="en-GB" sz="2800" b="1" dirty="0">
                <a:latin typeface="Times New Roman" panose="02020603050405020304" pitchFamily="18" charset="0"/>
                <a:cs typeface="Times New Roman" panose="02020603050405020304" pitchFamily="18" charset="0"/>
              </a:rPr>
              <a:t>also contains fibrinogen , factor 8 and factor 13</a:t>
            </a:r>
            <a:r>
              <a:rPr lang="en-GB" sz="2800" dirty="0">
                <a:latin typeface="Times New Roman" panose="02020603050405020304" pitchFamily="18" charset="0"/>
                <a:cs typeface="Times New Roman" panose="02020603050405020304" pitchFamily="18" charset="0"/>
              </a:rPr>
              <a:t>)</a:t>
            </a:r>
          </a:p>
          <a:p>
            <a:pPr algn="l" rtl="0" eaLnBrk="1" hangingPunct="1">
              <a:lnSpc>
                <a:spcPct val="90000"/>
              </a:lnSpc>
              <a:defRPr/>
            </a:pPr>
            <a:endParaRPr lang="en-US" dirty="0"/>
          </a:p>
        </p:txBody>
      </p:sp>
      <p:sp>
        <p:nvSpPr>
          <p:cNvPr id="56324" name="Slide Number Placeholder 3">
            <a:extLst>
              <a:ext uri="{FF2B5EF4-FFF2-40B4-BE49-F238E27FC236}">
                <a16:creationId xmlns:a16="http://schemas.microsoft.com/office/drawing/2014/main" id="{A14F75DD-D3EE-4211-9A01-D6D2525EBBD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9E72CD1-8D71-4252-AAD9-29313C0D44D2}" type="slidenum">
              <a:rPr lang="ar-JO" altLang="en-US"/>
              <a:pPr eaLnBrk="1" hangingPunct="1"/>
              <a:t>73</a:t>
            </a:fld>
            <a:endParaRPr lang="en-CA" altLang="en-US"/>
          </a:p>
        </p:txBody>
      </p:sp>
      <p:sp>
        <p:nvSpPr>
          <p:cNvPr id="58370" name="Rectangle 2">
            <a:extLst>
              <a:ext uri="{FF2B5EF4-FFF2-40B4-BE49-F238E27FC236}">
                <a16:creationId xmlns:a16="http://schemas.microsoft.com/office/drawing/2014/main" id="{C3C7E016-052B-4DB6-9144-E7F31C2F6E50}"/>
              </a:ext>
            </a:extLst>
          </p:cNvPr>
          <p:cNvSpPr>
            <a:spLocks noGrp="1" noChangeArrowheads="1"/>
          </p:cNvSpPr>
          <p:nvPr>
            <p:ph type="title"/>
          </p:nvPr>
        </p:nvSpPr>
        <p:spPr>
          <a:xfrm>
            <a:off x="707572" y="478065"/>
            <a:ext cx="10515600" cy="999218"/>
          </a:xfrm>
        </p:spPr>
        <p:txBody>
          <a:bodyPr/>
          <a:lstStyle/>
          <a:p>
            <a:pPr eaLnBrk="1" hangingPunct="1">
              <a:defRPr/>
            </a:pPr>
            <a:r>
              <a:rPr lang="en-US" b="1" dirty="0">
                <a:latin typeface="Times New Roman" panose="02020603050405020304" pitchFamily="18" charset="0"/>
                <a:cs typeface="Times New Roman" panose="02020603050405020304" pitchFamily="18" charset="0"/>
              </a:rPr>
              <a:t>Treatment</a:t>
            </a:r>
          </a:p>
        </p:txBody>
      </p:sp>
    </p:spTree>
    <p:extLst>
      <p:ext uri="{BB962C8B-B14F-4D97-AF65-F5344CB8AC3E}">
        <p14:creationId xmlns:p14="http://schemas.microsoft.com/office/powerpoint/2010/main" val="2771988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513806" y="531813"/>
            <a:ext cx="11138263" cy="6008323"/>
          </a:xfrm>
        </p:spPr>
        <p:txBody>
          <a:bodyPr/>
          <a:lstStyle/>
          <a:p>
            <a:pPr eaLnBrk="1" hangingPunct="1"/>
            <a:endParaRPr lang="en-US" altLang="en-US" dirty="0">
              <a:cs typeface="Arial" panose="020B0604020202020204" pitchFamily="34" charset="0"/>
            </a:endParaRP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849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5375"/>
          </a:xfrm>
        </p:spPr>
        <p:txBody>
          <a:bodyPr>
            <a:normAutofit fontScale="90000"/>
          </a:bodyPr>
          <a:lstStyle/>
          <a:p>
            <a:r>
              <a:rPr lang="en-GB" sz="3600" b="1" dirty="0">
                <a:latin typeface="Times New Roman" panose="02020603050405020304" pitchFamily="18" charset="0"/>
                <a:cs typeface="Times New Roman" panose="02020603050405020304" pitchFamily="18" charset="0"/>
              </a:rPr>
              <a:t>Acquired clotting factor disorders</a:t>
            </a:r>
            <a:br>
              <a:rPr lang="en-GB" b="1" dirty="0"/>
            </a:br>
            <a:endParaRPr lang="en-GB" dirty="0"/>
          </a:p>
        </p:txBody>
      </p:sp>
      <p:sp>
        <p:nvSpPr>
          <p:cNvPr id="3" name="Content Placeholder 2"/>
          <p:cNvSpPr>
            <a:spLocks noGrp="1"/>
          </p:cNvSpPr>
          <p:nvPr>
            <p:ph idx="1"/>
          </p:nvPr>
        </p:nvSpPr>
        <p:spPr>
          <a:xfrm>
            <a:off x="584200" y="1825625"/>
            <a:ext cx="11264900" cy="4812242"/>
          </a:xfrm>
        </p:spPr>
        <p:txBody>
          <a:bodyPr>
            <a:normAutofit/>
          </a:bodyPr>
          <a:lstStyle/>
          <a:p>
            <a:r>
              <a:rPr lang="en-GB" sz="3200" b="1" dirty="0">
                <a:latin typeface="Times New Roman" panose="02020603050405020304" pitchFamily="18" charset="0"/>
                <a:cs typeface="Times New Roman" panose="02020603050405020304" pitchFamily="18" charset="0"/>
              </a:rPr>
              <a:t>Vitamin K deficiency</a:t>
            </a:r>
          </a:p>
          <a:p>
            <a:pPr marL="0" indent="0">
              <a:buNone/>
            </a:pPr>
            <a:endParaRPr lang="en-GB" b="1" dirty="0"/>
          </a:p>
          <a:p>
            <a:r>
              <a:rPr lang="en-GB" dirty="0"/>
              <a:t>A fat-soluble vitamin, is essential for the synthesis of both procoagulant and anticoagulant factors, such as </a:t>
            </a:r>
            <a:r>
              <a:rPr lang="en-GB" b="1" dirty="0"/>
              <a:t>factors II, VII, IX, and X </a:t>
            </a:r>
            <a:r>
              <a:rPr lang="en-GB" dirty="0"/>
              <a:t>and </a:t>
            </a:r>
            <a:r>
              <a:rPr lang="en-GB" b="1" dirty="0"/>
              <a:t>proteins C and S.</a:t>
            </a:r>
          </a:p>
          <a:p>
            <a:endParaRPr lang="en-GB" dirty="0"/>
          </a:p>
          <a:p>
            <a:r>
              <a:rPr lang="en-GB" b="1" dirty="0"/>
              <a:t>Dietary deficiency is unusual, </a:t>
            </a:r>
            <a:r>
              <a:rPr lang="en-GB" dirty="0"/>
              <a:t>except during early infancy.</a:t>
            </a:r>
          </a:p>
          <a:p>
            <a:pPr marL="0" indent="0">
              <a:buNone/>
            </a:pPr>
            <a:endParaRPr lang="en-GB" dirty="0"/>
          </a:p>
          <a:p>
            <a:r>
              <a:rPr lang="en-GB" dirty="0"/>
              <a:t>Pancreatic insufficiency, biliary obstruction, and prolonged </a:t>
            </a:r>
            <a:r>
              <a:rPr lang="en-GB" dirty="0" err="1"/>
              <a:t>diarrhea</a:t>
            </a:r>
            <a:r>
              <a:rPr lang="en-GB" dirty="0"/>
              <a:t> may result in diminished ability to absorb vitamin K.</a:t>
            </a:r>
          </a:p>
        </p:txBody>
      </p:sp>
    </p:spTree>
    <p:extLst>
      <p:ext uri="{BB962C8B-B14F-4D97-AF65-F5344CB8AC3E}">
        <p14:creationId xmlns:p14="http://schemas.microsoft.com/office/powerpoint/2010/main" val="2891244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977900"/>
            <a:ext cx="11125200" cy="5006877"/>
          </a:xfrm>
        </p:spPr>
        <p:txBody>
          <a:bodyPr>
            <a:noAutofit/>
          </a:bodyPr>
          <a:lstStyle/>
          <a:p>
            <a:r>
              <a:rPr lang="en-GB" b="1" dirty="0">
                <a:latin typeface="Times New Roman" panose="02020603050405020304" pitchFamily="18" charset="0"/>
                <a:cs typeface="Times New Roman" panose="02020603050405020304" pitchFamily="18" charset="0"/>
              </a:rPr>
              <a:t>Medications </a:t>
            </a:r>
            <a:r>
              <a:rPr lang="en-GB" dirty="0">
                <a:latin typeface="Times New Roman" panose="02020603050405020304" pitchFamily="18" charset="0"/>
                <a:cs typeface="Times New Roman" panose="02020603050405020304" pitchFamily="18" charset="0"/>
              </a:rPr>
              <a:t>may interfere with vitamin K metabolism (e.g., </a:t>
            </a:r>
            <a:r>
              <a:rPr lang="en-GB" dirty="0" err="1">
                <a:latin typeface="Times New Roman" panose="02020603050405020304" pitchFamily="18" charset="0"/>
                <a:cs typeface="Times New Roman" panose="02020603050405020304" pitchFamily="18" charset="0"/>
              </a:rPr>
              <a:t>cephalosporins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rifampin</a:t>
            </a:r>
            <a:r>
              <a:rPr lang="en-GB" dirty="0">
                <a:latin typeface="Times New Roman" panose="02020603050405020304" pitchFamily="18" charset="0"/>
                <a:cs typeface="Times New Roman" panose="02020603050405020304" pitchFamily="18" charset="0"/>
              </a:rPr>
              <a:t>, isoniazid, warfarin).</a:t>
            </a:r>
          </a:p>
          <a:p>
            <a:pPr marL="0" indent="0">
              <a:buNone/>
            </a:pPr>
            <a:endParaRPr lang="en-GB" dirty="0">
              <a:latin typeface="Times New Roman" panose="02020603050405020304" pitchFamily="18" charset="0"/>
              <a:cs typeface="Times New Roman" panose="02020603050405020304" pitchFamily="18" charset="0"/>
            </a:endParaRPr>
          </a:p>
          <a:p>
            <a:r>
              <a:rPr lang="en-GB" b="1" dirty="0" err="1">
                <a:latin typeface="Times New Roman" panose="02020603050405020304" pitchFamily="18" charset="0"/>
                <a:cs typeface="Times New Roman" panose="02020603050405020304" pitchFamily="18" charset="0"/>
              </a:rPr>
              <a:t>Hemorrhagic</a:t>
            </a:r>
            <a:r>
              <a:rPr lang="en-GB" b="1" dirty="0">
                <a:latin typeface="Times New Roman" panose="02020603050405020304" pitchFamily="18" charset="0"/>
                <a:cs typeface="Times New Roman" panose="02020603050405020304" pitchFamily="18" charset="0"/>
              </a:rPr>
              <a:t> disease of the </a:t>
            </a:r>
            <a:r>
              <a:rPr lang="en-GB" b="1" dirty="0" err="1">
                <a:latin typeface="Times New Roman" panose="02020603050405020304" pitchFamily="18" charset="0"/>
                <a:cs typeface="Times New Roman" panose="02020603050405020304" pitchFamily="18" charset="0"/>
              </a:rPr>
              <a:t>newborn</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is the result of vitamin K deficiency. </a:t>
            </a:r>
          </a:p>
          <a:p>
            <a:pPr marL="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It may occur early (within 24 hours after birth), within the first week of life (</a:t>
            </a:r>
            <a:r>
              <a:rPr lang="en-GB" b="1" dirty="0">
                <a:latin typeface="Times New Roman" panose="02020603050405020304" pitchFamily="18" charset="0"/>
                <a:cs typeface="Times New Roman" panose="02020603050405020304" pitchFamily="18" charset="0"/>
              </a:rPr>
              <a:t>classic form</a:t>
            </a:r>
            <a:r>
              <a:rPr lang="en-GB" dirty="0">
                <a:latin typeface="Times New Roman" panose="02020603050405020304" pitchFamily="18" charset="0"/>
                <a:cs typeface="Times New Roman" panose="02020603050405020304" pitchFamily="18" charset="0"/>
              </a:rPr>
              <a:t>)</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or late (1–3 months after birth).</a:t>
            </a:r>
          </a:p>
          <a:p>
            <a:endParaRPr lang="en-GB" sz="3200" dirty="0"/>
          </a:p>
        </p:txBody>
      </p:sp>
    </p:spTree>
    <p:extLst>
      <p:ext uri="{BB962C8B-B14F-4D97-AF65-F5344CB8AC3E}">
        <p14:creationId xmlns:p14="http://schemas.microsoft.com/office/powerpoint/2010/main" val="3870201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6889"/>
            <a:ext cx="10515600" cy="4540074"/>
          </a:xfrm>
        </p:spPr>
        <p:txBody>
          <a:bodyPr>
            <a:normAutofit/>
          </a:bodyPr>
          <a:lstStyle/>
          <a:p>
            <a:r>
              <a:rPr lang="en-GB" b="1" dirty="0">
                <a:latin typeface="Times New Roman" panose="02020603050405020304" pitchFamily="18" charset="0"/>
                <a:cs typeface="Times New Roman" panose="02020603050405020304" pitchFamily="18" charset="0"/>
              </a:rPr>
              <a:t>Clinical features. </a:t>
            </a:r>
            <a:r>
              <a:rPr lang="en-GB" dirty="0">
                <a:latin typeface="Times New Roman" panose="02020603050405020304" pitchFamily="18" charset="0"/>
                <a:cs typeface="Times New Roman" panose="02020603050405020304" pitchFamily="18" charset="0"/>
              </a:rPr>
              <a:t>Clinical manifestations include bruising, oozing from skin puncture wounds and bleeding into organs.</a:t>
            </a:r>
          </a:p>
          <a:p>
            <a:pPr marL="0" indent="0">
              <a:buNone/>
            </a:pPr>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Haemorrhagic disease of the </a:t>
            </a:r>
            <a:r>
              <a:rPr lang="en-GB" b="1" dirty="0" err="1">
                <a:latin typeface="Times New Roman" panose="02020603050405020304" pitchFamily="18" charset="0"/>
                <a:cs typeface="Times New Roman" panose="02020603050405020304" pitchFamily="18" charset="0"/>
              </a:rPr>
              <a:t>newborn</a:t>
            </a:r>
            <a:r>
              <a:rPr lang="en-GB" b="1" dirty="0">
                <a:latin typeface="Times New Roman" panose="02020603050405020304" pitchFamily="18" charset="0"/>
                <a:cs typeface="Times New Roman" panose="02020603050405020304" pitchFamily="18" charset="0"/>
              </a:rPr>
              <a:t> is characterized by serious bleeding in the early and late forms</a:t>
            </a:r>
          </a:p>
          <a:p>
            <a:pPr marL="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CNS bleeding may occur occasionally</a:t>
            </a:r>
            <a:r>
              <a:rPr lang="en-GB" sz="3200" dirty="0"/>
              <a:t>.</a:t>
            </a:r>
          </a:p>
          <a:p>
            <a:pPr marL="0" indent="0">
              <a:buNone/>
            </a:pPr>
            <a:endParaRPr lang="en-GB" dirty="0"/>
          </a:p>
        </p:txBody>
      </p:sp>
    </p:spTree>
    <p:extLst>
      <p:ext uri="{BB962C8B-B14F-4D97-AF65-F5344CB8AC3E}">
        <p14:creationId xmlns:p14="http://schemas.microsoft.com/office/powerpoint/2010/main" val="3313563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1219200"/>
            <a:ext cx="11531600" cy="4957763"/>
          </a:xfrm>
        </p:spPr>
        <p:txBody>
          <a:bodyPr>
            <a:normAutofit/>
          </a:bodyPr>
          <a:lstStyle/>
          <a:p>
            <a:r>
              <a:rPr lang="en-GB" b="1" dirty="0">
                <a:latin typeface="Times New Roman" panose="02020603050405020304" pitchFamily="18" charset="0"/>
                <a:cs typeface="Times New Roman" panose="02020603050405020304" pitchFamily="18" charset="0"/>
              </a:rPr>
              <a:t>Laboratory findings </a:t>
            </a:r>
            <a:r>
              <a:rPr lang="en-GB" dirty="0">
                <a:latin typeface="Times New Roman" panose="02020603050405020304" pitchFamily="18" charset="0"/>
                <a:cs typeface="Times New Roman" panose="02020603050405020304" pitchFamily="18" charset="0"/>
              </a:rPr>
              <a:t>include </a:t>
            </a:r>
            <a:r>
              <a:rPr lang="en-GB" b="1" dirty="0">
                <a:latin typeface="Times New Roman" panose="02020603050405020304" pitchFamily="18" charset="0"/>
                <a:cs typeface="Times New Roman" panose="02020603050405020304" pitchFamily="18" charset="0"/>
              </a:rPr>
              <a:t>prolonged aPTT and PT.</a:t>
            </a:r>
          </a:p>
          <a:p>
            <a:endParaRPr lang="en-GB"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Management. </a:t>
            </a:r>
            <a:r>
              <a:rPr lang="en-GB" dirty="0">
                <a:latin typeface="Times New Roman" panose="02020603050405020304" pitchFamily="18" charset="0"/>
                <a:cs typeface="Times New Roman" panose="02020603050405020304" pitchFamily="18" charset="0"/>
              </a:rPr>
              <a:t>Treatment includes administration of vitamin K. </a:t>
            </a:r>
          </a:p>
          <a:p>
            <a:pPr marL="0" indent="0">
              <a:buNone/>
            </a:pPr>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Intramuscular administration of vitamin K after birth prevents </a:t>
            </a:r>
            <a:r>
              <a:rPr lang="en-GB" b="1" dirty="0" err="1">
                <a:latin typeface="Times New Roman" panose="02020603050405020304" pitchFamily="18" charset="0"/>
                <a:cs typeface="Times New Roman" panose="02020603050405020304" pitchFamily="18" charset="0"/>
              </a:rPr>
              <a:t>hemorrhagic</a:t>
            </a:r>
            <a:r>
              <a:rPr lang="en-GB" b="1" dirty="0">
                <a:latin typeface="Times New Roman" panose="02020603050405020304" pitchFamily="18" charset="0"/>
                <a:cs typeface="Times New Roman" panose="02020603050405020304" pitchFamily="18" charset="0"/>
              </a:rPr>
              <a:t> disease of the </a:t>
            </a:r>
            <a:r>
              <a:rPr lang="en-GB" b="1" dirty="0" err="1">
                <a:latin typeface="Times New Roman" panose="02020603050405020304" pitchFamily="18" charset="0"/>
                <a:cs typeface="Times New Roman" panose="02020603050405020304" pitchFamily="18" charset="0"/>
              </a:rPr>
              <a:t>newborn</a:t>
            </a:r>
            <a:r>
              <a:rPr lang="en-GB" b="1" dirty="0">
                <a:latin typeface="Times New Roman" panose="02020603050405020304" pitchFamily="18" charset="0"/>
                <a:cs typeface="Times New Roman" panose="02020603050405020304" pitchFamily="18" charset="0"/>
              </a:rPr>
              <a:t>.</a:t>
            </a:r>
          </a:p>
          <a:p>
            <a:endParaRPr lang="en-GB"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In severe disease, fresh-frozen plasma (FFP) may be needed.</a:t>
            </a:r>
          </a:p>
          <a:p>
            <a:endParaRPr lang="en-GB" dirty="0"/>
          </a:p>
        </p:txBody>
      </p:sp>
    </p:spTree>
    <p:extLst>
      <p:ext uri="{BB962C8B-B14F-4D97-AF65-F5344CB8AC3E}">
        <p14:creationId xmlns:p14="http://schemas.microsoft.com/office/powerpoint/2010/main" val="3921168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normAutofit fontScale="90000"/>
          </a:bodyPr>
          <a:lstStyle/>
          <a:p>
            <a:r>
              <a:rPr lang="en-GB" sz="4900" b="1" dirty="0">
                <a:latin typeface="Times New Roman" panose="02020603050405020304" pitchFamily="18" charset="0"/>
                <a:cs typeface="Times New Roman" panose="02020603050405020304" pitchFamily="18" charset="0"/>
              </a:rPr>
              <a:t>                      Liver disease</a:t>
            </a:r>
            <a:br>
              <a:rPr lang="en-GB" b="1" dirty="0"/>
            </a:br>
            <a:endParaRPr lang="en-GB" dirty="0"/>
          </a:p>
        </p:txBody>
      </p:sp>
      <p:sp>
        <p:nvSpPr>
          <p:cNvPr id="3" name="Content Placeholder 2"/>
          <p:cNvSpPr>
            <a:spLocks noGrp="1"/>
          </p:cNvSpPr>
          <p:nvPr>
            <p:ph idx="1"/>
          </p:nvPr>
        </p:nvSpPr>
        <p:spPr>
          <a:xfrm>
            <a:off x="330200" y="1158875"/>
            <a:ext cx="11506200" cy="5334000"/>
          </a:xfrm>
        </p:spPr>
        <p:txBody>
          <a:bodyPr>
            <a:noAutofit/>
          </a:bodyPr>
          <a:lstStyle/>
          <a:p>
            <a:endParaRPr lang="en-GB" sz="3200" dirty="0"/>
          </a:p>
          <a:p>
            <a:r>
              <a:rPr lang="en-GB" dirty="0">
                <a:latin typeface="Times New Roman" panose="02020603050405020304" pitchFamily="18" charset="0"/>
                <a:cs typeface="Times New Roman" panose="02020603050405020304" pitchFamily="18" charset="0"/>
              </a:rPr>
              <a:t>The liver is the major site of production of most coagulation factors. </a:t>
            </a:r>
          </a:p>
          <a:p>
            <a:pPr marL="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Vitamin K– dependent factors most severely affected .</a:t>
            </a:r>
          </a:p>
          <a:p>
            <a:pPr marL="0" indent="0">
              <a:buNone/>
            </a:pPr>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Laboratory findings. </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prolonged PT and aPTT, and thrombocytopenia.</a:t>
            </a:r>
          </a:p>
          <a:p>
            <a:endParaRPr lang="en-GB"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Management. </a:t>
            </a:r>
            <a:r>
              <a:rPr lang="en-GB" dirty="0">
                <a:latin typeface="Times New Roman" panose="02020603050405020304" pitchFamily="18" charset="0"/>
                <a:cs typeface="Times New Roman" panose="02020603050405020304" pitchFamily="18" charset="0"/>
              </a:rPr>
              <a:t>Treatment includes vitamin K, FFP, and platelets as needed.</a:t>
            </a:r>
          </a:p>
        </p:txBody>
      </p:sp>
    </p:spTree>
    <p:extLst>
      <p:ext uri="{BB962C8B-B14F-4D97-AF65-F5344CB8AC3E}">
        <p14:creationId xmlns:p14="http://schemas.microsoft.com/office/powerpoint/2010/main" val="143797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433E9-52DF-233F-D73D-D505B6DC314B}"/>
              </a:ext>
            </a:extLst>
          </p:cNvPr>
          <p:cNvSpPr>
            <a:spLocks noGrp="1"/>
          </p:cNvSpPr>
          <p:nvPr>
            <p:ph idx="1"/>
          </p:nvPr>
        </p:nvSpPr>
        <p:spPr>
          <a:xfrm>
            <a:off x="546100" y="1825625"/>
            <a:ext cx="10833100" cy="4351338"/>
          </a:xfrm>
        </p:spPr>
        <p:txBody>
          <a:bodyPr/>
          <a:lstStyle/>
          <a:p>
            <a:r>
              <a:rPr lang="en-US" dirty="0">
                <a:latin typeface="Times New Roman" panose="02020603050405020304" pitchFamily="18" charset="0"/>
                <a:cs typeface="Times New Roman" panose="02020603050405020304" pitchFamily="18" charset="0"/>
              </a:rPr>
              <a:t>Thrombin contributes to the eventual lysis of the thrombus by activating plasminogen to plasmin.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of the hemostatic processes are closely interwoven and occur on biologic surfaces that mediate coagulation by bringing the critical players—platelets, endothelial cells, and </a:t>
            </a:r>
            <a:r>
              <a:rPr lang="en-US" dirty="0" err="1">
                <a:latin typeface="Times New Roman" panose="02020603050405020304" pitchFamily="18" charset="0"/>
                <a:cs typeface="Times New Roman" panose="02020603050405020304" pitchFamily="18" charset="0"/>
              </a:rPr>
              <a:t>subendothelium</a:t>
            </a:r>
            <a:r>
              <a:rPr lang="en-US" dirty="0">
                <a:latin typeface="Times New Roman" panose="02020603050405020304" pitchFamily="18" charset="0"/>
                <a:cs typeface="Times New Roman" panose="02020603050405020304" pitchFamily="18" charset="0"/>
              </a:rPr>
              <a:t>—into close proximity with pro and anticoagulant proteins</a:t>
            </a:r>
          </a:p>
        </p:txBody>
      </p:sp>
    </p:spTree>
    <p:extLst>
      <p:ext uri="{BB962C8B-B14F-4D97-AF65-F5344CB8AC3E}">
        <p14:creationId xmlns:p14="http://schemas.microsoft.com/office/powerpoint/2010/main" val="30887538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7D30-15DE-1BC3-8092-15AA8B873AFC}"/>
              </a:ext>
            </a:extLst>
          </p:cNvPr>
          <p:cNvSpPr>
            <a:spLocks noGrp="1"/>
          </p:cNvSpPr>
          <p:nvPr>
            <p:ph type="title"/>
          </p:nvPr>
        </p:nvSpPr>
        <p:spPr>
          <a:xfrm>
            <a:off x="419100" y="365125"/>
            <a:ext cx="10934700" cy="1325563"/>
          </a:xfrm>
        </p:spPr>
        <p:txBody>
          <a:bodyPr>
            <a:normAutofit/>
          </a:bodyPr>
          <a:lstStyle/>
          <a:p>
            <a:r>
              <a:rPr lang="en-US" b="1" i="0" dirty="0">
                <a:effectLst/>
                <a:latin typeface="__Roboto_ba6641"/>
              </a:rPr>
              <a:t>Disseminated Intravascular Coagulation (DIC)</a:t>
            </a:r>
            <a:br>
              <a:rPr lang="en-US" b="1" i="0" dirty="0">
                <a:solidFill>
                  <a:srgbClr val="363636"/>
                </a:solidFill>
                <a:effectLst/>
                <a:latin typeface="__Roboto_ba6641"/>
              </a:rPr>
            </a:br>
            <a:endParaRPr lang="en-US" dirty="0"/>
          </a:p>
        </p:txBody>
      </p:sp>
      <p:sp>
        <p:nvSpPr>
          <p:cNvPr id="3" name="Content Placeholder 2">
            <a:extLst>
              <a:ext uri="{FF2B5EF4-FFF2-40B4-BE49-F238E27FC236}">
                <a16:creationId xmlns:a16="http://schemas.microsoft.com/office/drawing/2014/main" id="{A839090C-4805-528B-9C0C-4DEF218F1A1B}"/>
              </a:ext>
            </a:extLst>
          </p:cNvPr>
          <p:cNvSpPr>
            <a:spLocks noGrp="1"/>
          </p:cNvSpPr>
          <p:nvPr>
            <p:ph idx="1"/>
          </p:nvPr>
        </p:nvSpPr>
        <p:spPr>
          <a:xfrm>
            <a:off x="419100" y="1825625"/>
            <a:ext cx="11442700" cy="4667250"/>
          </a:xfrm>
        </p:spPr>
        <p:txBody>
          <a:bodyPr>
            <a:normAutofit fontScale="85000" lnSpcReduction="20000"/>
          </a:bodyPr>
          <a:lstStyle/>
          <a:p>
            <a:pPr algn="just"/>
            <a:r>
              <a:rPr lang="en-US" altLang="en-US" sz="3300" dirty="0">
                <a:latin typeface="Times New Roman" panose="02020603050405020304" pitchFamily="18" charset="0"/>
                <a:cs typeface="Times New Roman" panose="02020603050405020304" pitchFamily="18" charset="0"/>
              </a:rPr>
              <a:t>It is a condition where there is  consumption of clotting factors, platelets, and anticoagulant proteins.</a:t>
            </a:r>
          </a:p>
          <a:p>
            <a:pPr algn="just"/>
            <a:endParaRPr lang="en-US" altLang="en-US" sz="3300" dirty="0">
              <a:latin typeface="Times New Roman" panose="02020603050405020304" pitchFamily="18" charset="0"/>
              <a:cs typeface="Times New Roman" panose="02020603050405020304" pitchFamily="18" charset="0"/>
            </a:endParaRPr>
          </a:p>
          <a:p>
            <a:pPr algn="just"/>
            <a:r>
              <a:rPr lang="en-US" altLang="en-US" sz="3300" dirty="0">
                <a:latin typeface="Times New Roman" panose="02020603050405020304" pitchFamily="18" charset="0"/>
                <a:cs typeface="Times New Roman" panose="02020603050405020304" pitchFamily="18" charset="0"/>
              </a:rPr>
              <a:t>Resulting in widespread intravascular deposition of fibrin leading to tissue ischemia and necrosis , generalized hemorrhage and hemolytic anemia</a:t>
            </a:r>
          </a:p>
          <a:p>
            <a:pPr marL="0" indent="0">
              <a:buNone/>
            </a:pPr>
            <a:endParaRPr lang="en-GB" sz="3300" dirty="0">
              <a:latin typeface="Times New Roman" panose="02020603050405020304" pitchFamily="18" charset="0"/>
              <a:cs typeface="Times New Roman" panose="02020603050405020304" pitchFamily="18" charset="0"/>
            </a:endParaRPr>
          </a:p>
          <a:p>
            <a:r>
              <a:rPr lang="en-GB" sz="3300" dirty="0">
                <a:latin typeface="Times New Roman" panose="02020603050405020304" pitchFamily="18" charset="0"/>
                <a:cs typeface="Times New Roman" panose="02020603050405020304" pitchFamily="18" charset="0"/>
              </a:rPr>
              <a:t>The initiating event is clotting that leads to consumption of procoagulant factors and resultant haemorrhage.</a:t>
            </a:r>
          </a:p>
          <a:p>
            <a:endParaRPr lang="en-GB" sz="3300" dirty="0">
              <a:latin typeface="Times New Roman" panose="02020603050405020304" pitchFamily="18" charset="0"/>
              <a:cs typeface="Times New Roman" panose="02020603050405020304" pitchFamily="18" charset="0"/>
            </a:endParaRPr>
          </a:p>
          <a:p>
            <a:r>
              <a:rPr lang="en-GB" sz="3300" dirty="0">
                <a:latin typeface="Times New Roman" panose="02020603050405020304" pitchFamily="18" charset="0"/>
                <a:cs typeface="Times New Roman" panose="02020603050405020304" pitchFamily="18" charset="0"/>
              </a:rPr>
              <a:t>DIC is a secondary phenomenon that occurs in response to local factors (large </a:t>
            </a:r>
            <a:r>
              <a:rPr lang="en-GB" sz="3300" dirty="0" err="1">
                <a:latin typeface="Times New Roman" panose="02020603050405020304" pitchFamily="18" charset="0"/>
                <a:cs typeface="Times New Roman" panose="02020603050405020304" pitchFamily="18" charset="0"/>
              </a:rPr>
              <a:t>hemangiomas</a:t>
            </a:r>
            <a:r>
              <a:rPr lang="en-GB" sz="3300" dirty="0">
                <a:latin typeface="Times New Roman" panose="02020603050405020304" pitchFamily="18" charset="0"/>
                <a:cs typeface="Times New Roman" panose="02020603050405020304" pitchFamily="18" charset="0"/>
              </a:rPr>
              <a:t> as seen in </a:t>
            </a:r>
            <a:r>
              <a:rPr lang="en-GB" sz="3300" dirty="0" err="1">
                <a:latin typeface="Times New Roman" panose="02020603050405020304" pitchFamily="18" charset="0"/>
                <a:cs typeface="Times New Roman" panose="02020603050405020304" pitchFamily="18" charset="0"/>
              </a:rPr>
              <a:t>Kasabach</a:t>
            </a:r>
            <a:r>
              <a:rPr lang="en-GB" sz="3300" dirty="0">
                <a:latin typeface="Times New Roman" panose="02020603050405020304" pitchFamily="18" charset="0"/>
                <a:cs typeface="Times New Roman" panose="02020603050405020304" pitchFamily="18" charset="0"/>
              </a:rPr>
              <a:t>–Merritt syndrome) and systemic factors (e.g., sepsis, hypothermia, malignancy, heat stroke, snakebite, burns).</a:t>
            </a:r>
          </a:p>
          <a:p>
            <a:endParaRPr lang="en-US" dirty="0"/>
          </a:p>
        </p:txBody>
      </p:sp>
    </p:spTree>
    <p:extLst>
      <p:ext uri="{BB962C8B-B14F-4D97-AF65-F5344CB8AC3E}">
        <p14:creationId xmlns:p14="http://schemas.microsoft.com/office/powerpoint/2010/main" val="2087566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863600"/>
            <a:ext cx="11353800" cy="5613400"/>
          </a:xfrm>
        </p:spPr>
        <p:txBody>
          <a:bodyPr>
            <a:normAutofit/>
          </a:bodyPr>
          <a:lstStyle/>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Clinical features:</a:t>
            </a:r>
          </a:p>
          <a:p>
            <a:pPr marL="0" indent="0">
              <a:buNone/>
            </a:pPr>
            <a:endParaRPr lang="en-GB" b="1"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Signs include cutaneous and internal organ bleeding.</a:t>
            </a:r>
            <a:endParaRPr lang="en-US" altLang="en-US" dirty="0">
              <a:latin typeface="Times New Roman" panose="02020603050405020304" pitchFamily="18" charset="0"/>
              <a:cs typeface="Times New Roman" panose="02020603050405020304" pitchFamily="18" charset="0"/>
            </a:endParaRPr>
          </a:p>
          <a:p>
            <a:pPr algn="l" rtl="0" eaLnBrk="1" hangingPunct="1"/>
            <a:r>
              <a:rPr lang="en-US" altLang="en-US" dirty="0">
                <a:latin typeface="Times New Roman" panose="02020603050405020304" pitchFamily="18" charset="0"/>
                <a:cs typeface="Times New Roman" panose="02020603050405020304" pitchFamily="18" charset="0"/>
              </a:rPr>
              <a:t>Bleeding from puncture sites and surgical incision.</a:t>
            </a:r>
          </a:p>
          <a:p>
            <a:pPr algn="l" rtl="0" eaLnBrk="1" hangingPunct="1"/>
            <a:r>
              <a:rPr lang="en-US" altLang="en-US" dirty="0">
                <a:latin typeface="Times New Roman" panose="02020603050405020304" pitchFamily="18" charset="0"/>
                <a:cs typeface="Times New Roman" panose="02020603050405020304" pitchFamily="18" charset="0"/>
              </a:rPr>
              <a:t>Skin petechiae and ecchymosis.</a:t>
            </a:r>
          </a:p>
          <a:p>
            <a:pPr algn="l" rtl="0" eaLnBrk="1" hangingPunct="1"/>
            <a:r>
              <a:rPr lang="en-US" altLang="en-US" dirty="0">
                <a:latin typeface="Times New Roman" panose="02020603050405020304" pitchFamily="18" charset="0"/>
                <a:cs typeface="Times New Roman" panose="02020603050405020304" pitchFamily="18" charset="0"/>
              </a:rPr>
              <a:t>Tissue necrosis and infarctions. </a:t>
            </a:r>
          </a:p>
          <a:p>
            <a:pPr algn="l" rtl="0" eaLnBrk="1" hangingPunct="1"/>
            <a:r>
              <a:rPr lang="en-US" altLang="en-US" dirty="0">
                <a:latin typeface="Times New Roman" panose="02020603050405020304" pitchFamily="18" charset="0"/>
                <a:cs typeface="Times New Roman" panose="02020603050405020304" pitchFamily="18" charset="0"/>
              </a:rPr>
              <a:t>Anemia( MAHA)</a:t>
            </a:r>
          </a:p>
          <a:p>
            <a:pPr algn="l" rtl="0" eaLnBrk="1" hangingPunct="1"/>
            <a:r>
              <a:rPr lang="en-US" altLang="en-US" dirty="0">
                <a:latin typeface="Times New Roman" panose="02020603050405020304" pitchFamily="18" charset="0"/>
                <a:cs typeface="Times New Roman" panose="02020603050405020304" pitchFamily="18" charset="0"/>
              </a:rPr>
              <a:t>In neonate mainly at venipuncture site ,GI bleeding , and IVH.</a:t>
            </a:r>
          </a:p>
          <a:p>
            <a:endParaRPr lang="en-GB" dirty="0"/>
          </a:p>
        </p:txBody>
      </p:sp>
    </p:spTree>
    <p:extLst>
      <p:ext uri="{BB962C8B-B14F-4D97-AF65-F5344CB8AC3E}">
        <p14:creationId xmlns:p14="http://schemas.microsoft.com/office/powerpoint/2010/main" val="28294932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0" y="647700"/>
            <a:ext cx="11442700" cy="5905500"/>
          </a:xfrm>
        </p:spPr>
        <p:txBody>
          <a:bodyPr>
            <a:normAutofit/>
          </a:bodyPr>
          <a:lstStyle/>
          <a:p>
            <a:pPr marL="0" indent="0">
              <a:buNone/>
            </a:pPr>
            <a:r>
              <a:rPr lang="en-GB" b="1" dirty="0">
                <a:latin typeface="Times New Roman" panose="02020603050405020304" pitchFamily="18" charset="0"/>
                <a:cs typeface="Times New Roman" panose="02020603050405020304" pitchFamily="18" charset="0"/>
              </a:rPr>
              <a:t>Laboratory findings:</a:t>
            </a:r>
          </a:p>
          <a:p>
            <a:pPr marL="0" indent="0">
              <a:buNone/>
            </a:pPr>
            <a:endParaRPr lang="en-GB" b="1" dirty="0"/>
          </a:p>
          <a:p>
            <a:r>
              <a:rPr lang="en-GB" b="1" dirty="0">
                <a:latin typeface="Times New Roman" panose="02020603050405020304" pitchFamily="18" charset="0"/>
                <a:cs typeface="Times New Roman" panose="02020603050405020304" pitchFamily="18" charset="0"/>
              </a:rPr>
              <a:t>Thrombocytopenia</a:t>
            </a:r>
          </a:p>
          <a:p>
            <a:r>
              <a:rPr lang="en-GB" b="1" dirty="0">
                <a:latin typeface="Times New Roman" panose="02020603050405020304" pitchFamily="18" charset="0"/>
                <a:cs typeface="Times New Roman" panose="02020603050405020304" pitchFamily="18" charset="0"/>
              </a:rPr>
              <a:t>Prolongation of PT and PTT</a:t>
            </a:r>
          </a:p>
          <a:p>
            <a:r>
              <a:rPr lang="en-GB" b="1" dirty="0">
                <a:latin typeface="Times New Roman" panose="02020603050405020304" pitchFamily="18" charset="0"/>
                <a:cs typeface="Times New Roman" panose="02020603050405020304" pitchFamily="18" charset="0"/>
              </a:rPr>
              <a:t>Reduction in clotting factors </a:t>
            </a:r>
            <a:r>
              <a:rPr lang="en-GB" dirty="0">
                <a:latin typeface="Times New Roman" panose="02020603050405020304" pitchFamily="18" charset="0"/>
                <a:cs typeface="Times New Roman" panose="02020603050405020304" pitchFamily="18" charset="0"/>
              </a:rPr>
              <a:t>(especially </a:t>
            </a:r>
            <a:r>
              <a:rPr lang="en-GB" b="1" dirty="0">
                <a:latin typeface="Times New Roman" panose="02020603050405020304" pitchFamily="18" charset="0"/>
                <a:cs typeface="Times New Roman" panose="02020603050405020304" pitchFamily="18" charset="0"/>
              </a:rPr>
              <a:t>fibrinogen </a:t>
            </a:r>
            <a:r>
              <a:rPr lang="en-GB" dirty="0">
                <a:latin typeface="Times New Roman" panose="02020603050405020304" pitchFamily="18" charset="0"/>
                <a:cs typeface="Times New Roman" panose="02020603050405020304" pitchFamily="18" charset="0"/>
              </a:rPr>
              <a:t>and factors II, V, and VIII), </a:t>
            </a:r>
          </a:p>
          <a:p>
            <a:r>
              <a:rPr lang="en-GB" dirty="0">
                <a:latin typeface="Times New Roman" panose="02020603050405020304" pitchFamily="18" charset="0"/>
                <a:cs typeface="Times New Roman" panose="02020603050405020304" pitchFamily="18" charset="0"/>
              </a:rPr>
              <a:t>Fragmented , helmet-shaped RBCs , and </a:t>
            </a:r>
            <a:r>
              <a:rPr lang="en-GB" b="1" dirty="0">
                <a:latin typeface="Times New Roman" panose="02020603050405020304" pitchFamily="18" charset="0"/>
                <a:cs typeface="Times New Roman" panose="02020603050405020304" pitchFamily="18" charset="0"/>
              </a:rPr>
              <a:t>schistocytes</a:t>
            </a:r>
            <a:r>
              <a:rPr lang="en-GB" dirty="0">
                <a:latin typeface="Times New Roman" panose="02020603050405020304" pitchFamily="18" charset="0"/>
                <a:cs typeface="Times New Roman" panose="02020603050405020304" pitchFamily="18" charset="0"/>
              </a:rPr>
              <a:t> on blood smear.</a:t>
            </a:r>
          </a:p>
          <a:p>
            <a:r>
              <a:rPr lang="en-US" altLang="en-US" dirty="0">
                <a:latin typeface="Times New Roman" panose="02020603050405020304" pitchFamily="18" charset="0"/>
                <a:cs typeface="Times New Roman" panose="02020603050405020304" pitchFamily="18" charset="0"/>
              </a:rPr>
              <a:t> Increased FDP, and d-dimers level.</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Management. </a:t>
            </a:r>
            <a:r>
              <a:rPr lang="en-GB" dirty="0">
                <a:latin typeface="Times New Roman" panose="02020603050405020304" pitchFamily="18" charset="0"/>
                <a:cs typeface="Times New Roman" panose="02020603050405020304" pitchFamily="18" charset="0"/>
              </a:rPr>
              <a:t>Therapy includes treatment of the underlying cause and transfusions of fibrinogen, FFP, and platelets as needed. Heparin may be useful if the underlying defect cannot be corrected.</a:t>
            </a:r>
          </a:p>
          <a:p>
            <a:endParaRPr lang="en-GB" dirty="0"/>
          </a:p>
        </p:txBody>
      </p:sp>
    </p:spTree>
    <p:extLst>
      <p:ext uri="{BB962C8B-B14F-4D97-AF65-F5344CB8AC3E}">
        <p14:creationId xmlns:p14="http://schemas.microsoft.com/office/powerpoint/2010/main" val="279657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44786B-E42B-96F3-4D34-9398A2D7351F}"/>
              </a:ext>
            </a:extLst>
          </p:cNvPr>
          <p:cNvSpPr>
            <a:spLocks noGrp="1"/>
          </p:cNvSpPr>
          <p:nvPr>
            <p:ph idx="1"/>
          </p:nvPr>
        </p:nvSpPr>
        <p:spPr>
          <a:xfrm>
            <a:off x="533400" y="939800"/>
            <a:ext cx="11315700" cy="5600700"/>
          </a:xfrm>
        </p:spPr>
        <p:txBody>
          <a:bodyPr>
            <a:normAutofit lnSpcReduction="10000"/>
          </a:bodyPr>
          <a:lstStyle/>
          <a:p>
            <a:r>
              <a:rPr lang="en-US" dirty="0">
                <a:latin typeface="Times New Roman" panose="02020603050405020304" pitchFamily="18" charset="0"/>
                <a:cs typeface="Times New Roman" panose="02020603050405020304" pitchFamily="18" charset="0"/>
              </a:rPr>
              <a:t>A series of inhibitory factors serve to tightly regulate the activation of coagulation. Antithrombin III inactivates thrombin and factors 10a, 9a, and 11a. The protein C and protein S system inactivates activated factors 5 and 8</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tissue factor pathway inhibitor, an anticoagulant protein, limits activation of the coagulation cascade by factor 7a and factor 10a.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Fibrinolysis is initiated by the action of tissue plasminogen activator on plasminogen, producing plasmin, the active enzyme that degrades fibrin into split products.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Fibrinolysis eventually dissolves the clot and allows normal flow to resume. Defciencies of anticoagulant proteins may predispose to thrombosis.</a:t>
            </a:r>
          </a:p>
        </p:txBody>
      </p:sp>
    </p:spTree>
    <p:extLst>
      <p:ext uri="{BB962C8B-B14F-4D97-AF65-F5344CB8AC3E}">
        <p14:creationId xmlns:p14="http://schemas.microsoft.com/office/powerpoint/2010/main" val="1100229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4687</TotalTime>
  <Words>4880</Words>
  <Application>Microsoft Office PowerPoint</Application>
  <PresentationFormat>Widescreen</PresentationFormat>
  <Paragraphs>583</Paragraphs>
  <Slides>82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__Roboto_ba6641</vt:lpstr>
      <vt:lpstr>Arial</vt:lpstr>
      <vt:lpstr>Calibri</vt:lpstr>
      <vt:lpstr>Calibri Light</vt:lpstr>
      <vt:lpstr>Times New Roman</vt:lpstr>
      <vt:lpstr>Verdana</vt:lpstr>
      <vt:lpstr>Office Theme</vt:lpstr>
      <vt:lpstr>Bleeding disorders in children</vt:lpstr>
      <vt:lpstr>PowerPoint Presentation</vt:lpstr>
      <vt:lpstr>                   Hemostasis</vt:lpstr>
      <vt:lpstr>PowerPoint Presentation</vt:lpstr>
      <vt:lpstr>PowerPoint Presentation</vt:lpstr>
      <vt:lpstr>PowerPoint Presentation</vt:lpstr>
      <vt:lpstr>PowerPoint Presentation</vt:lpstr>
      <vt:lpstr>PowerPoint Presentation</vt:lpstr>
      <vt:lpstr>PowerPoint Presentation</vt:lpstr>
      <vt:lpstr>DEVELOPMENTAL HEMOSTASIS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Classification of Bleeding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 of Coagulation Disorders Screening Tests</vt:lpstr>
      <vt:lpstr>Coagulation 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Disorders of Platelets  </vt:lpstr>
      <vt:lpstr>Decreased Platelet Production </vt:lpstr>
      <vt:lpstr>Decreased Platelet Production</vt:lpstr>
      <vt:lpstr>PowerPoint Presentation</vt:lpstr>
      <vt:lpstr>Peripheral destruction </vt:lpstr>
      <vt:lpstr>PowerPoint Presentation</vt:lpstr>
      <vt:lpstr>PowerPoint Presentation</vt:lpstr>
      <vt:lpstr>Immune Thrombocytopenic Purpura  </vt:lpstr>
      <vt:lpstr>Treatment</vt:lpstr>
      <vt:lpstr>PowerPoint Presentation</vt:lpstr>
      <vt:lpstr>PowerPoint Presentation</vt:lpstr>
      <vt:lpstr>PowerPoint Presentation</vt:lpstr>
      <vt:lpstr>PowerPoint Presentation</vt:lpstr>
      <vt:lpstr>Disorders of Platelet Function  </vt:lpstr>
      <vt:lpstr>Disorders of Platelet Function</vt:lpstr>
      <vt:lpstr>PowerPoint Presentation</vt:lpstr>
      <vt:lpstr>Disorders of Clotting Factors </vt:lpstr>
      <vt:lpstr>PowerPoint Presentation</vt:lpstr>
      <vt:lpstr>Factor VIII deficiency—hemophilia A </vt:lpstr>
      <vt:lpstr>Factor VIII deficiency—hemophilia A</vt:lpstr>
      <vt:lpstr>Factor VIII deficiency—hemophilia A</vt:lpstr>
      <vt:lpstr>Factor VIII deficiency—hemophilia A</vt:lpstr>
      <vt:lpstr>Treatment</vt:lpstr>
      <vt:lpstr>PowerPoint Presentation</vt:lpstr>
      <vt:lpstr>Complications</vt:lpstr>
      <vt:lpstr>Factor IX deficiency hemophilia B</vt:lpstr>
      <vt:lpstr>Factor XI Deficiency (Hemophilia C) </vt:lpstr>
      <vt:lpstr>Factor XIII Deficiency</vt:lpstr>
      <vt:lpstr>Von Willebrand disease</vt:lpstr>
      <vt:lpstr>PowerPoint Presentation</vt:lpstr>
      <vt:lpstr>Von Willebrand disease</vt:lpstr>
      <vt:lpstr>Diagnosis</vt:lpstr>
      <vt:lpstr>Treatment</vt:lpstr>
      <vt:lpstr>PowerPoint Presentation</vt:lpstr>
      <vt:lpstr>Acquired clotting factor disorders </vt:lpstr>
      <vt:lpstr>PowerPoint Presentation</vt:lpstr>
      <vt:lpstr>PowerPoint Presentation</vt:lpstr>
      <vt:lpstr>PowerPoint Presentation</vt:lpstr>
      <vt:lpstr>                      Liver disease </vt:lpstr>
      <vt:lpstr>Disseminated Intravascular Coagulation (DIC)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ACNBZXNB</dc:title>
  <dc:creator>Abdelhadi Al-Zaben</dc:creator>
  <cp:lastModifiedBy>داليا الزبن</cp:lastModifiedBy>
  <cp:revision>89</cp:revision>
  <dcterms:created xsi:type="dcterms:W3CDTF">2017-07-15T08:22:08Z</dcterms:created>
  <dcterms:modified xsi:type="dcterms:W3CDTF">2024-02-17T12:30:26Z</dcterms:modified>
</cp:coreProperties>
</file>