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1" r:id="rId23"/>
    <p:sldId id="282" r:id="rId24"/>
    <p:sldId id="283" r:id="rId25"/>
    <p:sldId id="28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17663-29CB-4C8A-BF85-D345D8CA36ED}" type="datetimeFigureOut">
              <a:rPr lang="en-MY" smtClean="0"/>
              <a:t>10/11/2020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DDBF4-5233-4C64-8AC5-1E08D3E82C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32614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F8169AD3-C1FA-4CB5-8D81-705D0277F05E}" type="slidenum">
              <a:rPr lang="en-MY" smtClean="0"/>
              <a:pPr eaLnBrk="1" hangingPunct="1"/>
              <a:t>14</a:t>
            </a:fld>
            <a:endParaRPr lang="en-MY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18E30D79-91F3-4F97-96A7-FCCAA09D735C}" type="slidenum">
              <a:rPr lang="en-MY" smtClean="0"/>
              <a:pPr eaLnBrk="1" hangingPunct="1"/>
              <a:t>23</a:t>
            </a:fld>
            <a:endParaRPr lang="en-MY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6D9EE91F-EA04-4A78-9E3F-B84D444D4BEF}" type="slidenum">
              <a:rPr lang="en-MY" smtClean="0"/>
              <a:pPr eaLnBrk="1" hangingPunct="1"/>
              <a:t>24</a:t>
            </a:fld>
            <a:endParaRPr lang="en-MY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10/11/2020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8282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10/11/2020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0489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10/11/2020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2595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10/11/2020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1919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10/11/2020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0426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10/11/2020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80886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10/11/2020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4451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10/11/2020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44117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10/11/2020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09085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10/11/2020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1924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10/11/2020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05219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F90A9-F44C-4B1E-B9F1-65B2A910EE7E}" type="datetimeFigureOut">
              <a:rPr lang="en-MY" smtClean="0"/>
              <a:t>10/11/2020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594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4FA5E435-C62E-46D5-80D0-5BE9692B4E98}" type="datetime1">
              <a:rPr lang="en-US" altLang="en-US" sz="1400" smtClean="0">
                <a:solidFill>
                  <a:srgbClr val="000000"/>
                </a:solidFill>
                <a:latin typeface="Arial" pitchFamily="34" charset="0"/>
              </a:rPr>
              <a:pPr eaLnBrk="1" hangingPunct="1"/>
              <a:t>11/10/2020</a:t>
            </a:fld>
            <a:endParaRPr lang="en-MY" altLang="en-US" sz="14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51F0BD5C-10E9-4E4F-A2AB-F25B3F071729}" type="slidenum">
              <a:rPr lang="ar-SA" altLang="en-US" sz="1400" smtClean="0">
                <a:solidFill>
                  <a:srgbClr val="000000"/>
                </a:solidFill>
                <a:latin typeface="Arial" pitchFamily="34" charset="0"/>
              </a:rPr>
              <a:pPr eaLnBrk="1" hangingPunct="1"/>
              <a:t>1</a:t>
            </a:fld>
            <a:endParaRPr lang="en-MY" altLang="en-US" sz="14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220" name="WordArt 6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8135938" cy="2133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1"/>
            <a:r>
              <a:rPr lang="ar-AE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بِسْمِ اللّهِ الرَّحْمَنِ الرَّحِيمِ </a:t>
            </a:r>
            <a:endParaRPr lang="en-MY" sz="3600" kern="1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9221" name="Picture 5" descr="http://i47.servimg.com/u/f47/11/37/34/39/1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221163"/>
            <a:ext cx="29527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22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190D8C0-40D0-49B1-8D85-1C817AACC58C}" type="slidenum">
              <a:rPr lang="ar-SA" smtClean="0"/>
              <a:pPr eaLnBrk="1" hangingPunct="1"/>
              <a:t>10</a:t>
            </a:fld>
            <a:endParaRPr lang="en-US" smtClean="0"/>
          </a:p>
        </p:txBody>
      </p:sp>
      <p:sp>
        <p:nvSpPr>
          <p:cNvPr id="8" name="Rectangle 7"/>
          <p:cNvSpPr/>
          <p:nvPr/>
        </p:nvSpPr>
        <p:spPr>
          <a:xfrm>
            <a:off x="32157" y="-1"/>
            <a:ext cx="8640961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dirty="0">
                <a:latin typeface="Garamond" pitchFamily="18" charset="0"/>
                <a:cs typeface="Times New Roman" pitchFamily="18" charset="0"/>
              </a:rPr>
              <a:t>       </a:t>
            </a:r>
            <a:r>
              <a:rPr lang="en-MY" sz="2400" b="1" u="sng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Reservoir of Infection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: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8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The human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cases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are the only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reservoir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of infection.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400" dirty="0">
                <a:latin typeface="Garamond" pitchFamily="18" charset="0"/>
                <a:cs typeface="Times New Roman" pitchFamily="18" charset="0"/>
              </a:rPr>
              <a:t> The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cases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range from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asymptomatic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to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severe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infections</a:t>
            </a:r>
            <a:endParaRPr lang="en-MY" sz="2400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Asymptomatic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(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anicteric)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infections are especially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common in children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dirty="0">
                <a:latin typeface="Garamond" pitchFamily="18" charset="0"/>
                <a:cs typeface="Times New Roman" pitchFamily="18" charset="0"/>
              </a:rPr>
              <a:t>These cases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play an important role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 maintaining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the chain of transmission in the community.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      </a:t>
            </a:r>
          </a:p>
          <a:p>
            <a:pPr marL="342900" indent="-342900" algn="ctr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There is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no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evidence of a chronic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carrier state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algn="ctr">
              <a:defRPr/>
            </a:pPr>
            <a:endParaRPr lang="en-MY" sz="2400" dirty="0">
              <a:latin typeface="Garamond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(d) </a:t>
            </a:r>
            <a:r>
              <a:rPr lang="en-MY" sz="2400" b="1" u="sng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Period of Infectivity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: </a:t>
            </a:r>
          </a:p>
          <a:p>
            <a:pPr marL="342900" indent="-342900" algn="ctr">
              <a:buFont typeface="Wingdings" pitchFamily="2" charset="2"/>
              <a:buChar char="q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Risk of HAV transition 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is greatest </a:t>
            </a:r>
          </a:p>
          <a:p>
            <a:pPr marL="342900" indent="-342900" algn="ctr">
              <a:buFont typeface="Wingdings" pitchFamily="2" charset="2"/>
              <a:buChar char="q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from </a:t>
            </a:r>
            <a:r>
              <a:rPr lang="en-MY" sz="24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2 </a:t>
            </a:r>
            <a:r>
              <a:rPr lang="en-MY" sz="2400" b="1" u="sng" dirty="0">
                <a:latin typeface="Garamond" pitchFamily="18" charset="0"/>
                <a:cs typeface="Times New Roman" pitchFamily="18" charset="0"/>
              </a:rPr>
              <a:t>weeks </a:t>
            </a:r>
            <a:r>
              <a:rPr lang="en-MY" sz="24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before </a:t>
            </a:r>
            <a:r>
              <a:rPr lang="en-MY" sz="2400" b="1" u="sng" dirty="0">
                <a:latin typeface="Garamond" pitchFamily="18" charset="0"/>
                <a:cs typeface="Times New Roman" pitchFamily="18" charset="0"/>
              </a:rPr>
              <a:t>to</a:t>
            </a:r>
            <a:r>
              <a:rPr lang="en-MY" sz="24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1 </a:t>
            </a:r>
            <a:r>
              <a:rPr lang="en-MY" sz="2400" b="1" u="sng" dirty="0">
                <a:latin typeface="Garamond" pitchFamily="18" charset="0"/>
                <a:cs typeface="Times New Roman" pitchFamily="18" charset="0"/>
              </a:rPr>
              <a:t>week </a:t>
            </a:r>
            <a:r>
              <a:rPr lang="en-MY" sz="24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after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the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onset of jaundice.</a:t>
            </a:r>
          </a:p>
          <a:p>
            <a:pPr marL="342900" indent="-342900" algn="ctr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   infectivity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falls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rapidly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with the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onset of jaundice</a:t>
            </a:r>
            <a:endParaRPr lang="en-MY" sz="2400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512" y="5013176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(e) </a:t>
            </a:r>
            <a:r>
              <a:rPr lang="en-MY" sz="2400" b="1" u="sng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Infective Material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: </a:t>
            </a:r>
          </a:p>
          <a:p>
            <a:pPr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                              Mainly man's faeces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Blood, serum and other fluids are</a:t>
            </a:r>
          </a:p>
          <a:p>
            <a:pPr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infective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during the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brief stage of  </a:t>
            </a:r>
            <a:r>
              <a:rPr lang="en-MY" sz="2400" b="1" dirty="0" err="1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viraemia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214321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948DAAEC-AEA7-4CFD-BCF1-73C442A42F11}" type="slidenum">
              <a:rPr lang="ar-SA" smtClean="0"/>
              <a:pPr eaLnBrk="1" hangingPunct="1"/>
              <a:t>11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0" y="115888"/>
            <a:ext cx="925195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MY" sz="2800" u="sng" dirty="0" smtClean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(</a:t>
            </a:r>
            <a:r>
              <a:rPr lang="en-MY" sz="2400" b="1" u="sng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F) Virus Excretion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:</a:t>
            </a:r>
          </a:p>
          <a:p>
            <a:pPr algn="ctr">
              <a:defRPr/>
            </a:pPr>
            <a:r>
              <a:rPr lang="en-MY" sz="2400" dirty="0">
                <a:latin typeface="Garamond" pitchFamily="18" charset="0"/>
                <a:cs typeface="Times New Roman" pitchFamily="18" charset="0"/>
              </a:rPr>
              <a:t>HAV is excreted in the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faeces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for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about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2 weeks before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the onset of jaundice and for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up to 2 weeks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thereafter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virus may also be excreted in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the urine </a:t>
            </a:r>
          </a:p>
          <a:p>
            <a:pPr algn="ctr"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There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is little evidence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for HAV transmission by exposure to urine or</a:t>
            </a:r>
          </a:p>
          <a:p>
            <a:pPr algn="ctr">
              <a:defRPr/>
            </a:pPr>
            <a:r>
              <a:rPr lang="en-MY" sz="24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nose-pharyngeal secretions of infected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patients</a:t>
            </a:r>
          </a:p>
        </p:txBody>
      </p:sp>
      <p:pic>
        <p:nvPicPr>
          <p:cNvPr id="19460" name="Picture 6" descr="Hepatitis A viruses HAV in liver, 3D illustration. HAV infect humans through contaminated water, food and dirty hands through intestine they come to liver and cause hepatit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-11113"/>
            <a:ext cx="1187450" cy="847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4356100" y="12700"/>
            <a:ext cx="2555875" cy="307777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1400" b="1" dirty="0" smtClean="0">
                <a:solidFill>
                  <a:srgbClr val="A5238C"/>
                </a:solidFill>
                <a:latin typeface="Times New Roman" pitchFamily="18" charset="0"/>
                <a:cs typeface="Times New Roman" pitchFamily="18" charset="0"/>
              </a:rPr>
              <a:t>Cont. .AGENT </a:t>
            </a:r>
            <a:r>
              <a:rPr lang="en-MY" sz="1400" b="1" dirty="0">
                <a:solidFill>
                  <a:srgbClr val="A5238C"/>
                </a:solidFill>
                <a:latin typeface="Times New Roman" pitchFamily="18" charset="0"/>
                <a:cs typeface="Times New Roman" pitchFamily="18" charset="0"/>
              </a:rPr>
              <a:t>FACTORS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339752" y="2485768"/>
            <a:ext cx="2592288" cy="461963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2400" b="1" dirty="0">
                <a:solidFill>
                  <a:srgbClr val="A5238C"/>
                </a:solidFill>
                <a:latin typeface="Times New Roman" pitchFamily="18" charset="0"/>
                <a:cs typeface="Times New Roman" pitchFamily="18" charset="0"/>
              </a:rPr>
              <a:t>HOST FACTORS</a:t>
            </a:r>
          </a:p>
        </p:txBody>
      </p:sp>
      <p:sp>
        <p:nvSpPr>
          <p:cNvPr id="2" name="Rectangle 1"/>
          <p:cNvSpPr/>
          <p:nvPr/>
        </p:nvSpPr>
        <p:spPr>
          <a:xfrm>
            <a:off x="107504" y="2716749"/>
            <a:ext cx="90364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a)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AGE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People from all ages may be infected if susceptible.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Infection with HAV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more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frequent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among children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than in adults.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young children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infections tend to be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mild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subclinical </a:t>
            </a:r>
            <a:endParaRPr lang="en-MY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clinical severity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increases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with age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ratio of anicteric to icteric cases in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adults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about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:3;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children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it may be as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high as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12: 1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However,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faecal excretion of HAV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antigen and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RNA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persists longer in the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young than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in adults </a:t>
            </a:r>
            <a:endParaRPr lang="en-MY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(b) SEX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Both sexes are equally susceptible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v"/>
              <a:defRPr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v"/>
              <a:defRPr/>
            </a:pPr>
            <a:endParaRPr lang="en-MY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43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65877408-BEF8-4DEF-A5CD-AC5DBB03C7DA}" type="slidenum">
              <a:rPr lang="ar-SA" smtClean="0"/>
              <a:pPr eaLnBrk="1" hangingPunct="1"/>
              <a:t>12</a:t>
            </a:fld>
            <a:endParaRPr lang="en-US" smtClean="0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2411413" y="203757"/>
            <a:ext cx="2376611" cy="307777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1400" b="1" dirty="0" err="1" smtClean="0">
                <a:solidFill>
                  <a:srgbClr val="A5238C"/>
                </a:solidFill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MY" sz="1400" b="1" dirty="0" smtClean="0">
                <a:solidFill>
                  <a:srgbClr val="A5238C"/>
                </a:solidFill>
                <a:latin typeface="Times New Roman" pitchFamily="18" charset="0"/>
                <a:cs typeface="Times New Roman" pitchFamily="18" charset="0"/>
              </a:rPr>
              <a:t>….HOST </a:t>
            </a:r>
            <a:r>
              <a:rPr lang="en-MY" sz="1400" b="1" dirty="0">
                <a:solidFill>
                  <a:srgbClr val="A5238C"/>
                </a:solidFill>
                <a:latin typeface="Times New Roman" pitchFamily="18" charset="0"/>
                <a:cs typeface="Times New Roman" pitchFamily="18" charset="0"/>
              </a:rPr>
              <a:t>FACTORS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461963"/>
            <a:ext cx="925252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(c)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Immunity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Immunity after attack probably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lasts for life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second attacks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have been reported in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about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5 %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of patients. </a:t>
            </a:r>
          </a:p>
          <a:p>
            <a:pPr algn="ctr"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Most people in endemic areas acquire immunity through  subclinical infection</a:t>
            </a:r>
            <a:r>
              <a:rPr lang="en-MY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MY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Who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at </a:t>
            </a:r>
            <a:r>
              <a:rPr lang="en-MY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risk?</a:t>
            </a:r>
          </a:p>
          <a:p>
            <a:pPr>
              <a:defRPr/>
            </a:pPr>
            <a:r>
              <a:rPr lang="en-MY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Anyone</a:t>
            </a:r>
            <a:r>
              <a:rPr lang="en-MY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who has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been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vaccinated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or previously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infected 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000" b="1" dirty="0" smtClean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get HAV </a:t>
            </a:r>
            <a:r>
              <a:rPr lang="en-MY" sz="2000" b="1" dirty="0" smtClean="0">
                <a:latin typeface="Times New Roman" pitchFamily="18" charset="0"/>
                <a:cs typeface="Times New Roman" pitchFamily="18" charset="0"/>
              </a:rPr>
              <a:t>infection</a:t>
            </a:r>
          </a:p>
          <a:p>
            <a:pPr>
              <a:defRPr/>
            </a:pPr>
            <a:endParaRPr lang="en-MY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MY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 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en-MY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endemicity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areas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most HAV infection occur </a:t>
            </a: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early child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hood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en-MY" sz="2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Risk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factors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MY" sz="22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intermediate </a:t>
            </a:r>
            <a:r>
              <a:rPr lang="en-MY" sz="2200" b="1" u="sng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2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en-MY" sz="2200" b="1" u="sng" dirty="0" err="1">
                <a:latin typeface="Times New Roman" pitchFamily="18" charset="0"/>
                <a:cs typeface="Times New Roman" pitchFamily="18" charset="0"/>
              </a:rPr>
              <a:t>endemicity</a:t>
            </a:r>
            <a:r>
              <a:rPr lang="en-MY" sz="2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areas include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r>
              <a:rPr lang="en-MY" sz="20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                *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poor sanitation;</a:t>
            </a:r>
          </a:p>
          <a:p>
            <a:pPr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** lack of safe water;</a:t>
            </a:r>
          </a:p>
          <a:p>
            <a:pPr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**travelling to areas of high </a:t>
            </a:r>
            <a:r>
              <a:rPr lang="en-MY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endemicity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without being immunized</a:t>
            </a:r>
          </a:p>
          <a:p>
            <a:pPr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***Living in a household with an infected person;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**** being a sexual partner of someone with acute HA  </a:t>
            </a:r>
            <a:r>
              <a:rPr lang="en-MY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infection</a:t>
            </a:r>
            <a:endParaRPr lang="en-MY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285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A0845569-45D5-4783-9475-668A753D43A2}" type="slidenum">
              <a:rPr lang="ar-SA" smtClean="0"/>
              <a:pPr eaLnBrk="1" hangingPunct="1"/>
              <a:t>13</a:t>
            </a:fld>
            <a:endParaRPr lang="en-US" smtClean="0"/>
          </a:p>
        </p:txBody>
      </p:sp>
      <p:sp>
        <p:nvSpPr>
          <p:cNvPr id="22531" name="Rectangle 1"/>
          <p:cNvSpPr>
            <a:spLocks noChangeArrowheads="1"/>
          </p:cNvSpPr>
          <p:nvPr/>
        </p:nvSpPr>
        <p:spPr bwMode="auto">
          <a:xfrm>
            <a:off x="2411413" y="0"/>
            <a:ext cx="3240707" cy="461665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Environmental Factors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317500"/>
            <a:ext cx="8730878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2800" b="1" dirty="0">
                <a:latin typeface="Garamond" pitchFamily="18" charset="0"/>
                <a:cs typeface="Times New Roman" pitchFamily="18" charset="0"/>
              </a:rPr>
              <a:t>  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Cases may occur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throughout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the year. </a:t>
            </a:r>
          </a:p>
          <a:p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Poor sanitation and overcrowding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favour the spread of </a:t>
            </a:r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infection</a:t>
            </a:r>
            <a:endParaRPr lang="en-MY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   giving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rise to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water-born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food-borne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epidemics</a:t>
            </a:r>
            <a:r>
              <a:rPr lang="en-MY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when standards of hygiene and sanitation are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improved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          morbidity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may increase.????? 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-36513" y="2401888"/>
            <a:ext cx="8640961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2800" b="1" dirty="0" smtClean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  Incubation </a:t>
            </a:r>
            <a:r>
              <a:rPr lang="en-MY" sz="28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Period  </a:t>
            </a:r>
            <a:r>
              <a:rPr lang="en-MY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 IP)</a:t>
            </a:r>
          </a:p>
          <a:p>
            <a:pPr algn="ctr"/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10-50 days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(usually 14-28 days}. </a:t>
            </a:r>
          </a:p>
          <a:p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Length of the IP is </a:t>
            </a:r>
            <a:r>
              <a:rPr lang="en-MY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proportional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dose of the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virus ingested </a:t>
            </a:r>
          </a:p>
          <a:p>
            <a:endParaRPr lang="en-MY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MY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Clinical </a:t>
            </a:r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Spectrum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onset of jaundic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often preceded by as nausea, vomiting</a:t>
            </a:r>
          </a:p>
          <a:p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                 BUT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anicteric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hepatitis is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more common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98 %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of HAV cases  resolves completely</a:t>
            </a:r>
          </a:p>
        </p:txBody>
      </p:sp>
      <p:pic>
        <p:nvPicPr>
          <p:cNvPr id="22534" name="Picture 6" descr="HEPATITIS SYMPTOMS vector infographic template desi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25" y="1827510"/>
            <a:ext cx="16192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Rectangle 1"/>
          <p:cNvSpPr>
            <a:spLocks noChangeArrowheads="1"/>
          </p:cNvSpPr>
          <p:nvPr/>
        </p:nvSpPr>
        <p:spPr bwMode="auto">
          <a:xfrm>
            <a:off x="259602" y="5542425"/>
            <a:ext cx="72009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The outcome of infection with HAV is as shown</a:t>
            </a:r>
          </a:p>
        </p:txBody>
      </p:sp>
      <p:sp>
        <p:nvSpPr>
          <p:cNvPr id="2" name="Right Arrow 1"/>
          <p:cNvSpPr/>
          <p:nvPr/>
        </p:nvSpPr>
        <p:spPr>
          <a:xfrm>
            <a:off x="7164288" y="6237312"/>
            <a:ext cx="169848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9492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4AFC86F-A210-4714-BFFF-C5C9E1C746A9}" type="slidenum">
              <a:rPr lang="ar-SA" smtClean="0"/>
              <a:pPr eaLnBrk="1" hangingPunct="1"/>
              <a:t>14</a:t>
            </a:fld>
            <a:endParaRPr lang="en-US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50825" y="1895475"/>
          <a:ext cx="8785225" cy="297338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28741"/>
                <a:gridCol w="1872262"/>
                <a:gridCol w="1584222"/>
              </a:tblGrid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>
                          <a:effectLst/>
                        </a:rPr>
                        <a:t>outcome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>
                          <a:solidFill>
                            <a:srgbClr val="0070C0"/>
                          </a:solidFill>
                          <a:effectLst/>
                        </a:rPr>
                        <a:t>Child</a:t>
                      </a:r>
                      <a:endParaRPr lang="en-MY" sz="2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>
                          <a:solidFill>
                            <a:srgbClr val="0070C0"/>
                          </a:solidFill>
                          <a:effectLst/>
                        </a:rPr>
                        <a:t>Adult</a:t>
                      </a:r>
                      <a:endParaRPr lang="en-MY" sz="2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</a:tr>
              <a:tr h="517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 smtClean="0">
                          <a:effectLst/>
                        </a:rPr>
                        <a:t>Unapparent (</a:t>
                      </a:r>
                      <a:r>
                        <a:rPr lang="en-MY" sz="2400" b="1" dirty="0">
                          <a:effectLst/>
                        </a:rPr>
                        <a:t>subclinical infection)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>
                          <a:solidFill>
                            <a:srgbClr val="FF0000"/>
                          </a:solidFill>
                          <a:effectLst/>
                        </a:rPr>
                        <a:t>80-95%</a:t>
                      </a:r>
                      <a:endParaRPr lang="en-MY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dirty="0">
                          <a:effectLst/>
                        </a:rPr>
                        <a:t>10-25%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</a:tr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>
                          <a:effectLst/>
                        </a:rPr>
                        <a:t>Icteric disease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dirty="0">
                          <a:effectLst/>
                        </a:rPr>
                        <a:t>5-20%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>
                          <a:solidFill>
                            <a:srgbClr val="FF0000"/>
                          </a:solidFill>
                          <a:effectLst/>
                        </a:rPr>
                        <a:t>75-90%</a:t>
                      </a:r>
                      <a:endParaRPr lang="en-MY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</a:tr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>
                          <a:effectLst/>
                        </a:rPr>
                        <a:t>Complete recovery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>
                          <a:solidFill>
                            <a:srgbClr val="FF0000"/>
                          </a:solidFill>
                          <a:effectLst/>
                        </a:rPr>
                        <a:t>&gt;98%</a:t>
                      </a:r>
                      <a:endParaRPr lang="en-MY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>
                          <a:solidFill>
                            <a:srgbClr val="FF0000"/>
                          </a:solidFill>
                          <a:effectLst/>
                        </a:rPr>
                        <a:t>&gt;98%</a:t>
                      </a:r>
                      <a:endParaRPr lang="en-MY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</a:tr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>
                          <a:effectLst/>
                        </a:rPr>
                        <a:t>Chronic disease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>
                          <a:solidFill>
                            <a:srgbClr val="0070C0"/>
                          </a:solidFill>
                          <a:effectLst/>
                        </a:rPr>
                        <a:t>None</a:t>
                      </a:r>
                      <a:endParaRPr lang="en-MY" sz="2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>
                          <a:solidFill>
                            <a:srgbClr val="0070C0"/>
                          </a:solidFill>
                          <a:effectLst/>
                        </a:rPr>
                        <a:t>None</a:t>
                      </a:r>
                      <a:endParaRPr lang="en-MY" sz="2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</a:tr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>
                          <a:effectLst/>
                        </a:rPr>
                        <a:t>Mortality rate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>
                          <a:effectLst/>
                        </a:rPr>
                        <a:t>0.1%</a:t>
                      </a:r>
                      <a:endParaRPr lang="en-MY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>
                          <a:solidFill>
                            <a:srgbClr val="FF0000"/>
                          </a:solidFill>
                          <a:effectLst/>
                        </a:rPr>
                        <a:t>0.3-2.1%</a:t>
                      </a:r>
                      <a:endParaRPr lang="en-MY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</a:tr>
            </a:tbl>
          </a:graphicData>
        </a:graphic>
      </p:graphicFrame>
      <p:sp>
        <p:nvSpPr>
          <p:cNvPr id="23585" name="Rectangle 1"/>
          <p:cNvSpPr>
            <a:spLocks noChangeArrowheads="1"/>
          </p:cNvSpPr>
          <p:nvPr/>
        </p:nvSpPr>
        <p:spPr bwMode="auto">
          <a:xfrm>
            <a:off x="395288" y="1014413"/>
            <a:ext cx="51847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800" b="1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outcome of infection with HAV </a:t>
            </a:r>
            <a:endParaRPr lang="en-MY" sz="2800" b="1">
              <a:solidFill>
                <a:srgbClr val="0070C0"/>
              </a:solidFill>
              <a:latin typeface="Garamond" pitchFamily="18" charset="0"/>
            </a:endParaRPr>
          </a:p>
        </p:txBody>
      </p:sp>
      <p:pic>
        <p:nvPicPr>
          <p:cNvPr id="23586" name="Picture 5" descr="HEPATITIS SYMPTOMS vector infographic template desig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03188"/>
            <a:ext cx="233997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913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8908A469-4556-413D-8FFD-CDAC546DDB35}" type="slidenum">
              <a:rPr lang="ar-SA" smtClean="0"/>
              <a:pPr eaLnBrk="1" hangingPunct="1"/>
              <a:t>15</a:t>
            </a:fld>
            <a:endParaRPr lang="en-US" smtClean="0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22225" y="455002"/>
            <a:ext cx="91440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buFontTx/>
              <a:buAutoNum type="alphaLcParenBoth"/>
              <a:defRPr/>
            </a:pPr>
            <a:r>
              <a:rPr lang="en-MY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Faecal-Oral Route </a:t>
            </a:r>
            <a:r>
              <a:rPr lang="en-MY" sz="2400" b="1" i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defRPr/>
            </a:pP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This is the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major route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of transmission.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may occur </a:t>
            </a:r>
            <a:r>
              <a:rPr lang="en-MY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DIRECT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(person-to-person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contact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or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INDIRECTLY</a:t>
            </a:r>
            <a:r>
              <a:rPr lang="en-MY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by contaminated water, food or milk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MY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MY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MY" sz="23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MY" sz="23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developed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countries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Water-borne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transmission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, is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a major factor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food-borne outbreaks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are becoming more frequent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MY" sz="2000" i="1" dirty="0"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MY" sz="2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consumption of salads and vegetables, and of raw or </a:t>
            </a:r>
            <a:r>
              <a:rPr lang="en-MY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inadequately cooked shellfish </a:t>
            </a:r>
            <a:r>
              <a:rPr lang="en-MY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0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oyesters</a:t>
            </a:r>
            <a:r>
              <a:rPr lang="en-MY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cultivated in sewage</a:t>
            </a:r>
            <a:r>
              <a:rPr lang="en-MY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olluted water is associated with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epidemic outbreaks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of hepatitis A. </a:t>
            </a:r>
            <a:endParaRPr lang="en-MY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8" name="Rectangle 1"/>
          <p:cNvSpPr>
            <a:spLocks noChangeArrowheads="1"/>
          </p:cNvSpPr>
          <p:nvPr/>
        </p:nvSpPr>
        <p:spPr bwMode="auto">
          <a:xfrm>
            <a:off x="2168149" y="44624"/>
            <a:ext cx="3339955" cy="46166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Modes Of Transmission</a:t>
            </a:r>
          </a:p>
        </p:txBody>
      </p:sp>
      <p:pic>
        <p:nvPicPr>
          <p:cNvPr id="24581" name="Picture 6" descr="Hepatitis A viruses HAV in liver, 3D illustration. HAV infect humans through contaminated water, food and dirty hands through intestine they come to liver and cause hepatit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0"/>
            <a:ext cx="1835696" cy="155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Rectangle 1"/>
          <p:cNvSpPr>
            <a:spLocks noChangeArrowheads="1"/>
          </p:cNvSpPr>
          <p:nvPr/>
        </p:nvSpPr>
        <p:spPr bwMode="auto">
          <a:xfrm>
            <a:off x="179512" y="4240654"/>
            <a:ext cx="8653462" cy="830997"/>
          </a:xfrm>
          <a:prstGeom prst="rect">
            <a:avLst/>
          </a:prstGeom>
          <a:noFill/>
          <a:ln w="222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Food handlers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critical role in </a:t>
            </a:r>
            <a:r>
              <a:rPr lang="en-MY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common-source </a:t>
            </a:r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food-borne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HAV transmission. </a:t>
            </a:r>
          </a:p>
        </p:txBody>
      </p:sp>
      <p:sp>
        <p:nvSpPr>
          <p:cNvPr id="2" name="Rectangle 1"/>
          <p:cNvSpPr/>
          <p:nvPr/>
        </p:nvSpPr>
        <p:spPr>
          <a:xfrm>
            <a:off x="159097" y="5415771"/>
            <a:ext cx="8870255" cy="830997"/>
          </a:xfrm>
          <a:prstGeom prst="rect">
            <a:avLst/>
          </a:pr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Children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play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important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role in HAV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transmission </a:t>
            </a:r>
            <a:r>
              <a:rPr lang="en-MY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????</a:t>
            </a:r>
            <a:endParaRPr lang="en-MY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as they generally have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asymptomatic or unrecognized illness</a:t>
            </a:r>
            <a:endParaRPr lang="en-MY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36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A953542-CC68-4C4B-93C5-C22239449F2E}" type="slidenum">
              <a:rPr lang="ar-SA" smtClean="0"/>
              <a:pPr eaLnBrk="1" hangingPunct="1"/>
              <a:t>16</a:t>
            </a:fld>
            <a:endParaRPr lang="en-US" smtClean="0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0" y="115888"/>
            <a:ext cx="9144000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b} </a:t>
            </a:r>
            <a:r>
              <a:rPr lang="en-MY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Parenteral Route</a:t>
            </a:r>
            <a:r>
              <a:rPr lang="en-MY" sz="2400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MY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HAV </a:t>
            </a:r>
            <a:r>
              <a:rPr lang="en-MY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is rarely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, (i.e. by blood and blood products or </a:t>
            </a:r>
            <a:endParaRPr lang="en-MY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by skin penetration through contaminated needles. </a:t>
            </a:r>
          </a:p>
          <a:p>
            <a:pPr algn="just"/>
            <a:r>
              <a:rPr lang="en-MY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may occur during the stage of </a:t>
            </a:r>
            <a:r>
              <a:rPr lang="en-MY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viraemia</a:t>
            </a:r>
            <a:r>
              <a:rPr lang="en-MY" sz="2800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en-MY" sz="2800" dirty="0">
              <a:latin typeface="Garamond" pitchFamily="18" charset="0"/>
              <a:cs typeface="Times New Roman" pitchFamily="18" charset="0"/>
            </a:endParaRPr>
          </a:p>
          <a:p>
            <a:pPr algn="just"/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Health care personnel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do not have an increased prevalence</a:t>
            </a:r>
          </a:p>
          <a:p>
            <a:pPr algn="just"/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HAV infection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nosocomial HAV transmission is rare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MY" sz="2800" b="1" dirty="0">
                <a:latin typeface="Garamond" pitchFamily="18" charset="0"/>
                <a:cs typeface="Times New Roman" pitchFamily="18" charset="0"/>
              </a:rPr>
              <a:t>(c} </a:t>
            </a:r>
            <a:r>
              <a:rPr lang="en-MY" sz="2400" b="1" i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Sexual Transmission</a:t>
            </a:r>
            <a:r>
              <a:rPr lang="en-MY" sz="2400" i="1" dirty="0">
                <a:latin typeface="Garamond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MY" sz="22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mainly</a:t>
            </a: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 may occur</a:t>
            </a:r>
            <a:r>
              <a:rPr lang="en-MY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among homosexual men because </a:t>
            </a:r>
            <a:r>
              <a:rPr lang="en-MY" sz="2200" b="1" dirty="0" smtClean="0">
                <a:latin typeface="Garamond" pitchFamily="18" charset="0"/>
                <a:cs typeface="Times New Roman" pitchFamily="18" charset="0"/>
              </a:rPr>
              <a:t>of </a:t>
            </a: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oral-anal contact.</a:t>
            </a:r>
            <a:endParaRPr lang="en-MY" sz="2200" b="1" dirty="0">
              <a:latin typeface="Garamond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29189" y="3694156"/>
            <a:ext cx="1526787" cy="46166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en-MY" sz="24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Diagnosis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4155821"/>
            <a:ext cx="9144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HA cases clinically are not distinguishable from other types of acute viral hepatitis. </a:t>
            </a:r>
          </a:p>
          <a:p>
            <a:pPr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abnormal liver function tests, such as</a:t>
            </a:r>
          </a:p>
          <a:p>
            <a:pPr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serum alanine amino </a:t>
            </a:r>
            <a:r>
              <a:rPr lang="en-MY" sz="2200" b="1" dirty="0" err="1">
                <a:latin typeface="Times New Roman" pitchFamily="18" charset="0"/>
                <a:cs typeface="Times New Roman" pitchFamily="18" charset="0"/>
              </a:rPr>
              <a:t>transferase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(ALT)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bilirubin,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Anti-HAV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appears in the </a:t>
            </a:r>
            <a:r>
              <a:rPr lang="en-MY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lgM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fraction during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acute phase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peaking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about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weeks after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elevation of liver enzymes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endParaRPr lang="en-MY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7308304" y="639815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7" name="Picture 7" descr="Blood sample for hepatitis A virus (HAV) t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530" y="4653136"/>
            <a:ext cx="167263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8824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37D2EB35-8837-4257-8E9D-4967DF94E382}" type="slidenum">
              <a:rPr lang="ar-SA" smtClean="0"/>
              <a:pPr eaLnBrk="1" hangingPunct="1"/>
              <a:t>17</a:t>
            </a:fld>
            <a:endParaRPr lang="en-US" smtClean="0"/>
          </a:p>
        </p:txBody>
      </p:sp>
      <p:sp>
        <p:nvSpPr>
          <p:cNvPr id="22532" name="Rectangle 1"/>
          <p:cNvSpPr>
            <a:spLocks noChangeArrowheads="1"/>
          </p:cNvSpPr>
          <p:nvPr/>
        </p:nvSpPr>
        <p:spPr bwMode="auto">
          <a:xfrm>
            <a:off x="-19050" y="280988"/>
            <a:ext cx="9144000" cy="1024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MY" b="1" dirty="0" smtClean="0">
                <a:latin typeface="Times New Roman" pitchFamily="18" charset="0"/>
                <a:cs typeface="Times New Roman" pitchFamily="18" charset="0"/>
              </a:rPr>
              <a:t>Anti-HAV 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appears in the </a:t>
            </a:r>
            <a:r>
              <a:rPr lang="en-MY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lgM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 fraction during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acute phase</a:t>
            </a:r>
            <a:r>
              <a:rPr lang="en-MY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defRPr/>
            </a:pPr>
            <a:r>
              <a:rPr lang="en-MY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peaking 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about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weeks after 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elevation of liver enzymes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Anti-HAV </a:t>
            </a:r>
            <a:r>
              <a:rPr lang="en-MY" sz="2400" b="1" dirty="0" err="1">
                <a:latin typeface="Times New Roman" pitchFamily="18" charset="0"/>
                <a:cs typeface="Times New Roman" pitchFamily="18" charset="0"/>
              </a:rPr>
              <a:t>lgM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usually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declines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to non-detectable levels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within</a:t>
            </a:r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3-6 months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Anti-HAV </a:t>
            </a:r>
            <a:r>
              <a:rPr lang="en-MY" sz="2400" b="1" dirty="0" err="1">
                <a:latin typeface="Times New Roman" pitchFamily="18" charset="0"/>
                <a:cs typeface="Times New Roman" pitchFamily="18" charset="0"/>
              </a:rPr>
              <a:t>lgG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appears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soon after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onset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of disease 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persists for decades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Thus,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detection of </a:t>
            </a:r>
            <a:r>
              <a:rPr lang="en-MY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lgM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-specific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anti-HAV in the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blood of an 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acutely infected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patient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confirms the diagnosis of </a:t>
            </a:r>
            <a:r>
              <a:rPr lang="en-MY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Demonstration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 particles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MY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HAV antigens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specific   viral antigens 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in the faeces, bile and blood.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HAV is detected in th</a:t>
            </a:r>
            <a:r>
              <a:rPr lang="en-MY" sz="2300" b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stool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 from about 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weeks prior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onset of jaundice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up to 2 weeks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endParaRPr lang="en-MY" sz="23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Additional tests include reverse transcriptase polymerase chain reaction (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RT-PCR)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to detect the hepatitis A virus RNA, and may require specialised laboratory facilities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en-MY" sz="23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en-MY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9" name="Rectangle 1"/>
          <p:cNvSpPr>
            <a:spLocks noChangeArrowheads="1"/>
          </p:cNvSpPr>
          <p:nvPr/>
        </p:nvSpPr>
        <p:spPr bwMode="auto">
          <a:xfrm>
            <a:off x="5364088" y="19050"/>
            <a:ext cx="22161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000" b="1" dirty="0" smtClean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Cont. ..Diagnosis</a:t>
            </a:r>
            <a:endParaRPr lang="en-MY" sz="2000" b="1" dirty="0">
              <a:solidFill>
                <a:srgbClr val="C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7870825" y="6415088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pic>
        <p:nvPicPr>
          <p:cNvPr id="7" name="Picture 7" descr="Blood sample for hepatitis A virus (HAV) t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460" y="116632"/>
            <a:ext cx="1672630" cy="136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811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D6BE3FD-00D8-4DA1-A308-591D825E19E4}" type="slidenum">
              <a:rPr lang="ar-SA" smtClean="0"/>
              <a:pPr eaLnBrk="1" hangingPunct="1"/>
              <a:t>18</a:t>
            </a:fld>
            <a:endParaRPr lang="en-US" smtClean="0"/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819150"/>
            <a:ext cx="8785225" cy="563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65100" y="82550"/>
            <a:ext cx="87995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2000" b="1">
                <a:latin typeface="Times New Roman" pitchFamily="18" charset="0"/>
                <a:cs typeface="Times New Roman" pitchFamily="18" charset="0"/>
              </a:rPr>
              <a:t>The clinical, virologic and serological events following exposure to HAV are </a:t>
            </a:r>
          </a:p>
          <a:p>
            <a:pPr algn="ctr"/>
            <a:r>
              <a:rPr lang="en-MY" sz="2000" b="1">
                <a:latin typeface="Times New Roman" pitchFamily="18" charset="0"/>
                <a:cs typeface="Times New Roman" pitchFamily="18" charset="0"/>
              </a:rPr>
              <a:t>as shown in Fig. 1. </a:t>
            </a:r>
          </a:p>
        </p:txBody>
      </p:sp>
      <p:pic>
        <p:nvPicPr>
          <p:cNvPr id="28677" name="Picture 7" descr="Blood sample for hepatitis A virus (HAV) te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152525"/>
            <a:ext cx="18351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266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D8D84758-6933-45DC-ABB6-34514FB2A088}" type="slidenum">
              <a:rPr lang="ar-SA" smtClean="0"/>
              <a:pPr eaLnBrk="1" hangingPunct="1"/>
              <a:t>19</a:t>
            </a:fld>
            <a:endParaRPr lang="en-US" smtClean="0"/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107505" y="506412"/>
            <a:ext cx="9036496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       I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MY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Control of Reservoir</a:t>
            </a:r>
          </a:p>
          <a:p>
            <a:pPr>
              <a:defRPr/>
            </a:pPr>
            <a:r>
              <a:rPr lang="en-MY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Control of reservoir </a:t>
            </a:r>
            <a:r>
              <a:rPr lang="en-MY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DIFFICULT</a:t>
            </a:r>
            <a:r>
              <a:rPr lang="en-MY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because of the following </a:t>
            </a:r>
          </a:p>
          <a:p>
            <a:pPr>
              <a:defRPr/>
            </a:pPr>
            <a:r>
              <a:rPr lang="en-MY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(a)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faecal shedding of the virus is at its </a:t>
            </a:r>
            <a:r>
              <a:rPr lang="en-MY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height during th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e </a:t>
            </a:r>
          </a:p>
          <a:p>
            <a:pPr>
              <a:defRPr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incubation period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early phase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of illness</a:t>
            </a:r>
          </a:p>
          <a:p>
            <a:pPr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      (b) the occurrence of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large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number of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subclinical cases </a:t>
            </a:r>
          </a:p>
          <a:p>
            <a:pPr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     (c) absence of specific treatment, and </a:t>
            </a:r>
          </a:p>
          <a:p>
            <a:pPr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 (d) low socio-economic profile of the population usually involved</a:t>
            </a:r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en-MY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Strict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isolation o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f cases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not a useful control measure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because of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(a)&amp;{b</a:t>
            </a:r>
            <a:r>
              <a:rPr lang="en-MY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defRPr/>
            </a:pPr>
            <a:endParaRPr lang="en-MY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However, attention should be paid 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the usual control measures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such as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notification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complete bed rest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disinfection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faeces and fomites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defRPr/>
            </a:pPr>
            <a:r>
              <a:rPr lang="en-MY" sz="2400" b="1" dirty="0">
                <a:solidFill>
                  <a:srgbClr val="464646"/>
                </a:solidFill>
                <a:latin typeface="Times New Roman" pitchFamily="18" charset="0"/>
                <a:cs typeface="Times New Roman" pitchFamily="18" charset="0"/>
              </a:rPr>
              <a:t>The use of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0.5 %sodium hypochlorite </a:t>
            </a:r>
            <a:r>
              <a:rPr lang="en-MY" sz="2400" b="1" dirty="0">
                <a:solidFill>
                  <a:srgbClr val="464646"/>
                </a:solidFill>
                <a:latin typeface="Times New Roman" pitchFamily="18" charset="0"/>
                <a:cs typeface="Times New Roman" pitchFamily="18" charset="0"/>
              </a:rPr>
              <a:t>has been strongly recommended an 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effective disinfectant</a:t>
            </a:r>
            <a:endParaRPr lang="en-MY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8" name="Rectangle 1"/>
          <p:cNvSpPr>
            <a:spLocks noChangeArrowheads="1"/>
          </p:cNvSpPr>
          <p:nvPr/>
        </p:nvSpPr>
        <p:spPr bwMode="auto">
          <a:xfrm>
            <a:off x="1547813" y="44450"/>
            <a:ext cx="5400675" cy="461963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PREVENTION AND CONTAINMENT</a:t>
            </a:r>
          </a:p>
        </p:txBody>
      </p:sp>
      <p:pic>
        <p:nvPicPr>
          <p:cNvPr id="29701" name="Picture 7" descr="Vector illustration of World Hepatitis D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4450"/>
            <a:ext cx="143668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148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4C8AF10-63CA-489C-A389-3E6CC0A86EE6}" type="slidenum">
              <a:rPr lang="ar-SA" smtClean="0"/>
              <a:pPr eaLnBrk="1" hangingPunct="1"/>
              <a:t>2</a:t>
            </a:fld>
            <a:endParaRPr lang="en-US" smtClean="0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827584" y="2750408"/>
            <a:ext cx="56705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4800" dirty="0"/>
              <a:t>Viral </a:t>
            </a:r>
            <a:r>
              <a:rPr lang="en-MY" sz="4800" dirty="0" smtClean="0"/>
              <a:t>Hepatitis </a:t>
            </a:r>
          </a:p>
        </p:txBody>
      </p:sp>
      <p:pic>
        <p:nvPicPr>
          <p:cNvPr id="10244" name="Picture 9" descr="Tablet with the diagnosis hepatitis on the displ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-49213"/>
            <a:ext cx="4286250" cy="297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15616" y="4653136"/>
            <a:ext cx="6157198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nl-NL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Prof  DR. Waqar Al – Kubaisy</a:t>
            </a:r>
            <a:r>
              <a:rPr lang="nl-NL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endParaRPr lang="en-MY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99792" y="5904260"/>
            <a:ext cx="21971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000" b="1" dirty="0">
                <a:solidFill>
                  <a:schemeClr val="tx2"/>
                </a:solidFill>
              </a:rPr>
              <a:t>11</a:t>
            </a:r>
            <a:r>
              <a:rPr lang="en-MY" sz="2000" b="1" baseline="30000" dirty="0">
                <a:solidFill>
                  <a:schemeClr val="tx2"/>
                </a:solidFill>
              </a:rPr>
              <a:t>th</a:t>
            </a:r>
            <a:r>
              <a:rPr lang="en-MY" sz="2000" b="1" dirty="0">
                <a:solidFill>
                  <a:schemeClr val="tx2"/>
                </a:solidFill>
              </a:rPr>
              <a:t> Nov. 2020</a:t>
            </a:r>
            <a:endParaRPr lang="en-MY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26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A3A7004-B406-4340-BA8F-057D2006325A}" type="slidenum">
              <a:rPr lang="ar-SA" smtClean="0"/>
              <a:pPr eaLnBrk="1" hangingPunct="1"/>
              <a:t>20</a:t>
            </a:fld>
            <a:endParaRPr lang="en-US" smtClean="0"/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251520" y="23813"/>
            <a:ext cx="8496944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II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MY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Control of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Transmission</a:t>
            </a:r>
          </a:p>
          <a:p>
            <a:pPr>
              <a:defRPr/>
            </a:pPr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best means of reducing the spread of infection is by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promoting of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personal and community hygiene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e.g</a:t>
            </a:r>
            <a:r>
              <a:rPr lang="en-MY" sz="2200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MY" sz="22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hand washing before eating and after toilet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Sanitary disposal of excreta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Prevent H2O, food &amp; milk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contamination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purification of community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en-MY" sz="2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with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adequate chlorination </a:t>
            </a:r>
            <a:r>
              <a:rPr lang="en-MY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1mg/L of free </a:t>
            </a:r>
            <a:r>
              <a:rPr lang="en-MY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residual chlorine can </a:t>
            </a:r>
            <a:r>
              <a:rPr lang="en-MY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cause distraction </a:t>
            </a:r>
            <a:r>
              <a:rPr lang="en-MY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MY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 in 30 minutes </a:t>
            </a:r>
            <a:r>
              <a:rPr lang="en-MY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MY" sz="2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MY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n-MY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8.5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boiling water 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MY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recommended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during epidemic 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en-MY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Proper </a:t>
            </a:r>
            <a:r>
              <a:rPr lang="en-MY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autoclaving of  needles syringes other equipment</a:t>
            </a:r>
          </a:p>
        </p:txBody>
      </p:sp>
      <p:sp>
        <p:nvSpPr>
          <p:cNvPr id="2" name="Rectangle 1"/>
          <p:cNvSpPr/>
          <p:nvPr/>
        </p:nvSpPr>
        <p:spPr>
          <a:xfrm>
            <a:off x="107504" y="3901798"/>
            <a:ext cx="900477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0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 . </a:t>
            </a:r>
            <a:r>
              <a:rPr lang="en-MY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Control of susceptible population</a:t>
            </a:r>
            <a:endParaRPr lang="en-MY" sz="2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 Targeted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protection of high-risk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groups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should be considered </a:t>
            </a:r>
          </a:p>
          <a:p>
            <a:pPr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in low and very low </a:t>
            </a:r>
            <a:r>
              <a:rPr lang="en-MY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endemicity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settings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defRPr/>
            </a:pP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Groups at </a:t>
            </a:r>
            <a:r>
              <a:rPr lang="en-MY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increased risk of hepatitis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include 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Travellers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to areas of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intermediate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en-MY" sz="2200" b="1" dirty="0" err="1">
                <a:latin typeface="Times New Roman" pitchFamily="18" charset="0"/>
                <a:cs typeface="Times New Roman" pitchFamily="18" charset="0"/>
              </a:rPr>
              <a:t>endemicity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Men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having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sex with men, 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In addition, </a:t>
            </a:r>
            <a:r>
              <a:rPr lang="en-MY" sz="2200" b="1" dirty="0" err="1">
                <a:latin typeface="Times New Roman" pitchFamily="18" charset="0"/>
                <a:cs typeface="Times New Roman" pitchFamily="18" charset="0"/>
              </a:rPr>
              <a:t>pts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with chronic liver disease are at increased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risk for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fulminant hepatitis A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 be vaccinated </a:t>
            </a:r>
            <a:r>
              <a:rPr lang="en-MY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7092280" y="62830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6593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32D9F091-CEAC-4423-BE90-F07B9AA98E6F}" type="slidenum">
              <a:rPr lang="ar-SA" smtClean="0"/>
              <a:pPr eaLnBrk="1" hangingPunct="1"/>
              <a:t>21</a:t>
            </a:fld>
            <a:endParaRPr lang="en-US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7956550" y="6149975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n-MY" sz="2800" b="1" i="1" dirty="0">
                <a:solidFill>
                  <a:srgbClr val="C31391"/>
                </a:solidFill>
                <a:latin typeface="Garamond" pitchFamily="18" charset="0"/>
                <a:cs typeface="Times New Roman" pitchFamily="18" charset="0"/>
              </a:rPr>
              <a:t>Vaccines : </a:t>
            </a:r>
          </a:p>
          <a:p>
            <a:pPr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Two types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of hepatitis A vaccines are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currently used (WW)</a:t>
            </a:r>
          </a:p>
          <a:p>
            <a:pPr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Formaldehyde inactivated vaccines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- produced in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several countries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and which are most commonly used WW</a:t>
            </a:r>
          </a:p>
          <a:p>
            <a:pPr>
              <a:defRPr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Live attenuated vaccines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- which are manufactured</a:t>
            </a:r>
          </a:p>
          <a:p>
            <a:pPr algn="ctr"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in China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and are available in several countries</a:t>
            </a:r>
            <a:r>
              <a:rPr lang="en-MY" sz="2800" dirty="0" smtClean="0">
                <a:latin typeface="Garamond" pitchFamily="18" charset="0"/>
                <a:cs typeface="Times New Roman" pitchFamily="18" charset="0"/>
              </a:rPr>
              <a:t>.</a:t>
            </a:r>
            <a:endParaRPr lang="en-US" sz="2800" dirty="0">
              <a:latin typeface="Garamond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Inactivated hepatitis A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vaccine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licensed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use in persons ≥12 months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of age. 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dose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administration into the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deltoid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muscle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The interval between the first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(primary) dose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and second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(booster) dose is commonly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6-12 months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   however, the interval between the doses is flexible and can be  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extended to 18-36 </a:t>
            </a:r>
            <a:r>
              <a:rPr lang="en-MY" sz="2200" b="1" dirty="0" err="1">
                <a:latin typeface="Times New Roman" pitchFamily="18" charset="0"/>
                <a:cs typeface="Times New Roman" pitchFamily="18" charset="0"/>
              </a:rPr>
              <a:t>mths</a:t>
            </a:r>
            <a:endParaRPr lang="en-MY" sz="2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It can be administered s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imultaneousl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y with other vaccines.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Protective efficacy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is about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94 </a:t>
            </a: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%.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Live attenuated vaccine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is 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administered as a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single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subcutaneous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dose</a:t>
            </a:r>
            <a:endParaRPr lang="en-MY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8673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DAB8D05A-4DDA-47BF-B33F-67C3A28FFB74}" type="slidenum">
              <a:rPr lang="ar-SA" smtClean="0"/>
              <a:pPr eaLnBrk="1" hangingPunct="1"/>
              <a:t>22</a:t>
            </a:fld>
            <a:endParaRPr lang="en-US" smtClean="0"/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3485" y="1340768"/>
            <a:ext cx="9033012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  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Immunization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Vaccination </a:t>
            </a:r>
            <a:r>
              <a:rPr lang="en-MY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against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HA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should be part of a comprehensive 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plan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prevention and control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of viral hepatitis.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Generally speaking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Countries with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intermediate </a:t>
            </a:r>
            <a:r>
              <a:rPr lang="en-MY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endemicity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MY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benefit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most </a:t>
            </a:r>
            <a:r>
              <a:rPr lang="en-MY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rom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universal immunization of children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Countries with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low </a:t>
            </a:r>
            <a:r>
              <a:rPr lang="en-MY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endemicity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may consider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vaccinating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high-risk adults</a:t>
            </a:r>
            <a:r>
              <a:rPr lang="en-MY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countries with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en-MY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endemicity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use of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vaccine is limited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as most adults are naturally immune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51246"/>
            <a:ext cx="8280920" cy="110799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MY" sz="2200" b="1" dirty="0">
                <a:latin typeface="Garamond" pitchFamily="18" charset="0"/>
                <a:cs typeface="Times New Roman" pitchFamily="18" charset="0"/>
              </a:rPr>
              <a:t>Both </a:t>
            </a:r>
            <a:r>
              <a:rPr lang="en-MY" sz="22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inactivated</a:t>
            </a: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 and </a:t>
            </a:r>
            <a:r>
              <a:rPr lang="en-MY" sz="22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live attenuated</a:t>
            </a: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 hepatitis A vaccines are </a:t>
            </a:r>
            <a:r>
              <a:rPr lang="en-MY" sz="22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highly immunogenic </a:t>
            </a: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and immunization will </a:t>
            </a:r>
            <a:r>
              <a:rPr lang="en-MY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generate long-lasting possibly </a:t>
            </a:r>
            <a:endParaRPr lang="en-MY" sz="2200" b="1" dirty="0" smtClean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algn="ctr"/>
            <a:r>
              <a:rPr lang="en-MY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life-long</a:t>
            </a:r>
            <a:r>
              <a:rPr lang="en-MY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, protection </a:t>
            </a: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against the disease</a:t>
            </a:r>
            <a:r>
              <a:rPr lang="en-MY" sz="2200" dirty="0">
                <a:latin typeface="Garamond" pitchFamily="18" charset="0"/>
                <a:cs typeface="Times New Roman" pitchFamily="18" charset="0"/>
              </a:rPr>
              <a:t> in </a:t>
            </a: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children</a:t>
            </a:r>
            <a:r>
              <a:rPr lang="en-MY" sz="2200" dirty="0">
                <a:latin typeface="Garamond" pitchFamily="18" charset="0"/>
                <a:cs typeface="Times New Roman" pitchFamily="18" charset="0"/>
              </a:rPr>
              <a:t> and </a:t>
            </a: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adults. </a:t>
            </a:r>
          </a:p>
        </p:txBody>
      </p:sp>
    </p:spTree>
    <p:extLst>
      <p:ext uri="{BB962C8B-B14F-4D97-AF65-F5344CB8AC3E}">
        <p14:creationId xmlns:p14="http://schemas.microsoft.com/office/powerpoint/2010/main" val="23661058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966E2F0A-D378-4723-88AB-82A4E80391AB}" type="slidenum">
              <a:rPr lang="ar-SA" smtClean="0"/>
              <a:pPr eaLnBrk="1" hangingPunct="1"/>
              <a:t>23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-115888" y="188913"/>
            <a:ext cx="9728201" cy="65864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Human Immunoglobulin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induce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passive immunity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Recommended</a:t>
            </a:r>
            <a:r>
              <a:rPr lang="en-MY" sz="2400" b="1" u="sng" dirty="0">
                <a:latin typeface="Times New Roman" pitchFamily="18" charset="0"/>
                <a:cs typeface="Times New Roman" pitchFamily="18" charset="0"/>
              </a:rPr>
              <a:t> for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 a-susceptible person 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traveling to endemic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areas. </a:t>
            </a:r>
          </a:p>
          <a:p>
            <a:pPr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b- close personal 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contacts of </a:t>
            </a:r>
            <a:r>
              <a:rPr lang="en-MY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Pt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with HVA .</a:t>
            </a:r>
          </a:p>
          <a:p>
            <a:pPr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c- for the control of 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outbreaks  in institutions </a:t>
            </a:r>
          </a:p>
          <a:p>
            <a:pPr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       Gamma globulin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given:</a:t>
            </a:r>
          </a:p>
          <a:p>
            <a:pPr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Before </a:t>
            </a:r>
            <a:r>
              <a:rPr lang="en-MY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exposure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to virus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Early  during IP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prevent or </a:t>
            </a:r>
          </a:p>
          <a:p>
            <a:pPr algn="ctr"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attenuate a clinical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illness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BUT  NOT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always prevent infection and excretion of the virus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unapparen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t or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subclinical illness may develop.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           The </a:t>
            </a:r>
            <a:r>
              <a:rPr lang="en-MY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efficacy of the passive immunization </a:t>
            </a:r>
          </a:p>
          <a:p>
            <a:pPr>
              <a:defRPr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MY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given in proper dosage </a:t>
            </a:r>
          </a:p>
          <a:p>
            <a:pPr>
              <a:defRPr/>
            </a:pPr>
            <a:r>
              <a:rPr lang="en-MY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within 1-2 </a:t>
            </a:r>
            <a:r>
              <a:rPr lang="en-MY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Ws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exposure it prevent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80-90%</a:t>
            </a:r>
            <a:r>
              <a:rPr lang="en-MY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if given after onset of symptoms no benefit 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duration of protection is,, limited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to approximately 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1-2 months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3-5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months following administration of </a:t>
            </a:r>
            <a:r>
              <a:rPr lang="en-MY" sz="2400" b="1" dirty="0" err="1">
                <a:latin typeface="Times New Roman" pitchFamily="18" charset="0"/>
                <a:cs typeface="Times New Roman" pitchFamily="18" charset="0"/>
              </a:rPr>
              <a:t>lgG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at dose of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0.02 and 0.06 ml/kg body weight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respectively. 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411413" y="-100013"/>
            <a:ext cx="4518025" cy="40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000" b="1" i="1">
                <a:latin typeface="Times New Roman" pitchFamily="18" charset="0"/>
                <a:cs typeface="Times New Roman" pitchFamily="18" charset="0"/>
              </a:rPr>
              <a:t>Cont…Control of susceptible population</a:t>
            </a:r>
            <a:endParaRPr lang="en-MY" sz="20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5342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9CA3B6AE-246D-4D6A-8FCA-2CFFD571AE05}" type="slidenum">
              <a:rPr lang="ar-SA" smtClean="0"/>
              <a:pPr eaLnBrk="1" hangingPunct="1"/>
              <a:t>24</a:t>
            </a:fld>
            <a:endParaRPr lang="en-US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9388" y="260350"/>
          <a:ext cx="8424861" cy="6210292"/>
        </p:xfrm>
        <a:graphic>
          <a:graphicData uri="http://schemas.openxmlformats.org/drawingml/2006/table">
            <a:tbl>
              <a:tblPr/>
              <a:tblGrid>
                <a:gridCol w="2304234"/>
                <a:gridCol w="360036"/>
                <a:gridCol w="360036"/>
                <a:gridCol w="360036"/>
                <a:gridCol w="360036"/>
                <a:gridCol w="360036"/>
                <a:gridCol w="360036"/>
                <a:gridCol w="360036"/>
                <a:gridCol w="360036"/>
                <a:gridCol w="360049"/>
                <a:gridCol w="360036"/>
                <a:gridCol w="360036"/>
                <a:gridCol w="360036"/>
                <a:gridCol w="360036"/>
                <a:gridCol w="360038"/>
                <a:gridCol w="360036"/>
                <a:gridCol w="360036"/>
                <a:gridCol w="360036"/>
              </a:tblGrid>
              <a:tr h="37375">
                <a:tc>
                  <a:txBody>
                    <a:bodyPr/>
                    <a:lstStyle/>
                    <a:p>
                      <a:endParaRPr lang="en-MY" sz="100" dirty="0"/>
                    </a:p>
                  </a:txBody>
                  <a:tcPr marL="5263" marR="5263" marT="2631" marB="26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L>
                      <a:noFill/>
                    </a:lnL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 dirty="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6">
                <a:tc>
                  <a:txBody>
                    <a:bodyPr/>
                    <a:lstStyle/>
                    <a:p>
                      <a:r>
                        <a:rPr lang="en-MY" sz="100"/>
                        <a:t>Year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2000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2001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2002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2003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2004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/>
                        <a:t>2005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/>
                        <a:t>2006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2007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/>
                        <a:t>2008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/>
                        <a:t>2010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/>
                        <a:t>2011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/>
                        <a:t>2012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/>
                        <a:t>2013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/>
                        <a:t>2014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/>
                        <a:t>2015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/>
                        <a:t>2016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2017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 dirty="0"/>
                        <a:t>Capital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229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120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100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116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62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40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53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34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35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65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48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160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50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48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36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37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 dirty="0" err="1"/>
                        <a:t>Madaba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28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 dirty="0" err="1"/>
                        <a:t>Balqa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80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 dirty="0" err="1"/>
                        <a:t>Ramtha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85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16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</a:tr>
              <a:tr h="272501">
                <a:tc>
                  <a:txBody>
                    <a:bodyPr/>
                    <a:lstStyle/>
                    <a:p>
                      <a:r>
                        <a:rPr lang="en-MY" sz="1100" dirty="0" err="1"/>
                        <a:t>Ma'an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</a:tr>
              <a:tr h="208940">
                <a:tc>
                  <a:txBody>
                    <a:bodyPr/>
                    <a:lstStyle/>
                    <a:p>
                      <a:r>
                        <a:rPr lang="en-MY" sz="1100" dirty="0" err="1"/>
                        <a:t>Deir</a:t>
                      </a:r>
                      <a:r>
                        <a:rPr lang="en-MY" sz="1100" dirty="0"/>
                        <a:t> </a:t>
                      </a:r>
                      <a:r>
                        <a:rPr lang="en-MY" sz="1100" dirty="0" err="1"/>
                        <a:t>Alla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11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</a:tr>
              <a:tr h="217392">
                <a:tc>
                  <a:txBody>
                    <a:bodyPr/>
                    <a:lstStyle/>
                    <a:p>
                      <a:r>
                        <a:rPr lang="en-MY" sz="1100" dirty="0" err="1"/>
                        <a:t>Agwar</a:t>
                      </a:r>
                      <a:r>
                        <a:rPr lang="en-MY" sz="1100" dirty="0"/>
                        <a:t> </a:t>
                      </a:r>
                      <a:r>
                        <a:rPr lang="en-MY" sz="1100" dirty="0" err="1"/>
                        <a:t>Shamaliyah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150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116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</a:tr>
              <a:tr h="232701">
                <a:tc>
                  <a:txBody>
                    <a:bodyPr/>
                    <a:lstStyle/>
                    <a:p>
                      <a:r>
                        <a:rPr lang="en-MY" sz="1100" dirty="0" err="1"/>
                        <a:t>Tafeileh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</a:tr>
              <a:tr h="313164">
                <a:tc>
                  <a:txBody>
                    <a:bodyPr/>
                    <a:lstStyle/>
                    <a:p>
                      <a:r>
                        <a:rPr lang="en-MY" sz="1100" dirty="0" err="1"/>
                        <a:t>Bani</a:t>
                      </a:r>
                      <a:r>
                        <a:rPr lang="en-MY" sz="1100" dirty="0"/>
                        <a:t> </a:t>
                      </a:r>
                      <a:r>
                        <a:rPr lang="en-MY" sz="1100" dirty="0" err="1"/>
                        <a:t>Kenaneh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12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</a:tr>
              <a:tr h="290227">
                <a:tc>
                  <a:txBody>
                    <a:bodyPr/>
                    <a:lstStyle/>
                    <a:p>
                      <a:r>
                        <a:rPr lang="en-MY" sz="1100" dirty="0" err="1"/>
                        <a:t>Badia</a:t>
                      </a:r>
                      <a:r>
                        <a:rPr lang="en-MY" sz="1100" dirty="0"/>
                        <a:t> </a:t>
                      </a:r>
                      <a:r>
                        <a:rPr lang="en-MY" sz="1100" dirty="0" err="1"/>
                        <a:t>Shamaliyah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160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 dirty="0" err="1"/>
                        <a:t>Betra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 dirty="0"/>
                        <a:t>Irbid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96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/>
                        <a:t>Ajloun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 dirty="0" err="1"/>
                        <a:t>Mafraq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92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143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128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 dirty="0" err="1"/>
                        <a:t>Karak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25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 dirty="0"/>
                        <a:t>East Amman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</a:tr>
              <a:tr h="212221">
                <a:tc>
                  <a:txBody>
                    <a:bodyPr/>
                    <a:lstStyle/>
                    <a:p>
                      <a:r>
                        <a:rPr lang="en-MY" sz="1100" dirty="0" err="1"/>
                        <a:t>Shounah</a:t>
                      </a:r>
                      <a:r>
                        <a:rPr lang="en-MY" sz="1100" dirty="0"/>
                        <a:t> </a:t>
                      </a:r>
                      <a:r>
                        <a:rPr lang="en-MY" sz="1100" dirty="0" err="1"/>
                        <a:t>Janoobiyah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 dirty="0"/>
                        <a:t>Koura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 dirty="0" err="1"/>
                        <a:t>Zarqa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125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81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138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91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</a:tr>
              <a:tr h="210666">
                <a:tc>
                  <a:txBody>
                    <a:bodyPr/>
                    <a:lstStyle/>
                    <a:p>
                      <a:r>
                        <a:rPr lang="en-MY" sz="1100" dirty="0"/>
                        <a:t>Aqaba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</a:tr>
              <a:tr h="172912">
                <a:tc>
                  <a:txBody>
                    <a:bodyPr/>
                    <a:lstStyle/>
                    <a:p>
                      <a:r>
                        <a:rPr lang="en-MY" sz="1100" dirty="0" err="1"/>
                        <a:t>Jerash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77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</a:tr>
              <a:tr h="193621">
                <a:tc>
                  <a:txBody>
                    <a:bodyPr/>
                    <a:lstStyle/>
                    <a:p>
                      <a:r>
                        <a:rPr lang="en-MY" sz="1100" dirty="0" err="1"/>
                        <a:t>Agwar</a:t>
                      </a:r>
                      <a:r>
                        <a:rPr lang="en-MY" sz="1100" dirty="0"/>
                        <a:t> </a:t>
                      </a:r>
                      <a:r>
                        <a:rPr lang="en-MY" sz="1100" dirty="0" err="1"/>
                        <a:t>Janoobiyah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-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-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-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-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-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-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</a:tr>
              <a:tr h="172912">
                <a:tc>
                  <a:txBody>
                    <a:bodyPr/>
                    <a:lstStyle/>
                    <a:p>
                      <a:r>
                        <a:rPr lang="en-MY" sz="1100" dirty="0"/>
                        <a:t>Total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947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754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506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552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342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266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482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387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464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377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418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509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1082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544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291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251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266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2430">
                <a:tc>
                  <a:txBody>
                    <a:bodyPr/>
                    <a:lstStyle/>
                    <a:p>
                      <a:endParaRPr lang="en-MY" sz="900" dirty="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 dirty="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 dirty="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 dirty="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 dirty="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 dirty="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 dirty="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6394" name="Rectangle 1"/>
          <p:cNvSpPr>
            <a:spLocks noChangeArrowheads="1"/>
          </p:cNvSpPr>
          <p:nvPr/>
        </p:nvSpPr>
        <p:spPr bwMode="auto">
          <a:xfrm>
            <a:off x="4230688" y="1471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/>
              <a:t/>
            </a:r>
            <a:br>
              <a:rPr lang="en-US"/>
            </a:b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49275" y="-274638"/>
          <a:ext cx="8218488" cy="549276"/>
        </p:xfrm>
        <a:graphic>
          <a:graphicData uri="http://schemas.openxmlformats.org/drawingml/2006/table">
            <a:tbl>
              <a:tblPr/>
              <a:tblGrid>
                <a:gridCol w="8218488"/>
              </a:tblGrid>
              <a:tr h="274638">
                <a:tc>
                  <a:txBody>
                    <a:bodyPr/>
                    <a:lstStyle/>
                    <a:p>
                      <a:r>
                        <a:rPr lang="en-MY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Hepatitis A In Jordan by Health </a:t>
                      </a:r>
                      <a:r>
                        <a:rPr lang="en-MY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District</a:t>
                      </a:r>
                      <a:r>
                        <a:rPr lang="en-MY" sz="18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MY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Years : 2000 To 2017</a:t>
                      </a:r>
                      <a:endParaRPr lang="en-MY" sz="18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endParaRPr lang="en-MY" sz="18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456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0238AC3-1212-46C8-A7E8-492233E92DBD}" type="slidenum">
              <a:rPr lang="ar-SA" smtClean="0"/>
              <a:pPr eaLnBrk="1" hangingPunct="1"/>
              <a:t>25</a:t>
            </a:fld>
            <a:endParaRPr lang="en-US" smtClean="0"/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2132013" y="3068638"/>
            <a:ext cx="503872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4000" b="1"/>
              <a:t>HEPATITIS B</a:t>
            </a:r>
          </a:p>
        </p:txBody>
      </p:sp>
      <p:pic>
        <p:nvPicPr>
          <p:cNvPr id="36868" name="Picture 2" descr="Liver with Hepatitis B infection highlighted inside human body and close-up view of Hepatitis B Viruses, medical concept, 3D illust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413" y="260350"/>
            <a:ext cx="316865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650" y="5805488"/>
          <a:ext cx="7559675" cy="482600"/>
        </p:xfrm>
        <a:graphic>
          <a:graphicData uri="http://schemas.openxmlformats.org/drawingml/2006/table">
            <a:tbl>
              <a:tblPr/>
              <a:tblGrid>
                <a:gridCol w="3923757"/>
                <a:gridCol w="3635918"/>
              </a:tblGrid>
              <a:tr h="241300">
                <a:tc>
                  <a:txBody>
                    <a:bodyPr/>
                    <a:lstStyle/>
                    <a:p>
                      <a:r>
                        <a:rPr lang="en-MY" sz="1100" dirty="0"/>
                        <a:t>Brucellosis</a:t>
                      </a:r>
                    </a:p>
                  </a:txBody>
                  <a:tcPr marL="35355" marR="35355" marT="17687" marB="17687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100" dirty="0"/>
                        <a:t>467</a:t>
                      </a:r>
                    </a:p>
                  </a:txBody>
                  <a:tcPr marL="35355" marR="35355" marT="17687" marB="17687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r"/>
                      <a:r>
                        <a:rPr lang="en-MY" sz="1100" dirty="0"/>
                        <a:t>Incidence Rate</a:t>
                      </a:r>
                    </a:p>
                  </a:txBody>
                  <a:tcPr marL="35355" marR="35355" marT="17687" marB="17687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100" dirty="0"/>
                        <a:t>4.645</a:t>
                      </a:r>
                    </a:p>
                  </a:txBody>
                  <a:tcPr marL="35355" marR="35355" marT="17687" marB="17687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4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3F4F9D14-83C2-4E81-A015-7DCC50E7CB87}" type="slidenum">
              <a:rPr lang="ar-SA" smtClean="0"/>
              <a:pPr eaLnBrk="1" hangingPunct="1"/>
              <a:t>3</a:t>
            </a:fld>
            <a:endParaRPr lang="en-US" smtClean="0"/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-252413" y="19050"/>
            <a:ext cx="9380538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MY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Viral hepatitis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Define as infection of liver caused by dozen </a:t>
            </a:r>
          </a:p>
          <a:p>
            <a:pPr>
              <a:defRPr/>
            </a:pP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      of viruses. 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30 years ago only hepatitis A virus (HAV) and hepatitis virus B (HBV)were known. 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Hepatitis non-A, non-B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(HNANB)</a:t>
            </a:r>
            <a:endParaRPr lang="en-MY" sz="2400" b="1" dirty="0">
              <a:latin typeface="Garamond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Today’s  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HAV. HBV, HCV. HDV HEV, and HGV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have been identified and are recognised as  aetiological agent of viral hepatitis.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In addition many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other viruses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may be implicated in hepatitis as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 </a:t>
            </a:r>
            <a:r>
              <a:rPr lang="en-MY" sz="2400" b="1" dirty="0" err="1">
                <a:solidFill>
                  <a:srgbClr val="9900FF"/>
                </a:solidFill>
                <a:latin typeface="Garamond" pitchFamily="18" charset="0"/>
                <a:cs typeface="Times New Roman" pitchFamily="18" charset="0"/>
              </a:rPr>
              <a:t>Cytomegalo</a:t>
            </a:r>
            <a:r>
              <a:rPr lang="en-MY" sz="2400" b="1" dirty="0">
                <a:solidFill>
                  <a:srgbClr val="9900FF"/>
                </a:solidFill>
                <a:latin typeface="Garamond" pitchFamily="18" charset="0"/>
                <a:cs typeface="Times New Roman" pitchFamily="18" charset="0"/>
              </a:rPr>
              <a:t>-virus,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400" b="1" dirty="0">
                <a:solidFill>
                  <a:srgbClr val="9900FF"/>
                </a:solidFill>
                <a:latin typeface="Garamond" pitchFamily="18" charset="0"/>
                <a:cs typeface="Times New Roman" pitchFamily="18" charset="0"/>
              </a:rPr>
              <a:t>  Epstein-Barr virus,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400" b="1" dirty="0">
                <a:solidFill>
                  <a:srgbClr val="9900FF"/>
                </a:solidFill>
                <a:latin typeface="Garamond" pitchFamily="18" charset="0"/>
                <a:cs typeface="Times New Roman" pitchFamily="18" charset="0"/>
              </a:rPr>
              <a:t>  Yellow fever virus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400" b="1" dirty="0">
                <a:solidFill>
                  <a:srgbClr val="9900FF"/>
                </a:solidFill>
                <a:latin typeface="Garamond" pitchFamily="18" charset="0"/>
                <a:cs typeface="Times New Roman" pitchFamily="18" charset="0"/>
              </a:rPr>
              <a:t>   Rubella virus . </a:t>
            </a: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869160"/>
            <a:ext cx="2035175" cy="165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7" descr="Vector illustration of World Hepatitis D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238" y="-22225"/>
            <a:ext cx="1763712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Rectangle 1"/>
          <p:cNvSpPr>
            <a:spLocks noChangeArrowheads="1"/>
          </p:cNvSpPr>
          <p:nvPr/>
        </p:nvSpPr>
        <p:spPr bwMode="auto">
          <a:xfrm>
            <a:off x="3059832" y="3993177"/>
            <a:ext cx="36703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 dirty="0">
                <a:solidFill>
                  <a:srgbClr val="9900FF"/>
                </a:solidFill>
                <a:latin typeface="Garamond" pitchFamily="18" charset="0"/>
                <a:cs typeface="Times New Roman" pitchFamily="18" charset="0"/>
              </a:rPr>
              <a:t>Herpes simplex viruses,</a:t>
            </a:r>
          </a:p>
          <a:p>
            <a:r>
              <a:rPr lang="en-MY" sz="2400" b="1" dirty="0">
                <a:solidFill>
                  <a:srgbClr val="9900FF"/>
                </a:solidFill>
                <a:latin typeface="Garamond" pitchFamily="18" charset="0"/>
                <a:cs typeface="Times New Roman" pitchFamily="18" charset="0"/>
              </a:rPr>
              <a:t>Varicella viruses </a:t>
            </a:r>
            <a:r>
              <a:rPr lang="en-MY" sz="2400" b="1" dirty="0">
                <a:solidFill>
                  <a:srgbClr val="9900CC"/>
                </a:solidFill>
                <a:latin typeface="Garamond" pitchFamily="18" charset="0"/>
                <a:cs typeface="Times New Roman" pitchFamily="18" charset="0"/>
              </a:rPr>
              <a:t>and </a:t>
            </a:r>
          </a:p>
          <a:p>
            <a:r>
              <a:rPr lang="en-MY" sz="2400" b="1" dirty="0">
                <a:solidFill>
                  <a:srgbClr val="9900CC"/>
                </a:solidFill>
                <a:latin typeface="Garamond" pitchFamily="18" charset="0"/>
                <a:cs typeface="Times New Roman" pitchFamily="18" charset="0"/>
              </a:rPr>
              <a:t>adenoviruses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226156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15D0A890-A96A-447A-8E8E-5B694875801F}" type="slidenum">
              <a:rPr lang="ar-SA" smtClean="0"/>
              <a:pPr eaLnBrk="1" hangingPunct="1"/>
              <a:t>4</a:t>
            </a:fld>
            <a:endParaRPr lang="en-US" smtClean="0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143570" y="268045"/>
            <a:ext cx="874891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MY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Hepatitis A </a:t>
            </a:r>
          </a:p>
          <a:p>
            <a:pPr algn="ctr">
              <a:defRPr/>
            </a:pPr>
            <a:r>
              <a:rPr lang="en-MY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is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an acute infectious disease caused by hepatitis A virus  </a:t>
            </a:r>
            <a:r>
              <a:rPr lang="en-MY" sz="24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(HAV).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(formerly known as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"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infectious" hepatitis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or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epidemic jaundice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) </a:t>
            </a:r>
          </a:p>
          <a:p>
            <a:pPr>
              <a:defRPr/>
            </a:pPr>
            <a:r>
              <a:rPr lang="en-MY" sz="2400" b="1" dirty="0">
                <a:solidFill>
                  <a:srgbClr val="009900"/>
                </a:solidFill>
                <a:latin typeface="Garamond" pitchFamily="18" charset="0"/>
                <a:cs typeface="Times New Roman" pitchFamily="18" charset="0"/>
              </a:rPr>
              <a:t> 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The disease is having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nonspecific symptoms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suc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h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as</a:t>
            </a:r>
          </a:p>
          <a:p>
            <a:pPr algn="ctr">
              <a:defRPr/>
            </a:pPr>
            <a:r>
              <a:rPr lang="en-MY" sz="2400" b="1" dirty="0">
                <a:solidFill>
                  <a:srgbClr val="009900"/>
                </a:solidFill>
                <a:latin typeface="Garamond" pitchFamily="18" charset="0"/>
                <a:cs typeface="Times New Roman" pitchFamily="18" charset="0"/>
              </a:rPr>
              <a:t> 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fever, chills, headache, fatigue, generalized weakness and  aches </a:t>
            </a:r>
            <a:r>
              <a:rPr lang="en-MY" sz="2400" b="1" dirty="0" err="1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andpains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, followed by anorexia, nausea, vomiting, dark urine and jaundice.</a:t>
            </a:r>
            <a:endParaRPr lang="en-MY" sz="2400" dirty="0"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dirty="0">
                <a:latin typeface="Garamond" pitchFamily="18" charset="0"/>
                <a:cs typeface="Times New Roman" pitchFamily="18" charset="0"/>
              </a:rPr>
              <a:t>Disease spectrum is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characterized by the occurrence of 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subclinical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or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asymptomatic cases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HAV  disease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is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benign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with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complete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recovery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in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several weeks.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case fatality rate of icteric cases is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&lt;0.1%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, usually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from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         acute liver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failure and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mainly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affects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older adults</a:t>
            </a: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2292" name="Rectangle 1"/>
          <p:cNvSpPr>
            <a:spLocks noChangeArrowheads="1"/>
          </p:cNvSpPr>
          <p:nvPr/>
        </p:nvSpPr>
        <p:spPr bwMode="auto">
          <a:xfrm>
            <a:off x="3822700" y="20638"/>
            <a:ext cx="2525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sz="2800" b="1">
                <a:solidFill>
                  <a:srgbClr val="C00000"/>
                </a:solidFill>
              </a:rPr>
              <a:t>HEPATITIS A</a:t>
            </a:r>
          </a:p>
        </p:txBody>
      </p:sp>
      <p:pic>
        <p:nvPicPr>
          <p:cNvPr id="12293" name="Picture 6" descr="Hepatitis A viruses HAV in liver, 3D illustration. HAV infect humans through contaminated water, food and dirty hands through intestine they come to liver and cause hepatit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238" y="-134938"/>
            <a:ext cx="1238250" cy="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967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6A31594C-0519-4153-8E0F-9D6715EFFB77}" type="slidenum">
              <a:rPr lang="ar-SA" smtClean="0"/>
              <a:pPr eaLnBrk="1" hangingPunct="1"/>
              <a:t>5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179512" y="184150"/>
            <a:ext cx="87484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HAV is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endemic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in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most developing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countries, with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         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frequent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minor or major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outbreak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The  exact </a:t>
            </a:r>
            <a:r>
              <a:rPr lang="en-MY" sz="2400" b="1" dirty="0">
                <a:solidFill>
                  <a:schemeClr val="accent3"/>
                </a:solidFill>
                <a:latin typeface="Garamond" pitchFamily="18" charset="0"/>
                <a:cs typeface="Times New Roman" pitchFamily="18" charset="0"/>
              </a:rPr>
              <a:t>incidence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of the disease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is difficult to estimate because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of </a:t>
            </a:r>
            <a:endParaRPr lang="en-MY" sz="2400" b="1" dirty="0" smtClean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the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high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proportion of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asymptomatic cases.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However,, </a:t>
            </a:r>
            <a:endParaRPr lang="en-MY" sz="2400" b="1" dirty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WHO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estimates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the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global burden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that about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1.4 million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cases /y  or</a:t>
            </a:r>
            <a:r>
              <a:rPr lang="en-MY" sz="2400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about</a:t>
            </a:r>
            <a:r>
              <a:rPr lang="en-MY" sz="2400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        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10-50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persons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/100,000 </a:t>
            </a:r>
            <a:r>
              <a:rPr lang="en-MY" sz="24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annually affected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WW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Poor standard </a:t>
            </a:r>
            <a:r>
              <a:rPr lang="en-MY" sz="24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of hygiene and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sanitation,</a:t>
            </a:r>
            <a:r>
              <a:rPr lang="en-MY" sz="24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facilitated</a:t>
            </a:r>
            <a:r>
              <a:rPr lang="en-MY" sz="24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the  spread of infection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3622675" y="0"/>
            <a:ext cx="1339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Hepatitis A </a:t>
            </a:r>
            <a:endParaRPr lang="en-MY"/>
          </a:p>
        </p:txBody>
      </p:sp>
      <p:sp>
        <p:nvSpPr>
          <p:cNvPr id="5" name="Rectangle 4"/>
          <p:cNvSpPr/>
          <p:nvPr/>
        </p:nvSpPr>
        <p:spPr>
          <a:xfrm>
            <a:off x="232548" y="3940338"/>
            <a:ext cx="81201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For practical purposes the world divided into areas </a:t>
            </a:r>
          </a:p>
          <a:p>
            <a:pPr>
              <a:defRPr/>
            </a:pPr>
            <a:r>
              <a:rPr lang="en-MY" sz="24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              </a:t>
            </a:r>
            <a:r>
              <a:rPr lang="en-MY" sz="2400" b="1" dirty="0">
                <a:solidFill>
                  <a:srgbClr val="9900CC"/>
                </a:solidFill>
                <a:latin typeface="Garamond" pitchFamily="18" charset="0"/>
                <a:cs typeface="Times New Roman" pitchFamily="18" charset="0"/>
              </a:rPr>
              <a:t>Geographical areas having 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400" b="1" i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Areas with</a:t>
            </a:r>
            <a:r>
              <a:rPr lang="en-MY" sz="2400" b="1" dirty="0">
                <a:solidFill>
                  <a:srgbClr val="9900CC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high</a:t>
            </a:r>
            <a:r>
              <a:rPr lang="en-MY" sz="2400" b="1" dirty="0">
                <a:solidFill>
                  <a:srgbClr val="9900CC"/>
                </a:solidFill>
                <a:latin typeface="Garamond" pitchFamily="18" charset="0"/>
                <a:cs typeface="Times New Roman" pitchFamily="18" charset="0"/>
              </a:rPr>
              <a:t>, levels of HAV infection  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i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Areas with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 intermediate </a:t>
            </a:r>
            <a:r>
              <a:rPr lang="en-MY" sz="2400" b="1" dirty="0">
                <a:solidFill>
                  <a:srgbClr val="9900CC"/>
                </a:solidFill>
                <a:latin typeface="Garamond" pitchFamily="18" charset="0"/>
                <a:cs typeface="Times New Roman" pitchFamily="18" charset="0"/>
              </a:rPr>
              <a:t>levels of HAV infection or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i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Areas with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 low </a:t>
            </a:r>
            <a:r>
              <a:rPr lang="en-MY" sz="2400" b="1" dirty="0">
                <a:solidFill>
                  <a:srgbClr val="9900CC"/>
                </a:solidFill>
                <a:latin typeface="Garamond" pitchFamily="18" charset="0"/>
                <a:cs typeface="Times New Roman" pitchFamily="18" charset="0"/>
              </a:rPr>
              <a:t>levels of HAV infection </a:t>
            </a:r>
            <a:endParaRPr lang="en-MY" sz="24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3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37EB8412-8B70-469B-B80A-5F4D65161562}" type="slidenum">
              <a:rPr lang="ar-SA" smtClean="0"/>
              <a:pPr eaLnBrk="1" hangingPunct="1"/>
              <a:t>6</a:t>
            </a:fld>
            <a:endParaRPr lang="en-US" smtClean="0"/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-180975" y="188913"/>
            <a:ext cx="9432925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b="1" i="1" u="sng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Areas with </a:t>
            </a:r>
            <a:r>
              <a:rPr lang="en-MY" sz="2800" b="1" i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high levels of</a:t>
            </a:r>
            <a:r>
              <a:rPr lang="en-MY" sz="28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HAV</a:t>
            </a:r>
            <a:r>
              <a:rPr lang="en-MY" sz="2800" b="1" i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800" b="1" i="1" u="sng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infection</a:t>
            </a:r>
            <a:r>
              <a:rPr lang="en-MY" sz="2800" b="1" u="sng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800" u="sng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(</a:t>
            </a:r>
            <a:r>
              <a:rPr lang="en-MY" sz="2800" b="1" u="sng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High </a:t>
            </a:r>
            <a:r>
              <a:rPr lang="en-MY" sz="2800" b="1" u="sng" dirty="0" err="1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Endemicity</a:t>
            </a:r>
            <a:r>
              <a:rPr lang="en-MY" sz="2400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In developing countries</a:t>
            </a:r>
            <a:r>
              <a:rPr lang="en-MY" sz="2400" b="1" dirty="0">
                <a:solidFill>
                  <a:srgbClr val="00B050"/>
                </a:solidFill>
                <a:latin typeface="Garamond" pitchFamily="18" charset="0"/>
                <a:cs typeface="Times New Roman" pitchFamily="18" charset="0"/>
              </a:rPr>
              <a:t> with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very poor sanitation and hygienic </a:t>
            </a:r>
            <a:r>
              <a:rPr lang="en-MY" sz="2400" b="1" dirty="0">
                <a:solidFill>
                  <a:srgbClr val="00B050"/>
                </a:solidFill>
                <a:latin typeface="Garamond" pitchFamily="18" charset="0"/>
                <a:cs typeface="Times New Roman" pitchFamily="18" charset="0"/>
              </a:rPr>
              <a:t>practices</a:t>
            </a:r>
            <a:r>
              <a:rPr lang="en-US" sz="2400" b="1" i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Most infection occurs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at Early childhood </a:t>
            </a:r>
            <a:r>
              <a:rPr lang="en-MY" sz="24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and are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asymptomatic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Thus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clinically apparent </a:t>
            </a:r>
            <a:r>
              <a:rPr lang="en-MY" sz="24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HAV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is rarely </a:t>
            </a:r>
            <a:r>
              <a:rPr lang="en-MY" sz="24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seen in this areas</a:t>
            </a:r>
            <a:endParaRPr lang="en-MY" sz="2400" b="1" i="1" dirty="0">
              <a:solidFill>
                <a:srgbClr val="9900CC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Most</a:t>
            </a:r>
            <a:r>
              <a:rPr lang="en-MY" sz="2400" b="1" dirty="0">
                <a:solidFill>
                  <a:srgbClr val="9900CC"/>
                </a:solidFill>
                <a:latin typeface="Garamond" pitchFamily="18" charset="0"/>
                <a:cs typeface="Times New Roman" pitchFamily="18" charset="0"/>
              </a:rPr>
              <a:t> children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(90%)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have been infected with the</a:t>
            </a:r>
            <a:r>
              <a:rPr lang="en-MY" sz="2400" b="1" dirty="0">
                <a:solidFill>
                  <a:srgbClr val="00B05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HAV</a:t>
            </a:r>
            <a:r>
              <a:rPr lang="en-MY" sz="2400" b="1" dirty="0">
                <a:solidFill>
                  <a:srgbClr val="00B05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before </a:t>
            </a:r>
            <a:endParaRPr lang="en-MY" sz="2400" b="1" dirty="0" smtClean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                       the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age of 10 yrs.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Those infected in childhood do </a:t>
            </a:r>
            <a:r>
              <a:rPr lang="en-MY" sz="2400" b="1" dirty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not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experience any noticeable </a:t>
            </a:r>
            <a:r>
              <a:rPr lang="en-MY" sz="2400" b="1" dirty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symptoms</a:t>
            </a:r>
            <a:r>
              <a:rPr lang="en-MY" sz="2400" b="1" dirty="0">
                <a:solidFill>
                  <a:srgbClr val="00B050"/>
                </a:solidFill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Epidemics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are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uncommon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because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older children and adults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are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generally immune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algn="ctr">
              <a:defRPr/>
            </a:pPr>
            <a:r>
              <a:rPr lang="en-MY" sz="2400" b="1" dirty="0">
                <a:solidFill>
                  <a:srgbClr val="00B05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Symptomatic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disease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rates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in these areas are</a:t>
            </a:r>
            <a:r>
              <a:rPr lang="en-MY" sz="2400" b="1" dirty="0">
                <a:solidFill>
                  <a:srgbClr val="00B05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low</a:t>
            </a:r>
            <a:r>
              <a:rPr lang="en-MY" sz="2400" b="1" dirty="0">
                <a:solidFill>
                  <a:srgbClr val="00B05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and</a:t>
            </a:r>
            <a:r>
              <a:rPr lang="en-MY" sz="2400" b="1" dirty="0">
                <a:solidFill>
                  <a:srgbClr val="00B05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outbreaks are rare  ??</a:t>
            </a:r>
            <a:endParaRPr lang="en-MY" sz="2400" b="1" dirty="0">
              <a:solidFill>
                <a:srgbClr val="00B050"/>
              </a:solidFill>
              <a:latin typeface="Garamond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42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681A25FE-1B8F-4CC5-B8C3-55D00F20EDB8}" type="slidenum">
              <a:rPr lang="ar-SA" smtClean="0"/>
              <a:pPr eaLnBrk="1" hangingPunct="1"/>
              <a:t>7</a:t>
            </a:fld>
            <a:endParaRPr lang="en-US" smtClean="0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160421" y="35518"/>
            <a:ext cx="9053513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MY" sz="2800" b="1" i="1" u="sng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Areas with </a:t>
            </a:r>
            <a:r>
              <a:rPr lang="en-MY" sz="2800" b="1" i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intermediate levels of </a:t>
            </a:r>
            <a:r>
              <a:rPr lang="en-MY" sz="2800" b="1" u="sng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HAV </a:t>
            </a:r>
            <a:r>
              <a:rPr lang="en-MY" sz="2800" b="1" i="1" u="sng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infection</a:t>
            </a:r>
            <a:r>
              <a:rPr lang="en-MY" sz="2800" b="1" u="sng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en-MY" sz="28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(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Intermediate </a:t>
            </a:r>
            <a:r>
              <a:rPr lang="en-MY" sz="28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Endemicity</a:t>
            </a:r>
            <a:r>
              <a:rPr lang="en-MY" sz="28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) </a:t>
            </a:r>
            <a:endParaRPr lang="en-MY" sz="2800" b="1" i="1" dirty="0">
              <a:solidFill>
                <a:srgbClr val="9900FF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Countries  transit from </a:t>
            </a:r>
            <a:r>
              <a:rPr lang="en-MY" sz="2400" b="1" dirty="0">
                <a:solidFill>
                  <a:srgbClr val="9900CC"/>
                </a:solidFill>
                <a:latin typeface="Garamond" pitchFamily="18" charset="0"/>
                <a:cs typeface="Times New Roman" pitchFamily="18" charset="0"/>
              </a:rPr>
              <a:t>developing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to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developed</a:t>
            </a:r>
            <a:r>
              <a:rPr lang="en-MY" sz="2400" b="1" dirty="0">
                <a:solidFill>
                  <a:srgbClr val="9900CC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economies</a:t>
            </a:r>
            <a:r>
              <a:rPr lang="en-MY" sz="2400" b="1" dirty="0">
                <a:solidFill>
                  <a:srgbClr val="9900CC"/>
                </a:solidFill>
                <a:latin typeface="Garamond" pitchFamily="18" charset="0"/>
                <a:cs typeface="Times New Roman" pitchFamily="18" charset="0"/>
              </a:rPr>
              <a:t>,</a:t>
            </a:r>
            <a:r>
              <a:rPr lang="en-MY" sz="24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    where sanitary conditions are variable </a:t>
            </a:r>
            <a:r>
              <a:rPr lang="en-MY" sz="24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gradually </a:t>
            </a:r>
          </a:p>
          <a:p>
            <a:pPr algn="ctr">
              <a:defRPr/>
            </a:pPr>
            <a:r>
              <a:rPr lang="en-MY" sz="24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  will move </a:t>
            </a:r>
            <a:r>
              <a:rPr lang="en-MY" sz="2400" b="1" dirty="0">
                <a:solidFill>
                  <a:srgbClr val="9900CC"/>
                </a:solidFill>
                <a:latin typeface="Garamond" pitchFamily="18" charset="0"/>
                <a:cs typeface="Times New Roman" pitchFamily="18" charset="0"/>
              </a:rPr>
              <a:t>from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high </a:t>
            </a:r>
            <a:r>
              <a:rPr lang="en-MY" sz="2400" b="1" dirty="0" err="1">
                <a:latin typeface="Garamond" pitchFamily="18" charset="0"/>
                <a:cs typeface="Times New Roman" pitchFamily="18" charset="0"/>
              </a:rPr>
              <a:t>endemicity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to</a:t>
            </a:r>
            <a:r>
              <a:rPr lang="en-MY" sz="24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intermediate </a:t>
            </a:r>
            <a:r>
              <a:rPr lang="en-MY" sz="2400" b="1" dirty="0" err="1">
                <a:latin typeface="Garamond" pitchFamily="18" charset="0"/>
                <a:cs typeface="Times New Roman" pitchFamily="18" charset="0"/>
              </a:rPr>
              <a:t>endemicity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9900CC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HAV become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more serious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problems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in these areas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</a:t>
            </a:r>
            <a:endParaRPr lang="en-MY" sz="2400" b="1" dirty="0">
              <a:solidFill>
                <a:srgbClr val="00B05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children often escape infection in early childhood</a:t>
            </a:r>
            <a:r>
              <a:rPr lang="en-MY" sz="2400" b="1" dirty="0">
                <a:solidFill>
                  <a:srgbClr val="00B050"/>
                </a:solidFill>
                <a:latin typeface="Garamond" pitchFamily="18" charset="0"/>
                <a:cs typeface="Times New Roman" pitchFamily="18" charset="0"/>
              </a:rPr>
              <a:t>.</a:t>
            </a:r>
            <a:r>
              <a:rPr lang="en-MY" sz="2400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dirty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and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dirty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     </a:t>
            </a:r>
            <a:r>
              <a:rPr lang="en-MY" sz="2400" b="1" dirty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reach</a:t>
            </a:r>
            <a:r>
              <a:rPr lang="en-MY" sz="2400" dirty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adulthood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without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im</a:t>
            </a:r>
            <a:r>
              <a:rPr lang="en-MY" sz="2400" b="1" dirty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munity</a:t>
            </a:r>
            <a:endParaRPr lang="en-MY" sz="2400" b="1" dirty="0">
              <a:solidFill>
                <a:srgbClr val="00000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but are expose  later in life.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so in these areas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most cases </a:t>
            </a:r>
            <a:r>
              <a:rPr lang="en-MY" sz="24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occurs during  </a:t>
            </a:r>
            <a:endParaRPr lang="en-MY" sz="2400" b="1" dirty="0" smtClean="0">
              <a:solidFill>
                <a:srgbClr val="00000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        </a:t>
            </a:r>
            <a:r>
              <a:rPr lang="en-MY" sz="24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late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childhood </a:t>
            </a:r>
            <a:r>
              <a:rPr lang="en-MY" sz="24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&amp;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early adulthood</a:t>
            </a:r>
            <a:r>
              <a:rPr lang="en-MY" sz="24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.. </a:t>
            </a:r>
            <a:endParaRPr lang="en-MY" sz="2400" b="1" dirty="0">
              <a:solidFill>
                <a:srgbClr val="00B05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400" b="1" dirty="0">
                <a:solidFill>
                  <a:srgbClr val="00B050"/>
                </a:solidFill>
                <a:latin typeface="Garamond" pitchFamily="18" charset="0"/>
                <a:cs typeface="Times New Roman" pitchFamily="18" charset="0"/>
              </a:rPr>
              <a:t>Ironically,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these improved economic and sanitary conditions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B050"/>
                </a:solidFill>
                <a:latin typeface="Garamond" pitchFamily="18" charset="0"/>
                <a:cs typeface="Times New Roman" pitchFamily="18" charset="0"/>
              </a:rPr>
              <a:t>may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lead to a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higher </a:t>
            </a:r>
            <a:r>
              <a:rPr lang="en-MY" sz="2400" b="1" u="sng" dirty="0">
                <a:latin typeface="Garamond" pitchFamily="18" charset="0"/>
                <a:cs typeface="Times New Roman" pitchFamily="18" charset="0"/>
              </a:rPr>
              <a:t>susceptibility in </a:t>
            </a:r>
            <a:r>
              <a:rPr lang="en-MY" sz="24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older age</a:t>
            </a:r>
            <a:r>
              <a:rPr lang="en-MY" sz="2400" b="1" u="sng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groups and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Higher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disease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rates</a:t>
            </a:r>
            <a:r>
              <a:rPr lang="en-MY" sz="2400" b="1" dirty="0">
                <a:solidFill>
                  <a:srgbClr val="00B050"/>
                </a:solidFill>
                <a:latin typeface="Garamond" pitchFamily="18" charset="0"/>
                <a:cs typeface="Times New Roman" pitchFamily="18" charset="0"/>
              </a:rPr>
              <a:t>,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occur in </a:t>
            </a:r>
            <a:r>
              <a:rPr lang="en-MY" sz="24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adolescents and adults</a:t>
            </a:r>
            <a:r>
              <a:rPr lang="en-MY" sz="2400" b="1" dirty="0">
                <a:solidFill>
                  <a:srgbClr val="00B050"/>
                </a:solidFill>
                <a:latin typeface="Garamond" pitchFamily="18" charset="0"/>
                <a:cs typeface="Times New Roman" pitchFamily="18" charset="0"/>
              </a:rPr>
              <a:t>, and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00B05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large outbreaks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can occur</a:t>
            </a:r>
            <a:r>
              <a:rPr lang="en-MY" sz="2400" b="1" dirty="0">
                <a:solidFill>
                  <a:srgbClr val="00B050"/>
                </a:solidFill>
                <a:latin typeface="Garamond" pitchFamily="18" charset="0"/>
                <a:cs typeface="Times New Roman" pitchFamily="18" charset="0"/>
              </a:rPr>
              <a:t>. </a:t>
            </a:r>
            <a:endParaRPr lang="en-MY" sz="2400" b="1" dirty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</p:txBody>
      </p:sp>
      <p:pic>
        <p:nvPicPr>
          <p:cNvPr id="15364" name="Picture 6" descr="Hepatitis A viruses HAV in liver, 3D illustration. HAV infect humans through contaminated water, food and dirty hands through intestine they come to liver and cause hepatit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-7938"/>
            <a:ext cx="971550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7885113" y="6305550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3" name="Rectangle 2"/>
          <p:cNvSpPr/>
          <p:nvPr/>
        </p:nvSpPr>
        <p:spPr>
          <a:xfrm>
            <a:off x="0" y="5661248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Thus, interestingly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with the </a:t>
            </a:r>
            <a:r>
              <a:rPr lang="en-MY" sz="2400" b="1" dirty="0">
                <a:solidFill>
                  <a:srgbClr val="9900CC"/>
                </a:solidFill>
                <a:latin typeface="Garamond" pitchFamily="18" charset="0"/>
                <a:cs typeface="Times New Roman" pitchFamily="18" charset="0"/>
              </a:rPr>
              <a:t>transition from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high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to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intermediate </a:t>
            </a:r>
            <a:r>
              <a:rPr lang="en-MY" sz="2400" b="1" dirty="0" err="1">
                <a:latin typeface="Garamond" pitchFamily="18" charset="0"/>
                <a:cs typeface="Times New Roman" pitchFamily="18" charset="0"/>
              </a:rPr>
              <a:t>endemicity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,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the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incidence of clinically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significan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t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hepatitis A 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increases</a:t>
            </a:r>
            <a:r>
              <a:rPr lang="en-MY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.??</a:t>
            </a:r>
          </a:p>
        </p:txBody>
      </p:sp>
    </p:spTree>
    <p:extLst>
      <p:ext uri="{BB962C8B-B14F-4D97-AF65-F5344CB8AC3E}">
        <p14:creationId xmlns:p14="http://schemas.microsoft.com/office/powerpoint/2010/main" val="195829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DC4BABED-6C42-43DD-9A2D-8C339D7A18C8}" type="slidenum">
              <a:rPr lang="ar-SA" smtClean="0"/>
              <a:pPr eaLnBrk="1" hangingPunct="1"/>
              <a:t>8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-180528" y="163196"/>
            <a:ext cx="932452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Thus, interestingly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with the transition from high to intermediate </a:t>
            </a:r>
            <a:r>
              <a:rPr lang="en-MY" sz="2400" b="1" dirty="0" err="1">
                <a:latin typeface="Garamond" pitchFamily="18" charset="0"/>
                <a:cs typeface="Times New Roman" pitchFamily="18" charset="0"/>
              </a:rPr>
              <a:t>endemicity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,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the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incidence of clinically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significant hepatitis A 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increases.??</a:t>
            </a:r>
          </a:p>
          <a:p>
            <a:pPr>
              <a:defRPr/>
            </a:pPr>
            <a:endParaRPr lang="en-MY" sz="2800" b="1" dirty="0">
              <a:latin typeface="Garamond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8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600" b="1" i="1" u="sng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Areas with </a:t>
            </a:r>
            <a:r>
              <a:rPr lang="en-MY" sz="2600" b="1" i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low levels of </a:t>
            </a:r>
            <a:r>
              <a:rPr lang="en-MY" sz="26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HAV </a:t>
            </a:r>
            <a:r>
              <a:rPr lang="en-MY" sz="2600" b="1" i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infection</a:t>
            </a:r>
            <a:r>
              <a:rPr lang="en-MY" sz="2600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(Low </a:t>
            </a:r>
            <a:r>
              <a:rPr lang="en-MY" sz="2600" b="1" dirty="0" err="1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Endemicity</a:t>
            </a:r>
            <a:r>
              <a:rPr lang="en-MY" sz="26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) </a:t>
            </a:r>
            <a:endParaRPr lang="en-MY" sz="2600" b="1" i="1" dirty="0">
              <a:solidFill>
                <a:srgbClr val="C0000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q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In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developed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countries with</a:t>
            </a:r>
            <a:r>
              <a:rPr lang="en-MY" sz="2400" dirty="0">
                <a:solidFill>
                  <a:srgbClr val="40911F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9900"/>
                </a:solidFill>
                <a:latin typeface="Garamond" pitchFamily="18" charset="0"/>
                <a:cs typeface="Times New Roman" pitchFamily="18" charset="0"/>
              </a:rPr>
              <a:t>good sanitary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and </a:t>
            </a:r>
            <a:r>
              <a:rPr lang="en-MY" sz="2400" b="1" dirty="0">
                <a:solidFill>
                  <a:srgbClr val="009900"/>
                </a:solidFill>
                <a:latin typeface="Garamond" pitchFamily="18" charset="0"/>
                <a:cs typeface="Times New Roman" pitchFamily="18" charset="0"/>
              </a:rPr>
              <a:t>hygienic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  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conditions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  infection rates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 are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low. </a:t>
            </a: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 Disease may occur among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adolescents</a:t>
            </a:r>
            <a:r>
              <a:rPr lang="en-MY" sz="2400" b="1" dirty="0">
                <a:solidFill>
                  <a:srgbClr val="9900FF"/>
                </a:solidFill>
                <a:latin typeface="Garamond" pitchFamily="18" charset="0"/>
                <a:cs typeface="Times New Roman" pitchFamily="18" charset="0"/>
              </a:rPr>
              <a:t> and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adults </a:t>
            </a:r>
            <a:r>
              <a:rPr lang="en-MY" sz="2400" b="1" dirty="0">
                <a:solidFill>
                  <a:srgbClr val="9900FF"/>
                </a:solidFill>
                <a:latin typeface="Garamond" pitchFamily="18" charset="0"/>
                <a:cs typeface="Times New Roman" pitchFamily="18" charset="0"/>
              </a:rPr>
              <a:t>in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high-risk groups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, </a:t>
            </a:r>
          </a:p>
          <a:p>
            <a:pPr marL="342900" indent="-342900" algn="ctr">
              <a:buFont typeface="Wingdings" pitchFamily="2" charset="2"/>
              <a:buChar char="§"/>
              <a:defRPr/>
            </a:pPr>
            <a:r>
              <a:rPr lang="en-MY" sz="2400" dirty="0">
                <a:latin typeface="Garamond" pitchFamily="18" charset="0"/>
                <a:cs typeface="Times New Roman" pitchFamily="18" charset="0"/>
              </a:rPr>
              <a:t>such as,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homosexual men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,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people travelling </a:t>
            </a:r>
            <a:r>
              <a:rPr lang="en-MY" sz="2400" b="1" i="1" dirty="0">
                <a:latin typeface="Garamond" pitchFamily="18" charset="0"/>
                <a:cs typeface="Times New Roman" pitchFamily="18" charset="0"/>
              </a:rPr>
              <a:t>to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areas of high </a:t>
            </a:r>
            <a:r>
              <a:rPr lang="en-MY" sz="2400" b="1" dirty="0" err="1">
                <a:latin typeface="Garamond" pitchFamily="18" charset="0"/>
                <a:cs typeface="Times New Roman" pitchFamily="18" charset="0"/>
              </a:rPr>
              <a:t>endemicity</a:t>
            </a:r>
            <a:endParaRPr lang="en-US" sz="2400" b="1" dirty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b="1" dirty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b="1" dirty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b="1" dirty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defRPr/>
            </a:pPr>
            <a:endParaRPr lang="en-MY" sz="2800" b="1" dirty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3779838" y="30163"/>
            <a:ext cx="3498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b="1">
                <a:latin typeface="Garamond" pitchFamily="18" charset="0"/>
                <a:cs typeface="Times New Roman" pitchFamily="18" charset="0"/>
              </a:rPr>
              <a:t>Intermediate Endemicity  Cont. ..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9534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F735ECD5-239B-4AB0-AD6C-7A4BBA020780}" type="slidenum">
              <a:rPr lang="ar-SA" smtClean="0"/>
              <a:pPr eaLnBrk="1" hangingPunct="1"/>
              <a:t>9</a:t>
            </a:fld>
            <a:endParaRPr lang="en-US" smtClean="0"/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107950" y="260350"/>
            <a:ext cx="9144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20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6" descr="Hepatitis A viruses HAV in liver, 3D illustration. HAV infect humans through contaminated water, food and dirty hands through intestine they come to liver and cause hepatit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088" y="-11113"/>
            <a:ext cx="97155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1092200" y="-20638"/>
            <a:ext cx="4752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Epidemiological determinants</a:t>
            </a:r>
          </a:p>
        </p:txBody>
      </p:sp>
      <p:sp>
        <p:nvSpPr>
          <p:cNvPr id="17414" name="Rectangle 1"/>
          <p:cNvSpPr>
            <a:spLocks noChangeArrowheads="1"/>
          </p:cNvSpPr>
          <p:nvPr/>
        </p:nvSpPr>
        <p:spPr bwMode="auto">
          <a:xfrm>
            <a:off x="323850" y="430213"/>
            <a:ext cx="2844800" cy="431800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2200" b="1" dirty="0">
                <a:solidFill>
                  <a:srgbClr val="C31391"/>
                </a:solidFill>
                <a:latin typeface="Times New Roman" pitchFamily="18" charset="0"/>
                <a:cs typeface="Times New Roman" pitchFamily="18" charset="0"/>
              </a:rPr>
              <a:t>AGENT FACTORS</a:t>
            </a:r>
          </a:p>
        </p:txBody>
      </p:sp>
      <p:sp>
        <p:nvSpPr>
          <p:cNvPr id="3" name="Rectangle 2"/>
          <p:cNvSpPr/>
          <p:nvPr/>
        </p:nvSpPr>
        <p:spPr>
          <a:xfrm>
            <a:off x="79375" y="793750"/>
            <a:ext cx="946785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The causative agent, the HAV, </a:t>
            </a:r>
            <a:endParaRPr lang="en-MY" sz="2400" b="1" dirty="0" smtClean="0">
              <a:latin typeface="Garamond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 smtClean="0">
                <a:latin typeface="Garamond" pitchFamily="18" charset="0"/>
                <a:cs typeface="Times New Roman" pitchFamily="18" charset="0"/>
              </a:rPr>
              <a:t>It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multiplies only in hepatocytes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Faecal shedding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of the HAV is</a:t>
            </a:r>
            <a:r>
              <a:rPr lang="en-MY" sz="24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at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its</a:t>
            </a:r>
            <a:r>
              <a:rPr lang="en-MY" sz="24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highest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during </a:t>
            </a:r>
          </a:p>
          <a:p>
            <a:pPr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                     * the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later part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of the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incubation period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and</a:t>
            </a:r>
            <a:r>
              <a:rPr lang="en-MY" sz="24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MY" sz="24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                           *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early acute phase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of illness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416" name="Rectangle 1"/>
          <p:cNvSpPr>
            <a:spLocks noChangeArrowheads="1"/>
          </p:cNvSpPr>
          <p:nvPr/>
        </p:nvSpPr>
        <p:spPr bwMode="auto">
          <a:xfrm>
            <a:off x="3632200" y="461963"/>
            <a:ext cx="1409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  AGENT</a:t>
            </a:r>
            <a:r>
              <a:rPr lang="en-MY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>
                <a:latin typeface="Garamond" pitchFamily="18" charset="0"/>
                <a:cs typeface="Times New Roman" pitchFamily="18" charset="0"/>
              </a:rPr>
              <a:t>:</a:t>
            </a:r>
            <a:endParaRPr lang="en-MY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117476" y="2636912"/>
            <a:ext cx="9261475" cy="3477875"/>
          </a:xfrm>
          <a:prstGeom prst="rect">
            <a:avLst/>
          </a:prstGeom>
          <a:noFill/>
          <a:ln w="38100" cmpd="thickThin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     (b)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Resistance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The virus is fairly resistant to</a:t>
            </a: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low pH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,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heat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&amp;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chemicals.</a:t>
            </a: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It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survive more than 10 </a:t>
            </a:r>
            <a:r>
              <a:rPr lang="en-MY" sz="23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wks</a:t>
            </a:r>
            <a:endParaRPr lang="en-MY" sz="23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in well H2O</a:t>
            </a: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It withstands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heating to 60 Cº </a:t>
            </a: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         for </a:t>
            </a:r>
            <a:r>
              <a:rPr lang="en-MY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one hour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,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</a:t>
            </a:r>
            <a:endParaRPr lang="en-MY" sz="2400" b="1" dirty="0" smtClean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MY" sz="24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not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affected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by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chlorine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doses usually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employed for chlorination</a:t>
            </a:r>
            <a:endParaRPr lang="en-MY" sz="24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105449" y="3322676"/>
            <a:ext cx="5033964" cy="1938992"/>
          </a:xfrm>
          <a:prstGeom prst="rect">
            <a:avLst/>
          </a:prstGeom>
          <a:noFill/>
          <a:ln w="44450" cmpd="dbl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The virus is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inactivated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by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ultraviolet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rays and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by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boiling for 5 minutes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or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autoclaving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Formalin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is an </a:t>
            </a:r>
            <a:r>
              <a:rPr lang="en-MY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effective </a:t>
            </a:r>
            <a:r>
              <a:rPr lang="en-MY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disinfectant</a:t>
            </a:r>
            <a:endParaRPr lang="en-MY" sz="2200" b="1" dirty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40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E32ACC886DB2468481C09BE227C1CB" ma:contentTypeVersion="3" ma:contentTypeDescription="Create a new document." ma:contentTypeScope="" ma:versionID="4cdfdff6030a6fae65470cf250f1618e">
  <xsd:schema xmlns:xsd="http://www.w3.org/2001/XMLSchema" xmlns:xs="http://www.w3.org/2001/XMLSchema" xmlns:p="http://schemas.microsoft.com/office/2006/metadata/properties" xmlns:ns2="015a186d-d9bb-4c7d-ae2d-91123e3458e9" targetNamespace="http://schemas.microsoft.com/office/2006/metadata/properties" ma:root="true" ma:fieldsID="b80b48d0a992fe10cfd3e8bb2b5faf0f" ns2:_="">
    <xsd:import namespace="015a186d-d9bb-4c7d-ae2d-91123e3458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a186d-d9bb-4c7d-ae2d-91123e3458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B7A67F9-48D3-42E1-A98F-7E343E707FB0}"/>
</file>

<file path=customXml/itemProps2.xml><?xml version="1.0" encoding="utf-8"?>
<ds:datastoreItem xmlns:ds="http://schemas.openxmlformats.org/officeDocument/2006/customXml" ds:itemID="{2A38A8C1-6660-42AE-8EE8-C0381722707C}"/>
</file>

<file path=customXml/itemProps3.xml><?xml version="1.0" encoding="utf-8"?>
<ds:datastoreItem xmlns:ds="http://schemas.openxmlformats.org/officeDocument/2006/customXml" ds:itemID="{C3EF7A03-A50C-4FFF-977A-9F062AFE611D}"/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2924</Words>
  <Application>Microsoft Office PowerPoint</Application>
  <PresentationFormat>On-screen Show (4:3)</PresentationFormat>
  <Paragraphs>774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17</cp:revision>
  <dcterms:created xsi:type="dcterms:W3CDTF">2020-11-09T20:41:29Z</dcterms:created>
  <dcterms:modified xsi:type="dcterms:W3CDTF">2020-11-10T18:25:39Z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0x01010074E32ACC886DB2468481C09BE227C1CB</vt:lpwstr>
  </property>
</Properties>
</file>