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embeddedFontLs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j/duVlDpn9bc29iayz4KeYAJyh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CenturyGothic-bold.fntdata"/><Relationship Id="rId21" Type="http://schemas.openxmlformats.org/officeDocument/2006/relationships/font" Target="fonts/CenturyGothic-regular.fntdata"/><Relationship Id="rId24" Type="http://schemas.openxmlformats.org/officeDocument/2006/relationships/font" Target="fonts/CenturyGothic-boldItalic.fntdata"/><Relationship Id="rId23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p2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p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53" name="Google Shape;53;p3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34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/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" type="body"/>
          </p:nvPr>
        </p:nvSpPr>
        <p:spPr>
          <a:xfrm>
            <a:off x="1154954" y="2603500"/>
            <a:ext cx="8825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2pPr>
            <a:lvl3pPr indent="-320039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3pPr>
            <a:lvl4pPr indent="-320039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5pPr>
            <a:lvl6pPr indent="-320039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6pPr>
            <a:lvl7pPr indent="-320039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8pPr>
            <a:lvl9pPr indent="-320040" lvl="8" marL="411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0" type="dt"/>
          </p:nvPr>
        </p:nvSpPr>
        <p:spPr>
          <a:xfrm>
            <a:off x="10653104" y="6391838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5"/>
          <p:cNvSpPr txBox="1"/>
          <p:nvPr>
            <p:ph idx="11" type="ftr"/>
          </p:nvPr>
        </p:nvSpPr>
        <p:spPr>
          <a:xfrm>
            <a:off x="561110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5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5" name="Google Shape;25;p2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3" name="Google Shape;33;p28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4" name="Google Shape;34;p2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0" name="Google Shape;40;p30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1" name="Google Shape;41;p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1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4" name="Google Shape;44;p3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8" name="Google Shape;48;p3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9" name="Google Shape;49;p32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0" name="Google Shape;50;p3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lang="en-US"/>
              <a:t>Peptic Ulcer Disease (PUD)</a:t>
            </a:r>
            <a:endParaRPr/>
          </a:p>
        </p:txBody>
      </p:sp>
      <p:sp>
        <p:nvSpPr>
          <p:cNvPr id="65" name="Google Shape;65;p2"/>
          <p:cNvSpPr txBox="1"/>
          <p:nvPr>
            <p:ph idx="1" type="body"/>
          </p:nvPr>
        </p:nvSpPr>
        <p:spPr>
          <a:xfrm>
            <a:off x="759655" y="2603500"/>
            <a:ext cx="5556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20"/>
              <a:buChar char="●"/>
            </a:pPr>
            <a:r>
              <a:rPr b="1" lang="en-US" sz="2400"/>
              <a:t>Peptic ulcers </a:t>
            </a:r>
            <a:r>
              <a:rPr lang="en-US" sz="2400"/>
              <a:t>commonly involve stomach (</a:t>
            </a:r>
            <a:r>
              <a:rPr b="1" lang="en-US" sz="2400"/>
              <a:t>gastric) ulcer or duodenum (duodenal) ulcer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20"/>
              <a:buChar char="●"/>
            </a:pPr>
            <a:r>
              <a:rPr b="1" lang="en-US" sz="2400"/>
              <a:t>The most common symptom is burning stomach pain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20"/>
              <a:buChar char="●"/>
            </a:pPr>
            <a:r>
              <a:rPr b="1" lang="en-US" sz="2400"/>
              <a:t>Complications is bleeding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20"/>
              <a:buChar char="●"/>
            </a:pPr>
            <a:r>
              <a:rPr b="1" lang="en-US" sz="2400"/>
              <a:t>Relapse is common when treatment is stopped</a:t>
            </a:r>
            <a:endParaRPr/>
          </a:p>
        </p:txBody>
      </p:sp>
      <p:sp>
        <p:nvSpPr>
          <p:cNvPr id="66" name="Google Shape;66;p2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6394" y="2418032"/>
            <a:ext cx="5341400" cy="401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/>
          <p:nvPr>
            <p:ph idx="4294967295" type="ctrTitle"/>
          </p:nvPr>
        </p:nvSpPr>
        <p:spPr>
          <a:xfrm>
            <a:off x="935998" y="-455525"/>
            <a:ext cx="10320000" cy="142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b="1" lang="en-US"/>
              <a:t>Drugs For Peptic Ulcer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"/>
          <p:cNvSpPr txBox="1"/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lang="en-US"/>
              <a:t>Proton pump inhibitors (PPIs)</a:t>
            </a:r>
            <a:endParaRPr/>
          </a:p>
        </p:txBody>
      </p:sp>
      <p:sp>
        <p:nvSpPr>
          <p:cNvPr id="133" name="Google Shape;133;p13"/>
          <p:cNvSpPr txBox="1"/>
          <p:nvPr>
            <p:ph idx="1" type="body"/>
          </p:nvPr>
        </p:nvSpPr>
        <p:spPr>
          <a:xfrm>
            <a:off x="731519" y="2603500"/>
            <a:ext cx="1119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b="1" lang="en-US" sz="2400">
                <a:solidFill>
                  <a:schemeClr val="dk1"/>
                </a:solidFill>
              </a:rPr>
              <a:t>Omeprazole, esomeprazole (Nexium), lansoprazole, pantoprazole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en-US" sz="2400">
                <a:solidFill>
                  <a:schemeClr val="dk1"/>
                </a:solidFill>
              </a:rPr>
              <a:t>Bind to </a:t>
            </a:r>
            <a:r>
              <a:rPr b="1" lang="en-US" sz="2400">
                <a:solidFill>
                  <a:schemeClr val="dk1"/>
                </a:solidFill>
              </a:rPr>
              <a:t>H/K ATPase (proton mump) </a:t>
            </a:r>
            <a:r>
              <a:rPr lang="en-US" sz="2400">
                <a:solidFill>
                  <a:schemeClr val="dk1"/>
                </a:solidFill>
              </a:rPr>
              <a:t>of parietal cell, suppressing secretion of hydrogen ions into gastric lumen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b="1" lang="en-US" sz="2400">
                <a:solidFill>
                  <a:schemeClr val="dk1"/>
                </a:solidFill>
              </a:rPr>
              <a:t>PPIs superior than H2 antagonists </a:t>
            </a:r>
            <a:r>
              <a:rPr lang="en-US" sz="2400">
                <a:solidFill>
                  <a:schemeClr val="dk1"/>
                </a:solidFill>
              </a:rPr>
              <a:t>in </a:t>
            </a:r>
            <a:r>
              <a:rPr b="1" lang="en-US" sz="2400">
                <a:solidFill>
                  <a:schemeClr val="dk1"/>
                </a:solidFill>
              </a:rPr>
              <a:t>suppression of acid production and peptic ulcer healing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4" name="Google Shape;134;p13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/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140" name="Google Shape;140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4954" y="2358189"/>
            <a:ext cx="9324600" cy="39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4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lang="en-US"/>
              <a:t>Therapeutic Uses </a:t>
            </a:r>
            <a:br>
              <a:rPr lang="en-US"/>
            </a:br>
            <a:endParaRPr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866274" y="2358189"/>
            <a:ext cx="11105400" cy="42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Eradication of H. pylori</a:t>
            </a:r>
            <a:endParaRPr sz="24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20"/>
              <a:buChar char="●"/>
            </a:pPr>
            <a:r>
              <a:rPr lang="en-US" sz="2400">
                <a:solidFill>
                  <a:srgbClr val="000000"/>
                </a:solidFill>
              </a:rPr>
              <a:t>GERD</a:t>
            </a:r>
            <a:endParaRPr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Prevention &amp; treatment of NSAIDs-induced ulcer</a:t>
            </a:r>
            <a:endParaRPr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Reduce risk of bleeding from NSAIDs-induced ulcer</a:t>
            </a:r>
            <a:endParaRPr sz="24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20"/>
              <a:buChar char="●"/>
            </a:pPr>
            <a:r>
              <a:rPr lang="en-US" sz="2400">
                <a:solidFill>
                  <a:srgbClr val="000000"/>
                </a:solidFill>
              </a:rPr>
              <a:t> Erosive esophagitis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20"/>
              <a:buChar char="●"/>
            </a:pPr>
            <a:r>
              <a:rPr lang="en-US" sz="2400">
                <a:solidFill>
                  <a:srgbClr val="000000"/>
                </a:solidFill>
              </a:rPr>
              <a:t> Active duodenal ulcer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20"/>
              <a:buChar char="●"/>
            </a:pPr>
            <a:r>
              <a:rPr lang="en-US" sz="2400">
                <a:solidFill>
                  <a:srgbClr val="000000"/>
                </a:solidFill>
              </a:rPr>
              <a:t>Hypersecretion conditions (Zollinger-Ellison syndrome: gastrin –producing tumor causes hypersecretion of HCL)</a:t>
            </a:r>
            <a:endParaRPr>
              <a:solidFill>
                <a:srgbClr val="000000"/>
              </a:solidFill>
            </a:endParaRPr>
          </a:p>
          <a:p>
            <a:pPr indent="-251459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8" name="Google Shape;148;p15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54" name="Google Shape;154;p16"/>
          <p:cNvSpPr txBox="1"/>
          <p:nvPr>
            <p:ph idx="1" type="body"/>
          </p:nvPr>
        </p:nvSpPr>
        <p:spPr>
          <a:xfrm>
            <a:off x="204105" y="295718"/>
            <a:ext cx="10663200" cy="3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en-US" sz="2400">
                <a:solidFill>
                  <a:schemeClr val="dk1"/>
                </a:solidFill>
              </a:rPr>
              <a:t>Should be taken </a:t>
            </a:r>
            <a:r>
              <a:rPr b="1" lang="en-US" sz="2400">
                <a:solidFill>
                  <a:schemeClr val="dk1"/>
                </a:solidFill>
              </a:rPr>
              <a:t>30 mins before meal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en-US" sz="2400">
                <a:solidFill>
                  <a:schemeClr val="dk1"/>
                </a:solidFill>
              </a:rPr>
              <a:t>Acid suppression takes </a:t>
            </a:r>
            <a:r>
              <a:rPr b="1" lang="en-US" sz="2400">
                <a:solidFill>
                  <a:schemeClr val="dk1"/>
                </a:solidFill>
              </a:rPr>
              <a:t>1-2 hrs</a:t>
            </a:r>
            <a:endParaRPr b="1" sz="24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b="1" lang="en-US" sz="2400">
                <a:solidFill>
                  <a:schemeClr val="dk1"/>
                </a:solidFill>
              </a:rPr>
              <a:t>Given orally </a:t>
            </a:r>
            <a:r>
              <a:rPr lang="en-US" sz="2400">
                <a:solidFill>
                  <a:schemeClr val="dk1"/>
                </a:solidFill>
              </a:rPr>
              <a:t>(sustained release formulation)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b="1" lang="en-US" sz="2400">
                <a:solidFill>
                  <a:schemeClr val="dk1"/>
                </a:solidFill>
              </a:rPr>
              <a:t>Intravenous injections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b="1" lang="en-US" sz="2400">
                <a:solidFill>
                  <a:schemeClr val="dk1"/>
                </a:solidFill>
              </a:rPr>
              <a:t>Omeprazole</a:t>
            </a:r>
            <a:r>
              <a:rPr lang="en-US" sz="2400">
                <a:solidFill>
                  <a:schemeClr val="dk1"/>
                </a:solidFill>
              </a:rPr>
              <a:t> inhibits metabolism of warfarin, phenytoin, diazepam, cyclosporine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5" name="Google Shape;155;p16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6"/>
          <p:cNvSpPr txBox="1"/>
          <p:nvPr>
            <p:ph idx="1" type="body"/>
          </p:nvPr>
        </p:nvSpPr>
        <p:spPr>
          <a:xfrm>
            <a:off x="247004" y="3441600"/>
            <a:ext cx="10577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Char char="●"/>
            </a:pPr>
            <a:r>
              <a:rPr b="1" lang="en-US" sz="2400">
                <a:solidFill>
                  <a:srgbClr val="000000"/>
                </a:solidFill>
              </a:rPr>
              <a:t>Adverse effects: 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20"/>
              <a:buChar char="●"/>
            </a:pPr>
            <a:r>
              <a:rPr lang="en-US" sz="2400">
                <a:solidFill>
                  <a:srgbClr val="000000"/>
                </a:solidFill>
              </a:rPr>
              <a:t>Flatulence, diarrhea, Clostridium difficile colitis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20"/>
              <a:buChar char="●"/>
            </a:pPr>
            <a:r>
              <a:rPr lang="en-US" sz="2400">
                <a:solidFill>
                  <a:srgbClr val="000000"/>
                </a:solidFill>
              </a:rPr>
              <a:t>Dry mouth, sleep disturbances, taste disturbances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20"/>
              <a:buChar char="●"/>
            </a:pPr>
            <a:r>
              <a:rPr lang="en-US" sz="2400">
                <a:solidFill>
                  <a:srgbClr val="000000"/>
                </a:solidFill>
              </a:rPr>
              <a:t>Prolonged therapy: low B12 </a:t>
            </a:r>
            <a:endParaRPr>
              <a:solidFill>
                <a:srgbClr val="000000"/>
              </a:solidFill>
            </a:endParaRPr>
          </a:p>
          <a:p>
            <a:pPr indent="-251458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>
            <p:ph type="title"/>
          </p:nvPr>
        </p:nvSpPr>
        <p:spPr>
          <a:xfrm flipH="1">
            <a:off x="1154958" y="453011"/>
            <a:ext cx="8761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lang="en-US"/>
              <a:t>Prostaglandins</a:t>
            </a:r>
            <a:endParaRPr/>
          </a:p>
        </p:txBody>
      </p:sp>
      <p:sp>
        <p:nvSpPr>
          <p:cNvPr id="162" name="Google Shape;162;p18"/>
          <p:cNvSpPr txBox="1"/>
          <p:nvPr>
            <p:ph idx="1" type="body"/>
          </p:nvPr>
        </p:nvSpPr>
        <p:spPr>
          <a:xfrm>
            <a:off x="190002" y="924897"/>
            <a:ext cx="10691400" cy="4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b="1" lang="en-US" sz="2400">
                <a:solidFill>
                  <a:schemeClr val="dk1"/>
                </a:solidFill>
              </a:rPr>
              <a:t>Prostaglandins E2</a:t>
            </a:r>
            <a:r>
              <a:rPr lang="en-US" sz="2400">
                <a:solidFill>
                  <a:schemeClr val="dk1"/>
                </a:solidFill>
              </a:rPr>
              <a:t>, produced by gastric mucosa, </a:t>
            </a:r>
            <a:r>
              <a:rPr b="1" lang="en-US" sz="2400">
                <a:solidFill>
                  <a:schemeClr val="dk1"/>
                </a:solidFill>
              </a:rPr>
              <a:t>inhibits secretion of HCL</a:t>
            </a:r>
            <a:r>
              <a:rPr lang="en-US" sz="2400">
                <a:solidFill>
                  <a:schemeClr val="dk1"/>
                </a:solidFill>
              </a:rPr>
              <a:t>, </a:t>
            </a:r>
            <a:r>
              <a:rPr b="1" lang="en-US" sz="2400">
                <a:solidFill>
                  <a:schemeClr val="dk1"/>
                </a:solidFill>
              </a:rPr>
              <a:t>stimulates secretion of mucus and bicarbonate </a:t>
            </a:r>
            <a:r>
              <a:rPr lang="en-US" sz="2400">
                <a:solidFill>
                  <a:schemeClr val="dk1"/>
                </a:solidFill>
              </a:rPr>
              <a:t>(cytoprotective effect)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en-US" sz="2400">
                <a:solidFill>
                  <a:schemeClr val="dk1"/>
                </a:solidFill>
              </a:rPr>
              <a:t> </a:t>
            </a:r>
            <a:r>
              <a:rPr b="1" lang="en-US" sz="2400">
                <a:solidFill>
                  <a:schemeClr val="dk1"/>
                </a:solidFill>
              </a:rPr>
              <a:t>Misoprostol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b="1" lang="en-US" sz="2400">
                <a:solidFill>
                  <a:schemeClr val="dk1"/>
                </a:solidFill>
              </a:rPr>
              <a:t>(Cytotec) </a:t>
            </a:r>
            <a:r>
              <a:rPr lang="en-US" sz="2400">
                <a:solidFill>
                  <a:schemeClr val="dk1"/>
                </a:solidFill>
              </a:rPr>
              <a:t>is analog of prostaglandin E1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b="1" lang="en-US" sz="2400">
                <a:solidFill>
                  <a:schemeClr val="dk1"/>
                </a:solidFill>
              </a:rPr>
              <a:t>Uses:</a:t>
            </a:r>
            <a:r>
              <a:rPr lang="en-US" sz="2400">
                <a:solidFill>
                  <a:schemeClr val="dk1"/>
                </a:solidFill>
              </a:rPr>
              <a:t> prevention of NSAID-induced ulcers (elderly, patients with ulcer complications)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b="1" lang="en-US" sz="2400">
                <a:solidFill>
                  <a:schemeClr val="dk1"/>
                </a:solidFill>
              </a:rPr>
              <a:t>Less effective than H2 antagonists and PPIs </a:t>
            </a:r>
            <a:r>
              <a:rPr lang="en-US" sz="2400">
                <a:solidFill>
                  <a:schemeClr val="dk1"/>
                </a:solidFill>
              </a:rPr>
              <a:t>for </a:t>
            </a:r>
            <a:r>
              <a:rPr b="1" lang="en-US" sz="2400">
                <a:solidFill>
                  <a:schemeClr val="dk1"/>
                </a:solidFill>
              </a:rPr>
              <a:t>acute treatment of peptic ulcer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3" name="Google Shape;163;p18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/>
          <p:cNvSpPr txBox="1"/>
          <p:nvPr>
            <p:ph idx="1" type="body"/>
          </p:nvPr>
        </p:nvSpPr>
        <p:spPr>
          <a:xfrm>
            <a:off x="305347" y="4774333"/>
            <a:ext cx="10460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Char char="●"/>
            </a:pPr>
            <a:r>
              <a:rPr b="1" lang="en-US" sz="2400">
                <a:solidFill>
                  <a:srgbClr val="000000"/>
                </a:solidFill>
              </a:rPr>
              <a:t>Adverse effects: </a:t>
            </a:r>
            <a:r>
              <a:rPr lang="en-US" sz="2400">
                <a:solidFill>
                  <a:srgbClr val="000000"/>
                </a:solidFill>
              </a:rPr>
              <a:t>Diarrhea, nausea, abdominal pain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20"/>
              <a:buChar char="●"/>
            </a:pPr>
            <a:r>
              <a:rPr b="1" lang="en-US" sz="2400">
                <a:solidFill>
                  <a:srgbClr val="000000"/>
                </a:solidFill>
              </a:rPr>
              <a:t>Misoprostol</a:t>
            </a:r>
            <a:r>
              <a:rPr lang="en-US" sz="2400">
                <a:solidFill>
                  <a:srgbClr val="000000"/>
                </a:solidFill>
              </a:rPr>
              <a:t> produces uterine contractions, </a:t>
            </a:r>
            <a:r>
              <a:rPr b="1" lang="en-US" sz="2400">
                <a:solidFill>
                  <a:srgbClr val="000000"/>
                </a:solidFill>
              </a:rPr>
              <a:t>contraindicated during pregnancy </a:t>
            </a:r>
            <a:endParaRPr>
              <a:solidFill>
                <a:srgbClr val="000000"/>
              </a:solidFill>
            </a:endParaRPr>
          </a:p>
          <a:p>
            <a:pPr indent="-251458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lang="en-US"/>
              <a:t>Antacids</a:t>
            </a:r>
            <a:endParaRPr/>
          </a:p>
        </p:txBody>
      </p:sp>
      <p:sp>
        <p:nvSpPr>
          <p:cNvPr id="170" name="Google Shape;170;p20"/>
          <p:cNvSpPr txBox="1"/>
          <p:nvPr>
            <p:ph idx="1" type="body"/>
          </p:nvPr>
        </p:nvSpPr>
        <p:spPr>
          <a:xfrm>
            <a:off x="759655" y="2603500"/>
            <a:ext cx="1081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338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en-US">
                <a:solidFill>
                  <a:srgbClr val="000000"/>
                </a:solidFill>
              </a:rPr>
              <a:t>Aluminum hydroxide (Maalox) , magnesium hydroxide, calcium carbonate</a:t>
            </a:r>
            <a:endParaRPr>
              <a:solidFill>
                <a:srgbClr val="000000"/>
              </a:solidFill>
            </a:endParaRPr>
          </a:p>
          <a:p>
            <a:pPr indent="-37338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en-US">
                <a:solidFill>
                  <a:srgbClr val="000000"/>
                </a:solidFill>
              </a:rPr>
              <a:t>React with gastric acid to form water and salt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b="1" lang="en-US">
                <a:solidFill>
                  <a:srgbClr val="000000"/>
                </a:solidFill>
              </a:rPr>
              <a:t>diminish gastric acidity</a:t>
            </a:r>
            <a:endParaRPr>
              <a:solidFill>
                <a:srgbClr val="000000"/>
              </a:solidFill>
            </a:endParaRPr>
          </a:p>
          <a:p>
            <a:pPr indent="-37338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en-US">
                <a:solidFill>
                  <a:srgbClr val="000000"/>
                </a:solidFill>
              </a:rPr>
              <a:t>Uses: </a:t>
            </a:r>
            <a:r>
              <a:rPr lang="en-US">
                <a:solidFill>
                  <a:srgbClr val="000000"/>
                </a:solidFill>
              </a:rPr>
              <a:t>They are used as </a:t>
            </a:r>
            <a:r>
              <a:rPr b="1" lang="en-US">
                <a:solidFill>
                  <a:srgbClr val="000000"/>
                </a:solidFill>
              </a:rPr>
              <a:t>last-line therapy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b="1" lang="en-US">
                <a:solidFill>
                  <a:srgbClr val="000000"/>
                </a:solidFill>
              </a:rPr>
              <a:t>for GERD, duodenal ulcer</a:t>
            </a:r>
            <a:endParaRPr>
              <a:solidFill>
                <a:srgbClr val="000000"/>
              </a:solidFill>
            </a:endParaRPr>
          </a:p>
          <a:p>
            <a:pPr indent="-37338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en-US">
                <a:solidFill>
                  <a:srgbClr val="000000"/>
                </a:solidFill>
              </a:rPr>
              <a:t>Adverse effects: </a:t>
            </a:r>
            <a:endParaRPr>
              <a:solidFill>
                <a:srgbClr val="000000"/>
              </a:solidFill>
            </a:endParaRPr>
          </a:p>
          <a:p>
            <a:pPr indent="-37338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Aluminum hydroxide: constipation</a:t>
            </a:r>
            <a:endParaRPr>
              <a:solidFill>
                <a:srgbClr val="000000"/>
              </a:solidFill>
            </a:endParaRPr>
          </a:p>
          <a:p>
            <a:pPr indent="-37338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Magnesium hydroxide: diarrhea</a:t>
            </a:r>
            <a:endParaRPr>
              <a:solidFill>
                <a:srgbClr val="000000"/>
              </a:solidFill>
            </a:endParaRPr>
          </a:p>
          <a:p>
            <a:pPr indent="-22098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22098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1" name="Google Shape;171;p20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>
            <p:ph type="title"/>
          </p:nvPr>
        </p:nvSpPr>
        <p:spPr>
          <a:xfrm flipH="1" rot="-360">
            <a:off x="1227410" y="81803"/>
            <a:ext cx="8599500" cy="10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lang="en-US"/>
              <a:t>Mucosal Protective Agents</a:t>
            </a:r>
            <a:endParaRPr/>
          </a:p>
        </p:txBody>
      </p:sp>
      <p:sp>
        <p:nvSpPr>
          <p:cNvPr id="177" name="Google Shape;177;p21"/>
          <p:cNvSpPr txBox="1"/>
          <p:nvPr>
            <p:ph idx="1" type="body"/>
          </p:nvPr>
        </p:nvSpPr>
        <p:spPr>
          <a:xfrm>
            <a:off x="400949" y="1063424"/>
            <a:ext cx="10789800" cy="3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33756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Char char="●"/>
            </a:pPr>
            <a:r>
              <a:rPr b="1" lang="en-US" sz="2400">
                <a:solidFill>
                  <a:schemeClr val="dk1"/>
                </a:solidFill>
              </a:rPr>
              <a:t>Bismuth subsalicylate, sucralfate</a:t>
            </a:r>
            <a:endParaRPr>
              <a:solidFill>
                <a:schemeClr val="dk1"/>
              </a:solidFill>
            </a:endParaRPr>
          </a:p>
          <a:p>
            <a:pPr indent="-333756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Char char="●"/>
            </a:pPr>
            <a:r>
              <a:rPr b="1" lang="en-US" sz="2400">
                <a:solidFill>
                  <a:schemeClr val="dk1"/>
                </a:solidFill>
              </a:rPr>
              <a:t>Cytoprotective compounds</a:t>
            </a:r>
            <a:r>
              <a:rPr lang="en-US" sz="2400">
                <a:solidFill>
                  <a:schemeClr val="dk1"/>
                </a:solidFill>
              </a:rPr>
              <a:t>, </a:t>
            </a:r>
            <a:r>
              <a:rPr b="1" lang="en-US" sz="2400">
                <a:solidFill>
                  <a:schemeClr val="dk1"/>
                </a:solidFill>
              </a:rPr>
              <a:t>enhances mucosal protection</a:t>
            </a:r>
            <a:r>
              <a:rPr lang="en-US" sz="2400">
                <a:solidFill>
                  <a:schemeClr val="dk1"/>
                </a:solidFill>
              </a:rPr>
              <a:t>, prevent mucosal injury, reduce inflammation, healing ulcers</a:t>
            </a:r>
            <a:endParaRPr>
              <a:solidFill>
                <a:schemeClr val="dk1"/>
              </a:solidFill>
            </a:endParaRPr>
          </a:p>
          <a:p>
            <a:pPr indent="-333756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Char char="●"/>
            </a:pPr>
            <a:r>
              <a:rPr b="1" lang="en-US" sz="2400">
                <a:solidFill>
                  <a:schemeClr val="dk1"/>
                </a:solidFill>
              </a:rPr>
              <a:t>Sucralfate:</a:t>
            </a:r>
            <a:endParaRPr>
              <a:solidFill>
                <a:schemeClr val="dk1"/>
              </a:solidFill>
            </a:endParaRPr>
          </a:p>
          <a:p>
            <a:pPr indent="-333756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Char char="●"/>
            </a:pPr>
            <a:r>
              <a:rPr lang="en-US" sz="2400">
                <a:solidFill>
                  <a:schemeClr val="dk1"/>
                </a:solidFill>
              </a:rPr>
              <a:t>Complex of </a:t>
            </a:r>
            <a:r>
              <a:rPr b="1" lang="en-US" sz="2400">
                <a:solidFill>
                  <a:schemeClr val="dk1"/>
                </a:solidFill>
              </a:rPr>
              <a:t>aluminum hydroxide and sulfate sucrose</a:t>
            </a:r>
            <a:endParaRPr>
              <a:solidFill>
                <a:schemeClr val="dk1"/>
              </a:solidFill>
            </a:endParaRPr>
          </a:p>
          <a:p>
            <a:pPr indent="-333756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Char char="●"/>
            </a:pPr>
            <a:r>
              <a:rPr lang="en-US" sz="2400">
                <a:solidFill>
                  <a:schemeClr val="dk1"/>
                </a:solidFill>
              </a:rPr>
              <a:t>Form gel with epithelia cells, creates physical barrier that impairs diffusion of HCL</a:t>
            </a:r>
            <a:endParaRPr>
              <a:solidFill>
                <a:schemeClr val="dk1"/>
              </a:solidFill>
            </a:endParaRPr>
          </a:p>
          <a:p>
            <a:pPr indent="-333756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Char char="●"/>
            </a:pPr>
            <a:r>
              <a:rPr lang="en-US" sz="2400">
                <a:solidFill>
                  <a:schemeClr val="dk1"/>
                </a:solidFill>
              </a:rPr>
              <a:t>Stimulate prostaglandin release </a:t>
            </a:r>
            <a:endParaRPr>
              <a:solidFill>
                <a:schemeClr val="dk1"/>
              </a:solidFill>
            </a:endParaRPr>
          </a:p>
          <a:p>
            <a:pPr indent="-22098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78" name="Google Shape;178;p21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1"/>
          <p:cNvSpPr txBox="1"/>
          <p:nvPr>
            <p:ph idx="1" type="body"/>
          </p:nvPr>
        </p:nvSpPr>
        <p:spPr>
          <a:xfrm>
            <a:off x="337656" y="5022215"/>
            <a:ext cx="10916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b="1" lang="en-US" sz="2400">
                <a:solidFill>
                  <a:schemeClr val="dk1"/>
                </a:solidFill>
              </a:rPr>
              <a:t>Heals duodenal ulcers</a:t>
            </a:r>
            <a:r>
              <a:rPr lang="en-US" sz="2400">
                <a:solidFill>
                  <a:schemeClr val="dk1"/>
                </a:solidFill>
              </a:rPr>
              <a:t>, long-term therapy to prevent recurrence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en-US" sz="2400">
                <a:solidFill>
                  <a:schemeClr val="dk1"/>
                </a:solidFill>
              </a:rPr>
              <a:t> </a:t>
            </a:r>
            <a:r>
              <a:rPr b="1" lang="en-US" sz="2400">
                <a:solidFill>
                  <a:schemeClr val="dk1"/>
                </a:solidFill>
              </a:rPr>
              <a:t>Should not be administered with H2 antagonists or antacids </a:t>
            </a:r>
            <a:r>
              <a:rPr lang="en-US" sz="2400">
                <a:solidFill>
                  <a:schemeClr val="dk1"/>
                </a:solidFill>
              </a:rPr>
              <a:t>( requires acidic PH for activation)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lang="en-US"/>
              <a:t>Major Causative Factors</a:t>
            </a:r>
            <a:endParaRPr/>
          </a:p>
        </p:txBody>
      </p:sp>
      <p:sp>
        <p:nvSpPr>
          <p:cNvPr id="74" name="Google Shape;74;p3"/>
          <p:cNvSpPr txBox="1"/>
          <p:nvPr>
            <p:ph idx="1" type="body"/>
          </p:nvPr>
        </p:nvSpPr>
        <p:spPr>
          <a:xfrm>
            <a:off x="187569" y="2820068"/>
            <a:ext cx="11817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Char char="○"/>
            </a:pPr>
            <a:r>
              <a:rPr lang="en-US" sz="2800"/>
              <a:t>Long-term use of aspirin &amp; NSAIDs  (elderly) 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40"/>
              <a:buChar char="○"/>
            </a:pPr>
            <a:r>
              <a:rPr lang="en-US" sz="2800"/>
              <a:t>Infection with gram negative Helicobacter pylori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40"/>
              <a:buChar char="○"/>
            </a:pPr>
            <a:r>
              <a:rPr lang="en-US" sz="2800"/>
              <a:t>Increased hydrochloric acid (HCL) secretion 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40"/>
              <a:buChar char="○"/>
            </a:pPr>
            <a:r>
              <a:rPr lang="en-US" sz="2800"/>
              <a:t>Steroids, smoking, alcohol, stress </a:t>
            </a:r>
            <a:endParaRPr/>
          </a:p>
          <a:p>
            <a:pPr indent="-163830" lvl="1" marL="7429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</p:txBody>
      </p:sp>
      <p:sp>
        <p:nvSpPr>
          <p:cNvPr id="75" name="Google Shape;75;p3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/>
          <p:nvPr>
            <p:ph type="title"/>
          </p:nvPr>
        </p:nvSpPr>
        <p:spPr>
          <a:xfrm flipH="1">
            <a:off x="-846262" y="-2"/>
            <a:ext cx="87615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lang="en-US"/>
              <a:t>Treatment Approach</a:t>
            </a:r>
            <a:endParaRPr/>
          </a:p>
        </p:txBody>
      </p:sp>
      <p:sp>
        <p:nvSpPr>
          <p:cNvPr id="81" name="Google Shape;81;p4"/>
          <p:cNvSpPr txBox="1"/>
          <p:nvPr>
            <p:ph idx="1" type="body"/>
          </p:nvPr>
        </p:nvSpPr>
        <p:spPr>
          <a:xfrm>
            <a:off x="0" y="900148"/>
            <a:ext cx="10986900" cy="50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Char char="●"/>
            </a:pPr>
            <a:r>
              <a:rPr lang="en-US" sz="2800"/>
              <a:t>Eradicate H. pylori infection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40"/>
              <a:buChar char="●"/>
            </a:pPr>
            <a:r>
              <a:rPr b="1" lang="en-US" sz="2800"/>
              <a:t>Reduce gastric acid secretion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80"/>
              <a:buFont typeface="Courier New"/>
              <a:buChar char="o"/>
            </a:pPr>
            <a:r>
              <a:rPr lang="en-US" sz="2600"/>
              <a:t> H2-receptor antagonists or 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80"/>
              <a:buFont typeface="Courier New"/>
              <a:buChar char="o"/>
            </a:pPr>
            <a:r>
              <a:rPr lang="en-US" sz="2600"/>
              <a:t> Proton pump inhibitors (PPIs)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40"/>
              <a:buChar char="●"/>
            </a:pPr>
            <a:r>
              <a:rPr lang="en-US" sz="2800"/>
              <a:t> Agents that protect gastric mucosa from damage such as </a:t>
            </a:r>
            <a:r>
              <a:rPr b="1" lang="en-US" sz="2800"/>
              <a:t>misoprostol and sucralfate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40"/>
              <a:buChar char="●"/>
            </a:pPr>
            <a:r>
              <a:rPr lang="en-US" sz="2800"/>
              <a:t>Patients unable to tolerate above therapies, neutralized gastric acid with </a:t>
            </a:r>
            <a:r>
              <a:rPr b="1" lang="en-US" sz="2800"/>
              <a:t>antacids</a:t>
            </a:r>
            <a:endParaRPr/>
          </a:p>
        </p:txBody>
      </p:sp>
      <p:sp>
        <p:nvSpPr>
          <p:cNvPr id="82" name="Google Shape;82;p4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 txBox="1"/>
          <p:nvPr>
            <p:ph idx="1" type="body"/>
          </p:nvPr>
        </p:nvSpPr>
        <p:spPr>
          <a:xfrm>
            <a:off x="5307830" y="900160"/>
            <a:ext cx="9480900" cy="50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306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>
                <a:solidFill>
                  <a:schemeClr val="dk1"/>
                </a:solidFill>
              </a:rPr>
              <a:t>The goals of treatment for peptic ulcer:</a:t>
            </a:r>
            <a:endParaRPr b="1">
              <a:solidFill>
                <a:schemeClr val="dk1"/>
              </a:solidFill>
            </a:endParaRPr>
          </a:p>
          <a:p>
            <a:pPr indent="-295910" lvl="1" marL="7429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1" lang="en-US" sz="2400">
                <a:solidFill>
                  <a:schemeClr val="dk1"/>
                </a:solidFill>
              </a:rPr>
              <a:t>Relieve pain</a:t>
            </a:r>
            <a:endParaRPr b="1" sz="2400">
              <a:solidFill>
                <a:schemeClr val="dk1"/>
              </a:solidFill>
            </a:endParaRPr>
          </a:p>
          <a:p>
            <a:pPr indent="-295910" lvl="1" marL="7429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1" lang="en-US" sz="2400">
                <a:solidFill>
                  <a:schemeClr val="dk1"/>
                </a:solidFill>
              </a:rPr>
              <a:t>Heal ulcer </a:t>
            </a:r>
            <a:endParaRPr b="1" sz="2400">
              <a:solidFill>
                <a:schemeClr val="dk1"/>
              </a:solidFill>
            </a:endParaRPr>
          </a:p>
          <a:p>
            <a:pPr indent="-295910" lvl="1" marL="7429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1" lang="en-US" sz="2400">
                <a:solidFill>
                  <a:schemeClr val="dk1"/>
                </a:solidFill>
              </a:rPr>
              <a:t>Prevent recurrence and complications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/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lang="en-US"/>
              <a:t>Classes of Drugs to Treat PUD</a:t>
            </a:r>
            <a:endParaRPr/>
          </a:p>
        </p:txBody>
      </p:sp>
      <p:sp>
        <p:nvSpPr>
          <p:cNvPr id="89" name="Google Shape;89;p6"/>
          <p:cNvSpPr txBox="1"/>
          <p:nvPr>
            <p:ph idx="1" type="body"/>
          </p:nvPr>
        </p:nvSpPr>
        <p:spPr>
          <a:xfrm>
            <a:off x="717452" y="2603500"/>
            <a:ext cx="11099400" cy="4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068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-US" sz="2200">
                <a:solidFill>
                  <a:schemeClr val="dk1"/>
                </a:solidFill>
              </a:rPr>
              <a:t>Antimicrobial agents: </a:t>
            </a:r>
            <a:r>
              <a:rPr lang="en-US" sz="2200">
                <a:solidFill>
                  <a:schemeClr val="dk1"/>
                </a:solidFill>
              </a:rPr>
              <a:t>Amoxicillin, clarithromycin, metronidazole, tetracycline</a:t>
            </a:r>
            <a:endParaRPr sz="2200">
              <a:solidFill>
                <a:schemeClr val="dk1"/>
              </a:solidFill>
            </a:endParaRPr>
          </a:p>
          <a:p>
            <a:pPr indent="-36068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-US" sz="2200">
                <a:solidFill>
                  <a:schemeClr val="dk1"/>
                </a:solidFill>
              </a:rPr>
              <a:t>H2 receptor blockers: </a:t>
            </a:r>
            <a:r>
              <a:rPr lang="en-US" sz="2200">
                <a:solidFill>
                  <a:schemeClr val="dk1"/>
                </a:solidFill>
              </a:rPr>
              <a:t>cimetidine, famotidine, ranitidine</a:t>
            </a:r>
            <a:endParaRPr sz="2200">
              <a:solidFill>
                <a:schemeClr val="dk1"/>
              </a:solidFill>
            </a:endParaRPr>
          </a:p>
          <a:p>
            <a:pPr indent="-36068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-US" sz="2200">
                <a:solidFill>
                  <a:schemeClr val="dk1"/>
                </a:solidFill>
              </a:rPr>
              <a:t>Proton pump inhibitors (PPIs): </a:t>
            </a:r>
            <a:r>
              <a:rPr lang="en-US" sz="2200">
                <a:solidFill>
                  <a:schemeClr val="dk1"/>
                </a:solidFill>
              </a:rPr>
              <a:t>esomeprazole, lansoprazole, omeprazole, pantoprazole</a:t>
            </a:r>
            <a:endParaRPr sz="2200">
              <a:solidFill>
                <a:schemeClr val="dk1"/>
              </a:solidFill>
            </a:endParaRPr>
          </a:p>
          <a:p>
            <a:pPr indent="-36068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-US" sz="2200">
                <a:solidFill>
                  <a:schemeClr val="dk1"/>
                </a:solidFill>
              </a:rPr>
              <a:t>Prostaglandins:</a:t>
            </a:r>
            <a:r>
              <a:rPr lang="en-US" sz="2200">
                <a:solidFill>
                  <a:schemeClr val="dk1"/>
                </a:solidFill>
              </a:rPr>
              <a:t> misoprostol</a:t>
            </a:r>
            <a:endParaRPr sz="2200">
              <a:solidFill>
                <a:schemeClr val="dk1"/>
              </a:solidFill>
            </a:endParaRPr>
          </a:p>
          <a:p>
            <a:pPr indent="-36068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-US" sz="2200">
                <a:solidFill>
                  <a:schemeClr val="dk1"/>
                </a:solidFill>
              </a:rPr>
              <a:t>Antacids: </a:t>
            </a:r>
            <a:r>
              <a:rPr lang="en-US" sz="2200">
                <a:solidFill>
                  <a:schemeClr val="dk1"/>
                </a:solidFill>
              </a:rPr>
              <a:t>Aluminum hydroxide, magnesium hydroxide, calcium carbonate</a:t>
            </a:r>
            <a:endParaRPr sz="2200">
              <a:solidFill>
                <a:schemeClr val="dk1"/>
              </a:solidFill>
            </a:endParaRPr>
          </a:p>
          <a:p>
            <a:pPr indent="-36068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-US" sz="2200">
                <a:solidFill>
                  <a:schemeClr val="dk1"/>
                </a:solidFill>
              </a:rPr>
              <a:t>Mucosal protective agents: </a:t>
            </a:r>
            <a:r>
              <a:rPr lang="en-US" sz="2200">
                <a:solidFill>
                  <a:schemeClr val="dk1"/>
                </a:solidFill>
              </a:rPr>
              <a:t>Bismuth subsalicylate, sucralfate</a:t>
            </a:r>
            <a:endParaRPr sz="2200">
              <a:solidFill>
                <a:schemeClr val="dk1"/>
              </a:solidFill>
            </a:endParaRPr>
          </a:p>
          <a:p>
            <a:pPr indent="-22098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22098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22098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90" name="Google Shape;90;p6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"/>
          <p:cNvSpPr txBox="1"/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lang="en-US"/>
              <a:t>Antimicrobial Agents </a:t>
            </a:r>
            <a:endParaRPr/>
          </a:p>
        </p:txBody>
      </p:sp>
      <p:sp>
        <p:nvSpPr>
          <p:cNvPr id="96" name="Google Shape;96;p7"/>
          <p:cNvSpPr txBox="1"/>
          <p:nvPr>
            <p:ph idx="1" type="body"/>
          </p:nvPr>
        </p:nvSpPr>
        <p:spPr>
          <a:xfrm>
            <a:off x="618978" y="2603499"/>
            <a:ext cx="11015100" cy="3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en-US" sz="2400">
                <a:solidFill>
                  <a:schemeClr val="dk1"/>
                </a:solidFill>
              </a:rPr>
              <a:t>Useful for patients with </a:t>
            </a:r>
            <a:r>
              <a:rPr b="1" lang="en-US" sz="2400">
                <a:solidFill>
                  <a:schemeClr val="dk1"/>
                </a:solidFill>
              </a:rPr>
              <a:t>PU infected with H. pylori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b="1" lang="en-US" sz="2400">
                <a:solidFill>
                  <a:schemeClr val="dk1"/>
                </a:solidFill>
              </a:rPr>
              <a:t>Diagnosis of H.pylori: </a:t>
            </a:r>
            <a:r>
              <a:rPr lang="en-US" sz="2400">
                <a:solidFill>
                  <a:schemeClr val="dk1"/>
                </a:solidFill>
              </a:rPr>
              <a:t>Enscopic biopsy of gastric mucosa, serological tests, urea breath tests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b="1" lang="en-US" sz="2400">
                <a:solidFill>
                  <a:schemeClr val="dk1"/>
                </a:solidFill>
              </a:rPr>
              <a:t>Eradication of H.pylori </a:t>
            </a:r>
            <a:r>
              <a:rPr lang="en-US" sz="2400">
                <a:solidFill>
                  <a:schemeClr val="dk1"/>
                </a:solidFill>
              </a:rPr>
              <a:t>results in </a:t>
            </a:r>
            <a:r>
              <a:rPr b="1" lang="en-US" sz="2400">
                <a:solidFill>
                  <a:schemeClr val="dk1"/>
                </a:solidFill>
              </a:rPr>
              <a:t>rapid healing of active peptic ulcer,  low recurrence rate and reduce risk of bleeding 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en-US" sz="2400">
                <a:solidFill>
                  <a:schemeClr val="dk1"/>
                </a:solidFill>
              </a:rPr>
              <a:t>Successful eradication </a:t>
            </a:r>
            <a:r>
              <a:rPr b="1" lang="en-US" sz="2400">
                <a:solidFill>
                  <a:schemeClr val="dk1"/>
                </a:solidFill>
              </a:rPr>
              <a:t>80-90%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7" name="Google Shape;97;p7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"/>
          <p:cNvSpPr txBox="1"/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103" name="Google Shape;103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1" y="2560320"/>
            <a:ext cx="5552100" cy="38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8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624" y="2560320"/>
            <a:ext cx="5354224" cy="3854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 txBox="1"/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11" name="Google Shape;111;p9"/>
          <p:cNvSpPr txBox="1"/>
          <p:nvPr>
            <p:ph idx="1" type="body"/>
          </p:nvPr>
        </p:nvSpPr>
        <p:spPr>
          <a:xfrm>
            <a:off x="576776" y="2475915"/>
            <a:ext cx="112260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Char char="●"/>
            </a:pPr>
            <a:r>
              <a:rPr b="1" lang="en-US" sz="2400">
                <a:solidFill>
                  <a:srgbClr val="000000"/>
                </a:solidFill>
              </a:rPr>
              <a:t>Combination therapy: 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20"/>
              <a:buChar char="●"/>
            </a:pPr>
            <a:r>
              <a:rPr b="1" lang="en-US" sz="2400">
                <a:solidFill>
                  <a:srgbClr val="000000"/>
                </a:solidFill>
              </a:rPr>
              <a:t>Triple therapy: </a:t>
            </a:r>
            <a:r>
              <a:rPr lang="en-US" sz="2400">
                <a:solidFill>
                  <a:srgbClr val="000000"/>
                </a:solidFill>
              </a:rPr>
              <a:t>PPI, clarithromycin, plus either amoxicillin or metronidazole</a:t>
            </a:r>
            <a:endParaRPr b="1" sz="24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20"/>
              <a:buChar char="●"/>
            </a:pPr>
            <a:r>
              <a:rPr b="1" lang="en-US" sz="2400">
                <a:solidFill>
                  <a:srgbClr val="000000"/>
                </a:solidFill>
              </a:rPr>
              <a:t>Quadrable therapy:</a:t>
            </a:r>
            <a:r>
              <a:rPr lang="en-US" sz="2400">
                <a:solidFill>
                  <a:srgbClr val="000000"/>
                </a:solidFill>
              </a:rPr>
              <a:t> PPI, metronidazole, tetracycline,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bismuth subsalicylate</a:t>
            </a:r>
            <a:r>
              <a:rPr lang="en-US" sz="2400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20"/>
              <a:buChar char="●"/>
            </a:pPr>
            <a:r>
              <a:rPr lang="en-US" sz="2400">
                <a:solidFill>
                  <a:srgbClr val="000000"/>
                </a:solidFill>
              </a:rPr>
              <a:t>Duration: for </a:t>
            </a:r>
            <a:r>
              <a:rPr b="1" lang="en-US" sz="2400">
                <a:solidFill>
                  <a:srgbClr val="000000"/>
                </a:solidFill>
              </a:rPr>
              <a:t>2-week course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20"/>
              <a:buChar char="●"/>
            </a:pPr>
            <a:r>
              <a:rPr b="1" lang="en-US" sz="2400">
                <a:solidFill>
                  <a:srgbClr val="000000"/>
                </a:solidFill>
              </a:rPr>
              <a:t>GERD (Gastroesophageal reflux disease)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b="1" lang="en-US" sz="2400">
                <a:solidFill>
                  <a:srgbClr val="000000"/>
                </a:solidFill>
              </a:rPr>
              <a:t>(heartburn sensation) is not associated with H.pylori infection</a:t>
            </a:r>
            <a:r>
              <a:rPr lang="en-US" sz="2400">
                <a:solidFill>
                  <a:srgbClr val="000000"/>
                </a:solidFill>
              </a:rPr>
              <a:t> and does not response to treatment with antibiotics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2" name="Google Shape;112;p9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 txBox="1"/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lang="en-US"/>
              <a:t>H2-Recptor Antagonists</a:t>
            </a:r>
            <a:endParaRPr/>
          </a:p>
        </p:txBody>
      </p:sp>
      <p:sp>
        <p:nvSpPr>
          <p:cNvPr id="118" name="Google Shape;118;p10"/>
          <p:cNvSpPr txBox="1"/>
          <p:nvPr>
            <p:ph idx="1" type="body"/>
          </p:nvPr>
        </p:nvSpPr>
        <p:spPr>
          <a:xfrm>
            <a:off x="630701" y="2435057"/>
            <a:ext cx="10930500" cy="3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687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-US" sz="2300">
                <a:solidFill>
                  <a:schemeClr val="dk1"/>
                </a:solidFill>
              </a:rPr>
              <a:t>Cimetidine, famotidine (famodar), ranitidine (zantac)</a:t>
            </a:r>
            <a:endParaRPr sz="2300">
              <a:solidFill>
                <a:schemeClr val="dk1"/>
              </a:solidFill>
            </a:endParaRPr>
          </a:p>
          <a:p>
            <a:pPr indent="-35687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-US" sz="2300">
                <a:solidFill>
                  <a:schemeClr val="dk1"/>
                </a:solidFill>
              </a:rPr>
              <a:t>Block actions of histamine </a:t>
            </a:r>
            <a:r>
              <a:rPr lang="en-US" sz="2300">
                <a:solidFill>
                  <a:schemeClr val="dk1"/>
                </a:solidFill>
              </a:rPr>
              <a:t>at all </a:t>
            </a:r>
            <a:r>
              <a:rPr b="1" lang="en-US" sz="2300">
                <a:solidFill>
                  <a:schemeClr val="dk1"/>
                </a:solidFill>
              </a:rPr>
              <a:t>H2 receptors</a:t>
            </a:r>
            <a:endParaRPr sz="2300">
              <a:solidFill>
                <a:schemeClr val="dk1"/>
              </a:solidFill>
            </a:endParaRPr>
          </a:p>
          <a:p>
            <a:pPr indent="-35687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-US" sz="2300">
                <a:solidFill>
                  <a:schemeClr val="dk1"/>
                </a:solidFill>
              </a:rPr>
              <a:t>Completely inhibit gastric acid secretion </a:t>
            </a:r>
            <a:r>
              <a:rPr lang="en-US" sz="2300">
                <a:solidFill>
                  <a:schemeClr val="dk1"/>
                </a:solidFill>
              </a:rPr>
              <a:t>induced by histamine or gastrin</a:t>
            </a:r>
            <a:endParaRPr sz="2300">
              <a:solidFill>
                <a:schemeClr val="dk1"/>
              </a:solidFill>
            </a:endParaRPr>
          </a:p>
          <a:p>
            <a:pPr indent="-35687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solidFill>
                  <a:schemeClr val="dk1"/>
                </a:solidFill>
              </a:rPr>
              <a:t>Uses of these agents has </a:t>
            </a:r>
            <a:r>
              <a:rPr b="1" lang="en-US" sz="2300">
                <a:solidFill>
                  <a:schemeClr val="dk1"/>
                </a:solidFill>
              </a:rPr>
              <a:t>decreased with the use of PPIs</a:t>
            </a:r>
            <a:endParaRPr sz="2300">
              <a:solidFill>
                <a:schemeClr val="dk1"/>
              </a:solidFill>
            </a:endParaRPr>
          </a:p>
          <a:p>
            <a:pPr indent="-35687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-US" sz="2300">
                <a:solidFill>
                  <a:schemeClr val="dk1"/>
                </a:solidFill>
              </a:rPr>
              <a:t>Therapeutic uses:  </a:t>
            </a:r>
            <a:endParaRPr sz="2300">
              <a:solidFill>
                <a:schemeClr val="dk1"/>
              </a:solidFill>
            </a:endParaRPr>
          </a:p>
          <a:p>
            <a:pPr indent="-35687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solidFill>
                  <a:schemeClr val="dk1"/>
                </a:solidFill>
              </a:rPr>
              <a:t>Healing of Peptic ulcers</a:t>
            </a:r>
            <a:endParaRPr sz="2300">
              <a:solidFill>
                <a:schemeClr val="dk1"/>
              </a:solidFill>
            </a:endParaRPr>
          </a:p>
          <a:p>
            <a:pPr indent="-35687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solidFill>
                  <a:schemeClr val="dk1"/>
                </a:solidFill>
              </a:rPr>
              <a:t> Prevention &amp; treatment of GERD (50% no benefit, use PPIs)</a:t>
            </a:r>
            <a:endParaRPr sz="2300">
              <a:solidFill>
                <a:schemeClr val="dk1"/>
              </a:solidFill>
            </a:endParaRPr>
          </a:p>
          <a:p>
            <a:pPr indent="-22098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-22098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-22098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119" name="Google Shape;119;p10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"/>
          <p:cNvSpPr txBox="1"/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25" name="Google Shape;125;p11"/>
          <p:cNvSpPr txBox="1"/>
          <p:nvPr>
            <p:ph idx="1" type="body"/>
          </p:nvPr>
        </p:nvSpPr>
        <p:spPr>
          <a:xfrm>
            <a:off x="98506" y="295725"/>
            <a:ext cx="10874400" cy="4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750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Char char="●"/>
            </a:pPr>
            <a:r>
              <a:rPr lang="en-US" sz="2150">
                <a:solidFill>
                  <a:srgbClr val="000000"/>
                </a:solidFill>
              </a:rPr>
              <a:t>All H2 antagonists can be given </a:t>
            </a:r>
            <a:r>
              <a:rPr b="1" lang="en-US" sz="2150">
                <a:solidFill>
                  <a:srgbClr val="000000"/>
                </a:solidFill>
              </a:rPr>
              <a:t>orally or IV</a:t>
            </a:r>
            <a:endParaRPr sz="2150">
              <a:solidFill>
                <a:srgbClr val="000000"/>
              </a:solidFill>
            </a:endParaRPr>
          </a:p>
          <a:p>
            <a:pPr indent="-357505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50"/>
              <a:buChar char="●"/>
            </a:pPr>
            <a:r>
              <a:rPr b="1" lang="en-US" sz="2150">
                <a:solidFill>
                  <a:srgbClr val="000000"/>
                </a:solidFill>
              </a:rPr>
              <a:t>Cimetidine:</a:t>
            </a:r>
            <a:r>
              <a:rPr lang="en-US" sz="2150">
                <a:solidFill>
                  <a:srgbClr val="000000"/>
                </a:solidFill>
              </a:rPr>
              <a:t> </a:t>
            </a:r>
            <a:r>
              <a:rPr b="1" lang="en-US" sz="2150">
                <a:solidFill>
                  <a:srgbClr val="000000"/>
                </a:solidFill>
              </a:rPr>
              <a:t>short half-life</a:t>
            </a:r>
            <a:r>
              <a:rPr lang="en-US" sz="2150">
                <a:solidFill>
                  <a:srgbClr val="000000"/>
                </a:solidFill>
              </a:rPr>
              <a:t>, </a:t>
            </a:r>
            <a:r>
              <a:rPr b="1" lang="en-US" sz="2150">
                <a:solidFill>
                  <a:srgbClr val="000000"/>
                </a:solidFill>
              </a:rPr>
              <a:t>inhibits CYP P450 </a:t>
            </a:r>
            <a:r>
              <a:rPr lang="en-US" sz="2150">
                <a:solidFill>
                  <a:srgbClr val="000000"/>
                </a:solidFill>
              </a:rPr>
              <a:t>(slow metabolism of warfarin, diazepam, phenytoin, carbamazepine)</a:t>
            </a:r>
            <a:endParaRPr sz="2150">
              <a:solidFill>
                <a:srgbClr val="000000"/>
              </a:solidFill>
            </a:endParaRPr>
          </a:p>
          <a:p>
            <a:pPr indent="-357505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50"/>
              <a:buChar char="●"/>
            </a:pPr>
            <a:r>
              <a:rPr b="1" lang="en-US" sz="2150">
                <a:solidFill>
                  <a:srgbClr val="000000"/>
                </a:solidFill>
              </a:rPr>
              <a:t>Ranitidine</a:t>
            </a:r>
            <a:r>
              <a:rPr lang="en-US" sz="2150">
                <a:solidFill>
                  <a:srgbClr val="000000"/>
                </a:solidFill>
              </a:rPr>
              <a:t>: </a:t>
            </a:r>
            <a:r>
              <a:rPr b="1" lang="en-US" sz="2150">
                <a:solidFill>
                  <a:srgbClr val="000000"/>
                </a:solidFill>
              </a:rPr>
              <a:t>longer half-life</a:t>
            </a:r>
            <a:r>
              <a:rPr lang="en-US" sz="2150">
                <a:solidFill>
                  <a:srgbClr val="000000"/>
                </a:solidFill>
              </a:rPr>
              <a:t>, </a:t>
            </a:r>
            <a:r>
              <a:rPr b="1" lang="en-US" sz="2150">
                <a:solidFill>
                  <a:srgbClr val="000000"/>
                </a:solidFill>
              </a:rPr>
              <a:t>more potent than cimetidine</a:t>
            </a:r>
            <a:endParaRPr sz="2150">
              <a:solidFill>
                <a:srgbClr val="000000"/>
              </a:solidFill>
            </a:endParaRPr>
          </a:p>
          <a:p>
            <a:pPr indent="-357505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50"/>
              <a:buChar char="●"/>
            </a:pPr>
            <a:r>
              <a:rPr b="1" lang="en-US" sz="2150">
                <a:solidFill>
                  <a:srgbClr val="000000"/>
                </a:solidFill>
              </a:rPr>
              <a:t>Famotidine: </a:t>
            </a:r>
            <a:r>
              <a:rPr lang="en-US" sz="2150">
                <a:solidFill>
                  <a:srgbClr val="000000"/>
                </a:solidFill>
              </a:rPr>
              <a:t>similar to ranitidine, 20-50 more potent than cimetidine</a:t>
            </a:r>
            <a:endParaRPr sz="2150">
              <a:solidFill>
                <a:srgbClr val="000000"/>
              </a:solidFill>
            </a:endParaRPr>
          </a:p>
          <a:p>
            <a:pPr indent="-357505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50"/>
              <a:buChar char="●"/>
            </a:pPr>
            <a:r>
              <a:rPr lang="en-US" sz="2150">
                <a:solidFill>
                  <a:srgbClr val="000000"/>
                </a:solidFill>
              </a:rPr>
              <a:t>They need </a:t>
            </a:r>
            <a:r>
              <a:rPr b="1" lang="en-US" sz="2150">
                <a:solidFill>
                  <a:srgbClr val="000000"/>
                </a:solidFill>
              </a:rPr>
              <a:t>45 mins to relieve symptoms</a:t>
            </a:r>
            <a:endParaRPr sz="2150">
              <a:solidFill>
                <a:srgbClr val="000000"/>
              </a:solidFill>
            </a:endParaRPr>
          </a:p>
          <a:p>
            <a:pPr indent="-357505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50"/>
              <a:buChar char="●"/>
            </a:pPr>
            <a:r>
              <a:rPr lang="en-US" sz="2150">
                <a:solidFill>
                  <a:srgbClr val="000000"/>
                </a:solidFill>
              </a:rPr>
              <a:t>Dose should be reduced in </a:t>
            </a:r>
            <a:r>
              <a:rPr b="1" lang="en-US" sz="2150">
                <a:solidFill>
                  <a:srgbClr val="000000"/>
                </a:solidFill>
              </a:rPr>
              <a:t>hepatic and renal failure</a:t>
            </a:r>
            <a:endParaRPr sz="2150">
              <a:solidFill>
                <a:srgbClr val="000000"/>
              </a:solidFill>
            </a:endParaRPr>
          </a:p>
          <a:p>
            <a:pPr indent="-22098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150">
              <a:solidFill>
                <a:srgbClr val="000000"/>
              </a:solidFill>
            </a:endParaRPr>
          </a:p>
          <a:p>
            <a:pPr indent="-22098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150">
              <a:solidFill>
                <a:srgbClr val="000000"/>
              </a:solidFill>
            </a:endParaRPr>
          </a:p>
          <a:p>
            <a:pPr indent="-22098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150">
              <a:solidFill>
                <a:srgbClr val="000000"/>
              </a:solidFill>
            </a:endParaRPr>
          </a:p>
          <a:p>
            <a:pPr indent="-22098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150">
              <a:solidFill>
                <a:srgbClr val="000000"/>
              </a:solidFill>
            </a:endParaRPr>
          </a:p>
        </p:txBody>
      </p:sp>
      <p:sp>
        <p:nvSpPr>
          <p:cNvPr id="126" name="Google Shape;126;p11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1"/>
          <p:cNvSpPr txBox="1"/>
          <p:nvPr>
            <p:ph idx="1" type="body"/>
          </p:nvPr>
        </p:nvSpPr>
        <p:spPr>
          <a:xfrm>
            <a:off x="119647" y="3724179"/>
            <a:ext cx="10832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Char char="●"/>
            </a:pPr>
            <a:r>
              <a:rPr b="1" lang="en-US" sz="2400">
                <a:solidFill>
                  <a:srgbClr val="000000"/>
                </a:solidFill>
              </a:rPr>
              <a:t>Side effects: 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20"/>
              <a:buChar char="●"/>
            </a:pPr>
            <a:r>
              <a:rPr lang="en-US" sz="2400">
                <a:solidFill>
                  <a:srgbClr val="000000"/>
                </a:solidFill>
              </a:rPr>
              <a:t>Headache, dizziness, diarrhea, muscular pain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20"/>
              <a:buChar char="●"/>
            </a:pPr>
            <a:r>
              <a:rPr b="1" lang="en-US" sz="2400">
                <a:solidFill>
                  <a:srgbClr val="000000"/>
                </a:solidFill>
              </a:rPr>
              <a:t>CNS:</a:t>
            </a:r>
            <a:r>
              <a:rPr lang="en-US" sz="2400">
                <a:solidFill>
                  <a:srgbClr val="000000"/>
                </a:solidFill>
              </a:rPr>
              <a:t> confusion, hallucinations (elderly, after IV administration)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20"/>
              <a:buChar char="●"/>
            </a:pPr>
            <a:r>
              <a:rPr b="1" lang="en-US" sz="2400">
                <a:solidFill>
                  <a:srgbClr val="000000"/>
                </a:solidFill>
              </a:rPr>
              <a:t>Cimetidine: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b="1" lang="en-US" sz="2400">
                <a:solidFill>
                  <a:srgbClr val="000000"/>
                </a:solidFill>
              </a:rPr>
              <a:t>Endocrine (antiandrogen) </a:t>
            </a:r>
            <a:r>
              <a:rPr lang="en-US" sz="2400">
                <a:solidFill>
                  <a:srgbClr val="000000"/>
                </a:solidFill>
              </a:rPr>
              <a:t>effects (gynecomastia, galactorrhea, reduced sperm count, impotence) </a:t>
            </a:r>
            <a:r>
              <a:rPr b="1" lang="en-US" sz="2400">
                <a:solidFill>
                  <a:srgbClr val="000000"/>
                </a:solidFill>
              </a:rPr>
              <a:t>(limited use)</a:t>
            </a:r>
            <a:endParaRPr>
              <a:solidFill>
                <a:srgbClr val="000000"/>
              </a:solidFill>
            </a:endParaRPr>
          </a:p>
          <a:p>
            <a:pPr indent="-251458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