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5" r:id="rId2"/>
    <p:sldId id="292" r:id="rId3"/>
    <p:sldId id="277" r:id="rId4"/>
    <p:sldId id="293" r:id="rId5"/>
    <p:sldId id="294" r:id="rId6"/>
    <p:sldId id="311" r:id="rId7"/>
    <p:sldId id="295" r:id="rId8"/>
    <p:sldId id="299" r:id="rId9"/>
    <p:sldId id="315" r:id="rId10"/>
    <p:sldId id="296" r:id="rId11"/>
    <p:sldId id="301" r:id="rId12"/>
    <p:sldId id="303" r:id="rId13"/>
    <p:sldId id="304" r:id="rId14"/>
    <p:sldId id="312" r:id="rId15"/>
    <p:sldId id="313" r:id="rId16"/>
    <p:sldId id="274" r:id="rId17"/>
    <p:sldId id="276" r:id="rId18"/>
    <p:sldId id="278" r:id="rId19"/>
    <p:sldId id="279" r:id="rId20"/>
    <p:sldId id="314" r:id="rId21"/>
    <p:sldId id="282" r:id="rId22"/>
    <p:sldId id="284" r:id="rId23"/>
    <p:sldId id="285" r:id="rId24"/>
    <p:sldId id="286" r:id="rId25"/>
    <p:sldId id="287" r:id="rId26"/>
    <p:sldId id="288" r:id="rId27"/>
    <p:sldId id="258" r:id="rId28"/>
    <p:sldId id="289" r:id="rId29"/>
    <p:sldId id="259" r:id="rId30"/>
    <p:sldId id="260" r:id="rId31"/>
    <p:sldId id="261"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89" d="100"/>
          <a:sy n="89" d="100"/>
        </p:scale>
        <p:origin x="14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F992B-0EFD-4194-9812-B804289C5713}" type="datetimeFigureOut">
              <a:rPr lang="en-US" smtClean="0"/>
              <a:t>2/28/2021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C91E-0C10-4207-A0E1-FD2C39DF40E5}" type="slidenum">
              <a:rPr lang="en-US" smtClean="0"/>
              <a:t>‹#›</a:t>
            </a:fld>
            <a:endParaRPr lang="en-US"/>
          </a:p>
        </p:txBody>
      </p:sp>
    </p:spTree>
    <p:extLst>
      <p:ext uri="{BB962C8B-B14F-4D97-AF65-F5344CB8AC3E}">
        <p14:creationId xmlns:p14="http://schemas.microsoft.com/office/powerpoint/2010/main" val="383894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7C91E-0C10-4207-A0E1-FD2C39DF40E5}" type="slidenum">
              <a:rPr lang="en-US" smtClean="0"/>
              <a:t>4</a:t>
            </a:fld>
            <a:endParaRPr lang="en-US"/>
          </a:p>
        </p:txBody>
      </p:sp>
    </p:spTree>
    <p:extLst>
      <p:ext uri="{BB962C8B-B14F-4D97-AF65-F5344CB8AC3E}">
        <p14:creationId xmlns:p14="http://schemas.microsoft.com/office/powerpoint/2010/main" val="335054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1BC6B-E04C-423E-B71B-4152138C0441}"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1BC6B-E04C-423E-B71B-4152138C0441}"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1BC6B-E04C-423E-B71B-4152138C0441}"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1BC6B-E04C-423E-B71B-4152138C0441}"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1BC6B-E04C-423E-B71B-4152138C0441}"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1BC6B-E04C-423E-B71B-4152138C0441}" type="datetimeFigureOut">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1BC6B-E04C-423E-B71B-4152138C0441}" type="datetimeFigureOut">
              <a:rPr lang="en-US" smtClean="0"/>
              <a:pPr/>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1BC6B-E04C-423E-B71B-4152138C0441}" type="datetimeFigureOut">
              <a:rPr lang="en-US" smtClean="0"/>
              <a:pPr/>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1BC6B-E04C-423E-B71B-4152138C0441}" type="datetimeFigureOut">
              <a:rPr lang="en-US" smtClean="0"/>
              <a:pPr/>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1BC6B-E04C-423E-B71B-4152138C0441}" type="datetimeFigureOut">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1BC6B-E04C-423E-B71B-4152138C0441}" type="datetimeFigureOut">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CB46B-317D-4DE0-961C-C63DB7E78F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1BC6B-E04C-423E-B71B-4152138C0441}" type="datetimeFigureOut">
              <a:rPr lang="en-US" smtClean="0"/>
              <a:pPr/>
              <a:t>2/28/2021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CB46B-317D-4DE0-961C-C63DB7E78F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anagementstudyguide.com/leadership_basics.htm" TargetMode="External"/><Relationship Id="rId2" Type="http://schemas.openxmlformats.org/officeDocument/2006/relationships/hyperlink" Target="http://www.managementstudyguide.com/what_is_motivation.htm" TargetMode="External"/><Relationship Id="rId1" Type="http://schemas.openxmlformats.org/officeDocument/2006/relationships/slideLayout" Target="../slideLayouts/slideLayout2.xml"/><Relationship Id="rId4" Type="http://schemas.openxmlformats.org/officeDocument/2006/relationships/hyperlink" Target="http://www.managementstudyguide.com/understanding-communication.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7823" y="0"/>
            <a:ext cx="6152765" cy="1470025"/>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Health care administration/</a:t>
            </a:r>
            <a:br>
              <a:rPr lang="en-US" b="1" dirty="0" smtClean="0">
                <a:solidFill>
                  <a:srgbClr val="FF0000"/>
                </a:solidFill>
              </a:rPr>
            </a:br>
            <a:r>
              <a:rPr lang="en-US" b="1" dirty="0" smtClean="0">
                <a:solidFill>
                  <a:srgbClr val="FF0000"/>
                </a:solidFill>
              </a:rPr>
              <a:t>Overview 2</a:t>
            </a:r>
            <a:r>
              <a:rPr lang="en-US" dirty="0" smtClean="0"/>
              <a:t/>
            </a:r>
            <a:br>
              <a:rPr lang="en-US" dirty="0" smtClean="0"/>
            </a:br>
            <a:endParaRPr lang="en-US" dirty="0"/>
          </a:p>
        </p:txBody>
      </p:sp>
      <p:sp>
        <p:nvSpPr>
          <p:cNvPr id="3" name="Subtitle 2"/>
          <p:cNvSpPr>
            <a:spLocks noGrp="1"/>
          </p:cNvSpPr>
          <p:nvPr>
            <p:ph type="subTitle" idx="1"/>
          </p:nvPr>
        </p:nvSpPr>
        <p:spPr>
          <a:xfrm>
            <a:off x="1403648" y="4653136"/>
            <a:ext cx="6400800" cy="1512168"/>
          </a:xfrm>
        </p:spPr>
        <p:txBody>
          <a:bodyPr>
            <a:normAutofit fontScale="70000" lnSpcReduction="20000"/>
          </a:bodyPr>
          <a:lstStyle/>
          <a:p>
            <a:r>
              <a:rPr lang="en-US" dirty="0" smtClean="0">
                <a:solidFill>
                  <a:schemeClr val="tx1"/>
                </a:solidFill>
              </a:rPr>
              <a:t>Dr. Israa Al-Rawashdeh </a:t>
            </a:r>
            <a:r>
              <a:rPr lang="en-US" dirty="0" err="1" smtClean="0">
                <a:solidFill>
                  <a:schemeClr val="tx1"/>
                </a:solidFill>
              </a:rPr>
              <a:t>MD,MPH,PhD</a:t>
            </a:r>
            <a:endParaRPr lang="en-US" dirty="0" smtClean="0">
              <a:solidFill>
                <a:schemeClr val="tx1"/>
              </a:solidFill>
            </a:endParaRPr>
          </a:p>
          <a:p>
            <a:r>
              <a:rPr lang="en-US" dirty="0" smtClean="0">
                <a:solidFill>
                  <a:schemeClr val="tx1"/>
                </a:solidFill>
              </a:rPr>
              <a:t>Faculty of Medicine</a:t>
            </a:r>
          </a:p>
          <a:p>
            <a:r>
              <a:rPr lang="en-US" dirty="0" smtClean="0">
                <a:solidFill>
                  <a:schemeClr val="tx1"/>
                </a:solidFill>
              </a:rPr>
              <a:t>Mutah University</a:t>
            </a:r>
          </a:p>
          <a:p>
            <a:r>
              <a:rPr lang="en-US" dirty="0" smtClean="0">
                <a:solidFill>
                  <a:schemeClr val="tx1"/>
                </a:solidFill>
              </a:rPr>
              <a:t>2021</a:t>
            </a:r>
          </a:p>
          <a:p>
            <a:endParaRPr lang="en-US" dirty="0"/>
          </a:p>
        </p:txBody>
      </p:sp>
      <p:sp>
        <p:nvSpPr>
          <p:cNvPr id="5" name="Slide Number Placeholder 4"/>
          <p:cNvSpPr>
            <a:spLocks noGrp="1"/>
          </p:cNvSpPr>
          <p:nvPr>
            <p:ph type="sldNum" sz="quarter" idx="12"/>
          </p:nvPr>
        </p:nvSpPr>
        <p:spPr/>
        <p:txBody>
          <a:bodyPr/>
          <a:lstStyle/>
          <a:p>
            <a:fld id="{B04531D7-AB04-456F-A61C-B6CF16191A96}"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defRPr/>
            </a:pPr>
            <a:r>
              <a:rPr lang="en-US" dirty="0" smtClean="0"/>
              <a:t>Summary:</a:t>
            </a:r>
            <a:endParaRPr lang="en-US" dirty="0" smtClean="0"/>
          </a:p>
        </p:txBody>
      </p:sp>
      <p:sp>
        <p:nvSpPr>
          <p:cNvPr id="23555" name="Rectangle 3"/>
          <p:cNvSpPr>
            <a:spLocks noGrp="1" noChangeArrowheads="1"/>
          </p:cNvSpPr>
          <p:nvPr>
            <p:ph type="body" idx="1"/>
          </p:nvPr>
        </p:nvSpPr>
        <p:spPr/>
        <p:txBody>
          <a:bodyPr/>
          <a:lstStyle/>
          <a:p>
            <a:pPr algn="l" rtl="0" eaLnBrk="1" hangingPunct="1">
              <a:defRPr/>
            </a:pPr>
            <a:r>
              <a:rPr lang="en-US" smtClean="0"/>
              <a:t>Planning is a dynamic (non-static) process</a:t>
            </a:r>
          </a:p>
          <a:p>
            <a:pPr algn="l" rtl="0" eaLnBrk="1" hangingPunct="1">
              <a:defRPr/>
            </a:pPr>
            <a:r>
              <a:rPr lang="en-US" smtClean="0"/>
              <a:t>It is a continuous circular process</a:t>
            </a:r>
          </a:p>
        </p:txBody>
      </p:sp>
      <p:sp>
        <p:nvSpPr>
          <p:cNvPr id="18436" name="Oval 4"/>
          <p:cNvSpPr>
            <a:spLocks noChangeArrowheads="1"/>
          </p:cNvSpPr>
          <p:nvPr/>
        </p:nvSpPr>
        <p:spPr bwMode="auto">
          <a:xfrm>
            <a:off x="2771775" y="3068638"/>
            <a:ext cx="3311525" cy="1944687"/>
          </a:xfrm>
          <a:prstGeom prst="ellipse">
            <a:avLst/>
          </a:prstGeom>
          <a:noFill/>
          <a:ln w="9525">
            <a:solidFill>
              <a:schemeClr val="tx1"/>
            </a:solidFill>
            <a:round/>
            <a:headEnd/>
            <a:tailEnd/>
          </a:ln>
        </p:spPr>
        <p:txBody>
          <a:bodyPr wrap="none" anchor="ctr"/>
          <a:lstStyle/>
          <a:p>
            <a:endParaRPr lang="ru-RU"/>
          </a:p>
        </p:txBody>
      </p:sp>
      <p:sp>
        <p:nvSpPr>
          <p:cNvPr id="18437" name="Text Box 5"/>
          <p:cNvSpPr txBox="1">
            <a:spLocks noChangeArrowheads="1"/>
          </p:cNvSpPr>
          <p:nvPr/>
        </p:nvSpPr>
        <p:spPr bwMode="auto">
          <a:xfrm>
            <a:off x="3694113" y="2728913"/>
            <a:ext cx="1447800" cy="519112"/>
          </a:xfrm>
          <a:prstGeom prst="rect">
            <a:avLst/>
          </a:prstGeom>
          <a:noFill/>
          <a:ln w="9525">
            <a:noFill/>
            <a:miter lim="800000"/>
            <a:headEnd/>
            <a:tailEnd/>
          </a:ln>
        </p:spPr>
        <p:txBody>
          <a:bodyPr wrap="none">
            <a:spAutoFit/>
          </a:bodyPr>
          <a:lstStyle/>
          <a:p>
            <a:pPr algn="ctr" rtl="0"/>
            <a:r>
              <a:rPr lang="en-US" sz="2800"/>
              <a:t>Planning</a:t>
            </a:r>
          </a:p>
        </p:txBody>
      </p:sp>
      <p:sp>
        <p:nvSpPr>
          <p:cNvPr id="18438" name="Text Box 6"/>
          <p:cNvSpPr txBox="1">
            <a:spLocks noChangeArrowheads="1"/>
          </p:cNvSpPr>
          <p:nvPr/>
        </p:nvSpPr>
        <p:spPr bwMode="auto">
          <a:xfrm>
            <a:off x="4859338" y="3984625"/>
            <a:ext cx="2295525" cy="822325"/>
          </a:xfrm>
          <a:prstGeom prst="rect">
            <a:avLst/>
          </a:prstGeom>
          <a:noFill/>
          <a:ln w="9525">
            <a:noFill/>
            <a:miter lim="800000"/>
            <a:headEnd/>
            <a:tailEnd/>
          </a:ln>
        </p:spPr>
        <p:txBody>
          <a:bodyPr wrap="none">
            <a:spAutoFit/>
          </a:bodyPr>
          <a:lstStyle/>
          <a:p>
            <a:pPr rtl="0"/>
            <a:r>
              <a:rPr lang="en-US" sz="2400"/>
              <a:t>Execution</a:t>
            </a:r>
          </a:p>
          <a:p>
            <a:pPr rtl="0"/>
            <a:r>
              <a:rPr lang="en-US" sz="2400"/>
              <a:t>(implementation)</a:t>
            </a:r>
          </a:p>
        </p:txBody>
      </p:sp>
      <p:sp>
        <p:nvSpPr>
          <p:cNvPr id="18439" name="Text Box 7"/>
          <p:cNvSpPr txBox="1">
            <a:spLocks noChangeArrowheads="1"/>
          </p:cNvSpPr>
          <p:nvPr/>
        </p:nvSpPr>
        <p:spPr bwMode="auto">
          <a:xfrm>
            <a:off x="2051050" y="3810000"/>
            <a:ext cx="1722438" cy="519113"/>
          </a:xfrm>
          <a:prstGeom prst="rect">
            <a:avLst/>
          </a:prstGeom>
          <a:noFill/>
          <a:ln w="9525">
            <a:noFill/>
            <a:miter lim="800000"/>
            <a:headEnd/>
            <a:tailEnd/>
          </a:ln>
        </p:spPr>
        <p:txBody>
          <a:bodyPr wrap="none">
            <a:spAutoFit/>
          </a:bodyPr>
          <a:lstStyle/>
          <a:p>
            <a:pPr rtl="0"/>
            <a:r>
              <a:rPr lang="en-US" sz="2800"/>
              <a:t>Evaluation</a:t>
            </a:r>
          </a:p>
        </p:txBody>
      </p:sp>
      <p:sp>
        <p:nvSpPr>
          <p:cNvPr id="18440" name="AutoShape 8"/>
          <p:cNvSpPr>
            <a:spLocks noChangeArrowheads="1"/>
          </p:cNvSpPr>
          <p:nvPr/>
        </p:nvSpPr>
        <p:spPr bwMode="auto">
          <a:xfrm>
            <a:off x="5364163" y="2852738"/>
            <a:ext cx="976312" cy="976312"/>
          </a:xfrm>
          <a:custGeom>
            <a:avLst/>
            <a:gdLst>
              <a:gd name="T0" fmla="*/ 776213 w 21600"/>
              <a:gd name="T1" fmla="*/ 94060 h 21600"/>
              <a:gd name="T2" fmla="*/ 262881 w 21600"/>
              <a:gd name="T3" fmla="*/ 131667 h 21600"/>
              <a:gd name="T4" fmla="*/ 697747 w 21600"/>
              <a:gd name="T5" fmla="*/ 201410 h 21600"/>
              <a:gd name="T6" fmla="*/ 1078554 w 21600"/>
              <a:gd name="T7" fmla="*/ 642196 h 21600"/>
              <a:gd name="T8" fmla="*/ 848533 w 21600"/>
              <a:gd name="T9" fmla="*/ 777027 h 21600"/>
              <a:gd name="T10" fmla="*/ 713702 w 21600"/>
              <a:gd name="T11" fmla="*/ 54700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03" y="12783"/>
                </a:moveTo>
                <a:cubicBezTo>
                  <a:pt x="18572" y="12136"/>
                  <a:pt x="18658" y="11469"/>
                  <a:pt x="18658" y="10800"/>
                </a:cubicBezTo>
                <a:cubicBezTo>
                  <a:pt x="18658" y="6460"/>
                  <a:pt x="15139" y="2942"/>
                  <a:pt x="10800" y="2942"/>
                </a:cubicBezTo>
                <a:cubicBezTo>
                  <a:pt x="9314" y="2941"/>
                  <a:pt x="7858" y="3363"/>
                  <a:pt x="6602" y="4157"/>
                </a:cubicBezTo>
                <a:lnTo>
                  <a:pt x="5030" y="1669"/>
                </a:lnTo>
                <a:cubicBezTo>
                  <a:pt x="6757" y="579"/>
                  <a:pt x="8757" y="-1"/>
                  <a:pt x="10800" y="0"/>
                </a:cubicBezTo>
                <a:cubicBezTo>
                  <a:pt x="16764" y="0"/>
                  <a:pt x="21600" y="4835"/>
                  <a:pt x="21600" y="10800"/>
                </a:cubicBezTo>
                <a:cubicBezTo>
                  <a:pt x="21600" y="11720"/>
                  <a:pt x="21482" y="12636"/>
                  <a:pt x="21250" y="13526"/>
                </a:cubicBezTo>
                <a:lnTo>
                  <a:pt x="23862" y="14208"/>
                </a:lnTo>
                <a:lnTo>
                  <a:pt x="18773" y="17191"/>
                </a:lnTo>
                <a:lnTo>
                  <a:pt x="15790" y="12102"/>
                </a:lnTo>
                <a:lnTo>
                  <a:pt x="18403" y="12783"/>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441" name="AutoShape 9"/>
          <p:cNvSpPr>
            <a:spLocks noChangeArrowheads="1"/>
          </p:cNvSpPr>
          <p:nvPr/>
        </p:nvSpPr>
        <p:spPr bwMode="auto">
          <a:xfrm rot="8024248">
            <a:off x="3995738" y="4652963"/>
            <a:ext cx="976312" cy="976312"/>
          </a:xfrm>
          <a:custGeom>
            <a:avLst/>
            <a:gdLst>
              <a:gd name="T0" fmla="*/ 776213 w 21600"/>
              <a:gd name="T1" fmla="*/ 94060 h 21600"/>
              <a:gd name="T2" fmla="*/ 262881 w 21600"/>
              <a:gd name="T3" fmla="*/ 131667 h 21600"/>
              <a:gd name="T4" fmla="*/ 697747 w 21600"/>
              <a:gd name="T5" fmla="*/ 201410 h 21600"/>
              <a:gd name="T6" fmla="*/ 1078554 w 21600"/>
              <a:gd name="T7" fmla="*/ 642196 h 21600"/>
              <a:gd name="T8" fmla="*/ 848533 w 21600"/>
              <a:gd name="T9" fmla="*/ 777027 h 21600"/>
              <a:gd name="T10" fmla="*/ 713702 w 21600"/>
              <a:gd name="T11" fmla="*/ 54700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03" y="12783"/>
                </a:moveTo>
                <a:cubicBezTo>
                  <a:pt x="18572" y="12136"/>
                  <a:pt x="18658" y="11469"/>
                  <a:pt x="18658" y="10800"/>
                </a:cubicBezTo>
                <a:cubicBezTo>
                  <a:pt x="18658" y="6460"/>
                  <a:pt x="15139" y="2942"/>
                  <a:pt x="10800" y="2942"/>
                </a:cubicBezTo>
                <a:cubicBezTo>
                  <a:pt x="9314" y="2941"/>
                  <a:pt x="7858" y="3363"/>
                  <a:pt x="6602" y="4157"/>
                </a:cubicBezTo>
                <a:lnTo>
                  <a:pt x="5030" y="1669"/>
                </a:lnTo>
                <a:cubicBezTo>
                  <a:pt x="6757" y="579"/>
                  <a:pt x="8757" y="-1"/>
                  <a:pt x="10800" y="0"/>
                </a:cubicBezTo>
                <a:cubicBezTo>
                  <a:pt x="16764" y="0"/>
                  <a:pt x="21600" y="4835"/>
                  <a:pt x="21600" y="10800"/>
                </a:cubicBezTo>
                <a:cubicBezTo>
                  <a:pt x="21600" y="11720"/>
                  <a:pt x="21482" y="12636"/>
                  <a:pt x="21250" y="13526"/>
                </a:cubicBezTo>
                <a:lnTo>
                  <a:pt x="23862" y="14208"/>
                </a:lnTo>
                <a:lnTo>
                  <a:pt x="18773" y="17191"/>
                </a:lnTo>
                <a:lnTo>
                  <a:pt x="15790" y="12102"/>
                </a:lnTo>
                <a:lnTo>
                  <a:pt x="18403" y="12783"/>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442" name="AutoShape 11"/>
          <p:cNvSpPr>
            <a:spLocks noChangeArrowheads="1"/>
          </p:cNvSpPr>
          <p:nvPr/>
        </p:nvSpPr>
        <p:spPr bwMode="auto">
          <a:xfrm rot="-5400000">
            <a:off x="2411412" y="2924176"/>
            <a:ext cx="976313" cy="976312"/>
          </a:xfrm>
          <a:custGeom>
            <a:avLst/>
            <a:gdLst>
              <a:gd name="T0" fmla="*/ 776214 w 21600"/>
              <a:gd name="T1" fmla="*/ 94060 h 21600"/>
              <a:gd name="T2" fmla="*/ 262881 w 21600"/>
              <a:gd name="T3" fmla="*/ 131667 h 21600"/>
              <a:gd name="T4" fmla="*/ 697747 w 21600"/>
              <a:gd name="T5" fmla="*/ 201410 h 21600"/>
              <a:gd name="T6" fmla="*/ 1078555 w 21600"/>
              <a:gd name="T7" fmla="*/ 642196 h 21600"/>
              <a:gd name="T8" fmla="*/ 848534 w 21600"/>
              <a:gd name="T9" fmla="*/ 777027 h 21600"/>
              <a:gd name="T10" fmla="*/ 713703 w 21600"/>
              <a:gd name="T11" fmla="*/ 54700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03" y="12783"/>
                </a:moveTo>
                <a:cubicBezTo>
                  <a:pt x="18572" y="12136"/>
                  <a:pt x="18658" y="11469"/>
                  <a:pt x="18658" y="10800"/>
                </a:cubicBezTo>
                <a:cubicBezTo>
                  <a:pt x="18658" y="6460"/>
                  <a:pt x="15139" y="2942"/>
                  <a:pt x="10800" y="2942"/>
                </a:cubicBezTo>
                <a:cubicBezTo>
                  <a:pt x="9314" y="2941"/>
                  <a:pt x="7858" y="3363"/>
                  <a:pt x="6602" y="4157"/>
                </a:cubicBezTo>
                <a:lnTo>
                  <a:pt x="5030" y="1669"/>
                </a:lnTo>
                <a:cubicBezTo>
                  <a:pt x="6757" y="579"/>
                  <a:pt x="8757" y="-1"/>
                  <a:pt x="10800" y="0"/>
                </a:cubicBezTo>
                <a:cubicBezTo>
                  <a:pt x="16764" y="0"/>
                  <a:pt x="21600" y="4835"/>
                  <a:pt x="21600" y="10800"/>
                </a:cubicBezTo>
                <a:cubicBezTo>
                  <a:pt x="21600" y="11720"/>
                  <a:pt x="21482" y="12636"/>
                  <a:pt x="21250" y="13526"/>
                </a:cubicBezTo>
                <a:lnTo>
                  <a:pt x="23862" y="14208"/>
                </a:lnTo>
                <a:lnTo>
                  <a:pt x="18773" y="17191"/>
                </a:lnTo>
                <a:lnTo>
                  <a:pt x="15790" y="12102"/>
                </a:lnTo>
                <a:lnTo>
                  <a:pt x="18403" y="12783"/>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443" name="Text Box 12"/>
          <p:cNvSpPr txBox="1">
            <a:spLocks noChangeArrowheads="1"/>
          </p:cNvSpPr>
          <p:nvPr/>
        </p:nvSpPr>
        <p:spPr bwMode="auto">
          <a:xfrm>
            <a:off x="0" y="5373688"/>
            <a:ext cx="4932363" cy="1465262"/>
          </a:xfrm>
          <a:prstGeom prst="rect">
            <a:avLst/>
          </a:prstGeom>
          <a:noFill/>
          <a:ln w="9525">
            <a:noFill/>
            <a:miter lim="800000"/>
            <a:headEnd/>
            <a:tailEnd/>
          </a:ln>
        </p:spPr>
        <p:txBody>
          <a:bodyPr>
            <a:spAutoFit/>
          </a:bodyPr>
          <a:lstStyle/>
          <a:p>
            <a:pPr marL="342900" indent="-342900" rtl="0">
              <a:buFontTx/>
              <a:buChar char="•"/>
            </a:pPr>
            <a:r>
              <a:rPr lang="en-US"/>
              <a:t>Futuristic </a:t>
            </a:r>
          </a:p>
          <a:p>
            <a:pPr marL="342900" indent="-342900" rtl="0">
              <a:buFontTx/>
              <a:buChar char="•"/>
            </a:pPr>
            <a:r>
              <a:rPr lang="en-US"/>
              <a:t>Decision making process</a:t>
            </a:r>
          </a:p>
          <a:p>
            <a:pPr marL="342900" indent="-342900" rtl="0">
              <a:buFontTx/>
              <a:buChar char="•"/>
            </a:pPr>
            <a:r>
              <a:rPr lang="en-US"/>
              <a:t>Dynamic </a:t>
            </a:r>
          </a:p>
          <a:p>
            <a:pPr marL="342900" indent="-342900" rtl="0">
              <a:buFontTx/>
              <a:buChar char="•"/>
            </a:pPr>
            <a:r>
              <a:rPr lang="en-US"/>
              <a:t>Flexible      </a:t>
            </a:r>
          </a:p>
          <a:p>
            <a:pPr marL="342900" indent="-342900" rtl="0">
              <a:buFontTx/>
              <a:buChar char="•"/>
            </a:pPr>
            <a:endParaRPr lang="en-US"/>
          </a:p>
        </p:txBody>
      </p:sp>
      <p:sp>
        <p:nvSpPr>
          <p:cNvPr id="12" name="Slide Number Placeholder 11"/>
          <p:cNvSpPr>
            <a:spLocks noGrp="1"/>
          </p:cNvSpPr>
          <p:nvPr>
            <p:ph type="sldNum" sz="quarter" idx="12"/>
          </p:nvPr>
        </p:nvSpPr>
        <p:spPr/>
        <p:txBody>
          <a:bodyPr/>
          <a:lstStyle/>
          <a:p>
            <a:fld id="{B04531D7-AB04-456F-A61C-B6CF16191A96}" type="slidenum">
              <a:rPr lang="en-US" smtClean="0"/>
              <a:t>10</a:t>
            </a:fld>
            <a:endParaRPr lang="en-US"/>
          </a:p>
        </p:txBody>
      </p:sp>
    </p:spTree>
    <p:extLst>
      <p:ext uri="{BB962C8B-B14F-4D97-AF65-F5344CB8AC3E}">
        <p14:creationId xmlns:p14="http://schemas.microsoft.com/office/powerpoint/2010/main" val="3882672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defRPr/>
            </a:pPr>
            <a:r>
              <a:rPr lang="en-US" dirty="0"/>
              <a:t>P</a:t>
            </a:r>
            <a:r>
              <a:rPr lang="en-US" dirty="0">
                <a:solidFill>
                  <a:srgbClr val="FF0000"/>
                </a:solidFill>
              </a:rPr>
              <a:t>O</a:t>
            </a:r>
            <a:r>
              <a:rPr lang="en-US" dirty="0"/>
              <a:t>SDCORB </a:t>
            </a:r>
            <a:r>
              <a:rPr lang="en-US" dirty="0" smtClean="0"/>
              <a:t>   </a:t>
            </a:r>
            <a:r>
              <a:rPr lang="en-US" dirty="0" smtClean="0">
                <a:solidFill>
                  <a:srgbClr val="FF0000"/>
                </a:solidFill>
              </a:rPr>
              <a:t> Organization </a:t>
            </a:r>
          </a:p>
        </p:txBody>
      </p:sp>
      <p:sp>
        <p:nvSpPr>
          <p:cNvPr id="26627" name="Rectangle 3"/>
          <p:cNvSpPr>
            <a:spLocks noGrp="1" noChangeArrowheads="1"/>
          </p:cNvSpPr>
          <p:nvPr>
            <p:ph type="body" idx="1"/>
          </p:nvPr>
        </p:nvSpPr>
        <p:spPr>
          <a:xfrm>
            <a:off x="457200" y="1600200"/>
            <a:ext cx="8362950" cy="4530725"/>
          </a:xfrm>
        </p:spPr>
        <p:txBody>
          <a:bodyPr>
            <a:normAutofit/>
          </a:bodyPr>
          <a:lstStyle/>
          <a:p>
            <a:pPr algn="l" rtl="0" eaLnBrk="1" hangingPunct="1">
              <a:lnSpc>
                <a:spcPct val="80000"/>
              </a:lnSpc>
              <a:defRPr/>
            </a:pPr>
            <a:r>
              <a:rPr lang="en-US" sz="2800" dirty="0" smtClean="0"/>
              <a:t>Definitions:</a:t>
            </a:r>
          </a:p>
          <a:p>
            <a:pPr>
              <a:lnSpc>
                <a:spcPct val="80000"/>
              </a:lnSpc>
              <a:buNone/>
              <a:defRPr/>
            </a:pPr>
            <a:r>
              <a:rPr lang="en-US" sz="2800" b="1" dirty="0" smtClean="0">
                <a:solidFill>
                  <a:srgbClr val="00B050"/>
                </a:solidFill>
              </a:rPr>
              <a:t>Organization</a:t>
            </a:r>
            <a:r>
              <a:rPr lang="en-US" sz="2800" dirty="0" smtClean="0"/>
              <a:t> is any collection of persons, materials, procedures, ideas or facts arranged and ordered that the combination of parts makes a meaningful whole that works towards achieving organizational objectives.</a:t>
            </a:r>
            <a:r>
              <a:rPr lang="en-US" sz="2800" dirty="0" smtClean="0">
                <a:latin typeface="Arial"/>
              </a:rPr>
              <a:t>”</a:t>
            </a:r>
            <a:endParaRPr lang="en-US" sz="2800" dirty="0" smtClean="0"/>
          </a:p>
          <a:p>
            <a:pPr algn="l" rtl="0" eaLnBrk="1" hangingPunct="1">
              <a:lnSpc>
                <a:spcPct val="80000"/>
              </a:lnSpc>
              <a:buFont typeface="Wingdings" pitchFamily="2" charset="2"/>
              <a:buNone/>
              <a:defRPr/>
            </a:pPr>
            <a:endParaRPr lang="en-US" sz="2800" dirty="0" smtClean="0"/>
          </a:p>
          <a:p>
            <a:pPr>
              <a:lnSpc>
                <a:spcPct val="80000"/>
              </a:lnSpc>
              <a:buNone/>
              <a:defRPr/>
            </a:pPr>
            <a:r>
              <a:rPr lang="en-US" sz="2800" dirty="0" smtClean="0"/>
              <a:t> </a:t>
            </a:r>
            <a:r>
              <a:rPr lang="en-GB" sz="2800" b="1" dirty="0">
                <a:solidFill>
                  <a:srgbClr val="00B050"/>
                </a:solidFill>
              </a:rPr>
              <a:t>Organizing </a:t>
            </a:r>
            <a:r>
              <a:rPr lang="en-US" sz="2800" dirty="0" smtClean="0"/>
              <a:t>The process of organization implies to the arrangement of human and non-human </a:t>
            </a:r>
            <a:r>
              <a:rPr lang="en-US" sz="2800" dirty="0" smtClean="0"/>
              <a:t>resources to </a:t>
            </a:r>
            <a:r>
              <a:rPr lang="en-US" sz="2800" dirty="0" smtClean="0"/>
              <a:t>make a meaningful whole that accomplishes organizational objectives.</a:t>
            </a:r>
          </a:p>
        </p:txBody>
      </p:sp>
      <p:sp>
        <p:nvSpPr>
          <p:cNvPr id="4" name="Slide Number Placeholder 3"/>
          <p:cNvSpPr>
            <a:spLocks noGrp="1"/>
          </p:cNvSpPr>
          <p:nvPr>
            <p:ph type="sldNum" sz="quarter" idx="12"/>
          </p:nvPr>
        </p:nvSpPr>
        <p:spPr/>
        <p:txBody>
          <a:bodyPr/>
          <a:lstStyle/>
          <a:p>
            <a:fld id="{B04531D7-AB04-456F-A61C-B6CF16191A96}" type="slidenum">
              <a:rPr lang="en-US" smtClean="0"/>
              <a:t>11</a:t>
            </a:fld>
            <a:endParaRPr lang="en-US" dirty="0"/>
          </a:p>
        </p:txBody>
      </p:sp>
    </p:spTree>
    <p:extLst>
      <p:ext uri="{BB962C8B-B14F-4D97-AF65-F5344CB8AC3E}">
        <p14:creationId xmlns:p14="http://schemas.microsoft.com/office/powerpoint/2010/main" val="2488891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404664"/>
            <a:ext cx="8229600" cy="5721499"/>
          </a:xfrm>
        </p:spPr>
        <p:txBody>
          <a:bodyPr/>
          <a:lstStyle/>
          <a:p>
            <a:pPr algn="l" rtl="0" eaLnBrk="1" hangingPunct="1">
              <a:lnSpc>
                <a:spcPct val="90000"/>
              </a:lnSpc>
              <a:defRPr/>
            </a:pPr>
            <a:r>
              <a:rPr lang="en-US" dirty="0" smtClean="0"/>
              <a:t>Principles of organization:</a:t>
            </a:r>
          </a:p>
          <a:p>
            <a:pPr lvl="1" algn="l" rtl="0" eaLnBrk="1" hangingPunct="1">
              <a:lnSpc>
                <a:spcPct val="90000"/>
              </a:lnSpc>
              <a:defRPr/>
            </a:pPr>
            <a:r>
              <a:rPr lang="en-US" dirty="0" err="1" smtClean="0"/>
              <a:t>Departmentation</a:t>
            </a:r>
            <a:endParaRPr lang="en-US" dirty="0" smtClean="0"/>
          </a:p>
          <a:p>
            <a:pPr lvl="1" algn="l" rtl="0" eaLnBrk="1" hangingPunct="1">
              <a:lnSpc>
                <a:spcPct val="90000"/>
              </a:lnSpc>
              <a:defRPr/>
            </a:pPr>
            <a:r>
              <a:rPr lang="en-US" dirty="0" smtClean="0"/>
              <a:t>Acquisition of human and non-human resources</a:t>
            </a:r>
          </a:p>
          <a:p>
            <a:pPr lvl="1" algn="l" rtl="0" eaLnBrk="1" hangingPunct="1">
              <a:lnSpc>
                <a:spcPct val="90000"/>
              </a:lnSpc>
              <a:defRPr/>
            </a:pPr>
            <a:r>
              <a:rPr lang="en-US" dirty="0" smtClean="0"/>
              <a:t>Specialization and division of labor</a:t>
            </a:r>
          </a:p>
          <a:p>
            <a:pPr lvl="1" algn="l" rtl="0" eaLnBrk="1" hangingPunct="1">
              <a:lnSpc>
                <a:spcPct val="90000"/>
              </a:lnSpc>
              <a:defRPr/>
            </a:pPr>
            <a:r>
              <a:rPr lang="en-US" dirty="0" smtClean="0"/>
              <a:t>Authority and responsibility</a:t>
            </a:r>
          </a:p>
          <a:p>
            <a:pPr lvl="1" algn="l" rtl="0" eaLnBrk="1" hangingPunct="1">
              <a:lnSpc>
                <a:spcPct val="90000"/>
              </a:lnSpc>
              <a:defRPr/>
            </a:pPr>
            <a:r>
              <a:rPr lang="en-US" dirty="0" smtClean="0"/>
              <a:t>Centralization and de-centralization</a:t>
            </a:r>
          </a:p>
          <a:p>
            <a:pPr lvl="1" algn="l" rtl="0" eaLnBrk="1" hangingPunct="1">
              <a:lnSpc>
                <a:spcPct val="90000"/>
              </a:lnSpc>
              <a:defRPr/>
            </a:pPr>
            <a:r>
              <a:rPr lang="en-US" dirty="0" smtClean="0"/>
              <a:t>Unity of command</a:t>
            </a:r>
          </a:p>
          <a:p>
            <a:pPr lvl="1" algn="l" rtl="0" eaLnBrk="1" hangingPunct="1">
              <a:lnSpc>
                <a:spcPct val="90000"/>
              </a:lnSpc>
              <a:defRPr/>
            </a:pPr>
            <a:r>
              <a:rPr lang="en-US" dirty="0" smtClean="0"/>
              <a:t>Line and staff</a:t>
            </a:r>
          </a:p>
          <a:p>
            <a:pPr lvl="1" algn="l" rtl="0" eaLnBrk="1" hangingPunct="1">
              <a:lnSpc>
                <a:spcPct val="90000"/>
              </a:lnSpc>
              <a:defRPr/>
            </a:pPr>
            <a:endParaRPr lang="en-US" dirty="0" smtClean="0"/>
          </a:p>
          <a:p>
            <a:pPr lvl="1" algn="l" rtl="0" eaLnBrk="1" hangingPunct="1">
              <a:lnSpc>
                <a:spcPct val="90000"/>
              </a:lnSpc>
              <a:defRPr/>
            </a:pPr>
            <a:endParaRPr lang="en-US" dirty="0" smtClean="0"/>
          </a:p>
        </p:txBody>
      </p:sp>
      <p:sp>
        <p:nvSpPr>
          <p:cNvPr id="4" name="Slide Number Placeholder 3"/>
          <p:cNvSpPr>
            <a:spLocks noGrp="1"/>
          </p:cNvSpPr>
          <p:nvPr>
            <p:ph type="sldNum" sz="quarter" idx="12"/>
          </p:nvPr>
        </p:nvSpPr>
        <p:spPr/>
        <p:txBody>
          <a:bodyPr/>
          <a:lstStyle/>
          <a:p>
            <a:fld id="{B04531D7-AB04-456F-A61C-B6CF16191A96}" type="slidenum">
              <a:rPr lang="en-US" smtClean="0"/>
              <a:t>12</a:t>
            </a:fld>
            <a:endParaRPr lang="en-US"/>
          </a:p>
        </p:txBody>
      </p:sp>
    </p:spTree>
    <p:extLst>
      <p:ext uri="{BB962C8B-B14F-4D97-AF65-F5344CB8AC3E}">
        <p14:creationId xmlns:p14="http://schemas.microsoft.com/office/powerpoint/2010/main" val="93655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defRPr/>
            </a:pPr>
            <a:r>
              <a:rPr lang="en-US" dirty="0"/>
              <a:t>PO</a:t>
            </a:r>
            <a:r>
              <a:rPr lang="en-US" dirty="0">
                <a:solidFill>
                  <a:srgbClr val="FF0000"/>
                </a:solidFill>
              </a:rPr>
              <a:t>S</a:t>
            </a:r>
            <a:r>
              <a:rPr lang="en-US" dirty="0"/>
              <a:t>DCORB </a:t>
            </a:r>
            <a:r>
              <a:rPr lang="en-US" dirty="0" smtClean="0"/>
              <a:t>  Staffing </a:t>
            </a:r>
          </a:p>
        </p:txBody>
      </p:sp>
      <p:sp>
        <p:nvSpPr>
          <p:cNvPr id="30723" name="Rectangle 3"/>
          <p:cNvSpPr>
            <a:spLocks noGrp="1" noChangeArrowheads="1"/>
          </p:cNvSpPr>
          <p:nvPr>
            <p:ph type="body" idx="1"/>
          </p:nvPr>
        </p:nvSpPr>
        <p:spPr>
          <a:xfrm>
            <a:off x="323528" y="1268760"/>
            <a:ext cx="8363272" cy="5256584"/>
          </a:xfrm>
        </p:spPr>
        <p:txBody>
          <a:bodyPr>
            <a:normAutofit fontScale="85000" lnSpcReduction="20000"/>
          </a:bodyPr>
          <a:lstStyle/>
          <a:p>
            <a:pPr algn="just">
              <a:lnSpc>
                <a:spcPct val="120000"/>
              </a:lnSpc>
              <a:defRPr/>
            </a:pPr>
            <a:r>
              <a:rPr lang="en-US" sz="2800" dirty="0" smtClean="0"/>
              <a:t>It is the process of </a:t>
            </a:r>
            <a:r>
              <a:rPr lang="en-US" sz="2800" dirty="0" err="1" smtClean="0"/>
              <a:t>personnelising</a:t>
            </a:r>
            <a:r>
              <a:rPr lang="en-US" sz="2800" dirty="0" smtClean="0"/>
              <a:t> (hiring personnel) </a:t>
            </a:r>
            <a:r>
              <a:rPr lang="en-GB" sz="2800" dirty="0" smtClean="0"/>
              <a:t>in </a:t>
            </a:r>
            <a:r>
              <a:rPr lang="en-GB" sz="2800" dirty="0"/>
              <a:t>the organization to fill up the positions </a:t>
            </a:r>
            <a:r>
              <a:rPr lang="en-GB" sz="2800" dirty="0" smtClean="0"/>
              <a:t>described </a:t>
            </a:r>
            <a:r>
              <a:rPr lang="en-GB" sz="2800" dirty="0"/>
              <a:t>in various units in the organizational chart</a:t>
            </a:r>
            <a:r>
              <a:rPr lang="en-GB" sz="2800" dirty="0" smtClean="0"/>
              <a:t>.</a:t>
            </a:r>
          </a:p>
          <a:p>
            <a:pPr marL="0" indent="0">
              <a:lnSpc>
                <a:spcPct val="90000"/>
              </a:lnSpc>
              <a:buNone/>
              <a:defRPr/>
            </a:pPr>
            <a:endParaRPr lang="en-GB" sz="2800" dirty="0" smtClean="0"/>
          </a:p>
          <a:p>
            <a:pPr>
              <a:lnSpc>
                <a:spcPct val="90000"/>
              </a:lnSpc>
              <a:defRPr/>
            </a:pPr>
            <a:r>
              <a:rPr lang="en-US" sz="3000" dirty="0" smtClean="0"/>
              <a:t> Staffing steps: </a:t>
            </a:r>
          </a:p>
          <a:p>
            <a:pPr lvl="1" algn="l" rtl="0" eaLnBrk="1" hangingPunct="1">
              <a:lnSpc>
                <a:spcPct val="90000"/>
              </a:lnSpc>
              <a:defRPr/>
            </a:pPr>
            <a:r>
              <a:rPr lang="en-US" sz="3000" dirty="0" smtClean="0"/>
              <a:t>Identifying the type and number of </a:t>
            </a:r>
            <a:r>
              <a:rPr lang="en-US" sz="3000" dirty="0" smtClean="0"/>
              <a:t>personnel needed. </a:t>
            </a:r>
            <a:endParaRPr lang="en-US" sz="3000" dirty="0" smtClean="0"/>
          </a:p>
          <a:p>
            <a:pPr lvl="1" algn="l" rtl="0" eaLnBrk="1" hangingPunct="1">
              <a:lnSpc>
                <a:spcPct val="90000"/>
              </a:lnSpc>
              <a:defRPr/>
            </a:pPr>
            <a:r>
              <a:rPr lang="en-US" sz="3000" dirty="0" smtClean="0"/>
              <a:t>Recruitment (job description, person specification, and advertising)</a:t>
            </a:r>
          </a:p>
          <a:p>
            <a:pPr lvl="1" algn="l" rtl="0" eaLnBrk="1" hangingPunct="1">
              <a:lnSpc>
                <a:spcPct val="90000"/>
              </a:lnSpc>
              <a:defRPr/>
            </a:pPr>
            <a:r>
              <a:rPr lang="en-US" sz="3000" dirty="0" smtClean="0"/>
              <a:t>Selection (shortlisting applicants, interviewing, references, decision)</a:t>
            </a:r>
          </a:p>
          <a:p>
            <a:pPr lvl="1" algn="l" rtl="0" eaLnBrk="1" hangingPunct="1">
              <a:lnSpc>
                <a:spcPct val="90000"/>
              </a:lnSpc>
              <a:defRPr/>
            </a:pPr>
            <a:r>
              <a:rPr lang="en-US" sz="3000" dirty="0" smtClean="0"/>
              <a:t>Orientation</a:t>
            </a:r>
          </a:p>
          <a:p>
            <a:pPr lvl="2" algn="l" rtl="0" eaLnBrk="1" hangingPunct="1">
              <a:lnSpc>
                <a:spcPct val="90000"/>
              </a:lnSpc>
              <a:defRPr/>
            </a:pPr>
            <a:r>
              <a:rPr lang="en-US" sz="3000" dirty="0" smtClean="0"/>
              <a:t>Job analysis</a:t>
            </a:r>
          </a:p>
          <a:p>
            <a:pPr lvl="2" algn="l" rtl="0" eaLnBrk="1" hangingPunct="1">
              <a:lnSpc>
                <a:spcPct val="90000"/>
              </a:lnSpc>
              <a:defRPr/>
            </a:pPr>
            <a:r>
              <a:rPr lang="en-US" sz="3000" dirty="0" smtClean="0"/>
              <a:t>Job description</a:t>
            </a:r>
          </a:p>
          <a:p>
            <a:pPr lvl="2" algn="l" rtl="0" eaLnBrk="1" hangingPunct="1">
              <a:lnSpc>
                <a:spcPct val="90000"/>
              </a:lnSpc>
              <a:defRPr/>
            </a:pPr>
            <a:r>
              <a:rPr lang="en-US" sz="3000" dirty="0" smtClean="0"/>
              <a:t>Job specification</a:t>
            </a:r>
          </a:p>
        </p:txBody>
      </p:sp>
      <p:sp>
        <p:nvSpPr>
          <p:cNvPr id="4" name="Slide Number Placeholder 3"/>
          <p:cNvSpPr>
            <a:spLocks noGrp="1"/>
          </p:cNvSpPr>
          <p:nvPr>
            <p:ph type="sldNum" sz="quarter" idx="12"/>
          </p:nvPr>
        </p:nvSpPr>
        <p:spPr/>
        <p:txBody>
          <a:bodyPr/>
          <a:lstStyle/>
          <a:p>
            <a:fld id="{B04531D7-AB04-456F-A61C-B6CF16191A96}" type="slidenum">
              <a:rPr lang="en-US" smtClean="0"/>
              <a:t>13</a:t>
            </a:fld>
            <a:endParaRPr lang="en-US"/>
          </a:p>
        </p:txBody>
      </p:sp>
    </p:spTree>
    <p:extLst>
      <p:ext uri="{BB962C8B-B14F-4D97-AF65-F5344CB8AC3E}">
        <p14:creationId xmlns:p14="http://schemas.microsoft.com/office/powerpoint/2010/main" val="422925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Other methods of filling staff vacancies:</a:t>
            </a:r>
          </a:p>
          <a:p>
            <a:pPr>
              <a:buFontTx/>
              <a:buChar char="-"/>
            </a:pPr>
            <a:r>
              <a:rPr lang="en-GB" dirty="0" smtClean="0"/>
              <a:t>Reallocation of duties</a:t>
            </a:r>
          </a:p>
          <a:p>
            <a:pPr>
              <a:buFontTx/>
              <a:buChar char="-"/>
            </a:pPr>
            <a:r>
              <a:rPr lang="en-GB" dirty="0" smtClean="0"/>
              <a:t>Transfer of posts</a:t>
            </a:r>
          </a:p>
          <a:p>
            <a:pPr>
              <a:buFontTx/>
              <a:buChar char="-"/>
            </a:pPr>
            <a:r>
              <a:rPr lang="en-GB" dirty="0" smtClean="0"/>
              <a:t>Redeployment</a:t>
            </a:r>
          </a:p>
          <a:p>
            <a:pPr>
              <a:buFontTx/>
              <a:buChar char="-"/>
            </a:pPr>
            <a:r>
              <a:rPr lang="en-GB" dirty="0" smtClean="0"/>
              <a:t>Outsourcing</a:t>
            </a:r>
          </a:p>
          <a:p>
            <a:pPr>
              <a:buFontTx/>
              <a:buChar char="-"/>
            </a:pPr>
            <a:r>
              <a:rPr lang="en-GB" dirty="0" smtClean="0"/>
              <a:t>Appointment of a previously identified successor (rarely used)</a:t>
            </a:r>
            <a:endParaRPr lang="en-GB" dirty="0"/>
          </a:p>
        </p:txBody>
      </p:sp>
      <p:sp>
        <p:nvSpPr>
          <p:cNvPr id="4" name="Rectangle 2"/>
          <p:cNvSpPr>
            <a:spLocks noGrp="1" noChangeArrowheads="1"/>
          </p:cNvSpPr>
          <p:nvPr>
            <p:ph type="title"/>
          </p:nvPr>
        </p:nvSpPr>
        <p:spPr/>
        <p:txBody>
          <a:bodyPr/>
          <a:lstStyle/>
          <a:p>
            <a:pPr algn="l">
              <a:defRPr/>
            </a:pPr>
            <a:r>
              <a:rPr lang="en-US" dirty="0"/>
              <a:t>PO</a:t>
            </a:r>
            <a:r>
              <a:rPr lang="en-US" dirty="0">
                <a:solidFill>
                  <a:srgbClr val="FF0000"/>
                </a:solidFill>
              </a:rPr>
              <a:t>S</a:t>
            </a:r>
            <a:r>
              <a:rPr lang="en-US" dirty="0"/>
              <a:t>DCORB </a:t>
            </a:r>
            <a:r>
              <a:rPr lang="en-US" dirty="0" smtClean="0"/>
              <a:t>  Staffing </a:t>
            </a:r>
          </a:p>
        </p:txBody>
      </p:sp>
    </p:spTree>
    <p:extLst>
      <p:ext uri="{BB962C8B-B14F-4D97-AF65-F5344CB8AC3E}">
        <p14:creationId xmlns:p14="http://schemas.microsoft.com/office/powerpoint/2010/main" val="98545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708525"/>
          </a:xfrm>
        </p:spPr>
        <p:txBody>
          <a:bodyPr>
            <a:normAutofit/>
          </a:bodyPr>
          <a:lstStyle/>
          <a:p>
            <a:r>
              <a:rPr lang="en-GB" sz="2400" b="1" dirty="0" smtClean="0">
                <a:solidFill>
                  <a:srgbClr val="00B050"/>
                </a:solidFill>
              </a:rPr>
              <a:t>Discrimination: </a:t>
            </a:r>
            <a:r>
              <a:rPr lang="en-GB" sz="2400" dirty="0" smtClean="0"/>
              <a:t>the tendency to give preference to one special group and disregard the merits of other groups.</a:t>
            </a:r>
          </a:p>
          <a:p>
            <a:r>
              <a:rPr lang="en-GB" sz="2400" b="1" dirty="0" smtClean="0">
                <a:solidFill>
                  <a:srgbClr val="00B050"/>
                </a:solidFill>
              </a:rPr>
              <a:t>Nepotism or favouritism: </a:t>
            </a:r>
            <a:r>
              <a:rPr lang="en-GB" sz="2400" dirty="0" smtClean="0"/>
              <a:t>the tendency to ignore considerations of merit by giving preference to members of one’s own family, ethnic group, geographical region or some other personal reason.</a:t>
            </a:r>
          </a:p>
        </p:txBody>
      </p:sp>
      <p:pic>
        <p:nvPicPr>
          <p:cNvPr id="4" name="Picture 3"/>
          <p:cNvPicPr>
            <a:picLocks noChangeAspect="1"/>
          </p:cNvPicPr>
          <p:nvPr/>
        </p:nvPicPr>
        <p:blipFill>
          <a:blip r:embed="rId2"/>
          <a:stretch>
            <a:fillRect/>
          </a:stretch>
        </p:blipFill>
        <p:spPr>
          <a:xfrm>
            <a:off x="3635896" y="4509120"/>
            <a:ext cx="3250704" cy="2168684"/>
          </a:xfrm>
          <a:prstGeom prst="rect">
            <a:avLst/>
          </a:prstGeom>
        </p:spPr>
      </p:pic>
      <p:pic>
        <p:nvPicPr>
          <p:cNvPr id="5" name="Picture 4"/>
          <p:cNvPicPr>
            <a:picLocks noChangeAspect="1"/>
          </p:cNvPicPr>
          <p:nvPr/>
        </p:nvPicPr>
        <p:blipFill>
          <a:blip r:embed="rId3"/>
          <a:stretch>
            <a:fillRect/>
          </a:stretch>
        </p:blipFill>
        <p:spPr>
          <a:xfrm>
            <a:off x="429397" y="4509120"/>
            <a:ext cx="2895557" cy="2084801"/>
          </a:xfrm>
          <a:prstGeom prst="rect">
            <a:avLst/>
          </a:prstGeom>
        </p:spPr>
      </p:pic>
      <p:sp>
        <p:nvSpPr>
          <p:cNvPr id="6" name="Rectangle 2"/>
          <p:cNvSpPr>
            <a:spLocks noGrp="1" noChangeArrowheads="1"/>
          </p:cNvSpPr>
          <p:nvPr>
            <p:ph type="title"/>
          </p:nvPr>
        </p:nvSpPr>
        <p:spPr/>
        <p:txBody>
          <a:bodyPr/>
          <a:lstStyle/>
          <a:p>
            <a:pPr algn="l">
              <a:defRPr/>
            </a:pPr>
            <a:r>
              <a:rPr lang="en-US" dirty="0"/>
              <a:t>PO</a:t>
            </a:r>
            <a:r>
              <a:rPr lang="en-US" dirty="0">
                <a:solidFill>
                  <a:srgbClr val="FF0000"/>
                </a:solidFill>
              </a:rPr>
              <a:t>S</a:t>
            </a:r>
            <a:r>
              <a:rPr lang="en-US" dirty="0"/>
              <a:t>DCORB </a:t>
            </a:r>
            <a:r>
              <a:rPr lang="en-US" dirty="0" smtClean="0"/>
              <a:t>  Staffing </a:t>
            </a:r>
          </a:p>
        </p:txBody>
      </p:sp>
    </p:spTree>
    <p:extLst>
      <p:ext uri="{BB962C8B-B14F-4D97-AF65-F5344CB8AC3E}">
        <p14:creationId xmlns:p14="http://schemas.microsoft.com/office/powerpoint/2010/main" val="384745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POS</a:t>
            </a:r>
            <a:r>
              <a:rPr lang="en-US" dirty="0" smtClean="0">
                <a:solidFill>
                  <a:srgbClr val="FF0000"/>
                </a:solidFill>
              </a:rPr>
              <a:t>D</a:t>
            </a:r>
            <a:r>
              <a:rPr lang="en-US" dirty="0" smtClean="0"/>
              <a:t>CORB </a:t>
            </a:r>
            <a:r>
              <a:rPr lang="en-US" dirty="0" smtClean="0">
                <a:solidFill>
                  <a:srgbClr val="FF0000"/>
                </a:solidFill>
              </a:rPr>
              <a:t>D</a:t>
            </a:r>
            <a:r>
              <a:rPr lang="en-US" dirty="0" smtClean="0"/>
              <a:t>irecting</a:t>
            </a:r>
            <a:endParaRPr lang="en-US" dirty="0"/>
          </a:p>
        </p:txBody>
      </p:sp>
      <p:sp>
        <p:nvSpPr>
          <p:cNvPr id="3" name="Content Placeholder 2"/>
          <p:cNvSpPr>
            <a:spLocks noGrp="1"/>
          </p:cNvSpPr>
          <p:nvPr>
            <p:ph sz="half" idx="2"/>
          </p:nvPr>
        </p:nvSpPr>
        <p:spPr>
          <a:xfrm>
            <a:off x="251520" y="1124744"/>
            <a:ext cx="8784976" cy="2736304"/>
          </a:xfrm>
        </p:spPr>
        <p:txBody>
          <a:bodyPr>
            <a:normAutofit lnSpcReduction="10000"/>
          </a:bodyPr>
          <a:lstStyle/>
          <a:p>
            <a:r>
              <a:rPr lang="en-US" sz="2800" dirty="0" smtClean="0"/>
              <a:t>The continuous task of </a:t>
            </a:r>
            <a:r>
              <a:rPr lang="en-US" sz="2800" b="1" dirty="0" smtClean="0">
                <a:solidFill>
                  <a:srgbClr val="FF0000"/>
                </a:solidFill>
              </a:rPr>
              <a:t>making decisions </a:t>
            </a:r>
            <a:r>
              <a:rPr lang="en-US" sz="2800" dirty="0" smtClean="0"/>
              <a:t>and </a:t>
            </a:r>
            <a:r>
              <a:rPr lang="en-US" sz="2800" dirty="0" smtClean="0"/>
              <a:t>translating them </a:t>
            </a:r>
            <a:r>
              <a:rPr lang="en-US" sz="2800" dirty="0" smtClean="0"/>
              <a:t>in specific and general orders and instructions and serving as the </a:t>
            </a:r>
            <a:r>
              <a:rPr lang="en-US" sz="2800" b="1" dirty="0" smtClean="0">
                <a:solidFill>
                  <a:srgbClr val="FF0000"/>
                </a:solidFill>
              </a:rPr>
              <a:t>leader</a:t>
            </a:r>
            <a:r>
              <a:rPr lang="en-US" sz="2800" dirty="0" smtClean="0"/>
              <a:t> of the </a:t>
            </a:r>
            <a:r>
              <a:rPr lang="en-US" sz="2800" dirty="0" smtClean="0"/>
              <a:t>organization.</a:t>
            </a:r>
            <a:endParaRPr lang="en-US" sz="2800" dirty="0" smtClean="0"/>
          </a:p>
          <a:p>
            <a:r>
              <a:rPr lang="en-US" sz="2800" dirty="0" smtClean="0"/>
              <a:t>Includes building an effective work climate and creating opportunity for motivation, supervising, scheduling, and </a:t>
            </a:r>
            <a:r>
              <a:rPr lang="en-US" sz="2800" dirty="0" smtClean="0"/>
              <a:t>disciplining.</a:t>
            </a:r>
            <a:endParaRPr lang="en-US" sz="2800" dirty="0" smtClean="0"/>
          </a:p>
        </p:txBody>
      </p:sp>
      <p:pic>
        <p:nvPicPr>
          <p:cNvPr id="4" name="Picture 2" descr="Image result for maze management"/>
          <p:cNvPicPr>
            <a:picLocks noChangeAspect="1" noChangeArrowheads="1"/>
          </p:cNvPicPr>
          <p:nvPr/>
        </p:nvPicPr>
        <p:blipFill>
          <a:blip r:embed="rId2" cstate="print"/>
          <a:srcRect l="2101" t="12963" r="1245" b="5556"/>
          <a:stretch>
            <a:fillRect/>
          </a:stretch>
        </p:blipFill>
        <p:spPr bwMode="auto">
          <a:xfrm>
            <a:off x="3347420" y="3609865"/>
            <a:ext cx="5832648" cy="31683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94720" cy="1143000"/>
          </a:xfrm>
        </p:spPr>
        <p:txBody>
          <a:bodyPr>
            <a:normAutofit fontScale="90000"/>
          </a:bodyPr>
          <a:lstStyle/>
          <a:p>
            <a:r>
              <a:rPr lang="en-US" dirty="0" smtClean="0"/>
              <a:t>POS</a:t>
            </a:r>
            <a:r>
              <a:rPr lang="en-US" dirty="0" smtClean="0">
                <a:solidFill>
                  <a:srgbClr val="FF0000"/>
                </a:solidFill>
              </a:rPr>
              <a:t>D</a:t>
            </a:r>
            <a:r>
              <a:rPr lang="en-US" dirty="0" smtClean="0"/>
              <a:t>CORB </a:t>
            </a:r>
            <a:r>
              <a:rPr lang="en-US" dirty="0" smtClean="0">
                <a:solidFill>
                  <a:srgbClr val="FF0000"/>
                </a:solidFill>
              </a:rPr>
              <a:t>D</a:t>
            </a:r>
            <a:r>
              <a:rPr lang="en-US" dirty="0" smtClean="0"/>
              <a:t>irecting</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Planning, organizing and staffing are the initial steps in the administrative process (preparatory steps).</a:t>
            </a:r>
          </a:p>
          <a:p>
            <a:pPr>
              <a:buNone/>
            </a:pPr>
            <a:r>
              <a:rPr lang="en-US" dirty="0" smtClean="0"/>
              <a:t>Directing is the next essential step in initiating the activities of </a:t>
            </a:r>
            <a:r>
              <a:rPr lang="en-US" smtClean="0"/>
              <a:t>the </a:t>
            </a:r>
            <a:r>
              <a:rPr lang="en-US" smtClean="0"/>
              <a:t>organization </a:t>
            </a:r>
            <a:r>
              <a:rPr lang="en-US" dirty="0" smtClean="0"/>
              <a:t>(sets the action</a:t>
            </a:r>
            <a:r>
              <a:rPr lang="en-US" smtClean="0"/>
              <a:t>) </a:t>
            </a:r>
            <a:r>
              <a:rPr lang="en-US" smtClean="0"/>
              <a:t>toward </a:t>
            </a:r>
            <a:r>
              <a:rPr lang="en-US" dirty="0" smtClean="0"/>
              <a:t>the designed goals. </a:t>
            </a:r>
          </a:p>
          <a:p>
            <a:pPr>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932039" y="135892"/>
            <a:ext cx="3723475" cy="16369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a:t>
            </a:r>
            <a:r>
              <a:rPr lang="en-US" dirty="0" smtClean="0">
                <a:solidFill>
                  <a:srgbClr val="FF0000"/>
                </a:solidFill>
              </a:rPr>
              <a:t>D</a:t>
            </a:r>
            <a:r>
              <a:rPr lang="en-US" dirty="0" smtClean="0"/>
              <a:t>CORB </a:t>
            </a:r>
            <a:r>
              <a:rPr lang="en-US" dirty="0" smtClean="0">
                <a:solidFill>
                  <a:srgbClr val="FF0000"/>
                </a:solidFill>
              </a:rPr>
              <a:t>D</a:t>
            </a:r>
            <a:r>
              <a:rPr lang="en-US" dirty="0" smtClean="0"/>
              <a:t>irecting</a:t>
            </a:r>
            <a:endParaRPr lang="en-US" dirty="0"/>
          </a:p>
        </p:txBody>
      </p:sp>
      <p:sp>
        <p:nvSpPr>
          <p:cNvPr id="3" name="Content Placeholder 2"/>
          <p:cNvSpPr>
            <a:spLocks noGrp="1"/>
          </p:cNvSpPr>
          <p:nvPr>
            <p:ph idx="1"/>
          </p:nvPr>
        </p:nvSpPr>
        <p:spPr>
          <a:xfrm>
            <a:off x="323528" y="1600200"/>
            <a:ext cx="8363272" cy="4853136"/>
          </a:xfrm>
        </p:spPr>
        <p:txBody>
          <a:bodyPr>
            <a:normAutofit fontScale="85000" lnSpcReduction="20000"/>
          </a:bodyPr>
          <a:lstStyle/>
          <a:p>
            <a:r>
              <a:rPr lang="en-US" dirty="0" smtClean="0"/>
              <a:t>Direction has following elements:</a:t>
            </a:r>
          </a:p>
          <a:p>
            <a:r>
              <a:rPr lang="en-US" dirty="0" smtClean="0">
                <a:hlinkClick r:id="rId2"/>
              </a:rPr>
              <a:t>Motivation</a:t>
            </a:r>
            <a:endParaRPr lang="en-US" dirty="0" smtClean="0"/>
          </a:p>
          <a:p>
            <a:r>
              <a:rPr lang="en-US" dirty="0" smtClean="0">
                <a:hlinkClick r:id="rId3"/>
              </a:rPr>
              <a:t>Leadership</a:t>
            </a:r>
            <a:endParaRPr lang="en-US" dirty="0" smtClean="0"/>
          </a:p>
          <a:p>
            <a:r>
              <a:rPr lang="en-US" dirty="0" smtClean="0">
                <a:hlinkClick r:id="rId4"/>
              </a:rPr>
              <a:t>Communication</a:t>
            </a:r>
            <a:endParaRPr lang="en-US" dirty="0" smtClean="0"/>
          </a:p>
          <a:p>
            <a:r>
              <a:rPr lang="en-US" b="1" dirty="0" smtClean="0"/>
              <a:t>Motivation-</a:t>
            </a:r>
            <a:r>
              <a:rPr lang="en-US" dirty="0" smtClean="0"/>
              <a:t> means inspiring, stimulating or encouraging the sub-ordinates to work. Positive, negative, monetary, non-monetary incentives may be used for this purpose.</a:t>
            </a:r>
          </a:p>
          <a:p>
            <a:r>
              <a:rPr lang="en-US" b="1" dirty="0"/>
              <a:t>Communications-</a:t>
            </a:r>
            <a:r>
              <a:rPr lang="en-US" dirty="0"/>
              <a:t> is the process of passing information, experience, opinion </a:t>
            </a:r>
            <a:r>
              <a:rPr lang="en-US" dirty="0" err="1"/>
              <a:t>etc</a:t>
            </a:r>
            <a:r>
              <a:rPr lang="en-US" dirty="0"/>
              <a:t> from one person to another (helping local agencies to see the links between their activity and the national public health framework</a:t>
            </a:r>
            <a:r>
              <a:rPr lang="en-US" dirty="0" smtClean="0"/>
              <a: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Leadership-</a:t>
            </a:r>
            <a:r>
              <a:rPr lang="en-US" dirty="0" smtClean="0"/>
              <a:t> may be defined as a process by which manager guides and has the ability to </a:t>
            </a:r>
            <a:r>
              <a:rPr lang="en-US" dirty="0" smtClean="0">
                <a:solidFill>
                  <a:srgbClr val="FF0000"/>
                </a:solidFill>
              </a:rPr>
              <a:t>influence</a:t>
            </a:r>
            <a:r>
              <a:rPr lang="en-US" dirty="0" smtClean="0"/>
              <a:t> the work of subordinates in desired direction. It improves the performance</a:t>
            </a:r>
            <a:r>
              <a:rPr lang="en-US" dirty="0"/>
              <a:t>. Leadership skills are required </a:t>
            </a:r>
            <a:r>
              <a:rPr lang="en-US" dirty="0">
                <a:effectLst>
                  <a:outerShdw blurRad="38100" dist="38100" dir="2700000" algn="tl">
                    <a:srgbClr val="000000">
                      <a:alpha val="43137"/>
                    </a:srgbClr>
                  </a:outerShdw>
                </a:effectLst>
              </a:rPr>
              <a:t>(Katz 3-skill approach)</a:t>
            </a:r>
            <a:r>
              <a:rPr lang="en-US" dirty="0"/>
              <a:t>.</a:t>
            </a:r>
          </a:p>
          <a:p>
            <a:endParaRPr lang="en-US"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507288" cy="2434282"/>
          </a:xfrm>
        </p:spPr>
        <p:txBody>
          <a:bodyPr>
            <a:normAutofit fontScale="90000"/>
          </a:bodyPr>
          <a:lstStyle/>
          <a:p>
            <a:pPr algn="l">
              <a:defRPr/>
            </a:pPr>
            <a:r>
              <a:rPr lang="en-US" dirty="0" smtClean="0">
                <a:solidFill>
                  <a:srgbClr val="FF0000"/>
                </a:solidFill>
              </a:rPr>
              <a:t>Functions of Administration:</a:t>
            </a:r>
            <a:r>
              <a:rPr lang="en-US" dirty="0" smtClean="0"/>
              <a:t/>
            </a:r>
            <a:br>
              <a:rPr lang="en-US" dirty="0" smtClean="0"/>
            </a:br>
            <a:r>
              <a:rPr lang="en-US" sz="2700" dirty="0">
                <a:solidFill>
                  <a:srgbClr val="00B050"/>
                </a:solidFill>
              </a:rPr>
              <a:t>There are several </a:t>
            </a:r>
            <a:r>
              <a:rPr lang="en-US" sz="2700" dirty="0" smtClean="0">
                <a:solidFill>
                  <a:srgbClr val="00B050"/>
                </a:solidFill>
              </a:rPr>
              <a:t>functions </a:t>
            </a:r>
            <a:r>
              <a:rPr lang="en-US" sz="2700" dirty="0">
                <a:solidFill>
                  <a:srgbClr val="00B050"/>
                </a:solidFill>
              </a:rPr>
              <a:t>for </a:t>
            </a:r>
            <a:r>
              <a:rPr lang="en-US" sz="2700" dirty="0" smtClean="0">
                <a:solidFill>
                  <a:srgbClr val="00B050"/>
                </a:solidFill>
              </a:rPr>
              <a:t>administration</a:t>
            </a:r>
            <a:br>
              <a:rPr lang="en-US" sz="2700" dirty="0" smtClean="0">
                <a:solidFill>
                  <a:srgbClr val="00B050"/>
                </a:solidFill>
              </a:rPr>
            </a:br>
            <a:r>
              <a:rPr lang="en-US" sz="2700" dirty="0" smtClean="0">
                <a:solidFill>
                  <a:srgbClr val="00B050"/>
                </a:solidFill>
              </a:rPr>
              <a:t>In </a:t>
            </a:r>
            <a:r>
              <a:rPr lang="en-US" sz="2700" dirty="0">
                <a:solidFill>
                  <a:srgbClr val="00B050"/>
                </a:solidFill>
              </a:rPr>
              <a:t>practice all these </a:t>
            </a:r>
            <a:r>
              <a:rPr lang="en-US" sz="2700" dirty="0" smtClean="0">
                <a:solidFill>
                  <a:srgbClr val="00B050"/>
                </a:solidFill>
              </a:rPr>
              <a:t>functions </a:t>
            </a:r>
            <a:r>
              <a:rPr lang="en-US" sz="2700" dirty="0">
                <a:solidFill>
                  <a:srgbClr val="00B050"/>
                </a:solidFill>
              </a:rPr>
              <a:t>are interrelated to one </a:t>
            </a:r>
            <a:r>
              <a:rPr lang="en-US" sz="2700" dirty="0" smtClean="0">
                <a:solidFill>
                  <a:srgbClr val="00B050"/>
                </a:solidFill>
              </a:rPr>
              <a:t>another</a:t>
            </a:r>
            <a:br>
              <a:rPr lang="en-US" sz="2700" dirty="0" smtClean="0">
                <a:solidFill>
                  <a:srgbClr val="00B050"/>
                </a:solidFill>
              </a:rPr>
            </a:br>
            <a:r>
              <a:rPr lang="ar-QA" dirty="0"/>
              <a:t/>
            </a:r>
            <a:br>
              <a:rPr lang="ar-QA" dirty="0"/>
            </a:br>
            <a:endParaRPr lang="en-US" dirty="0" smtClean="0"/>
          </a:p>
        </p:txBody>
      </p:sp>
      <p:sp>
        <p:nvSpPr>
          <p:cNvPr id="12291" name="Rectangle 3"/>
          <p:cNvSpPr>
            <a:spLocks noGrp="1" noChangeArrowheads="1"/>
          </p:cNvSpPr>
          <p:nvPr>
            <p:ph type="body" sz="half" idx="1"/>
          </p:nvPr>
        </p:nvSpPr>
        <p:spPr>
          <a:xfrm>
            <a:off x="323528" y="2060848"/>
            <a:ext cx="4038600" cy="4525963"/>
          </a:xfrm>
          <a:ln>
            <a:solidFill>
              <a:srgbClr val="0070C0"/>
            </a:solidFill>
          </a:ln>
        </p:spPr>
        <p:txBody>
          <a:bodyPr>
            <a:normAutofit lnSpcReduction="10000"/>
          </a:bodyPr>
          <a:lstStyle/>
          <a:p>
            <a:pPr algn="l" rtl="0" eaLnBrk="1" hangingPunct="1">
              <a:defRPr/>
            </a:pPr>
            <a:r>
              <a:rPr lang="en-US" sz="3600" dirty="0" smtClean="0"/>
              <a:t>Planning</a:t>
            </a:r>
          </a:p>
          <a:p>
            <a:pPr algn="l" rtl="0" eaLnBrk="1" hangingPunct="1">
              <a:defRPr/>
            </a:pPr>
            <a:r>
              <a:rPr lang="en-US" sz="3600" dirty="0" smtClean="0"/>
              <a:t>Organization</a:t>
            </a:r>
          </a:p>
          <a:p>
            <a:pPr algn="l" rtl="0" eaLnBrk="1" hangingPunct="1">
              <a:defRPr/>
            </a:pPr>
            <a:r>
              <a:rPr lang="en-US" sz="3600" dirty="0" smtClean="0"/>
              <a:t>Staffing</a:t>
            </a:r>
          </a:p>
          <a:p>
            <a:pPr algn="l" rtl="0" eaLnBrk="1" hangingPunct="1">
              <a:defRPr/>
            </a:pPr>
            <a:r>
              <a:rPr lang="en-US" sz="3600" dirty="0" smtClean="0"/>
              <a:t>Directing</a:t>
            </a:r>
          </a:p>
          <a:p>
            <a:pPr algn="l" rtl="0" eaLnBrk="1" hangingPunct="1">
              <a:defRPr/>
            </a:pPr>
            <a:r>
              <a:rPr lang="en-US" sz="3600" dirty="0" smtClean="0"/>
              <a:t>Coordinating</a:t>
            </a:r>
          </a:p>
          <a:p>
            <a:pPr>
              <a:defRPr/>
            </a:pPr>
            <a:r>
              <a:rPr lang="en-US" sz="3600" dirty="0"/>
              <a:t>Reporting</a:t>
            </a:r>
          </a:p>
          <a:p>
            <a:pPr>
              <a:defRPr/>
            </a:pPr>
            <a:r>
              <a:rPr lang="en-US" sz="3600" dirty="0"/>
              <a:t>Budgeting</a:t>
            </a:r>
          </a:p>
          <a:p>
            <a:pPr algn="l" rtl="0" eaLnBrk="1" hangingPunct="1">
              <a:defRPr/>
            </a:pPr>
            <a:endParaRPr lang="en-US" sz="3600" dirty="0" smtClean="0"/>
          </a:p>
        </p:txBody>
      </p:sp>
      <p:sp>
        <p:nvSpPr>
          <p:cNvPr id="12292" name="Rectangle 4"/>
          <p:cNvSpPr>
            <a:spLocks noGrp="1" noChangeArrowheads="1"/>
          </p:cNvSpPr>
          <p:nvPr>
            <p:ph type="body" sz="half" idx="2"/>
          </p:nvPr>
        </p:nvSpPr>
        <p:spPr>
          <a:xfrm>
            <a:off x="5076056" y="2060848"/>
            <a:ext cx="3715072" cy="4525963"/>
          </a:xfrm>
          <a:ln>
            <a:solidFill>
              <a:srgbClr val="0070C0"/>
            </a:solidFill>
          </a:ln>
        </p:spPr>
        <p:txBody>
          <a:bodyPr/>
          <a:lstStyle/>
          <a:p>
            <a:pPr algn="l" rtl="0" eaLnBrk="1" hangingPunct="1">
              <a:defRPr/>
            </a:pPr>
            <a:r>
              <a:rPr lang="en-US" sz="3600" dirty="0" smtClean="0"/>
              <a:t>Supervising </a:t>
            </a:r>
          </a:p>
          <a:p>
            <a:pPr algn="l" rtl="0" eaLnBrk="1" hangingPunct="1">
              <a:defRPr/>
            </a:pPr>
            <a:r>
              <a:rPr lang="en-US" sz="3600" dirty="0" smtClean="0"/>
              <a:t>Evaluation</a:t>
            </a:r>
          </a:p>
          <a:p>
            <a:pPr algn="l" rtl="0" eaLnBrk="1" hangingPunct="1">
              <a:buFont typeface="Wingdings" pitchFamily="2" charset="2"/>
              <a:buNone/>
              <a:defRPr/>
            </a:pPr>
            <a:endParaRPr lang="en-US" sz="3600" dirty="0" smtClean="0"/>
          </a:p>
          <a:p>
            <a:pPr eaLnBrk="1" hangingPunct="1">
              <a:defRPr/>
            </a:pPr>
            <a:endParaRPr lang="en-US" sz="3600" dirty="0" smtClean="0"/>
          </a:p>
        </p:txBody>
      </p:sp>
      <p:sp>
        <p:nvSpPr>
          <p:cNvPr id="6" name="TextBox 5"/>
          <p:cNvSpPr txBox="1"/>
          <p:nvPr/>
        </p:nvSpPr>
        <p:spPr>
          <a:xfrm>
            <a:off x="4427984" y="3212976"/>
            <a:ext cx="472763" cy="1200329"/>
          </a:xfrm>
          <a:prstGeom prst="rect">
            <a:avLst/>
          </a:prstGeom>
          <a:noFill/>
        </p:spPr>
        <p:txBody>
          <a:bodyPr wrap="square" rtlCol="0">
            <a:spAutoFit/>
          </a:bodyPr>
          <a:lstStyle/>
          <a:p>
            <a:r>
              <a:rPr lang="en-US" sz="7200" dirty="0" smtClean="0"/>
              <a:t>+</a:t>
            </a:r>
            <a:endParaRPr lang="en-US" sz="7200" dirty="0"/>
          </a:p>
        </p:txBody>
      </p:sp>
      <p:sp>
        <p:nvSpPr>
          <p:cNvPr id="8" name="Slide Number Placeholder 7"/>
          <p:cNvSpPr>
            <a:spLocks noGrp="1"/>
          </p:cNvSpPr>
          <p:nvPr>
            <p:ph type="sldNum" sz="quarter" idx="12"/>
          </p:nvPr>
        </p:nvSpPr>
        <p:spPr/>
        <p:txBody>
          <a:bodyPr/>
          <a:lstStyle/>
          <a:p>
            <a:fld id="{B04531D7-AB04-456F-A61C-B6CF16191A96}" type="slidenum">
              <a:rPr lang="en-US" smtClean="0"/>
              <a:t>2</a:t>
            </a:fld>
            <a:endParaRPr lang="en-US"/>
          </a:p>
        </p:txBody>
      </p:sp>
    </p:spTree>
    <p:extLst>
      <p:ext uri="{BB962C8B-B14F-4D97-AF65-F5344CB8AC3E}">
        <p14:creationId xmlns:p14="http://schemas.microsoft.com/office/powerpoint/2010/main" val="505882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Katz 3-skill approach</a:t>
            </a:r>
            <a:endParaRPr lang="en-GB" dirty="0"/>
          </a:p>
        </p:txBody>
      </p:sp>
      <p:sp>
        <p:nvSpPr>
          <p:cNvPr id="3" name="Content Placeholder 2"/>
          <p:cNvSpPr>
            <a:spLocks noGrp="1"/>
          </p:cNvSpPr>
          <p:nvPr>
            <p:ph idx="1"/>
          </p:nvPr>
        </p:nvSpPr>
        <p:spPr/>
        <p:txBody>
          <a:bodyPr/>
          <a:lstStyle/>
          <a:p>
            <a:endParaRPr lang="en-GB"/>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51" y="1625930"/>
            <a:ext cx="7642857" cy="425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0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POSD</a:t>
            </a:r>
            <a:r>
              <a:rPr lang="en-US" dirty="0" smtClean="0">
                <a:solidFill>
                  <a:srgbClr val="FF0000"/>
                </a:solidFill>
              </a:rPr>
              <a:t>CO</a:t>
            </a:r>
            <a:r>
              <a:rPr lang="en-US" dirty="0" smtClean="0"/>
              <a:t>RB </a:t>
            </a:r>
            <a:r>
              <a:rPr lang="en-US" dirty="0" smtClean="0">
                <a:solidFill>
                  <a:srgbClr val="FF0000"/>
                </a:solidFill>
              </a:rPr>
              <a:t>CO</a:t>
            </a:r>
            <a:r>
              <a:rPr lang="en-US" dirty="0" smtClean="0"/>
              <a:t>ordination</a:t>
            </a:r>
            <a:endParaRPr lang="en-US" dirty="0"/>
          </a:p>
        </p:txBody>
      </p:sp>
      <p:sp>
        <p:nvSpPr>
          <p:cNvPr id="4" name="Content Placeholder 2"/>
          <p:cNvSpPr>
            <a:spLocks noGrp="1"/>
          </p:cNvSpPr>
          <p:nvPr>
            <p:ph idx="1"/>
          </p:nvPr>
        </p:nvSpPr>
        <p:spPr>
          <a:xfrm>
            <a:off x="457200" y="1600200"/>
            <a:ext cx="8229600" cy="4925144"/>
          </a:xfrm>
        </p:spPr>
        <p:txBody>
          <a:bodyPr>
            <a:normAutofit fontScale="85000" lnSpcReduction="20000"/>
          </a:bodyPr>
          <a:lstStyle/>
          <a:p>
            <a:r>
              <a:rPr lang="en-US" dirty="0" smtClean="0"/>
              <a:t>It is the act of </a:t>
            </a:r>
            <a:r>
              <a:rPr lang="en-US" dirty="0" err="1" smtClean="0"/>
              <a:t>synchronising</a:t>
            </a:r>
            <a:r>
              <a:rPr lang="en-US" dirty="0" smtClean="0"/>
              <a:t> people and activities so that they function smoothly in the attainment of organization objectives. </a:t>
            </a:r>
          </a:p>
          <a:p>
            <a:r>
              <a:rPr lang="en-US" dirty="0" smtClean="0"/>
              <a:t>Coordination is more important in the health services organization, because functionally they are departmentalized. </a:t>
            </a:r>
          </a:p>
          <a:p>
            <a:r>
              <a:rPr lang="en-US" dirty="0" smtClean="0"/>
              <a:t>Different kinds of organization require different amount of coordination (larger scale!).</a:t>
            </a:r>
          </a:p>
          <a:p>
            <a:r>
              <a:rPr lang="en-US" dirty="0" smtClean="0"/>
              <a:t>Coordination is a critical function of the administration if duplication of effort is to be avoided. The coordinating function of the management prevents overlapping and conflict so that the unity of action is achieved.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POSD</a:t>
            </a:r>
            <a:r>
              <a:rPr lang="en-US" dirty="0" smtClean="0">
                <a:solidFill>
                  <a:srgbClr val="FF0000"/>
                </a:solidFill>
              </a:rPr>
              <a:t>CO</a:t>
            </a:r>
            <a:r>
              <a:rPr lang="en-US" dirty="0" smtClean="0"/>
              <a:t>RB </a:t>
            </a:r>
            <a:r>
              <a:rPr lang="en-US" dirty="0" smtClean="0">
                <a:solidFill>
                  <a:srgbClr val="FF0000"/>
                </a:solidFill>
              </a:rPr>
              <a:t>CO</a:t>
            </a:r>
            <a:r>
              <a:rPr lang="en-US" dirty="0" smtClean="0"/>
              <a:t>ordination</a:t>
            </a:r>
            <a:endParaRPr lang="en-US" dirty="0"/>
          </a:p>
        </p:txBody>
      </p:sp>
      <p:sp>
        <p:nvSpPr>
          <p:cNvPr id="3" name="Content Placeholder 2"/>
          <p:cNvSpPr>
            <a:spLocks noGrp="1"/>
          </p:cNvSpPr>
          <p:nvPr>
            <p:ph idx="1"/>
          </p:nvPr>
        </p:nvSpPr>
        <p:spPr/>
        <p:txBody>
          <a:bodyPr/>
          <a:lstStyle/>
          <a:p>
            <a:r>
              <a:rPr lang="en-US" dirty="0" smtClean="0"/>
              <a:t>coordinating function of management is necessary because</a:t>
            </a:r>
          </a:p>
          <a:p>
            <a:pPr>
              <a:buFontTx/>
              <a:buChar char="-"/>
            </a:pPr>
            <a:r>
              <a:rPr lang="en-US" dirty="0" smtClean="0"/>
              <a:t>it affects all the functions of management (planning, organizing, and directing etc.), and</a:t>
            </a:r>
          </a:p>
          <a:p>
            <a:pPr>
              <a:buFontTx/>
              <a:buChar char="-"/>
            </a:pPr>
            <a:r>
              <a:rPr lang="en-US" dirty="0" smtClean="0"/>
              <a:t>It is a mother principle of management and all other principles are included in this one principle.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POSDCO</a:t>
            </a:r>
            <a:r>
              <a:rPr lang="en-US" dirty="0" smtClean="0">
                <a:solidFill>
                  <a:srgbClr val="FF0000"/>
                </a:solidFill>
              </a:rPr>
              <a:t>R</a:t>
            </a:r>
            <a:r>
              <a:rPr lang="en-US" dirty="0" smtClean="0"/>
              <a:t>B </a:t>
            </a:r>
            <a:r>
              <a:rPr lang="en-US" dirty="0" smtClean="0">
                <a:solidFill>
                  <a:srgbClr val="FF0000"/>
                </a:solidFill>
              </a:rPr>
              <a:t>R</a:t>
            </a:r>
            <a:r>
              <a:rPr lang="en-US" dirty="0" smtClean="0"/>
              <a:t>eporting</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Controlling function as well.</a:t>
            </a:r>
            <a:endParaRPr lang="en-US" dirty="0" smtClean="0"/>
          </a:p>
          <a:p>
            <a:r>
              <a:rPr lang="en-US" dirty="0" smtClean="0"/>
              <a:t>The </a:t>
            </a:r>
            <a:r>
              <a:rPr lang="en-US" b="1" dirty="0" smtClean="0"/>
              <a:t>reporting</a:t>
            </a:r>
            <a:r>
              <a:rPr lang="en-US" dirty="0" smtClean="0"/>
              <a:t> is a process of providing information to various levels of </a:t>
            </a:r>
            <a:r>
              <a:rPr lang="en-US" b="1" dirty="0" smtClean="0"/>
              <a:t>management</a:t>
            </a:r>
            <a:r>
              <a:rPr lang="en-US" dirty="0" smtClean="0"/>
              <a:t> so as to enable in judging the effectiveness of their responsibility </a:t>
            </a:r>
            <a:r>
              <a:rPr lang="en-US" dirty="0" err="1" smtClean="0"/>
              <a:t>centres</a:t>
            </a:r>
            <a:r>
              <a:rPr lang="en-US" dirty="0" smtClean="0"/>
              <a:t> and become a base for taking corrective measures, if necessary.</a:t>
            </a:r>
          </a:p>
          <a:p>
            <a:r>
              <a:rPr lang="en-GB" dirty="0"/>
              <a:t>Reporting is normally identified with the flow of organizational communication between positions in the organizational chart. It could be from bottom to top, from top to bottom, and even lateral.</a:t>
            </a:r>
            <a:endParaRPr lang="en-US" dirty="0"/>
          </a:p>
        </p:txBody>
      </p:sp>
      <p:pic>
        <p:nvPicPr>
          <p:cNvPr id="45058" name="Picture 2" descr="Image result for reporting"/>
          <p:cNvPicPr>
            <a:picLocks noChangeAspect="1" noChangeArrowheads="1"/>
          </p:cNvPicPr>
          <p:nvPr/>
        </p:nvPicPr>
        <p:blipFill>
          <a:blip r:embed="rId2" cstate="print"/>
          <a:srcRect/>
          <a:stretch>
            <a:fillRect/>
          </a:stretch>
        </p:blipFill>
        <p:spPr bwMode="auto">
          <a:xfrm>
            <a:off x="5887869" y="0"/>
            <a:ext cx="3256131" cy="217343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POSDCO</a:t>
            </a:r>
            <a:r>
              <a:rPr lang="en-US" dirty="0" smtClean="0">
                <a:solidFill>
                  <a:srgbClr val="FF0000"/>
                </a:solidFill>
              </a:rPr>
              <a:t>R</a:t>
            </a:r>
            <a:r>
              <a:rPr lang="en-US" dirty="0" smtClean="0"/>
              <a:t>B </a:t>
            </a:r>
            <a:r>
              <a:rPr lang="en-US" dirty="0" smtClean="0">
                <a:solidFill>
                  <a:srgbClr val="FF0000"/>
                </a:solidFill>
              </a:rPr>
              <a:t>R</a:t>
            </a:r>
            <a:r>
              <a:rPr lang="en-US" dirty="0" smtClean="0"/>
              <a:t>eporting</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Purposes of reporting:</a:t>
            </a:r>
            <a:endParaRPr lang="en-US" dirty="0" smtClean="0"/>
          </a:p>
          <a:p>
            <a:r>
              <a:rPr lang="en-US" dirty="0" smtClean="0"/>
              <a:t>To show the rate of completion over a specified period.</a:t>
            </a:r>
          </a:p>
          <a:p>
            <a:r>
              <a:rPr lang="en-US" dirty="0" smtClean="0"/>
              <a:t>To illustrate progress in reaching goals.</a:t>
            </a:r>
          </a:p>
          <a:p>
            <a:r>
              <a:rPr lang="en-US" dirty="0" smtClean="0"/>
              <a:t>As an aid in studying health conditions.</a:t>
            </a:r>
          </a:p>
          <a:p>
            <a:r>
              <a:rPr lang="en-US" dirty="0" smtClean="0"/>
              <a:t>As an aid in planning.</a:t>
            </a:r>
          </a:p>
          <a:p>
            <a:r>
              <a:rPr lang="en-US" dirty="0" smtClean="0"/>
              <a:t>To interpret services to the public and to the other interested agencies.</a:t>
            </a:r>
          </a:p>
          <a:p>
            <a:r>
              <a:rPr lang="en-US" dirty="0" smtClean="0"/>
              <a:t>Motivational</a:t>
            </a:r>
          </a:p>
          <a:p>
            <a:r>
              <a:rPr lang="en-US" dirty="0" smtClean="0"/>
              <a:t>Asking for more details</a:t>
            </a:r>
          </a:p>
          <a:p>
            <a:r>
              <a:rPr lang="en-US" dirty="0" smtClean="0"/>
              <a:t>Consultation </a:t>
            </a:r>
          </a:p>
          <a:p>
            <a:pPr algn="ctr">
              <a:buNone/>
            </a:pPr>
            <a:r>
              <a:rPr lang="en-US" dirty="0" smtClean="0">
                <a:solidFill>
                  <a:srgbClr val="7030A0"/>
                </a:solidFill>
                <a:effectLst>
                  <a:outerShdw blurRad="38100" dist="38100" dir="2700000" algn="tl">
                    <a:srgbClr val="000000">
                      <a:alpha val="43137"/>
                    </a:srgbClr>
                  </a:outerShdw>
                </a:effectLst>
              </a:rPr>
              <a:t>Records and reports must be functional, accurate, complete, current organized and confidential.</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POSDCOR</a:t>
            </a:r>
            <a:r>
              <a:rPr lang="en-US" dirty="0" smtClean="0">
                <a:solidFill>
                  <a:srgbClr val="FF0000"/>
                </a:solidFill>
              </a:rPr>
              <a:t>B</a:t>
            </a:r>
            <a:r>
              <a:rPr lang="en-US" dirty="0" smtClean="0"/>
              <a:t> </a:t>
            </a:r>
            <a:r>
              <a:rPr lang="en-US" dirty="0" smtClean="0">
                <a:solidFill>
                  <a:srgbClr val="FF0000"/>
                </a:solidFill>
              </a:rPr>
              <a:t>B</a:t>
            </a:r>
            <a:r>
              <a:rPr lang="en-US" dirty="0" smtClean="0"/>
              <a:t>udgeting</a:t>
            </a:r>
            <a:endParaRPr lang="en-US" dirty="0"/>
          </a:p>
        </p:txBody>
      </p:sp>
      <p:sp>
        <p:nvSpPr>
          <p:cNvPr id="3" name="Content Placeholder 2"/>
          <p:cNvSpPr>
            <a:spLocks noGrp="1"/>
          </p:cNvSpPr>
          <p:nvPr>
            <p:ph idx="1"/>
          </p:nvPr>
        </p:nvSpPr>
        <p:spPr/>
        <p:txBody>
          <a:bodyPr>
            <a:normAutofit/>
          </a:bodyPr>
          <a:lstStyle/>
          <a:p>
            <a:r>
              <a:rPr lang="en-US" dirty="0" smtClean="0"/>
              <a:t>It is expressed in financial terms and based on expected income and expenditure. </a:t>
            </a:r>
            <a:r>
              <a:rPr lang="en-US" i="1" dirty="0" smtClean="0">
                <a:effectLst>
                  <a:outerShdw blurRad="38100" dist="38100" dir="2700000" algn="tl">
                    <a:srgbClr val="000000">
                      <a:alpha val="43137"/>
                    </a:srgbClr>
                  </a:outerShdw>
                </a:effectLst>
              </a:rPr>
              <a:t>Budget is the heart of administrative management. </a:t>
            </a:r>
            <a:r>
              <a:rPr lang="en-US" dirty="0" smtClean="0"/>
              <a:t>It served as a powerful tool of coordination and negatively an effective device of eliminating duplicating and wastage (cost control).</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POSDCOR</a:t>
            </a:r>
            <a:r>
              <a:rPr lang="en-US" dirty="0" smtClean="0">
                <a:solidFill>
                  <a:srgbClr val="FF0000"/>
                </a:solidFill>
              </a:rPr>
              <a:t>B</a:t>
            </a:r>
            <a:r>
              <a:rPr lang="en-US" dirty="0" smtClean="0"/>
              <a:t> </a:t>
            </a:r>
            <a:r>
              <a:rPr lang="en-US" dirty="0" smtClean="0">
                <a:solidFill>
                  <a:srgbClr val="FF0000"/>
                </a:solidFill>
              </a:rPr>
              <a:t>B</a:t>
            </a:r>
            <a:r>
              <a:rPr lang="en-US" dirty="0" smtClean="0"/>
              <a:t>udgeting</a:t>
            </a:r>
            <a:endParaRPr lang="en-US" dirty="0"/>
          </a:p>
        </p:txBody>
      </p:sp>
      <p:sp>
        <p:nvSpPr>
          <p:cNvPr id="3" name="Content Placeholder 2"/>
          <p:cNvSpPr>
            <a:spLocks noGrp="1"/>
          </p:cNvSpPr>
          <p:nvPr>
            <p:ph idx="1"/>
          </p:nvPr>
        </p:nvSpPr>
        <p:spPr/>
        <p:txBody>
          <a:bodyPr/>
          <a:lstStyle/>
          <a:p>
            <a:pPr>
              <a:lnSpc>
                <a:spcPct val="90000"/>
              </a:lnSpc>
              <a:defRPr/>
            </a:pPr>
            <a:r>
              <a:rPr lang="en-US" dirty="0" smtClean="0"/>
              <a:t>The main activities are: </a:t>
            </a:r>
          </a:p>
          <a:p>
            <a:pPr lvl="1">
              <a:lnSpc>
                <a:spcPct val="90000"/>
              </a:lnSpc>
              <a:defRPr/>
            </a:pPr>
            <a:r>
              <a:rPr lang="en-US" dirty="0" smtClean="0"/>
              <a:t>Budgeting</a:t>
            </a:r>
          </a:p>
          <a:p>
            <a:pPr lvl="1">
              <a:lnSpc>
                <a:spcPct val="90000"/>
              </a:lnSpc>
              <a:defRPr/>
            </a:pPr>
            <a:r>
              <a:rPr lang="en-US" dirty="0" smtClean="0"/>
              <a:t>Accounting</a:t>
            </a:r>
          </a:p>
          <a:p>
            <a:pPr lvl="1">
              <a:lnSpc>
                <a:spcPct val="90000"/>
              </a:lnSpc>
              <a:defRPr/>
            </a:pPr>
            <a:r>
              <a:rPr lang="en-US" dirty="0" smtClean="0"/>
              <a:t>Auditing</a:t>
            </a:r>
          </a:p>
          <a:p>
            <a:pPr lvl="1">
              <a:lnSpc>
                <a:spcPct val="90000"/>
              </a:lnSpc>
              <a:defRPr/>
            </a:pPr>
            <a:r>
              <a:rPr lang="en-US" dirty="0" smtClean="0"/>
              <a:t>Purchasing </a:t>
            </a:r>
          </a:p>
          <a:p>
            <a:endParaRPr lang="en-US" dirty="0"/>
          </a:p>
        </p:txBody>
      </p:sp>
      <p:pic>
        <p:nvPicPr>
          <p:cNvPr id="41986" name="Picture 2" descr="Related image"/>
          <p:cNvPicPr>
            <a:picLocks noChangeAspect="1" noChangeArrowheads="1"/>
          </p:cNvPicPr>
          <p:nvPr/>
        </p:nvPicPr>
        <p:blipFill>
          <a:blip r:embed="rId2" cstate="print"/>
          <a:srcRect/>
          <a:stretch>
            <a:fillRect/>
          </a:stretch>
        </p:blipFill>
        <p:spPr bwMode="auto">
          <a:xfrm>
            <a:off x="3779912" y="2924944"/>
            <a:ext cx="4762500" cy="31813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Definitions </a:t>
            </a:r>
          </a:p>
        </p:txBody>
      </p:sp>
      <p:sp>
        <p:nvSpPr>
          <p:cNvPr id="34819" name="Rectangle 3"/>
          <p:cNvSpPr>
            <a:spLocks noGrp="1" noChangeArrowheads="1"/>
          </p:cNvSpPr>
          <p:nvPr>
            <p:ph type="body" idx="1"/>
          </p:nvPr>
        </p:nvSpPr>
        <p:spPr/>
        <p:txBody>
          <a:bodyPr>
            <a:normAutofit/>
          </a:bodyPr>
          <a:lstStyle/>
          <a:p>
            <a:pPr algn="l" rtl="0" eaLnBrk="1" hangingPunct="1">
              <a:defRPr/>
            </a:pPr>
            <a:r>
              <a:rPr lang="en-US" sz="4000" dirty="0" smtClean="0"/>
              <a:t>Budgeting:</a:t>
            </a:r>
            <a:r>
              <a:rPr lang="en-US" dirty="0" smtClean="0"/>
              <a:t> </a:t>
            </a:r>
          </a:p>
          <a:p>
            <a:pPr algn="l" rtl="0" eaLnBrk="1" hangingPunct="1">
              <a:buFont typeface="Wingdings" pitchFamily="2" charset="2"/>
              <a:buNone/>
              <a:defRPr/>
            </a:pPr>
            <a:r>
              <a:rPr lang="en-US" dirty="0" smtClean="0"/>
              <a:t>    </a:t>
            </a:r>
          </a:p>
          <a:p>
            <a:pPr>
              <a:buNone/>
              <a:defRPr/>
            </a:pPr>
            <a:r>
              <a:rPr lang="en-US" dirty="0" smtClean="0"/>
              <a:t>	It is the allocation of financial resources in support for programs or projects for a special period of time. A budget is defined as </a:t>
            </a:r>
            <a:r>
              <a:rPr lang="en-US" dirty="0" smtClean="0">
                <a:latin typeface="Arial"/>
              </a:rPr>
              <a:t>“</a:t>
            </a:r>
            <a:r>
              <a:rPr lang="en-US" dirty="0" smtClean="0"/>
              <a:t>a balanced estimate of expenditures and receipts for a given period of time</a:t>
            </a:r>
            <a:r>
              <a:rPr lang="en-US" dirty="0" smtClean="0">
                <a:latin typeface="Arial"/>
              </a:rPr>
              <a:t>”</a:t>
            </a:r>
            <a:r>
              <a:rPr lang="en-US"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POSDCOR</a:t>
            </a:r>
            <a:r>
              <a:rPr lang="en-US" dirty="0" smtClean="0">
                <a:solidFill>
                  <a:srgbClr val="FF0000"/>
                </a:solidFill>
              </a:rPr>
              <a:t>B</a:t>
            </a:r>
            <a:r>
              <a:rPr lang="en-US" dirty="0" smtClean="0"/>
              <a:t> </a:t>
            </a:r>
            <a:r>
              <a:rPr lang="en-US" dirty="0" smtClean="0">
                <a:solidFill>
                  <a:srgbClr val="FF0000"/>
                </a:solidFill>
              </a:rPr>
              <a:t>B</a:t>
            </a:r>
            <a:r>
              <a:rPr lang="en-US" dirty="0" smtClean="0"/>
              <a:t>udgeting</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Features of budget:</a:t>
            </a:r>
            <a:endParaRPr lang="en-US" dirty="0" smtClean="0"/>
          </a:p>
          <a:p>
            <a:r>
              <a:rPr lang="en-US" dirty="0" smtClean="0"/>
              <a:t>Should be flexible.</a:t>
            </a:r>
          </a:p>
          <a:p>
            <a:r>
              <a:rPr lang="en-US" dirty="0" smtClean="0"/>
              <a:t>Should be a synthesis of past, present and future.</a:t>
            </a:r>
          </a:p>
          <a:p>
            <a:r>
              <a:rPr lang="en-US" dirty="0" smtClean="0"/>
              <a:t>Should be a product of joint venture &amp; cooperation of executives/ department heads at different levels of management.</a:t>
            </a:r>
          </a:p>
          <a:p>
            <a:r>
              <a:rPr lang="en-US" dirty="0" smtClean="0"/>
              <a:t>It should be in the form of statistical standard laid down in specific numerical terms.</a:t>
            </a:r>
          </a:p>
          <a:p>
            <a:r>
              <a:rPr lang="en-US" dirty="0" smtClean="0"/>
              <a:t>It should have support of top management throughout the period of its planning and supplementation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p:txBody>
          <a:bodyPr/>
          <a:lstStyle/>
          <a:p>
            <a:pPr algn="l" rtl="0" eaLnBrk="1" hangingPunct="1">
              <a:defRPr/>
            </a:pPr>
            <a:r>
              <a:rPr lang="en-US" sz="4000" dirty="0" smtClean="0"/>
              <a:t>Accounting:</a:t>
            </a:r>
          </a:p>
          <a:p>
            <a:pPr algn="l" rtl="0" eaLnBrk="1" hangingPunct="1">
              <a:buFont typeface="Wingdings" pitchFamily="2" charset="2"/>
              <a:buNone/>
              <a:defRPr/>
            </a:pPr>
            <a:r>
              <a:rPr lang="en-US" sz="4000" dirty="0" smtClean="0"/>
              <a:t> </a:t>
            </a:r>
          </a:p>
          <a:p>
            <a:pPr algn="l" rtl="0" eaLnBrk="1" hangingPunct="1">
              <a:buFont typeface="Wingdings" pitchFamily="2" charset="2"/>
              <a:buNone/>
              <a:defRPr/>
            </a:pPr>
            <a:r>
              <a:rPr lang="en-US" dirty="0" smtClean="0"/>
              <a:t>    </a:t>
            </a:r>
            <a:r>
              <a:rPr lang="en-US" dirty="0" smtClean="0">
                <a:latin typeface="Arial"/>
              </a:rPr>
              <a:t>“</a:t>
            </a:r>
            <a:r>
              <a:rPr lang="en-US" dirty="0" smtClean="0"/>
              <a:t>It is recording assembly and summarization of financial effects of executive action</a:t>
            </a:r>
            <a:r>
              <a:rPr lang="en-US" sz="4000" dirty="0" smtClean="0"/>
              <a:t>. </a:t>
            </a:r>
            <a:r>
              <a:rPr lang="en-US" dirty="0" smtClean="0"/>
              <a:t>a harmonious relationship between budget and account is important to current comparisons, between goals set in and accomplished.</a:t>
            </a:r>
            <a:r>
              <a:rPr lang="en-US" dirty="0" smtClean="0">
                <a:latin typeface="Arial"/>
              </a:rPr>
              <a:t>”</a:t>
            </a:r>
            <a:endParaRPr lang="en-US" sz="4000" dirty="0" smtClean="0"/>
          </a:p>
        </p:txBody>
      </p:sp>
      <p:pic>
        <p:nvPicPr>
          <p:cNvPr id="19458" name="Picture 2" descr="Image result for accounting"/>
          <p:cNvPicPr>
            <a:picLocks noChangeAspect="1" noChangeArrowheads="1"/>
          </p:cNvPicPr>
          <p:nvPr/>
        </p:nvPicPr>
        <p:blipFill>
          <a:blip r:embed="rId2" cstate="print"/>
          <a:srcRect/>
          <a:stretch>
            <a:fillRect/>
          </a:stretch>
        </p:blipFill>
        <p:spPr bwMode="auto">
          <a:xfrm>
            <a:off x="4427984" y="332656"/>
            <a:ext cx="3894902" cy="259558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 </a:t>
            </a:r>
            <a:r>
              <a:rPr lang="en-US" b="1" dirty="0">
                <a:solidFill>
                  <a:srgbClr val="FF0000"/>
                </a:solidFill>
              </a:rPr>
              <a:t>POSDCORB</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a:xfrm>
            <a:off x="457200" y="1600200"/>
            <a:ext cx="8579296" cy="4925144"/>
          </a:xfrm>
        </p:spPr>
        <p:txBody>
          <a:bodyPr/>
          <a:lstStyle/>
          <a:p>
            <a:endParaRPr lang="en-US" dirty="0"/>
          </a:p>
        </p:txBody>
      </p:sp>
      <p:pic>
        <p:nvPicPr>
          <p:cNvPr id="1028" name="Picture 4" descr="Image result for posdcorb"/>
          <p:cNvPicPr>
            <a:picLocks noChangeAspect="1" noChangeArrowheads="1"/>
          </p:cNvPicPr>
          <p:nvPr/>
        </p:nvPicPr>
        <p:blipFill>
          <a:blip r:embed="rId2" cstate="print"/>
          <a:srcRect/>
          <a:stretch>
            <a:fillRect/>
          </a:stretch>
        </p:blipFill>
        <p:spPr bwMode="auto">
          <a:xfrm>
            <a:off x="683568" y="1124743"/>
            <a:ext cx="7732742" cy="550164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type="body" idx="1"/>
          </p:nvPr>
        </p:nvSpPr>
        <p:spPr/>
        <p:txBody>
          <a:bodyPr/>
          <a:lstStyle/>
          <a:p>
            <a:pPr algn="l" rtl="0" eaLnBrk="1" hangingPunct="1">
              <a:defRPr/>
            </a:pPr>
            <a:r>
              <a:rPr lang="en-US" sz="4000" smtClean="0"/>
              <a:t>Auditing:</a:t>
            </a:r>
          </a:p>
          <a:p>
            <a:pPr algn="l" rtl="0" eaLnBrk="1" hangingPunct="1">
              <a:buFont typeface="Wingdings" pitchFamily="2" charset="2"/>
              <a:buNone/>
              <a:defRPr/>
            </a:pPr>
            <a:endParaRPr lang="en-US" sz="4000" smtClean="0"/>
          </a:p>
          <a:p>
            <a:pPr algn="l" rtl="0" eaLnBrk="1" hangingPunct="1">
              <a:buFont typeface="Wingdings" pitchFamily="2" charset="2"/>
              <a:buNone/>
              <a:defRPr/>
            </a:pPr>
            <a:r>
              <a:rPr lang="en-US" smtClean="0"/>
              <a:t>   </a:t>
            </a:r>
            <a:r>
              <a:rPr lang="en-US" smtClean="0">
                <a:latin typeface="Arial"/>
              </a:rPr>
              <a:t>“</a:t>
            </a:r>
            <a:r>
              <a:rPr lang="en-US" smtClean="0"/>
              <a:t>It is the investigation and report on the fidelity and legality of all financial transactions</a:t>
            </a:r>
            <a:r>
              <a:rPr lang="en-US" smtClean="0">
                <a:latin typeface="Arial"/>
              </a:rPr>
              <a:t>”</a:t>
            </a:r>
            <a:r>
              <a:rPr lang="en-US" smtClean="0"/>
              <a:t>.  </a:t>
            </a:r>
          </a:p>
        </p:txBody>
      </p:sp>
      <p:pic>
        <p:nvPicPr>
          <p:cNvPr id="18434" name="Picture 2" descr="Related image"/>
          <p:cNvPicPr>
            <a:picLocks noChangeAspect="1" noChangeArrowheads="1"/>
          </p:cNvPicPr>
          <p:nvPr/>
        </p:nvPicPr>
        <p:blipFill>
          <a:blip r:embed="rId2" cstate="print"/>
          <a:srcRect/>
          <a:stretch>
            <a:fillRect/>
          </a:stretch>
        </p:blipFill>
        <p:spPr bwMode="auto">
          <a:xfrm>
            <a:off x="5508104" y="4005064"/>
            <a:ext cx="3048000" cy="26765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endParaRPr lang="en-US" smtClean="0"/>
          </a:p>
        </p:txBody>
      </p:sp>
      <p:sp>
        <p:nvSpPr>
          <p:cNvPr id="37891" name="Rectangle 3"/>
          <p:cNvSpPr>
            <a:spLocks noGrp="1" noChangeArrowheads="1"/>
          </p:cNvSpPr>
          <p:nvPr>
            <p:ph type="body" idx="1"/>
          </p:nvPr>
        </p:nvSpPr>
        <p:spPr>
          <a:xfrm>
            <a:off x="457200" y="1600200"/>
            <a:ext cx="8435975" cy="4530725"/>
          </a:xfrm>
        </p:spPr>
        <p:txBody>
          <a:bodyPr/>
          <a:lstStyle/>
          <a:p>
            <a:pPr algn="l" rtl="0" eaLnBrk="1" hangingPunct="1">
              <a:defRPr/>
            </a:pPr>
            <a:r>
              <a:rPr lang="en-US" sz="4000" dirty="0" smtClean="0"/>
              <a:t>Purchasing: </a:t>
            </a:r>
          </a:p>
          <a:p>
            <a:pPr algn="l" rtl="0" eaLnBrk="1" hangingPunct="1">
              <a:buFont typeface="Wingdings" pitchFamily="2" charset="2"/>
              <a:buNone/>
              <a:defRPr/>
            </a:pPr>
            <a:r>
              <a:rPr lang="en-US" dirty="0" smtClean="0"/>
              <a:t>         </a:t>
            </a:r>
          </a:p>
          <a:p>
            <a:pPr algn="l" rtl="0" eaLnBrk="1" hangingPunct="1">
              <a:buFont typeface="Wingdings" pitchFamily="2" charset="2"/>
              <a:buNone/>
              <a:defRPr/>
            </a:pPr>
            <a:r>
              <a:rPr lang="en-US" dirty="0" smtClean="0"/>
              <a:t>  </a:t>
            </a:r>
            <a:r>
              <a:rPr lang="en-US" dirty="0" smtClean="0">
                <a:latin typeface="Arial"/>
              </a:rPr>
              <a:t>“</a:t>
            </a:r>
            <a:r>
              <a:rPr lang="en-US" dirty="0" smtClean="0"/>
              <a:t>It is the acquisition of the property and materials needed in administration</a:t>
            </a:r>
            <a:r>
              <a:rPr lang="en-US" dirty="0" smtClean="0">
                <a:latin typeface="Arial"/>
              </a:rPr>
              <a:t>”</a:t>
            </a:r>
            <a:r>
              <a:rPr lang="en-US" dirty="0" smtClean="0"/>
              <a:t>.</a:t>
            </a:r>
          </a:p>
        </p:txBody>
      </p:sp>
      <p:pic>
        <p:nvPicPr>
          <p:cNvPr id="17410" name="Picture 2" descr="Image result for purchasing"/>
          <p:cNvPicPr>
            <a:picLocks noChangeAspect="1" noChangeArrowheads="1"/>
          </p:cNvPicPr>
          <p:nvPr/>
        </p:nvPicPr>
        <p:blipFill>
          <a:blip r:embed="rId2" cstate="print"/>
          <a:srcRect/>
          <a:stretch>
            <a:fillRect/>
          </a:stretch>
        </p:blipFill>
        <p:spPr bwMode="auto">
          <a:xfrm>
            <a:off x="5508104" y="4221088"/>
            <a:ext cx="2143125" cy="21431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smtClean="0"/>
              <a:t>THANK 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solidFill>
                  <a:srgbClr val="FF0000"/>
                </a:solidFill>
              </a:rPr>
              <a:t>P</a:t>
            </a:r>
            <a:r>
              <a:rPr lang="en-US" dirty="0"/>
              <a:t>OSDCORB     </a:t>
            </a:r>
            <a:r>
              <a:rPr lang="en-US" dirty="0">
                <a:solidFill>
                  <a:srgbClr val="FF0000"/>
                </a:solidFill>
              </a:rPr>
              <a:t>Planning</a:t>
            </a:r>
            <a:r>
              <a:rPr lang="en-US" dirty="0"/>
              <a:t> </a:t>
            </a:r>
            <a:endParaRPr lang="en-US" dirty="0" smtClean="0"/>
          </a:p>
        </p:txBody>
      </p:sp>
      <p:sp>
        <p:nvSpPr>
          <p:cNvPr id="5" name="Content Placeholder 4"/>
          <p:cNvSpPr>
            <a:spLocks noGrp="1"/>
          </p:cNvSpPr>
          <p:nvPr>
            <p:ph sz="half" idx="2"/>
          </p:nvPr>
        </p:nvSpPr>
        <p:spPr>
          <a:xfrm>
            <a:off x="323528" y="1196752"/>
            <a:ext cx="4173860" cy="5328591"/>
          </a:xfrm>
        </p:spPr>
        <p:txBody>
          <a:bodyPr>
            <a:normAutofit lnSpcReduction="10000"/>
          </a:bodyPr>
          <a:lstStyle/>
          <a:p>
            <a:pPr>
              <a:defRPr/>
            </a:pPr>
            <a:r>
              <a:rPr lang="en-US" dirty="0">
                <a:latin typeface="Arial"/>
              </a:rPr>
              <a:t>“</a:t>
            </a:r>
            <a:r>
              <a:rPr lang="en-US" dirty="0"/>
              <a:t>Planning is a projected or </a:t>
            </a:r>
            <a:r>
              <a:rPr lang="en-US" i="1" dirty="0">
                <a:solidFill>
                  <a:srgbClr val="FF0000"/>
                </a:solidFill>
              </a:rPr>
              <a:t>predetermined</a:t>
            </a:r>
            <a:r>
              <a:rPr lang="en-US" dirty="0"/>
              <a:t> course of action designed to achieve a specific goal or objective.</a:t>
            </a:r>
            <a:r>
              <a:rPr lang="en-US" dirty="0">
                <a:latin typeface="Arial"/>
              </a:rPr>
              <a:t>”</a:t>
            </a:r>
            <a:r>
              <a:rPr lang="en-US" dirty="0"/>
              <a:t> </a:t>
            </a:r>
          </a:p>
          <a:p>
            <a:pPr>
              <a:defRPr/>
            </a:pPr>
            <a:r>
              <a:rPr lang="en-US" dirty="0"/>
              <a:t>Planning determines What? When? Where? How? Why? And by whom? Things will be done.</a:t>
            </a:r>
            <a:r>
              <a:rPr lang="ar-QA" dirty="0"/>
              <a:t> </a:t>
            </a:r>
          </a:p>
          <a:p>
            <a:pPr>
              <a:defRPr/>
            </a:pPr>
            <a:r>
              <a:rPr lang="en-GB" dirty="0"/>
              <a:t>Planning always </a:t>
            </a:r>
            <a:r>
              <a:rPr lang="en-US" dirty="0" smtClean="0"/>
              <a:t>involves </a:t>
            </a:r>
            <a:r>
              <a:rPr lang="en-US" dirty="0">
                <a:latin typeface="Arial"/>
              </a:rPr>
              <a:t>“</a:t>
            </a:r>
            <a:r>
              <a:rPr lang="en-US" dirty="0"/>
              <a:t>decision making for future events</a:t>
            </a:r>
            <a:r>
              <a:rPr lang="en-US" dirty="0" smtClean="0">
                <a:latin typeface="Arial"/>
              </a:rPr>
              <a:t>”</a:t>
            </a:r>
            <a:r>
              <a:rPr lang="en-US" dirty="0" smtClean="0"/>
              <a:t>.</a:t>
            </a:r>
          </a:p>
          <a:p>
            <a:pPr>
              <a:defRPr/>
            </a:pPr>
            <a:r>
              <a:rPr lang="en-GB" dirty="0"/>
              <a:t>Planning should be done at several levels and each level has </a:t>
            </a:r>
            <a:r>
              <a:rPr lang="en-GB" dirty="0" smtClean="0"/>
              <a:t>Its </a:t>
            </a:r>
            <a:r>
              <a:rPr lang="en-GB" dirty="0"/>
              <a:t>own </a:t>
            </a:r>
            <a:r>
              <a:rPr lang="en-GB" dirty="0" smtClean="0"/>
              <a:t>challenges </a:t>
            </a:r>
            <a:r>
              <a:rPr lang="en-GB" dirty="0"/>
              <a:t>and particular methods.</a:t>
            </a:r>
            <a:endParaRPr lang="en-US" dirty="0"/>
          </a:p>
          <a:p>
            <a:endParaRPr lang="en-US" dirty="0"/>
          </a:p>
        </p:txBody>
      </p:sp>
      <p:sp>
        <p:nvSpPr>
          <p:cNvPr id="6" name="Text Placeholder 5"/>
          <p:cNvSpPr>
            <a:spLocks noGrp="1"/>
          </p:cNvSpPr>
          <p:nvPr>
            <p:ph type="body" sz="quarter" idx="3"/>
          </p:nvPr>
        </p:nvSpPr>
        <p:spPr/>
        <p:txBody>
          <a:bodyPr/>
          <a:lstStyle/>
          <a:p>
            <a:endParaRPr lang="en-US"/>
          </a:p>
        </p:txBody>
      </p:sp>
      <p:pic>
        <p:nvPicPr>
          <p:cNvPr id="8" name="Content Placeholder 7" descr="group-business-people-meeting-planning-41699625.jpg"/>
          <p:cNvPicPr>
            <a:picLocks noGrp="1" noChangeAspect="1"/>
          </p:cNvPicPr>
          <p:nvPr>
            <p:ph sz="quarter" idx="4"/>
          </p:nvPr>
        </p:nvPicPr>
        <p:blipFill>
          <a:blip r:embed="rId3" cstate="print"/>
          <a:srcRect b="9091"/>
          <a:stretch>
            <a:fillRect/>
          </a:stretch>
        </p:blipFill>
        <p:spPr>
          <a:xfrm>
            <a:off x="4645025" y="2276872"/>
            <a:ext cx="4041775" cy="3960440"/>
          </a:xfrm>
        </p:spPr>
      </p:pic>
      <p:sp>
        <p:nvSpPr>
          <p:cNvPr id="4" name="Slide Number Placeholder 3"/>
          <p:cNvSpPr>
            <a:spLocks noGrp="1"/>
          </p:cNvSpPr>
          <p:nvPr>
            <p:ph type="sldNum" sz="quarter" idx="12"/>
          </p:nvPr>
        </p:nvSpPr>
        <p:spPr/>
        <p:txBody>
          <a:bodyPr/>
          <a:lstStyle/>
          <a:p>
            <a:fld id="{B04531D7-AB04-456F-A61C-B6CF16191A96}" type="slidenum">
              <a:rPr lang="en-US" smtClean="0"/>
              <a:t>4</a:t>
            </a:fld>
            <a:endParaRPr lang="en-US"/>
          </a:p>
        </p:txBody>
      </p:sp>
    </p:spTree>
    <p:extLst>
      <p:ext uri="{BB962C8B-B14F-4D97-AF65-F5344CB8AC3E}">
        <p14:creationId xmlns:p14="http://schemas.microsoft.com/office/powerpoint/2010/main" val="399788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defRPr/>
            </a:pPr>
            <a:r>
              <a:rPr lang="en-US" dirty="0" smtClean="0">
                <a:solidFill>
                  <a:srgbClr val="FF0000"/>
                </a:solidFill>
              </a:rPr>
              <a:t>P</a:t>
            </a:r>
            <a:r>
              <a:rPr lang="en-US" dirty="0" smtClean="0"/>
              <a:t>OSDCORB     </a:t>
            </a:r>
            <a:r>
              <a:rPr lang="en-US" dirty="0" smtClean="0">
                <a:solidFill>
                  <a:srgbClr val="FF0000"/>
                </a:solidFill>
              </a:rPr>
              <a:t>Planning</a:t>
            </a:r>
            <a:r>
              <a:rPr lang="en-US" dirty="0" smtClean="0"/>
              <a:t> </a:t>
            </a:r>
          </a:p>
        </p:txBody>
      </p:sp>
      <p:sp>
        <p:nvSpPr>
          <p:cNvPr id="17411" name="Rectangle 3"/>
          <p:cNvSpPr>
            <a:spLocks noGrp="1" noChangeArrowheads="1"/>
          </p:cNvSpPr>
          <p:nvPr>
            <p:ph type="body" idx="1"/>
          </p:nvPr>
        </p:nvSpPr>
        <p:spPr/>
        <p:txBody>
          <a:bodyPr>
            <a:normAutofit fontScale="92500" lnSpcReduction="20000"/>
          </a:bodyPr>
          <a:lstStyle/>
          <a:p>
            <a:pPr algn="l" rtl="0" eaLnBrk="1" hangingPunct="1">
              <a:defRPr/>
            </a:pPr>
            <a:r>
              <a:rPr lang="en-US" dirty="0" smtClean="0"/>
              <a:t>Planning is considered the </a:t>
            </a:r>
            <a:r>
              <a:rPr lang="en-US" u="sng" dirty="0" smtClean="0"/>
              <a:t>most important element</a:t>
            </a:r>
            <a:r>
              <a:rPr lang="en-US" dirty="0" smtClean="0"/>
              <a:t> of the administrative process.</a:t>
            </a:r>
          </a:p>
          <a:p>
            <a:pPr algn="l" rtl="0" eaLnBrk="1" hangingPunct="1">
              <a:defRPr/>
            </a:pPr>
            <a:r>
              <a:rPr lang="en-US" dirty="0" smtClean="0"/>
              <a:t> The higher the level of management, the more the involvement and time devoting to planning. </a:t>
            </a:r>
          </a:p>
          <a:p>
            <a:pPr algn="l" rtl="0" eaLnBrk="1" hangingPunct="1">
              <a:defRPr/>
            </a:pPr>
            <a:r>
              <a:rPr lang="en-US" dirty="0" smtClean="0"/>
              <a:t>A good plan is the basis of any successful program. </a:t>
            </a:r>
          </a:p>
          <a:p>
            <a:pPr algn="l" rtl="0" eaLnBrk="1" hangingPunct="1">
              <a:defRPr/>
            </a:pPr>
            <a:r>
              <a:rPr lang="en-US" dirty="0" smtClean="0"/>
              <a:t>Sufficient time should be given to the process of planning. </a:t>
            </a:r>
          </a:p>
          <a:p>
            <a:pPr algn="l" rtl="0" eaLnBrk="1" hangingPunct="1">
              <a:defRPr/>
            </a:pPr>
            <a:r>
              <a:rPr lang="en-US" dirty="0" smtClean="0"/>
              <a:t>More than one plan should be available to choose from to meet the existing plan.</a:t>
            </a:r>
          </a:p>
        </p:txBody>
      </p:sp>
      <p:sp>
        <p:nvSpPr>
          <p:cNvPr id="4" name="Slide Number Placeholder 3"/>
          <p:cNvSpPr>
            <a:spLocks noGrp="1"/>
          </p:cNvSpPr>
          <p:nvPr>
            <p:ph type="sldNum" sz="quarter" idx="12"/>
          </p:nvPr>
        </p:nvSpPr>
        <p:spPr/>
        <p:txBody>
          <a:bodyPr/>
          <a:lstStyle/>
          <a:p>
            <a:fld id="{B04531D7-AB04-456F-A61C-B6CF16191A96}" type="slidenum">
              <a:rPr lang="en-US" smtClean="0"/>
              <a:t>5</a:t>
            </a:fld>
            <a:endParaRPr lang="en-US"/>
          </a:p>
        </p:txBody>
      </p:sp>
      <p:sp>
        <p:nvSpPr>
          <p:cNvPr id="51206" name="AutoShape 6" descr="Image result for plan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8" name="AutoShape 8" descr="Image result for plan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3109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 criteria</a:t>
            </a:r>
          </a:p>
        </p:txBody>
      </p:sp>
      <p:sp>
        <p:nvSpPr>
          <p:cNvPr id="3" name="Content Placeholder 2"/>
          <p:cNvSpPr>
            <a:spLocks noGrp="1"/>
          </p:cNvSpPr>
          <p:nvPr>
            <p:ph idx="1"/>
          </p:nvPr>
        </p:nvSpPr>
        <p:spPr>
          <a:xfrm>
            <a:off x="457200" y="1268760"/>
            <a:ext cx="8229600" cy="5184576"/>
          </a:xfrm>
        </p:spPr>
        <p:txBody>
          <a:bodyPr>
            <a:normAutofit fontScale="92500" lnSpcReduction="20000"/>
          </a:bodyPr>
          <a:lstStyle/>
          <a:p>
            <a:pPr marL="0" indent="0">
              <a:buNone/>
            </a:pPr>
            <a:r>
              <a:rPr lang="en-GB" b="1" u="sng" dirty="0" smtClean="0">
                <a:solidFill>
                  <a:srgbClr val="FF0000"/>
                </a:solidFill>
              </a:rPr>
              <a:t>A good plan should be:</a:t>
            </a:r>
          </a:p>
          <a:p>
            <a:r>
              <a:rPr lang="en-GB" dirty="0" smtClean="0"/>
              <a:t>1</a:t>
            </a:r>
            <a:r>
              <a:rPr lang="en-GB" dirty="0"/>
              <a:t>) Consistent with immediate and future human needs. </a:t>
            </a:r>
            <a:endParaRPr lang="en-GB" dirty="0" smtClean="0"/>
          </a:p>
          <a:p>
            <a:r>
              <a:rPr lang="en-GB" dirty="0" smtClean="0"/>
              <a:t>2</a:t>
            </a:r>
            <a:r>
              <a:rPr lang="en-GB" dirty="0"/>
              <a:t>) Consistent</a:t>
            </a:r>
            <a:r>
              <a:rPr lang="en-GB" dirty="0" smtClean="0"/>
              <a:t> </a:t>
            </a:r>
            <a:r>
              <a:rPr lang="en-GB" dirty="0"/>
              <a:t>with the </a:t>
            </a:r>
            <a:r>
              <a:rPr lang="en-GB" dirty="0" smtClean="0"/>
              <a:t>organization and the health </a:t>
            </a:r>
            <a:r>
              <a:rPr lang="en-GB" dirty="0"/>
              <a:t>profession philosophy. </a:t>
            </a:r>
            <a:endParaRPr lang="en-GB" dirty="0" smtClean="0"/>
          </a:p>
          <a:p>
            <a:r>
              <a:rPr lang="en-GB" dirty="0" smtClean="0"/>
              <a:t>3</a:t>
            </a:r>
            <a:r>
              <a:rPr lang="en-GB" dirty="0"/>
              <a:t>) Based on accurate statistical </a:t>
            </a:r>
            <a:r>
              <a:rPr lang="en-GB" dirty="0" smtClean="0"/>
              <a:t>researches</a:t>
            </a:r>
            <a:r>
              <a:rPr lang="en-GB" dirty="0"/>
              <a:t>. </a:t>
            </a:r>
            <a:endParaRPr lang="en-GB" dirty="0" smtClean="0"/>
          </a:p>
          <a:p>
            <a:r>
              <a:rPr lang="en-GB" dirty="0" smtClean="0"/>
              <a:t>4</a:t>
            </a:r>
            <a:r>
              <a:rPr lang="en-GB" dirty="0"/>
              <a:t>) Feasible and flexible enough for an expected changes within the available </a:t>
            </a:r>
            <a:r>
              <a:rPr lang="en-GB" dirty="0" smtClean="0"/>
              <a:t>resources</a:t>
            </a:r>
          </a:p>
          <a:p>
            <a:r>
              <a:rPr lang="en-GB" dirty="0" smtClean="0"/>
              <a:t>5</a:t>
            </a:r>
            <a:r>
              <a:rPr lang="en-GB" dirty="0"/>
              <a:t>) Simple and </a:t>
            </a:r>
            <a:r>
              <a:rPr lang="en-GB" dirty="0" smtClean="0"/>
              <a:t>easy to interpret by </a:t>
            </a:r>
            <a:r>
              <a:rPr lang="en-GB" dirty="0"/>
              <a:t>health professionals</a:t>
            </a:r>
            <a:r>
              <a:rPr lang="en-GB" dirty="0" smtClean="0"/>
              <a:t> </a:t>
            </a:r>
            <a:r>
              <a:rPr lang="en-GB" dirty="0"/>
              <a:t>and public</a:t>
            </a:r>
            <a:r>
              <a:rPr lang="en-GB" dirty="0" smtClean="0"/>
              <a:t>.</a:t>
            </a:r>
          </a:p>
          <a:p>
            <a:r>
              <a:rPr lang="en-GB" dirty="0" smtClean="0"/>
              <a:t> </a:t>
            </a:r>
            <a:r>
              <a:rPr lang="en-GB" dirty="0"/>
              <a:t>6) Progressive </a:t>
            </a:r>
            <a:r>
              <a:rPr lang="en-GB" dirty="0" smtClean="0"/>
              <a:t>in which criteria can be evaluated and improved .</a:t>
            </a:r>
            <a:r>
              <a:rPr lang="en-GB" dirty="0"/>
              <a:t> </a:t>
            </a:r>
          </a:p>
        </p:txBody>
      </p:sp>
    </p:spTree>
    <p:extLst>
      <p:ext uri="{BB962C8B-B14F-4D97-AF65-F5344CB8AC3E}">
        <p14:creationId xmlns:p14="http://schemas.microsoft.com/office/powerpoint/2010/main" val="411361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GB" dirty="0" smtClean="0"/>
              <a:t>Stages </a:t>
            </a:r>
            <a:r>
              <a:rPr lang="en-GB" dirty="0"/>
              <a:t>of </a:t>
            </a:r>
            <a:r>
              <a:rPr lang="en-GB" dirty="0" smtClean="0"/>
              <a:t>planning</a:t>
            </a:r>
            <a:endParaRPr lang="en-US" dirty="0" smtClean="0"/>
          </a:p>
        </p:txBody>
      </p:sp>
      <p:sp>
        <p:nvSpPr>
          <p:cNvPr id="19459" name="Rectangle 3"/>
          <p:cNvSpPr>
            <a:spLocks noGrp="1" noChangeArrowheads="1"/>
          </p:cNvSpPr>
          <p:nvPr>
            <p:ph type="body" idx="1"/>
          </p:nvPr>
        </p:nvSpPr>
        <p:spPr>
          <a:xfrm>
            <a:off x="457200" y="1124744"/>
            <a:ext cx="8229600" cy="5472608"/>
          </a:xfrm>
        </p:spPr>
        <p:txBody>
          <a:bodyPr>
            <a:normAutofit fontScale="85000" lnSpcReduction="20000"/>
          </a:bodyPr>
          <a:lstStyle/>
          <a:p>
            <a:pPr marL="609600" indent="-609600">
              <a:buNone/>
              <a:defRPr/>
            </a:pPr>
            <a:r>
              <a:rPr lang="en-GB" dirty="0" smtClean="0"/>
              <a:t>Stage 1: Goal </a:t>
            </a:r>
            <a:r>
              <a:rPr lang="en-GB" dirty="0"/>
              <a:t>setting. </a:t>
            </a:r>
            <a:endParaRPr lang="en-GB" dirty="0" smtClean="0"/>
          </a:p>
          <a:p>
            <a:pPr marL="609600" indent="-609600">
              <a:buNone/>
              <a:defRPr/>
            </a:pPr>
            <a:endParaRPr lang="en-GB" dirty="0" smtClean="0"/>
          </a:p>
          <a:p>
            <a:pPr marL="609600" indent="-609600">
              <a:buNone/>
              <a:defRPr/>
            </a:pPr>
            <a:r>
              <a:rPr lang="en-GB" dirty="0" smtClean="0"/>
              <a:t>Stage </a:t>
            </a:r>
            <a:r>
              <a:rPr lang="en-GB" dirty="0"/>
              <a:t>2: Diagnosis of the </a:t>
            </a:r>
            <a:r>
              <a:rPr lang="en-GB" dirty="0" smtClean="0"/>
              <a:t>problem/s </a:t>
            </a:r>
            <a:r>
              <a:rPr lang="en-GB" dirty="0"/>
              <a:t>or </a:t>
            </a:r>
            <a:r>
              <a:rPr lang="en-GB" dirty="0" smtClean="0"/>
              <a:t>situation.</a:t>
            </a:r>
          </a:p>
          <a:p>
            <a:pPr marL="609600" indent="-609600">
              <a:buNone/>
              <a:defRPr/>
            </a:pPr>
            <a:endParaRPr lang="en-GB" dirty="0" smtClean="0"/>
          </a:p>
          <a:p>
            <a:pPr marL="609600" indent="-609600">
              <a:buNone/>
              <a:defRPr/>
            </a:pPr>
            <a:r>
              <a:rPr lang="en-GB" dirty="0" smtClean="0"/>
              <a:t>Stage </a:t>
            </a:r>
            <a:r>
              <a:rPr lang="en-GB" dirty="0"/>
              <a:t>3: Putting priorities. </a:t>
            </a:r>
            <a:endParaRPr lang="en-GB" dirty="0" smtClean="0"/>
          </a:p>
          <a:p>
            <a:pPr marL="609600" indent="-609600">
              <a:buNone/>
              <a:defRPr/>
            </a:pPr>
            <a:endParaRPr lang="en-GB" dirty="0" smtClean="0"/>
          </a:p>
          <a:p>
            <a:pPr marL="609600" indent="-609600">
              <a:buNone/>
              <a:defRPr/>
            </a:pPr>
            <a:r>
              <a:rPr lang="en-GB" dirty="0" smtClean="0"/>
              <a:t>Stage </a:t>
            </a:r>
            <a:r>
              <a:rPr lang="en-GB" dirty="0"/>
              <a:t>4: Suggesting alternatives</a:t>
            </a:r>
            <a:r>
              <a:rPr lang="en-GB" dirty="0" smtClean="0"/>
              <a:t>.</a:t>
            </a:r>
          </a:p>
          <a:p>
            <a:pPr marL="609600" indent="-609600">
              <a:buNone/>
              <a:defRPr/>
            </a:pPr>
            <a:r>
              <a:rPr lang="en-GB" dirty="0" smtClean="0"/>
              <a:t> </a:t>
            </a:r>
          </a:p>
          <a:p>
            <a:pPr marL="609600" indent="-609600">
              <a:buNone/>
              <a:defRPr/>
            </a:pPr>
            <a:r>
              <a:rPr lang="en-GB" dirty="0" smtClean="0"/>
              <a:t>Stage </a:t>
            </a:r>
            <a:r>
              <a:rPr lang="en-GB" dirty="0"/>
              <a:t>5: Putting plan details</a:t>
            </a:r>
            <a:r>
              <a:rPr lang="en-GB" dirty="0" smtClean="0"/>
              <a:t>.</a:t>
            </a:r>
          </a:p>
          <a:p>
            <a:pPr marL="609600" indent="-609600">
              <a:buNone/>
              <a:defRPr/>
            </a:pPr>
            <a:r>
              <a:rPr lang="en-GB" dirty="0" smtClean="0"/>
              <a:t> </a:t>
            </a:r>
          </a:p>
          <a:p>
            <a:pPr marL="609600" indent="-609600">
              <a:buNone/>
              <a:defRPr/>
            </a:pPr>
            <a:r>
              <a:rPr lang="en-GB" dirty="0" smtClean="0"/>
              <a:t>Stage </a:t>
            </a:r>
            <a:r>
              <a:rPr lang="en-GB" dirty="0"/>
              <a:t>6: implementation planning. </a:t>
            </a:r>
            <a:endParaRPr lang="en-GB" dirty="0" smtClean="0"/>
          </a:p>
          <a:p>
            <a:pPr marL="609600" indent="-609600">
              <a:buNone/>
              <a:defRPr/>
            </a:pPr>
            <a:endParaRPr lang="en-GB" dirty="0" smtClean="0"/>
          </a:p>
          <a:p>
            <a:pPr marL="609600" indent="-609600">
              <a:buNone/>
              <a:defRPr/>
            </a:pPr>
            <a:r>
              <a:rPr lang="en-GB" dirty="0" smtClean="0"/>
              <a:t>Stage </a:t>
            </a:r>
            <a:r>
              <a:rPr lang="en-GB" dirty="0"/>
              <a:t>7: Evaluation planning</a:t>
            </a:r>
            <a:endParaRPr lang="en-US" sz="2400" dirty="0" smtClean="0"/>
          </a:p>
        </p:txBody>
      </p:sp>
      <p:sp>
        <p:nvSpPr>
          <p:cNvPr id="16388" name="AutoShape 9"/>
          <p:cNvSpPr>
            <a:spLocks noChangeArrowheads="1"/>
          </p:cNvSpPr>
          <p:nvPr/>
        </p:nvSpPr>
        <p:spPr bwMode="auto">
          <a:xfrm>
            <a:off x="1043606" y="1442846"/>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vert="eaVert" wrap="none" anchor="ctr"/>
          <a:lstStyle/>
          <a:p>
            <a:endParaRPr lang="ru-RU"/>
          </a:p>
        </p:txBody>
      </p:sp>
      <p:sp>
        <p:nvSpPr>
          <p:cNvPr id="16389" name="AutoShape 10"/>
          <p:cNvSpPr>
            <a:spLocks noChangeArrowheads="1"/>
          </p:cNvSpPr>
          <p:nvPr/>
        </p:nvSpPr>
        <p:spPr bwMode="auto">
          <a:xfrm>
            <a:off x="1043608" y="2259881"/>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vert="eaVert" wrap="none" anchor="ctr"/>
          <a:lstStyle/>
          <a:p>
            <a:endParaRPr lang="ru-RU"/>
          </a:p>
        </p:txBody>
      </p:sp>
      <p:sp>
        <p:nvSpPr>
          <p:cNvPr id="16390" name="AutoShape 11"/>
          <p:cNvSpPr>
            <a:spLocks noChangeArrowheads="1"/>
          </p:cNvSpPr>
          <p:nvPr/>
        </p:nvSpPr>
        <p:spPr bwMode="auto">
          <a:xfrm>
            <a:off x="1043606" y="3060464"/>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vert="eaVert" wrap="none" anchor="ctr"/>
          <a:lstStyle/>
          <a:p>
            <a:endParaRPr lang="ru-RU"/>
          </a:p>
        </p:txBody>
      </p:sp>
      <p:sp>
        <p:nvSpPr>
          <p:cNvPr id="16391" name="AutoShape 12"/>
          <p:cNvSpPr>
            <a:spLocks noChangeArrowheads="1"/>
          </p:cNvSpPr>
          <p:nvPr/>
        </p:nvSpPr>
        <p:spPr bwMode="auto">
          <a:xfrm>
            <a:off x="1043606" y="3901016"/>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vert="eaVert" wrap="none" anchor="ctr"/>
          <a:lstStyle/>
          <a:p>
            <a:endParaRPr lang="ru-RU"/>
          </a:p>
        </p:txBody>
      </p:sp>
      <p:sp>
        <p:nvSpPr>
          <p:cNvPr id="8" name="Slide Number Placeholder 7"/>
          <p:cNvSpPr>
            <a:spLocks noGrp="1"/>
          </p:cNvSpPr>
          <p:nvPr>
            <p:ph type="sldNum" sz="quarter" idx="12"/>
          </p:nvPr>
        </p:nvSpPr>
        <p:spPr/>
        <p:txBody>
          <a:bodyPr/>
          <a:lstStyle/>
          <a:p>
            <a:fld id="{B04531D7-AB04-456F-A61C-B6CF16191A96}" type="slidenum">
              <a:rPr lang="en-US" smtClean="0"/>
              <a:t>7</a:t>
            </a:fld>
            <a:endParaRPr lang="en-US"/>
          </a:p>
        </p:txBody>
      </p:sp>
      <p:sp>
        <p:nvSpPr>
          <p:cNvPr id="9" name="AutoShape 12"/>
          <p:cNvSpPr>
            <a:spLocks noChangeArrowheads="1"/>
          </p:cNvSpPr>
          <p:nvPr/>
        </p:nvSpPr>
        <p:spPr bwMode="auto">
          <a:xfrm>
            <a:off x="1043606" y="5582122"/>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vert="eaVert" wrap="none" anchor="ctr"/>
          <a:lstStyle/>
          <a:p>
            <a:endParaRPr lang="ru-RU"/>
          </a:p>
        </p:txBody>
      </p:sp>
      <p:sp>
        <p:nvSpPr>
          <p:cNvPr id="10" name="AutoShape 12"/>
          <p:cNvSpPr>
            <a:spLocks noChangeArrowheads="1"/>
          </p:cNvSpPr>
          <p:nvPr/>
        </p:nvSpPr>
        <p:spPr bwMode="auto">
          <a:xfrm>
            <a:off x="1043606" y="4741569"/>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vert="eaVert" wrap="none" anchor="ctr"/>
          <a:lstStyle/>
          <a:p>
            <a:endParaRPr lang="ru-RU"/>
          </a:p>
        </p:txBody>
      </p:sp>
    </p:spTree>
    <p:extLst>
      <p:ext uri="{BB962C8B-B14F-4D97-AF65-F5344CB8AC3E}">
        <p14:creationId xmlns:p14="http://schemas.microsoft.com/office/powerpoint/2010/main" val="388283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type="body" idx="1"/>
          </p:nvPr>
        </p:nvSpPr>
        <p:spPr/>
        <p:txBody>
          <a:bodyPr>
            <a:normAutofit/>
          </a:bodyPr>
          <a:lstStyle/>
          <a:p>
            <a:pPr algn="l" rtl="0" eaLnBrk="1" hangingPunct="1">
              <a:defRPr/>
            </a:pPr>
            <a:r>
              <a:rPr lang="en-US" dirty="0" smtClean="0"/>
              <a:t>Planning of a program is based on:</a:t>
            </a:r>
          </a:p>
          <a:p>
            <a:pPr lvl="1" algn="l" rtl="0" eaLnBrk="1" hangingPunct="1">
              <a:defRPr/>
            </a:pPr>
            <a:r>
              <a:rPr lang="en-GB" dirty="0" smtClean="0"/>
              <a:t>1. </a:t>
            </a:r>
            <a:r>
              <a:rPr lang="en-US" dirty="0" smtClean="0"/>
              <a:t>Needs </a:t>
            </a:r>
            <a:r>
              <a:rPr lang="en-US" dirty="0" smtClean="0"/>
              <a:t>and demands of the public</a:t>
            </a:r>
          </a:p>
          <a:p>
            <a:pPr lvl="1" algn="l" rtl="0" eaLnBrk="1" hangingPunct="1">
              <a:defRPr/>
            </a:pPr>
            <a:r>
              <a:rPr lang="en-US" dirty="0" smtClean="0"/>
              <a:t>2. Available resources</a:t>
            </a:r>
            <a:r>
              <a:rPr lang="ar-JO" dirty="0" smtClean="0"/>
              <a:t>:</a:t>
            </a:r>
          </a:p>
          <a:p>
            <a:pPr lvl="1">
              <a:lnSpc>
                <a:spcPct val="150000"/>
              </a:lnSpc>
              <a:buFont typeface="Wingdings" panose="05000000000000000000" pitchFamily="2" charset="2"/>
              <a:buChar char="Ø"/>
            </a:pPr>
            <a:r>
              <a:rPr lang="en-US" altLang="en-US" sz="2200" i="1" dirty="0"/>
              <a:t>Human Resources</a:t>
            </a:r>
            <a:r>
              <a:rPr lang="en-US" altLang="en-US" sz="2200" dirty="0"/>
              <a:t>: People </a:t>
            </a:r>
          </a:p>
          <a:p>
            <a:pPr lvl="1">
              <a:lnSpc>
                <a:spcPct val="150000"/>
              </a:lnSpc>
              <a:buFont typeface="Wingdings" panose="05000000000000000000" pitchFamily="2" charset="2"/>
              <a:buChar char="Ø"/>
            </a:pPr>
            <a:r>
              <a:rPr lang="en-US" altLang="en-US" sz="2200" i="1" dirty="0"/>
              <a:t>Financial Resources</a:t>
            </a:r>
            <a:r>
              <a:rPr lang="en-US" altLang="en-US" sz="2200" dirty="0"/>
              <a:t>: Money , Investments.</a:t>
            </a:r>
          </a:p>
          <a:p>
            <a:pPr lvl="1">
              <a:lnSpc>
                <a:spcPct val="150000"/>
              </a:lnSpc>
              <a:buFont typeface="Wingdings" panose="05000000000000000000" pitchFamily="2" charset="2"/>
              <a:buChar char="Ø"/>
            </a:pPr>
            <a:r>
              <a:rPr lang="en-US" altLang="en-US" sz="2200" i="1" dirty="0" smtClean="0"/>
              <a:t>Technical Resources</a:t>
            </a:r>
            <a:r>
              <a:rPr lang="en-US" altLang="en-US" sz="2200" dirty="0"/>
              <a:t>:  systems, Information , Time.</a:t>
            </a:r>
          </a:p>
          <a:p>
            <a:pPr lvl="1">
              <a:lnSpc>
                <a:spcPct val="150000"/>
              </a:lnSpc>
              <a:buFont typeface="Wingdings" panose="05000000000000000000" pitchFamily="2" charset="2"/>
              <a:buChar char="Ø"/>
            </a:pPr>
            <a:r>
              <a:rPr lang="en-US" altLang="en-US" sz="2200" i="1" dirty="0"/>
              <a:t> Natural Resource</a:t>
            </a:r>
            <a:r>
              <a:rPr lang="en-US" altLang="en-US" sz="2200" dirty="0"/>
              <a:t>s: buildings, </a:t>
            </a:r>
            <a:r>
              <a:rPr lang="en-US" altLang="en-US" sz="2200" dirty="0" err="1"/>
              <a:t>equipments</a:t>
            </a:r>
            <a:r>
              <a:rPr lang="en-US" altLang="en-US" sz="2200" dirty="0"/>
              <a:t>, machines </a:t>
            </a:r>
            <a:endParaRPr lang="en-US" dirty="0" smtClean="0"/>
          </a:p>
          <a:p>
            <a:pPr marL="457200" lvl="1" indent="0" algn="l" rtl="0" eaLnBrk="1" hangingPunct="1">
              <a:buNone/>
              <a:defRPr/>
            </a:pPr>
            <a:endParaRPr lang="en-US" dirty="0" smtClean="0"/>
          </a:p>
          <a:p>
            <a:pPr algn="l" rtl="0" eaLnBrk="1" hangingPunct="1">
              <a:buFont typeface="Wingdings" pitchFamily="2" charset="2"/>
              <a:buNone/>
              <a:defRPr/>
            </a:pPr>
            <a:endParaRPr lang="en-US" dirty="0" smtClean="0"/>
          </a:p>
          <a:p>
            <a:pPr lvl="1" algn="l" rtl="0" eaLnBrk="1" hangingPunct="1">
              <a:defRPr/>
            </a:pPr>
            <a:endParaRPr lang="en-US" dirty="0" smtClean="0"/>
          </a:p>
        </p:txBody>
      </p:sp>
      <p:sp>
        <p:nvSpPr>
          <p:cNvPr id="4" name="Slide Number Placeholder 3"/>
          <p:cNvSpPr>
            <a:spLocks noGrp="1"/>
          </p:cNvSpPr>
          <p:nvPr>
            <p:ph type="sldNum" sz="quarter" idx="12"/>
          </p:nvPr>
        </p:nvSpPr>
        <p:spPr/>
        <p:txBody>
          <a:bodyPr/>
          <a:lstStyle/>
          <a:p>
            <a:fld id="{B04531D7-AB04-456F-A61C-B6CF16191A96}" type="slidenum">
              <a:rPr lang="en-US" smtClean="0"/>
              <a:t>8</a:t>
            </a:fld>
            <a:endParaRPr lang="en-US"/>
          </a:p>
        </p:txBody>
      </p:sp>
    </p:spTree>
    <p:extLst>
      <p:ext uri="{BB962C8B-B14F-4D97-AF65-F5344CB8AC3E}">
        <p14:creationId xmlns:p14="http://schemas.microsoft.com/office/powerpoint/2010/main" val="4087604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fontScale="90000"/>
          </a:bodyPr>
          <a:lstStyle/>
          <a:p>
            <a:r>
              <a:rPr lang="en-US" dirty="0"/>
              <a:t>Planning of a program is based on:</a:t>
            </a:r>
            <a:br>
              <a:rPr lang="en-US" dirty="0"/>
            </a:br>
            <a:endParaRPr lang="en-GB" dirty="0"/>
          </a:p>
        </p:txBody>
      </p:sp>
      <p:sp>
        <p:nvSpPr>
          <p:cNvPr id="3" name="Content Placeholder 2"/>
          <p:cNvSpPr>
            <a:spLocks noGrp="1"/>
          </p:cNvSpPr>
          <p:nvPr>
            <p:ph idx="1"/>
          </p:nvPr>
        </p:nvSpPr>
        <p:spPr/>
        <p:txBody>
          <a:bodyPr>
            <a:normAutofit fontScale="77500" lnSpcReduction="20000"/>
          </a:bodyPr>
          <a:lstStyle/>
          <a:p>
            <a:pPr marL="109728" indent="0" algn="just">
              <a:lnSpc>
                <a:spcPct val="150000"/>
              </a:lnSpc>
              <a:buNone/>
              <a:defRPr/>
            </a:pPr>
            <a:r>
              <a:rPr lang="en-US" sz="2800" dirty="0" smtClean="0"/>
              <a:t>3. The </a:t>
            </a:r>
            <a:r>
              <a:rPr lang="en-US" sz="2800" dirty="0"/>
              <a:t>Total Environment Forces (public and external): </a:t>
            </a:r>
          </a:p>
          <a:p>
            <a:pPr marL="621792" lvl="1" algn="just">
              <a:lnSpc>
                <a:spcPct val="150000"/>
              </a:lnSpc>
              <a:spcBef>
                <a:spcPts val="324"/>
              </a:spcBef>
              <a:defRPr/>
            </a:pPr>
            <a:r>
              <a:rPr lang="en-US" dirty="0"/>
              <a:t>L</a:t>
            </a:r>
            <a:r>
              <a:rPr lang="en-US" dirty="0" smtClean="0"/>
              <a:t>egal </a:t>
            </a:r>
            <a:r>
              <a:rPr lang="en-US" dirty="0"/>
              <a:t>(laws and regulations) </a:t>
            </a:r>
          </a:p>
          <a:p>
            <a:pPr marL="621792" lvl="1" algn="just">
              <a:lnSpc>
                <a:spcPct val="150000"/>
              </a:lnSpc>
              <a:spcBef>
                <a:spcPts val="324"/>
              </a:spcBef>
              <a:defRPr/>
            </a:pPr>
            <a:r>
              <a:rPr lang="en-US" dirty="0"/>
              <a:t>P</a:t>
            </a:r>
            <a:r>
              <a:rPr lang="en-US" dirty="0" smtClean="0"/>
              <a:t>olitical </a:t>
            </a:r>
            <a:r>
              <a:rPr lang="en-US" dirty="0"/>
              <a:t>(political system) </a:t>
            </a:r>
          </a:p>
          <a:p>
            <a:pPr marL="621792" lvl="1" algn="just">
              <a:lnSpc>
                <a:spcPct val="150000"/>
              </a:lnSpc>
              <a:spcBef>
                <a:spcPts val="324"/>
              </a:spcBef>
              <a:defRPr/>
            </a:pPr>
            <a:r>
              <a:rPr lang="en-US" dirty="0"/>
              <a:t>C</a:t>
            </a:r>
            <a:r>
              <a:rPr lang="en-US" dirty="0" smtClean="0"/>
              <a:t>ultural </a:t>
            </a:r>
            <a:r>
              <a:rPr lang="en-US" dirty="0"/>
              <a:t>(</a:t>
            </a:r>
            <a:r>
              <a:rPr lang="en-US" dirty="0" smtClean="0"/>
              <a:t>attitudes), </a:t>
            </a:r>
            <a:endParaRPr lang="en-US" dirty="0"/>
          </a:p>
          <a:p>
            <a:pPr marL="621792" lvl="1" algn="just">
              <a:lnSpc>
                <a:spcPct val="150000"/>
              </a:lnSpc>
              <a:spcBef>
                <a:spcPts val="324"/>
              </a:spcBef>
              <a:defRPr/>
            </a:pPr>
            <a:r>
              <a:rPr lang="en-US" dirty="0"/>
              <a:t>E</a:t>
            </a:r>
            <a:r>
              <a:rPr lang="en-US" dirty="0" smtClean="0"/>
              <a:t>conomic </a:t>
            </a:r>
            <a:r>
              <a:rPr lang="en-US" dirty="0"/>
              <a:t>(finance and resources) </a:t>
            </a:r>
          </a:p>
          <a:p>
            <a:pPr marL="621792" lvl="1" algn="just">
              <a:lnSpc>
                <a:spcPct val="150000"/>
              </a:lnSpc>
              <a:spcBef>
                <a:spcPts val="324"/>
              </a:spcBef>
              <a:defRPr/>
            </a:pPr>
            <a:r>
              <a:rPr lang="en-US" dirty="0"/>
              <a:t>S</a:t>
            </a:r>
            <a:r>
              <a:rPr lang="en-US" dirty="0" smtClean="0"/>
              <a:t>ocial </a:t>
            </a:r>
            <a:r>
              <a:rPr lang="en-US" dirty="0"/>
              <a:t>(population ).</a:t>
            </a:r>
          </a:p>
          <a:p>
            <a:pPr marL="109728" indent="0" algn="just">
              <a:lnSpc>
                <a:spcPct val="150000"/>
              </a:lnSpc>
              <a:buNone/>
              <a:defRPr/>
            </a:pPr>
            <a:r>
              <a:rPr lang="en-US" sz="2800" dirty="0" smtClean="0"/>
              <a:t>4. The </a:t>
            </a:r>
            <a:r>
              <a:rPr lang="en-US" sz="2800" dirty="0"/>
              <a:t>health environment forces (private and internal): </a:t>
            </a:r>
          </a:p>
          <a:p>
            <a:pPr marL="621792" lvl="1" algn="just">
              <a:lnSpc>
                <a:spcPct val="150000"/>
              </a:lnSpc>
              <a:spcBef>
                <a:spcPts val="324"/>
              </a:spcBef>
              <a:defRPr/>
            </a:pPr>
            <a:r>
              <a:rPr lang="en-US" dirty="0"/>
              <a:t>P</a:t>
            </a:r>
            <a:r>
              <a:rPr lang="en-US" dirty="0" smtClean="0"/>
              <a:t>ublic </a:t>
            </a:r>
            <a:r>
              <a:rPr lang="en-US" dirty="0"/>
              <a:t>health and the level of health research, education and technology</a:t>
            </a:r>
          </a:p>
          <a:p>
            <a:pPr marL="0" indent="0">
              <a:buNone/>
            </a:pPr>
            <a:endParaRPr lang="en-GB" dirty="0"/>
          </a:p>
        </p:txBody>
      </p:sp>
    </p:spTree>
    <p:extLst>
      <p:ext uri="{BB962C8B-B14F-4D97-AF65-F5344CB8AC3E}">
        <p14:creationId xmlns:p14="http://schemas.microsoft.com/office/powerpoint/2010/main" val="1799732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533EA3-2E45-479F-B716-C48FA9BB190C}"/>
</file>

<file path=customXml/itemProps2.xml><?xml version="1.0" encoding="utf-8"?>
<ds:datastoreItem xmlns:ds="http://schemas.openxmlformats.org/officeDocument/2006/customXml" ds:itemID="{A6645730-F04A-467B-A07D-61C96A8DEF3C}"/>
</file>

<file path=customXml/itemProps3.xml><?xml version="1.0" encoding="utf-8"?>
<ds:datastoreItem xmlns:ds="http://schemas.openxmlformats.org/officeDocument/2006/customXml" ds:itemID="{68EDB5E9-F11B-466C-9A81-24A9789F7C1B}"/>
</file>

<file path=docProps/app.xml><?xml version="1.0" encoding="utf-8"?>
<Properties xmlns="http://schemas.openxmlformats.org/officeDocument/2006/extended-properties" xmlns:vt="http://schemas.openxmlformats.org/officeDocument/2006/docPropsVTypes">
  <TotalTime>1951</TotalTime>
  <Words>1220</Words>
  <Application>Microsoft Office PowerPoint</Application>
  <PresentationFormat>On-screen Show (4:3)</PresentationFormat>
  <Paragraphs>193</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Office Theme</vt:lpstr>
      <vt:lpstr> Health care administration/ Overview 2 </vt:lpstr>
      <vt:lpstr>Functions of Administration: There are several functions for administration In practice all these functions are interrelated to one another  </vt:lpstr>
      <vt:lpstr>Remember POSDCORB </vt:lpstr>
      <vt:lpstr>POSDCORB     Planning </vt:lpstr>
      <vt:lpstr>POSDCORB     Planning </vt:lpstr>
      <vt:lpstr>Plan criteria</vt:lpstr>
      <vt:lpstr>Stages of planning</vt:lpstr>
      <vt:lpstr>PowerPoint Presentation</vt:lpstr>
      <vt:lpstr>Planning of a program is based on: </vt:lpstr>
      <vt:lpstr>Summary:</vt:lpstr>
      <vt:lpstr>POSDCORB     Organization </vt:lpstr>
      <vt:lpstr>PowerPoint Presentation</vt:lpstr>
      <vt:lpstr>POSDCORB   Staffing </vt:lpstr>
      <vt:lpstr>POSDCORB   Staffing </vt:lpstr>
      <vt:lpstr>POSDCORB   Staffing </vt:lpstr>
      <vt:lpstr>POSDCORB Directing</vt:lpstr>
      <vt:lpstr>POSDCORB Directing</vt:lpstr>
      <vt:lpstr>POSDCORB Directing</vt:lpstr>
      <vt:lpstr>PowerPoint Presentation</vt:lpstr>
      <vt:lpstr>Katz 3-skill approach</vt:lpstr>
      <vt:lpstr>POSDCORB COordination</vt:lpstr>
      <vt:lpstr>POSDCORB COordination</vt:lpstr>
      <vt:lpstr>POSDCORB Reporting</vt:lpstr>
      <vt:lpstr>POSDCORB Reporting</vt:lpstr>
      <vt:lpstr>POSDCORB Budgeting</vt:lpstr>
      <vt:lpstr>POSDCORB Budgeting</vt:lpstr>
      <vt:lpstr>Definitions </vt:lpstr>
      <vt:lpstr>POSDCORB Budgeting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Hassan Judah</dc:creator>
  <cp:lastModifiedBy>israa rawashdeh</cp:lastModifiedBy>
  <cp:revision>136</cp:revision>
  <dcterms:created xsi:type="dcterms:W3CDTF">2018-01-29T23:26:29Z</dcterms:created>
  <dcterms:modified xsi:type="dcterms:W3CDTF">2021-03-01T08:26:20Z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