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947" r:id="rId3"/>
    <p:sldId id="983" r:id="rId4"/>
    <p:sldId id="984" r:id="rId5"/>
    <p:sldId id="987" r:id="rId6"/>
    <p:sldId id="1008" r:id="rId7"/>
    <p:sldId id="988" r:id="rId8"/>
    <p:sldId id="991" r:id="rId9"/>
    <p:sldId id="1009" r:id="rId10"/>
    <p:sldId id="992" r:id="rId11"/>
    <p:sldId id="1076" r:id="rId12"/>
    <p:sldId id="1075" r:id="rId13"/>
    <p:sldId id="989" r:id="rId14"/>
    <p:sldId id="996" r:id="rId15"/>
    <p:sldId id="1010" r:id="rId16"/>
    <p:sldId id="1011" r:id="rId17"/>
    <p:sldId id="993" r:id="rId18"/>
    <p:sldId id="999" r:id="rId19"/>
    <p:sldId id="985" r:id="rId20"/>
    <p:sldId id="997" r:id="rId21"/>
    <p:sldId id="1077" r:id="rId22"/>
    <p:sldId id="1012" r:id="rId23"/>
    <p:sldId id="994" r:id="rId24"/>
    <p:sldId id="995" r:id="rId25"/>
    <p:sldId id="1006" r:id="rId26"/>
    <p:sldId id="1001" r:id="rId27"/>
    <p:sldId id="1078" r:id="rId28"/>
    <p:sldId id="1003" r:id="rId29"/>
    <p:sldId id="1004" r:id="rId30"/>
    <p:sldId id="1005" r:id="rId31"/>
    <p:sldId id="1007" r:id="rId32"/>
    <p:sldId id="1022" r:id="rId33"/>
    <p:sldId id="1023" r:id="rId34"/>
    <p:sldId id="1024" r:id="rId35"/>
    <p:sldId id="1025" r:id="rId36"/>
    <p:sldId id="1026" r:id="rId37"/>
    <p:sldId id="1028" r:id="rId38"/>
    <p:sldId id="1029" r:id="rId39"/>
    <p:sldId id="1030" r:id="rId40"/>
    <p:sldId id="1040" r:id="rId41"/>
    <p:sldId id="1041" r:id="rId42"/>
    <p:sldId id="1042" r:id="rId43"/>
    <p:sldId id="1043" r:id="rId44"/>
    <p:sldId id="1044" r:id="rId45"/>
    <p:sldId id="1046" r:id="rId46"/>
    <p:sldId id="1049" r:id="rId47"/>
    <p:sldId id="1050" r:id="rId48"/>
    <p:sldId id="1053" r:id="rId49"/>
    <p:sldId id="1054" r:id="rId50"/>
    <p:sldId id="1055" r:id="rId51"/>
    <p:sldId id="1056" r:id="rId52"/>
    <p:sldId id="1057" r:id="rId53"/>
    <p:sldId id="1068" r:id="rId54"/>
    <p:sldId id="990" r:id="rId55"/>
    <p:sldId id="1013" r:id="rId56"/>
    <p:sldId id="1014" r:id="rId57"/>
    <p:sldId id="1015" r:id="rId58"/>
    <p:sldId id="1073" r:id="rId59"/>
    <p:sldId id="1074" r:id="rId60"/>
    <p:sldId id="1016" r:id="rId61"/>
    <p:sldId id="1017" r:id="rId62"/>
    <p:sldId id="948" r:id="rId63"/>
    <p:sldId id="949" r:id="rId64"/>
    <p:sldId id="971" r:id="rId65"/>
    <p:sldId id="950" r:id="rId66"/>
    <p:sldId id="951" r:id="rId67"/>
    <p:sldId id="952" r:id="rId68"/>
    <p:sldId id="953" r:id="rId69"/>
    <p:sldId id="956" r:id="rId70"/>
    <p:sldId id="1018" r:id="rId71"/>
    <p:sldId id="963" r:id="rId72"/>
    <p:sldId id="962" r:id="rId73"/>
    <p:sldId id="1080" r:id="rId74"/>
    <p:sldId id="1081" r:id="rId75"/>
    <p:sldId id="1019" r:id="rId76"/>
    <p:sldId id="1020" r:id="rId77"/>
    <p:sldId id="965" r:id="rId78"/>
    <p:sldId id="967" r:id="rId79"/>
    <p:sldId id="969" r:id="rId80"/>
    <p:sldId id="1071" r:id="rId81"/>
    <p:sldId id="1083" r:id="rId82"/>
    <p:sldId id="1084" r:id="rId83"/>
    <p:sldId id="1085" r:id="rId84"/>
    <p:sldId id="974" r:id="rId85"/>
    <p:sldId id="981" r:id="rId86"/>
    <p:sldId id="977" r:id="rId87"/>
    <p:sldId id="978" r:id="rId88"/>
    <p:sldId id="976" r:id="rId89"/>
    <p:sldId id="982" r:id="rId90"/>
    <p:sldId id="1082" r:id="rId91"/>
    <p:sldId id="1079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5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0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0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69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87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29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191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191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78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391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152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84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6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65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459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507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33400"/>
            <a:ext cx="21717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33400"/>
            <a:ext cx="6362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714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981200"/>
            <a:ext cx="8534400" cy="4267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07095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6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0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9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6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5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0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97F27-D5A2-4C24-943A-3078B269D3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ACA5D-C3A7-4914-B4A9-6FFDFA8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7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33400"/>
            <a:ext cx="8686800" cy="80010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81200"/>
            <a:ext cx="8534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5871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3C98F-5E93-4B62-97C5-773E02BC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947" y="1816331"/>
            <a:ext cx="7154944" cy="2123658"/>
          </a:xfrm>
        </p:spPr>
        <p:txBody>
          <a:bodyPr/>
          <a:lstStyle/>
          <a:p>
            <a:r>
              <a:rPr lang="en-US" dirty="0"/>
              <a:t>Preterm Labor: One Syndrome, Many Causes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597782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/>
              <a:t>Malek Al Qasem , MFM </a:t>
            </a:r>
          </a:p>
          <a:p>
            <a:pPr algn="ctr"/>
            <a:r>
              <a:rPr lang="en-US" sz="2000" b="1" dirty="0" smtClean="0"/>
              <a:t>Mutah university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107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28"/>
            <a:ext cx="9129887" cy="598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as a pathophysiology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2" y="1693729"/>
            <a:ext cx="7897689" cy="45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" y="412124"/>
            <a:ext cx="8860103" cy="618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273" y="404611"/>
            <a:ext cx="7279783" cy="800100"/>
          </a:xfrm>
        </p:spPr>
        <p:txBody>
          <a:bodyPr/>
          <a:lstStyle/>
          <a:p>
            <a:r>
              <a:rPr lang="en-US" dirty="0" smtClean="0"/>
              <a:t>Amniotic fluid tests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2" y="1560405"/>
            <a:ext cx="8538414" cy="413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3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704" y="197297"/>
            <a:ext cx="7018986" cy="1193621"/>
          </a:xfrm>
        </p:spPr>
        <p:txBody>
          <a:bodyPr/>
          <a:lstStyle/>
          <a:p>
            <a:r>
              <a:rPr lang="en-US" dirty="0" smtClean="0"/>
              <a:t>Highlighted points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4699" y="1582341"/>
            <a:ext cx="8718997" cy="489364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History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Sure date and confirmation by early first trimester records </a:t>
            </a:r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Vital signs(temperature&gt;38 fever ,hypotension with abruption)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Abdominal pain –tenderness—localized—PTL </a:t>
            </a:r>
            <a:r>
              <a:rPr lang="en-US" sz="2400" b="1" dirty="0" smtClean="0"/>
              <a:t>true—(Braxton hicks)</a:t>
            </a:r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Assessment of presentation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Assessment of engagement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Sterile speculum (swab </a:t>
            </a:r>
            <a:r>
              <a:rPr lang="en-US" sz="2400" b="1" dirty="0" smtClean="0"/>
              <a:t>vaginal, </a:t>
            </a:r>
            <a:r>
              <a:rPr lang="en-US" sz="2400" b="1" dirty="0"/>
              <a:t>group </a:t>
            </a:r>
            <a:r>
              <a:rPr lang="en-US" sz="2400" b="1" dirty="0" smtClean="0"/>
              <a:t>B strep)</a:t>
            </a:r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Discharge offensive and possible pooling liquor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CTG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Ultrasound </a:t>
            </a:r>
          </a:p>
        </p:txBody>
      </p:sp>
    </p:spTree>
    <p:extLst>
      <p:ext uri="{BB962C8B-B14F-4D97-AF65-F5344CB8AC3E}">
        <p14:creationId xmlns:p14="http://schemas.microsoft.com/office/powerpoint/2010/main" val="3362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2744" y="353095"/>
            <a:ext cx="4146997" cy="800100"/>
          </a:xfrm>
        </p:spPr>
        <p:txBody>
          <a:bodyPr/>
          <a:lstStyle/>
          <a:p>
            <a:r>
              <a:rPr lang="en-US" dirty="0" smtClean="0"/>
              <a:t>Screening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2276" y="1882136"/>
            <a:ext cx="7933385" cy="304698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The two most important </a:t>
            </a:r>
            <a:r>
              <a:rPr lang="en-US" sz="3200" b="1" dirty="0" smtClean="0"/>
              <a:t>predictors of </a:t>
            </a:r>
            <a:r>
              <a:rPr lang="en-US" sz="3200" b="1" dirty="0"/>
              <a:t>spontaneous preterm birth  </a:t>
            </a:r>
            <a:r>
              <a:rPr lang="en-US" sz="3200" b="1" dirty="0" smtClean="0"/>
              <a:t>are:</a:t>
            </a:r>
            <a:endParaRPr lang="en-US" sz="2800" b="1" dirty="0" smtClean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S</a:t>
            </a:r>
            <a:r>
              <a:rPr lang="en-US" sz="3200" b="1" dirty="0" smtClean="0"/>
              <a:t>onographeic </a:t>
            </a:r>
            <a:r>
              <a:rPr lang="en-US" sz="3200" b="1" dirty="0"/>
              <a:t>short cervix in the </a:t>
            </a:r>
            <a:r>
              <a:rPr lang="en-US" sz="3200" b="1" dirty="0" smtClean="0"/>
              <a:t>midtrimester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S</a:t>
            </a:r>
            <a:r>
              <a:rPr lang="en-US" sz="3200" b="1" dirty="0" smtClean="0"/>
              <a:t>pontaneous </a:t>
            </a:r>
            <a:r>
              <a:rPr lang="en-US" sz="3200" b="1" dirty="0"/>
              <a:t>preterm birth in a prior pregnancy</a:t>
            </a:r>
          </a:p>
        </p:txBody>
      </p:sp>
    </p:spTree>
    <p:extLst>
      <p:ext uri="{BB962C8B-B14F-4D97-AF65-F5344CB8AC3E}">
        <p14:creationId xmlns:p14="http://schemas.microsoft.com/office/powerpoint/2010/main" val="11021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08" y="353096"/>
            <a:ext cx="5087155" cy="800100"/>
          </a:xfrm>
        </p:spPr>
        <p:txBody>
          <a:bodyPr/>
          <a:lstStyle/>
          <a:p>
            <a:r>
              <a:rPr lang="en-US" dirty="0" smtClean="0"/>
              <a:t>Cervical length 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16211"/>
          <a:stretch/>
        </p:blipFill>
        <p:spPr bwMode="auto">
          <a:xfrm>
            <a:off x="1354121" y="1339403"/>
            <a:ext cx="6433151" cy="488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1210614" y="1609859"/>
            <a:ext cx="1558344" cy="163561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0779" y="1152640"/>
            <a:ext cx="1633777" cy="400110"/>
          </a:xfrm>
          <a:prstGeom prst="rect">
            <a:avLst/>
          </a:prstGeom>
          <a:noFill/>
          <a:ln w="5715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Fetal head  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387144" y="2678806"/>
            <a:ext cx="2009104" cy="70833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A5002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391696" y="2846231"/>
            <a:ext cx="1004552" cy="73409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A5002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387144" y="3580327"/>
            <a:ext cx="100455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A5002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07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1" y="1074338"/>
            <a:ext cx="8686800" cy="1384995"/>
          </a:xfrm>
        </p:spPr>
        <p:txBody>
          <a:bodyPr/>
          <a:lstStyle/>
          <a:p>
            <a:r>
              <a:rPr lang="en-US" sz="2800" dirty="0"/>
              <a:t>Cervical length at </a:t>
            </a:r>
            <a:r>
              <a:rPr lang="en-US" sz="2800" dirty="0" smtClean="0"/>
              <a:t>18-22 </a:t>
            </a:r>
            <a:r>
              <a:rPr lang="en-US" sz="2800" dirty="0"/>
              <a:t>weeks in pregnancies that deliver at term is normally distributed with a mean of 34 </a:t>
            </a:r>
            <a:r>
              <a:rPr lang="en-US" sz="2800" dirty="0" smtClean="0"/>
              <a:t>mm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34851" y="3012103"/>
            <a:ext cx="8667481" cy="3108543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In pregnancies with </a:t>
            </a:r>
            <a:r>
              <a:rPr lang="en-US" sz="2800" b="1" dirty="0" err="1" smtClean="0"/>
              <a:t>sPTB</a:t>
            </a:r>
            <a:r>
              <a:rPr lang="en-US" sz="2800" b="1" dirty="0" smtClean="0"/>
              <a:t> </a:t>
            </a:r>
            <a:r>
              <a:rPr lang="en-US" sz="2800" b="1" dirty="0"/>
              <a:t>at &lt;34 weeks there is a bimodal distribution in cervical length. The cervical length is &lt;15 mm in 1% of the population and this group contains 20% of cases of </a:t>
            </a:r>
            <a:r>
              <a:rPr lang="en-US" sz="2800" b="1" dirty="0" err="1"/>
              <a:t>sPTB</a:t>
            </a:r>
            <a:r>
              <a:rPr lang="en-US" sz="2800" b="1" dirty="0"/>
              <a:t> at &lt;34 weeks. The cervical length is &lt;25 mm in 10% of the population and this group contains 40% of cases of </a:t>
            </a:r>
            <a:r>
              <a:rPr lang="en-US" sz="2800" b="1" dirty="0" err="1"/>
              <a:t>sPTB</a:t>
            </a:r>
            <a:r>
              <a:rPr lang="en-US" sz="2800" b="1" dirty="0"/>
              <a:t> at &lt;34 weeks</a:t>
            </a:r>
          </a:p>
        </p:txBody>
      </p:sp>
    </p:spTree>
    <p:extLst>
      <p:ext uri="{BB962C8B-B14F-4D97-AF65-F5344CB8AC3E}">
        <p14:creationId xmlns:p14="http://schemas.microsoft.com/office/powerpoint/2010/main" val="23944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7746" y="316908"/>
            <a:ext cx="3721995" cy="769441"/>
          </a:xfrm>
        </p:spPr>
        <p:txBody>
          <a:bodyPr/>
          <a:lstStyle/>
          <a:p>
            <a:r>
              <a:rPr lang="en-US" dirty="0" smtClean="0"/>
              <a:t>Screening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1972" y="1263576"/>
            <a:ext cx="8358388" cy="70788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4000" b="1" dirty="0" err="1" smtClean="0"/>
              <a:t>Cervico</a:t>
            </a:r>
            <a:r>
              <a:rPr lang="en-US" sz="4000" b="1" dirty="0" smtClean="0"/>
              <a:t>-vaginal </a:t>
            </a:r>
            <a:r>
              <a:rPr lang="en-US" sz="3600" b="1" dirty="0"/>
              <a:t>fetal fibronectin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21972" y="2509413"/>
            <a:ext cx="8358388" cy="304698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Fetal fibronectin is an extracellular matrix glycoprotein produced by </a:t>
            </a:r>
            <a:r>
              <a:rPr lang="en-US" sz="3200" b="1" dirty="0" err="1"/>
              <a:t>amniocytes</a:t>
            </a:r>
            <a:r>
              <a:rPr lang="en-US" sz="3200" b="1" dirty="0"/>
              <a:t> and by </a:t>
            </a:r>
            <a:r>
              <a:rPr lang="en-US" sz="3200" b="1" dirty="0" err="1" smtClean="0"/>
              <a:t>cytotrophoblast</a:t>
            </a:r>
            <a:endParaRPr lang="en-US" sz="32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 smtClean="0"/>
              <a:t> </a:t>
            </a:r>
            <a:r>
              <a:rPr lang="en-US" sz="3200" b="1" dirty="0"/>
              <a:t>It is localized between chorion and decidua </a:t>
            </a:r>
            <a:r>
              <a:rPr lang="en-US" sz="3200" b="1" dirty="0" smtClean="0"/>
              <a:t>and </a:t>
            </a:r>
            <a:r>
              <a:rPr lang="en-US" sz="3200" b="1" dirty="0"/>
              <a:t>acts as a ’glue’ between the pregnancy and the </a:t>
            </a:r>
            <a:r>
              <a:rPr lang="en-US" sz="3200" b="1" dirty="0" smtClean="0"/>
              <a:t>uterus</a:t>
            </a:r>
          </a:p>
        </p:txBody>
      </p:sp>
    </p:spTree>
    <p:extLst>
      <p:ext uri="{BB962C8B-B14F-4D97-AF65-F5344CB8AC3E}">
        <p14:creationId xmlns:p14="http://schemas.microsoft.com/office/powerpoint/2010/main" val="867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405" y="123726"/>
            <a:ext cx="6156102" cy="769441"/>
          </a:xfrm>
        </p:spPr>
        <p:txBody>
          <a:bodyPr/>
          <a:lstStyle/>
          <a:p>
            <a:r>
              <a:rPr lang="en-US" dirty="0" smtClean="0"/>
              <a:t>Cell-free </a:t>
            </a:r>
            <a:r>
              <a:rPr lang="en-US" dirty="0"/>
              <a:t>Fetal </a:t>
            </a:r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0913" y="1413885"/>
            <a:ext cx="8268236" cy="483209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A </a:t>
            </a:r>
            <a:r>
              <a:rPr lang="en-US" sz="2800" b="1" dirty="0"/>
              <a:t>role for cell-free fetal (</a:t>
            </a:r>
            <a:r>
              <a:rPr lang="en-US" sz="2800" b="1" dirty="0" err="1"/>
              <a:t>cff</a:t>
            </a:r>
            <a:r>
              <a:rPr lang="en-US" sz="2800" b="1" dirty="0"/>
              <a:t>) DNA as a signal for the onset of labor has recently </a:t>
            </a:r>
            <a:r>
              <a:rPr lang="en-US" sz="2800" b="1" dirty="0" smtClean="0"/>
              <a:t>been proposed </a:t>
            </a:r>
          </a:p>
          <a:p>
            <a:pPr marL="285750" indent="-2857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In </a:t>
            </a:r>
            <a:r>
              <a:rPr lang="en-US" sz="2800" b="1" dirty="0"/>
              <a:t>pregnant women, </a:t>
            </a:r>
            <a:r>
              <a:rPr lang="en-US" sz="2800" b="1" dirty="0" err="1"/>
              <a:t>cff</a:t>
            </a:r>
            <a:r>
              <a:rPr lang="en-US" sz="2800" b="1" dirty="0"/>
              <a:t> DNA is normally present in the plasma, </a:t>
            </a:r>
            <a:r>
              <a:rPr lang="en-US" sz="2800" b="1" dirty="0" smtClean="0"/>
              <a:t>and concentrations </a:t>
            </a:r>
            <a:r>
              <a:rPr lang="en-US" sz="2800" b="1" dirty="0"/>
              <a:t>increase as a function of gestational age - peaking at the end of </a:t>
            </a:r>
            <a:r>
              <a:rPr lang="en-US" sz="2800" b="1" dirty="0" smtClean="0"/>
              <a:t>pregnancy just </a:t>
            </a:r>
            <a:r>
              <a:rPr lang="en-US" sz="2800" b="1" dirty="0"/>
              <a:t>prior to the onset of </a:t>
            </a:r>
            <a:r>
              <a:rPr lang="en-US" sz="2800" b="1" dirty="0" smtClean="0"/>
              <a:t>labor</a:t>
            </a:r>
          </a:p>
          <a:p>
            <a:pPr marL="285750" indent="-2857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err="1"/>
              <a:t>cff</a:t>
            </a:r>
            <a:r>
              <a:rPr lang="en-US" sz="2800" b="1" dirty="0"/>
              <a:t> DNA (in contrast with adult cell-free DNA) </a:t>
            </a:r>
            <a:r>
              <a:rPr lang="en-US" sz="2800" b="1" dirty="0" smtClean="0"/>
              <a:t>is </a:t>
            </a:r>
            <a:r>
              <a:rPr lang="en-US" sz="2800" b="1" dirty="0" err="1" smtClean="0"/>
              <a:t>hypomethylated</a:t>
            </a:r>
            <a:r>
              <a:rPr lang="en-US" sz="2800" b="1" dirty="0" smtClean="0"/>
              <a:t> and </a:t>
            </a:r>
            <a:r>
              <a:rPr lang="en-US" sz="2800" b="1" dirty="0"/>
              <a:t>induce an inflammatory </a:t>
            </a:r>
            <a:r>
              <a:rPr lang="en-US" sz="2800" b="1" dirty="0" smtClean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2147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07" y="494764"/>
            <a:ext cx="6151272" cy="800100"/>
          </a:xfrm>
        </p:spPr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941" y="2413338"/>
            <a:ext cx="8448541" cy="267765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Preterm birth is associated with 5-18% of </a:t>
            </a:r>
            <a:r>
              <a:rPr lang="en-US" sz="2800" b="1" dirty="0" smtClean="0"/>
              <a:t>pregnancies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I</a:t>
            </a:r>
            <a:r>
              <a:rPr lang="en-US" sz="2800" b="1" dirty="0" smtClean="0"/>
              <a:t>s </a:t>
            </a:r>
            <a:r>
              <a:rPr lang="en-US" sz="2800" b="1" dirty="0"/>
              <a:t>a leading cause of infant </a:t>
            </a:r>
            <a:r>
              <a:rPr lang="en-US" sz="2800" b="1" dirty="0" smtClean="0"/>
              <a:t>morbidity and mortality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Spontaneous </a:t>
            </a:r>
            <a:r>
              <a:rPr lang="en-US" sz="2800" b="1" dirty="0"/>
              <a:t>preterm labor, a syndrome caused by multiple pathologic </a:t>
            </a:r>
            <a:r>
              <a:rPr lang="en-US" sz="2800" b="1" dirty="0" smtClean="0"/>
              <a:t>processes</a:t>
            </a:r>
          </a:p>
        </p:txBody>
      </p:sp>
    </p:spTree>
    <p:extLst>
      <p:ext uri="{BB962C8B-B14F-4D97-AF65-F5344CB8AC3E}">
        <p14:creationId xmlns:p14="http://schemas.microsoft.com/office/powerpoint/2010/main" val="7424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856" y="353096"/>
            <a:ext cx="7318420" cy="800100"/>
          </a:xfrm>
        </p:spPr>
        <p:txBody>
          <a:bodyPr/>
          <a:lstStyle/>
          <a:p>
            <a:r>
              <a:rPr lang="en-US" dirty="0"/>
              <a:t>Cell-free Fetal DNA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549" y="1624352"/>
            <a:ext cx="8229600" cy="440120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The downstream consequences could include activating the common pathway of labor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Patients who have an </a:t>
            </a:r>
            <a:r>
              <a:rPr lang="en-US" sz="2800" b="1" i="1" u="sng" dirty="0"/>
              <a:t>elevation of </a:t>
            </a:r>
            <a:r>
              <a:rPr lang="en-US" sz="2800" b="1" i="1" u="sng" dirty="0" err="1"/>
              <a:t>cff</a:t>
            </a:r>
            <a:r>
              <a:rPr lang="en-US" sz="2800" b="1" i="1" u="sng" dirty="0"/>
              <a:t> DNA in the midtrimester</a:t>
            </a:r>
            <a:r>
              <a:rPr lang="en-US" sz="2800" b="1" dirty="0"/>
              <a:t> are at increased risk for spontaneous preterm delivery later in gestation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Patients with preterm labor and high plasma concentrations of </a:t>
            </a:r>
            <a:r>
              <a:rPr lang="en-US" sz="2800" b="1" dirty="0" err="1"/>
              <a:t>cff</a:t>
            </a:r>
            <a:r>
              <a:rPr lang="en-US" sz="2800" b="1" dirty="0"/>
              <a:t> DNA are also at increased risk for preterm delivery </a:t>
            </a:r>
          </a:p>
        </p:txBody>
      </p:sp>
    </p:spTree>
    <p:extLst>
      <p:ext uri="{BB962C8B-B14F-4D97-AF65-F5344CB8AC3E}">
        <p14:creationId xmlns:p14="http://schemas.microsoft.com/office/powerpoint/2010/main" val="35621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721" y="494763"/>
            <a:ext cx="6629400" cy="800100"/>
          </a:xfrm>
        </p:spPr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7736" y="2313681"/>
            <a:ext cx="6877317" cy="255454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A50021"/>
              </a:buClr>
            </a:pPr>
            <a:r>
              <a:rPr lang="en-US" sz="3200" b="1" dirty="0"/>
              <a:t>Goals </a:t>
            </a:r>
            <a:r>
              <a:rPr lang="en-US" sz="3200" b="1" dirty="0" smtClean="0"/>
              <a:t>:</a:t>
            </a:r>
            <a:endParaRPr lang="en-US" sz="3200" b="1" dirty="0"/>
          </a:p>
          <a:p>
            <a:pPr marL="514350" indent="-5143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D</a:t>
            </a:r>
            <a:r>
              <a:rPr lang="en-US" sz="3200" b="1" dirty="0" smtClean="0"/>
              <a:t>elay </a:t>
            </a:r>
            <a:r>
              <a:rPr lang="en-US" sz="3200" b="1" dirty="0"/>
              <a:t>delivery </a:t>
            </a:r>
            <a:endParaRPr lang="en-US" sz="3200" b="1" dirty="0" smtClean="0"/>
          </a:p>
          <a:p>
            <a:pPr marL="514350" indent="-5143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 smtClean="0"/>
              <a:t>Identification etiology </a:t>
            </a:r>
            <a:endParaRPr lang="en-US" sz="3200" b="1" dirty="0"/>
          </a:p>
          <a:p>
            <a:pPr marL="514350" indent="-5143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Administration of steroids </a:t>
            </a:r>
          </a:p>
          <a:p>
            <a:pPr marL="514350" indent="-51435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200" b="1" dirty="0"/>
              <a:t>GBs prophylaxis</a:t>
            </a:r>
          </a:p>
        </p:txBody>
      </p:sp>
    </p:spTree>
    <p:extLst>
      <p:ext uri="{BB962C8B-B14F-4D97-AF65-F5344CB8AC3E}">
        <p14:creationId xmlns:p14="http://schemas.microsoft.com/office/powerpoint/2010/main" val="26479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/>
        </p:blipFill>
        <p:spPr bwMode="auto">
          <a:xfrm>
            <a:off x="850006" y="180304"/>
            <a:ext cx="7578979" cy="628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 PTB in short cervix 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1464832"/>
            <a:ext cx="8380119" cy="454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842456" y="2421228"/>
            <a:ext cx="682581" cy="1841679"/>
          </a:xfrm>
          <a:prstGeom prst="rect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7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23" y="327338"/>
            <a:ext cx="5525035" cy="800100"/>
          </a:xfrm>
        </p:spPr>
        <p:txBody>
          <a:bodyPr/>
          <a:lstStyle/>
          <a:p>
            <a:r>
              <a:rPr lang="en-US" dirty="0" smtClean="0"/>
              <a:t>Cervical pessary 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51" y="1248325"/>
            <a:ext cx="6323526" cy="43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80903" y="5616760"/>
            <a:ext cx="3227743" cy="58477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/>
              <a:t>Weak evidence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208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63" y="378051"/>
            <a:ext cx="8686800" cy="2862322"/>
          </a:xfrm>
        </p:spPr>
        <p:txBody>
          <a:bodyPr/>
          <a:lstStyle/>
          <a:p>
            <a:pPr>
              <a:buClr>
                <a:srgbClr val="A50021"/>
              </a:buClr>
            </a:pPr>
            <a:r>
              <a:rPr lang="en-US" sz="3600" dirty="0"/>
              <a:t>According to obstetric history</a:t>
            </a:r>
            <a:br>
              <a:rPr lang="en-US" sz="3600" dirty="0"/>
            </a:br>
            <a:r>
              <a:rPr lang="en-US" sz="3600" dirty="0"/>
              <a:t>Studies investigating the value of preventative measures have essentially focused in two groups of </a:t>
            </a:r>
            <a:r>
              <a:rPr lang="en-US" sz="3600" dirty="0" smtClean="0"/>
              <a:t>women: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06062" y="4071389"/>
            <a:ext cx="8641724" cy="46166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Women with a previous preterm </a:t>
            </a:r>
            <a:r>
              <a:rPr lang="en-US" sz="2400" b="1" dirty="0" smtClean="0"/>
              <a:t>birth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06061" y="4831398"/>
            <a:ext cx="8641725" cy="70788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Women </a:t>
            </a:r>
            <a:r>
              <a:rPr lang="en-US" sz="2000" b="1" dirty="0"/>
              <a:t>with no previous preterm delivery but found through a screening test in pregnancy to be at increased risk of preterm </a:t>
            </a:r>
            <a:r>
              <a:rPr lang="en-US" sz="2000" b="1" dirty="0" smtClean="0"/>
              <a:t>birth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02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163" y="314459"/>
            <a:ext cx="5628067" cy="800100"/>
          </a:xfrm>
        </p:spPr>
        <p:txBody>
          <a:bodyPr/>
          <a:lstStyle/>
          <a:p>
            <a:r>
              <a:rPr lang="en-US" dirty="0" smtClean="0"/>
              <a:t>Preventions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2339" b="3216"/>
          <a:stretch/>
        </p:blipFill>
        <p:spPr bwMode="auto">
          <a:xfrm>
            <a:off x="296214" y="1944709"/>
            <a:ext cx="8567078" cy="415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9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063" y="657250"/>
            <a:ext cx="8718996" cy="489364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Bed </a:t>
            </a:r>
            <a:r>
              <a:rPr lang="en-US" sz="2400" b="1" dirty="0"/>
              <a:t>rest in hospital or at home is widely recommended for the prevention of preterm birth but there is </a:t>
            </a:r>
            <a:r>
              <a:rPr lang="en-US" sz="2400" b="1" i="1" u="sng" dirty="0"/>
              <a:t>no scientific evidence </a:t>
            </a:r>
            <a:r>
              <a:rPr lang="en-US" sz="2400" b="1" dirty="0"/>
              <a:t>to support this </a:t>
            </a:r>
            <a:r>
              <a:rPr lang="en-US" sz="2400" b="1" dirty="0" smtClean="0"/>
              <a:t>practice</a:t>
            </a:r>
          </a:p>
          <a:p>
            <a:r>
              <a:rPr lang="en-US" sz="2400" b="1" dirty="0" smtClean="0"/>
              <a:t>Bed </a:t>
            </a:r>
            <a:r>
              <a:rPr lang="en-US" sz="2400" b="1" dirty="0"/>
              <a:t>rest may also have some adverse effects for women, including increased likelihood of venous thrombosis, muscle atrophy and </a:t>
            </a:r>
            <a:r>
              <a:rPr lang="en-US" sz="2400" b="1" dirty="0" smtClean="0"/>
              <a:t>stress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Betamimetics</a:t>
            </a:r>
            <a:r>
              <a:rPr lang="en-US" sz="2400" b="1" dirty="0" smtClean="0"/>
              <a:t> </a:t>
            </a:r>
            <a:r>
              <a:rPr lang="en-US" sz="2400" b="1" dirty="0"/>
              <a:t>given prophylactically.</a:t>
            </a:r>
          </a:p>
          <a:p>
            <a:endParaRPr lang="en-US" sz="2400" b="1" dirty="0"/>
          </a:p>
          <a:p>
            <a:r>
              <a:rPr lang="en-US" sz="2400" b="1" dirty="0"/>
              <a:t>Life style interventions, such as decrease in manual labor, increase in visits to antenatal clinics, psychological support, or diet supplementation with iron, folate, calcium, zinc magnesium, vitamins, or fish oil.</a:t>
            </a:r>
          </a:p>
        </p:txBody>
      </p:sp>
    </p:spTree>
    <p:extLst>
      <p:ext uri="{BB962C8B-B14F-4D97-AF65-F5344CB8AC3E}">
        <p14:creationId xmlns:p14="http://schemas.microsoft.com/office/powerpoint/2010/main" val="10271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175"/>
            <a:ext cx="8686800" cy="1446550"/>
          </a:xfrm>
        </p:spPr>
        <p:txBody>
          <a:bodyPr/>
          <a:lstStyle/>
          <a:p>
            <a:r>
              <a:rPr lang="en-US" dirty="0"/>
              <a:t>women with previous preterm </a:t>
            </a:r>
            <a:r>
              <a:rPr lang="en-US" dirty="0" smtClean="0"/>
              <a:t>birth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6062" y="1997839"/>
            <a:ext cx="8615966" cy="390183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No </a:t>
            </a:r>
            <a:r>
              <a:rPr lang="en-US" sz="2400" b="1" dirty="0"/>
              <a:t>benefit from bed rest, prophylactic tocolytics or lifestyle interventions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Vaginal progesterone every night from 20 to 34 weeks reduces PTB by 25%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Measurement of cervical length every 2 weeks between 14 and 24 weeks and cervical cerclage if the cervix becomes less than 25 mm reduces PTB by 25%</a:t>
            </a:r>
          </a:p>
        </p:txBody>
      </p:sp>
    </p:spTree>
    <p:extLst>
      <p:ext uri="{BB962C8B-B14F-4D97-AF65-F5344CB8AC3E}">
        <p14:creationId xmlns:p14="http://schemas.microsoft.com/office/powerpoint/2010/main" val="25292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85" y="322381"/>
            <a:ext cx="8686800" cy="2123658"/>
          </a:xfrm>
        </p:spPr>
        <p:txBody>
          <a:bodyPr/>
          <a:lstStyle/>
          <a:p>
            <a:r>
              <a:rPr lang="en-US" dirty="0"/>
              <a:t>women with no previous preterm birth but positive screening </a:t>
            </a:r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981" y="2927925"/>
            <a:ext cx="8828469" cy="1323439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Short </a:t>
            </a:r>
            <a:r>
              <a:rPr lang="en-US" sz="2000" b="1" dirty="0"/>
              <a:t>cervix at 20-24 </a:t>
            </a:r>
            <a:r>
              <a:rPr lang="en-US" sz="2000" b="1" dirty="0" smtClean="0"/>
              <a:t>weeks consider Cervical </a:t>
            </a:r>
            <a:r>
              <a:rPr lang="en-US" sz="2000" b="1" dirty="0"/>
              <a:t>cerclage </a:t>
            </a:r>
            <a:r>
              <a:rPr lang="en-US" sz="2000" b="1" dirty="0" smtClean="0"/>
              <a:t> it may </a:t>
            </a:r>
            <a:r>
              <a:rPr lang="en-US" sz="2000" b="1" dirty="0"/>
              <a:t>reduce PTB at &lt;34 weeks by 15</a:t>
            </a:r>
            <a:r>
              <a:rPr lang="en-US" sz="2000" b="1" dirty="0" smtClean="0"/>
              <a:t>%</a:t>
            </a:r>
            <a:endParaRPr lang="en-US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Vaginal progesterone every night from 20 to 34 weeks reduces PTB at &lt;34 weeks by 35-40</a:t>
            </a:r>
            <a:r>
              <a:rPr lang="en-US" sz="2000" b="1" dirty="0" smtClean="0"/>
              <a:t>%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60980" y="4699440"/>
            <a:ext cx="8828469" cy="156966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/>
              <a:t>In women with asymptomatic </a:t>
            </a:r>
            <a:r>
              <a:rPr lang="en-US" sz="2400" b="1" dirty="0" smtClean="0"/>
              <a:t>bacteruria </a:t>
            </a:r>
            <a:r>
              <a:rPr lang="en-US" sz="2400" b="1" dirty="0"/>
              <a:t>the risk of PTB and pyelonephritis is </a:t>
            </a:r>
            <a:r>
              <a:rPr lang="en-US" sz="2400" b="1" dirty="0" smtClean="0"/>
              <a:t>increased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Antibiotic </a:t>
            </a:r>
            <a:r>
              <a:rPr lang="en-US" sz="2400" b="1" dirty="0"/>
              <a:t>treatment reduces the risk of pyelonephritis but does not reduce the risk of </a:t>
            </a:r>
            <a:r>
              <a:rPr lang="en-US" sz="2400" b="1" dirty="0" smtClean="0"/>
              <a:t>PTB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52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69" y="2061030"/>
            <a:ext cx="8686800" cy="2123658"/>
          </a:xfrm>
        </p:spPr>
        <p:txBody>
          <a:bodyPr/>
          <a:lstStyle/>
          <a:p>
            <a:r>
              <a:rPr lang="en-US" dirty="0"/>
              <a:t>The prevention and treatment of preterm labor have been a </a:t>
            </a:r>
            <a:r>
              <a:rPr lang="en-US" dirty="0" smtClean="0"/>
              <a:t>long-standing </a:t>
            </a:r>
            <a:r>
              <a:rPr lang="en-US" dirty="0"/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26757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59" y="365974"/>
            <a:ext cx="8026758" cy="800100"/>
          </a:xfrm>
        </p:spPr>
        <p:txBody>
          <a:bodyPr/>
          <a:lstStyle/>
          <a:p>
            <a:r>
              <a:rPr lang="en-US" dirty="0" smtClean="0"/>
              <a:t>Threatened preterm labor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6517" y="1997839"/>
            <a:ext cx="8203843" cy="304698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Management Women </a:t>
            </a:r>
            <a:r>
              <a:rPr lang="en-US" sz="2400" b="1" dirty="0"/>
              <a:t>presenting with threatened preterm labor are often </a:t>
            </a:r>
            <a:r>
              <a:rPr lang="en-US" sz="2400" b="1" dirty="0" smtClean="0"/>
              <a:t> </a:t>
            </a:r>
            <a:r>
              <a:rPr lang="en-US" sz="2400" b="1" dirty="0"/>
              <a:t>with: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Hospitalization </a:t>
            </a:r>
            <a:r>
              <a:rPr lang="en-US" sz="2400" b="1" dirty="0"/>
              <a:t>in a unit with facilities for neonatal intensive </a:t>
            </a:r>
            <a:r>
              <a:rPr lang="en-US" sz="2400" b="1" dirty="0" smtClean="0"/>
              <a:t>care</a:t>
            </a: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/>
              <a:t>Administration of tocolytics to prevent preterm </a:t>
            </a:r>
            <a:r>
              <a:rPr lang="en-US" sz="2400" b="1" dirty="0" smtClean="0"/>
              <a:t>birth</a:t>
            </a: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/>
              <a:t>Administration of steroids to improve fetal lung </a:t>
            </a:r>
            <a:r>
              <a:rPr lang="en-US" sz="2400" b="1" dirty="0" smtClean="0"/>
              <a:t>maturity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6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3C98F-5E93-4B62-97C5-773E02BC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45" y="3051156"/>
            <a:ext cx="8089710" cy="831888"/>
          </a:xfrm>
        </p:spPr>
        <p:txBody>
          <a:bodyPr/>
          <a:lstStyle/>
          <a:p>
            <a:r>
              <a:rPr lang="en-US" dirty="0"/>
              <a:t>Tests For Fetal Lung Maturity </a:t>
            </a:r>
          </a:p>
        </p:txBody>
      </p:sp>
    </p:spTree>
    <p:extLst>
      <p:ext uri="{BB962C8B-B14F-4D97-AF65-F5344CB8AC3E}">
        <p14:creationId xmlns:p14="http://schemas.microsoft.com/office/powerpoint/2010/main" val="156698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189" y="305349"/>
            <a:ext cx="4411422" cy="646331"/>
          </a:xfrm>
        </p:spPr>
        <p:txBody>
          <a:bodyPr/>
          <a:lstStyle/>
          <a:p>
            <a:r>
              <a:rPr lang="en-US" sz="3600" dirty="0"/>
              <a:t>Fetal Lung Maturity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636" y="2070179"/>
            <a:ext cx="8312727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Respiratory distress syndrome of the newborn infant is caused by immaturity of the fetal lung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 Measurement of pulmonary surfactant production is the most effective way to evaluate pulmonary maturity</a:t>
            </a:r>
          </a:p>
        </p:txBody>
      </p:sp>
    </p:spTree>
    <p:extLst>
      <p:ext uri="{BB962C8B-B14F-4D97-AF65-F5344CB8AC3E}">
        <p14:creationId xmlns:p14="http://schemas.microsoft.com/office/powerpoint/2010/main" val="21556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8566" y="1510071"/>
            <a:ext cx="8243246" cy="341632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As the lung develops, significant quantities of surfactant are washed out of the fetal lung and accumulate into the amniotic fluid </a:t>
            </a:r>
          </a:p>
          <a:p>
            <a:pPr marL="342900" indent="-342900" algn="just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The amount of surfactant in fetal lungs can be estimated by measuring the amount of surfactants and surface tension in amniotic fluid.</a:t>
            </a:r>
          </a:p>
        </p:txBody>
      </p:sp>
    </p:spTree>
    <p:extLst>
      <p:ext uri="{BB962C8B-B14F-4D97-AF65-F5344CB8AC3E}">
        <p14:creationId xmlns:p14="http://schemas.microsoft.com/office/powerpoint/2010/main" val="60869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12" y="157214"/>
            <a:ext cx="7511976" cy="1200329"/>
          </a:xfrm>
        </p:spPr>
        <p:txBody>
          <a:bodyPr/>
          <a:lstStyle/>
          <a:p>
            <a:r>
              <a:rPr lang="en-US" sz="3600" dirty="0"/>
              <a:t>What </a:t>
            </a:r>
            <a:r>
              <a:rPr lang="en-US" sz="3600" dirty="0" smtClean="0"/>
              <a:t>are </a:t>
            </a: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/>
              <a:t>b</a:t>
            </a:r>
            <a:r>
              <a:rPr lang="en-US" sz="3600" dirty="0" smtClean="0"/>
              <a:t>enefit </a:t>
            </a:r>
            <a:r>
              <a:rPr lang="en-US" sz="3600" dirty="0"/>
              <a:t>t</a:t>
            </a:r>
            <a:r>
              <a:rPr lang="en-US" sz="3600" dirty="0" smtClean="0"/>
              <a:t>o </a:t>
            </a:r>
            <a:r>
              <a:rPr lang="en-US" sz="3600" dirty="0"/>
              <a:t>p</a:t>
            </a:r>
            <a:r>
              <a:rPr lang="en-US" sz="3600" dirty="0" smtClean="0"/>
              <a:t>erform  </a:t>
            </a:r>
            <a:r>
              <a:rPr lang="en-US" sz="3600" dirty="0"/>
              <a:t>a </a:t>
            </a:r>
            <a:r>
              <a:rPr lang="en-US" sz="3600" dirty="0" smtClean="0"/>
              <a:t>lung </a:t>
            </a:r>
            <a:r>
              <a:rPr lang="en-US" sz="3600" dirty="0"/>
              <a:t>m</a:t>
            </a:r>
            <a:r>
              <a:rPr lang="en-US" sz="3600" dirty="0" smtClean="0"/>
              <a:t>aturity </a:t>
            </a:r>
            <a:r>
              <a:rPr lang="en-US" sz="3600" dirty="0"/>
              <a:t>t</a:t>
            </a:r>
            <a:r>
              <a:rPr lang="en-US" sz="3600" dirty="0" smtClean="0"/>
              <a:t>est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911927" y="28848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974" y="2266771"/>
            <a:ext cx="872005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 Assessment  of the risk/benefit ratio in case of  elective delivery in late pregnancy complications ( iatrogenic preterm delivery)</a:t>
            </a:r>
          </a:p>
          <a:p>
            <a:pPr>
              <a:lnSpc>
                <a:spcPct val="150000"/>
              </a:lnSpc>
              <a:buClr>
                <a:srgbClr val="A50021"/>
              </a:buClr>
            </a:pPr>
            <a:endParaRPr lang="en-US" sz="2000" b="1" dirty="0"/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 Decision on the administration of corticosteroids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1647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C5CFFF8-6DF5-1FAB-307B-C2842AE942B2}"/>
              </a:ext>
            </a:extLst>
          </p:cNvPr>
          <p:cNvSpPr/>
          <p:nvPr/>
        </p:nvSpPr>
        <p:spPr>
          <a:xfrm>
            <a:off x="3214617" y="1761169"/>
            <a:ext cx="4938726" cy="4005093"/>
          </a:xfrm>
          <a:custGeom>
            <a:avLst/>
            <a:gdLst>
              <a:gd name="connsiteX0" fmla="*/ 4829526 w 4849540"/>
              <a:gd name="connsiteY0" fmla="*/ 2242841 h 3932765"/>
              <a:gd name="connsiteX1" fmla="*/ 4696642 w 4849540"/>
              <a:gd name="connsiteY1" fmla="*/ 2029330 h 3932765"/>
              <a:gd name="connsiteX2" fmla="*/ 4498060 w 4849540"/>
              <a:gd name="connsiteY2" fmla="*/ 2074122 h 3932765"/>
              <a:gd name="connsiteX3" fmla="*/ 4403996 w 4849540"/>
              <a:gd name="connsiteY3" fmla="*/ 2433956 h 3932765"/>
              <a:gd name="connsiteX4" fmla="*/ 4088956 w 4849540"/>
              <a:gd name="connsiteY4" fmla="*/ 2732573 h 3932765"/>
              <a:gd name="connsiteX5" fmla="*/ 3758983 w 4849540"/>
              <a:gd name="connsiteY5" fmla="*/ 3056572 h 3932765"/>
              <a:gd name="connsiteX6" fmla="*/ 3282690 w 4849540"/>
              <a:gd name="connsiteY6" fmla="*/ 3431337 h 3932765"/>
              <a:gd name="connsiteX7" fmla="*/ 2351004 w 4849540"/>
              <a:gd name="connsiteY7" fmla="*/ 3556756 h 3932765"/>
              <a:gd name="connsiteX8" fmla="*/ 1465605 w 4849540"/>
              <a:gd name="connsiteY8" fmla="*/ 3580645 h 3932765"/>
              <a:gd name="connsiteX9" fmla="*/ 850454 w 4849540"/>
              <a:gd name="connsiteY9" fmla="*/ 2875909 h 3932765"/>
              <a:gd name="connsiteX10" fmla="*/ 754898 w 4849540"/>
              <a:gd name="connsiteY10" fmla="*/ 1877035 h 3932765"/>
              <a:gd name="connsiteX11" fmla="*/ 819100 w 4849540"/>
              <a:gd name="connsiteY11" fmla="*/ 1106603 h 3932765"/>
              <a:gd name="connsiteX12" fmla="*/ 1471579 w 4849540"/>
              <a:gd name="connsiteY12" fmla="*/ 483987 h 3932765"/>
              <a:gd name="connsiteX13" fmla="*/ 2837751 w 4849540"/>
              <a:gd name="connsiteY13" fmla="*/ 534752 h 3932765"/>
              <a:gd name="connsiteX14" fmla="*/ 3538007 w 4849540"/>
              <a:gd name="connsiteY14" fmla="*/ 876668 h 3932765"/>
              <a:gd name="connsiteX15" fmla="*/ 4148680 w 4849540"/>
              <a:gd name="connsiteY15" fmla="*/ 1166327 h 3932765"/>
              <a:gd name="connsiteX16" fmla="*/ 4433858 w 4849540"/>
              <a:gd name="connsiteY16" fmla="*/ 1093165 h 3932765"/>
              <a:gd name="connsiteX17" fmla="*/ 4141214 w 4849540"/>
              <a:gd name="connsiteY17" fmla="*/ 846806 h 3932765"/>
              <a:gd name="connsiteX18" fmla="*/ 2918377 w 4849540"/>
              <a:gd name="connsiteY18" fmla="*/ 177904 h 3932765"/>
              <a:gd name="connsiteX19" fmla="*/ 1722416 w 4849540"/>
              <a:gd name="connsiteY19" fmla="*/ 3213 h 3932765"/>
              <a:gd name="connsiteX20" fmla="*/ 681736 w 4849540"/>
              <a:gd name="connsiteY20" fmla="*/ 455618 h 3932765"/>
              <a:gd name="connsiteX21" fmla="*/ 97939 w 4849540"/>
              <a:gd name="connsiteY21" fmla="*/ 916981 h 3932765"/>
              <a:gd name="connsiteX22" fmla="*/ 888 w 4849540"/>
              <a:gd name="connsiteY22" fmla="*/ 1685920 h 3932765"/>
              <a:gd name="connsiteX23" fmla="*/ 75543 w 4849540"/>
              <a:gd name="connsiteY23" fmla="*/ 2380205 h 3932765"/>
              <a:gd name="connsiteX24" fmla="*/ 202455 w 4849540"/>
              <a:gd name="connsiteY24" fmla="*/ 3055079 h 3932765"/>
              <a:gd name="connsiteX25" fmla="*/ 926602 w 4849540"/>
              <a:gd name="connsiteY25" fmla="*/ 3752350 h 3932765"/>
              <a:gd name="connsiteX26" fmla="*/ 1791097 w 4849540"/>
              <a:gd name="connsiteY26" fmla="*/ 3927041 h 3932765"/>
              <a:gd name="connsiteX27" fmla="*/ 2873584 w 4849540"/>
              <a:gd name="connsiteY27" fmla="*/ 3795649 h 3932765"/>
              <a:gd name="connsiteX28" fmla="*/ 3623113 w 4849540"/>
              <a:gd name="connsiteY28" fmla="*/ 3540332 h 3932765"/>
              <a:gd name="connsiteX29" fmla="*/ 4683204 w 4849540"/>
              <a:gd name="connsiteY29" fmla="*/ 2663891 h 3932765"/>
              <a:gd name="connsiteX30" fmla="*/ 4829526 w 4849540"/>
              <a:gd name="connsiteY30" fmla="*/ 2242841 h 39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49540" h="3932765">
                <a:moveTo>
                  <a:pt x="4829526" y="2242841"/>
                </a:moveTo>
                <a:cubicBezTo>
                  <a:pt x="4777467" y="2177444"/>
                  <a:pt x="4729488" y="2096519"/>
                  <a:pt x="4696642" y="2029330"/>
                </a:cubicBezTo>
                <a:cubicBezTo>
                  <a:pt x="4663794" y="1962141"/>
                  <a:pt x="4590632" y="1986030"/>
                  <a:pt x="4498060" y="2074122"/>
                </a:cubicBezTo>
                <a:cubicBezTo>
                  <a:pt x="4405491" y="2162214"/>
                  <a:pt x="4462228" y="2298085"/>
                  <a:pt x="4403996" y="2433956"/>
                </a:cubicBezTo>
                <a:cubicBezTo>
                  <a:pt x="4345767" y="2569827"/>
                  <a:pt x="4245730" y="2653439"/>
                  <a:pt x="4088956" y="2732573"/>
                </a:cubicBezTo>
                <a:cubicBezTo>
                  <a:pt x="3932182" y="2811706"/>
                  <a:pt x="3879924" y="2865457"/>
                  <a:pt x="3758983" y="3056572"/>
                </a:cubicBezTo>
                <a:cubicBezTo>
                  <a:pt x="3638044" y="3247687"/>
                  <a:pt x="3455887" y="3350710"/>
                  <a:pt x="3282690" y="3431337"/>
                </a:cubicBezTo>
                <a:cubicBezTo>
                  <a:pt x="3109491" y="3511963"/>
                  <a:pt x="2618267" y="3516442"/>
                  <a:pt x="2351004" y="3556756"/>
                </a:cubicBezTo>
                <a:cubicBezTo>
                  <a:pt x="2083743" y="3597069"/>
                  <a:pt x="1774674" y="3644848"/>
                  <a:pt x="1465605" y="3580645"/>
                </a:cubicBezTo>
                <a:cubicBezTo>
                  <a:pt x="1156536" y="3516442"/>
                  <a:pt x="902712" y="3171540"/>
                  <a:pt x="850454" y="2875909"/>
                </a:cubicBezTo>
                <a:cubicBezTo>
                  <a:pt x="798196" y="2580278"/>
                  <a:pt x="756390" y="2147284"/>
                  <a:pt x="754898" y="1877035"/>
                </a:cubicBezTo>
                <a:cubicBezTo>
                  <a:pt x="753403" y="1606787"/>
                  <a:pt x="692188" y="1466437"/>
                  <a:pt x="819100" y="1106603"/>
                </a:cubicBezTo>
                <a:cubicBezTo>
                  <a:pt x="946012" y="746770"/>
                  <a:pt x="1250600" y="554162"/>
                  <a:pt x="1471579" y="483987"/>
                </a:cubicBezTo>
                <a:cubicBezTo>
                  <a:pt x="1692555" y="413812"/>
                  <a:pt x="2503299" y="464577"/>
                  <a:pt x="2837751" y="534752"/>
                </a:cubicBezTo>
                <a:cubicBezTo>
                  <a:pt x="3172201" y="604927"/>
                  <a:pt x="3266265" y="775138"/>
                  <a:pt x="3538007" y="876668"/>
                </a:cubicBezTo>
                <a:cubicBezTo>
                  <a:pt x="3809749" y="978198"/>
                  <a:pt x="3968015" y="1096152"/>
                  <a:pt x="4148680" y="1166327"/>
                </a:cubicBezTo>
                <a:cubicBezTo>
                  <a:pt x="4329342" y="1236502"/>
                  <a:pt x="4447297" y="1196188"/>
                  <a:pt x="4433858" y="1093165"/>
                </a:cubicBezTo>
                <a:cubicBezTo>
                  <a:pt x="4420422" y="990143"/>
                  <a:pt x="4300975" y="990143"/>
                  <a:pt x="4141214" y="846806"/>
                </a:cubicBezTo>
                <a:cubicBezTo>
                  <a:pt x="3981454" y="703470"/>
                  <a:pt x="3240884" y="324227"/>
                  <a:pt x="2918377" y="177904"/>
                </a:cubicBezTo>
                <a:cubicBezTo>
                  <a:pt x="2595871" y="31582"/>
                  <a:pt x="2149438" y="-13211"/>
                  <a:pt x="1722416" y="3213"/>
                </a:cubicBezTo>
                <a:cubicBezTo>
                  <a:pt x="1295393" y="19637"/>
                  <a:pt x="829552" y="355581"/>
                  <a:pt x="681736" y="455618"/>
                </a:cubicBezTo>
                <a:cubicBezTo>
                  <a:pt x="533920" y="555655"/>
                  <a:pt x="202455" y="749756"/>
                  <a:pt x="97939" y="916981"/>
                </a:cubicBezTo>
                <a:cubicBezTo>
                  <a:pt x="-6577" y="1084207"/>
                  <a:pt x="9847" y="1479874"/>
                  <a:pt x="888" y="1685920"/>
                </a:cubicBezTo>
                <a:cubicBezTo>
                  <a:pt x="-8070" y="1891966"/>
                  <a:pt x="53146" y="2262251"/>
                  <a:pt x="75543" y="2380205"/>
                </a:cubicBezTo>
                <a:cubicBezTo>
                  <a:pt x="97939" y="2498159"/>
                  <a:pt x="153184" y="2937125"/>
                  <a:pt x="202455" y="3055079"/>
                </a:cubicBezTo>
                <a:cubicBezTo>
                  <a:pt x="251727" y="3173033"/>
                  <a:pt x="834031" y="3713530"/>
                  <a:pt x="926602" y="3752350"/>
                </a:cubicBezTo>
                <a:cubicBezTo>
                  <a:pt x="1019172" y="3791170"/>
                  <a:pt x="1379007" y="3892700"/>
                  <a:pt x="1791097" y="3927041"/>
                </a:cubicBezTo>
                <a:cubicBezTo>
                  <a:pt x="2203190" y="3961382"/>
                  <a:pt x="2758616" y="3831483"/>
                  <a:pt x="2873584" y="3795649"/>
                </a:cubicBezTo>
                <a:cubicBezTo>
                  <a:pt x="2988552" y="3759815"/>
                  <a:pt x="3225954" y="3606028"/>
                  <a:pt x="3623113" y="3540332"/>
                </a:cubicBezTo>
                <a:cubicBezTo>
                  <a:pt x="4020273" y="3474636"/>
                  <a:pt x="4586153" y="2793789"/>
                  <a:pt x="4683204" y="2663891"/>
                </a:cubicBezTo>
                <a:cubicBezTo>
                  <a:pt x="4780254" y="2533992"/>
                  <a:pt x="4896965" y="2327499"/>
                  <a:pt x="4829526" y="2242841"/>
                </a:cubicBezTo>
                <a:close/>
              </a:path>
            </a:pathLst>
          </a:custGeom>
          <a:solidFill>
            <a:srgbClr val="0070C0"/>
          </a:solidFill>
          <a:ln w="1244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1A81D56D-0F9D-415A-43D7-A9BD69BBF838}"/>
              </a:ext>
            </a:extLst>
          </p:cNvPr>
          <p:cNvSpPr/>
          <p:nvPr/>
        </p:nvSpPr>
        <p:spPr>
          <a:xfrm>
            <a:off x="2567975" y="2830250"/>
            <a:ext cx="1388051" cy="1416262"/>
          </a:xfrm>
          <a:custGeom>
            <a:avLst/>
            <a:gdLst>
              <a:gd name="connsiteX0" fmla="*/ 313347 w 1362985"/>
              <a:gd name="connsiteY0" fmla="*/ 1377462 h 1390686"/>
              <a:gd name="connsiteX1" fmla="*/ 30060 w 1362985"/>
              <a:gd name="connsiteY1" fmla="*/ 986672 h 1390686"/>
              <a:gd name="connsiteX2" fmla="*/ 52456 w 1362985"/>
              <a:gd name="connsiteY2" fmla="*/ 489475 h 1390686"/>
              <a:gd name="connsiteX3" fmla="*/ 387256 w 1362985"/>
              <a:gd name="connsiteY3" fmla="*/ 246500 h 1390686"/>
              <a:gd name="connsiteX4" fmla="*/ 530592 w 1362985"/>
              <a:gd name="connsiteY4" fmla="*/ 99779 h 1390686"/>
              <a:gd name="connsiteX5" fmla="*/ 611218 w 1362985"/>
              <a:gd name="connsiteY5" fmla="*/ 236397 h 1390686"/>
              <a:gd name="connsiteX6" fmla="*/ 773567 w 1362985"/>
              <a:gd name="connsiteY6" fmla="*/ 168063 h 1390686"/>
              <a:gd name="connsiteX7" fmla="*/ 781380 w 1362985"/>
              <a:gd name="connsiteY7" fmla="*/ 29206 h 1390686"/>
              <a:gd name="connsiteX8" fmla="*/ 857528 w 1362985"/>
              <a:gd name="connsiteY8" fmla="*/ 147906 h 1390686"/>
              <a:gd name="connsiteX9" fmla="*/ 891122 w 1362985"/>
              <a:gd name="connsiteY9" fmla="*/ 91 h 1390686"/>
              <a:gd name="connsiteX10" fmla="*/ 949352 w 1362985"/>
              <a:gd name="connsiteY10" fmla="*/ 124415 h 1390686"/>
              <a:gd name="connsiteX11" fmla="*/ 1043417 w 1362985"/>
              <a:gd name="connsiteY11" fmla="*/ 104259 h 1390686"/>
              <a:gd name="connsiteX12" fmla="*/ 1024355 w 1362985"/>
              <a:gd name="connsiteY12" fmla="*/ 194939 h 1390686"/>
              <a:gd name="connsiteX13" fmla="*/ 1101647 w 1362985"/>
              <a:gd name="connsiteY13" fmla="*/ 234157 h 1390686"/>
              <a:gd name="connsiteX14" fmla="*/ 1174410 w 1362985"/>
              <a:gd name="connsiteY14" fmla="*/ 243116 h 1390686"/>
              <a:gd name="connsiteX15" fmla="*/ 1085970 w 1362985"/>
              <a:gd name="connsiteY15" fmla="*/ 331606 h 1390686"/>
              <a:gd name="connsiteX16" fmla="*/ 1267379 w 1362985"/>
              <a:gd name="connsiteY16" fmla="*/ 362960 h 1390686"/>
              <a:gd name="connsiteX17" fmla="*/ 1175556 w 1362985"/>
              <a:gd name="connsiteY17" fmla="*/ 449161 h 1390686"/>
              <a:gd name="connsiteX18" fmla="*/ 1154304 w 1362985"/>
              <a:gd name="connsiteY18" fmla="*/ 513015 h 1390686"/>
              <a:gd name="connsiteX19" fmla="*/ 1288681 w 1362985"/>
              <a:gd name="connsiteY19" fmla="*/ 553329 h 1390686"/>
              <a:gd name="connsiteX20" fmla="*/ 1186754 w 1362985"/>
              <a:gd name="connsiteY20" fmla="*/ 595882 h 1390686"/>
              <a:gd name="connsiteX21" fmla="*/ 1252798 w 1362985"/>
              <a:gd name="connsiteY21" fmla="*/ 656352 h 1390686"/>
              <a:gd name="connsiteX22" fmla="*/ 1257277 w 1362985"/>
              <a:gd name="connsiteY22" fmla="*/ 705624 h 1390686"/>
              <a:gd name="connsiteX23" fmla="*/ 1220348 w 1362985"/>
              <a:gd name="connsiteY23" fmla="*/ 777292 h 1390686"/>
              <a:gd name="connsiteX24" fmla="*/ 1335664 w 1362985"/>
              <a:gd name="connsiteY24" fmla="*/ 798593 h 1390686"/>
              <a:gd name="connsiteX25" fmla="*/ 1253942 w 1362985"/>
              <a:gd name="connsiteY25" fmla="*/ 846770 h 1390686"/>
              <a:gd name="connsiteX26" fmla="*/ 1191232 w 1362985"/>
              <a:gd name="connsiteY26" fmla="*/ 907240 h 1390686"/>
              <a:gd name="connsiteX27" fmla="*/ 1362539 w 1362985"/>
              <a:gd name="connsiteY27" fmla="*/ 939689 h 1390686"/>
              <a:gd name="connsiteX28" fmla="*/ 1237121 w 1362985"/>
              <a:gd name="connsiteY28" fmla="*/ 977763 h 1390686"/>
              <a:gd name="connsiteX29" fmla="*/ 1221443 w 1362985"/>
              <a:gd name="connsiteY29" fmla="*/ 1024795 h 1390686"/>
              <a:gd name="connsiteX30" fmla="*/ 1221443 w 1362985"/>
              <a:gd name="connsiteY30" fmla="*/ 1074067 h 1390686"/>
              <a:gd name="connsiteX31" fmla="*/ 1173265 w 1362985"/>
              <a:gd name="connsiteY31" fmla="*/ 1117715 h 1390686"/>
              <a:gd name="connsiteX32" fmla="*/ 1208004 w 1362985"/>
              <a:gd name="connsiteY32" fmla="*/ 1212874 h 1390686"/>
              <a:gd name="connsiteX33" fmla="*/ 1116180 w 1362985"/>
              <a:gd name="connsiteY33" fmla="*/ 1180425 h 1390686"/>
              <a:gd name="connsiteX34" fmla="*/ 1063524 w 1362985"/>
              <a:gd name="connsiteY34" fmla="*/ 1257667 h 1390686"/>
              <a:gd name="connsiteX35" fmla="*/ 1118369 w 1362985"/>
              <a:gd name="connsiteY35" fmla="*/ 1353971 h 1390686"/>
              <a:gd name="connsiteX36" fmla="*/ 1015347 w 1362985"/>
              <a:gd name="connsiteY36" fmla="*/ 1297980 h 1390686"/>
              <a:gd name="connsiteX37" fmla="*/ 951493 w 1362985"/>
              <a:gd name="connsiteY37" fmla="*/ 1306939 h 1390686"/>
              <a:gd name="connsiteX38" fmla="*/ 913419 w 1362985"/>
              <a:gd name="connsiteY38" fmla="*/ 1342773 h 1390686"/>
              <a:gd name="connsiteX39" fmla="*/ 658101 w 1362985"/>
              <a:gd name="connsiteY39" fmla="*/ 1350636 h 1390686"/>
              <a:gd name="connsiteX40" fmla="*/ 313199 w 1362985"/>
              <a:gd name="connsiteY40" fmla="*/ 1377512 h 139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62985" h="1390686">
                <a:moveTo>
                  <a:pt x="313347" y="1377462"/>
                </a:moveTo>
                <a:cubicBezTo>
                  <a:pt x="213262" y="1351383"/>
                  <a:pt x="56936" y="1172511"/>
                  <a:pt x="30060" y="986672"/>
                </a:cubicBezTo>
                <a:cubicBezTo>
                  <a:pt x="3185" y="800783"/>
                  <a:pt x="-30410" y="570101"/>
                  <a:pt x="52456" y="489475"/>
                </a:cubicBezTo>
                <a:cubicBezTo>
                  <a:pt x="135323" y="408848"/>
                  <a:pt x="298815" y="277855"/>
                  <a:pt x="387256" y="246500"/>
                </a:cubicBezTo>
                <a:cubicBezTo>
                  <a:pt x="475696" y="215145"/>
                  <a:pt x="499237" y="118841"/>
                  <a:pt x="530592" y="99779"/>
                </a:cubicBezTo>
                <a:cubicBezTo>
                  <a:pt x="561947" y="80767"/>
                  <a:pt x="545174" y="226343"/>
                  <a:pt x="611218" y="236397"/>
                </a:cubicBezTo>
                <a:cubicBezTo>
                  <a:pt x="677263" y="246450"/>
                  <a:pt x="773567" y="244210"/>
                  <a:pt x="773567" y="168063"/>
                </a:cubicBezTo>
                <a:cubicBezTo>
                  <a:pt x="773567" y="91916"/>
                  <a:pt x="706378" y="47123"/>
                  <a:pt x="781380" y="29206"/>
                </a:cubicBezTo>
                <a:cubicBezTo>
                  <a:pt x="856383" y="11289"/>
                  <a:pt x="810496" y="137803"/>
                  <a:pt x="857528" y="147906"/>
                </a:cubicBezTo>
                <a:cubicBezTo>
                  <a:pt x="904560" y="158010"/>
                  <a:pt x="854144" y="-4388"/>
                  <a:pt x="891122" y="91"/>
                </a:cubicBezTo>
                <a:cubicBezTo>
                  <a:pt x="928100" y="4570"/>
                  <a:pt x="941489" y="42644"/>
                  <a:pt x="949352" y="124415"/>
                </a:cubicBezTo>
                <a:cubicBezTo>
                  <a:pt x="957216" y="206137"/>
                  <a:pt x="1009823" y="74048"/>
                  <a:pt x="1043417" y="104259"/>
                </a:cubicBezTo>
                <a:cubicBezTo>
                  <a:pt x="1077012" y="134469"/>
                  <a:pt x="1054615" y="154625"/>
                  <a:pt x="1024355" y="194939"/>
                </a:cubicBezTo>
                <a:cubicBezTo>
                  <a:pt x="994095" y="235252"/>
                  <a:pt x="1048991" y="284524"/>
                  <a:pt x="1101647" y="234157"/>
                </a:cubicBezTo>
                <a:cubicBezTo>
                  <a:pt x="1154254" y="183790"/>
                  <a:pt x="1153159" y="189364"/>
                  <a:pt x="1174410" y="243116"/>
                </a:cubicBezTo>
                <a:cubicBezTo>
                  <a:pt x="1195661" y="296867"/>
                  <a:pt x="1048991" y="290148"/>
                  <a:pt x="1085970" y="331606"/>
                </a:cubicBezTo>
                <a:cubicBezTo>
                  <a:pt x="1122949" y="373064"/>
                  <a:pt x="1259566" y="295772"/>
                  <a:pt x="1267379" y="362960"/>
                </a:cubicBezTo>
                <a:cubicBezTo>
                  <a:pt x="1275194" y="430149"/>
                  <a:pt x="1259517" y="451401"/>
                  <a:pt x="1175556" y="449161"/>
                </a:cubicBezTo>
                <a:cubicBezTo>
                  <a:pt x="1091594" y="446922"/>
                  <a:pt x="1075917" y="516350"/>
                  <a:pt x="1154304" y="513015"/>
                </a:cubicBezTo>
                <a:cubicBezTo>
                  <a:pt x="1232691" y="509681"/>
                  <a:pt x="1271860" y="500673"/>
                  <a:pt x="1288681" y="553329"/>
                </a:cubicBezTo>
                <a:cubicBezTo>
                  <a:pt x="1305503" y="605985"/>
                  <a:pt x="1239410" y="597026"/>
                  <a:pt x="1186754" y="595882"/>
                </a:cubicBezTo>
                <a:cubicBezTo>
                  <a:pt x="1134097" y="594737"/>
                  <a:pt x="1184513" y="666405"/>
                  <a:pt x="1252798" y="656352"/>
                </a:cubicBezTo>
                <a:cubicBezTo>
                  <a:pt x="1321131" y="646249"/>
                  <a:pt x="1308789" y="705624"/>
                  <a:pt x="1257277" y="705624"/>
                </a:cubicBezTo>
                <a:cubicBezTo>
                  <a:pt x="1205765" y="705624"/>
                  <a:pt x="1109461" y="785155"/>
                  <a:pt x="1220348" y="777292"/>
                </a:cubicBezTo>
                <a:cubicBezTo>
                  <a:pt x="1331185" y="769478"/>
                  <a:pt x="1339049" y="758280"/>
                  <a:pt x="1335664" y="798593"/>
                </a:cubicBezTo>
                <a:cubicBezTo>
                  <a:pt x="1332329" y="838906"/>
                  <a:pt x="1319987" y="855679"/>
                  <a:pt x="1253942" y="846770"/>
                </a:cubicBezTo>
                <a:cubicBezTo>
                  <a:pt x="1187898" y="837811"/>
                  <a:pt x="1109511" y="902760"/>
                  <a:pt x="1191232" y="907240"/>
                </a:cubicBezTo>
                <a:cubicBezTo>
                  <a:pt x="1272954" y="911719"/>
                  <a:pt x="1370403" y="887083"/>
                  <a:pt x="1362539" y="939689"/>
                </a:cubicBezTo>
                <a:cubicBezTo>
                  <a:pt x="1354675" y="992296"/>
                  <a:pt x="1322225" y="990056"/>
                  <a:pt x="1237121" y="977763"/>
                </a:cubicBezTo>
                <a:cubicBezTo>
                  <a:pt x="1152013" y="965470"/>
                  <a:pt x="1171076" y="1012502"/>
                  <a:pt x="1221443" y="1024795"/>
                </a:cubicBezTo>
                <a:cubicBezTo>
                  <a:pt x="1271809" y="1037088"/>
                  <a:pt x="1271809" y="1104327"/>
                  <a:pt x="1221443" y="1074067"/>
                </a:cubicBezTo>
                <a:cubicBezTo>
                  <a:pt x="1171076" y="1043807"/>
                  <a:pt x="1133002" y="1077402"/>
                  <a:pt x="1173265" y="1117715"/>
                </a:cubicBezTo>
                <a:cubicBezTo>
                  <a:pt x="1213579" y="1158028"/>
                  <a:pt x="1241600" y="1197247"/>
                  <a:pt x="1208004" y="1212874"/>
                </a:cubicBezTo>
                <a:cubicBezTo>
                  <a:pt x="1174410" y="1228502"/>
                  <a:pt x="1166597" y="1210635"/>
                  <a:pt x="1116180" y="1180425"/>
                </a:cubicBezTo>
                <a:cubicBezTo>
                  <a:pt x="1065764" y="1150214"/>
                  <a:pt x="1013157" y="1227457"/>
                  <a:pt x="1063524" y="1257667"/>
                </a:cubicBezTo>
                <a:cubicBezTo>
                  <a:pt x="1113890" y="1287877"/>
                  <a:pt x="1154254" y="1339438"/>
                  <a:pt x="1118369" y="1353971"/>
                </a:cubicBezTo>
                <a:cubicBezTo>
                  <a:pt x="1082486" y="1368503"/>
                  <a:pt x="1044462" y="1349492"/>
                  <a:pt x="1015347" y="1297980"/>
                </a:cubicBezTo>
                <a:cubicBezTo>
                  <a:pt x="986232" y="1246469"/>
                  <a:pt x="920188" y="1248708"/>
                  <a:pt x="951493" y="1306939"/>
                </a:cubicBezTo>
                <a:cubicBezTo>
                  <a:pt x="982797" y="1365169"/>
                  <a:pt x="942534" y="1397669"/>
                  <a:pt x="913419" y="1342773"/>
                </a:cubicBezTo>
                <a:cubicBezTo>
                  <a:pt x="884304" y="1287877"/>
                  <a:pt x="762220" y="1315897"/>
                  <a:pt x="658101" y="1350636"/>
                </a:cubicBezTo>
                <a:cubicBezTo>
                  <a:pt x="553983" y="1385325"/>
                  <a:pt x="420701" y="1405482"/>
                  <a:pt x="313199" y="1377512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7539D01-3509-0F9D-5F8E-760CECF6F364}"/>
              </a:ext>
            </a:extLst>
          </p:cNvPr>
          <p:cNvSpPr/>
          <p:nvPr/>
        </p:nvSpPr>
        <p:spPr>
          <a:xfrm>
            <a:off x="3282786" y="4159158"/>
            <a:ext cx="1325190" cy="1601305"/>
          </a:xfrm>
          <a:custGeom>
            <a:avLst/>
            <a:gdLst>
              <a:gd name="connsiteX0" fmla="*/ 31001 w 1301259"/>
              <a:gd name="connsiteY0" fmla="*/ 540635 h 1572387"/>
              <a:gd name="connsiteX1" fmla="*/ 4126 w 1301259"/>
              <a:gd name="connsiteY1" fmla="*/ 67327 h 1572387"/>
              <a:gd name="connsiteX2" fmla="*/ 89978 w 1301259"/>
              <a:gd name="connsiteY2" fmla="*/ 60608 h 1572387"/>
              <a:gd name="connsiteX3" fmla="*/ 122079 w 1301259"/>
              <a:gd name="connsiteY3" fmla="*/ 483898 h 1572387"/>
              <a:gd name="connsiteX4" fmla="*/ 350521 w 1301259"/>
              <a:gd name="connsiteY4" fmla="*/ 686957 h 1572387"/>
              <a:gd name="connsiteX5" fmla="*/ 672280 w 1301259"/>
              <a:gd name="connsiteY5" fmla="*/ 929584 h 1572387"/>
              <a:gd name="connsiteX6" fmla="*/ 837268 w 1301259"/>
              <a:gd name="connsiteY6" fmla="*/ 1317040 h 1572387"/>
              <a:gd name="connsiteX7" fmla="*/ 1238906 w 1301259"/>
              <a:gd name="connsiteY7" fmla="*/ 1478293 h 1572387"/>
              <a:gd name="connsiteX8" fmla="*/ 1266530 w 1301259"/>
              <a:gd name="connsiteY8" fmla="*/ 1571610 h 1572387"/>
              <a:gd name="connsiteX9" fmla="*/ 745442 w 1301259"/>
              <a:gd name="connsiteY9" fmla="*/ 1417076 h 1572387"/>
              <a:gd name="connsiteX10" fmla="*/ 266909 w 1301259"/>
              <a:gd name="connsiteY10" fmla="*/ 1005731 h 1572387"/>
              <a:gd name="connsiteX11" fmla="*/ 31001 w 1301259"/>
              <a:gd name="connsiteY11" fmla="*/ 540635 h 15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1259" h="1572387">
                <a:moveTo>
                  <a:pt x="31001" y="540635"/>
                </a:moveTo>
                <a:cubicBezTo>
                  <a:pt x="12835" y="352258"/>
                  <a:pt x="-9312" y="144968"/>
                  <a:pt x="4126" y="67327"/>
                </a:cubicBezTo>
                <a:cubicBezTo>
                  <a:pt x="17563" y="-10313"/>
                  <a:pt x="81765" y="-31216"/>
                  <a:pt x="89978" y="60608"/>
                </a:cubicBezTo>
                <a:cubicBezTo>
                  <a:pt x="98190" y="152433"/>
                  <a:pt x="81765" y="395806"/>
                  <a:pt x="122079" y="483898"/>
                </a:cubicBezTo>
                <a:cubicBezTo>
                  <a:pt x="162393" y="571990"/>
                  <a:pt x="216143" y="645898"/>
                  <a:pt x="350521" y="686957"/>
                </a:cubicBezTo>
                <a:cubicBezTo>
                  <a:pt x="484898" y="728017"/>
                  <a:pt x="593147" y="789980"/>
                  <a:pt x="672280" y="929584"/>
                </a:cubicBezTo>
                <a:cubicBezTo>
                  <a:pt x="751416" y="1069187"/>
                  <a:pt x="695425" y="1223722"/>
                  <a:pt x="837268" y="1317040"/>
                </a:cubicBezTo>
                <a:cubicBezTo>
                  <a:pt x="979111" y="1410357"/>
                  <a:pt x="1165747" y="1461122"/>
                  <a:pt x="1238906" y="1478293"/>
                </a:cubicBezTo>
                <a:cubicBezTo>
                  <a:pt x="1312069" y="1495463"/>
                  <a:pt x="1320280" y="1561906"/>
                  <a:pt x="1266530" y="1571610"/>
                </a:cubicBezTo>
                <a:cubicBezTo>
                  <a:pt x="1212777" y="1581315"/>
                  <a:pt x="903708" y="1498449"/>
                  <a:pt x="745442" y="1417076"/>
                </a:cubicBezTo>
                <a:cubicBezTo>
                  <a:pt x="587176" y="1335703"/>
                  <a:pt x="375904" y="1153547"/>
                  <a:pt x="266909" y="1005731"/>
                </a:cubicBezTo>
                <a:cubicBezTo>
                  <a:pt x="157913" y="857916"/>
                  <a:pt x="39213" y="625741"/>
                  <a:pt x="31001" y="540635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3F8C1937-F4CD-BA26-6CC4-A811E62C3FAB}"/>
              </a:ext>
            </a:extLst>
          </p:cNvPr>
          <p:cNvSpPr/>
          <p:nvPr/>
        </p:nvSpPr>
        <p:spPr>
          <a:xfrm>
            <a:off x="4600615" y="5424830"/>
            <a:ext cx="1982045" cy="396394"/>
          </a:xfrm>
          <a:custGeom>
            <a:avLst/>
            <a:gdLst>
              <a:gd name="connsiteX0" fmla="*/ 114343 w 1946252"/>
              <a:gd name="connsiteY0" fmla="*/ 335266 h 389236"/>
              <a:gd name="connsiteX1" fmla="*/ 121 w 1946252"/>
              <a:gd name="connsiteY1" fmla="*/ 258621 h 389236"/>
              <a:gd name="connsiteX2" fmla="*/ 297992 w 1946252"/>
              <a:gd name="connsiteY2" fmla="*/ 258621 h 389236"/>
              <a:gd name="connsiteX3" fmla="*/ 710829 w 1946252"/>
              <a:gd name="connsiteY3" fmla="*/ 197404 h 389236"/>
              <a:gd name="connsiteX4" fmla="*/ 1056479 w 1946252"/>
              <a:gd name="connsiteY4" fmla="*/ 60040 h 389236"/>
              <a:gd name="connsiteX5" fmla="*/ 1482008 w 1946252"/>
              <a:gd name="connsiteY5" fmla="*/ 146639 h 389236"/>
              <a:gd name="connsiteX6" fmla="*/ 1826910 w 1946252"/>
              <a:gd name="connsiteY6" fmla="*/ 21220 h 389236"/>
              <a:gd name="connsiteX7" fmla="*/ 1934413 w 1946252"/>
              <a:gd name="connsiteY7" fmla="*/ 41377 h 389236"/>
              <a:gd name="connsiteX8" fmla="*/ 1576818 w 1946252"/>
              <a:gd name="connsiteY8" fmla="*/ 242197 h 389236"/>
              <a:gd name="connsiteX9" fmla="*/ 990782 w 1946252"/>
              <a:gd name="connsiteY9" fmla="*/ 372842 h 389236"/>
              <a:gd name="connsiteX10" fmla="*/ 415944 w 1946252"/>
              <a:gd name="connsiteY10" fmla="*/ 384040 h 389236"/>
              <a:gd name="connsiteX11" fmla="*/ 114343 w 1946252"/>
              <a:gd name="connsiteY11" fmla="*/ 335266 h 38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6252" h="389236">
                <a:moveTo>
                  <a:pt x="114343" y="335266"/>
                </a:moveTo>
                <a:cubicBezTo>
                  <a:pt x="26350" y="318195"/>
                  <a:pt x="-2119" y="329542"/>
                  <a:pt x="121" y="258621"/>
                </a:cubicBezTo>
                <a:cubicBezTo>
                  <a:pt x="2362" y="187699"/>
                  <a:pt x="206167" y="243690"/>
                  <a:pt x="297992" y="258621"/>
                </a:cubicBezTo>
                <a:cubicBezTo>
                  <a:pt x="389815" y="273551"/>
                  <a:pt x="564507" y="306399"/>
                  <a:pt x="710829" y="197404"/>
                </a:cubicBezTo>
                <a:cubicBezTo>
                  <a:pt x="857153" y="88409"/>
                  <a:pt x="913144" y="45856"/>
                  <a:pt x="1056479" y="60040"/>
                </a:cubicBezTo>
                <a:cubicBezTo>
                  <a:pt x="1199814" y="74225"/>
                  <a:pt x="1262524" y="181727"/>
                  <a:pt x="1482008" y="146639"/>
                </a:cubicBezTo>
                <a:cubicBezTo>
                  <a:pt x="1701492" y="111552"/>
                  <a:pt x="1757483" y="52575"/>
                  <a:pt x="1826910" y="21220"/>
                </a:cubicBezTo>
                <a:cubicBezTo>
                  <a:pt x="1896339" y="-10135"/>
                  <a:pt x="1976967" y="-9388"/>
                  <a:pt x="1934413" y="41377"/>
                </a:cubicBezTo>
                <a:cubicBezTo>
                  <a:pt x="1891861" y="92142"/>
                  <a:pt x="1652221" y="208602"/>
                  <a:pt x="1576818" y="242197"/>
                </a:cubicBezTo>
                <a:cubicBezTo>
                  <a:pt x="1501418" y="275791"/>
                  <a:pt x="1161741" y="353431"/>
                  <a:pt x="990782" y="372842"/>
                </a:cubicBezTo>
                <a:cubicBezTo>
                  <a:pt x="819826" y="392252"/>
                  <a:pt x="545843" y="392252"/>
                  <a:pt x="415944" y="384040"/>
                </a:cubicBezTo>
                <a:cubicBezTo>
                  <a:pt x="286048" y="375828"/>
                  <a:pt x="178545" y="347708"/>
                  <a:pt x="114343" y="335266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EFEA328A-1F55-DEB9-A384-48A9F592E0BD}"/>
              </a:ext>
            </a:extLst>
          </p:cNvPr>
          <p:cNvSpPr/>
          <p:nvPr/>
        </p:nvSpPr>
        <p:spPr>
          <a:xfrm>
            <a:off x="6539366" y="3849779"/>
            <a:ext cx="1649503" cy="1605291"/>
          </a:xfrm>
          <a:custGeom>
            <a:avLst/>
            <a:gdLst>
              <a:gd name="connsiteX0" fmla="*/ 125881 w 1619716"/>
              <a:gd name="connsiteY0" fmla="*/ 1574546 h 1576301"/>
              <a:gd name="connsiteX1" fmla="*/ 463 w 1619716"/>
              <a:gd name="connsiteY1" fmla="*/ 1516315 h 1576301"/>
              <a:gd name="connsiteX2" fmla="*/ 409171 w 1619716"/>
              <a:gd name="connsiteY2" fmla="*/ 1441263 h 1576301"/>
              <a:gd name="connsiteX3" fmla="*/ 727198 w 1619716"/>
              <a:gd name="connsiteY3" fmla="*/ 1109798 h 1576301"/>
              <a:gd name="connsiteX4" fmla="*/ 1076578 w 1619716"/>
              <a:gd name="connsiteY4" fmla="*/ 705570 h 1576301"/>
              <a:gd name="connsiteX5" fmla="*/ 1452836 w 1619716"/>
              <a:gd name="connsiteY5" fmla="*/ 387543 h 1576301"/>
              <a:gd name="connsiteX6" fmla="*/ 1577160 w 1619716"/>
              <a:gd name="connsiteY6" fmla="*/ 88 h 1576301"/>
              <a:gd name="connsiteX7" fmla="*/ 1584876 w 1619716"/>
              <a:gd name="connsiteY7" fmla="*/ 406555 h 1576301"/>
              <a:gd name="connsiteX8" fmla="*/ 1161735 w 1619716"/>
              <a:gd name="connsiteY8" fmla="*/ 1123236 h 1576301"/>
              <a:gd name="connsiteX9" fmla="*/ 496566 w 1619716"/>
              <a:gd name="connsiteY9" fmla="*/ 1499493 h 1576301"/>
              <a:gd name="connsiteX10" fmla="*/ 125881 w 1619716"/>
              <a:gd name="connsiteY10" fmla="*/ 1574496 h 15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9716" h="1576301">
                <a:moveTo>
                  <a:pt x="125881" y="1574546"/>
                </a:moveTo>
                <a:cubicBezTo>
                  <a:pt x="61331" y="1581713"/>
                  <a:pt x="-6256" y="1567827"/>
                  <a:pt x="463" y="1516315"/>
                </a:cubicBezTo>
                <a:cubicBezTo>
                  <a:pt x="7182" y="1464804"/>
                  <a:pt x="260409" y="1466397"/>
                  <a:pt x="409171" y="1441263"/>
                </a:cubicBezTo>
                <a:cubicBezTo>
                  <a:pt x="557930" y="1416129"/>
                  <a:pt x="688028" y="1293448"/>
                  <a:pt x="727198" y="1109798"/>
                </a:cubicBezTo>
                <a:cubicBezTo>
                  <a:pt x="766367" y="926149"/>
                  <a:pt x="883971" y="761561"/>
                  <a:pt x="1076578" y="705570"/>
                </a:cubicBezTo>
                <a:cubicBezTo>
                  <a:pt x="1269187" y="649580"/>
                  <a:pt x="1384554" y="626039"/>
                  <a:pt x="1452836" y="387543"/>
                </a:cubicBezTo>
                <a:cubicBezTo>
                  <a:pt x="1521169" y="148998"/>
                  <a:pt x="1512212" y="5712"/>
                  <a:pt x="1577160" y="88"/>
                </a:cubicBezTo>
                <a:cubicBezTo>
                  <a:pt x="1642111" y="-5487"/>
                  <a:pt x="1622798" y="256500"/>
                  <a:pt x="1584876" y="406555"/>
                </a:cubicBezTo>
                <a:cubicBezTo>
                  <a:pt x="1546951" y="556610"/>
                  <a:pt x="1372259" y="931723"/>
                  <a:pt x="1161735" y="1123236"/>
                </a:cubicBezTo>
                <a:cubicBezTo>
                  <a:pt x="951209" y="1314749"/>
                  <a:pt x="717144" y="1439023"/>
                  <a:pt x="496566" y="1499493"/>
                </a:cubicBezTo>
                <a:cubicBezTo>
                  <a:pt x="275986" y="1559963"/>
                  <a:pt x="176299" y="1568922"/>
                  <a:pt x="125881" y="1574496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3C217DFD-0A13-2261-AF8B-DBE90FED0CE2}"/>
              </a:ext>
            </a:extLst>
          </p:cNvPr>
          <p:cNvSpPr/>
          <p:nvPr/>
        </p:nvSpPr>
        <p:spPr>
          <a:xfrm>
            <a:off x="5384560" y="1729096"/>
            <a:ext cx="2317101" cy="1109039"/>
          </a:xfrm>
          <a:custGeom>
            <a:avLst/>
            <a:gdLst>
              <a:gd name="connsiteX0" fmla="*/ 2239645 w 2275257"/>
              <a:gd name="connsiteY0" fmla="*/ 933545 h 1089011"/>
              <a:gd name="connsiteX1" fmla="*/ 2132143 w 2275257"/>
              <a:gd name="connsiteY1" fmla="*/ 1057869 h 1089011"/>
              <a:gd name="connsiteX2" fmla="*/ 1729010 w 2275257"/>
              <a:gd name="connsiteY2" fmla="*/ 740987 h 1089011"/>
              <a:gd name="connsiteX3" fmla="*/ 1219470 w 2275257"/>
              <a:gd name="connsiteY3" fmla="*/ 660360 h 1089011"/>
              <a:gd name="connsiteX4" fmla="*/ 832014 w 2275257"/>
              <a:gd name="connsiteY4" fmla="*/ 394939 h 1089011"/>
              <a:gd name="connsiteX5" fmla="*/ 421068 w 2275257"/>
              <a:gd name="connsiteY5" fmla="*/ 139622 h 1089011"/>
              <a:gd name="connsiteX6" fmla="*/ 18 w 2275257"/>
              <a:gd name="connsiteY6" fmla="*/ 58995 h 1089011"/>
              <a:gd name="connsiteX7" fmla="*/ 302367 w 2275257"/>
              <a:gd name="connsiteY7" fmla="*/ 16442 h 1089011"/>
              <a:gd name="connsiteX8" fmla="*/ 1216136 w 2275257"/>
              <a:gd name="connsiteY8" fmla="*/ 289677 h 1089011"/>
              <a:gd name="connsiteX9" fmla="*/ 1944015 w 2275257"/>
              <a:gd name="connsiteY9" fmla="*/ 699529 h 1089011"/>
              <a:gd name="connsiteX10" fmla="*/ 2239645 w 2275257"/>
              <a:gd name="connsiteY10" fmla="*/ 933594 h 10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5257" h="1089011">
                <a:moveTo>
                  <a:pt x="2239645" y="933545"/>
                </a:moveTo>
                <a:cubicBezTo>
                  <a:pt x="2317733" y="995060"/>
                  <a:pt x="2260948" y="1156413"/>
                  <a:pt x="2132143" y="1057869"/>
                </a:cubicBezTo>
                <a:cubicBezTo>
                  <a:pt x="2003340" y="959325"/>
                  <a:pt x="1904797" y="805936"/>
                  <a:pt x="1729010" y="740987"/>
                </a:cubicBezTo>
                <a:cubicBezTo>
                  <a:pt x="1553176" y="676037"/>
                  <a:pt x="1418798" y="677182"/>
                  <a:pt x="1219470" y="660360"/>
                </a:cubicBezTo>
                <a:cubicBezTo>
                  <a:pt x="1020144" y="643538"/>
                  <a:pt x="904778" y="527077"/>
                  <a:pt x="832014" y="394939"/>
                </a:cubicBezTo>
                <a:cubicBezTo>
                  <a:pt x="759253" y="262801"/>
                  <a:pt x="631592" y="168737"/>
                  <a:pt x="421068" y="139622"/>
                </a:cubicBezTo>
                <a:cubicBezTo>
                  <a:pt x="210544" y="110506"/>
                  <a:pt x="-2221" y="108267"/>
                  <a:pt x="18" y="58995"/>
                </a:cubicBezTo>
                <a:cubicBezTo>
                  <a:pt x="2258" y="9723"/>
                  <a:pt x="56008" y="-20537"/>
                  <a:pt x="302367" y="16442"/>
                </a:cubicBezTo>
                <a:cubicBezTo>
                  <a:pt x="548726" y="53421"/>
                  <a:pt x="1069415" y="233686"/>
                  <a:pt x="1216136" y="289677"/>
                </a:cubicBezTo>
                <a:cubicBezTo>
                  <a:pt x="1362856" y="345667"/>
                  <a:pt x="1740208" y="578589"/>
                  <a:pt x="1944015" y="699529"/>
                </a:cubicBezTo>
                <a:cubicBezTo>
                  <a:pt x="2147822" y="820468"/>
                  <a:pt x="2202717" y="904479"/>
                  <a:pt x="2239645" y="933594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E5FBD9FF-D213-3346-C1A2-F13E7A5D3A51}"/>
              </a:ext>
            </a:extLst>
          </p:cNvPr>
          <p:cNvSpPr/>
          <p:nvPr/>
        </p:nvSpPr>
        <p:spPr>
          <a:xfrm>
            <a:off x="3164763" y="1714144"/>
            <a:ext cx="2294002" cy="1369525"/>
          </a:xfrm>
          <a:custGeom>
            <a:avLst/>
            <a:gdLst>
              <a:gd name="connsiteX0" fmla="*/ 2086809 w 2252576"/>
              <a:gd name="connsiteY0" fmla="*/ 84825 h 1344793"/>
              <a:gd name="connsiteX1" fmla="*/ 2252541 w 2252576"/>
              <a:gd name="connsiteY1" fmla="*/ 31622 h 1344793"/>
              <a:gd name="connsiteX2" fmla="*/ 1961938 w 2252576"/>
              <a:gd name="connsiteY2" fmla="*/ 5841 h 1344793"/>
              <a:gd name="connsiteX3" fmla="*/ 1362814 w 2252576"/>
              <a:gd name="connsiteY3" fmla="*/ 84775 h 1344793"/>
              <a:gd name="connsiteX4" fmla="*/ 628762 w 2252576"/>
              <a:gd name="connsiteY4" fmla="*/ 380406 h 1344793"/>
              <a:gd name="connsiteX5" fmla="*/ 37500 w 2252576"/>
              <a:gd name="connsiteY5" fmla="*/ 1055679 h 1344793"/>
              <a:gd name="connsiteX6" fmla="*/ 48947 w 2252576"/>
              <a:gd name="connsiteY6" fmla="*/ 1342351 h 1344793"/>
              <a:gd name="connsiteX7" fmla="*/ 153961 w 2252576"/>
              <a:gd name="connsiteY7" fmla="*/ 1225891 h 1344793"/>
              <a:gd name="connsiteX8" fmla="*/ 408133 w 2252576"/>
              <a:gd name="connsiteY8" fmla="*/ 827237 h 1344793"/>
              <a:gd name="connsiteX9" fmla="*/ 1006113 w 2252576"/>
              <a:gd name="connsiteY9" fmla="*/ 646972 h 1344793"/>
              <a:gd name="connsiteX10" fmla="*/ 1468574 w 2252576"/>
              <a:gd name="connsiteY10" fmla="*/ 159828 h 1344793"/>
              <a:gd name="connsiteX11" fmla="*/ 2086710 w 2252576"/>
              <a:gd name="connsiteY11" fmla="*/ 84825 h 134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2576" h="1344793">
                <a:moveTo>
                  <a:pt x="2086809" y="84825"/>
                </a:moveTo>
                <a:cubicBezTo>
                  <a:pt x="2151262" y="77061"/>
                  <a:pt x="2254781" y="79798"/>
                  <a:pt x="2252541" y="31622"/>
                </a:cubicBezTo>
                <a:cubicBezTo>
                  <a:pt x="2250303" y="-16555"/>
                  <a:pt x="2110301" y="4199"/>
                  <a:pt x="1961938" y="5841"/>
                </a:cubicBezTo>
                <a:cubicBezTo>
                  <a:pt x="1813575" y="7483"/>
                  <a:pt x="1482656" y="60687"/>
                  <a:pt x="1362814" y="84775"/>
                </a:cubicBezTo>
                <a:cubicBezTo>
                  <a:pt x="1242968" y="108864"/>
                  <a:pt x="984862" y="186654"/>
                  <a:pt x="628762" y="380406"/>
                </a:cubicBezTo>
                <a:cubicBezTo>
                  <a:pt x="272661" y="574159"/>
                  <a:pt x="101554" y="851524"/>
                  <a:pt x="37500" y="1055679"/>
                </a:cubicBezTo>
                <a:cubicBezTo>
                  <a:pt x="-26553" y="1259833"/>
                  <a:pt x="1020" y="1334488"/>
                  <a:pt x="48947" y="1342351"/>
                </a:cubicBezTo>
                <a:cubicBezTo>
                  <a:pt x="96875" y="1350215"/>
                  <a:pt x="127085" y="1345686"/>
                  <a:pt x="153961" y="1225891"/>
                </a:cubicBezTo>
                <a:cubicBezTo>
                  <a:pt x="180836" y="1106095"/>
                  <a:pt x="240161" y="910103"/>
                  <a:pt x="408133" y="827237"/>
                </a:cubicBezTo>
                <a:cubicBezTo>
                  <a:pt x="576105" y="744371"/>
                  <a:pt x="744078" y="781349"/>
                  <a:pt x="1006113" y="646972"/>
                </a:cubicBezTo>
                <a:cubicBezTo>
                  <a:pt x="1268152" y="512594"/>
                  <a:pt x="1190858" y="218058"/>
                  <a:pt x="1468574" y="159828"/>
                </a:cubicBezTo>
                <a:cubicBezTo>
                  <a:pt x="1746287" y="101598"/>
                  <a:pt x="1993790" y="96023"/>
                  <a:pt x="2086710" y="84825"/>
                </a:cubicBezTo>
                <a:close/>
              </a:path>
            </a:pathLst>
          </a:custGeom>
          <a:solidFill>
            <a:srgbClr val="333399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D76A95D-C29F-0A59-A334-65460E6498F7}"/>
              </a:ext>
            </a:extLst>
          </p:cNvPr>
          <p:cNvSpPr/>
          <p:nvPr/>
        </p:nvSpPr>
        <p:spPr>
          <a:xfrm>
            <a:off x="6474808" y="2117485"/>
            <a:ext cx="319314" cy="188623"/>
          </a:xfrm>
          <a:custGeom>
            <a:avLst/>
            <a:gdLst>
              <a:gd name="connsiteX0" fmla="*/ 59377 w 313548"/>
              <a:gd name="connsiteY0" fmla="*/ 103100 h 185216"/>
              <a:gd name="connsiteX1" fmla="*/ 80577 w 313548"/>
              <a:gd name="connsiteY1" fmla="*/ 3561 h 185216"/>
              <a:gd name="connsiteX2" fmla="*/ 313549 w 313548"/>
              <a:gd name="connsiteY2" fmla="*/ 163122 h 185216"/>
              <a:gd name="connsiteX3" fmla="*/ 59377 w 313548"/>
              <a:gd name="connsiteY3" fmla="*/ 103150 h 1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548" h="185216">
                <a:moveTo>
                  <a:pt x="59377" y="103100"/>
                </a:moveTo>
                <a:cubicBezTo>
                  <a:pt x="-16274" y="60995"/>
                  <a:pt x="-30308" y="-17641"/>
                  <a:pt x="80577" y="3561"/>
                </a:cubicBezTo>
                <a:cubicBezTo>
                  <a:pt x="191465" y="24763"/>
                  <a:pt x="313549" y="114447"/>
                  <a:pt x="313549" y="163122"/>
                </a:cubicBezTo>
                <a:cubicBezTo>
                  <a:pt x="313549" y="211797"/>
                  <a:pt x="188128" y="174818"/>
                  <a:pt x="59377" y="103150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B0DBA3F-A9B1-9DC8-095A-ADA57BAE658E}"/>
              </a:ext>
            </a:extLst>
          </p:cNvPr>
          <p:cNvSpPr/>
          <p:nvPr/>
        </p:nvSpPr>
        <p:spPr>
          <a:xfrm>
            <a:off x="3784428" y="2097487"/>
            <a:ext cx="420805" cy="256389"/>
          </a:xfrm>
          <a:custGeom>
            <a:avLst/>
            <a:gdLst>
              <a:gd name="connsiteX0" fmla="*/ 181192 w 413206"/>
              <a:gd name="connsiteY0" fmla="*/ 229890 h 251759"/>
              <a:gd name="connsiteX1" fmla="*/ 13966 w 413206"/>
              <a:gd name="connsiteY1" fmla="*/ 173153 h 251759"/>
              <a:gd name="connsiteX2" fmla="*/ 293173 w 413206"/>
              <a:gd name="connsiteY2" fmla="*/ 3687 h 251759"/>
              <a:gd name="connsiteX3" fmla="*/ 374547 w 413206"/>
              <a:gd name="connsiteY3" fmla="*/ 108950 h 251759"/>
              <a:gd name="connsiteX4" fmla="*/ 181192 w 413206"/>
              <a:gd name="connsiteY4" fmla="*/ 229890 h 25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6" h="251759">
                <a:moveTo>
                  <a:pt x="181192" y="229890"/>
                </a:moveTo>
                <a:cubicBezTo>
                  <a:pt x="58112" y="277370"/>
                  <a:pt x="-36799" y="242581"/>
                  <a:pt x="13966" y="173153"/>
                </a:cubicBezTo>
                <a:cubicBezTo>
                  <a:pt x="64732" y="103724"/>
                  <a:pt x="217025" y="23097"/>
                  <a:pt x="293173" y="3687"/>
                </a:cubicBezTo>
                <a:cubicBezTo>
                  <a:pt x="369320" y="-15723"/>
                  <a:pt x="469357" y="44747"/>
                  <a:pt x="374547" y="108950"/>
                </a:cubicBezTo>
                <a:cubicBezTo>
                  <a:pt x="279735" y="173153"/>
                  <a:pt x="233450" y="209733"/>
                  <a:pt x="181192" y="229890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9ED801EA-F490-3BFD-C1FA-0EF684EA657E}"/>
              </a:ext>
            </a:extLst>
          </p:cNvPr>
          <p:cNvSpPr/>
          <p:nvPr/>
        </p:nvSpPr>
        <p:spPr>
          <a:xfrm>
            <a:off x="3610275" y="4998615"/>
            <a:ext cx="282567" cy="278854"/>
          </a:xfrm>
          <a:custGeom>
            <a:avLst/>
            <a:gdLst>
              <a:gd name="connsiteX0" fmla="*/ 43530 w 277464"/>
              <a:gd name="connsiteY0" fmla="*/ 164264 h 273818"/>
              <a:gd name="connsiteX1" fmla="*/ 107383 w 277464"/>
              <a:gd name="connsiteY1" fmla="*/ 19833 h 273818"/>
              <a:gd name="connsiteX2" fmla="*/ 276501 w 277464"/>
              <a:gd name="connsiteY2" fmla="*/ 226973 h 273818"/>
              <a:gd name="connsiteX3" fmla="*/ 43580 w 277464"/>
              <a:gd name="connsiteY3" fmla="*/ 164264 h 27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64" h="273818">
                <a:moveTo>
                  <a:pt x="43530" y="164264"/>
                </a:moveTo>
                <a:cubicBezTo>
                  <a:pt x="-35654" y="88067"/>
                  <a:pt x="-2358" y="-51835"/>
                  <a:pt x="107383" y="19833"/>
                </a:cubicBezTo>
                <a:cubicBezTo>
                  <a:pt x="217125" y="91501"/>
                  <a:pt x="286555" y="164264"/>
                  <a:pt x="276501" y="226973"/>
                </a:cubicBezTo>
                <a:cubicBezTo>
                  <a:pt x="266448" y="289683"/>
                  <a:pt x="192489" y="307600"/>
                  <a:pt x="43580" y="164264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671E338-219A-2189-890D-E4BDED4E29BB}"/>
              </a:ext>
            </a:extLst>
          </p:cNvPr>
          <p:cNvSpPr/>
          <p:nvPr/>
        </p:nvSpPr>
        <p:spPr>
          <a:xfrm>
            <a:off x="5446836" y="5604111"/>
            <a:ext cx="271669" cy="113896"/>
          </a:xfrm>
          <a:custGeom>
            <a:avLst/>
            <a:gdLst>
              <a:gd name="connsiteX0" fmla="*/ 103852 w 266763"/>
              <a:gd name="connsiteY0" fmla="*/ 111692 h 111839"/>
              <a:gd name="connsiteX1" fmla="*/ 55327 w 266763"/>
              <a:gd name="connsiteY1" fmla="*/ 12402 h 111839"/>
              <a:gd name="connsiteX2" fmla="*/ 266599 w 266763"/>
              <a:gd name="connsiteY2" fmla="*/ 45250 h 111839"/>
              <a:gd name="connsiteX3" fmla="*/ 103852 w 266763"/>
              <a:gd name="connsiteY3" fmla="*/ 111692 h 11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63" h="111839">
                <a:moveTo>
                  <a:pt x="103852" y="111692"/>
                </a:moveTo>
                <a:cubicBezTo>
                  <a:pt x="-3101" y="115723"/>
                  <a:pt x="-40975" y="36291"/>
                  <a:pt x="55327" y="12402"/>
                </a:cubicBezTo>
                <a:cubicBezTo>
                  <a:pt x="151631" y="-11488"/>
                  <a:pt x="262121" y="-1036"/>
                  <a:pt x="266599" y="45250"/>
                </a:cubicBezTo>
                <a:cubicBezTo>
                  <a:pt x="271078" y="91535"/>
                  <a:pt x="182988" y="108706"/>
                  <a:pt x="103852" y="111692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D5AE1264-47D2-13D6-FC03-9DC90E7FAA7C}"/>
              </a:ext>
            </a:extLst>
          </p:cNvPr>
          <p:cNvSpPr/>
          <p:nvPr/>
        </p:nvSpPr>
        <p:spPr>
          <a:xfrm>
            <a:off x="7436001" y="4686583"/>
            <a:ext cx="310789" cy="310541"/>
          </a:xfrm>
          <a:custGeom>
            <a:avLst/>
            <a:gdLst>
              <a:gd name="connsiteX0" fmla="*/ 112622 w 305177"/>
              <a:gd name="connsiteY0" fmla="*/ 291092 h 304933"/>
              <a:gd name="connsiteX1" fmla="*/ 10993 w 305177"/>
              <a:gd name="connsiteY1" fmla="*/ 213053 h 304933"/>
              <a:gd name="connsiteX2" fmla="*/ 235702 w 305177"/>
              <a:gd name="connsiteY2" fmla="*/ 2528 h 304933"/>
              <a:gd name="connsiteX3" fmla="*/ 253619 w 305177"/>
              <a:gd name="connsiteY3" fmla="*/ 171994 h 304933"/>
              <a:gd name="connsiteX4" fmla="*/ 112622 w 305177"/>
              <a:gd name="connsiteY4" fmla="*/ 291092 h 30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177" h="304933">
                <a:moveTo>
                  <a:pt x="112622" y="291092"/>
                </a:moveTo>
                <a:cubicBezTo>
                  <a:pt x="40308" y="319062"/>
                  <a:pt x="-27080" y="310104"/>
                  <a:pt x="10993" y="213053"/>
                </a:cubicBezTo>
                <a:cubicBezTo>
                  <a:pt x="49066" y="116003"/>
                  <a:pt x="141638" y="24925"/>
                  <a:pt x="235702" y="2528"/>
                </a:cubicBezTo>
                <a:cubicBezTo>
                  <a:pt x="329766" y="-19868"/>
                  <a:pt x="320808" y="112270"/>
                  <a:pt x="253619" y="171994"/>
                </a:cubicBezTo>
                <a:cubicBezTo>
                  <a:pt x="186430" y="231717"/>
                  <a:pt x="150894" y="276261"/>
                  <a:pt x="112622" y="291092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936FB94C-A74A-9E77-9979-6463A518CE23}"/>
              </a:ext>
            </a:extLst>
          </p:cNvPr>
          <p:cNvSpPr/>
          <p:nvPr/>
        </p:nvSpPr>
        <p:spPr>
          <a:xfrm>
            <a:off x="2998734" y="3293016"/>
            <a:ext cx="363258" cy="550237"/>
          </a:xfrm>
          <a:custGeom>
            <a:avLst/>
            <a:gdLst>
              <a:gd name="connsiteX0" fmla="*/ 130008 w 356698"/>
              <a:gd name="connsiteY0" fmla="*/ 502003 h 540300"/>
              <a:gd name="connsiteX1" fmla="*/ 12452 w 356698"/>
              <a:gd name="connsiteY1" fmla="*/ 84287 h 540300"/>
              <a:gd name="connsiteX2" fmla="*/ 347252 w 356698"/>
              <a:gd name="connsiteY2" fmla="*/ 101109 h 540300"/>
              <a:gd name="connsiteX3" fmla="*/ 272250 w 356698"/>
              <a:gd name="connsiteY3" fmla="*/ 302676 h 540300"/>
              <a:gd name="connsiteX4" fmla="*/ 266675 w 356698"/>
              <a:gd name="connsiteY4" fmla="*/ 447107 h 540300"/>
              <a:gd name="connsiteX5" fmla="*/ 130058 w 356698"/>
              <a:gd name="connsiteY5" fmla="*/ 502003 h 5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698" h="540300">
                <a:moveTo>
                  <a:pt x="130008" y="502003"/>
                </a:moveTo>
                <a:cubicBezTo>
                  <a:pt x="43161" y="430235"/>
                  <a:pt x="-30100" y="211946"/>
                  <a:pt x="12452" y="84287"/>
                </a:cubicBezTo>
                <a:cubicBezTo>
                  <a:pt x="55005" y="-43371"/>
                  <a:pt x="324856" y="-16496"/>
                  <a:pt x="347252" y="101109"/>
                </a:cubicBezTo>
                <a:cubicBezTo>
                  <a:pt x="369648" y="218715"/>
                  <a:pt x="355116" y="275800"/>
                  <a:pt x="272250" y="302676"/>
                </a:cubicBezTo>
                <a:cubicBezTo>
                  <a:pt x="189383" y="329551"/>
                  <a:pt x="228602" y="393356"/>
                  <a:pt x="266675" y="447107"/>
                </a:cubicBezTo>
                <a:cubicBezTo>
                  <a:pt x="304748" y="500858"/>
                  <a:pt x="239800" y="592683"/>
                  <a:pt x="130058" y="502003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12E3607-CEE1-CB09-5D30-7DD6D7934F9B}"/>
              </a:ext>
            </a:extLst>
          </p:cNvPr>
          <p:cNvSpPr/>
          <p:nvPr/>
        </p:nvSpPr>
        <p:spPr>
          <a:xfrm>
            <a:off x="2792051" y="3392133"/>
            <a:ext cx="61632" cy="61632"/>
          </a:xfrm>
          <a:custGeom>
            <a:avLst/>
            <a:gdLst>
              <a:gd name="connsiteX0" fmla="*/ 60520 w 60519"/>
              <a:gd name="connsiteY0" fmla="*/ 30260 h 60519"/>
              <a:gd name="connsiteX1" fmla="*/ 30260 w 60519"/>
              <a:gd name="connsiteY1" fmla="*/ 60520 h 60519"/>
              <a:gd name="connsiteX2" fmla="*/ -1 w 60519"/>
              <a:gd name="connsiteY2" fmla="*/ 30260 h 60519"/>
              <a:gd name="connsiteX3" fmla="*/ 30260 w 60519"/>
              <a:gd name="connsiteY3" fmla="*/ 0 h 60519"/>
              <a:gd name="connsiteX4" fmla="*/ 60520 w 60519"/>
              <a:gd name="connsiteY4" fmla="*/ 30260 h 6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9" h="60519">
                <a:moveTo>
                  <a:pt x="60520" y="30260"/>
                </a:moveTo>
                <a:cubicBezTo>
                  <a:pt x="60520" y="46972"/>
                  <a:pt x="46972" y="60520"/>
                  <a:pt x="30260" y="60520"/>
                </a:cubicBezTo>
                <a:cubicBezTo>
                  <a:pt x="13548" y="60520"/>
                  <a:pt x="-1" y="46972"/>
                  <a:pt x="-1" y="30260"/>
                </a:cubicBezTo>
                <a:cubicBezTo>
                  <a:pt x="-1" y="13548"/>
                  <a:pt x="13548" y="0"/>
                  <a:pt x="30260" y="0"/>
                </a:cubicBezTo>
                <a:cubicBezTo>
                  <a:pt x="46972" y="0"/>
                  <a:pt x="60520" y="13548"/>
                  <a:pt x="60520" y="30260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E4266B3D-BB5B-FE5A-30D3-8342AFEF345D}"/>
              </a:ext>
            </a:extLst>
          </p:cNvPr>
          <p:cNvSpPr/>
          <p:nvPr/>
        </p:nvSpPr>
        <p:spPr>
          <a:xfrm>
            <a:off x="2805736" y="3593657"/>
            <a:ext cx="69944" cy="69944"/>
          </a:xfrm>
          <a:custGeom>
            <a:avLst/>
            <a:gdLst>
              <a:gd name="connsiteX0" fmla="*/ 68681 w 68681"/>
              <a:gd name="connsiteY0" fmla="*/ 34341 h 68681"/>
              <a:gd name="connsiteX1" fmla="*/ 34341 w 68681"/>
              <a:gd name="connsiteY1" fmla="*/ 68682 h 68681"/>
              <a:gd name="connsiteX2" fmla="*/ 0 w 68681"/>
              <a:gd name="connsiteY2" fmla="*/ 34341 h 68681"/>
              <a:gd name="connsiteX3" fmla="*/ 34341 w 68681"/>
              <a:gd name="connsiteY3" fmla="*/ 0 h 68681"/>
              <a:gd name="connsiteX4" fmla="*/ 68681 w 68681"/>
              <a:gd name="connsiteY4" fmla="*/ 34341 h 6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1" h="68681">
                <a:moveTo>
                  <a:pt x="68681" y="34341"/>
                </a:moveTo>
                <a:cubicBezTo>
                  <a:pt x="68681" y="53307"/>
                  <a:pt x="53306" y="68682"/>
                  <a:pt x="34341" y="68682"/>
                </a:cubicBezTo>
                <a:cubicBezTo>
                  <a:pt x="15375" y="68682"/>
                  <a:pt x="0" y="53307"/>
                  <a:pt x="0" y="34341"/>
                </a:cubicBezTo>
                <a:cubicBezTo>
                  <a:pt x="0" y="15375"/>
                  <a:pt x="15376" y="0"/>
                  <a:pt x="34341" y="0"/>
                </a:cubicBezTo>
                <a:cubicBezTo>
                  <a:pt x="53307" y="0"/>
                  <a:pt x="68681" y="15375"/>
                  <a:pt x="68681" y="34341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BC90FDF9-1E42-9162-669C-1122B54AB177}"/>
              </a:ext>
            </a:extLst>
          </p:cNvPr>
          <p:cNvSpPr/>
          <p:nvPr/>
        </p:nvSpPr>
        <p:spPr>
          <a:xfrm>
            <a:off x="2698537" y="3610382"/>
            <a:ext cx="76027" cy="76027"/>
          </a:xfrm>
          <a:custGeom>
            <a:avLst/>
            <a:gdLst>
              <a:gd name="connsiteX0" fmla="*/ 74654 w 74654"/>
              <a:gd name="connsiteY0" fmla="*/ 37327 h 74654"/>
              <a:gd name="connsiteX1" fmla="*/ 37327 w 74654"/>
              <a:gd name="connsiteY1" fmla="*/ 74654 h 74654"/>
              <a:gd name="connsiteX2" fmla="*/ 0 w 74654"/>
              <a:gd name="connsiteY2" fmla="*/ 37327 h 74654"/>
              <a:gd name="connsiteX3" fmla="*/ 37327 w 74654"/>
              <a:gd name="connsiteY3" fmla="*/ 0 h 74654"/>
              <a:gd name="connsiteX4" fmla="*/ 74654 w 74654"/>
              <a:gd name="connsiteY4" fmla="*/ 37327 h 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4" h="74654">
                <a:moveTo>
                  <a:pt x="74654" y="37327"/>
                </a:moveTo>
                <a:cubicBezTo>
                  <a:pt x="74654" y="57942"/>
                  <a:pt x="57942" y="74654"/>
                  <a:pt x="37327" y="74654"/>
                </a:cubicBezTo>
                <a:cubicBezTo>
                  <a:pt x="16712" y="74654"/>
                  <a:pt x="0" y="57942"/>
                  <a:pt x="0" y="37327"/>
                </a:cubicBezTo>
                <a:cubicBezTo>
                  <a:pt x="0" y="16712"/>
                  <a:pt x="16712" y="0"/>
                  <a:pt x="37327" y="0"/>
                </a:cubicBezTo>
                <a:cubicBezTo>
                  <a:pt x="57942" y="0"/>
                  <a:pt x="74654" y="16712"/>
                  <a:pt x="74654" y="37327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BB329A9C-5820-ACF3-904E-4863306E8BB6}"/>
              </a:ext>
            </a:extLst>
          </p:cNvPr>
          <p:cNvSpPr/>
          <p:nvPr/>
        </p:nvSpPr>
        <p:spPr>
          <a:xfrm>
            <a:off x="2937263" y="3673485"/>
            <a:ext cx="46731" cy="46731"/>
          </a:xfrm>
          <a:custGeom>
            <a:avLst/>
            <a:gdLst>
              <a:gd name="connsiteX0" fmla="*/ 45887 w 45887"/>
              <a:gd name="connsiteY0" fmla="*/ 22944 h 45887"/>
              <a:gd name="connsiteX1" fmla="*/ 22943 w 45887"/>
              <a:gd name="connsiteY1" fmla="*/ 45887 h 45887"/>
              <a:gd name="connsiteX2" fmla="*/ -1 w 45887"/>
              <a:gd name="connsiteY2" fmla="*/ 22944 h 45887"/>
              <a:gd name="connsiteX3" fmla="*/ 22943 w 45887"/>
              <a:gd name="connsiteY3" fmla="*/ 0 h 45887"/>
              <a:gd name="connsiteX4" fmla="*/ 45887 w 45887"/>
              <a:gd name="connsiteY4" fmla="*/ 22944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5887" y="22944"/>
                </a:moveTo>
                <a:cubicBezTo>
                  <a:pt x="45887" y="35615"/>
                  <a:pt x="35615" y="45887"/>
                  <a:pt x="22943" y="45887"/>
                </a:cubicBezTo>
                <a:cubicBezTo>
                  <a:pt x="10271" y="45887"/>
                  <a:pt x="-1" y="35615"/>
                  <a:pt x="-1" y="22944"/>
                </a:cubicBezTo>
                <a:cubicBezTo>
                  <a:pt x="-1" y="10272"/>
                  <a:pt x="10271" y="0"/>
                  <a:pt x="22943" y="0"/>
                </a:cubicBezTo>
                <a:cubicBezTo>
                  <a:pt x="35615" y="0"/>
                  <a:pt x="45887" y="10272"/>
                  <a:pt x="45887" y="22944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2240C048-9AB7-3D05-CC9F-F29B395C85EE}"/>
              </a:ext>
            </a:extLst>
          </p:cNvPr>
          <p:cNvSpPr/>
          <p:nvPr/>
        </p:nvSpPr>
        <p:spPr>
          <a:xfrm>
            <a:off x="2998693" y="3238610"/>
            <a:ext cx="54130" cy="54130"/>
          </a:xfrm>
          <a:custGeom>
            <a:avLst/>
            <a:gdLst>
              <a:gd name="connsiteX0" fmla="*/ 53154 w 53153"/>
              <a:gd name="connsiteY0" fmla="*/ 26577 h 53153"/>
              <a:gd name="connsiteX1" fmla="*/ 26577 w 53153"/>
              <a:gd name="connsiteY1" fmla="*/ 53154 h 53153"/>
              <a:gd name="connsiteX2" fmla="*/ 0 w 53153"/>
              <a:gd name="connsiteY2" fmla="*/ 26577 h 53153"/>
              <a:gd name="connsiteX3" fmla="*/ 26577 w 53153"/>
              <a:gd name="connsiteY3" fmla="*/ 0 h 53153"/>
              <a:gd name="connsiteX4" fmla="*/ 53154 w 53153"/>
              <a:gd name="connsiteY4" fmla="*/ 26577 h 5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53" h="53153">
                <a:moveTo>
                  <a:pt x="53154" y="26577"/>
                </a:moveTo>
                <a:cubicBezTo>
                  <a:pt x="53154" y="41255"/>
                  <a:pt x="41255" y="53154"/>
                  <a:pt x="26577" y="53154"/>
                </a:cubicBezTo>
                <a:cubicBezTo>
                  <a:pt x="11899" y="53154"/>
                  <a:pt x="0" y="41255"/>
                  <a:pt x="0" y="26577"/>
                </a:cubicBezTo>
                <a:cubicBezTo>
                  <a:pt x="0" y="11899"/>
                  <a:pt x="11899" y="0"/>
                  <a:pt x="26577" y="0"/>
                </a:cubicBezTo>
                <a:cubicBezTo>
                  <a:pt x="41255" y="0"/>
                  <a:pt x="53154" y="11899"/>
                  <a:pt x="53154" y="26577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CC4A6582-19CA-46B8-2B56-72E720848F9C}"/>
              </a:ext>
            </a:extLst>
          </p:cNvPr>
          <p:cNvSpPr/>
          <p:nvPr/>
        </p:nvSpPr>
        <p:spPr>
          <a:xfrm>
            <a:off x="3214661" y="3129130"/>
            <a:ext cx="51800" cy="51800"/>
          </a:xfrm>
          <a:custGeom>
            <a:avLst/>
            <a:gdLst>
              <a:gd name="connsiteX0" fmla="*/ 50864 w 50864"/>
              <a:gd name="connsiteY0" fmla="*/ 25432 h 50864"/>
              <a:gd name="connsiteX1" fmla="*/ 25432 w 50864"/>
              <a:gd name="connsiteY1" fmla="*/ 50864 h 50864"/>
              <a:gd name="connsiteX2" fmla="*/ -1 w 50864"/>
              <a:gd name="connsiteY2" fmla="*/ 25432 h 50864"/>
              <a:gd name="connsiteX3" fmla="*/ 25432 w 50864"/>
              <a:gd name="connsiteY3" fmla="*/ 0 h 50864"/>
              <a:gd name="connsiteX4" fmla="*/ 50864 w 50864"/>
              <a:gd name="connsiteY4" fmla="*/ 25432 h 5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4" h="50864">
                <a:moveTo>
                  <a:pt x="50864" y="25432"/>
                </a:moveTo>
                <a:cubicBezTo>
                  <a:pt x="50864" y="39478"/>
                  <a:pt x="39478" y="50864"/>
                  <a:pt x="25432" y="50864"/>
                </a:cubicBezTo>
                <a:cubicBezTo>
                  <a:pt x="11385" y="50864"/>
                  <a:pt x="-1" y="39478"/>
                  <a:pt x="-1" y="25432"/>
                </a:cubicBezTo>
                <a:cubicBezTo>
                  <a:pt x="-1" y="11386"/>
                  <a:pt x="11385" y="0"/>
                  <a:pt x="25432" y="0"/>
                </a:cubicBezTo>
                <a:cubicBezTo>
                  <a:pt x="39478" y="0"/>
                  <a:pt x="50864" y="11386"/>
                  <a:pt x="50864" y="25432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D54ACD4-4EB9-AF4D-C4BA-E02CBA8BAAB0}"/>
              </a:ext>
            </a:extLst>
          </p:cNvPr>
          <p:cNvSpPr/>
          <p:nvPr/>
        </p:nvSpPr>
        <p:spPr>
          <a:xfrm>
            <a:off x="3390385" y="3209719"/>
            <a:ext cx="50582" cy="50582"/>
          </a:xfrm>
          <a:custGeom>
            <a:avLst/>
            <a:gdLst>
              <a:gd name="connsiteX0" fmla="*/ 49670 w 49669"/>
              <a:gd name="connsiteY0" fmla="*/ 24835 h 49669"/>
              <a:gd name="connsiteX1" fmla="*/ 24835 w 49669"/>
              <a:gd name="connsiteY1" fmla="*/ 49670 h 49669"/>
              <a:gd name="connsiteX2" fmla="*/ 0 w 49669"/>
              <a:gd name="connsiteY2" fmla="*/ 24835 h 49669"/>
              <a:gd name="connsiteX3" fmla="*/ 24835 w 49669"/>
              <a:gd name="connsiteY3" fmla="*/ 0 h 49669"/>
              <a:gd name="connsiteX4" fmla="*/ 49670 w 49669"/>
              <a:gd name="connsiteY4" fmla="*/ 24835 h 4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9" h="49669">
                <a:moveTo>
                  <a:pt x="49670" y="24835"/>
                </a:moveTo>
                <a:cubicBezTo>
                  <a:pt x="49670" y="38551"/>
                  <a:pt x="38550" y="49670"/>
                  <a:pt x="24835" y="49670"/>
                </a:cubicBezTo>
                <a:cubicBezTo>
                  <a:pt x="11119" y="49670"/>
                  <a:pt x="0" y="38551"/>
                  <a:pt x="0" y="24835"/>
                </a:cubicBezTo>
                <a:cubicBezTo>
                  <a:pt x="0" y="11119"/>
                  <a:pt x="11119" y="0"/>
                  <a:pt x="24835" y="0"/>
                </a:cubicBezTo>
                <a:cubicBezTo>
                  <a:pt x="38550" y="0"/>
                  <a:pt x="49670" y="11119"/>
                  <a:pt x="49670" y="24835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BFCB1FCF-CD03-9138-650D-4013D6BB44F8}"/>
              </a:ext>
            </a:extLst>
          </p:cNvPr>
          <p:cNvSpPr/>
          <p:nvPr/>
        </p:nvSpPr>
        <p:spPr>
          <a:xfrm>
            <a:off x="3512029" y="3162582"/>
            <a:ext cx="62747" cy="62747"/>
          </a:xfrm>
          <a:custGeom>
            <a:avLst/>
            <a:gdLst>
              <a:gd name="connsiteX0" fmla="*/ 61615 w 61614"/>
              <a:gd name="connsiteY0" fmla="*/ 30807 h 61614"/>
              <a:gd name="connsiteX1" fmla="*/ 30808 w 61614"/>
              <a:gd name="connsiteY1" fmla="*/ 61615 h 61614"/>
              <a:gd name="connsiteX2" fmla="*/ 1 w 61614"/>
              <a:gd name="connsiteY2" fmla="*/ 30807 h 61614"/>
              <a:gd name="connsiteX3" fmla="*/ 30808 w 61614"/>
              <a:gd name="connsiteY3" fmla="*/ 0 h 61614"/>
              <a:gd name="connsiteX4" fmla="*/ 61615 w 61614"/>
              <a:gd name="connsiteY4" fmla="*/ 30807 h 6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14" h="61614">
                <a:moveTo>
                  <a:pt x="61615" y="30807"/>
                </a:moveTo>
                <a:cubicBezTo>
                  <a:pt x="61615" y="47822"/>
                  <a:pt x="47823" y="61615"/>
                  <a:pt x="30808" y="61615"/>
                </a:cubicBezTo>
                <a:cubicBezTo>
                  <a:pt x="13793" y="61615"/>
                  <a:pt x="1" y="47822"/>
                  <a:pt x="1" y="30807"/>
                </a:cubicBezTo>
                <a:cubicBezTo>
                  <a:pt x="1" y="13793"/>
                  <a:pt x="13793" y="0"/>
                  <a:pt x="30808" y="0"/>
                </a:cubicBezTo>
                <a:cubicBezTo>
                  <a:pt x="47823" y="0"/>
                  <a:pt x="61615" y="13793"/>
                  <a:pt x="61615" y="30807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A667473F-13D3-5E90-A319-8611542A135A}"/>
              </a:ext>
            </a:extLst>
          </p:cNvPr>
          <p:cNvSpPr/>
          <p:nvPr/>
        </p:nvSpPr>
        <p:spPr>
          <a:xfrm>
            <a:off x="3496063" y="3375458"/>
            <a:ext cx="53218" cy="53218"/>
          </a:xfrm>
          <a:custGeom>
            <a:avLst/>
            <a:gdLst>
              <a:gd name="connsiteX0" fmla="*/ 52258 w 52257"/>
              <a:gd name="connsiteY0" fmla="*/ 26129 h 52257"/>
              <a:gd name="connsiteX1" fmla="*/ 26129 w 52257"/>
              <a:gd name="connsiteY1" fmla="*/ 52258 h 52257"/>
              <a:gd name="connsiteX2" fmla="*/ 0 w 52257"/>
              <a:gd name="connsiteY2" fmla="*/ 26129 h 52257"/>
              <a:gd name="connsiteX3" fmla="*/ 26129 w 52257"/>
              <a:gd name="connsiteY3" fmla="*/ 0 h 52257"/>
              <a:gd name="connsiteX4" fmla="*/ 52258 w 52257"/>
              <a:gd name="connsiteY4" fmla="*/ 26129 h 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7" h="52257">
                <a:moveTo>
                  <a:pt x="52258" y="26129"/>
                </a:moveTo>
                <a:cubicBezTo>
                  <a:pt x="52258" y="40560"/>
                  <a:pt x="40559" y="52258"/>
                  <a:pt x="26129" y="52258"/>
                </a:cubicBezTo>
                <a:cubicBezTo>
                  <a:pt x="11699" y="52258"/>
                  <a:pt x="0" y="40560"/>
                  <a:pt x="0" y="26129"/>
                </a:cubicBezTo>
                <a:cubicBezTo>
                  <a:pt x="0" y="11698"/>
                  <a:pt x="11699" y="0"/>
                  <a:pt x="26129" y="0"/>
                </a:cubicBezTo>
                <a:cubicBezTo>
                  <a:pt x="40559" y="0"/>
                  <a:pt x="52258" y="11698"/>
                  <a:pt x="52258" y="26129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F2B15F4B-95EA-104A-CDA0-731CCC7D16C7}"/>
              </a:ext>
            </a:extLst>
          </p:cNvPr>
          <p:cNvSpPr/>
          <p:nvPr/>
        </p:nvSpPr>
        <p:spPr>
          <a:xfrm>
            <a:off x="2875681" y="3887527"/>
            <a:ext cx="55854" cy="55854"/>
          </a:xfrm>
          <a:custGeom>
            <a:avLst/>
            <a:gdLst>
              <a:gd name="connsiteX0" fmla="*/ 54846 w 54845"/>
              <a:gd name="connsiteY0" fmla="*/ 27423 h 54845"/>
              <a:gd name="connsiteX1" fmla="*/ 27422 w 54845"/>
              <a:gd name="connsiteY1" fmla="*/ 54846 h 54845"/>
              <a:gd name="connsiteX2" fmla="*/ -1 w 54845"/>
              <a:gd name="connsiteY2" fmla="*/ 27423 h 54845"/>
              <a:gd name="connsiteX3" fmla="*/ 27422 w 54845"/>
              <a:gd name="connsiteY3" fmla="*/ 0 h 54845"/>
              <a:gd name="connsiteX4" fmla="*/ 54846 w 54845"/>
              <a:gd name="connsiteY4" fmla="*/ 27423 h 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45" h="54845">
                <a:moveTo>
                  <a:pt x="54846" y="27423"/>
                </a:moveTo>
                <a:cubicBezTo>
                  <a:pt x="54846" y="42568"/>
                  <a:pt x="42568" y="54846"/>
                  <a:pt x="27422" y="54846"/>
                </a:cubicBezTo>
                <a:cubicBezTo>
                  <a:pt x="12278" y="54846"/>
                  <a:pt x="-1" y="42568"/>
                  <a:pt x="-1" y="27423"/>
                </a:cubicBezTo>
                <a:cubicBezTo>
                  <a:pt x="-1" y="12278"/>
                  <a:pt x="12277" y="0"/>
                  <a:pt x="27422" y="0"/>
                </a:cubicBezTo>
                <a:cubicBezTo>
                  <a:pt x="42567" y="0"/>
                  <a:pt x="54846" y="12278"/>
                  <a:pt x="54846" y="27423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9B63506-3765-FAD8-EFC3-87EE6AC9E9ED}"/>
              </a:ext>
            </a:extLst>
          </p:cNvPr>
          <p:cNvSpPr/>
          <p:nvPr/>
        </p:nvSpPr>
        <p:spPr>
          <a:xfrm>
            <a:off x="2998693" y="4040291"/>
            <a:ext cx="61734" cy="61734"/>
          </a:xfrm>
          <a:custGeom>
            <a:avLst/>
            <a:gdLst>
              <a:gd name="connsiteX0" fmla="*/ 60620 w 60619"/>
              <a:gd name="connsiteY0" fmla="*/ 30310 h 60619"/>
              <a:gd name="connsiteX1" fmla="*/ 30310 w 60619"/>
              <a:gd name="connsiteY1" fmla="*/ 60619 h 60619"/>
              <a:gd name="connsiteX2" fmla="*/ 0 w 60619"/>
              <a:gd name="connsiteY2" fmla="*/ 30310 h 60619"/>
              <a:gd name="connsiteX3" fmla="*/ 30310 w 60619"/>
              <a:gd name="connsiteY3" fmla="*/ 0 h 60619"/>
              <a:gd name="connsiteX4" fmla="*/ 60620 w 60619"/>
              <a:gd name="connsiteY4" fmla="*/ 30310 h 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19" h="60619">
                <a:moveTo>
                  <a:pt x="60620" y="30310"/>
                </a:moveTo>
                <a:cubicBezTo>
                  <a:pt x="60620" y="47049"/>
                  <a:pt x="47050" y="60619"/>
                  <a:pt x="30310" y="60619"/>
                </a:cubicBezTo>
                <a:cubicBezTo>
                  <a:pt x="13569" y="60619"/>
                  <a:pt x="0" y="47049"/>
                  <a:pt x="0" y="30310"/>
                </a:cubicBezTo>
                <a:cubicBezTo>
                  <a:pt x="0" y="13570"/>
                  <a:pt x="13569" y="0"/>
                  <a:pt x="30310" y="0"/>
                </a:cubicBezTo>
                <a:cubicBezTo>
                  <a:pt x="47050" y="0"/>
                  <a:pt x="60620" y="13570"/>
                  <a:pt x="60620" y="30310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7729702F-0630-E7E4-58D4-957D96C94D7F}"/>
              </a:ext>
            </a:extLst>
          </p:cNvPr>
          <p:cNvSpPr/>
          <p:nvPr/>
        </p:nvSpPr>
        <p:spPr>
          <a:xfrm>
            <a:off x="3117447" y="3975313"/>
            <a:ext cx="53015" cy="53015"/>
          </a:xfrm>
          <a:custGeom>
            <a:avLst/>
            <a:gdLst>
              <a:gd name="connsiteX0" fmla="*/ 52059 w 52058"/>
              <a:gd name="connsiteY0" fmla="*/ 26029 h 52058"/>
              <a:gd name="connsiteX1" fmla="*/ 26030 w 52058"/>
              <a:gd name="connsiteY1" fmla="*/ 52059 h 52058"/>
              <a:gd name="connsiteX2" fmla="*/ 0 w 52058"/>
              <a:gd name="connsiteY2" fmla="*/ 26029 h 52058"/>
              <a:gd name="connsiteX3" fmla="*/ 26030 w 52058"/>
              <a:gd name="connsiteY3" fmla="*/ 0 h 52058"/>
              <a:gd name="connsiteX4" fmla="*/ 52059 w 52058"/>
              <a:gd name="connsiteY4" fmla="*/ 26029 h 5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" h="52058">
                <a:moveTo>
                  <a:pt x="52059" y="26029"/>
                </a:moveTo>
                <a:cubicBezTo>
                  <a:pt x="52059" y="40405"/>
                  <a:pt x="40405" y="52059"/>
                  <a:pt x="26030" y="52059"/>
                </a:cubicBezTo>
                <a:cubicBezTo>
                  <a:pt x="11654" y="52059"/>
                  <a:pt x="0" y="40405"/>
                  <a:pt x="0" y="26029"/>
                </a:cubicBezTo>
                <a:cubicBezTo>
                  <a:pt x="0" y="11654"/>
                  <a:pt x="11654" y="0"/>
                  <a:pt x="26030" y="0"/>
                </a:cubicBezTo>
                <a:cubicBezTo>
                  <a:pt x="40405" y="0"/>
                  <a:pt x="52059" y="11654"/>
                  <a:pt x="52059" y="26029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805ACC2A-DF9F-E55E-1772-760610A3C4F0}"/>
              </a:ext>
            </a:extLst>
          </p:cNvPr>
          <p:cNvSpPr/>
          <p:nvPr/>
        </p:nvSpPr>
        <p:spPr>
          <a:xfrm>
            <a:off x="3343248" y="3903442"/>
            <a:ext cx="71871" cy="71871"/>
          </a:xfrm>
          <a:custGeom>
            <a:avLst/>
            <a:gdLst>
              <a:gd name="connsiteX0" fmla="*/ 70573 w 70573"/>
              <a:gd name="connsiteY0" fmla="*/ 35287 h 70573"/>
              <a:gd name="connsiteX1" fmla="*/ 35286 w 70573"/>
              <a:gd name="connsiteY1" fmla="*/ 70573 h 70573"/>
              <a:gd name="connsiteX2" fmla="*/ -1 w 70573"/>
              <a:gd name="connsiteY2" fmla="*/ 35287 h 70573"/>
              <a:gd name="connsiteX3" fmla="*/ 35286 w 70573"/>
              <a:gd name="connsiteY3" fmla="*/ 0 h 70573"/>
              <a:gd name="connsiteX4" fmla="*/ 70573 w 70573"/>
              <a:gd name="connsiteY4" fmla="*/ 35287 h 7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3" h="70573">
                <a:moveTo>
                  <a:pt x="70573" y="35287"/>
                </a:moveTo>
                <a:cubicBezTo>
                  <a:pt x="70573" y="54775"/>
                  <a:pt x="54775" y="70573"/>
                  <a:pt x="35286" y="70573"/>
                </a:cubicBezTo>
                <a:cubicBezTo>
                  <a:pt x="15798" y="70573"/>
                  <a:pt x="-1" y="54775"/>
                  <a:pt x="-1" y="35287"/>
                </a:cubicBezTo>
                <a:cubicBezTo>
                  <a:pt x="-1" y="15798"/>
                  <a:pt x="15798" y="0"/>
                  <a:pt x="35286" y="0"/>
                </a:cubicBezTo>
                <a:cubicBezTo>
                  <a:pt x="54775" y="0"/>
                  <a:pt x="70573" y="15798"/>
                  <a:pt x="70573" y="35287"/>
                </a:cubicBezTo>
                <a:close/>
              </a:path>
            </a:pathLst>
          </a:custGeom>
          <a:solidFill>
            <a:srgbClr val="002060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4AD4E5BB-3CEE-4ACF-531B-60B085BBE3C1}"/>
              </a:ext>
            </a:extLst>
          </p:cNvPr>
          <p:cNvSpPr/>
          <p:nvPr/>
        </p:nvSpPr>
        <p:spPr>
          <a:xfrm>
            <a:off x="3717556" y="4523317"/>
            <a:ext cx="246328" cy="246327"/>
          </a:xfrm>
          <a:custGeom>
            <a:avLst/>
            <a:gdLst>
              <a:gd name="connsiteX0" fmla="*/ 241880 w 241880"/>
              <a:gd name="connsiteY0" fmla="*/ 120940 h 241879"/>
              <a:gd name="connsiteX1" fmla="*/ 120939 w 241880"/>
              <a:gd name="connsiteY1" fmla="*/ 241880 h 241879"/>
              <a:gd name="connsiteX2" fmla="*/ 0 w 241880"/>
              <a:gd name="connsiteY2" fmla="*/ 120940 h 241879"/>
              <a:gd name="connsiteX3" fmla="*/ 120939 w 241880"/>
              <a:gd name="connsiteY3" fmla="*/ 0 h 241879"/>
              <a:gd name="connsiteX4" fmla="*/ 241880 w 241880"/>
              <a:gd name="connsiteY4" fmla="*/ 120940 h 2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80" h="241879">
                <a:moveTo>
                  <a:pt x="241880" y="120940"/>
                </a:moveTo>
                <a:cubicBezTo>
                  <a:pt x="241880" y="187731"/>
                  <a:pt x="187732" y="241880"/>
                  <a:pt x="120939" y="241880"/>
                </a:cubicBezTo>
                <a:cubicBezTo>
                  <a:pt x="54150" y="241880"/>
                  <a:pt x="0" y="187731"/>
                  <a:pt x="0" y="120940"/>
                </a:cubicBezTo>
                <a:cubicBezTo>
                  <a:pt x="0" y="54149"/>
                  <a:pt x="54150" y="0"/>
                  <a:pt x="120939" y="0"/>
                </a:cubicBezTo>
                <a:cubicBezTo>
                  <a:pt x="187732" y="0"/>
                  <a:pt x="241880" y="54149"/>
                  <a:pt x="241880" y="120940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D016B2EA-5495-995E-DDCA-7FC3D6F39366}"/>
              </a:ext>
            </a:extLst>
          </p:cNvPr>
          <p:cNvSpPr/>
          <p:nvPr/>
        </p:nvSpPr>
        <p:spPr>
          <a:xfrm>
            <a:off x="3594391" y="2491667"/>
            <a:ext cx="215713" cy="204360"/>
          </a:xfrm>
          <a:custGeom>
            <a:avLst/>
            <a:gdLst>
              <a:gd name="connsiteX0" fmla="*/ 211819 w 211818"/>
              <a:gd name="connsiteY0" fmla="*/ 100335 h 200670"/>
              <a:gd name="connsiteX1" fmla="*/ 105909 w 211818"/>
              <a:gd name="connsiteY1" fmla="*/ 200671 h 200670"/>
              <a:gd name="connsiteX2" fmla="*/ 0 w 211818"/>
              <a:gd name="connsiteY2" fmla="*/ 100335 h 200670"/>
              <a:gd name="connsiteX3" fmla="*/ 105909 w 211818"/>
              <a:gd name="connsiteY3" fmla="*/ 0 h 200670"/>
              <a:gd name="connsiteX4" fmla="*/ 211819 w 211818"/>
              <a:gd name="connsiteY4" fmla="*/ 100335 h 2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8" h="200670">
                <a:moveTo>
                  <a:pt x="211819" y="100335"/>
                </a:moveTo>
                <a:cubicBezTo>
                  <a:pt x="211819" y="155749"/>
                  <a:pt x="164402" y="200671"/>
                  <a:pt x="105909" y="200671"/>
                </a:cubicBezTo>
                <a:cubicBezTo>
                  <a:pt x="47417" y="200671"/>
                  <a:pt x="0" y="155749"/>
                  <a:pt x="0" y="100335"/>
                </a:cubicBezTo>
                <a:cubicBezTo>
                  <a:pt x="0" y="44922"/>
                  <a:pt x="47417" y="0"/>
                  <a:pt x="105909" y="0"/>
                </a:cubicBezTo>
                <a:cubicBezTo>
                  <a:pt x="164402" y="0"/>
                  <a:pt x="211819" y="44922"/>
                  <a:pt x="211819" y="100335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E53E551E-FF6B-0DAD-C627-5F776FDF4AB5}"/>
              </a:ext>
            </a:extLst>
          </p:cNvPr>
          <p:cNvSpPr/>
          <p:nvPr/>
        </p:nvSpPr>
        <p:spPr>
          <a:xfrm>
            <a:off x="3330744" y="3541972"/>
            <a:ext cx="336326" cy="359050"/>
          </a:xfrm>
          <a:custGeom>
            <a:avLst/>
            <a:gdLst>
              <a:gd name="connsiteX0" fmla="*/ 251171 w 330252"/>
              <a:gd name="connsiteY0" fmla="*/ 324732 h 352566"/>
              <a:gd name="connsiteX1" fmla="*/ 4066 w 330252"/>
              <a:gd name="connsiteY1" fmla="*/ 192594 h 352566"/>
              <a:gd name="connsiteX2" fmla="*/ 263863 w 330252"/>
              <a:gd name="connsiteY2" fmla="*/ 15664 h 352566"/>
              <a:gd name="connsiteX3" fmla="*/ 251171 w 330252"/>
              <a:gd name="connsiteY3" fmla="*/ 324732 h 3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52" h="352566">
                <a:moveTo>
                  <a:pt x="251171" y="324732"/>
                </a:moveTo>
                <a:cubicBezTo>
                  <a:pt x="170247" y="375596"/>
                  <a:pt x="-31021" y="370271"/>
                  <a:pt x="4066" y="192594"/>
                </a:cubicBezTo>
                <a:cubicBezTo>
                  <a:pt x="39154" y="14917"/>
                  <a:pt x="169052" y="-27636"/>
                  <a:pt x="263863" y="15664"/>
                </a:cubicBezTo>
                <a:cubicBezTo>
                  <a:pt x="358674" y="58963"/>
                  <a:pt x="349715" y="262769"/>
                  <a:pt x="251171" y="324732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B6B678E-E4CC-6970-A3EE-F6ACC5E71268}"/>
              </a:ext>
            </a:extLst>
          </p:cNvPr>
          <p:cNvSpPr/>
          <p:nvPr/>
        </p:nvSpPr>
        <p:spPr>
          <a:xfrm>
            <a:off x="1809019" y="3275863"/>
            <a:ext cx="696408" cy="5067"/>
          </a:xfrm>
          <a:custGeom>
            <a:avLst/>
            <a:gdLst>
              <a:gd name="connsiteX0" fmla="*/ 0 w 683832"/>
              <a:gd name="connsiteY0" fmla="*/ 0 h 4976"/>
              <a:gd name="connsiteX1" fmla="*/ 683833 w 683832"/>
              <a:gd name="connsiteY1" fmla="*/ 0 h 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3832" h="4976">
                <a:moveTo>
                  <a:pt x="0" y="0"/>
                </a:moveTo>
                <a:lnTo>
                  <a:pt x="683833" y="0"/>
                </a:lnTo>
              </a:path>
            </a:pathLst>
          </a:custGeom>
          <a:ln w="38100" cap="flat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F6AAC194-E984-276C-BBF7-ACABBA0EDAD9}"/>
              </a:ext>
            </a:extLst>
          </p:cNvPr>
          <p:cNvSpPr/>
          <p:nvPr/>
        </p:nvSpPr>
        <p:spPr>
          <a:xfrm>
            <a:off x="3818823" y="1624906"/>
            <a:ext cx="30766" cy="304514"/>
          </a:xfrm>
          <a:custGeom>
            <a:avLst/>
            <a:gdLst>
              <a:gd name="connsiteX0" fmla="*/ 0 w 30210"/>
              <a:gd name="connsiteY0" fmla="*/ 0 h 299015"/>
              <a:gd name="connsiteX1" fmla="*/ 30209 w 30210"/>
              <a:gd name="connsiteY1" fmla="*/ 299015 h 29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10" h="299015">
                <a:moveTo>
                  <a:pt x="0" y="0"/>
                </a:moveTo>
                <a:lnTo>
                  <a:pt x="30209" y="299015"/>
                </a:lnTo>
              </a:path>
            </a:pathLst>
          </a:custGeom>
          <a:ln w="38100" cap="flat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C7E53615-A36F-70EB-FF30-0BD4DF851124}"/>
              </a:ext>
            </a:extLst>
          </p:cNvPr>
          <p:cNvSpPr/>
          <p:nvPr/>
        </p:nvSpPr>
        <p:spPr>
          <a:xfrm>
            <a:off x="7508018" y="3065096"/>
            <a:ext cx="76787" cy="184916"/>
          </a:xfrm>
          <a:custGeom>
            <a:avLst/>
            <a:gdLst>
              <a:gd name="connsiteX0" fmla="*/ 0 w 75400"/>
              <a:gd name="connsiteY0" fmla="*/ 181577 h 181577"/>
              <a:gd name="connsiteX1" fmla="*/ 26875 w 75400"/>
              <a:gd name="connsiteY1" fmla="*/ 41227 h 181577"/>
              <a:gd name="connsiteX2" fmla="*/ 55245 w 75400"/>
              <a:gd name="connsiteY2" fmla="*/ 18085 h 181577"/>
              <a:gd name="connsiteX3" fmla="*/ 75400 w 75400"/>
              <a:gd name="connsiteY3" fmla="*/ 177098 h 18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00" h="181577">
                <a:moveTo>
                  <a:pt x="0" y="181577"/>
                </a:moveTo>
                <a:cubicBezTo>
                  <a:pt x="5225" y="176351"/>
                  <a:pt x="28367" y="87513"/>
                  <a:pt x="26875" y="41227"/>
                </a:cubicBezTo>
                <a:cubicBezTo>
                  <a:pt x="25383" y="-5058"/>
                  <a:pt x="61962" y="-11777"/>
                  <a:pt x="55245" y="18085"/>
                </a:cubicBezTo>
                <a:cubicBezTo>
                  <a:pt x="48525" y="47946"/>
                  <a:pt x="57483" y="157688"/>
                  <a:pt x="75400" y="17709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3C93658E-B16C-F487-CDCD-8DD3EB44EEDA}"/>
              </a:ext>
            </a:extLst>
          </p:cNvPr>
          <p:cNvSpPr/>
          <p:nvPr/>
        </p:nvSpPr>
        <p:spPr>
          <a:xfrm>
            <a:off x="7366811" y="3050308"/>
            <a:ext cx="101387" cy="181762"/>
          </a:xfrm>
          <a:custGeom>
            <a:avLst/>
            <a:gdLst>
              <a:gd name="connsiteX0" fmla="*/ 0 w 99556"/>
              <a:gd name="connsiteY0" fmla="*/ 162952 h 178480"/>
              <a:gd name="connsiteX1" fmla="*/ 62858 w 99556"/>
              <a:gd name="connsiteY1" fmla="*/ 34647 h 178480"/>
              <a:gd name="connsiteX2" fmla="*/ 96302 w 99556"/>
              <a:gd name="connsiteY2" fmla="*/ 19765 h 178480"/>
              <a:gd name="connsiteX3" fmla="*/ 73906 w 99556"/>
              <a:gd name="connsiteY3" fmla="*/ 178480 h 17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56" h="178480">
                <a:moveTo>
                  <a:pt x="0" y="162952"/>
                </a:moveTo>
                <a:cubicBezTo>
                  <a:pt x="6418" y="159269"/>
                  <a:pt x="52107" y="79688"/>
                  <a:pt x="62858" y="34647"/>
                </a:cubicBezTo>
                <a:cubicBezTo>
                  <a:pt x="73607" y="-10395"/>
                  <a:pt x="110638" y="-7259"/>
                  <a:pt x="96302" y="19765"/>
                </a:cubicBezTo>
                <a:cubicBezTo>
                  <a:pt x="81969" y="46790"/>
                  <a:pt x="61714" y="155039"/>
                  <a:pt x="73906" y="17848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98769F3C-8D7A-9185-C319-162D2F4E7D66}"/>
              </a:ext>
            </a:extLst>
          </p:cNvPr>
          <p:cNvSpPr/>
          <p:nvPr/>
        </p:nvSpPr>
        <p:spPr>
          <a:xfrm>
            <a:off x="7248056" y="3017135"/>
            <a:ext cx="131763" cy="174540"/>
          </a:xfrm>
          <a:custGeom>
            <a:avLst/>
            <a:gdLst>
              <a:gd name="connsiteX0" fmla="*/ 0 w 129384"/>
              <a:gd name="connsiteY0" fmla="*/ 141029 h 171388"/>
              <a:gd name="connsiteX1" fmla="*/ 87894 w 129384"/>
              <a:gd name="connsiteY1" fmla="*/ 28351 h 171388"/>
              <a:gd name="connsiteX2" fmla="*/ 123678 w 129384"/>
              <a:gd name="connsiteY2" fmla="*/ 20686 h 171388"/>
              <a:gd name="connsiteX3" fmla="*/ 69131 w 129384"/>
              <a:gd name="connsiteY3" fmla="*/ 171388 h 17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84" h="171388">
                <a:moveTo>
                  <a:pt x="0" y="141029"/>
                </a:moveTo>
                <a:cubicBezTo>
                  <a:pt x="7018" y="138739"/>
                  <a:pt x="68134" y="70257"/>
                  <a:pt x="87894" y="28351"/>
                </a:cubicBezTo>
                <a:cubicBezTo>
                  <a:pt x="107651" y="-13505"/>
                  <a:pt x="143287" y="-2805"/>
                  <a:pt x="123678" y="20686"/>
                </a:cubicBezTo>
                <a:cubicBezTo>
                  <a:pt x="104069" y="44177"/>
                  <a:pt x="62013" y="145956"/>
                  <a:pt x="69131" y="17138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B7DA4A5C-D08C-9F1A-098E-ED67F5A67DF1}"/>
              </a:ext>
            </a:extLst>
          </p:cNvPr>
          <p:cNvSpPr/>
          <p:nvPr/>
        </p:nvSpPr>
        <p:spPr>
          <a:xfrm>
            <a:off x="7151551" y="2978628"/>
            <a:ext cx="141282" cy="170421"/>
          </a:xfrm>
          <a:custGeom>
            <a:avLst/>
            <a:gdLst>
              <a:gd name="connsiteX0" fmla="*/ 0 w 138731"/>
              <a:gd name="connsiteY0" fmla="*/ 132008 h 167344"/>
              <a:gd name="connsiteX1" fmla="*/ 95855 w 138731"/>
              <a:gd name="connsiteY1" fmla="*/ 25999 h 167344"/>
              <a:gd name="connsiteX2" fmla="*/ 132137 w 138731"/>
              <a:gd name="connsiteY2" fmla="*/ 20972 h 167344"/>
              <a:gd name="connsiteX3" fmla="*/ 66790 w 138731"/>
              <a:gd name="connsiteY3" fmla="*/ 167344 h 16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1" h="167344">
                <a:moveTo>
                  <a:pt x="0" y="132008"/>
                </a:moveTo>
                <a:cubicBezTo>
                  <a:pt x="7167" y="130266"/>
                  <a:pt x="73063" y="66362"/>
                  <a:pt x="95855" y="25999"/>
                </a:cubicBezTo>
                <a:cubicBezTo>
                  <a:pt x="118601" y="-14315"/>
                  <a:pt x="153340" y="-1076"/>
                  <a:pt x="132137" y="20972"/>
                </a:cubicBezTo>
                <a:cubicBezTo>
                  <a:pt x="110885" y="43020"/>
                  <a:pt x="61565" y="141464"/>
                  <a:pt x="66790" y="16734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FA7253AE-C506-3B98-268B-90B5968E05E2}"/>
              </a:ext>
            </a:extLst>
          </p:cNvPr>
          <p:cNvSpPr/>
          <p:nvPr/>
        </p:nvSpPr>
        <p:spPr>
          <a:xfrm>
            <a:off x="7063970" y="2934633"/>
            <a:ext cx="141281" cy="170421"/>
          </a:xfrm>
          <a:custGeom>
            <a:avLst/>
            <a:gdLst>
              <a:gd name="connsiteX0" fmla="*/ 0 w 138730"/>
              <a:gd name="connsiteY0" fmla="*/ 132008 h 167344"/>
              <a:gd name="connsiteX1" fmla="*/ 95855 w 138730"/>
              <a:gd name="connsiteY1" fmla="*/ 25999 h 167344"/>
              <a:gd name="connsiteX2" fmla="*/ 132137 w 138730"/>
              <a:gd name="connsiteY2" fmla="*/ 20972 h 167344"/>
              <a:gd name="connsiteX3" fmla="*/ 66790 w 138730"/>
              <a:gd name="connsiteY3" fmla="*/ 167344 h 16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0" h="167344">
                <a:moveTo>
                  <a:pt x="0" y="132008"/>
                </a:moveTo>
                <a:cubicBezTo>
                  <a:pt x="7167" y="130266"/>
                  <a:pt x="73060" y="66362"/>
                  <a:pt x="95855" y="25999"/>
                </a:cubicBezTo>
                <a:cubicBezTo>
                  <a:pt x="118599" y="-14315"/>
                  <a:pt x="153338" y="-1076"/>
                  <a:pt x="132137" y="20972"/>
                </a:cubicBezTo>
                <a:cubicBezTo>
                  <a:pt x="110934" y="43020"/>
                  <a:pt x="61563" y="141464"/>
                  <a:pt x="66790" y="16734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FBEFC772-4754-15CB-EFF7-477090DD7454}"/>
              </a:ext>
            </a:extLst>
          </p:cNvPr>
          <p:cNvSpPr/>
          <p:nvPr/>
        </p:nvSpPr>
        <p:spPr>
          <a:xfrm>
            <a:off x="6967465" y="2879894"/>
            <a:ext cx="141282" cy="170421"/>
          </a:xfrm>
          <a:custGeom>
            <a:avLst/>
            <a:gdLst>
              <a:gd name="connsiteX0" fmla="*/ 0 w 138731"/>
              <a:gd name="connsiteY0" fmla="*/ 132008 h 167343"/>
              <a:gd name="connsiteX1" fmla="*/ 95855 w 138731"/>
              <a:gd name="connsiteY1" fmla="*/ 25999 h 167343"/>
              <a:gd name="connsiteX2" fmla="*/ 132137 w 138731"/>
              <a:gd name="connsiteY2" fmla="*/ 20972 h 167343"/>
              <a:gd name="connsiteX3" fmla="*/ 66790 w 138731"/>
              <a:gd name="connsiteY3" fmla="*/ 167344 h 16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1" h="167343">
                <a:moveTo>
                  <a:pt x="0" y="132008"/>
                </a:moveTo>
                <a:cubicBezTo>
                  <a:pt x="7167" y="130266"/>
                  <a:pt x="73060" y="66362"/>
                  <a:pt x="95855" y="25999"/>
                </a:cubicBezTo>
                <a:cubicBezTo>
                  <a:pt x="118599" y="-14315"/>
                  <a:pt x="153340" y="-1076"/>
                  <a:pt x="132137" y="20972"/>
                </a:cubicBezTo>
                <a:cubicBezTo>
                  <a:pt x="110936" y="43020"/>
                  <a:pt x="61563" y="141464"/>
                  <a:pt x="66790" y="16734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00C23062-51E0-9840-19C5-A2E834FAAB71}"/>
              </a:ext>
            </a:extLst>
          </p:cNvPr>
          <p:cNvSpPr/>
          <p:nvPr/>
        </p:nvSpPr>
        <p:spPr>
          <a:xfrm>
            <a:off x="6897418" y="2832656"/>
            <a:ext cx="121995" cy="177820"/>
          </a:xfrm>
          <a:custGeom>
            <a:avLst/>
            <a:gdLst>
              <a:gd name="connsiteX0" fmla="*/ 0 w 119792"/>
              <a:gd name="connsiteY0" fmla="*/ 149127 h 174609"/>
              <a:gd name="connsiteX1" fmla="*/ 79782 w 119792"/>
              <a:gd name="connsiteY1" fmla="*/ 30576 h 174609"/>
              <a:gd name="connsiteX2" fmla="*/ 114968 w 119792"/>
              <a:gd name="connsiteY2" fmla="*/ 20423 h 174609"/>
              <a:gd name="connsiteX3" fmla="*/ 71172 w 119792"/>
              <a:gd name="connsiteY3" fmla="*/ 174609 h 17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92" h="174609">
                <a:moveTo>
                  <a:pt x="0" y="149127"/>
                </a:moveTo>
                <a:cubicBezTo>
                  <a:pt x="6870" y="146390"/>
                  <a:pt x="63009" y="73727"/>
                  <a:pt x="79782" y="30576"/>
                </a:cubicBezTo>
                <a:cubicBezTo>
                  <a:pt x="96552" y="-12574"/>
                  <a:pt x="132835" y="-4412"/>
                  <a:pt x="114968" y="20423"/>
                </a:cubicBezTo>
                <a:cubicBezTo>
                  <a:pt x="97102" y="45258"/>
                  <a:pt x="62263" y="149725"/>
                  <a:pt x="71172" y="17460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ABBEAC01-A760-EB3D-A7EA-10850D3C79B5}"/>
              </a:ext>
            </a:extLst>
          </p:cNvPr>
          <p:cNvSpPr/>
          <p:nvPr/>
        </p:nvSpPr>
        <p:spPr>
          <a:xfrm>
            <a:off x="6805425" y="2790893"/>
            <a:ext cx="121995" cy="177820"/>
          </a:xfrm>
          <a:custGeom>
            <a:avLst/>
            <a:gdLst>
              <a:gd name="connsiteX0" fmla="*/ 0 w 119792"/>
              <a:gd name="connsiteY0" fmla="*/ 149127 h 174609"/>
              <a:gd name="connsiteX1" fmla="*/ 79782 w 119792"/>
              <a:gd name="connsiteY1" fmla="*/ 30576 h 174609"/>
              <a:gd name="connsiteX2" fmla="*/ 114968 w 119792"/>
              <a:gd name="connsiteY2" fmla="*/ 20423 h 174609"/>
              <a:gd name="connsiteX3" fmla="*/ 71169 w 119792"/>
              <a:gd name="connsiteY3" fmla="*/ 174609 h 17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92" h="174609">
                <a:moveTo>
                  <a:pt x="0" y="149127"/>
                </a:moveTo>
                <a:cubicBezTo>
                  <a:pt x="6868" y="146390"/>
                  <a:pt x="63009" y="73727"/>
                  <a:pt x="79782" y="30576"/>
                </a:cubicBezTo>
                <a:cubicBezTo>
                  <a:pt x="96552" y="-12574"/>
                  <a:pt x="132835" y="-4412"/>
                  <a:pt x="114968" y="20423"/>
                </a:cubicBezTo>
                <a:cubicBezTo>
                  <a:pt x="97102" y="45258"/>
                  <a:pt x="62263" y="149725"/>
                  <a:pt x="71169" y="17460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="" xmlns:a16="http://schemas.microsoft.com/office/drawing/2014/main" id="{4D60424B-0866-5344-9E95-FA48EF82B4C9}"/>
              </a:ext>
            </a:extLst>
          </p:cNvPr>
          <p:cNvSpPr/>
          <p:nvPr/>
        </p:nvSpPr>
        <p:spPr>
          <a:xfrm>
            <a:off x="6708871" y="2748317"/>
            <a:ext cx="121994" cy="177820"/>
          </a:xfrm>
          <a:custGeom>
            <a:avLst/>
            <a:gdLst>
              <a:gd name="connsiteX0" fmla="*/ 0 w 119791"/>
              <a:gd name="connsiteY0" fmla="*/ 149127 h 174609"/>
              <a:gd name="connsiteX1" fmla="*/ 79779 w 119791"/>
              <a:gd name="connsiteY1" fmla="*/ 30576 h 174609"/>
              <a:gd name="connsiteX2" fmla="*/ 114966 w 119791"/>
              <a:gd name="connsiteY2" fmla="*/ 20423 h 174609"/>
              <a:gd name="connsiteX3" fmla="*/ 71169 w 119791"/>
              <a:gd name="connsiteY3" fmla="*/ 174609 h 17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91" h="174609">
                <a:moveTo>
                  <a:pt x="0" y="149127"/>
                </a:moveTo>
                <a:cubicBezTo>
                  <a:pt x="6868" y="146390"/>
                  <a:pt x="63007" y="73727"/>
                  <a:pt x="79779" y="30576"/>
                </a:cubicBezTo>
                <a:cubicBezTo>
                  <a:pt x="96552" y="-12574"/>
                  <a:pt x="132835" y="-4412"/>
                  <a:pt x="114966" y="20423"/>
                </a:cubicBezTo>
                <a:cubicBezTo>
                  <a:pt x="97099" y="45258"/>
                  <a:pt x="62260" y="149725"/>
                  <a:pt x="71169" y="17460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4352DE37-17C2-92AD-2ADF-6590374845A7}"/>
              </a:ext>
            </a:extLst>
          </p:cNvPr>
          <p:cNvSpPr/>
          <p:nvPr/>
        </p:nvSpPr>
        <p:spPr>
          <a:xfrm>
            <a:off x="6614597" y="2713344"/>
            <a:ext cx="121995" cy="177820"/>
          </a:xfrm>
          <a:custGeom>
            <a:avLst/>
            <a:gdLst>
              <a:gd name="connsiteX0" fmla="*/ 0 w 119792"/>
              <a:gd name="connsiteY0" fmla="*/ 149127 h 174609"/>
              <a:gd name="connsiteX1" fmla="*/ 79779 w 119792"/>
              <a:gd name="connsiteY1" fmla="*/ 30576 h 174609"/>
              <a:gd name="connsiteX2" fmla="*/ 114968 w 119792"/>
              <a:gd name="connsiteY2" fmla="*/ 20423 h 174609"/>
              <a:gd name="connsiteX3" fmla="*/ 71169 w 119792"/>
              <a:gd name="connsiteY3" fmla="*/ 174609 h 17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92" h="174609">
                <a:moveTo>
                  <a:pt x="0" y="149127"/>
                </a:moveTo>
                <a:cubicBezTo>
                  <a:pt x="6868" y="146390"/>
                  <a:pt x="63009" y="73727"/>
                  <a:pt x="79779" y="30576"/>
                </a:cubicBezTo>
                <a:cubicBezTo>
                  <a:pt x="96552" y="-12574"/>
                  <a:pt x="132835" y="-4412"/>
                  <a:pt x="114968" y="20423"/>
                </a:cubicBezTo>
                <a:cubicBezTo>
                  <a:pt x="97099" y="45258"/>
                  <a:pt x="62260" y="149725"/>
                  <a:pt x="71169" y="17460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="" xmlns:a16="http://schemas.microsoft.com/office/drawing/2014/main" id="{AED75F5E-4AB6-DF3C-C337-2A79E23531B9}"/>
              </a:ext>
            </a:extLst>
          </p:cNvPr>
          <p:cNvSpPr/>
          <p:nvPr/>
        </p:nvSpPr>
        <p:spPr>
          <a:xfrm>
            <a:off x="6503903" y="2669227"/>
            <a:ext cx="141288" cy="170441"/>
          </a:xfrm>
          <a:custGeom>
            <a:avLst/>
            <a:gdLst>
              <a:gd name="connsiteX0" fmla="*/ 0 w 138736"/>
              <a:gd name="connsiteY0" fmla="*/ 132027 h 167363"/>
              <a:gd name="connsiteX1" fmla="*/ 95855 w 138736"/>
              <a:gd name="connsiteY1" fmla="*/ 26018 h 167363"/>
              <a:gd name="connsiteX2" fmla="*/ 132137 w 138736"/>
              <a:gd name="connsiteY2" fmla="*/ 20992 h 167363"/>
              <a:gd name="connsiteX3" fmla="*/ 66790 w 138736"/>
              <a:gd name="connsiteY3" fmla="*/ 167364 h 16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6" h="167363">
                <a:moveTo>
                  <a:pt x="0" y="132027"/>
                </a:moveTo>
                <a:cubicBezTo>
                  <a:pt x="7167" y="130286"/>
                  <a:pt x="73060" y="66381"/>
                  <a:pt x="95855" y="26018"/>
                </a:cubicBezTo>
                <a:cubicBezTo>
                  <a:pt x="118650" y="-14345"/>
                  <a:pt x="153338" y="-1056"/>
                  <a:pt x="132137" y="20992"/>
                </a:cubicBezTo>
                <a:cubicBezTo>
                  <a:pt x="110885" y="43040"/>
                  <a:pt x="61563" y="141484"/>
                  <a:pt x="66790" y="16736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81DF991D-A397-502A-2521-5B258CAF54D6}"/>
              </a:ext>
            </a:extLst>
          </p:cNvPr>
          <p:cNvSpPr/>
          <p:nvPr/>
        </p:nvSpPr>
        <p:spPr>
          <a:xfrm>
            <a:off x="6421641" y="2620418"/>
            <a:ext cx="141288" cy="170441"/>
          </a:xfrm>
          <a:custGeom>
            <a:avLst/>
            <a:gdLst>
              <a:gd name="connsiteX0" fmla="*/ 0 w 138736"/>
              <a:gd name="connsiteY0" fmla="*/ 132027 h 167363"/>
              <a:gd name="connsiteX1" fmla="*/ 95855 w 138736"/>
              <a:gd name="connsiteY1" fmla="*/ 26018 h 167363"/>
              <a:gd name="connsiteX2" fmla="*/ 132137 w 138736"/>
              <a:gd name="connsiteY2" fmla="*/ 20992 h 167363"/>
              <a:gd name="connsiteX3" fmla="*/ 66790 w 138736"/>
              <a:gd name="connsiteY3" fmla="*/ 167364 h 16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6" h="167363">
                <a:moveTo>
                  <a:pt x="0" y="132027"/>
                </a:moveTo>
                <a:cubicBezTo>
                  <a:pt x="7167" y="130286"/>
                  <a:pt x="73060" y="66381"/>
                  <a:pt x="95855" y="26018"/>
                </a:cubicBezTo>
                <a:cubicBezTo>
                  <a:pt x="118650" y="-14345"/>
                  <a:pt x="153338" y="-1056"/>
                  <a:pt x="132137" y="20992"/>
                </a:cubicBezTo>
                <a:cubicBezTo>
                  <a:pt x="110885" y="43040"/>
                  <a:pt x="61563" y="141484"/>
                  <a:pt x="66790" y="16736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AC83050C-554E-8CB9-2BCE-76CA1E0E0747}"/>
              </a:ext>
            </a:extLst>
          </p:cNvPr>
          <p:cNvSpPr/>
          <p:nvPr/>
        </p:nvSpPr>
        <p:spPr>
          <a:xfrm>
            <a:off x="6335729" y="2560356"/>
            <a:ext cx="141288" cy="170441"/>
          </a:xfrm>
          <a:custGeom>
            <a:avLst/>
            <a:gdLst>
              <a:gd name="connsiteX0" fmla="*/ 0 w 138737"/>
              <a:gd name="connsiteY0" fmla="*/ 132027 h 167363"/>
              <a:gd name="connsiteX1" fmla="*/ 95855 w 138737"/>
              <a:gd name="connsiteY1" fmla="*/ 26018 h 167363"/>
              <a:gd name="connsiteX2" fmla="*/ 132137 w 138737"/>
              <a:gd name="connsiteY2" fmla="*/ 20992 h 167363"/>
              <a:gd name="connsiteX3" fmla="*/ 66790 w 138737"/>
              <a:gd name="connsiteY3" fmla="*/ 167364 h 16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7" h="167363">
                <a:moveTo>
                  <a:pt x="0" y="132027"/>
                </a:moveTo>
                <a:cubicBezTo>
                  <a:pt x="7167" y="130286"/>
                  <a:pt x="73063" y="66382"/>
                  <a:pt x="95855" y="26018"/>
                </a:cubicBezTo>
                <a:cubicBezTo>
                  <a:pt x="118650" y="-14345"/>
                  <a:pt x="153340" y="-1056"/>
                  <a:pt x="132137" y="20992"/>
                </a:cubicBezTo>
                <a:cubicBezTo>
                  <a:pt x="110885" y="43040"/>
                  <a:pt x="61565" y="141484"/>
                  <a:pt x="66790" y="16736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="" xmlns:a16="http://schemas.microsoft.com/office/drawing/2014/main" id="{67DAB120-6C7B-C054-DE6D-DC97B6BE9F23}"/>
              </a:ext>
            </a:extLst>
          </p:cNvPr>
          <p:cNvSpPr/>
          <p:nvPr/>
        </p:nvSpPr>
        <p:spPr>
          <a:xfrm>
            <a:off x="6239225" y="2503335"/>
            <a:ext cx="141288" cy="170441"/>
          </a:xfrm>
          <a:custGeom>
            <a:avLst/>
            <a:gdLst>
              <a:gd name="connsiteX0" fmla="*/ 0 w 138737"/>
              <a:gd name="connsiteY0" fmla="*/ 132027 h 167363"/>
              <a:gd name="connsiteX1" fmla="*/ 95855 w 138737"/>
              <a:gd name="connsiteY1" fmla="*/ 26018 h 167363"/>
              <a:gd name="connsiteX2" fmla="*/ 132137 w 138737"/>
              <a:gd name="connsiteY2" fmla="*/ 20992 h 167363"/>
              <a:gd name="connsiteX3" fmla="*/ 66790 w 138737"/>
              <a:gd name="connsiteY3" fmla="*/ 167364 h 16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37" h="167363">
                <a:moveTo>
                  <a:pt x="0" y="132027"/>
                </a:moveTo>
                <a:cubicBezTo>
                  <a:pt x="7167" y="130286"/>
                  <a:pt x="73063" y="66382"/>
                  <a:pt x="95855" y="26018"/>
                </a:cubicBezTo>
                <a:cubicBezTo>
                  <a:pt x="118650" y="-14345"/>
                  <a:pt x="153340" y="-1056"/>
                  <a:pt x="132137" y="20992"/>
                </a:cubicBezTo>
                <a:cubicBezTo>
                  <a:pt x="110885" y="43040"/>
                  <a:pt x="61565" y="141484"/>
                  <a:pt x="66790" y="16736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="" xmlns:a16="http://schemas.microsoft.com/office/drawing/2014/main" id="{B759D1FE-5C4F-9DCC-688E-F1091DBC1616}"/>
              </a:ext>
            </a:extLst>
          </p:cNvPr>
          <p:cNvSpPr/>
          <p:nvPr/>
        </p:nvSpPr>
        <p:spPr>
          <a:xfrm>
            <a:off x="6158332" y="2448508"/>
            <a:ext cx="118459" cy="178740"/>
          </a:xfrm>
          <a:custGeom>
            <a:avLst/>
            <a:gdLst>
              <a:gd name="connsiteX0" fmla="*/ 0 w 116320"/>
              <a:gd name="connsiteY0" fmla="*/ 151772 h 175512"/>
              <a:gd name="connsiteX1" fmla="*/ 76844 w 116320"/>
              <a:gd name="connsiteY1" fmla="*/ 31330 h 175512"/>
              <a:gd name="connsiteX2" fmla="*/ 111782 w 116320"/>
              <a:gd name="connsiteY2" fmla="*/ 20331 h 175512"/>
              <a:gd name="connsiteX3" fmla="*/ 71719 w 116320"/>
              <a:gd name="connsiteY3" fmla="*/ 175513 h 17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20" h="175512">
                <a:moveTo>
                  <a:pt x="0" y="151772"/>
                </a:moveTo>
                <a:cubicBezTo>
                  <a:pt x="6768" y="148836"/>
                  <a:pt x="61116" y="74879"/>
                  <a:pt x="76844" y="31330"/>
                </a:cubicBezTo>
                <a:cubicBezTo>
                  <a:pt x="92572" y="-12218"/>
                  <a:pt x="129053" y="-4952"/>
                  <a:pt x="111782" y="20331"/>
                </a:cubicBezTo>
                <a:cubicBezTo>
                  <a:pt x="94511" y="45614"/>
                  <a:pt x="62260" y="150877"/>
                  <a:pt x="71719" y="17551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="" xmlns:a16="http://schemas.microsoft.com/office/drawing/2014/main" id="{331B4039-EF3B-AB48-58AA-97E020F8B99A}"/>
              </a:ext>
            </a:extLst>
          </p:cNvPr>
          <p:cNvSpPr/>
          <p:nvPr/>
        </p:nvSpPr>
        <p:spPr>
          <a:xfrm>
            <a:off x="6075311" y="2415531"/>
            <a:ext cx="103729" cy="181459"/>
          </a:xfrm>
          <a:custGeom>
            <a:avLst/>
            <a:gdLst>
              <a:gd name="connsiteX0" fmla="*/ 0 w 101856"/>
              <a:gd name="connsiteY0" fmla="*/ 161560 h 178182"/>
              <a:gd name="connsiteX1" fmla="*/ 64749 w 101856"/>
              <a:gd name="connsiteY1" fmla="*/ 34200 h 178182"/>
              <a:gd name="connsiteX2" fmla="*/ 98443 w 101856"/>
              <a:gd name="connsiteY2" fmla="*/ 19816 h 178182"/>
              <a:gd name="connsiteX3" fmla="*/ 73658 w 101856"/>
              <a:gd name="connsiteY3" fmla="*/ 178183 h 1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856" h="178182">
                <a:moveTo>
                  <a:pt x="0" y="161560"/>
                </a:moveTo>
                <a:cubicBezTo>
                  <a:pt x="6469" y="157977"/>
                  <a:pt x="53352" y="79042"/>
                  <a:pt x="64749" y="34200"/>
                </a:cubicBezTo>
                <a:cubicBezTo>
                  <a:pt x="76146" y="-10643"/>
                  <a:pt x="113175" y="-6960"/>
                  <a:pt x="98443" y="19816"/>
                </a:cubicBezTo>
                <a:cubicBezTo>
                  <a:pt x="83711" y="46642"/>
                  <a:pt x="61862" y="154542"/>
                  <a:pt x="73658" y="17818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="" xmlns:a16="http://schemas.microsoft.com/office/drawing/2014/main" id="{D3CE7244-3AB1-C9A3-EF5D-003934AC24DC}"/>
              </a:ext>
            </a:extLst>
          </p:cNvPr>
          <p:cNvSpPr/>
          <p:nvPr/>
        </p:nvSpPr>
        <p:spPr>
          <a:xfrm>
            <a:off x="5179811" y="2321226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09 w 79531"/>
              <a:gd name="connsiteY1" fmla="*/ 43139 h 190606"/>
              <a:gd name="connsiteX2" fmla="*/ 60520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5" y="185181"/>
                  <a:pt x="31206" y="91913"/>
                  <a:pt x="30309" y="43139"/>
                </a:cubicBezTo>
                <a:cubicBezTo>
                  <a:pt x="29415" y="-5635"/>
                  <a:pt x="68035" y="-12205"/>
                  <a:pt x="60520" y="19150"/>
                </a:cubicBezTo>
                <a:cubicBezTo>
                  <a:pt x="53004" y="50505"/>
                  <a:pt x="60919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="" xmlns:a16="http://schemas.microsoft.com/office/drawing/2014/main" id="{9D7B03D7-37E7-A443-E564-2EBD2BDFC311}"/>
              </a:ext>
            </a:extLst>
          </p:cNvPr>
          <p:cNvSpPr/>
          <p:nvPr/>
        </p:nvSpPr>
        <p:spPr>
          <a:xfrm>
            <a:off x="5291571" y="2321226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11 w 79531"/>
              <a:gd name="connsiteY1" fmla="*/ 43139 h 190606"/>
              <a:gd name="connsiteX2" fmla="*/ 60520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5" y="185181"/>
                  <a:pt x="31206" y="91913"/>
                  <a:pt x="30311" y="43139"/>
                </a:cubicBezTo>
                <a:cubicBezTo>
                  <a:pt x="29415" y="-5635"/>
                  <a:pt x="68037" y="-12205"/>
                  <a:pt x="60520" y="19150"/>
                </a:cubicBezTo>
                <a:cubicBezTo>
                  <a:pt x="53006" y="50505"/>
                  <a:pt x="60919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="" xmlns:a16="http://schemas.microsoft.com/office/drawing/2014/main" id="{0B730652-50CD-7DC3-8309-4E4791EDEA06}"/>
              </a:ext>
            </a:extLst>
          </p:cNvPr>
          <p:cNvSpPr/>
          <p:nvPr/>
        </p:nvSpPr>
        <p:spPr>
          <a:xfrm>
            <a:off x="4968812" y="2321226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09 w 79531"/>
              <a:gd name="connsiteY1" fmla="*/ 43139 h 190606"/>
              <a:gd name="connsiteX2" fmla="*/ 60518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5" y="185181"/>
                  <a:pt x="31206" y="91913"/>
                  <a:pt x="30309" y="43139"/>
                </a:cubicBezTo>
                <a:cubicBezTo>
                  <a:pt x="29412" y="-5635"/>
                  <a:pt x="68035" y="-12205"/>
                  <a:pt x="60518" y="19150"/>
                </a:cubicBezTo>
                <a:cubicBezTo>
                  <a:pt x="53004" y="50505"/>
                  <a:pt x="60917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="" xmlns:a16="http://schemas.microsoft.com/office/drawing/2014/main" id="{78524032-2141-3096-8D38-791AC69ABE2C}"/>
              </a:ext>
            </a:extLst>
          </p:cNvPr>
          <p:cNvSpPr/>
          <p:nvPr/>
        </p:nvSpPr>
        <p:spPr>
          <a:xfrm>
            <a:off x="5080571" y="2321226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11 w 79531"/>
              <a:gd name="connsiteY1" fmla="*/ 43139 h 190606"/>
              <a:gd name="connsiteX2" fmla="*/ 60520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5" y="185181"/>
                  <a:pt x="31206" y="91913"/>
                  <a:pt x="30311" y="43139"/>
                </a:cubicBezTo>
                <a:cubicBezTo>
                  <a:pt x="29415" y="-5635"/>
                  <a:pt x="68035" y="-12205"/>
                  <a:pt x="60520" y="19150"/>
                </a:cubicBezTo>
                <a:cubicBezTo>
                  <a:pt x="53004" y="50505"/>
                  <a:pt x="60919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="" xmlns:a16="http://schemas.microsoft.com/office/drawing/2014/main" id="{A980BC8C-3B73-CA26-9E2B-328D0601ED14}"/>
              </a:ext>
            </a:extLst>
          </p:cNvPr>
          <p:cNvSpPr/>
          <p:nvPr/>
        </p:nvSpPr>
        <p:spPr>
          <a:xfrm>
            <a:off x="4796726" y="2325226"/>
            <a:ext cx="85059" cy="201463"/>
          </a:xfrm>
          <a:custGeom>
            <a:avLst/>
            <a:gdLst>
              <a:gd name="connsiteX0" fmla="*/ 6977 w 83523"/>
              <a:gd name="connsiteY0" fmla="*/ 197826 h 197825"/>
              <a:gd name="connsiteX1" fmla="*/ 2498 w 83523"/>
              <a:gd name="connsiteY1" fmla="*/ 47373 h 197825"/>
              <a:gd name="connsiteX2" fmla="*/ 26389 w 83523"/>
              <a:gd name="connsiteY2" fmla="*/ 17063 h 197825"/>
              <a:gd name="connsiteX3" fmla="*/ 83524 w 83523"/>
              <a:gd name="connsiteY3" fmla="*/ 175977 h 19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23" h="197825">
                <a:moveTo>
                  <a:pt x="6977" y="197826"/>
                </a:moveTo>
                <a:cubicBezTo>
                  <a:pt x="11159" y="191256"/>
                  <a:pt x="14593" y="94604"/>
                  <a:pt x="2498" y="47373"/>
                </a:cubicBezTo>
                <a:cubicBezTo>
                  <a:pt x="-9646" y="142"/>
                  <a:pt x="26437" y="-15187"/>
                  <a:pt x="26389" y="17063"/>
                </a:cubicBezTo>
                <a:cubicBezTo>
                  <a:pt x="26338" y="49314"/>
                  <a:pt x="60678" y="160101"/>
                  <a:pt x="83524" y="17597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="" xmlns:a16="http://schemas.microsoft.com/office/drawing/2014/main" id="{E59E64C6-6FBE-E243-2C30-63FF3E4018E3}"/>
              </a:ext>
            </a:extLst>
          </p:cNvPr>
          <p:cNvSpPr/>
          <p:nvPr/>
        </p:nvSpPr>
        <p:spPr>
          <a:xfrm>
            <a:off x="4882291" y="2315183"/>
            <a:ext cx="80437" cy="197772"/>
          </a:xfrm>
          <a:custGeom>
            <a:avLst/>
            <a:gdLst>
              <a:gd name="connsiteX0" fmla="*/ 0 w 78984"/>
              <a:gd name="connsiteY0" fmla="*/ 194201 h 194200"/>
              <a:gd name="connsiteX1" fmla="*/ 18564 w 78984"/>
              <a:gd name="connsiteY1" fmla="*/ 44793 h 194200"/>
              <a:gd name="connsiteX2" fmla="*/ 46785 w 78984"/>
              <a:gd name="connsiteY2" fmla="*/ 18515 h 194200"/>
              <a:gd name="connsiteX3" fmla="*/ 78985 w 78984"/>
              <a:gd name="connsiteY3" fmla="*/ 184297 h 19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84" h="194200">
                <a:moveTo>
                  <a:pt x="0" y="194201"/>
                </a:moveTo>
                <a:cubicBezTo>
                  <a:pt x="5128" y="188328"/>
                  <a:pt x="23344" y="93368"/>
                  <a:pt x="18564" y="44793"/>
                </a:cubicBezTo>
                <a:cubicBezTo>
                  <a:pt x="13786" y="-3782"/>
                  <a:pt x="51762" y="-13338"/>
                  <a:pt x="46785" y="18515"/>
                </a:cubicBezTo>
                <a:cubicBezTo>
                  <a:pt x="41808" y="50367"/>
                  <a:pt x="58778" y="165086"/>
                  <a:pt x="78985" y="18429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="" xmlns:a16="http://schemas.microsoft.com/office/drawing/2014/main" id="{51F57681-1DC0-3B6D-B74C-EEE2F42E024C}"/>
              </a:ext>
            </a:extLst>
          </p:cNvPr>
          <p:cNvSpPr/>
          <p:nvPr/>
        </p:nvSpPr>
        <p:spPr>
          <a:xfrm>
            <a:off x="4593167" y="2417688"/>
            <a:ext cx="116087" cy="199068"/>
          </a:xfrm>
          <a:custGeom>
            <a:avLst/>
            <a:gdLst>
              <a:gd name="connsiteX0" fmla="*/ 43865 w 113991"/>
              <a:gd name="connsiteY0" fmla="*/ 195473 h 195473"/>
              <a:gd name="connsiteX1" fmla="*/ 7534 w 113991"/>
              <a:gd name="connsiteY1" fmla="*/ 49400 h 195473"/>
              <a:gd name="connsiteX2" fmla="*/ 24406 w 113991"/>
              <a:gd name="connsiteY2" fmla="*/ 14710 h 195473"/>
              <a:gd name="connsiteX3" fmla="*/ 113991 w 113991"/>
              <a:gd name="connsiteY3" fmla="*/ 157847 h 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91" h="195473">
                <a:moveTo>
                  <a:pt x="43865" y="195473"/>
                </a:moveTo>
                <a:cubicBezTo>
                  <a:pt x="46552" y="188157"/>
                  <a:pt x="29383" y="92998"/>
                  <a:pt x="7534" y="49400"/>
                </a:cubicBezTo>
                <a:cubicBezTo>
                  <a:pt x="-14316" y="5802"/>
                  <a:pt x="17636" y="-16794"/>
                  <a:pt x="24406" y="14710"/>
                </a:cubicBezTo>
                <a:cubicBezTo>
                  <a:pt x="31174" y="46214"/>
                  <a:pt x="88261" y="147197"/>
                  <a:pt x="113991" y="15784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="" xmlns:a16="http://schemas.microsoft.com/office/drawing/2014/main" id="{D4B86E26-A3C2-EFD2-F917-6B8462B4E569}"/>
              </a:ext>
            </a:extLst>
          </p:cNvPr>
          <p:cNvSpPr/>
          <p:nvPr/>
        </p:nvSpPr>
        <p:spPr>
          <a:xfrm>
            <a:off x="4693959" y="2369437"/>
            <a:ext cx="116106" cy="199068"/>
          </a:xfrm>
          <a:custGeom>
            <a:avLst/>
            <a:gdLst>
              <a:gd name="connsiteX0" fmla="*/ 43885 w 114009"/>
              <a:gd name="connsiteY0" fmla="*/ 195473 h 195473"/>
              <a:gd name="connsiteX1" fmla="*/ 7554 w 114009"/>
              <a:gd name="connsiteY1" fmla="*/ 49400 h 195473"/>
              <a:gd name="connsiteX2" fmla="*/ 24424 w 114009"/>
              <a:gd name="connsiteY2" fmla="*/ 14710 h 195473"/>
              <a:gd name="connsiteX3" fmla="*/ 114010 w 114009"/>
              <a:gd name="connsiteY3" fmla="*/ 157847 h 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09" h="195473">
                <a:moveTo>
                  <a:pt x="43885" y="195473"/>
                </a:moveTo>
                <a:cubicBezTo>
                  <a:pt x="46573" y="188157"/>
                  <a:pt x="29401" y="92998"/>
                  <a:pt x="7554" y="49400"/>
                </a:cubicBezTo>
                <a:cubicBezTo>
                  <a:pt x="-14344" y="5802"/>
                  <a:pt x="17656" y="-16794"/>
                  <a:pt x="24424" y="14710"/>
                </a:cubicBezTo>
                <a:cubicBezTo>
                  <a:pt x="31195" y="46214"/>
                  <a:pt x="88279" y="147197"/>
                  <a:pt x="114010" y="15784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="" xmlns:a16="http://schemas.microsoft.com/office/drawing/2014/main" id="{DC9131D3-DC2A-DFA1-869B-96A141F6AC8E}"/>
              </a:ext>
            </a:extLst>
          </p:cNvPr>
          <p:cNvSpPr/>
          <p:nvPr/>
        </p:nvSpPr>
        <p:spPr>
          <a:xfrm>
            <a:off x="4423155" y="2543789"/>
            <a:ext cx="154064" cy="180825"/>
          </a:xfrm>
          <a:custGeom>
            <a:avLst/>
            <a:gdLst>
              <a:gd name="connsiteX0" fmla="*/ 95591 w 151282"/>
              <a:gd name="connsiteY0" fmla="*/ 177560 h 177559"/>
              <a:gd name="connsiteX1" fmla="*/ 17255 w 151282"/>
              <a:gd name="connsiteY1" fmla="*/ 49005 h 177559"/>
              <a:gd name="connsiteX2" fmla="*/ 23027 w 151282"/>
              <a:gd name="connsiteY2" fmla="*/ 10882 h 177559"/>
              <a:gd name="connsiteX3" fmla="*/ 151283 w 151282"/>
              <a:gd name="connsiteY3" fmla="*/ 120723 h 1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2" h="177559">
                <a:moveTo>
                  <a:pt x="95591" y="177560"/>
                </a:moveTo>
                <a:cubicBezTo>
                  <a:pt x="95989" y="169796"/>
                  <a:pt x="51197" y="84093"/>
                  <a:pt x="17255" y="49005"/>
                </a:cubicBezTo>
                <a:cubicBezTo>
                  <a:pt x="-16638" y="13918"/>
                  <a:pt x="7150" y="-17188"/>
                  <a:pt x="23027" y="10882"/>
                </a:cubicBezTo>
                <a:cubicBezTo>
                  <a:pt x="38903" y="38952"/>
                  <a:pt x="123562" y="118234"/>
                  <a:pt x="151283" y="1207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="" xmlns:a16="http://schemas.microsoft.com/office/drawing/2014/main" id="{ECCBD60F-B66C-2EA9-1FB9-85880BEF67C1}"/>
              </a:ext>
            </a:extLst>
          </p:cNvPr>
          <p:cNvSpPr/>
          <p:nvPr/>
        </p:nvSpPr>
        <p:spPr>
          <a:xfrm>
            <a:off x="4504960" y="2467610"/>
            <a:ext cx="154065" cy="180825"/>
          </a:xfrm>
          <a:custGeom>
            <a:avLst/>
            <a:gdLst>
              <a:gd name="connsiteX0" fmla="*/ 95591 w 151283"/>
              <a:gd name="connsiteY0" fmla="*/ 177560 h 177559"/>
              <a:gd name="connsiteX1" fmla="*/ 17253 w 151283"/>
              <a:gd name="connsiteY1" fmla="*/ 49005 h 177559"/>
              <a:gd name="connsiteX2" fmla="*/ 23027 w 151283"/>
              <a:gd name="connsiteY2" fmla="*/ 10882 h 177559"/>
              <a:gd name="connsiteX3" fmla="*/ 151283 w 151283"/>
              <a:gd name="connsiteY3" fmla="*/ 120723 h 1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3" h="177559">
                <a:moveTo>
                  <a:pt x="95591" y="177560"/>
                </a:moveTo>
                <a:cubicBezTo>
                  <a:pt x="95990" y="169796"/>
                  <a:pt x="51197" y="84093"/>
                  <a:pt x="17253" y="49005"/>
                </a:cubicBezTo>
                <a:cubicBezTo>
                  <a:pt x="-16638" y="13918"/>
                  <a:pt x="7151" y="-17188"/>
                  <a:pt x="23027" y="10882"/>
                </a:cubicBezTo>
                <a:cubicBezTo>
                  <a:pt x="38903" y="38952"/>
                  <a:pt x="123563" y="118234"/>
                  <a:pt x="151283" y="1207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="" xmlns:a16="http://schemas.microsoft.com/office/drawing/2014/main" id="{EBABD33C-8277-78CC-9BA3-4443D83D4524}"/>
              </a:ext>
            </a:extLst>
          </p:cNvPr>
          <p:cNvSpPr/>
          <p:nvPr/>
        </p:nvSpPr>
        <p:spPr>
          <a:xfrm>
            <a:off x="4277311" y="2680677"/>
            <a:ext cx="173857" cy="158739"/>
          </a:xfrm>
          <a:custGeom>
            <a:avLst/>
            <a:gdLst>
              <a:gd name="connsiteX0" fmla="*/ 128163 w 170717"/>
              <a:gd name="connsiteY0" fmla="*/ 155872 h 155872"/>
              <a:gd name="connsiteX1" fmla="*/ 24692 w 170717"/>
              <a:gd name="connsiteY1" fmla="*/ 46529 h 155872"/>
              <a:gd name="connsiteX2" fmla="*/ 22354 w 170717"/>
              <a:gd name="connsiteY2" fmla="*/ 8007 h 155872"/>
              <a:gd name="connsiteX3" fmla="*/ 170717 w 170717"/>
              <a:gd name="connsiteY3" fmla="*/ 88584 h 15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7" h="155872">
                <a:moveTo>
                  <a:pt x="128163" y="155872"/>
                </a:moveTo>
                <a:cubicBezTo>
                  <a:pt x="126919" y="148208"/>
                  <a:pt x="65205" y="73753"/>
                  <a:pt x="24692" y="46529"/>
                </a:cubicBezTo>
                <a:cubicBezTo>
                  <a:pt x="-15819" y="19305"/>
                  <a:pt x="952" y="-16081"/>
                  <a:pt x="22354" y="8007"/>
                </a:cubicBezTo>
                <a:cubicBezTo>
                  <a:pt x="43754" y="32145"/>
                  <a:pt x="143094" y="91968"/>
                  <a:pt x="170717" y="8858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BC91A7E2-79C4-722B-EBC0-42703655568D}"/>
              </a:ext>
            </a:extLst>
          </p:cNvPr>
          <p:cNvSpPr/>
          <p:nvPr/>
        </p:nvSpPr>
        <p:spPr>
          <a:xfrm>
            <a:off x="4341377" y="2589089"/>
            <a:ext cx="173856" cy="158739"/>
          </a:xfrm>
          <a:custGeom>
            <a:avLst/>
            <a:gdLst>
              <a:gd name="connsiteX0" fmla="*/ 128164 w 170716"/>
              <a:gd name="connsiteY0" fmla="*/ 155872 h 155872"/>
              <a:gd name="connsiteX1" fmla="*/ 24693 w 170716"/>
              <a:gd name="connsiteY1" fmla="*/ 46529 h 155872"/>
              <a:gd name="connsiteX2" fmla="*/ 22353 w 170716"/>
              <a:gd name="connsiteY2" fmla="*/ 8007 h 155872"/>
              <a:gd name="connsiteX3" fmla="*/ 170716 w 170716"/>
              <a:gd name="connsiteY3" fmla="*/ 88584 h 15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6" h="155872">
                <a:moveTo>
                  <a:pt x="128164" y="155872"/>
                </a:moveTo>
                <a:cubicBezTo>
                  <a:pt x="126920" y="148208"/>
                  <a:pt x="65206" y="73752"/>
                  <a:pt x="24693" y="46529"/>
                </a:cubicBezTo>
                <a:cubicBezTo>
                  <a:pt x="-15820" y="19305"/>
                  <a:pt x="953" y="-16081"/>
                  <a:pt x="22353" y="8007"/>
                </a:cubicBezTo>
                <a:cubicBezTo>
                  <a:pt x="43755" y="32145"/>
                  <a:pt x="143095" y="91968"/>
                  <a:pt x="170716" y="8858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="" xmlns:a16="http://schemas.microsoft.com/office/drawing/2014/main" id="{A16F2751-A308-7548-78AF-DFC859726B45}"/>
              </a:ext>
            </a:extLst>
          </p:cNvPr>
          <p:cNvSpPr/>
          <p:nvPr/>
        </p:nvSpPr>
        <p:spPr>
          <a:xfrm>
            <a:off x="4163171" y="2860764"/>
            <a:ext cx="188147" cy="125282"/>
          </a:xfrm>
          <a:custGeom>
            <a:avLst/>
            <a:gdLst>
              <a:gd name="connsiteX0" fmla="*/ 159566 w 184749"/>
              <a:gd name="connsiteY0" fmla="*/ 123020 h 123020"/>
              <a:gd name="connsiteX1" fmla="*/ 32902 w 184749"/>
              <a:gd name="connsiteY1" fmla="*/ 41647 h 123020"/>
              <a:gd name="connsiteX2" fmla="*/ 21407 w 184749"/>
              <a:gd name="connsiteY2" fmla="*/ 4818 h 123020"/>
              <a:gd name="connsiteX3" fmla="*/ 184750 w 184749"/>
              <a:gd name="connsiteY3" fmla="*/ 47570 h 12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49" h="123020">
                <a:moveTo>
                  <a:pt x="159566" y="123020"/>
                </a:moveTo>
                <a:cubicBezTo>
                  <a:pt x="156531" y="115853"/>
                  <a:pt x="78742" y="58370"/>
                  <a:pt x="32902" y="41647"/>
                </a:cubicBezTo>
                <a:cubicBezTo>
                  <a:pt x="-12936" y="24925"/>
                  <a:pt x="-5120" y="-13448"/>
                  <a:pt x="21407" y="4818"/>
                </a:cubicBezTo>
                <a:cubicBezTo>
                  <a:pt x="47932" y="23083"/>
                  <a:pt x="158769" y="57424"/>
                  <a:pt x="184750" y="4757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="" xmlns:a16="http://schemas.microsoft.com/office/drawing/2014/main" id="{B22B976A-D189-7B04-A11F-63377D149DA7}"/>
              </a:ext>
            </a:extLst>
          </p:cNvPr>
          <p:cNvSpPr/>
          <p:nvPr/>
        </p:nvSpPr>
        <p:spPr>
          <a:xfrm>
            <a:off x="4203464" y="2756505"/>
            <a:ext cx="188148" cy="125282"/>
          </a:xfrm>
          <a:custGeom>
            <a:avLst/>
            <a:gdLst>
              <a:gd name="connsiteX0" fmla="*/ 159567 w 184751"/>
              <a:gd name="connsiteY0" fmla="*/ 123020 h 123020"/>
              <a:gd name="connsiteX1" fmla="*/ 32903 w 184751"/>
              <a:gd name="connsiteY1" fmla="*/ 41647 h 123020"/>
              <a:gd name="connsiteX2" fmla="*/ 21406 w 184751"/>
              <a:gd name="connsiteY2" fmla="*/ 4818 h 123020"/>
              <a:gd name="connsiteX3" fmla="*/ 184751 w 184751"/>
              <a:gd name="connsiteY3" fmla="*/ 47570 h 12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51" h="123020">
                <a:moveTo>
                  <a:pt x="159567" y="123020"/>
                </a:moveTo>
                <a:cubicBezTo>
                  <a:pt x="156530" y="115853"/>
                  <a:pt x="78741" y="58370"/>
                  <a:pt x="32903" y="41647"/>
                </a:cubicBezTo>
                <a:cubicBezTo>
                  <a:pt x="-12934" y="24925"/>
                  <a:pt x="-5122" y="-13448"/>
                  <a:pt x="21406" y="4818"/>
                </a:cubicBezTo>
                <a:cubicBezTo>
                  <a:pt x="47985" y="23133"/>
                  <a:pt x="158770" y="57424"/>
                  <a:pt x="184751" y="4757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ED3A987F-F109-4BCB-EE09-7285EA743878}"/>
              </a:ext>
            </a:extLst>
          </p:cNvPr>
          <p:cNvSpPr/>
          <p:nvPr/>
        </p:nvSpPr>
        <p:spPr>
          <a:xfrm>
            <a:off x="4105851" y="3067126"/>
            <a:ext cx="192350" cy="83191"/>
          </a:xfrm>
          <a:custGeom>
            <a:avLst/>
            <a:gdLst>
              <a:gd name="connsiteX0" fmla="*/ 183401 w 188876"/>
              <a:gd name="connsiteY0" fmla="*/ 81688 h 81688"/>
              <a:gd name="connsiteX1" fmla="*/ 40365 w 188876"/>
              <a:gd name="connsiteY1" fmla="*/ 34706 h 81688"/>
              <a:gd name="connsiteX2" fmla="*/ 20007 w 188876"/>
              <a:gd name="connsiteY2" fmla="*/ 1958 h 81688"/>
              <a:gd name="connsiteX3" fmla="*/ 188876 w 188876"/>
              <a:gd name="connsiteY3" fmla="*/ 2306 h 8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6" h="81688">
                <a:moveTo>
                  <a:pt x="183401" y="81688"/>
                </a:moveTo>
                <a:cubicBezTo>
                  <a:pt x="178623" y="75517"/>
                  <a:pt x="88938" y="39384"/>
                  <a:pt x="40365" y="34706"/>
                </a:cubicBezTo>
                <a:cubicBezTo>
                  <a:pt x="-8212" y="30027"/>
                  <a:pt x="-10302" y="-9091"/>
                  <a:pt x="20007" y="1958"/>
                </a:cubicBezTo>
                <a:cubicBezTo>
                  <a:pt x="50319" y="13006"/>
                  <a:pt x="166181" y="18381"/>
                  <a:pt x="188876" y="2306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EBAF13BA-EA8E-706F-EE7A-84252688CABE}"/>
              </a:ext>
            </a:extLst>
          </p:cNvPr>
          <p:cNvSpPr/>
          <p:nvPr/>
        </p:nvSpPr>
        <p:spPr>
          <a:xfrm>
            <a:off x="4118623" y="2956075"/>
            <a:ext cx="192350" cy="83191"/>
          </a:xfrm>
          <a:custGeom>
            <a:avLst/>
            <a:gdLst>
              <a:gd name="connsiteX0" fmla="*/ 183401 w 188876"/>
              <a:gd name="connsiteY0" fmla="*/ 81688 h 81688"/>
              <a:gd name="connsiteX1" fmla="*/ 40365 w 188876"/>
              <a:gd name="connsiteY1" fmla="*/ 34706 h 81688"/>
              <a:gd name="connsiteX2" fmla="*/ 20007 w 188876"/>
              <a:gd name="connsiteY2" fmla="*/ 1958 h 81688"/>
              <a:gd name="connsiteX3" fmla="*/ 188876 w 188876"/>
              <a:gd name="connsiteY3" fmla="*/ 2306 h 8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6" h="81688">
                <a:moveTo>
                  <a:pt x="183401" y="81688"/>
                </a:moveTo>
                <a:cubicBezTo>
                  <a:pt x="178623" y="75517"/>
                  <a:pt x="88938" y="39384"/>
                  <a:pt x="40365" y="34706"/>
                </a:cubicBezTo>
                <a:cubicBezTo>
                  <a:pt x="-8212" y="30027"/>
                  <a:pt x="-10302" y="-9091"/>
                  <a:pt x="20007" y="1958"/>
                </a:cubicBezTo>
                <a:cubicBezTo>
                  <a:pt x="50319" y="13006"/>
                  <a:pt x="166181" y="18381"/>
                  <a:pt x="188876" y="2306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="" xmlns:a16="http://schemas.microsoft.com/office/drawing/2014/main" id="{3C3437EC-8343-F09A-4D02-3A5B2C2606E2}"/>
              </a:ext>
            </a:extLst>
          </p:cNvPr>
          <p:cNvSpPr/>
          <p:nvPr/>
        </p:nvSpPr>
        <p:spPr>
          <a:xfrm>
            <a:off x="4075603" y="3264813"/>
            <a:ext cx="194822" cy="80893"/>
          </a:xfrm>
          <a:custGeom>
            <a:avLst/>
            <a:gdLst>
              <a:gd name="connsiteX0" fmla="*/ 191304 w 191304"/>
              <a:gd name="connsiteY0" fmla="*/ 79432 h 79432"/>
              <a:gd name="connsiteX1" fmla="*/ 43439 w 191304"/>
              <a:gd name="connsiteY1" fmla="*/ 51113 h 79432"/>
              <a:gd name="connsiteX2" fmla="*/ 19053 w 191304"/>
              <a:gd name="connsiteY2" fmla="*/ 21252 h 79432"/>
              <a:gd name="connsiteX3" fmla="*/ 186575 w 191304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4" h="79432">
                <a:moveTo>
                  <a:pt x="191304" y="79432"/>
                </a:moveTo>
                <a:cubicBezTo>
                  <a:pt x="185780" y="73908"/>
                  <a:pt x="92212" y="49570"/>
                  <a:pt x="43439" y="51113"/>
                </a:cubicBezTo>
                <a:cubicBezTo>
                  <a:pt x="-5336" y="52706"/>
                  <a:pt x="-12403" y="14135"/>
                  <a:pt x="19053" y="21252"/>
                </a:cubicBezTo>
                <a:cubicBezTo>
                  <a:pt x="50506" y="28319"/>
                  <a:pt x="166120" y="18912"/>
                  <a:pt x="18657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="" xmlns:a16="http://schemas.microsoft.com/office/drawing/2014/main" id="{19696CAF-90B9-5BF6-122F-FE99614AA07E}"/>
              </a:ext>
            </a:extLst>
          </p:cNvPr>
          <p:cNvSpPr/>
          <p:nvPr/>
        </p:nvSpPr>
        <p:spPr>
          <a:xfrm>
            <a:off x="4074133" y="3153054"/>
            <a:ext cx="194822" cy="80893"/>
          </a:xfrm>
          <a:custGeom>
            <a:avLst/>
            <a:gdLst>
              <a:gd name="connsiteX0" fmla="*/ 191304 w 191304"/>
              <a:gd name="connsiteY0" fmla="*/ 79432 h 79432"/>
              <a:gd name="connsiteX1" fmla="*/ 43439 w 191304"/>
              <a:gd name="connsiteY1" fmla="*/ 51113 h 79432"/>
              <a:gd name="connsiteX2" fmla="*/ 19053 w 191304"/>
              <a:gd name="connsiteY2" fmla="*/ 21252 h 79432"/>
              <a:gd name="connsiteX3" fmla="*/ 186575 w 191304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4" h="79432">
                <a:moveTo>
                  <a:pt x="191304" y="79432"/>
                </a:moveTo>
                <a:cubicBezTo>
                  <a:pt x="185780" y="73908"/>
                  <a:pt x="92212" y="49570"/>
                  <a:pt x="43439" y="51113"/>
                </a:cubicBezTo>
                <a:cubicBezTo>
                  <a:pt x="-5336" y="52706"/>
                  <a:pt x="-12403" y="14135"/>
                  <a:pt x="19053" y="21252"/>
                </a:cubicBezTo>
                <a:cubicBezTo>
                  <a:pt x="50506" y="28319"/>
                  <a:pt x="166120" y="18912"/>
                  <a:pt x="18657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="" xmlns:a16="http://schemas.microsoft.com/office/drawing/2014/main" id="{A2865D67-DAC5-BB26-200B-AD3CC3094D72}"/>
              </a:ext>
            </a:extLst>
          </p:cNvPr>
          <p:cNvSpPr/>
          <p:nvPr/>
        </p:nvSpPr>
        <p:spPr>
          <a:xfrm>
            <a:off x="4066481" y="3471202"/>
            <a:ext cx="194820" cy="80893"/>
          </a:xfrm>
          <a:custGeom>
            <a:avLst/>
            <a:gdLst>
              <a:gd name="connsiteX0" fmla="*/ 191302 w 191302"/>
              <a:gd name="connsiteY0" fmla="*/ 79432 h 79432"/>
              <a:gd name="connsiteX1" fmla="*/ 43437 w 191302"/>
              <a:gd name="connsiteY1" fmla="*/ 51113 h 79432"/>
              <a:gd name="connsiteX2" fmla="*/ 19051 w 191302"/>
              <a:gd name="connsiteY2" fmla="*/ 21252 h 79432"/>
              <a:gd name="connsiteX3" fmla="*/ 186576 w 191302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2" h="79432">
                <a:moveTo>
                  <a:pt x="191302" y="79432"/>
                </a:moveTo>
                <a:cubicBezTo>
                  <a:pt x="185779" y="73908"/>
                  <a:pt x="92213" y="49570"/>
                  <a:pt x="43437" y="51113"/>
                </a:cubicBezTo>
                <a:cubicBezTo>
                  <a:pt x="-5336" y="52706"/>
                  <a:pt x="-12403" y="14135"/>
                  <a:pt x="19051" y="21252"/>
                </a:cubicBezTo>
                <a:cubicBezTo>
                  <a:pt x="50507" y="28319"/>
                  <a:pt x="166121" y="18912"/>
                  <a:pt x="18657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="" xmlns:a16="http://schemas.microsoft.com/office/drawing/2014/main" id="{011D279A-25CC-2D11-F4E1-9AE0107C1132}"/>
              </a:ext>
            </a:extLst>
          </p:cNvPr>
          <p:cNvSpPr/>
          <p:nvPr/>
        </p:nvSpPr>
        <p:spPr>
          <a:xfrm>
            <a:off x="4065010" y="3359442"/>
            <a:ext cx="194822" cy="80893"/>
          </a:xfrm>
          <a:custGeom>
            <a:avLst/>
            <a:gdLst>
              <a:gd name="connsiteX0" fmla="*/ 191305 w 191304"/>
              <a:gd name="connsiteY0" fmla="*/ 79432 h 79432"/>
              <a:gd name="connsiteX1" fmla="*/ 43437 w 191304"/>
              <a:gd name="connsiteY1" fmla="*/ 51113 h 79432"/>
              <a:gd name="connsiteX2" fmla="*/ 19051 w 191304"/>
              <a:gd name="connsiteY2" fmla="*/ 21252 h 79432"/>
              <a:gd name="connsiteX3" fmla="*/ 186576 w 191304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4" h="79432">
                <a:moveTo>
                  <a:pt x="191305" y="79432"/>
                </a:moveTo>
                <a:cubicBezTo>
                  <a:pt x="185779" y="73908"/>
                  <a:pt x="92213" y="49570"/>
                  <a:pt x="43437" y="51113"/>
                </a:cubicBezTo>
                <a:cubicBezTo>
                  <a:pt x="-5336" y="52706"/>
                  <a:pt x="-12403" y="14135"/>
                  <a:pt x="19051" y="21252"/>
                </a:cubicBezTo>
                <a:cubicBezTo>
                  <a:pt x="50507" y="28319"/>
                  <a:pt x="166121" y="18912"/>
                  <a:pt x="18657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="" xmlns:a16="http://schemas.microsoft.com/office/drawing/2014/main" id="{561B10BF-9E82-4124-B52C-F59EE91A69A3}"/>
              </a:ext>
            </a:extLst>
          </p:cNvPr>
          <p:cNvSpPr/>
          <p:nvPr/>
        </p:nvSpPr>
        <p:spPr>
          <a:xfrm>
            <a:off x="4077125" y="3685497"/>
            <a:ext cx="194820" cy="80893"/>
          </a:xfrm>
          <a:custGeom>
            <a:avLst/>
            <a:gdLst>
              <a:gd name="connsiteX0" fmla="*/ 191302 w 191302"/>
              <a:gd name="connsiteY0" fmla="*/ 79432 h 79432"/>
              <a:gd name="connsiteX1" fmla="*/ 43437 w 191302"/>
              <a:gd name="connsiteY1" fmla="*/ 51113 h 79432"/>
              <a:gd name="connsiteX2" fmla="*/ 19051 w 191302"/>
              <a:gd name="connsiteY2" fmla="*/ 21252 h 79432"/>
              <a:gd name="connsiteX3" fmla="*/ 186576 w 191302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2" h="79432">
                <a:moveTo>
                  <a:pt x="191302" y="79432"/>
                </a:moveTo>
                <a:cubicBezTo>
                  <a:pt x="185779" y="73908"/>
                  <a:pt x="92213" y="49570"/>
                  <a:pt x="43437" y="51113"/>
                </a:cubicBezTo>
                <a:cubicBezTo>
                  <a:pt x="-5336" y="52706"/>
                  <a:pt x="-12403" y="14135"/>
                  <a:pt x="19051" y="21252"/>
                </a:cubicBezTo>
                <a:cubicBezTo>
                  <a:pt x="50504" y="28319"/>
                  <a:pt x="166119" y="18912"/>
                  <a:pt x="18657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="" xmlns:a16="http://schemas.microsoft.com/office/drawing/2014/main" id="{4B29E174-5784-87FD-1FCE-12B6CBBF28A6}"/>
              </a:ext>
            </a:extLst>
          </p:cNvPr>
          <p:cNvSpPr/>
          <p:nvPr/>
        </p:nvSpPr>
        <p:spPr>
          <a:xfrm>
            <a:off x="4075603" y="3573738"/>
            <a:ext cx="194822" cy="80893"/>
          </a:xfrm>
          <a:custGeom>
            <a:avLst/>
            <a:gdLst>
              <a:gd name="connsiteX0" fmla="*/ 191304 w 191304"/>
              <a:gd name="connsiteY0" fmla="*/ 79432 h 79432"/>
              <a:gd name="connsiteX1" fmla="*/ 43439 w 191304"/>
              <a:gd name="connsiteY1" fmla="*/ 51113 h 79432"/>
              <a:gd name="connsiteX2" fmla="*/ 19053 w 191304"/>
              <a:gd name="connsiteY2" fmla="*/ 21252 h 79432"/>
              <a:gd name="connsiteX3" fmla="*/ 186575 w 191304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4" h="79432">
                <a:moveTo>
                  <a:pt x="191304" y="79432"/>
                </a:moveTo>
                <a:cubicBezTo>
                  <a:pt x="185780" y="73908"/>
                  <a:pt x="92212" y="49570"/>
                  <a:pt x="43439" y="51113"/>
                </a:cubicBezTo>
                <a:cubicBezTo>
                  <a:pt x="-5336" y="52706"/>
                  <a:pt x="-12403" y="14135"/>
                  <a:pt x="19053" y="21252"/>
                </a:cubicBezTo>
                <a:cubicBezTo>
                  <a:pt x="50506" y="28319"/>
                  <a:pt x="166120" y="18912"/>
                  <a:pt x="18657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="" xmlns:a16="http://schemas.microsoft.com/office/drawing/2014/main" id="{C34A6CCB-363D-377B-28E1-59B06E36255A}"/>
              </a:ext>
            </a:extLst>
          </p:cNvPr>
          <p:cNvSpPr/>
          <p:nvPr/>
        </p:nvSpPr>
        <p:spPr>
          <a:xfrm>
            <a:off x="4088529" y="3894420"/>
            <a:ext cx="194820" cy="80893"/>
          </a:xfrm>
          <a:custGeom>
            <a:avLst/>
            <a:gdLst>
              <a:gd name="connsiteX0" fmla="*/ 191302 w 191302"/>
              <a:gd name="connsiteY0" fmla="*/ 79432 h 79432"/>
              <a:gd name="connsiteX1" fmla="*/ 43437 w 191302"/>
              <a:gd name="connsiteY1" fmla="*/ 51113 h 79432"/>
              <a:gd name="connsiteX2" fmla="*/ 19051 w 191302"/>
              <a:gd name="connsiteY2" fmla="*/ 21252 h 79432"/>
              <a:gd name="connsiteX3" fmla="*/ 186576 w 191302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2" h="79432">
                <a:moveTo>
                  <a:pt x="191302" y="79432"/>
                </a:moveTo>
                <a:cubicBezTo>
                  <a:pt x="185779" y="73908"/>
                  <a:pt x="92213" y="49570"/>
                  <a:pt x="43437" y="51113"/>
                </a:cubicBezTo>
                <a:cubicBezTo>
                  <a:pt x="-5336" y="52706"/>
                  <a:pt x="-12403" y="14135"/>
                  <a:pt x="19051" y="21252"/>
                </a:cubicBezTo>
                <a:cubicBezTo>
                  <a:pt x="50504" y="28319"/>
                  <a:pt x="166119" y="18912"/>
                  <a:pt x="18657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="" xmlns:a16="http://schemas.microsoft.com/office/drawing/2014/main" id="{C0A38FF8-964D-E681-93D7-814E73B555F8}"/>
              </a:ext>
            </a:extLst>
          </p:cNvPr>
          <p:cNvSpPr/>
          <p:nvPr/>
        </p:nvSpPr>
        <p:spPr>
          <a:xfrm>
            <a:off x="4087007" y="3782660"/>
            <a:ext cx="194822" cy="80893"/>
          </a:xfrm>
          <a:custGeom>
            <a:avLst/>
            <a:gdLst>
              <a:gd name="connsiteX0" fmla="*/ 191304 w 191304"/>
              <a:gd name="connsiteY0" fmla="*/ 79432 h 79432"/>
              <a:gd name="connsiteX1" fmla="*/ 43439 w 191304"/>
              <a:gd name="connsiteY1" fmla="*/ 51113 h 79432"/>
              <a:gd name="connsiteX2" fmla="*/ 19053 w 191304"/>
              <a:gd name="connsiteY2" fmla="*/ 21252 h 79432"/>
              <a:gd name="connsiteX3" fmla="*/ 186575 w 191304"/>
              <a:gd name="connsiteY3" fmla="*/ 0 h 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04" h="79432">
                <a:moveTo>
                  <a:pt x="191304" y="79432"/>
                </a:moveTo>
                <a:cubicBezTo>
                  <a:pt x="185780" y="73908"/>
                  <a:pt x="92212" y="49570"/>
                  <a:pt x="43439" y="51113"/>
                </a:cubicBezTo>
                <a:cubicBezTo>
                  <a:pt x="-5336" y="52706"/>
                  <a:pt x="-12403" y="14135"/>
                  <a:pt x="19053" y="21252"/>
                </a:cubicBezTo>
                <a:cubicBezTo>
                  <a:pt x="50506" y="28319"/>
                  <a:pt x="166120" y="18912"/>
                  <a:pt x="18657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: Shape 158">
            <a:extLst>
              <a:ext uri="{FF2B5EF4-FFF2-40B4-BE49-F238E27FC236}">
                <a16:creationId xmlns="" xmlns:a16="http://schemas.microsoft.com/office/drawing/2014/main" id="{884A41ED-8F35-1423-3FEC-A2CA7122CF0B}"/>
              </a:ext>
            </a:extLst>
          </p:cNvPr>
          <p:cNvSpPr/>
          <p:nvPr/>
        </p:nvSpPr>
        <p:spPr>
          <a:xfrm>
            <a:off x="4103982" y="4090672"/>
            <a:ext cx="198323" cy="80234"/>
          </a:xfrm>
          <a:custGeom>
            <a:avLst/>
            <a:gdLst>
              <a:gd name="connsiteX0" fmla="*/ 194743 w 194742"/>
              <a:gd name="connsiteY0" fmla="*/ 78785 h 78785"/>
              <a:gd name="connsiteX1" fmla="*/ 45084 w 194742"/>
              <a:gd name="connsiteY1" fmla="*/ 62560 h 78785"/>
              <a:gd name="connsiteX2" fmla="*/ 18360 w 194742"/>
              <a:gd name="connsiteY2" fmla="*/ 34739 h 78785"/>
              <a:gd name="connsiteX3" fmla="*/ 183593 w 194742"/>
              <a:gd name="connsiteY3" fmla="*/ 0 h 7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42" h="78785">
                <a:moveTo>
                  <a:pt x="194743" y="78785"/>
                </a:moveTo>
                <a:cubicBezTo>
                  <a:pt x="188820" y="73758"/>
                  <a:pt x="93561" y="57036"/>
                  <a:pt x="45084" y="62560"/>
                </a:cubicBezTo>
                <a:cubicBezTo>
                  <a:pt x="-3390" y="68085"/>
                  <a:pt x="-13543" y="30260"/>
                  <a:pt x="18360" y="34739"/>
                </a:cubicBezTo>
                <a:cubicBezTo>
                  <a:pt x="50312" y="39218"/>
                  <a:pt x="164730" y="20455"/>
                  <a:pt x="183593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="" xmlns:a16="http://schemas.microsoft.com/office/drawing/2014/main" id="{10F866C5-D3EC-BE1E-FDD2-626DD3C91404}"/>
              </a:ext>
            </a:extLst>
          </p:cNvPr>
          <p:cNvSpPr/>
          <p:nvPr/>
        </p:nvSpPr>
        <p:spPr>
          <a:xfrm>
            <a:off x="4093440" y="3979419"/>
            <a:ext cx="198323" cy="80234"/>
          </a:xfrm>
          <a:custGeom>
            <a:avLst/>
            <a:gdLst>
              <a:gd name="connsiteX0" fmla="*/ 194743 w 194742"/>
              <a:gd name="connsiteY0" fmla="*/ 78785 h 78785"/>
              <a:gd name="connsiteX1" fmla="*/ 45087 w 194742"/>
              <a:gd name="connsiteY1" fmla="*/ 62560 h 78785"/>
              <a:gd name="connsiteX2" fmla="*/ 18360 w 194742"/>
              <a:gd name="connsiteY2" fmla="*/ 34739 h 78785"/>
              <a:gd name="connsiteX3" fmla="*/ 183593 w 194742"/>
              <a:gd name="connsiteY3" fmla="*/ 0 h 7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42" h="78785">
                <a:moveTo>
                  <a:pt x="194743" y="78785"/>
                </a:moveTo>
                <a:cubicBezTo>
                  <a:pt x="188820" y="73758"/>
                  <a:pt x="93561" y="57036"/>
                  <a:pt x="45087" y="62560"/>
                </a:cubicBezTo>
                <a:cubicBezTo>
                  <a:pt x="-3390" y="68085"/>
                  <a:pt x="-13543" y="30260"/>
                  <a:pt x="18360" y="34739"/>
                </a:cubicBezTo>
                <a:cubicBezTo>
                  <a:pt x="50311" y="39218"/>
                  <a:pt x="164733" y="20455"/>
                  <a:pt x="183593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: Shape 164">
            <a:extLst>
              <a:ext uri="{FF2B5EF4-FFF2-40B4-BE49-F238E27FC236}">
                <a16:creationId xmlns="" xmlns:a16="http://schemas.microsoft.com/office/drawing/2014/main" id="{7C5E654F-C3FB-863F-C4B8-C960B338ED0F}"/>
              </a:ext>
            </a:extLst>
          </p:cNvPr>
          <p:cNvSpPr/>
          <p:nvPr/>
        </p:nvSpPr>
        <p:spPr>
          <a:xfrm>
            <a:off x="4138013" y="4297821"/>
            <a:ext cx="199264" cy="79929"/>
          </a:xfrm>
          <a:custGeom>
            <a:avLst/>
            <a:gdLst>
              <a:gd name="connsiteX0" fmla="*/ 195666 w 195666"/>
              <a:gd name="connsiteY0" fmla="*/ 78487 h 78486"/>
              <a:gd name="connsiteX1" fmla="*/ 45612 w 195666"/>
              <a:gd name="connsiteY1" fmla="*/ 66343 h 78486"/>
              <a:gd name="connsiteX2" fmla="*/ 18139 w 195666"/>
              <a:gd name="connsiteY2" fmla="*/ 39268 h 78486"/>
              <a:gd name="connsiteX3" fmla="*/ 182378 w 195666"/>
              <a:gd name="connsiteY3" fmla="*/ 0 h 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666" h="78486">
                <a:moveTo>
                  <a:pt x="195666" y="78487"/>
                </a:moveTo>
                <a:cubicBezTo>
                  <a:pt x="189593" y="73609"/>
                  <a:pt x="93938" y="59524"/>
                  <a:pt x="45612" y="66343"/>
                </a:cubicBezTo>
                <a:cubicBezTo>
                  <a:pt x="-2714" y="73211"/>
                  <a:pt x="-13912" y="35635"/>
                  <a:pt x="18139" y="39268"/>
                </a:cubicBezTo>
                <a:cubicBezTo>
                  <a:pt x="50190" y="42901"/>
                  <a:pt x="164062" y="21003"/>
                  <a:pt x="182378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Freeform: Shape 167">
            <a:extLst>
              <a:ext uri="{FF2B5EF4-FFF2-40B4-BE49-F238E27FC236}">
                <a16:creationId xmlns="" xmlns:a16="http://schemas.microsoft.com/office/drawing/2014/main" id="{8BDE8494-0337-D021-8102-659991D7509C}"/>
              </a:ext>
            </a:extLst>
          </p:cNvPr>
          <p:cNvSpPr/>
          <p:nvPr/>
        </p:nvSpPr>
        <p:spPr>
          <a:xfrm>
            <a:off x="4124380" y="4186872"/>
            <a:ext cx="199264" cy="79929"/>
          </a:xfrm>
          <a:custGeom>
            <a:avLst/>
            <a:gdLst>
              <a:gd name="connsiteX0" fmla="*/ 195666 w 195666"/>
              <a:gd name="connsiteY0" fmla="*/ 78486 h 78486"/>
              <a:gd name="connsiteX1" fmla="*/ 45612 w 195666"/>
              <a:gd name="connsiteY1" fmla="*/ 66343 h 78486"/>
              <a:gd name="connsiteX2" fmla="*/ 18139 w 195666"/>
              <a:gd name="connsiteY2" fmla="*/ 39268 h 78486"/>
              <a:gd name="connsiteX3" fmla="*/ 182378 w 195666"/>
              <a:gd name="connsiteY3" fmla="*/ 0 h 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666" h="78486">
                <a:moveTo>
                  <a:pt x="195666" y="78486"/>
                </a:moveTo>
                <a:cubicBezTo>
                  <a:pt x="189593" y="73609"/>
                  <a:pt x="93938" y="59524"/>
                  <a:pt x="45612" y="66343"/>
                </a:cubicBezTo>
                <a:cubicBezTo>
                  <a:pt x="-2714" y="73211"/>
                  <a:pt x="-13912" y="35635"/>
                  <a:pt x="18139" y="39268"/>
                </a:cubicBezTo>
                <a:cubicBezTo>
                  <a:pt x="50190" y="42901"/>
                  <a:pt x="164062" y="21003"/>
                  <a:pt x="182378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Freeform: Shape 170">
            <a:extLst>
              <a:ext uri="{FF2B5EF4-FFF2-40B4-BE49-F238E27FC236}">
                <a16:creationId xmlns="" xmlns:a16="http://schemas.microsoft.com/office/drawing/2014/main" id="{E74235F2-2189-9288-8BCF-31A1CBA4FB1B}"/>
              </a:ext>
            </a:extLst>
          </p:cNvPr>
          <p:cNvSpPr/>
          <p:nvPr/>
        </p:nvSpPr>
        <p:spPr>
          <a:xfrm>
            <a:off x="4159350" y="4468021"/>
            <a:ext cx="201599" cy="87786"/>
          </a:xfrm>
          <a:custGeom>
            <a:avLst/>
            <a:gdLst>
              <a:gd name="connsiteX0" fmla="*/ 197958 w 197958"/>
              <a:gd name="connsiteY0" fmla="*/ 76147 h 86201"/>
              <a:gd name="connsiteX1" fmla="*/ 47605 w 197958"/>
              <a:gd name="connsiteY1" fmla="*/ 83364 h 86201"/>
              <a:gd name="connsiteX2" fmla="*/ 16897 w 197958"/>
              <a:gd name="connsiteY2" fmla="*/ 60022 h 86201"/>
              <a:gd name="connsiteX3" fmla="*/ 174716 w 197958"/>
              <a:gd name="connsiteY3" fmla="*/ 0 h 8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58" h="86201">
                <a:moveTo>
                  <a:pt x="197958" y="76147"/>
                </a:moveTo>
                <a:cubicBezTo>
                  <a:pt x="191290" y="72066"/>
                  <a:pt x="94638" y="70374"/>
                  <a:pt x="47605" y="83364"/>
                </a:cubicBezTo>
                <a:cubicBezTo>
                  <a:pt x="571" y="96354"/>
                  <a:pt x="-15353" y="60569"/>
                  <a:pt x="16897" y="60022"/>
                </a:cubicBezTo>
                <a:cubicBezTo>
                  <a:pt x="49148" y="59524"/>
                  <a:pt x="159287" y="23192"/>
                  <a:pt x="17471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Freeform: Shape 173">
            <a:extLst>
              <a:ext uri="{FF2B5EF4-FFF2-40B4-BE49-F238E27FC236}">
                <a16:creationId xmlns="" xmlns:a16="http://schemas.microsoft.com/office/drawing/2014/main" id="{5614CB18-21F6-BFF2-727F-1DBA0F11669F}"/>
              </a:ext>
            </a:extLst>
          </p:cNvPr>
          <p:cNvSpPr/>
          <p:nvPr/>
        </p:nvSpPr>
        <p:spPr>
          <a:xfrm>
            <a:off x="4131624" y="4359758"/>
            <a:ext cx="201600" cy="87786"/>
          </a:xfrm>
          <a:custGeom>
            <a:avLst/>
            <a:gdLst>
              <a:gd name="connsiteX0" fmla="*/ 197960 w 197959"/>
              <a:gd name="connsiteY0" fmla="*/ 76147 h 86201"/>
              <a:gd name="connsiteX1" fmla="*/ 47606 w 197959"/>
              <a:gd name="connsiteY1" fmla="*/ 83364 h 86201"/>
              <a:gd name="connsiteX2" fmla="*/ 16896 w 197959"/>
              <a:gd name="connsiteY2" fmla="*/ 60022 h 86201"/>
              <a:gd name="connsiteX3" fmla="*/ 174715 w 197959"/>
              <a:gd name="connsiteY3" fmla="*/ 0 h 8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59" h="86201">
                <a:moveTo>
                  <a:pt x="197960" y="76147"/>
                </a:moveTo>
                <a:cubicBezTo>
                  <a:pt x="191289" y="72066"/>
                  <a:pt x="94637" y="70374"/>
                  <a:pt x="47606" y="83364"/>
                </a:cubicBezTo>
                <a:cubicBezTo>
                  <a:pt x="573" y="96354"/>
                  <a:pt x="-15354" y="60569"/>
                  <a:pt x="16896" y="60022"/>
                </a:cubicBezTo>
                <a:cubicBezTo>
                  <a:pt x="49147" y="59524"/>
                  <a:pt x="159289" y="23192"/>
                  <a:pt x="17471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Freeform: Shape 176">
            <a:extLst>
              <a:ext uri="{FF2B5EF4-FFF2-40B4-BE49-F238E27FC236}">
                <a16:creationId xmlns="" xmlns:a16="http://schemas.microsoft.com/office/drawing/2014/main" id="{054409C3-B058-EB64-ECEC-B2ED03763C1D}"/>
              </a:ext>
            </a:extLst>
          </p:cNvPr>
          <p:cNvSpPr/>
          <p:nvPr/>
        </p:nvSpPr>
        <p:spPr>
          <a:xfrm>
            <a:off x="4209734" y="4653019"/>
            <a:ext cx="201038" cy="104570"/>
          </a:xfrm>
          <a:custGeom>
            <a:avLst/>
            <a:gdLst>
              <a:gd name="connsiteX0" fmla="*/ 197408 w 197407"/>
              <a:gd name="connsiteY0" fmla="*/ 72962 h 102681"/>
              <a:gd name="connsiteX1" fmla="*/ 48845 w 197407"/>
              <a:gd name="connsiteY1" fmla="*/ 97299 h 102681"/>
              <a:gd name="connsiteX2" fmla="*/ 15650 w 197407"/>
              <a:gd name="connsiteY2" fmla="*/ 77640 h 102681"/>
              <a:gd name="connsiteX3" fmla="*/ 165604 w 197407"/>
              <a:gd name="connsiteY3" fmla="*/ 0 h 10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407" h="102681">
                <a:moveTo>
                  <a:pt x="197408" y="72962"/>
                </a:moveTo>
                <a:cubicBezTo>
                  <a:pt x="190341" y="69677"/>
                  <a:pt x="94088" y="79034"/>
                  <a:pt x="48845" y="97299"/>
                </a:cubicBezTo>
                <a:cubicBezTo>
                  <a:pt x="3606" y="115565"/>
                  <a:pt x="-16302" y="81821"/>
                  <a:pt x="15650" y="77640"/>
                </a:cubicBezTo>
                <a:cubicBezTo>
                  <a:pt x="47601" y="73460"/>
                  <a:pt x="152914" y="24785"/>
                  <a:pt x="165604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: Shape 179">
            <a:extLst>
              <a:ext uri="{FF2B5EF4-FFF2-40B4-BE49-F238E27FC236}">
                <a16:creationId xmlns="" xmlns:a16="http://schemas.microsoft.com/office/drawing/2014/main" id="{A476363C-6BF7-3507-926C-7A2929069E1F}"/>
              </a:ext>
            </a:extLst>
          </p:cNvPr>
          <p:cNvSpPr/>
          <p:nvPr/>
        </p:nvSpPr>
        <p:spPr>
          <a:xfrm>
            <a:off x="4169843" y="4548609"/>
            <a:ext cx="201038" cy="104570"/>
          </a:xfrm>
          <a:custGeom>
            <a:avLst/>
            <a:gdLst>
              <a:gd name="connsiteX0" fmla="*/ 197408 w 197407"/>
              <a:gd name="connsiteY0" fmla="*/ 72962 h 102681"/>
              <a:gd name="connsiteX1" fmla="*/ 48845 w 197407"/>
              <a:gd name="connsiteY1" fmla="*/ 97300 h 102681"/>
              <a:gd name="connsiteX2" fmla="*/ 15650 w 197407"/>
              <a:gd name="connsiteY2" fmla="*/ 77641 h 102681"/>
              <a:gd name="connsiteX3" fmla="*/ 165607 w 197407"/>
              <a:gd name="connsiteY3" fmla="*/ 0 h 10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407" h="102681">
                <a:moveTo>
                  <a:pt x="197408" y="72962"/>
                </a:moveTo>
                <a:cubicBezTo>
                  <a:pt x="190341" y="69677"/>
                  <a:pt x="94088" y="79034"/>
                  <a:pt x="48845" y="97300"/>
                </a:cubicBezTo>
                <a:cubicBezTo>
                  <a:pt x="3606" y="115565"/>
                  <a:pt x="-16302" y="81821"/>
                  <a:pt x="15650" y="77641"/>
                </a:cubicBezTo>
                <a:cubicBezTo>
                  <a:pt x="47601" y="73460"/>
                  <a:pt x="152914" y="24785"/>
                  <a:pt x="165607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="" xmlns:a16="http://schemas.microsoft.com/office/drawing/2014/main" id="{BF769DCA-8E48-8864-0C07-6E4B2ABFA0B8}"/>
              </a:ext>
            </a:extLst>
          </p:cNvPr>
          <p:cNvSpPr/>
          <p:nvPr/>
        </p:nvSpPr>
        <p:spPr>
          <a:xfrm>
            <a:off x="4290717" y="4830315"/>
            <a:ext cx="197197" cy="123134"/>
          </a:xfrm>
          <a:custGeom>
            <a:avLst/>
            <a:gdLst>
              <a:gd name="connsiteX0" fmla="*/ 193636 w 193636"/>
              <a:gd name="connsiteY0" fmla="*/ 68085 h 120910"/>
              <a:gd name="connsiteX1" fmla="*/ 49601 w 193636"/>
              <a:gd name="connsiteY1" fmla="*/ 111882 h 120910"/>
              <a:gd name="connsiteX2" fmla="*/ 14116 w 193636"/>
              <a:gd name="connsiteY2" fmla="*/ 96802 h 120910"/>
              <a:gd name="connsiteX3" fmla="*/ 152477 w 193636"/>
              <a:gd name="connsiteY3" fmla="*/ 0 h 12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36" h="120910">
                <a:moveTo>
                  <a:pt x="193636" y="68085"/>
                </a:moveTo>
                <a:cubicBezTo>
                  <a:pt x="186219" y="65795"/>
                  <a:pt x="92005" y="87793"/>
                  <a:pt x="49601" y="111882"/>
                </a:cubicBezTo>
                <a:cubicBezTo>
                  <a:pt x="7198" y="135970"/>
                  <a:pt x="-17038" y="105163"/>
                  <a:pt x="14116" y="96802"/>
                </a:cubicBezTo>
                <a:cubicBezTo>
                  <a:pt x="45273" y="88441"/>
                  <a:pt x="143169" y="26229"/>
                  <a:pt x="152477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="" xmlns:a16="http://schemas.microsoft.com/office/drawing/2014/main" id="{86D40A60-0B07-B1AA-79E3-AC8AC7508D30}"/>
              </a:ext>
            </a:extLst>
          </p:cNvPr>
          <p:cNvSpPr/>
          <p:nvPr/>
        </p:nvSpPr>
        <p:spPr>
          <a:xfrm>
            <a:off x="4237397" y="4732138"/>
            <a:ext cx="197196" cy="123134"/>
          </a:xfrm>
          <a:custGeom>
            <a:avLst/>
            <a:gdLst>
              <a:gd name="connsiteX0" fmla="*/ 193636 w 193635"/>
              <a:gd name="connsiteY0" fmla="*/ 68085 h 120910"/>
              <a:gd name="connsiteX1" fmla="*/ 49601 w 193635"/>
              <a:gd name="connsiteY1" fmla="*/ 111882 h 120910"/>
              <a:gd name="connsiteX2" fmla="*/ 14116 w 193635"/>
              <a:gd name="connsiteY2" fmla="*/ 96802 h 120910"/>
              <a:gd name="connsiteX3" fmla="*/ 152476 w 193635"/>
              <a:gd name="connsiteY3" fmla="*/ 0 h 12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35" h="120910">
                <a:moveTo>
                  <a:pt x="193636" y="68085"/>
                </a:moveTo>
                <a:cubicBezTo>
                  <a:pt x="186219" y="65795"/>
                  <a:pt x="92004" y="87793"/>
                  <a:pt x="49601" y="111882"/>
                </a:cubicBezTo>
                <a:cubicBezTo>
                  <a:pt x="7199" y="135970"/>
                  <a:pt x="-17039" y="105163"/>
                  <a:pt x="14116" y="96802"/>
                </a:cubicBezTo>
                <a:cubicBezTo>
                  <a:pt x="45273" y="88441"/>
                  <a:pt x="143169" y="26229"/>
                  <a:pt x="15247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eform: Shape 188">
            <a:extLst>
              <a:ext uri="{FF2B5EF4-FFF2-40B4-BE49-F238E27FC236}">
                <a16:creationId xmlns="" xmlns:a16="http://schemas.microsoft.com/office/drawing/2014/main" id="{45637A9A-4864-CC8D-83A9-F997B11F8AA7}"/>
              </a:ext>
            </a:extLst>
          </p:cNvPr>
          <p:cNvSpPr/>
          <p:nvPr/>
        </p:nvSpPr>
        <p:spPr>
          <a:xfrm>
            <a:off x="4414584" y="4977048"/>
            <a:ext cx="184634" cy="148983"/>
          </a:xfrm>
          <a:custGeom>
            <a:avLst/>
            <a:gdLst>
              <a:gd name="connsiteX0" fmla="*/ 181300 w 181300"/>
              <a:gd name="connsiteY0" fmla="*/ 58230 h 146293"/>
              <a:gd name="connsiteX1" fmla="*/ 49312 w 181300"/>
              <a:gd name="connsiteY1" fmla="*/ 130595 h 146293"/>
              <a:gd name="connsiteX2" fmla="*/ 11486 w 181300"/>
              <a:gd name="connsiteY2" fmla="*/ 123080 h 146293"/>
              <a:gd name="connsiteX3" fmla="*/ 127050 w 181300"/>
              <a:gd name="connsiteY3" fmla="*/ 0 h 14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00" h="146293">
                <a:moveTo>
                  <a:pt x="181300" y="58230"/>
                </a:moveTo>
                <a:cubicBezTo>
                  <a:pt x="173536" y="57484"/>
                  <a:pt x="85890" y="98345"/>
                  <a:pt x="49312" y="130595"/>
                </a:cubicBezTo>
                <a:cubicBezTo>
                  <a:pt x="12731" y="162895"/>
                  <a:pt x="-17282" y="137662"/>
                  <a:pt x="11486" y="123080"/>
                </a:cubicBezTo>
                <a:cubicBezTo>
                  <a:pt x="40252" y="108497"/>
                  <a:pt x="123317" y="27572"/>
                  <a:pt x="127050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eform: Shape 191">
            <a:extLst>
              <a:ext uri="{FF2B5EF4-FFF2-40B4-BE49-F238E27FC236}">
                <a16:creationId xmlns="" xmlns:a16="http://schemas.microsoft.com/office/drawing/2014/main" id="{4618D0CD-2E90-78E7-7C38-FD015C8701EF}"/>
              </a:ext>
            </a:extLst>
          </p:cNvPr>
          <p:cNvSpPr/>
          <p:nvPr/>
        </p:nvSpPr>
        <p:spPr>
          <a:xfrm>
            <a:off x="4342206" y="4891897"/>
            <a:ext cx="184633" cy="148961"/>
          </a:xfrm>
          <a:custGeom>
            <a:avLst/>
            <a:gdLst>
              <a:gd name="connsiteX0" fmla="*/ 181299 w 181299"/>
              <a:gd name="connsiteY0" fmla="*/ 58230 h 146271"/>
              <a:gd name="connsiteX1" fmla="*/ 49311 w 181299"/>
              <a:gd name="connsiteY1" fmla="*/ 130595 h 146271"/>
              <a:gd name="connsiteX2" fmla="*/ 11485 w 181299"/>
              <a:gd name="connsiteY2" fmla="*/ 123080 h 146271"/>
              <a:gd name="connsiteX3" fmla="*/ 127051 w 181299"/>
              <a:gd name="connsiteY3" fmla="*/ 0 h 14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299" h="146271">
                <a:moveTo>
                  <a:pt x="181299" y="58230"/>
                </a:moveTo>
                <a:cubicBezTo>
                  <a:pt x="173535" y="57484"/>
                  <a:pt x="85892" y="98345"/>
                  <a:pt x="49311" y="130595"/>
                </a:cubicBezTo>
                <a:cubicBezTo>
                  <a:pt x="12729" y="162846"/>
                  <a:pt x="-17280" y="137662"/>
                  <a:pt x="11485" y="123080"/>
                </a:cubicBezTo>
                <a:cubicBezTo>
                  <a:pt x="40253" y="108497"/>
                  <a:pt x="123318" y="27572"/>
                  <a:pt x="127051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="" xmlns:a16="http://schemas.microsoft.com/office/drawing/2014/main" id="{D171A4B4-E4DB-5178-604B-6900111DFDC3}"/>
              </a:ext>
            </a:extLst>
          </p:cNvPr>
          <p:cNvSpPr/>
          <p:nvPr/>
        </p:nvSpPr>
        <p:spPr>
          <a:xfrm>
            <a:off x="4591313" y="5091950"/>
            <a:ext cx="159147" cy="173633"/>
          </a:xfrm>
          <a:custGeom>
            <a:avLst/>
            <a:gdLst>
              <a:gd name="connsiteX0" fmla="*/ 156274 w 156273"/>
              <a:gd name="connsiteY0" fmla="*/ 42851 h 170497"/>
              <a:gd name="connsiteX1" fmla="*/ 46582 w 156273"/>
              <a:gd name="connsiteY1" fmla="*/ 145924 h 170497"/>
              <a:gd name="connsiteX2" fmla="*/ 8061 w 156273"/>
              <a:gd name="connsiteY2" fmla="*/ 148114 h 170497"/>
              <a:gd name="connsiteX3" fmla="*/ 89185 w 156273"/>
              <a:gd name="connsiteY3" fmla="*/ 0 h 17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273" h="170497">
                <a:moveTo>
                  <a:pt x="156274" y="42851"/>
                </a:moveTo>
                <a:cubicBezTo>
                  <a:pt x="148609" y="44096"/>
                  <a:pt x="73906" y="105561"/>
                  <a:pt x="46582" y="145924"/>
                </a:cubicBezTo>
                <a:cubicBezTo>
                  <a:pt x="19259" y="186337"/>
                  <a:pt x="-16129" y="169465"/>
                  <a:pt x="8061" y="148114"/>
                </a:cubicBezTo>
                <a:cubicBezTo>
                  <a:pt x="32249" y="126813"/>
                  <a:pt x="92470" y="27672"/>
                  <a:pt x="8918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: Shape 197">
            <a:extLst>
              <a:ext uri="{FF2B5EF4-FFF2-40B4-BE49-F238E27FC236}">
                <a16:creationId xmlns="" xmlns:a16="http://schemas.microsoft.com/office/drawing/2014/main" id="{BD2D5C02-8B0D-3AE4-42F7-7670FD428A1C}"/>
              </a:ext>
            </a:extLst>
          </p:cNvPr>
          <p:cNvSpPr/>
          <p:nvPr/>
        </p:nvSpPr>
        <p:spPr>
          <a:xfrm>
            <a:off x="4499979" y="5027580"/>
            <a:ext cx="159147" cy="173633"/>
          </a:xfrm>
          <a:custGeom>
            <a:avLst/>
            <a:gdLst>
              <a:gd name="connsiteX0" fmla="*/ 156274 w 156273"/>
              <a:gd name="connsiteY0" fmla="*/ 42852 h 170497"/>
              <a:gd name="connsiteX1" fmla="*/ 46582 w 156273"/>
              <a:gd name="connsiteY1" fmla="*/ 145924 h 170497"/>
              <a:gd name="connsiteX2" fmla="*/ 8061 w 156273"/>
              <a:gd name="connsiteY2" fmla="*/ 148114 h 170497"/>
              <a:gd name="connsiteX3" fmla="*/ 89185 w 156273"/>
              <a:gd name="connsiteY3" fmla="*/ 0 h 17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273" h="170497">
                <a:moveTo>
                  <a:pt x="156274" y="42852"/>
                </a:moveTo>
                <a:cubicBezTo>
                  <a:pt x="148609" y="44096"/>
                  <a:pt x="73906" y="105561"/>
                  <a:pt x="46582" y="145924"/>
                </a:cubicBezTo>
                <a:cubicBezTo>
                  <a:pt x="19259" y="186337"/>
                  <a:pt x="-16129" y="169465"/>
                  <a:pt x="8061" y="148114"/>
                </a:cubicBezTo>
                <a:cubicBezTo>
                  <a:pt x="32249" y="126813"/>
                  <a:pt x="92470" y="27672"/>
                  <a:pt x="89185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: Shape 200">
            <a:extLst>
              <a:ext uri="{FF2B5EF4-FFF2-40B4-BE49-F238E27FC236}">
                <a16:creationId xmlns="" xmlns:a16="http://schemas.microsoft.com/office/drawing/2014/main" id="{A57A06E5-DCBB-F4C9-1A7B-B5F9DD8345FF}"/>
              </a:ext>
            </a:extLst>
          </p:cNvPr>
          <p:cNvSpPr/>
          <p:nvPr/>
        </p:nvSpPr>
        <p:spPr>
          <a:xfrm>
            <a:off x="4806349" y="5137060"/>
            <a:ext cx="101843" cy="191951"/>
          </a:xfrm>
          <a:custGeom>
            <a:avLst/>
            <a:gdLst>
              <a:gd name="connsiteX0" fmla="*/ 100005 w 100004"/>
              <a:gd name="connsiteY0" fmla="*/ 13985 h 188484"/>
              <a:gd name="connsiteX1" fmla="*/ 37841 w 100004"/>
              <a:gd name="connsiteY1" fmla="*/ 151100 h 188484"/>
              <a:gd name="connsiteX2" fmla="*/ 3102 w 100004"/>
              <a:gd name="connsiteY2" fmla="*/ 167823 h 188484"/>
              <a:gd name="connsiteX3" fmla="*/ 21666 w 100004"/>
              <a:gd name="connsiteY3" fmla="*/ 0 h 18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4" h="188484">
                <a:moveTo>
                  <a:pt x="100005" y="13985"/>
                </a:moveTo>
                <a:cubicBezTo>
                  <a:pt x="93385" y="18066"/>
                  <a:pt x="47747" y="103322"/>
                  <a:pt x="37841" y="151100"/>
                </a:cubicBezTo>
                <a:cubicBezTo>
                  <a:pt x="27938" y="198879"/>
                  <a:pt x="-11182" y="196739"/>
                  <a:pt x="3102" y="167823"/>
                </a:cubicBezTo>
                <a:cubicBezTo>
                  <a:pt x="17336" y="138907"/>
                  <a:pt x="35253" y="24288"/>
                  <a:pt x="2166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: Shape 203">
            <a:extLst>
              <a:ext uri="{FF2B5EF4-FFF2-40B4-BE49-F238E27FC236}">
                <a16:creationId xmlns="" xmlns:a16="http://schemas.microsoft.com/office/drawing/2014/main" id="{036161EC-6A86-9517-740E-90FBE265BC72}"/>
              </a:ext>
            </a:extLst>
          </p:cNvPr>
          <p:cNvSpPr/>
          <p:nvPr/>
        </p:nvSpPr>
        <p:spPr>
          <a:xfrm>
            <a:off x="4697377" y="5112325"/>
            <a:ext cx="101843" cy="191951"/>
          </a:xfrm>
          <a:custGeom>
            <a:avLst/>
            <a:gdLst>
              <a:gd name="connsiteX0" fmla="*/ 100005 w 100004"/>
              <a:gd name="connsiteY0" fmla="*/ 13985 h 188484"/>
              <a:gd name="connsiteX1" fmla="*/ 37841 w 100004"/>
              <a:gd name="connsiteY1" fmla="*/ 151100 h 188484"/>
              <a:gd name="connsiteX2" fmla="*/ 3102 w 100004"/>
              <a:gd name="connsiteY2" fmla="*/ 167823 h 188484"/>
              <a:gd name="connsiteX3" fmla="*/ 21666 w 100004"/>
              <a:gd name="connsiteY3" fmla="*/ 0 h 18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4" h="188484">
                <a:moveTo>
                  <a:pt x="100005" y="13985"/>
                </a:moveTo>
                <a:cubicBezTo>
                  <a:pt x="93385" y="18066"/>
                  <a:pt x="47747" y="103322"/>
                  <a:pt x="37841" y="151100"/>
                </a:cubicBezTo>
                <a:cubicBezTo>
                  <a:pt x="27938" y="198879"/>
                  <a:pt x="-11182" y="196739"/>
                  <a:pt x="3102" y="167823"/>
                </a:cubicBezTo>
                <a:cubicBezTo>
                  <a:pt x="17336" y="138907"/>
                  <a:pt x="35253" y="24288"/>
                  <a:pt x="21666" y="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="" xmlns:a16="http://schemas.microsoft.com/office/drawing/2014/main" id="{F72CEDD4-B8D5-0888-5FFF-6E3C17774E05}"/>
              </a:ext>
            </a:extLst>
          </p:cNvPr>
          <p:cNvSpPr/>
          <p:nvPr/>
        </p:nvSpPr>
        <p:spPr>
          <a:xfrm>
            <a:off x="4997700" y="5147248"/>
            <a:ext cx="81045" cy="193319"/>
          </a:xfrm>
          <a:custGeom>
            <a:avLst/>
            <a:gdLst>
              <a:gd name="connsiteX0" fmla="*/ 79583 w 79582"/>
              <a:gd name="connsiteY0" fmla="*/ 0 h 189828"/>
              <a:gd name="connsiteX1" fmla="*/ 47232 w 79582"/>
              <a:gd name="connsiteY1" fmla="*/ 147019 h 189828"/>
              <a:gd name="connsiteX2" fmla="*/ 16673 w 79582"/>
              <a:gd name="connsiteY2" fmla="*/ 170560 h 189828"/>
              <a:gd name="connsiteX3" fmla="*/ 0 w 79582"/>
              <a:gd name="connsiteY3" fmla="*/ 2538 h 18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82" h="189828">
                <a:moveTo>
                  <a:pt x="79583" y="0"/>
                </a:moveTo>
                <a:cubicBezTo>
                  <a:pt x="73908" y="5375"/>
                  <a:pt x="46985" y="98245"/>
                  <a:pt x="47232" y="147019"/>
                </a:cubicBezTo>
                <a:cubicBezTo>
                  <a:pt x="47480" y="195793"/>
                  <a:pt x="8761" y="201815"/>
                  <a:pt x="16673" y="170560"/>
                </a:cubicBezTo>
                <a:cubicBezTo>
                  <a:pt x="24588" y="139305"/>
                  <a:pt x="18316" y="23491"/>
                  <a:pt x="0" y="253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="" xmlns:a16="http://schemas.microsoft.com/office/drawing/2014/main" id="{5483303C-6E0C-13EA-9F3A-AB9D1A9D1ECD}"/>
              </a:ext>
            </a:extLst>
          </p:cNvPr>
          <p:cNvSpPr/>
          <p:nvPr/>
        </p:nvSpPr>
        <p:spPr>
          <a:xfrm>
            <a:off x="4885941" y="5145676"/>
            <a:ext cx="81045" cy="193319"/>
          </a:xfrm>
          <a:custGeom>
            <a:avLst/>
            <a:gdLst>
              <a:gd name="connsiteX0" fmla="*/ 79583 w 79582"/>
              <a:gd name="connsiteY0" fmla="*/ 0 h 189828"/>
              <a:gd name="connsiteX1" fmla="*/ 47232 w 79582"/>
              <a:gd name="connsiteY1" fmla="*/ 147019 h 189828"/>
              <a:gd name="connsiteX2" fmla="*/ 16673 w 79582"/>
              <a:gd name="connsiteY2" fmla="*/ 170560 h 189828"/>
              <a:gd name="connsiteX3" fmla="*/ 0 w 79582"/>
              <a:gd name="connsiteY3" fmla="*/ 2538 h 18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82" h="189828">
                <a:moveTo>
                  <a:pt x="79583" y="0"/>
                </a:moveTo>
                <a:cubicBezTo>
                  <a:pt x="73908" y="5375"/>
                  <a:pt x="46982" y="98245"/>
                  <a:pt x="47232" y="147019"/>
                </a:cubicBezTo>
                <a:cubicBezTo>
                  <a:pt x="47480" y="195793"/>
                  <a:pt x="8758" y="201815"/>
                  <a:pt x="16673" y="170560"/>
                </a:cubicBezTo>
                <a:cubicBezTo>
                  <a:pt x="24586" y="139305"/>
                  <a:pt x="18316" y="23491"/>
                  <a:pt x="0" y="253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Freeform: Shape 212">
            <a:extLst>
              <a:ext uri="{FF2B5EF4-FFF2-40B4-BE49-F238E27FC236}">
                <a16:creationId xmlns="" xmlns:a16="http://schemas.microsoft.com/office/drawing/2014/main" id="{200E8574-A919-15F1-F397-77E088087BAD}"/>
              </a:ext>
            </a:extLst>
          </p:cNvPr>
          <p:cNvSpPr/>
          <p:nvPr/>
        </p:nvSpPr>
        <p:spPr>
          <a:xfrm>
            <a:off x="5204748" y="5141925"/>
            <a:ext cx="80741" cy="196097"/>
          </a:xfrm>
          <a:custGeom>
            <a:avLst/>
            <a:gdLst>
              <a:gd name="connsiteX0" fmla="*/ 79284 w 79283"/>
              <a:gd name="connsiteY0" fmla="*/ 0 h 192556"/>
              <a:gd name="connsiteX1" fmla="*/ 54846 w 79283"/>
              <a:gd name="connsiteY1" fmla="*/ 148562 h 192556"/>
              <a:gd name="connsiteX2" fmla="*/ 25631 w 79283"/>
              <a:gd name="connsiteY2" fmla="*/ 173696 h 192556"/>
              <a:gd name="connsiteX3" fmla="*/ 0 w 79283"/>
              <a:gd name="connsiteY3" fmla="*/ 6819 h 19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3" h="192556">
                <a:moveTo>
                  <a:pt x="79284" y="0"/>
                </a:moveTo>
                <a:cubicBezTo>
                  <a:pt x="73908" y="5624"/>
                  <a:pt x="52010" y="99838"/>
                  <a:pt x="54846" y="148562"/>
                </a:cubicBezTo>
                <a:cubicBezTo>
                  <a:pt x="57685" y="197286"/>
                  <a:pt x="19361" y="205349"/>
                  <a:pt x="25631" y="173696"/>
                </a:cubicBezTo>
                <a:cubicBezTo>
                  <a:pt x="31903" y="142042"/>
                  <a:pt x="19410" y="26727"/>
                  <a:pt x="0" y="681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="" xmlns:a16="http://schemas.microsoft.com/office/drawing/2014/main" id="{FD30E5AE-5CA9-B0EE-1112-3C002570B1A5}"/>
              </a:ext>
            </a:extLst>
          </p:cNvPr>
          <p:cNvSpPr/>
          <p:nvPr/>
        </p:nvSpPr>
        <p:spPr>
          <a:xfrm>
            <a:off x="5093039" y="5146385"/>
            <a:ext cx="80741" cy="196097"/>
          </a:xfrm>
          <a:custGeom>
            <a:avLst/>
            <a:gdLst>
              <a:gd name="connsiteX0" fmla="*/ 79284 w 79283"/>
              <a:gd name="connsiteY0" fmla="*/ 0 h 192556"/>
              <a:gd name="connsiteX1" fmla="*/ 54846 w 79283"/>
              <a:gd name="connsiteY1" fmla="*/ 148562 h 192556"/>
              <a:gd name="connsiteX2" fmla="*/ 25631 w 79283"/>
              <a:gd name="connsiteY2" fmla="*/ 173696 h 192556"/>
              <a:gd name="connsiteX3" fmla="*/ 0 w 79283"/>
              <a:gd name="connsiteY3" fmla="*/ 6818 h 19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3" h="192556">
                <a:moveTo>
                  <a:pt x="79284" y="0"/>
                </a:moveTo>
                <a:cubicBezTo>
                  <a:pt x="73908" y="5624"/>
                  <a:pt x="52010" y="99838"/>
                  <a:pt x="54846" y="148562"/>
                </a:cubicBezTo>
                <a:cubicBezTo>
                  <a:pt x="57685" y="197286"/>
                  <a:pt x="19361" y="205349"/>
                  <a:pt x="25631" y="173696"/>
                </a:cubicBezTo>
                <a:cubicBezTo>
                  <a:pt x="31903" y="142042"/>
                  <a:pt x="19410" y="26726"/>
                  <a:pt x="0" y="681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Freeform: Shape 218">
            <a:extLst>
              <a:ext uri="{FF2B5EF4-FFF2-40B4-BE49-F238E27FC236}">
                <a16:creationId xmlns="" xmlns:a16="http://schemas.microsoft.com/office/drawing/2014/main" id="{C48C85E8-B423-99BD-8B1F-BF1E446D5243}"/>
              </a:ext>
            </a:extLst>
          </p:cNvPr>
          <p:cNvSpPr/>
          <p:nvPr/>
        </p:nvSpPr>
        <p:spPr>
          <a:xfrm>
            <a:off x="5402825" y="5111058"/>
            <a:ext cx="79625" cy="199793"/>
          </a:xfrm>
          <a:custGeom>
            <a:avLst/>
            <a:gdLst>
              <a:gd name="connsiteX0" fmla="*/ 78188 w 78187"/>
              <a:gd name="connsiteY0" fmla="*/ 0 h 196185"/>
              <a:gd name="connsiteX1" fmla="*/ 68832 w 78187"/>
              <a:gd name="connsiteY1" fmla="*/ 150254 h 196185"/>
              <a:gd name="connsiteX2" fmla="*/ 42255 w 78187"/>
              <a:gd name="connsiteY2" fmla="*/ 178225 h 196185"/>
              <a:gd name="connsiteX3" fmla="*/ 0 w 78187"/>
              <a:gd name="connsiteY3" fmla="*/ 14732 h 1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5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96" y="198431"/>
                  <a:pt x="39218" y="210326"/>
                  <a:pt x="42255" y="178225"/>
                </a:cubicBezTo>
                <a:cubicBezTo>
                  <a:pt x="45291" y="146123"/>
                  <a:pt x="21300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="" xmlns:a16="http://schemas.microsoft.com/office/drawing/2014/main" id="{FAAC98AF-EF4C-7123-0875-AC87038475A3}"/>
              </a:ext>
            </a:extLst>
          </p:cNvPr>
          <p:cNvSpPr/>
          <p:nvPr/>
        </p:nvSpPr>
        <p:spPr>
          <a:xfrm>
            <a:off x="5292180" y="5126669"/>
            <a:ext cx="79625" cy="199792"/>
          </a:xfrm>
          <a:custGeom>
            <a:avLst/>
            <a:gdLst>
              <a:gd name="connsiteX0" fmla="*/ 78188 w 78187"/>
              <a:gd name="connsiteY0" fmla="*/ 0 h 196184"/>
              <a:gd name="connsiteX1" fmla="*/ 68832 w 78187"/>
              <a:gd name="connsiteY1" fmla="*/ 150254 h 196184"/>
              <a:gd name="connsiteX2" fmla="*/ 42255 w 78187"/>
              <a:gd name="connsiteY2" fmla="*/ 178225 h 196184"/>
              <a:gd name="connsiteX3" fmla="*/ 0 w 78187"/>
              <a:gd name="connsiteY3" fmla="*/ 14732 h 1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4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45" y="198431"/>
                  <a:pt x="39218" y="210326"/>
                  <a:pt x="42255" y="178225"/>
                </a:cubicBezTo>
                <a:cubicBezTo>
                  <a:pt x="45291" y="146123"/>
                  <a:pt x="21303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="" xmlns:a16="http://schemas.microsoft.com/office/drawing/2014/main" id="{498E0F16-6222-3FBA-2C92-2F5874DC6CCC}"/>
              </a:ext>
            </a:extLst>
          </p:cNvPr>
          <p:cNvSpPr/>
          <p:nvPr/>
        </p:nvSpPr>
        <p:spPr>
          <a:xfrm>
            <a:off x="5592234" y="5079887"/>
            <a:ext cx="79625" cy="199793"/>
          </a:xfrm>
          <a:custGeom>
            <a:avLst/>
            <a:gdLst>
              <a:gd name="connsiteX0" fmla="*/ 78188 w 78187"/>
              <a:gd name="connsiteY0" fmla="*/ 0 h 196185"/>
              <a:gd name="connsiteX1" fmla="*/ 68832 w 78187"/>
              <a:gd name="connsiteY1" fmla="*/ 150254 h 196185"/>
              <a:gd name="connsiteX2" fmla="*/ 42253 w 78187"/>
              <a:gd name="connsiteY2" fmla="*/ 178225 h 196185"/>
              <a:gd name="connsiteX3" fmla="*/ 0 w 78187"/>
              <a:gd name="connsiteY3" fmla="*/ 14732 h 1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5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96" y="198431"/>
                  <a:pt x="39218" y="210326"/>
                  <a:pt x="42253" y="178225"/>
                </a:cubicBezTo>
                <a:cubicBezTo>
                  <a:pt x="45291" y="146123"/>
                  <a:pt x="21300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="" xmlns:a16="http://schemas.microsoft.com/office/drawing/2014/main" id="{44E06B6B-E753-EBAB-0BCA-D4AAF0DE2491}"/>
              </a:ext>
            </a:extLst>
          </p:cNvPr>
          <p:cNvSpPr/>
          <p:nvPr/>
        </p:nvSpPr>
        <p:spPr>
          <a:xfrm>
            <a:off x="5481589" y="5095498"/>
            <a:ext cx="79625" cy="199793"/>
          </a:xfrm>
          <a:custGeom>
            <a:avLst/>
            <a:gdLst>
              <a:gd name="connsiteX0" fmla="*/ 78188 w 78187"/>
              <a:gd name="connsiteY0" fmla="*/ 0 h 196185"/>
              <a:gd name="connsiteX1" fmla="*/ 68832 w 78187"/>
              <a:gd name="connsiteY1" fmla="*/ 150254 h 196185"/>
              <a:gd name="connsiteX2" fmla="*/ 42253 w 78187"/>
              <a:gd name="connsiteY2" fmla="*/ 178225 h 196185"/>
              <a:gd name="connsiteX3" fmla="*/ 0 w 78187"/>
              <a:gd name="connsiteY3" fmla="*/ 14732 h 1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5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45" y="198431"/>
                  <a:pt x="39218" y="210326"/>
                  <a:pt x="42253" y="178225"/>
                </a:cubicBezTo>
                <a:cubicBezTo>
                  <a:pt x="45291" y="146123"/>
                  <a:pt x="21300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Freeform: Shape 230">
            <a:extLst>
              <a:ext uri="{FF2B5EF4-FFF2-40B4-BE49-F238E27FC236}">
                <a16:creationId xmlns="" xmlns:a16="http://schemas.microsoft.com/office/drawing/2014/main" id="{2EA7117C-49EA-C680-D871-C40C9CC1BF40}"/>
              </a:ext>
            </a:extLst>
          </p:cNvPr>
          <p:cNvSpPr/>
          <p:nvPr/>
        </p:nvSpPr>
        <p:spPr>
          <a:xfrm>
            <a:off x="5814789" y="5058194"/>
            <a:ext cx="80336" cy="197876"/>
          </a:xfrm>
          <a:custGeom>
            <a:avLst/>
            <a:gdLst>
              <a:gd name="connsiteX0" fmla="*/ 78885 w 78885"/>
              <a:gd name="connsiteY0" fmla="*/ 0 h 194302"/>
              <a:gd name="connsiteX1" fmla="*/ 60819 w 78885"/>
              <a:gd name="connsiteY1" fmla="*/ 149458 h 194302"/>
              <a:gd name="connsiteX2" fmla="*/ 32700 w 78885"/>
              <a:gd name="connsiteY2" fmla="*/ 175835 h 194302"/>
              <a:gd name="connsiteX3" fmla="*/ 0 w 78885"/>
              <a:gd name="connsiteY3" fmla="*/ 10203 h 19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5" h="194302">
                <a:moveTo>
                  <a:pt x="78885" y="0"/>
                </a:moveTo>
                <a:cubicBezTo>
                  <a:pt x="73760" y="5873"/>
                  <a:pt x="55893" y="100932"/>
                  <a:pt x="60819" y="149458"/>
                </a:cubicBezTo>
                <a:cubicBezTo>
                  <a:pt x="65748" y="197983"/>
                  <a:pt x="27772" y="207688"/>
                  <a:pt x="32700" y="175835"/>
                </a:cubicBezTo>
                <a:cubicBezTo>
                  <a:pt x="37577" y="143983"/>
                  <a:pt x="20258" y="29264"/>
                  <a:pt x="0" y="10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="" xmlns:a16="http://schemas.microsoft.com/office/drawing/2014/main" id="{0DABBD13-B1C4-80E4-18A6-4B737CEDB03E}"/>
              </a:ext>
            </a:extLst>
          </p:cNvPr>
          <p:cNvSpPr/>
          <p:nvPr/>
        </p:nvSpPr>
        <p:spPr>
          <a:xfrm>
            <a:off x="5703385" y="5067368"/>
            <a:ext cx="80336" cy="197877"/>
          </a:xfrm>
          <a:custGeom>
            <a:avLst/>
            <a:gdLst>
              <a:gd name="connsiteX0" fmla="*/ 78885 w 78885"/>
              <a:gd name="connsiteY0" fmla="*/ 0 h 194303"/>
              <a:gd name="connsiteX1" fmla="*/ 60819 w 78885"/>
              <a:gd name="connsiteY1" fmla="*/ 149458 h 194303"/>
              <a:gd name="connsiteX2" fmla="*/ 32700 w 78885"/>
              <a:gd name="connsiteY2" fmla="*/ 175836 h 194303"/>
              <a:gd name="connsiteX3" fmla="*/ 0 w 78885"/>
              <a:gd name="connsiteY3" fmla="*/ 10203 h 19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5" h="194303">
                <a:moveTo>
                  <a:pt x="78885" y="0"/>
                </a:moveTo>
                <a:cubicBezTo>
                  <a:pt x="73760" y="5873"/>
                  <a:pt x="55891" y="100932"/>
                  <a:pt x="60819" y="149458"/>
                </a:cubicBezTo>
                <a:cubicBezTo>
                  <a:pt x="65748" y="197983"/>
                  <a:pt x="27772" y="207688"/>
                  <a:pt x="32700" y="175836"/>
                </a:cubicBezTo>
                <a:cubicBezTo>
                  <a:pt x="37577" y="143983"/>
                  <a:pt x="20258" y="29264"/>
                  <a:pt x="0" y="10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Freeform: Shape 236">
            <a:extLst>
              <a:ext uri="{FF2B5EF4-FFF2-40B4-BE49-F238E27FC236}">
                <a16:creationId xmlns="" xmlns:a16="http://schemas.microsoft.com/office/drawing/2014/main" id="{259D8654-DE20-59D1-A367-9DECF8CDE9B1}"/>
              </a:ext>
            </a:extLst>
          </p:cNvPr>
          <p:cNvSpPr/>
          <p:nvPr/>
        </p:nvSpPr>
        <p:spPr>
          <a:xfrm>
            <a:off x="6011854" y="5047246"/>
            <a:ext cx="80336" cy="197877"/>
          </a:xfrm>
          <a:custGeom>
            <a:avLst/>
            <a:gdLst>
              <a:gd name="connsiteX0" fmla="*/ 78885 w 78885"/>
              <a:gd name="connsiteY0" fmla="*/ 0 h 194303"/>
              <a:gd name="connsiteX1" fmla="*/ 60817 w 78885"/>
              <a:gd name="connsiteY1" fmla="*/ 149458 h 194303"/>
              <a:gd name="connsiteX2" fmla="*/ 32698 w 78885"/>
              <a:gd name="connsiteY2" fmla="*/ 175836 h 194303"/>
              <a:gd name="connsiteX3" fmla="*/ 0 w 78885"/>
              <a:gd name="connsiteY3" fmla="*/ 10203 h 19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5" h="194303">
                <a:moveTo>
                  <a:pt x="78885" y="0"/>
                </a:moveTo>
                <a:cubicBezTo>
                  <a:pt x="73758" y="5873"/>
                  <a:pt x="55891" y="100933"/>
                  <a:pt x="60817" y="149458"/>
                </a:cubicBezTo>
                <a:cubicBezTo>
                  <a:pt x="65745" y="197983"/>
                  <a:pt x="27772" y="207688"/>
                  <a:pt x="32698" y="175836"/>
                </a:cubicBezTo>
                <a:cubicBezTo>
                  <a:pt x="37575" y="143983"/>
                  <a:pt x="20255" y="29264"/>
                  <a:pt x="0" y="10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="" xmlns:a16="http://schemas.microsoft.com/office/drawing/2014/main" id="{FB3F52B6-DB63-D8DC-83DB-2CF01BC537F6}"/>
              </a:ext>
            </a:extLst>
          </p:cNvPr>
          <p:cNvSpPr/>
          <p:nvPr/>
        </p:nvSpPr>
        <p:spPr>
          <a:xfrm>
            <a:off x="5900450" y="5056420"/>
            <a:ext cx="80333" cy="197877"/>
          </a:xfrm>
          <a:custGeom>
            <a:avLst/>
            <a:gdLst>
              <a:gd name="connsiteX0" fmla="*/ 78883 w 78882"/>
              <a:gd name="connsiteY0" fmla="*/ 0 h 194303"/>
              <a:gd name="connsiteX1" fmla="*/ 60817 w 78882"/>
              <a:gd name="connsiteY1" fmla="*/ 149458 h 194303"/>
              <a:gd name="connsiteX2" fmla="*/ 32698 w 78882"/>
              <a:gd name="connsiteY2" fmla="*/ 175836 h 194303"/>
              <a:gd name="connsiteX3" fmla="*/ 0 w 78882"/>
              <a:gd name="connsiteY3" fmla="*/ 10203 h 19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2" h="194303">
                <a:moveTo>
                  <a:pt x="78883" y="0"/>
                </a:moveTo>
                <a:cubicBezTo>
                  <a:pt x="73758" y="5873"/>
                  <a:pt x="55891" y="100933"/>
                  <a:pt x="60817" y="149458"/>
                </a:cubicBezTo>
                <a:cubicBezTo>
                  <a:pt x="65745" y="197983"/>
                  <a:pt x="27772" y="207688"/>
                  <a:pt x="32698" y="175836"/>
                </a:cubicBezTo>
                <a:cubicBezTo>
                  <a:pt x="37626" y="143983"/>
                  <a:pt x="20255" y="29264"/>
                  <a:pt x="0" y="10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="" xmlns:a16="http://schemas.microsoft.com/office/drawing/2014/main" id="{B8F17112-397E-6185-3D04-E3390DDA1419}"/>
              </a:ext>
            </a:extLst>
          </p:cNvPr>
          <p:cNvSpPr/>
          <p:nvPr/>
        </p:nvSpPr>
        <p:spPr>
          <a:xfrm>
            <a:off x="6224629" y="5022563"/>
            <a:ext cx="79625" cy="199793"/>
          </a:xfrm>
          <a:custGeom>
            <a:avLst/>
            <a:gdLst>
              <a:gd name="connsiteX0" fmla="*/ 78188 w 78187"/>
              <a:gd name="connsiteY0" fmla="*/ 0 h 196185"/>
              <a:gd name="connsiteX1" fmla="*/ 68832 w 78187"/>
              <a:gd name="connsiteY1" fmla="*/ 150254 h 196185"/>
              <a:gd name="connsiteX2" fmla="*/ 42253 w 78187"/>
              <a:gd name="connsiteY2" fmla="*/ 178225 h 196185"/>
              <a:gd name="connsiteX3" fmla="*/ 0 w 78187"/>
              <a:gd name="connsiteY3" fmla="*/ 14732 h 1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5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45" y="198431"/>
                  <a:pt x="39218" y="210326"/>
                  <a:pt x="42253" y="178225"/>
                </a:cubicBezTo>
                <a:cubicBezTo>
                  <a:pt x="45291" y="146123"/>
                  <a:pt x="21300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: Shape 245">
            <a:extLst>
              <a:ext uri="{FF2B5EF4-FFF2-40B4-BE49-F238E27FC236}">
                <a16:creationId xmlns="" xmlns:a16="http://schemas.microsoft.com/office/drawing/2014/main" id="{E23DCE75-8905-8977-8E22-7FE882778135}"/>
              </a:ext>
            </a:extLst>
          </p:cNvPr>
          <p:cNvSpPr/>
          <p:nvPr/>
        </p:nvSpPr>
        <p:spPr>
          <a:xfrm>
            <a:off x="6113983" y="5038174"/>
            <a:ext cx="79625" cy="199793"/>
          </a:xfrm>
          <a:custGeom>
            <a:avLst/>
            <a:gdLst>
              <a:gd name="connsiteX0" fmla="*/ 78188 w 78187"/>
              <a:gd name="connsiteY0" fmla="*/ 0 h 196185"/>
              <a:gd name="connsiteX1" fmla="*/ 68832 w 78187"/>
              <a:gd name="connsiteY1" fmla="*/ 150254 h 196185"/>
              <a:gd name="connsiteX2" fmla="*/ 42253 w 78187"/>
              <a:gd name="connsiteY2" fmla="*/ 178225 h 196185"/>
              <a:gd name="connsiteX3" fmla="*/ 0 w 78187"/>
              <a:gd name="connsiteY3" fmla="*/ 14732 h 1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196185">
                <a:moveTo>
                  <a:pt x="78188" y="0"/>
                </a:moveTo>
                <a:cubicBezTo>
                  <a:pt x="73410" y="6171"/>
                  <a:pt x="61067" y="102077"/>
                  <a:pt x="68832" y="150254"/>
                </a:cubicBezTo>
                <a:cubicBezTo>
                  <a:pt x="76545" y="198431"/>
                  <a:pt x="39218" y="210326"/>
                  <a:pt x="42253" y="178225"/>
                </a:cubicBezTo>
                <a:cubicBezTo>
                  <a:pt x="45291" y="146123"/>
                  <a:pt x="21300" y="32649"/>
                  <a:pt x="0" y="147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="" xmlns:a16="http://schemas.microsoft.com/office/drawing/2014/main" id="{711243FD-4A89-FEE9-01E9-0AE7ECBC38E9}"/>
              </a:ext>
            </a:extLst>
          </p:cNvPr>
          <p:cNvSpPr/>
          <p:nvPr/>
        </p:nvSpPr>
        <p:spPr>
          <a:xfrm>
            <a:off x="6402127" y="4976034"/>
            <a:ext cx="93573" cy="201686"/>
          </a:xfrm>
          <a:custGeom>
            <a:avLst/>
            <a:gdLst>
              <a:gd name="connsiteX0" fmla="*/ 75152 w 91883"/>
              <a:gd name="connsiteY0" fmla="*/ 0 h 198044"/>
              <a:gd name="connsiteX1" fmla="*/ 88241 w 91883"/>
              <a:gd name="connsiteY1" fmla="*/ 149956 h 198044"/>
              <a:gd name="connsiteX2" fmla="*/ 66144 w 91883"/>
              <a:gd name="connsiteY2" fmla="*/ 181559 h 198044"/>
              <a:gd name="connsiteX3" fmla="*/ 0 w 91883"/>
              <a:gd name="connsiteY3" fmla="*/ 26179 h 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3" h="198044">
                <a:moveTo>
                  <a:pt x="75152" y="0"/>
                </a:moveTo>
                <a:cubicBezTo>
                  <a:pt x="71369" y="6818"/>
                  <a:pt x="73410" y="103471"/>
                  <a:pt x="88241" y="149956"/>
                </a:cubicBezTo>
                <a:cubicBezTo>
                  <a:pt x="103072" y="196440"/>
                  <a:pt x="67935" y="213760"/>
                  <a:pt x="66144" y="181559"/>
                </a:cubicBezTo>
                <a:cubicBezTo>
                  <a:pt x="64350" y="149358"/>
                  <a:pt x="23740" y="40711"/>
                  <a:pt x="0" y="2617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="" xmlns:a16="http://schemas.microsoft.com/office/drawing/2014/main" id="{EF8E1FFB-CD13-3A0C-9B1D-AD19F7E655D8}"/>
              </a:ext>
            </a:extLst>
          </p:cNvPr>
          <p:cNvSpPr/>
          <p:nvPr/>
        </p:nvSpPr>
        <p:spPr>
          <a:xfrm>
            <a:off x="6295028" y="5007965"/>
            <a:ext cx="93575" cy="201686"/>
          </a:xfrm>
          <a:custGeom>
            <a:avLst/>
            <a:gdLst>
              <a:gd name="connsiteX0" fmla="*/ 75152 w 91885"/>
              <a:gd name="connsiteY0" fmla="*/ 0 h 198044"/>
              <a:gd name="connsiteX1" fmla="*/ 88244 w 91885"/>
              <a:gd name="connsiteY1" fmla="*/ 149956 h 198044"/>
              <a:gd name="connsiteX2" fmla="*/ 66144 w 91885"/>
              <a:gd name="connsiteY2" fmla="*/ 181559 h 198044"/>
              <a:gd name="connsiteX3" fmla="*/ 0 w 91885"/>
              <a:gd name="connsiteY3" fmla="*/ 26179 h 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5" h="198044">
                <a:moveTo>
                  <a:pt x="75152" y="0"/>
                </a:moveTo>
                <a:cubicBezTo>
                  <a:pt x="71371" y="6818"/>
                  <a:pt x="73410" y="103471"/>
                  <a:pt x="88244" y="149956"/>
                </a:cubicBezTo>
                <a:cubicBezTo>
                  <a:pt x="103075" y="196440"/>
                  <a:pt x="67937" y="213760"/>
                  <a:pt x="66144" y="181559"/>
                </a:cubicBezTo>
                <a:cubicBezTo>
                  <a:pt x="64353" y="149358"/>
                  <a:pt x="23740" y="40711"/>
                  <a:pt x="0" y="2617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="" xmlns:a16="http://schemas.microsoft.com/office/drawing/2014/main" id="{EB35DE29-21FB-0813-922E-5E295AED5D3E}"/>
              </a:ext>
            </a:extLst>
          </p:cNvPr>
          <p:cNvSpPr/>
          <p:nvPr/>
        </p:nvSpPr>
        <p:spPr>
          <a:xfrm>
            <a:off x="6557626" y="4886068"/>
            <a:ext cx="126670" cy="196046"/>
          </a:xfrm>
          <a:custGeom>
            <a:avLst/>
            <a:gdLst>
              <a:gd name="connsiteX0" fmla="*/ 67041 w 124382"/>
              <a:gd name="connsiteY0" fmla="*/ 0 h 192506"/>
              <a:gd name="connsiteX1" fmla="*/ 114569 w 124382"/>
              <a:gd name="connsiteY1" fmla="*/ 142839 h 192506"/>
              <a:gd name="connsiteX2" fmla="*/ 100387 w 124382"/>
              <a:gd name="connsiteY2" fmla="*/ 178722 h 192506"/>
              <a:gd name="connsiteX3" fmla="*/ 0 w 124382"/>
              <a:gd name="connsiteY3" fmla="*/ 42951 h 19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82" h="192506">
                <a:moveTo>
                  <a:pt x="67041" y="0"/>
                </a:moveTo>
                <a:cubicBezTo>
                  <a:pt x="64951" y="7515"/>
                  <a:pt x="89386" y="101082"/>
                  <a:pt x="114569" y="142839"/>
                </a:cubicBezTo>
                <a:cubicBezTo>
                  <a:pt x="139753" y="184595"/>
                  <a:pt x="109593" y="209629"/>
                  <a:pt x="100387" y="178722"/>
                </a:cubicBezTo>
                <a:cubicBezTo>
                  <a:pt x="91179" y="147815"/>
                  <a:pt x="26479" y="51561"/>
                  <a:pt x="0" y="42951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="" xmlns:a16="http://schemas.microsoft.com/office/drawing/2014/main" id="{88370C03-C504-8B21-F67C-DC39FD1D0F04}"/>
              </a:ext>
            </a:extLst>
          </p:cNvPr>
          <p:cNvSpPr/>
          <p:nvPr/>
        </p:nvSpPr>
        <p:spPr>
          <a:xfrm>
            <a:off x="6460870" y="4942025"/>
            <a:ext cx="126670" cy="196046"/>
          </a:xfrm>
          <a:custGeom>
            <a:avLst/>
            <a:gdLst>
              <a:gd name="connsiteX0" fmla="*/ 67041 w 124382"/>
              <a:gd name="connsiteY0" fmla="*/ 0 h 192506"/>
              <a:gd name="connsiteX1" fmla="*/ 114569 w 124382"/>
              <a:gd name="connsiteY1" fmla="*/ 142839 h 192506"/>
              <a:gd name="connsiteX2" fmla="*/ 100385 w 124382"/>
              <a:gd name="connsiteY2" fmla="*/ 178722 h 192506"/>
              <a:gd name="connsiteX3" fmla="*/ 0 w 124382"/>
              <a:gd name="connsiteY3" fmla="*/ 42951 h 19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82" h="192506">
                <a:moveTo>
                  <a:pt x="67041" y="0"/>
                </a:moveTo>
                <a:cubicBezTo>
                  <a:pt x="64948" y="7515"/>
                  <a:pt x="89386" y="101082"/>
                  <a:pt x="114569" y="142839"/>
                </a:cubicBezTo>
                <a:cubicBezTo>
                  <a:pt x="139753" y="184595"/>
                  <a:pt x="109593" y="209629"/>
                  <a:pt x="100385" y="178722"/>
                </a:cubicBezTo>
                <a:cubicBezTo>
                  <a:pt x="91177" y="147815"/>
                  <a:pt x="26477" y="51561"/>
                  <a:pt x="0" y="42951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="" xmlns:a16="http://schemas.microsoft.com/office/drawing/2014/main" id="{2652D47D-4B8C-3716-548E-DE87AA8840EA}"/>
              </a:ext>
            </a:extLst>
          </p:cNvPr>
          <p:cNvSpPr/>
          <p:nvPr/>
        </p:nvSpPr>
        <p:spPr>
          <a:xfrm>
            <a:off x="6691993" y="4765287"/>
            <a:ext cx="154676" cy="180334"/>
          </a:xfrm>
          <a:custGeom>
            <a:avLst/>
            <a:gdLst>
              <a:gd name="connsiteX0" fmla="*/ 55393 w 151883"/>
              <a:gd name="connsiteY0" fmla="*/ 0 h 177077"/>
              <a:gd name="connsiteX1" fmla="*/ 134426 w 151883"/>
              <a:gd name="connsiteY1" fmla="*/ 128107 h 177077"/>
              <a:gd name="connsiteX2" fmla="*/ 128854 w 151883"/>
              <a:gd name="connsiteY2" fmla="*/ 166280 h 177077"/>
              <a:gd name="connsiteX3" fmla="*/ 0 w 151883"/>
              <a:gd name="connsiteY3" fmla="*/ 57185 h 17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83" h="177077">
                <a:moveTo>
                  <a:pt x="55393" y="0"/>
                </a:moveTo>
                <a:cubicBezTo>
                  <a:pt x="55045" y="7764"/>
                  <a:pt x="100336" y="93218"/>
                  <a:pt x="134426" y="128107"/>
                </a:cubicBezTo>
                <a:cubicBezTo>
                  <a:pt x="168519" y="162995"/>
                  <a:pt x="144929" y="194251"/>
                  <a:pt x="128854" y="166280"/>
                </a:cubicBezTo>
                <a:cubicBezTo>
                  <a:pt x="112827" y="138310"/>
                  <a:pt x="27721" y="59475"/>
                  <a:pt x="0" y="57185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="" xmlns:a16="http://schemas.microsoft.com/office/drawing/2014/main" id="{BEF3FA80-38EB-193E-160B-766CC25D70EB}"/>
              </a:ext>
            </a:extLst>
          </p:cNvPr>
          <p:cNvSpPr/>
          <p:nvPr/>
        </p:nvSpPr>
        <p:spPr>
          <a:xfrm>
            <a:off x="6610643" y="4841922"/>
            <a:ext cx="154678" cy="180334"/>
          </a:xfrm>
          <a:custGeom>
            <a:avLst/>
            <a:gdLst>
              <a:gd name="connsiteX0" fmla="*/ 55395 w 151885"/>
              <a:gd name="connsiteY0" fmla="*/ 0 h 177077"/>
              <a:gd name="connsiteX1" fmla="*/ 134429 w 151885"/>
              <a:gd name="connsiteY1" fmla="*/ 128107 h 177077"/>
              <a:gd name="connsiteX2" fmla="*/ 128854 w 151885"/>
              <a:gd name="connsiteY2" fmla="*/ 166280 h 177077"/>
              <a:gd name="connsiteX3" fmla="*/ 0 w 151885"/>
              <a:gd name="connsiteY3" fmla="*/ 57185 h 17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85" h="177077">
                <a:moveTo>
                  <a:pt x="55395" y="0"/>
                </a:moveTo>
                <a:cubicBezTo>
                  <a:pt x="55045" y="7764"/>
                  <a:pt x="100336" y="93218"/>
                  <a:pt x="134429" y="128107"/>
                </a:cubicBezTo>
                <a:cubicBezTo>
                  <a:pt x="168521" y="162995"/>
                  <a:pt x="144929" y="194251"/>
                  <a:pt x="128854" y="166280"/>
                </a:cubicBezTo>
                <a:cubicBezTo>
                  <a:pt x="112830" y="138310"/>
                  <a:pt x="27723" y="59475"/>
                  <a:pt x="0" y="57185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="" xmlns:a16="http://schemas.microsoft.com/office/drawing/2014/main" id="{D05286F3-E3E2-6602-8F09-733F6E649F60}"/>
              </a:ext>
            </a:extLst>
          </p:cNvPr>
          <p:cNvSpPr/>
          <p:nvPr/>
        </p:nvSpPr>
        <p:spPr>
          <a:xfrm>
            <a:off x="6818348" y="4620226"/>
            <a:ext cx="173815" cy="158861"/>
          </a:xfrm>
          <a:custGeom>
            <a:avLst/>
            <a:gdLst>
              <a:gd name="connsiteX0" fmla="*/ 42654 w 170676"/>
              <a:gd name="connsiteY0" fmla="*/ 0 h 155992"/>
              <a:gd name="connsiteX1" fmla="*/ 146025 w 170676"/>
              <a:gd name="connsiteY1" fmla="*/ 109443 h 155992"/>
              <a:gd name="connsiteX2" fmla="*/ 148315 w 170676"/>
              <a:gd name="connsiteY2" fmla="*/ 147965 h 155992"/>
              <a:gd name="connsiteX3" fmla="*/ 0 w 170676"/>
              <a:gd name="connsiteY3" fmla="*/ 67239 h 15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676" h="155992">
                <a:moveTo>
                  <a:pt x="42654" y="0"/>
                </a:moveTo>
                <a:cubicBezTo>
                  <a:pt x="43898" y="7665"/>
                  <a:pt x="105563" y="82169"/>
                  <a:pt x="146025" y="109443"/>
                </a:cubicBezTo>
                <a:cubicBezTo>
                  <a:pt x="186487" y="136667"/>
                  <a:pt x="169714" y="172103"/>
                  <a:pt x="148315" y="147965"/>
                </a:cubicBezTo>
                <a:cubicBezTo>
                  <a:pt x="126912" y="123827"/>
                  <a:pt x="27624" y="63854"/>
                  <a:pt x="0" y="6723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="" xmlns:a16="http://schemas.microsoft.com/office/drawing/2014/main" id="{D3065F2F-0A05-0B57-6B2E-6A384EFF0555}"/>
              </a:ext>
            </a:extLst>
          </p:cNvPr>
          <p:cNvSpPr/>
          <p:nvPr/>
        </p:nvSpPr>
        <p:spPr>
          <a:xfrm>
            <a:off x="6754232" y="4711763"/>
            <a:ext cx="173815" cy="158861"/>
          </a:xfrm>
          <a:custGeom>
            <a:avLst/>
            <a:gdLst>
              <a:gd name="connsiteX0" fmla="*/ 42654 w 170676"/>
              <a:gd name="connsiteY0" fmla="*/ 0 h 155992"/>
              <a:gd name="connsiteX1" fmla="*/ 146025 w 170676"/>
              <a:gd name="connsiteY1" fmla="*/ 109443 h 155992"/>
              <a:gd name="connsiteX2" fmla="*/ 148315 w 170676"/>
              <a:gd name="connsiteY2" fmla="*/ 147965 h 155992"/>
              <a:gd name="connsiteX3" fmla="*/ 0 w 170676"/>
              <a:gd name="connsiteY3" fmla="*/ 67239 h 15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676" h="155992">
                <a:moveTo>
                  <a:pt x="42654" y="0"/>
                </a:moveTo>
                <a:cubicBezTo>
                  <a:pt x="43898" y="7665"/>
                  <a:pt x="105561" y="82169"/>
                  <a:pt x="146025" y="109443"/>
                </a:cubicBezTo>
                <a:cubicBezTo>
                  <a:pt x="186487" y="136667"/>
                  <a:pt x="169714" y="172103"/>
                  <a:pt x="148315" y="147965"/>
                </a:cubicBezTo>
                <a:cubicBezTo>
                  <a:pt x="126912" y="123827"/>
                  <a:pt x="27624" y="63854"/>
                  <a:pt x="0" y="6723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: Shape 272">
            <a:extLst>
              <a:ext uri="{FF2B5EF4-FFF2-40B4-BE49-F238E27FC236}">
                <a16:creationId xmlns="" xmlns:a16="http://schemas.microsoft.com/office/drawing/2014/main" id="{B2D47A3A-A6CF-8A91-BE6D-6D92FF8984E0}"/>
              </a:ext>
            </a:extLst>
          </p:cNvPr>
          <p:cNvSpPr/>
          <p:nvPr/>
        </p:nvSpPr>
        <p:spPr>
          <a:xfrm>
            <a:off x="6942883" y="4447949"/>
            <a:ext cx="168226" cy="166638"/>
          </a:xfrm>
          <a:custGeom>
            <a:avLst/>
            <a:gdLst>
              <a:gd name="connsiteX0" fmla="*/ 47031 w 165188"/>
              <a:gd name="connsiteY0" fmla="*/ 0 h 163629"/>
              <a:gd name="connsiteX1" fmla="*/ 142888 w 165188"/>
              <a:gd name="connsiteY1" fmla="*/ 116112 h 163629"/>
              <a:gd name="connsiteX2" fmla="*/ 142589 w 165188"/>
              <a:gd name="connsiteY2" fmla="*/ 154684 h 163629"/>
              <a:gd name="connsiteX3" fmla="*/ 0 w 165188"/>
              <a:gd name="connsiteY3" fmla="*/ 64203 h 16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8" h="163629">
                <a:moveTo>
                  <a:pt x="47031" y="0"/>
                </a:moveTo>
                <a:cubicBezTo>
                  <a:pt x="47779" y="7764"/>
                  <a:pt x="104317" y="86201"/>
                  <a:pt x="142888" y="116112"/>
                </a:cubicBezTo>
                <a:cubicBezTo>
                  <a:pt x="181459" y="145974"/>
                  <a:pt x="162349" y="180215"/>
                  <a:pt x="142589" y="154684"/>
                </a:cubicBezTo>
                <a:cubicBezTo>
                  <a:pt x="122881" y="129152"/>
                  <a:pt x="27820" y="62710"/>
                  <a:pt x="0" y="64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="" xmlns:a16="http://schemas.microsoft.com/office/drawing/2014/main" id="{E97D8447-A9EE-13AB-BDF2-8BAA774D9528}"/>
              </a:ext>
            </a:extLst>
          </p:cNvPr>
          <p:cNvSpPr/>
          <p:nvPr/>
        </p:nvSpPr>
        <p:spPr>
          <a:xfrm>
            <a:off x="6872785" y="4534975"/>
            <a:ext cx="168226" cy="166638"/>
          </a:xfrm>
          <a:custGeom>
            <a:avLst/>
            <a:gdLst>
              <a:gd name="connsiteX0" fmla="*/ 47033 w 165188"/>
              <a:gd name="connsiteY0" fmla="*/ 0 h 163629"/>
              <a:gd name="connsiteX1" fmla="*/ 142888 w 165188"/>
              <a:gd name="connsiteY1" fmla="*/ 116112 h 163629"/>
              <a:gd name="connsiteX2" fmla="*/ 142589 w 165188"/>
              <a:gd name="connsiteY2" fmla="*/ 154684 h 163629"/>
              <a:gd name="connsiteX3" fmla="*/ 0 w 165188"/>
              <a:gd name="connsiteY3" fmla="*/ 64203 h 16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8" h="163629">
                <a:moveTo>
                  <a:pt x="47033" y="0"/>
                </a:moveTo>
                <a:cubicBezTo>
                  <a:pt x="47779" y="7764"/>
                  <a:pt x="104317" y="86201"/>
                  <a:pt x="142888" y="116112"/>
                </a:cubicBezTo>
                <a:cubicBezTo>
                  <a:pt x="181459" y="145974"/>
                  <a:pt x="162349" y="180215"/>
                  <a:pt x="142589" y="154684"/>
                </a:cubicBezTo>
                <a:cubicBezTo>
                  <a:pt x="122832" y="129152"/>
                  <a:pt x="27820" y="62710"/>
                  <a:pt x="0" y="6420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Freeform: Shape 278">
            <a:extLst>
              <a:ext uri="{FF2B5EF4-FFF2-40B4-BE49-F238E27FC236}">
                <a16:creationId xmlns="" xmlns:a16="http://schemas.microsoft.com/office/drawing/2014/main" id="{1A259CD3-8E3B-E54B-5ACC-62F9E557B02B}"/>
              </a:ext>
            </a:extLst>
          </p:cNvPr>
          <p:cNvSpPr/>
          <p:nvPr/>
        </p:nvSpPr>
        <p:spPr>
          <a:xfrm>
            <a:off x="7155556" y="4296401"/>
            <a:ext cx="134489" cy="192878"/>
          </a:xfrm>
          <a:custGeom>
            <a:avLst/>
            <a:gdLst>
              <a:gd name="connsiteX0" fmla="*/ 64253 w 132060"/>
              <a:gd name="connsiteY0" fmla="*/ 0 h 189395"/>
              <a:gd name="connsiteX1" fmla="*/ 120344 w 132060"/>
              <a:gd name="connsiteY1" fmla="*/ 139703 h 189395"/>
              <a:gd name="connsiteX2" fmla="*/ 108397 w 132060"/>
              <a:gd name="connsiteY2" fmla="*/ 176383 h 189395"/>
              <a:gd name="connsiteX3" fmla="*/ 0 w 132060"/>
              <a:gd name="connsiteY3" fmla="*/ 46933 h 1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60" h="189395">
                <a:moveTo>
                  <a:pt x="64253" y="0"/>
                </a:moveTo>
                <a:cubicBezTo>
                  <a:pt x="62610" y="7615"/>
                  <a:pt x="92671" y="99539"/>
                  <a:pt x="120344" y="139703"/>
                </a:cubicBezTo>
                <a:cubicBezTo>
                  <a:pt x="148013" y="179867"/>
                  <a:pt x="119447" y="206643"/>
                  <a:pt x="108397" y="176383"/>
                </a:cubicBezTo>
                <a:cubicBezTo>
                  <a:pt x="97349" y="146073"/>
                  <a:pt x="26926" y="53950"/>
                  <a:pt x="0" y="4693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: Shape 281">
            <a:extLst>
              <a:ext uri="{FF2B5EF4-FFF2-40B4-BE49-F238E27FC236}">
                <a16:creationId xmlns="" xmlns:a16="http://schemas.microsoft.com/office/drawing/2014/main" id="{4EAC4932-640F-DB50-7B3F-87B23E9E02E3}"/>
              </a:ext>
            </a:extLst>
          </p:cNvPr>
          <p:cNvSpPr/>
          <p:nvPr/>
        </p:nvSpPr>
        <p:spPr>
          <a:xfrm>
            <a:off x="7062345" y="4358085"/>
            <a:ext cx="134491" cy="192878"/>
          </a:xfrm>
          <a:custGeom>
            <a:avLst/>
            <a:gdLst>
              <a:gd name="connsiteX0" fmla="*/ 64253 w 132062"/>
              <a:gd name="connsiteY0" fmla="*/ 0 h 189395"/>
              <a:gd name="connsiteX1" fmla="*/ 120344 w 132062"/>
              <a:gd name="connsiteY1" fmla="*/ 139703 h 189395"/>
              <a:gd name="connsiteX2" fmla="*/ 108399 w 132062"/>
              <a:gd name="connsiteY2" fmla="*/ 176383 h 189395"/>
              <a:gd name="connsiteX3" fmla="*/ 0 w 132062"/>
              <a:gd name="connsiteY3" fmla="*/ 46933 h 1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62" h="189395">
                <a:moveTo>
                  <a:pt x="64253" y="0"/>
                </a:moveTo>
                <a:cubicBezTo>
                  <a:pt x="62610" y="7615"/>
                  <a:pt x="92671" y="99539"/>
                  <a:pt x="120344" y="139703"/>
                </a:cubicBezTo>
                <a:cubicBezTo>
                  <a:pt x="148016" y="179867"/>
                  <a:pt x="119447" y="206643"/>
                  <a:pt x="108399" y="176383"/>
                </a:cubicBezTo>
                <a:cubicBezTo>
                  <a:pt x="97349" y="146073"/>
                  <a:pt x="26926" y="53950"/>
                  <a:pt x="0" y="4693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Freeform: Shape 284">
            <a:extLst>
              <a:ext uri="{FF2B5EF4-FFF2-40B4-BE49-F238E27FC236}">
                <a16:creationId xmlns="" xmlns:a16="http://schemas.microsoft.com/office/drawing/2014/main" id="{18BF86FA-F486-FA12-EED8-20CB7223EDA0}"/>
              </a:ext>
            </a:extLst>
          </p:cNvPr>
          <p:cNvSpPr/>
          <p:nvPr/>
        </p:nvSpPr>
        <p:spPr>
          <a:xfrm>
            <a:off x="7337261" y="4184033"/>
            <a:ext cx="134489" cy="192878"/>
          </a:xfrm>
          <a:custGeom>
            <a:avLst/>
            <a:gdLst>
              <a:gd name="connsiteX0" fmla="*/ 64251 w 132060"/>
              <a:gd name="connsiteY0" fmla="*/ 0 h 189395"/>
              <a:gd name="connsiteX1" fmla="*/ 120341 w 132060"/>
              <a:gd name="connsiteY1" fmla="*/ 139703 h 189395"/>
              <a:gd name="connsiteX2" fmla="*/ 108397 w 132060"/>
              <a:gd name="connsiteY2" fmla="*/ 176383 h 189395"/>
              <a:gd name="connsiteX3" fmla="*/ 0 w 132060"/>
              <a:gd name="connsiteY3" fmla="*/ 46932 h 1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60" h="189395">
                <a:moveTo>
                  <a:pt x="64251" y="0"/>
                </a:moveTo>
                <a:cubicBezTo>
                  <a:pt x="62610" y="7615"/>
                  <a:pt x="92669" y="99539"/>
                  <a:pt x="120341" y="139703"/>
                </a:cubicBezTo>
                <a:cubicBezTo>
                  <a:pt x="148013" y="179867"/>
                  <a:pt x="119447" y="206643"/>
                  <a:pt x="108397" y="176383"/>
                </a:cubicBezTo>
                <a:cubicBezTo>
                  <a:pt x="97349" y="146123"/>
                  <a:pt x="26924" y="53950"/>
                  <a:pt x="0" y="4693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: Shape 287">
            <a:extLst>
              <a:ext uri="{FF2B5EF4-FFF2-40B4-BE49-F238E27FC236}">
                <a16:creationId xmlns="" xmlns:a16="http://schemas.microsoft.com/office/drawing/2014/main" id="{70D90286-A5E2-FCE3-B9F2-D0F706E545F3}"/>
              </a:ext>
            </a:extLst>
          </p:cNvPr>
          <p:cNvSpPr/>
          <p:nvPr/>
        </p:nvSpPr>
        <p:spPr>
          <a:xfrm>
            <a:off x="7244052" y="4245717"/>
            <a:ext cx="134490" cy="192878"/>
          </a:xfrm>
          <a:custGeom>
            <a:avLst/>
            <a:gdLst>
              <a:gd name="connsiteX0" fmla="*/ 64253 w 132061"/>
              <a:gd name="connsiteY0" fmla="*/ 0 h 189395"/>
              <a:gd name="connsiteX1" fmla="*/ 120344 w 132061"/>
              <a:gd name="connsiteY1" fmla="*/ 139703 h 189395"/>
              <a:gd name="connsiteX2" fmla="*/ 108397 w 132061"/>
              <a:gd name="connsiteY2" fmla="*/ 176383 h 189395"/>
              <a:gd name="connsiteX3" fmla="*/ 0 w 132061"/>
              <a:gd name="connsiteY3" fmla="*/ 46933 h 1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61" h="189395">
                <a:moveTo>
                  <a:pt x="64253" y="0"/>
                </a:moveTo>
                <a:cubicBezTo>
                  <a:pt x="62610" y="7615"/>
                  <a:pt x="92671" y="99539"/>
                  <a:pt x="120344" y="139703"/>
                </a:cubicBezTo>
                <a:cubicBezTo>
                  <a:pt x="148016" y="179867"/>
                  <a:pt x="119447" y="206643"/>
                  <a:pt x="108397" y="176383"/>
                </a:cubicBezTo>
                <a:cubicBezTo>
                  <a:pt x="97349" y="146073"/>
                  <a:pt x="26926" y="53950"/>
                  <a:pt x="0" y="4693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Freeform: Shape 290">
            <a:extLst>
              <a:ext uri="{FF2B5EF4-FFF2-40B4-BE49-F238E27FC236}">
                <a16:creationId xmlns="" xmlns:a16="http://schemas.microsoft.com/office/drawing/2014/main" id="{74C8AED9-4F86-301D-9FFF-A47F1AA20621}"/>
              </a:ext>
            </a:extLst>
          </p:cNvPr>
          <p:cNvSpPr/>
          <p:nvPr/>
        </p:nvSpPr>
        <p:spPr>
          <a:xfrm>
            <a:off x="7423577" y="4083728"/>
            <a:ext cx="177491" cy="152605"/>
          </a:xfrm>
          <a:custGeom>
            <a:avLst/>
            <a:gdLst>
              <a:gd name="connsiteX0" fmla="*/ 39269 w 174286"/>
              <a:gd name="connsiteY0" fmla="*/ 0 h 149849"/>
              <a:gd name="connsiteX1" fmla="*/ 147916 w 174286"/>
              <a:gd name="connsiteY1" fmla="*/ 104168 h 149849"/>
              <a:gd name="connsiteX2" fmla="*/ 152096 w 174286"/>
              <a:gd name="connsiteY2" fmla="*/ 142490 h 149849"/>
              <a:gd name="connsiteX3" fmla="*/ 0 w 174286"/>
              <a:gd name="connsiteY3" fmla="*/ 69180 h 14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86" h="149849">
                <a:moveTo>
                  <a:pt x="39269" y="0"/>
                </a:moveTo>
                <a:cubicBezTo>
                  <a:pt x="40912" y="7615"/>
                  <a:pt x="106159" y="78984"/>
                  <a:pt x="147916" y="104168"/>
                </a:cubicBezTo>
                <a:cubicBezTo>
                  <a:pt x="189671" y="129351"/>
                  <a:pt x="174640" y="165533"/>
                  <a:pt x="152096" y="142490"/>
                </a:cubicBezTo>
                <a:cubicBezTo>
                  <a:pt x="129551" y="119447"/>
                  <a:pt x="27424" y="64451"/>
                  <a:pt x="0" y="6918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: Shape 293">
            <a:extLst>
              <a:ext uri="{FF2B5EF4-FFF2-40B4-BE49-F238E27FC236}">
                <a16:creationId xmlns="" xmlns:a16="http://schemas.microsoft.com/office/drawing/2014/main" id="{BE961BBE-A7F5-0461-DA2B-618081DD602D}"/>
              </a:ext>
            </a:extLst>
          </p:cNvPr>
          <p:cNvSpPr/>
          <p:nvPr/>
        </p:nvSpPr>
        <p:spPr>
          <a:xfrm>
            <a:off x="7364075" y="4178306"/>
            <a:ext cx="177490" cy="152605"/>
          </a:xfrm>
          <a:custGeom>
            <a:avLst/>
            <a:gdLst>
              <a:gd name="connsiteX0" fmla="*/ 39266 w 174285"/>
              <a:gd name="connsiteY0" fmla="*/ 0 h 149849"/>
              <a:gd name="connsiteX1" fmla="*/ 147914 w 174285"/>
              <a:gd name="connsiteY1" fmla="*/ 104167 h 149849"/>
              <a:gd name="connsiteX2" fmla="*/ 152096 w 174285"/>
              <a:gd name="connsiteY2" fmla="*/ 142490 h 149849"/>
              <a:gd name="connsiteX3" fmla="*/ 0 w 174285"/>
              <a:gd name="connsiteY3" fmla="*/ 69180 h 14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85" h="149849">
                <a:moveTo>
                  <a:pt x="39266" y="0"/>
                </a:moveTo>
                <a:cubicBezTo>
                  <a:pt x="40909" y="7615"/>
                  <a:pt x="106156" y="78984"/>
                  <a:pt x="147914" y="104167"/>
                </a:cubicBezTo>
                <a:cubicBezTo>
                  <a:pt x="189671" y="129351"/>
                  <a:pt x="174640" y="165533"/>
                  <a:pt x="152096" y="142490"/>
                </a:cubicBezTo>
                <a:cubicBezTo>
                  <a:pt x="129549" y="119447"/>
                  <a:pt x="27422" y="64451"/>
                  <a:pt x="0" y="69180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="" xmlns:a16="http://schemas.microsoft.com/office/drawing/2014/main" id="{02D5A5EF-A0C1-A975-EAFA-CAD9FA89AAC9}"/>
              </a:ext>
            </a:extLst>
          </p:cNvPr>
          <p:cNvSpPr/>
          <p:nvPr/>
        </p:nvSpPr>
        <p:spPr>
          <a:xfrm>
            <a:off x="7449325" y="3941963"/>
            <a:ext cx="192424" cy="91047"/>
          </a:xfrm>
          <a:custGeom>
            <a:avLst/>
            <a:gdLst>
              <a:gd name="connsiteX0" fmla="*/ 9057 w 188949"/>
              <a:gd name="connsiteY0" fmla="*/ 0 h 89403"/>
              <a:gd name="connsiteX1" fmla="*/ 149807 w 188949"/>
              <a:gd name="connsiteY1" fmla="*/ 53353 h 89403"/>
              <a:gd name="connsiteX2" fmla="*/ 168670 w 188949"/>
              <a:gd name="connsiteY2" fmla="*/ 86997 h 89403"/>
              <a:gd name="connsiteX3" fmla="*/ 0 w 188949"/>
              <a:gd name="connsiteY3" fmla="*/ 79034 h 8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49" h="89403">
                <a:moveTo>
                  <a:pt x="9057" y="0"/>
                </a:moveTo>
                <a:cubicBezTo>
                  <a:pt x="13538" y="6370"/>
                  <a:pt x="101529" y="46485"/>
                  <a:pt x="149807" y="53353"/>
                </a:cubicBezTo>
                <a:cubicBezTo>
                  <a:pt x="198082" y="60221"/>
                  <a:pt x="198432" y="99390"/>
                  <a:pt x="168670" y="86997"/>
                </a:cubicBezTo>
                <a:cubicBezTo>
                  <a:pt x="138907" y="74604"/>
                  <a:pt x="23393" y="64004"/>
                  <a:pt x="0" y="7903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Freeform: Shape 299">
            <a:extLst>
              <a:ext uri="{FF2B5EF4-FFF2-40B4-BE49-F238E27FC236}">
                <a16:creationId xmlns="" xmlns:a16="http://schemas.microsoft.com/office/drawing/2014/main" id="{92EE5701-053A-6095-78BE-E78BF4B453D6}"/>
              </a:ext>
            </a:extLst>
          </p:cNvPr>
          <p:cNvSpPr/>
          <p:nvPr/>
        </p:nvSpPr>
        <p:spPr>
          <a:xfrm>
            <a:off x="7431536" y="4052252"/>
            <a:ext cx="192423" cy="91047"/>
          </a:xfrm>
          <a:custGeom>
            <a:avLst/>
            <a:gdLst>
              <a:gd name="connsiteX0" fmla="*/ 9057 w 188948"/>
              <a:gd name="connsiteY0" fmla="*/ 0 h 89403"/>
              <a:gd name="connsiteX1" fmla="*/ 149804 w 188948"/>
              <a:gd name="connsiteY1" fmla="*/ 53353 h 89403"/>
              <a:gd name="connsiteX2" fmla="*/ 168667 w 188948"/>
              <a:gd name="connsiteY2" fmla="*/ 86997 h 89403"/>
              <a:gd name="connsiteX3" fmla="*/ 0 w 188948"/>
              <a:gd name="connsiteY3" fmla="*/ 79034 h 8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48" h="89403">
                <a:moveTo>
                  <a:pt x="9057" y="0"/>
                </a:moveTo>
                <a:cubicBezTo>
                  <a:pt x="13536" y="6370"/>
                  <a:pt x="101529" y="46485"/>
                  <a:pt x="149804" y="53353"/>
                </a:cubicBezTo>
                <a:cubicBezTo>
                  <a:pt x="198082" y="60221"/>
                  <a:pt x="198429" y="99390"/>
                  <a:pt x="168667" y="86997"/>
                </a:cubicBezTo>
                <a:cubicBezTo>
                  <a:pt x="138905" y="74604"/>
                  <a:pt x="23390" y="64004"/>
                  <a:pt x="0" y="79034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Freeform: Shape 302">
            <a:extLst>
              <a:ext uri="{FF2B5EF4-FFF2-40B4-BE49-F238E27FC236}">
                <a16:creationId xmlns="" xmlns:a16="http://schemas.microsoft.com/office/drawing/2014/main" id="{D5EC0393-730F-4032-0CCB-0A9B57D98CBE}"/>
              </a:ext>
            </a:extLst>
          </p:cNvPr>
          <p:cNvSpPr/>
          <p:nvPr/>
        </p:nvSpPr>
        <p:spPr>
          <a:xfrm>
            <a:off x="7521754" y="3682912"/>
            <a:ext cx="181662" cy="144202"/>
          </a:xfrm>
          <a:custGeom>
            <a:avLst/>
            <a:gdLst>
              <a:gd name="connsiteX0" fmla="*/ 34788 w 178381"/>
              <a:gd name="connsiteY0" fmla="*/ 0 h 141598"/>
              <a:gd name="connsiteX1" fmla="*/ 149807 w 178381"/>
              <a:gd name="connsiteY1" fmla="*/ 97100 h 141598"/>
              <a:gd name="connsiteX2" fmla="*/ 156426 w 178381"/>
              <a:gd name="connsiteY2" fmla="*/ 135075 h 141598"/>
              <a:gd name="connsiteX3" fmla="*/ 0 w 178381"/>
              <a:gd name="connsiteY3" fmla="*/ 71519 h 1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381" h="141598">
                <a:moveTo>
                  <a:pt x="34788" y="0"/>
                </a:moveTo>
                <a:cubicBezTo>
                  <a:pt x="36880" y="7515"/>
                  <a:pt x="106506" y="74605"/>
                  <a:pt x="149807" y="97100"/>
                </a:cubicBezTo>
                <a:cubicBezTo>
                  <a:pt x="193105" y="119596"/>
                  <a:pt x="180363" y="156674"/>
                  <a:pt x="156426" y="135075"/>
                </a:cubicBezTo>
                <a:cubicBezTo>
                  <a:pt x="132487" y="113475"/>
                  <a:pt x="27074" y="65049"/>
                  <a:pt x="0" y="7151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Freeform: Shape 305">
            <a:extLst>
              <a:ext uri="{FF2B5EF4-FFF2-40B4-BE49-F238E27FC236}">
                <a16:creationId xmlns="" xmlns:a16="http://schemas.microsoft.com/office/drawing/2014/main" id="{E8781201-5C9B-43BB-EE92-F2F7A8B7224B}"/>
              </a:ext>
            </a:extLst>
          </p:cNvPr>
          <p:cNvSpPr/>
          <p:nvPr/>
        </p:nvSpPr>
        <p:spPr>
          <a:xfrm>
            <a:off x="7468332" y="3781039"/>
            <a:ext cx="181662" cy="144202"/>
          </a:xfrm>
          <a:custGeom>
            <a:avLst/>
            <a:gdLst>
              <a:gd name="connsiteX0" fmla="*/ 34790 w 178382"/>
              <a:gd name="connsiteY0" fmla="*/ 0 h 141598"/>
              <a:gd name="connsiteX1" fmla="*/ 149807 w 178382"/>
              <a:gd name="connsiteY1" fmla="*/ 97100 h 141598"/>
              <a:gd name="connsiteX2" fmla="*/ 156426 w 178382"/>
              <a:gd name="connsiteY2" fmla="*/ 135074 h 141598"/>
              <a:gd name="connsiteX3" fmla="*/ 0 w 178382"/>
              <a:gd name="connsiteY3" fmla="*/ 71519 h 1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382" h="141598">
                <a:moveTo>
                  <a:pt x="34790" y="0"/>
                </a:moveTo>
                <a:cubicBezTo>
                  <a:pt x="36880" y="7515"/>
                  <a:pt x="106506" y="74604"/>
                  <a:pt x="149807" y="97100"/>
                </a:cubicBezTo>
                <a:cubicBezTo>
                  <a:pt x="193105" y="119596"/>
                  <a:pt x="180366" y="156674"/>
                  <a:pt x="156426" y="135074"/>
                </a:cubicBezTo>
                <a:cubicBezTo>
                  <a:pt x="132487" y="113474"/>
                  <a:pt x="27074" y="65049"/>
                  <a:pt x="0" y="71519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Freeform: Shape 308">
            <a:extLst>
              <a:ext uri="{FF2B5EF4-FFF2-40B4-BE49-F238E27FC236}">
                <a16:creationId xmlns="" xmlns:a16="http://schemas.microsoft.com/office/drawing/2014/main" id="{DFF8C5D9-83B7-4CA0-5AD1-37E5B49D9BCA}"/>
              </a:ext>
            </a:extLst>
          </p:cNvPr>
          <p:cNvSpPr/>
          <p:nvPr/>
        </p:nvSpPr>
        <p:spPr>
          <a:xfrm>
            <a:off x="7770921" y="3494010"/>
            <a:ext cx="126017" cy="196224"/>
          </a:xfrm>
          <a:custGeom>
            <a:avLst/>
            <a:gdLst>
              <a:gd name="connsiteX0" fmla="*/ 67189 w 123742"/>
              <a:gd name="connsiteY0" fmla="*/ 0 h 192680"/>
              <a:gd name="connsiteX1" fmla="*/ 114071 w 123742"/>
              <a:gd name="connsiteY1" fmla="*/ 143037 h 192680"/>
              <a:gd name="connsiteX2" fmla="*/ 99738 w 123742"/>
              <a:gd name="connsiteY2" fmla="*/ 178822 h 192680"/>
              <a:gd name="connsiteX3" fmla="*/ 0 w 123742"/>
              <a:gd name="connsiteY3" fmla="*/ 42553 h 1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42" h="192680">
                <a:moveTo>
                  <a:pt x="67189" y="0"/>
                </a:moveTo>
                <a:cubicBezTo>
                  <a:pt x="65048" y="7465"/>
                  <a:pt x="89036" y="101181"/>
                  <a:pt x="114071" y="143037"/>
                </a:cubicBezTo>
                <a:cubicBezTo>
                  <a:pt x="139056" y="184943"/>
                  <a:pt x="108795" y="209778"/>
                  <a:pt x="99738" y="178822"/>
                </a:cubicBezTo>
                <a:cubicBezTo>
                  <a:pt x="90679" y="147865"/>
                  <a:pt x="26425" y="51312"/>
                  <a:pt x="0" y="4255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Freeform: Shape 311">
            <a:extLst>
              <a:ext uri="{FF2B5EF4-FFF2-40B4-BE49-F238E27FC236}">
                <a16:creationId xmlns="" xmlns:a16="http://schemas.microsoft.com/office/drawing/2014/main" id="{23C293B0-3C5C-99C0-433A-EC1B7EC0B775}"/>
              </a:ext>
            </a:extLst>
          </p:cNvPr>
          <p:cNvSpPr/>
          <p:nvPr/>
        </p:nvSpPr>
        <p:spPr>
          <a:xfrm>
            <a:off x="7673858" y="3549459"/>
            <a:ext cx="126021" cy="196224"/>
          </a:xfrm>
          <a:custGeom>
            <a:avLst/>
            <a:gdLst>
              <a:gd name="connsiteX0" fmla="*/ 67189 w 123745"/>
              <a:gd name="connsiteY0" fmla="*/ 0 h 192680"/>
              <a:gd name="connsiteX1" fmla="*/ 114074 w 123745"/>
              <a:gd name="connsiteY1" fmla="*/ 143037 h 192680"/>
              <a:gd name="connsiteX2" fmla="*/ 99738 w 123745"/>
              <a:gd name="connsiteY2" fmla="*/ 178822 h 192680"/>
              <a:gd name="connsiteX3" fmla="*/ 0 w 123745"/>
              <a:gd name="connsiteY3" fmla="*/ 42553 h 1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45" h="192680">
                <a:moveTo>
                  <a:pt x="67189" y="0"/>
                </a:moveTo>
                <a:cubicBezTo>
                  <a:pt x="65050" y="7465"/>
                  <a:pt x="89038" y="101181"/>
                  <a:pt x="114074" y="143037"/>
                </a:cubicBezTo>
                <a:cubicBezTo>
                  <a:pt x="139058" y="184943"/>
                  <a:pt x="108798" y="209778"/>
                  <a:pt x="99738" y="178822"/>
                </a:cubicBezTo>
                <a:cubicBezTo>
                  <a:pt x="90681" y="147865"/>
                  <a:pt x="26428" y="51312"/>
                  <a:pt x="0" y="4255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Freeform: Shape 314">
            <a:extLst>
              <a:ext uri="{FF2B5EF4-FFF2-40B4-BE49-F238E27FC236}">
                <a16:creationId xmlns="" xmlns:a16="http://schemas.microsoft.com/office/drawing/2014/main" id="{17F72E3A-C5C5-7AB6-D2AE-48CEDA99AFF0}"/>
              </a:ext>
            </a:extLst>
          </p:cNvPr>
          <p:cNvSpPr/>
          <p:nvPr/>
        </p:nvSpPr>
        <p:spPr>
          <a:xfrm>
            <a:off x="5386100" y="2328524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09 w 79531"/>
              <a:gd name="connsiteY1" fmla="*/ 43139 h 190606"/>
              <a:gd name="connsiteX2" fmla="*/ 60518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2" y="185181"/>
                  <a:pt x="31206" y="91913"/>
                  <a:pt x="30309" y="43139"/>
                </a:cubicBezTo>
                <a:cubicBezTo>
                  <a:pt x="29412" y="-5635"/>
                  <a:pt x="68035" y="-12205"/>
                  <a:pt x="60518" y="19150"/>
                </a:cubicBezTo>
                <a:cubicBezTo>
                  <a:pt x="53004" y="50505"/>
                  <a:pt x="60917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Freeform: Shape 317">
            <a:extLst>
              <a:ext uri="{FF2B5EF4-FFF2-40B4-BE49-F238E27FC236}">
                <a16:creationId xmlns="" xmlns:a16="http://schemas.microsoft.com/office/drawing/2014/main" id="{34CA0214-7B3B-6743-9AA2-33607CCF089D}"/>
              </a:ext>
            </a:extLst>
          </p:cNvPr>
          <p:cNvSpPr/>
          <p:nvPr/>
        </p:nvSpPr>
        <p:spPr>
          <a:xfrm>
            <a:off x="5487774" y="2328524"/>
            <a:ext cx="80994" cy="194111"/>
          </a:xfrm>
          <a:custGeom>
            <a:avLst/>
            <a:gdLst>
              <a:gd name="connsiteX0" fmla="*/ 0 w 79531"/>
              <a:gd name="connsiteY0" fmla="*/ 190606 h 190606"/>
              <a:gd name="connsiteX1" fmla="*/ 30309 w 79531"/>
              <a:gd name="connsiteY1" fmla="*/ 43139 h 190606"/>
              <a:gd name="connsiteX2" fmla="*/ 60518 w 79531"/>
              <a:gd name="connsiteY2" fmla="*/ 19150 h 190606"/>
              <a:gd name="connsiteX3" fmla="*/ 79532 w 79531"/>
              <a:gd name="connsiteY3" fmla="*/ 186923 h 19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90606">
                <a:moveTo>
                  <a:pt x="0" y="190606"/>
                </a:moveTo>
                <a:cubicBezTo>
                  <a:pt x="5572" y="185181"/>
                  <a:pt x="31203" y="91913"/>
                  <a:pt x="30309" y="43139"/>
                </a:cubicBezTo>
                <a:cubicBezTo>
                  <a:pt x="29412" y="-5635"/>
                  <a:pt x="68035" y="-12205"/>
                  <a:pt x="60518" y="19150"/>
                </a:cubicBezTo>
                <a:cubicBezTo>
                  <a:pt x="53004" y="50505"/>
                  <a:pt x="60917" y="166219"/>
                  <a:pt x="79532" y="186923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Freeform: Shape 320">
            <a:extLst>
              <a:ext uri="{FF2B5EF4-FFF2-40B4-BE49-F238E27FC236}">
                <a16:creationId xmlns="" xmlns:a16="http://schemas.microsoft.com/office/drawing/2014/main" id="{C1D4B295-7B9A-B16F-8712-C02EB95E4435}"/>
              </a:ext>
            </a:extLst>
          </p:cNvPr>
          <p:cNvSpPr/>
          <p:nvPr/>
        </p:nvSpPr>
        <p:spPr>
          <a:xfrm>
            <a:off x="5593806" y="2337943"/>
            <a:ext cx="80994" cy="192397"/>
          </a:xfrm>
          <a:custGeom>
            <a:avLst/>
            <a:gdLst>
              <a:gd name="connsiteX0" fmla="*/ 0 w 79531"/>
              <a:gd name="connsiteY0" fmla="*/ 188922 h 188922"/>
              <a:gd name="connsiteX1" fmla="*/ 34688 w 79531"/>
              <a:gd name="connsiteY1" fmla="*/ 42451 h 188922"/>
              <a:gd name="connsiteX2" fmla="*/ 65595 w 79531"/>
              <a:gd name="connsiteY2" fmla="*/ 19407 h 188922"/>
              <a:gd name="connsiteX3" fmla="*/ 79532 w 79531"/>
              <a:gd name="connsiteY3" fmla="*/ 187678 h 18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1" h="188922">
                <a:moveTo>
                  <a:pt x="0" y="188922"/>
                </a:moveTo>
                <a:cubicBezTo>
                  <a:pt x="5723" y="183647"/>
                  <a:pt x="34141" y="91225"/>
                  <a:pt x="34688" y="42451"/>
                </a:cubicBezTo>
                <a:cubicBezTo>
                  <a:pt x="35237" y="-6323"/>
                  <a:pt x="74056" y="-11748"/>
                  <a:pt x="65595" y="19407"/>
                </a:cubicBezTo>
                <a:cubicBezTo>
                  <a:pt x="57135" y="50563"/>
                  <a:pt x="61563" y="166427"/>
                  <a:pt x="79532" y="187678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Freeform: Shape 323">
            <a:extLst>
              <a:ext uri="{FF2B5EF4-FFF2-40B4-BE49-F238E27FC236}">
                <a16:creationId xmlns="" xmlns:a16="http://schemas.microsoft.com/office/drawing/2014/main" id="{A32A6F82-2C4A-53AD-1C30-05C33BFEA0A8}"/>
              </a:ext>
            </a:extLst>
          </p:cNvPr>
          <p:cNvSpPr/>
          <p:nvPr/>
        </p:nvSpPr>
        <p:spPr>
          <a:xfrm>
            <a:off x="5685697" y="2348523"/>
            <a:ext cx="80942" cy="192105"/>
          </a:xfrm>
          <a:custGeom>
            <a:avLst/>
            <a:gdLst>
              <a:gd name="connsiteX0" fmla="*/ 0 w 79480"/>
              <a:gd name="connsiteY0" fmla="*/ 185053 h 188636"/>
              <a:gd name="connsiteX1" fmla="*/ 43548 w 79480"/>
              <a:gd name="connsiteY1" fmla="*/ 40971 h 188636"/>
              <a:gd name="connsiteX2" fmla="*/ 75799 w 79480"/>
              <a:gd name="connsiteY2" fmla="*/ 19819 h 188636"/>
              <a:gd name="connsiteX3" fmla="*/ 79481 w 79480"/>
              <a:gd name="connsiteY3" fmla="*/ 188637 h 18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80" h="188636">
                <a:moveTo>
                  <a:pt x="0" y="185053"/>
                </a:moveTo>
                <a:cubicBezTo>
                  <a:pt x="6071" y="180126"/>
                  <a:pt x="40015" y="89596"/>
                  <a:pt x="43548" y="40971"/>
                </a:cubicBezTo>
                <a:cubicBezTo>
                  <a:pt x="47082" y="-7654"/>
                  <a:pt x="86100" y="-10740"/>
                  <a:pt x="75799" y="19819"/>
                </a:cubicBezTo>
                <a:cubicBezTo>
                  <a:pt x="65497" y="50377"/>
                  <a:pt x="62858" y="166340"/>
                  <a:pt x="79481" y="18863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" name="Freeform: Shape 326">
            <a:extLst>
              <a:ext uri="{FF2B5EF4-FFF2-40B4-BE49-F238E27FC236}">
                <a16:creationId xmlns="" xmlns:a16="http://schemas.microsoft.com/office/drawing/2014/main" id="{14F857E5-2859-22FB-2E9D-1FE19B488F3D}"/>
              </a:ext>
            </a:extLst>
          </p:cNvPr>
          <p:cNvSpPr/>
          <p:nvPr/>
        </p:nvSpPr>
        <p:spPr>
          <a:xfrm>
            <a:off x="5792895" y="2364691"/>
            <a:ext cx="80944" cy="192105"/>
          </a:xfrm>
          <a:custGeom>
            <a:avLst/>
            <a:gdLst>
              <a:gd name="connsiteX0" fmla="*/ 0 w 79482"/>
              <a:gd name="connsiteY0" fmla="*/ 185053 h 188636"/>
              <a:gd name="connsiteX1" fmla="*/ 43548 w 79482"/>
              <a:gd name="connsiteY1" fmla="*/ 40971 h 188636"/>
              <a:gd name="connsiteX2" fmla="*/ 75799 w 79482"/>
              <a:gd name="connsiteY2" fmla="*/ 19819 h 188636"/>
              <a:gd name="connsiteX3" fmla="*/ 79483 w 79482"/>
              <a:gd name="connsiteY3" fmla="*/ 188637 h 18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82" h="188636">
                <a:moveTo>
                  <a:pt x="0" y="185053"/>
                </a:moveTo>
                <a:cubicBezTo>
                  <a:pt x="6073" y="180126"/>
                  <a:pt x="40015" y="89596"/>
                  <a:pt x="43548" y="40971"/>
                </a:cubicBezTo>
                <a:cubicBezTo>
                  <a:pt x="47082" y="-7654"/>
                  <a:pt x="86103" y="-10740"/>
                  <a:pt x="75799" y="19819"/>
                </a:cubicBezTo>
                <a:cubicBezTo>
                  <a:pt x="65497" y="50377"/>
                  <a:pt x="62858" y="166340"/>
                  <a:pt x="79483" y="18863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Freeform: Shape 329">
            <a:extLst>
              <a:ext uri="{FF2B5EF4-FFF2-40B4-BE49-F238E27FC236}">
                <a16:creationId xmlns="" xmlns:a16="http://schemas.microsoft.com/office/drawing/2014/main" id="{8B72F055-6180-B395-AB87-938F501A212E}"/>
              </a:ext>
            </a:extLst>
          </p:cNvPr>
          <p:cNvSpPr/>
          <p:nvPr/>
        </p:nvSpPr>
        <p:spPr>
          <a:xfrm>
            <a:off x="5890970" y="2383293"/>
            <a:ext cx="80942" cy="192105"/>
          </a:xfrm>
          <a:custGeom>
            <a:avLst/>
            <a:gdLst>
              <a:gd name="connsiteX0" fmla="*/ 0 w 79480"/>
              <a:gd name="connsiteY0" fmla="*/ 185053 h 188636"/>
              <a:gd name="connsiteX1" fmla="*/ 43548 w 79480"/>
              <a:gd name="connsiteY1" fmla="*/ 40971 h 188636"/>
              <a:gd name="connsiteX2" fmla="*/ 75799 w 79480"/>
              <a:gd name="connsiteY2" fmla="*/ 19819 h 188636"/>
              <a:gd name="connsiteX3" fmla="*/ 79481 w 79480"/>
              <a:gd name="connsiteY3" fmla="*/ 188637 h 18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80" h="188636">
                <a:moveTo>
                  <a:pt x="0" y="185053"/>
                </a:moveTo>
                <a:cubicBezTo>
                  <a:pt x="6071" y="180126"/>
                  <a:pt x="40015" y="89596"/>
                  <a:pt x="43548" y="40971"/>
                </a:cubicBezTo>
                <a:cubicBezTo>
                  <a:pt x="47082" y="-7654"/>
                  <a:pt x="86100" y="-10740"/>
                  <a:pt x="75799" y="19819"/>
                </a:cubicBezTo>
                <a:cubicBezTo>
                  <a:pt x="65497" y="50377"/>
                  <a:pt x="62858" y="166340"/>
                  <a:pt x="79481" y="18863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Freeform: Shape 332">
            <a:extLst>
              <a:ext uri="{FF2B5EF4-FFF2-40B4-BE49-F238E27FC236}">
                <a16:creationId xmlns="" xmlns:a16="http://schemas.microsoft.com/office/drawing/2014/main" id="{17CD432A-D09F-9D0F-DD38-8FF382AD9BBB}"/>
              </a:ext>
            </a:extLst>
          </p:cNvPr>
          <p:cNvSpPr/>
          <p:nvPr/>
        </p:nvSpPr>
        <p:spPr>
          <a:xfrm>
            <a:off x="5997409" y="2401893"/>
            <a:ext cx="80942" cy="192105"/>
          </a:xfrm>
          <a:custGeom>
            <a:avLst/>
            <a:gdLst>
              <a:gd name="connsiteX0" fmla="*/ 0 w 79480"/>
              <a:gd name="connsiteY0" fmla="*/ 185053 h 188636"/>
              <a:gd name="connsiteX1" fmla="*/ 43548 w 79480"/>
              <a:gd name="connsiteY1" fmla="*/ 40971 h 188636"/>
              <a:gd name="connsiteX2" fmla="*/ 75799 w 79480"/>
              <a:gd name="connsiteY2" fmla="*/ 19819 h 188636"/>
              <a:gd name="connsiteX3" fmla="*/ 79481 w 79480"/>
              <a:gd name="connsiteY3" fmla="*/ 188637 h 18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80" h="188636">
                <a:moveTo>
                  <a:pt x="0" y="185053"/>
                </a:moveTo>
                <a:cubicBezTo>
                  <a:pt x="6071" y="180126"/>
                  <a:pt x="40015" y="89596"/>
                  <a:pt x="43548" y="40971"/>
                </a:cubicBezTo>
                <a:cubicBezTo>
                  <a:pt x="47082" y="-7654"/>
                  <a:pt x="86100" y="-10740"/>
                  <a:pt x="75799" y="19819"/>
                </a:cubicBezTo>
                <a:cubicBezTo>
                  <a:pt x="65497" y="50377"/>
                  <a:pt x="62858" y="166340"/>
                  <a:pt x="79481" y="188637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Freeform: Shape 334">
            <a:extLst>
              <a:ext uri="{FF2B5EF4-FFF2-40B4-BE49-F238E27FC236}">
                <a16:creationId xmlns="" xmlns:a16="http://schemas.microsoft.com/office/drawing/2014/main" id="{F8CAF2CE-37CC-A15A-085A-7CD040C5B54F}"/>
              </a:ext>
            </a:extLst>
          </p:cNvPr>
          <p:cNvSpPr/>
          <p:nvPr/>
        </p:nvSpPr>
        <p:spPr>
          <a:xfrm>
            <a:off x="7631741" y="3063406"/>
            <a:ext cx="75366" cy="190003"/>
          </a:xfrm>
          <a:custGeom>
            <a:avLst/>
            <a:gdLst>
              <a:gd name="connsiteX0" fmla="*/ 0 w 74005"/>
              <a:gd name="connsiteY0" fmla="*/ 186573 h 186572"/>
              <a:gd name="connsiteX1" fmla="*/ 6768 w 74005"/>
              <a:gd name="connsiteY1" fmla="*/ 43834 h 186572"/>
              <a:gd name="connsiteX2" fmla="*/ 31553 w 74005"/>
              <a:gd name="connsiteY2" fmla="*/ 16908 h 186572"/>
              <a:gd name="connsiteX3" fmla="*/ 74005 w 74005"/>
              <a:gd name="connsiteY3" fmla="*/ 171492 h 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5" h="186572">
                <a:moveTo>
                  <a:pt x="0" y="186573"/>
                </a:moveTo>
                <a:cubicBezTo>
                  <a:pt x="4428" y="180650"/>
                  <a:pt x="14780" y="89423"/>
                  <a:pt x="6768" y="43834"/>
                </a:cubicBezTo>
                <a:cubicBezTo>
                  <a:pt x="-1244" y="-1755"/>
                  <a:pt x="33991" y="-13600"/>
                  <a:pt x="31553" y="16908"/>
                </a:cubicBezTo>
                <a:cubicBezTo>
                  <a:pt x="29113" y="47417"/>
                  <a:pt x="53502" y="154770"/>
                  <a:pt x="74005" y="17149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Freeform: Shape 336">
            <a:extLst>
              <a:ext uri="{FF2B5EF4-FFF2-40B4-BE49-F238E27FC236}">
                <a16:creationId xmlns="" xmlns:a16="http://schemas.microsoft.com/office/drawing/2014/main" id="{4B6EEE0C-5C23-1681-48B0-E7C9691931A5}"/>
              </a:ext>
            </a:extLst>
          </p:cNvPr>
          <p:cNvSpPr/>
          <p:nvPr/>
        </p:nvSpPr>
        <p:spPr>
          <a:xfrm>
            <a:off x="7741923" y="3048377"/>
            <a:ext cx="86981" cy="191448"/>
          </a:xfrm>
          <a:custGeom>
            <a:avLst/>
            <a:gdLst>
              <a:gd name="connsiteX0" fmla="*/ 13792 w 85410"/>
              <a:gd name="connsiteY0" fmla="*/ 187991 h 187991"/>
              <a:gd name="connsiteX1" fmla="*/ 3191 w 85410"/>
              <a:gd name="connsiteY1" fmla="*/ 45501 h 187991"/>
              <a:gd name="connsiteX2" fmla="*/ 24543 w 85410"/>
              <a:gd name="connsiteY2" fmla="*/ 15789 h 187991"/>
              <a:gd name="connsiteX3" fmla="*/ 85411 w 85410"/>
              <a:gd name="connsiteY3" fmla="*/ 164052 h 18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10" h="187991">
                <a:moveTo>
                  <a:pt x="13792" y="187991"/>
                </a:moveTo>
                <a:cubicBezTo>
                  <a:pt x="17476" y="181571"/>
                  <a:pt x="16679" y="89796"/>
                  <a:pt x="3191" y="45501"/>
                </a:cubicBezTo>
                <a:cubicBezTo>
                  <a:pt x="-10296" y="1206"/>
                  <a:pt x="23248" y="-14819"/>
                  <a:pt x="24543" y="15789"/>
                </a:cubicBezTo>
                <a:cubicBezTo>
                  <a:pt x="25836" y="46347"/>
                  <a:pt x="63063" y="150017"/>
                  <a:pt x="85411" y="164052"/>
                </a:cubicBezTo>
              </a:path>
            </a:pathLst>
          </a:custGeom>
          <a:noFill/>
          <a:ln w="1244" cap="flat">
            <a:solidFill>
              <a:srgbClr val="9DABD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9" name="Group 1308">
            <a:extLst>
              <a:ext uri="{FF2B5EF4-FFF2-40B4-BE49-F238E27FC236}">
                <a16:creationId xmlns="" xmlns:a16="http://schemas.microsoft.com/office/drawing/2014/main" id="{F30592BD-F276-9F40-0E90-72A35B3BFDBA}"/>
              </a:ext>
            </a:extLst>
          </p:cNvPr>
          <p:cNvGrpSpPr/>
          <p:nvPr/>
        </p:nvGrpSpPr>
        <p:grpSpPr>
          <a:xfrm>
            <a:off x="3975085" y="2226759"/>
            <a:ext cx="3981763" cy="3204139"/>
            <a:chOff x="1563118" y="1008712"/>
            <a:chExt cx="6819782" cy="5487901"/>
          </a:xfrm>
        </p:grpSpPr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B9A33AD4-CA6F-6B70-BB6F-77ABADA0D971}"/>
                </a:ext>
              </a:extLst>
            </p:cNvPr>
            <p:cNvSpPr/>
            <p:nvPr/>
          </p:nvSpPr>
          <p:spPr>
            <a:xfrm rot="20111398">
              <a:off x="2526100" y="1196606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2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1C763FD8-E957-6A3B-EDDD-E398E45D53C9}"/>
                </a:ext>
              </a:extLst>
            </p:cNvPr>
            <p:cNvSpPr/>
            <p:nvPr/>
          </p:nvSpPr>
          <p:spPr>
            <a:xfrm rot="20111398">
              <a:off x="2698684" y="1113935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2F5E2A55-EEB7-B63E-B45F-E6194A0F361F}"/>
                </a:ext>
              </a:extLst>
            </p:cNvPr>
            <p:cNvSpPr/>
            <p:nvPr/>
          </p:nvSpPr>
          <p:spPr>
            <a:xfrm rot="19068000">
              <a:off x="2210358" y="1424507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3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900" y="105013"/>
                    <a:pt x="42454" y="105013"/>
                  </a:cubicBezTo>
                  <a:cubicBezTo>
                    <a:pt x="19007" y="105013"/>
                    <a:pt x="1" y="81505"/>
                    <a:pt x="1" y="52507"/>
                  </a:cubicBezTo>
                  <a:cubicBezTo>
                    <a:pt x="1" y="23508"/>
                    <a:pt x="19007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7A50FBFA-7D68-3754-06C4-E0ADF617B77E}"/>
                </a:ext>
              </a:extLst>
            </p:cNvPr>
            <p:cNvSpPr/>
            <p:nvPr/>
          </p:nvSpPr>
          <p:spPr>
            <a:xfrm rot="19068000">
              <a:off x="2350468" y="1294103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3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2" y="105013"/>
                    <a:pt x="42455" y="105013"/>
                  </a:cubicBezTo>
                  <a:cubicBezTo>
                    <a:pt x="19009" y="105013"/>
                    <a:pt x="3" y="81505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D7632480-E3A9-C914-3D53-4D64DBB7A7B3}"/>
                </a:ext>
              </a:extLst>
            </p:cNvPr>
            <p:cNvSpPr/>
            <p:nvPr/>
          </p:nvSpPr>
          <p:spPr>
            <a:xfrm rot="18344400">
              <a:off x="1954038" y="1676595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A07E0B91-84F6-072C-377B-B73E0E5CB7C9}"/>
                </a:ext>
              </a:extLst>
            </p:cNvPr>
            <p:cNvSpPr/>
            <p:nvPr/>
          </p:nvSpPr>
          <p:spPr>
            <a:xfrm rot="18344400">
              <a:off x="2063732" y="1519691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86E786E1-9089-5C61-CE10-8BB07DD5EE5F}"/>
                </a:ext>
              </a:extLst>
            </p:cNvPr>
            <p:cNvSpPr/>
            <p:nvPr/>
          </p:nvSpPr>
          <p:spPr>
            <a:xfrm rot="17512801">
              <a:off x="1748256" y="2000701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5"/>
                    <a:pt x="65901" y="105014"/>
                    <a:pt x="42455" y="105014"/>
                  </a:cubicBezTo>
                  <a:cubicBezTo>
                    <a:pt x="19009" y="105014"/>
                    <a:pt x="2" y="81505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9F69D71C-5362-67B0-E016-586DD18A990E}"/>
                </a:ext>
              </a:extLst>
            </p:cNvPr>
            <p:cNvSpPr/>
            <p:nvPr/>
          </p:nvSpPr>
          <p:spPr>
            <a:xfrm rot="17512801">
              <a:off x="1817222" y="1822018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3 w 84906"/>
                <a:gd name="connsiteY1" fmla="*/ 105014 h 105013"/>
                <a:gd name="connsiteX2" fmla="*/ 1 w 84906"/>
                <a:gd name="connsiteY2" fmla="*/ 52507 h 105013"/>
                <a:gd name="connsiteX3" fmla="*/ 42453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899" y="105014"/>
                    <a:pt x="42453" y="105014"/>
                  </a:cubicBezTo>
                  <a:cubicBezTo>
                    <a:pt x="19007" y="105014"/>
                    <a:pt x="1" y="81506"/>
                    <a:pt x="1" y="52507"/>
                  </a:cubicBezTo>
                  <a:cubicBezTo>
                    <a:pt x="1" y="23508"/>
                    <a:pt x="19007" y="0"/>
                    <a:pt x="42453" y="0"/>
                  </a:cubicBezTo>
                  <a:cubicBezTo>
                    <a:pt x="65899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25CD2958-ACD2-2AE7-DB73-B28CD9F191DF}"/>
                </a:ext>
              </a:extLst>
            </p:cNvPr>
            <p:cNvSpPr/>
            <p:nvPr/>
          </p:nvSpPr>
          <p:spPr>
            <a:xfrm rot="16640400">
              <a:off x="1651665" y="2375402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900" y="105014"/>
                    <a:pt x="42454" y="105014"/>
                  </a:cubicBezTo>
                  <a:cubicBezTo>
                    <a:pt x="19008" y="105014"/>
                    <a:pt x="1" y="81505"/>
                    <a:pt x="1" y="52507"/>
                  </a:cubicBezTo>
                  <a:cubicBezTo>
                    <a:pt x="1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4EF59447-3F80-B2B3-2AB7-9C4AF9BB546E}"/>
                </a:ext>
              </a:extLst>
            </p:cNvPr>
            <p:cNvSpPr/>
            <p:nvPr/>
          </p:nvSpPr>
          <p:spPr>
            <a:xfrm rot="16640400">
              <a:off x="1673555" y="2185212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900" y="105014"/>
                    <a:pt x="42454" y="105014"/>
                  </a:cubicBezTo>
                  <a:cubicBezTo>
                    <a:pt x="19008" y="105014"/>
                    <a:pt x="2" y="81505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F1E45B5E-1B02-30AC-BEBC-AD5A1E2F48C3}"/>
                </a:ext>
              </a:extLst>
            </p:cNvPr>
            <p:cNvSpPr/>
            <p:nvPr/>
          </p:nvSpPr>
          <p:spPr>
            <a:xfrm>
              <a:off x="1581347" y="2777007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6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02C1194A-FE46-7195-6DA2-E7B4CFC42EF7}"/>
                </a:ext>
              </a:extLst>
            </p:cNvPr>
            <p:cNvSpPr/>
            <p:nvPr/>
          </p:nvSpPr>
          <p:spPr>
            <a:xfrm>
              <a:off x="1578743" y="2585677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C97FBDCB-52FA-2C21-33C8-E53BF0203188}"/>
                </a:ext>
              </a:extLst>
            </p:cNvPr>
            <p:cNvSpPr/>
            <p:nvPr/>
          </p:nvSpPr>
          <p:spPr>
            <a:xfrm>
              <a:off x="1565722" y="3130587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81FE4149-1103-1342-2084-2BE52D6AEB27}"/>
                </a:ext>
              </a:extLst>
            </p:cNvPr>
            <p:cNvSpPr/>
            <p:nvPr/>
          </p:nvSpPr>
          <p:spPr>
            <a:xfrm>
              <a:off x="1563118" y="2939169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3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486B206B-C17D-E09F-09FE-D049D2AAB22D}"/>
                </a:ext>
              </a:extLst>
            </p:cNvPr>
            <p:cNvSpPr/>
            <p:nvPr/>
          </p:nvSpPr>
          <p:spPr>
            <a:xfrm>
              <a:off x="1583866" y="3497623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3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0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36BBDEC3-6024-6C00-D289-71BD3AA4AEA3}"/>
                </a:ext>
              </a:extLst>
            </p:cNvPr>
            <p:cNvSpPr/>
            <p:nvPr/>
          </p:nvSpPr>
          <p:spPr>
            <a:xfrm>
              <a:off x="1581347" y="3306205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6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B5FF52CC-B24E-E66A-899C-EB95EA0CDED6}"/>
                </a:ext>
              </a:extLst>
            </p:cNvPr>
            <p:cNvSpPr/>
            <p:nvPr/>
          </p:nvSpPr>
          <p:spPr>
            <a:xfrm>
              <a:off x="1603398" y="3855369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3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0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C7A155AC-C928-86C7-E8A6-22EE45E945D6}"/>
                </a:ext>
              </a:extLst>
            </p:cNvPr>
            <p:cNvSpPr/>
            <p:nvPr/>
          </p:nvSpPr>
          <p:spPr>
            <a:xfrm>
              <a:off x="1600879" y="3664039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6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06960470-9AAD-DAE8-DD7C-0AB8136D0D88}"/>
                </a:ext>
              </a:extLst>
            </p:cNvPr>
            <p:cNvSpPr/>
            <p:nvPr/>
          </p:nvSpPr>
          <p:spPr>
            <a:xfrm rot="21321000">
              <a:off x="1631138" y="4223700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01312156-B4D7-92DC-B082-7DFC67F6D1C9}"/>
                </a:ext>
              </a:extLst>
            </p:cNvPr>
            <p:cNvSpPr/>
            <p:nvPr/>
          </p:nvSpPr>
          <p:spPr>
            <a:xfrm rot="21321000">
              <a:off x="1613146" y="4033159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="" xmlns:a16="http://schemas.microsoft.com/office/drawing/2014/main" id="{E4569067-7E9C-D550-996E-C1183C7E43B8}"/>
                </a:ext>
              </a:extLst>
            </p:cNvPr>
            <p:cNvSpPr/>
            <p:nvPr/>
          </p:nvSpPr>
          <p:spPr>
            <a:xfrm rot="21226801">
              <a:off x="1690007" y="4589210"/>
              <a:ext cx="183169" cy="148098"/>
            </a:xfrm>
            <a:custGeom>
              <a:avLst/>
              <a:gdLst>
                <a:gd name="connsiteX0" fmla="*/ 105012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2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2" y="42453"/>
                  </a:moveTo>
                  <a:cubicBezTo>
                    <a:pt x="105012" y="65900"/>
                    <a:pt x="81503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0" y="0"/>
                    <a:pt x="52507" y="0"/>
                  </a:cubicBezTo>
                  <a:cubicBezTo>
                    <a:pt x="81506" y="0"/>
                    <a:pt x="105012" y="19007"/>
                    <a:pt x="105012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="" xmlns:a16="http://schemas.microsoft.com/office/drawing/2014/main" id="{0212771A-4779-DA36-3D3C-F5932077CB0B}"/>
                </a:ext>
              </a:extLst>
            </p:cNvPr>
            <p:cNvSpPr/>
            <p:nvPr/>
          </p:nvSpPr>
          <p:spPr>
            <a:xfrm rot="21226801">
              <a:off x="1666777" y="4399173"/>
              <a:ext cx="183169" cy="148098"/>
            </a:xfrm>
            <a:custGeom>
              <a:avLst/>
              <a:gdLst>
                <a:gd name="connsiteX0" fmla="*/ 105014 w 105013"/>
                <a:gd name="connsiteY0" fmla="*/ 42454 h 84906"/>
                <a:gd name="connsiteX1" fmla="*/ 52508 w 105013"/>
                <a:gd name="connsiteY1" fmla="*/ 84907 h 84906"/>
                <a:gd name="connsiteX2" fmla="*/ 2 w 105013"/>
                <a:gd name="connsiteY2" fmla="*/ 42454 h 84906"/>
                <a:gd name="connsiteX3" fmla="*/ 52508 w 105013"/>
                <a:gd name="connsiteY3" fmla="*/ 0 h 84906"/>
                <a:gd name="connsiteX4" fmla="*/ 105014 w 105013"/>
                <a:gd name="connsiteY4" fmla="*/ 42454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4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2" y="65900"/>
                    <a:pt x="2" y="42454"/>
                  </a:cubicBezTo>
                  <a:cubicBezTo>
                    <a:pt x="2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="" xmlns:a16="http://schemas.microsoft.com/office/drawing/2014/main" id="{F803E902-26F7-465C-57A2-5F2F69253AEC}"/>
                </a:ext>
              </a:extLst>
            </p:cNvPr>
            <p:cNvSpPr/>
            <p:nvPr/>
          </p:nvSpPr>
          <p:spPr>
            <a:xfrm rot="20784602">
              <a:off x="1730106" y="4927961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3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="" xmlns:a16="http://schemas.microsoft.com/office/drawing/2014/main" id="{C4B73652-C0F4-758E-4874-81A9EF4ADFA1}"/>
                </a:ext>
              </a:extLst>
            </p:cNvPr>
            <p:cNvSpPr/>
            <p:nvPr/>
          </p:nvSpPr>
          <p:spPr>
            <a:xfrm rot="20784602">
              <a:off x="1682657" y="4742562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="" xmlns:a16="http://schemas.microsoft.com/office/drawing/2014/main" id="{D4215D3B-822B-7232-2FA2-65D8FBDD873F}"/>
                </a:ext>
              </a:extLst>
            </p:cNvPr>
            <p:cNvSpPr/>
            <p:nvPr/>
          </p:nvSpPr>
          <p:spPr>
            <a:xfrm rot="20391000">
              <a:off x="1820528" y="5284884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3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0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="" xmlns:a16="http://schemas.microsoft.com/office/drawing/2014/main" id="{D1ADE1BB-D65D-4751-53CC-8BB3255F6A86}"/>
                </a:ext>
              </a:extLst>
            </p:cNvPr>
            <p:cNvSpPr/>
            <p:nvPr/>
          </p:nvSpPr>
          <p:spPr>
            <a:xfrm rot="20391000">
              <a:off x="1752169" y="5106072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6D7ABACE-E136-A2D2-99E6-213C3DE81D2F}"/>
                </a:ext>
              </a:extLst>
            </p:cNvPr>
            <p:cNvSpPr/>
            <p:nvPr/>
          </p:nvSpPr>
          <p:spPr>
            <a:xfrm rot="19934999">
              <a:off x="1964495" y="5630326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2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="" xmlns:a16="http://schemas.microsoft.com/office/drawing/2014/main" id="{5717F057-91DB-39D9-7D64-AEABBE01BA80}"/>
                </a:ext>
              </a:extLst>
            </p:cNvPr>
            <p:cNvSpPr/>
            <p:nvPr/>
          </p:nvSpPr>
          <p:spPr>
            <a:xfrm rot="19934999">
              <a:off x="1873061" y="5462103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3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="" xmlns:a16="http://schemas.microsoft.com/office/drawing/2014/main" id="{E4F20784-465F-3A50-00A1-D22D628A16F1}"/>
                </a:ext>
              </a:extLst>
            </p:cNvPr>
            <p:cNvSpPr/>
            <p:nvPr/>
          </p:nvSpPr>
          <p:spPr>
            <a:xfrm rot="19225201">
              <a:off x="2186849" y="5940201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="" xmlns:a16="http://schemas.microsoft.com/office/drawing/2014/main" id="{012606AA-2B52-40FA-A497-CCB3B2EC636D}"/>
                </a:ext>
              </a:extLst>
            </p:cNvPr>
            <p:cNvSpPr/>
            <p:nvPr/>
          </p:nvSpPr>
          <p:spPr>
            <a:xfrm rot="19225201">
              <a:off x="2063033" y="5794305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="" xmlns:a16="http://schemas.microsoft.com/office/drawing/2014/main" id="{80DB414C-7097-A3F7-4965-085D6D86CCBD}"/>
                </a:ext>
              </a:extLst>
            </p:cNvPr>
            <p:cNvSpPr/>
            <p:nvPr/>
          </p:nvSpPr>
          <p:spPr>
            <a:xfrm rot="18356401">
              <a:off x="2508953" y="6195822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5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="" xmlns:a16="http://schemas.microsoft.com/office/drawing/2014/main" id="{A952459E-1F76-46EC-5685-E2767B9BD680}"/>
                </a:ext>
              </a:extLst>
            </p:cNvPr>
            <p:cNvSpPr/>
            <p:nvPr/>
          </p:nvSpPr>
          <p:spPr>
            <a:xfrm rot="18356401">
              <a:off x="2352479" y="6085604"/>
              <a:ext cx="183169" cy="148098"/>
            </a:xfrm>
            <a:custGeom>
              <a:avLst/>
              <a:gdLst>
                <a:gd name="connsiteX0" fmla="*/ 105013 w 105013"/>
                <a:gd name="connsiteY0" fmla="*/ 42454 h 84906"/>
                <a:gd name="connsiteX1" fmla="*/ 52507 w 105013"/>
                <a:gd name="connsiteY1" fmla="*/ 84907 h 84906"/>
                <a:gd name="connsiteX2" fmla="*/ 1 w 105013"/>
                <a:gd name="connsiteY2" fmla="*/ 42454 h 84906"/>
                <a:gd name="connsiteX3" fmla="*/ 52507 w 105013"/>
                <a:gd name="connsiteY3" fmla="*/ 0 h 84906"/>
                <a:gd name="connsiteX4" fmla="*/ 105013 w 105013"/>
                <a:gd name="connsiteY4" fmla="*/ 42454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4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4"/>
                  </a:cubicBezTo>
                  <a:cubicBezTo>
                    <a:pt x="1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="" xmlns:a16="http://schemas.microsoft.com/office/drawing/2014/main" id="{44CA52EB-10DC-9DA4-B0C1-FB4EC75B6BB6}"/>
                </a:ext>
              </a:extLst>
            </p:cNvPr>
            <p:cNvSpPr/>
            <p:nvPr/>
          </p:nvSpPr>
          <p:spPr>
            <a:xfrm rot="17012399">
              <a:off x="2902261" y="6310189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="" xmlns:a16="http://schemas.microsoft.com/office/drawing/2014/main" id="{97D04F55-8183-BAD0-4F9C-C03AD97B37AC}"/>
                </a:ext>
              </a:extLst>
            </p:cNvPr>
            <p:cNvSpPr/>
            <p:nvPr/>
          </p:nvSpPr>
          <p:spPr>
            <a:xfrm rot="17012399">
              <a:off x="2715528" y="6267908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3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8" y="84907"/>
                  </a:cubicBezTo>
                  <a:cubicBezTo>
                    <a:pt x="23509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="" xmlns:a16="http://schemas.microsoft.com/office/drawing/2014/main" id="{C39DBE4E-2DCA-2DC7-7E12-06F58F337B70}"/>
                </a:ext>
              </a:extLst>
            </p:cNvPr>
            <p:cNvSpPr/>
            <p:nvPr/>
          </p:nvSpPr>
          <p:spPr>
            <a:xfrm rot="16293600">
              <a:off x="3274125" y="6330101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="" xmlns:a16="http://schemas.microsoft.com/office/drawing/2014/main" id="{2D3D18F3-4447-2D04-680D-C47293CBF4E1}"/>
                </a:ext>
              </a:extLst>
            </p:cNvPr>
            <p:cNvSpPr/>
            <p:nvPr/>
          </p:nvSpPr>
          <p:spPr>
            <a:xfrm rot="16293600">
              <a:off x="3082709" y="6327440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="" xmlns:a16="http://schemas.microsoft.com/office/drawing/2014/main" id="{FFFD30B1-3D45-90CD-68EB-83AF092A4EB7}"/>
                </a:ext>
              </a:extLst>
            </p:cNvPr>
            <p:cNvSpPr/>
            <p:nvPr/>
          </p:nvSpPr>
          <p:spPr>
            <a:xfrm rot="21509400">
              <a:off x="3670137" y="6305799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3 w 84906"/>
                <a:gd name="connsiteY1" fmla="*/ 105013 h 105013"/>
                <a:gd name="connsiteX2" fmla="*/ 1 w 84906"/>
                <a:gd name="connsiteY2" fmla="*/ 52507 h 105013"/>
                <a:gd name="connsiteX3" fmla="*/ 42453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900" y="105013"/>
                    <a:pt x="42453" y="105013"/>
                  </a:cubicBezTo>
                  <a:cubicBezTo>
                    <a:pt x="19007" y="105013"/>
                    <a:pt x="1" y="81505"/>
                    <a:pt x="1" y="52507"/>
                  </a:cubicBezTo>
                  <a:cubicBezTo>
                    <a:pt x="1" y="23508"/>
                    <a:pt x="19007" y="0"/>
                    <a:pt x="42453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="" xmlns:a16="http://schemas.microsoft.com/office/drawing/2014/main" id="{AFAD6499-08CF-398B-7343-32EDD5713A21}"/>
                </a:ext>
              </a:extLst>
            </p:cNvPr>
            <p:cNvSpPr/>
            <p:nvPr/>
          </p:nvSpPr>
          <p:spPr>
            <a:xfrm rot="21509400">
              <a:off x="3478812" y="6313444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6 w 84906"/>
                <a:gd name="connsiteY1" fmla="*/ 105013 h 105013"/>
                <a:gd name="connsiteX2" fmla="*/ 3 w 84906"/>
                <a:gd name="connsiteY2" fmla="*/ 52507 h 105013"/>
                <a:gd name="connsiteX3" fmla="*/ 42456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2" y="105013"/>
                    <a:pt x="42456" y="105013"/>
                  </a:cubicBezTo>
                  <a:cubicBezTo>
                    <a:pt x="19010" y="105013"/>
                    <a:pt x="3" y="81505"/>
                    <a:pt x="3" y="52507"/>
                  </a:cubicBezTo>
                  <a:cubicBezTo>
                    <a:pt x="3" y="23508"/>
                    <a:pt x="19010" y="0"/>
                    <a:pt x="42456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="" xmlns:a16="http://schemas.microsoft.com/office/drawing/2014/main" id="{F793ACCB-C295-43A5-7D41-825F669F6CD0}"/>
                </a:ext>
              </a:extLst>
            </p:cNvPr>
            <p:cNvSpPr/>
            <p:nvPr/>
          </p:nvSpPr>
          <p:spPr>
            <a:xfrm rot="21163801">
              <a:off x="4047531" y="6260757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2" y="81506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E7BA23C4-C47A-5851-42EC-6B0B3C146E6C}"/>
                </a:ext>
              </a:extLst>
            </p:cNvPr>
            <p:cNvSpPr/>
            <p:nvPr/>
          </p:nvSpPr>
          <p:spPr>
            <a:xfrm rot="21163801">
              <a:off x="3857895" y="6287486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2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E70C9B26-D7C1-1590-C3BD-0CCBA2721930}"/>
                </a:ext>
              </a:extLst>
            </p:cNvPr>
            <p:cNvSpPr/>
            <p:nvPr/>
          </p:nvSpPr>
          <p:spPr>
            <a:xfrm rot="21163801">
              <a:off x="4371953" y="6207372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B3F8AFB3-2163-71CC-C8E7-90D64E868DAA}"/>
                </a:ext>
              </a:extLst>
            </p:cNvPr>
            <p:cNvSpPr/>
            <p:nvPr/>
          </p:nvSpPr>
          <p:spPr>
            <a:xfrm rot="21163801">
              <a:off x="4182319" y="6234101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7" y="105014"/>
                    <a:pt x="1" y="81506"/>
                    <a:pt x="1" y="52507"/>
                  </a:cubicBezTo>
                  <a:cubicBezTo>
                    <a:pt x="1" y="23508"/>
                    <a:pt x="19007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9A5F6A10-73AD-9466-3F55-713C0F2DC0F8}"/>
                </a:ext>
              </a:extLst>
            </p:cNvPr>
            <p:cNvSpPr/>
            <p:nvPr/>
          </p:nvSpPr>
          <p:spPr>
            <a:xfrm rot="21363600">
              <a:off x="4730842" y="6167832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3 w 84906"/>
                <a:gd name="connsiteY1" fmla="*/ 105014 h 105013"/>
                <a:gd name="connsiteX2" fmla="*/ 1 w 84906"/>
                <a:gd name="connsiteY2" fmla="*/ 52507 h 105013"/>
                <a:gd name="connsiteX3" fmla="*/ 42453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899" y="105014"/>
                    <a:pt x="42453" y="105014"/>
                  </a:cubicBezTo>
                  <a:cubicBezTo>
                    <a:pt x="19007" y="105014"/>
                    <a:pt x="1" y="81506"/>
                    <a:pt x="1" y="52507"/>
                  </a:cubicBezTo>
                  <a:cubicBezTo>
                    <a:pt x="1" y="23508"/>
                    <a:pt x="19007" y="0"/>
                    <a:pt x="42453" y="0"/>
                  </a:cubicBezTo>
                  <a:cubicBezTo>
                    <a:pt x="65899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="" xmlns:a16="http://schemas.microsoft.com/office/drawing/2014/main" id="{D6D74B96-0646-DF79-88C4-B781B9CD7E62}"/>
                </a:ext>
              </a:extLst>
            </p:cNvPr>
            <p:cNvSpPr/>
            <p:nvPr/>
          </p:nvSpPr>
          <p:spPr>
            <a:xfrm rot="21363600">
              <a:off x="4540087" y="6183504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2" y="81506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="" xmlns:a16="http://schemas.microsoft.com/office/drawing/2014/main" id="{2391C5EA-B4CC-391E-38AE-9D376EB7102E}"/>
                </a:ext>
              </a:extLst>
            </p:cNvPr>
            <p:cNvSpPr/>
            <p:nvPr/>
          </p:nvSpPr>
          <p:spPr>
            <a:xfrm rot="21363600">
              <a:off x="5068365" y="6149198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="" xmlns:a16="http://schemas.microsoft.com/office/drawing/2014/main" id="{F603C2B1-A486-3A7D-3E94-03B3D8CDD5FD}"/>
                </a:ext>
              </a:extLst>
            </p:cNvPr>
            <p:cNvSpPr/>
            <p:nvPr/>
          </p:nvSpPr>
          <p:spPr>
            <a:xfrm rot="21363600">
              <a:off x="4877695" y="6164870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="" xmlns:a16="http://schemas.microsoft.com/office/drawing/2014/main" id="{58FCE8C3-5A09-A090-47A8-18EBBA100FBE}"/>
                </a:ext>
              </a:extLst>
            </p:cNvPr>
            <p:cNvSpPr/>
            <p:nvPr/>
          </p:nvSpPr>
          <p:spPr>
            <a:xfrm rot="21163801">
              <a:off x="5454966" y="6109218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="" xmlns:a16="http://schemas.microsoft.com/office/drawing/2014/main" id="{115FB1B7-CFBE-8DC5-77D9-5878502B773C}"/>
                </a:ext>
              </a:extLst>
            </p:cNvPr>
            <p:cNvSpPr/>
            <p:nvPr/>
          </p:nvSpPr>
          <p:spPr>
            <a:xfrm rot="21163801">
              <a:off x="5265504" y="6135935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8" y="105014"/>
                    <a:pt x="1" y="81506"/>
                    <a:pt x="1" y="52507"/>
                  </a:cubicBezTo>
                  <a:cubicBezTo>
                    <a:pt x="1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="" xmlns:a16="http://schemas.microsoft.com/office/drawing/2014/main" id="{5ED851AA-5957-FE93-8352-D2E74EB7583A}"/>
                </a:ext>
              </a:extLst>
            </p:cNvPr>
            <p:cNvSpPr/>
            <p:nvPr/>
          </p:nvSpPr>
          <p:spPr>
            <a:xfrm rot="20650200">
              <a:off x="5813824" y="6026624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3 w 84906"/>
                <a:gd name="connsiteY1" fmla="*/ 105014 h 105013"/>
                <a:gd name="connsiteX2" fmla="*/ 1 w 84906"/>
                <a:gd name="connsiteY2" fmla="*/ 52507 h 105013"/>
                <a:gd name="connsiteX3" fmla="*/ 42453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899" y="105014"/>
                    <a:pt x="42453" y="105014"/>
                  </a:cubicBezTo>
                  <a:cubicBezTo>
                    <a:pt x="19007" y="105014"/>
                    <a:pt x="1" y="81506"/>
                    <a:pt x="1" y="52507"/>
                  </a:cubicBezTo>
                  <a:cubicBezTo>
                    <a:pt x="1" y="23508"/>
                    <a:pt x="19007" y="0"/>
                    <a:pt x="42453" y="0"/>
                  </a:cubicBezTo>
                  <a:cubicBezTo>
                    <a:pt x="65899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="" xmlns:a16="http://schemas.microsoft.com/office/drawing/2014/main" id="{4B4CFD92-EE4D-CC3E-D434-590A00474E27}"/>
                </a:ext>
              </a:extLst>
            </p:cNvPr>
            <p:cNvSpPr/>
            <p:nvPr/>
          </p:nvSpPr>
          <p:spPr>
            <a:xfrm rot="20650200">
              <a:off x="5630309" y="6081294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5"/>
                    <a:pt x="65901" y="105014"/>
                    <a:pt x="42455" y="105014"/>
                  </a:cubicBezTo>
                  <a:cubicBezTo>
                    <a:pt x="19009" y="105014"/>
                    <a:pt x="3" y="81505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="" xmlns:a16="http://schemas.microsoft.com/office/drawing/2014/main" id="{642ADF07-EB55-4285-D17E-401BADBB0838}"/>
                </a:ext>
              </a:extLst>
            </p:cNvPr>
            <p:cNvSpPr/>
            <p:nvPr/>
          </p:nvSpPr>
          <p:spPr>
            <a:xfrm rot="19845001">
              <a:off x="6158612" y="5854965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="" xmlns:a16="http://schemas.microsoft.com/office/drawing/2014/main" id="{FBE204A1-151D-5A77-0811-BC3D5677CD07}"/>
                </a:ext>
              </a:extLst>
            </p:cNvPr>
            <p:cNvSpPr/>
            <p:nvPr/>
          </p:nvSpPr>
          <p:spPr>
            <a:xfrm rot="19845001">
              <a:off x="5992922" y="5950728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="" xmlns:a16="http://schemas.microsoft.com/office/drawing/2014/main" id="{DE15F45C-FC81-F27F-D4E1-56FD9D39CD69}"/>
                </a:ext>
              </a:extLst>
            </p:cNvPr>
            <p:cNvSpPr/>
            <p:nvPr/>
          </p:nvSpPr>
          <p:spPr>
            <a:xfrm rot="19048798">
              <a:off x="6452041" y="5606749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5"/>
                    <a:pt x="65901" y="105014"/>
                    <a:pt x="42455" y="105014"/>
                  </a:cubicBezTo>
                  <a:cubicBezTo>
                    <a:pt x="19009" y="105014"/>
                    <a:pt x="2" y="81505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="" xmlns:a16="http://schemas.microsoft.com/office/drawing/2014/main" id="{1D45B36C-9D58-80D6-180A-5FE74A7B4843}"/>
                </a:ext>
              </a:extLst>
            </p:cNvPr>
            <p:cNvSpPr/>
            <p:nvPr/>
          </p:nvSpPr>
          <p:spPr>
            <a:xfrm rot="19048798">
              <a:off x="6312705" y="5738018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6 w 84906"/>
                <a:gd name="connsiteY1" fmla="*/ 105014 h 105013"/>
                <a:gd name="connsiteX2" fmla="*/ 3 w 84906"/>
                <a:gd name="connsiteY2" fmla="*/ 52507 h 105013"/>
                <a:gd name="connsiteX3" fmla="*/ 42456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2" y="105014"/>
                    <a:pt x="42456" y="105014"/>
                  </a:cubicBezTo>
                  <a:cubicBezTo>
                    <a:pt x="19010" y="105014"/>
                    <a:pt x="3" y="81505"/>
                    <a:pt x="3" y="52507"/>
                  </a:cubicBezTo>
                  <a:cubicBezTo>
                    <a:pt x="3" y="23508"/>
                    <a:pt x="19010" y="0"/>
                    <a:pt x="42456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="" xmlns:a16="http://schemas.microsoft.com/office/drawing/2014/main" id="{2BA9F984-3CC2-71AD-4B81-887C8817B3A8}"/>
                </a:ext>
              </a:extLst>
            </p:cNvPr>
            <p:cNvSpPr/>
            <p:nvPr/>
          </p:nvSpPr>
          <p:spPr>
            <a:xfrm rot="18347399">
              <a:off x="6712132" y="5309068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="" xmlns:a16="http://schemas.microsoft.com/office/drawing/2014/main" id="{88B969BF-55CE-116F-F096-64340A80211E}"/>
                </a:ext>
              </a:extLst>
            </p:cNvPr>
            <p:cNvSpPr/>
            <p:nvPr/>
          </p:nvSpPr>
          <p:spPr>
            <a:xfrm rot="18347399">
              <a:off x="6602210" y="5465808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="" xmlns:a16="http://schemas.microsoft.com/office/drawing/2014/main" id="{8BD3A071-5F29-BE6E-2A6F-54CA2FCCD04A}"/>
                </a:ext>
              </a:extLst>
            </p:cNvPr>
            <p:cNvSpPr/>
            <p:nvPr/>
          </p:nvSpPr>
          <p:spPr>
            <a:xfrm rot="18577200">
              <a:off x="6913036" y="5032047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2" y="81506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="" xmlns:a16="http://schemas.microsoft.com/office/drawing/2014/main" id="{AC1B556F-86C1-00D9-E6DA-1B34962ECEB3}"/>
                </a:ext>
              </a:extLst>
            </p:cNvPr>
            <p:cNvSpPr/>
            <p:nvPr/>
          </p:nvSpPr>
          <p:spPr>
            <a:xfrm rot="18577200">
              <a:off x="6792948" y="5181120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="" xmlns:a16="http://schemas.microsoft.com/office/drawing/2014/main" id="{A3C80C65-C7EF-E449-3415-5A4BE4B90AB6}"/>
                </a:ext>
              </a:extLst>
            </p:cNvPr>
            <p:cNvSpPr/>
            <p:nvPr/>
          </p:nvSpPr>
          <p:spPr>
            <a:xfrm rot="19636800">
              <a:off x="7201351" y="4837389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6 w 84906"/>
                <a:gd name="connsiteY1" fmla="*/ 105014 h 105013"/>
                <a:gd name="connsiteX2" fmla="*/ 3 w 84906"/>
                <a:gd name="connsiteY2" fmla="*/ 52507 h 105013"/>
                <a:gd name="connsiteX3" fmla="*/ 42456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2" y="105014"/>
                    <a:pt x="42456" y="105014"/>
                  </a:cubicBezTo>
                  <a:cubicBezTo>
                    <a:pt x="19010" y="105014"/>
                    <a:pt x="3" y="81506"/>
                    <a:pt x="3" y="52507"/>
                  </a:cubicBezTo>
                  <a:cubicBezTo>
                    <a:pt x="3" y="23509"/>
                    <a:pt x="19010" y="0"/>
                    <a:pt x="42456" y="0"/>
                  </a:cubicBezTo>
                  <a:cubicBezTo>
                    <a:pt x="65902" y="0"/>
                    <a:pt x="84908" y="23509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="" xmlns:a16="http://schemas.microsoft.com/office/drawing/2014/main" id="{7415954E-490F-E6AD-529D-F20A09E0F0E5}"/>
                </a:ext>
              </a:extLst>
            </p:cNvPr>
            <p:cNvSpPr/>
            <p:nvPr/>
          </p:nvSpPr>
          <p:spPr>
            <a:xfrm rot="19636800">
              <a:off x="7041760" y="4943031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="" xmlns:a16="http://schemas.microsoft.com/office/drawing/2014/main" id="{571C5148-F664-6D94-389C-3E05C715AE0F}"/>
                </a:ext>
              </a:extLst>
            </p:cNvPr>
            <p:cNvSpPr/>
            <p:nvPr/>
          </p:nvSpPr>
          <p:spPr>
            <a:xfrm rot="19636800">
              <a:off x="7512634" y="4644928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8" y="105014"/>
                    <a:pt x="1" y="81506"/>
                    <a:pt x="1" y="52507"/>
                  </a:cubicBezTo>
                  <a:cubicBezTo>
                    <a:pt x="1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="" xmlns:a16="http://schemas.microsoft.com/office/drawing/2014/main" id="{20483694-84FD-E8B1-6C71-32C7FF8B4550}"/>
                </a:ext>
              </a:extLst>
            </p:cNvPr>
            <p:cNvSpPr/>
            <p:nvPr/>
          </p:nvSpPr>
          <p:spPr>
            <a:xfrm rot="19636800">
              <a:off x="7352958" y="4750570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2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9"/>
                    <a:pt x="19009" y="0"/>
                    <a:pt x="42455" y="0"/>
                  </a:cubicBezTo>
                  <a:cubicBezTo>
                    <a:pt x="65902" y="0"/>
                    <a:pt x="84908" y="23509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="" xmlns:a16="http://schemas.microsoft.com/office/drawing/2014/main" id="{F4638374-16E4-812C-6198-057474D76750}"/>
                </a:ext>
              </a:extLst>
            </p:cNvPr>
            <p:cNvSpPr/>
            <p:nvPr/>
          </p:nvSpPr>
          <p:spPr>
            <a:xfrm rot="18176999">
              <a:off x="7753965" y="4373482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3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2" y="105013"/>
                    <a:pt x="42455" y="105013"/>
                  </a:cubicBezTo>
                  <a:cubicBezTo>
                    <a:pt x="19009" y="105013"/>
                    <a:pt x="3" y="81505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="" xmlns:a16="http://schemas.microsoft.com/office/drawing/2014/main" id="{BA73299F-B5F2-7E32-4A52-E0D1F36D8016}"/>
                </a:ext>
              </a:extLst>
            </p:cNvPr>
            <p:cNvSpPr/>
            <p:nvPr/>
          </p:nvSpPr>
          <p:spPr>
            <a:xfrm rot="18176999">
              <a:off x="7651942" y="4535551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2" y="105014"/>
                    <a:pt x="42455" y="105014"/>
                  </a:cubicBezTo>
                  <a:cubicBezTo>
                    <a:pt x="19009" y="105014"/>
                    <a:pt x="3" y="81505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="" xmlns:a16="http://schemas.microsoft.com/office/drawing/2014/main" id="{F9C07AEA-5324-03F7-F484-FB9055F15B9D}"/>
                </a:ext>
              </a:extLst>
            </p:cNvPr>
            <p:cNvSpPr/>
            <p:nvPr/>
          </p:nvSpPr>
          <p:spPr>
            <a:xfrm rot="16795200">
              <a:off x="7832530" y="3995895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2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2" y="81506"/>
                    <a:pt x="2" y="52507"/>
                  </a:cubicBezTo>
                  <a:cubicBezTo>
                    <a:pt x="2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B8C5C953-0D26-DDA1-4BB0-8B61D5959B54}"/>
                </a:ext>
              </a:extLst>
            </p:cNvPr>
            <p:cNvSpPr/>
            <p:nvPr/>
          </p:nvSpPr>
          <p:spPr>
            <a:xfrm rot="16795200">
              <a:off x="7802058" y="4184951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6"/>
                    <a:pt x="65900" y="105014"/>
                    <a:pt x="42454" y="105014"/>
                  </a:cubicBezTo>
                  <a:cubicBezTo>
                    <a:pt x="19007" y="105014"/>
                    <a:pt x="1" y="81506"/>
                    <a:pt x="1" y="52507"/>
                  </a:cubicBezTo>
                  <a:cubicBezTo>
                    <a:pt x="1" y="23508"/>
                    <a:pt x="19007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4A88DDCE-567E-B818-5C96-770C348DF5D2}"/>
                </a:ext>
              </a:extLst>
            </p:cNvPr>
            <p:cNvSpPr/>
            <p:nvPr/>
          </p:nvSpPr>
          <p:spPr>
            <a:xfrm rot="17960400">
              <a:off x="7933569" y="3670004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5"/>
                    <a:pt x="65901" y="105014"/>
                    <a:pt x="42455" y="105014"/>
                  </a:cubicBezTo>
                  <a:cubicBezTo>
                    <a:pt x="19009" y="105014"/>
                    <a:pt x="3" y="81505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="" xmlns:a16="http://schemas.microsoft.com/office/drawing/2014/main" id="{1F766500-C0A9-CB26-D059-62F6E579C4BB}"/>
                </a:ext>
              </a:extLst>
            </p:cNvPr>
            <p:cNvSpPr/>
            <p:nvPr/>
          </p:nvSpPr>
          <p:spPr>
            <a:xfrm rot="17960400">
              <a:off x="7842121" y="3838138"/>
              <a:ext cx="148098" cy="183169"/>
            </a:xfrm>
            <a:custGeom>
              <a:avLst/>
              <a:gdLst>
                <a:gd name="connsiteX0" fmla="*/ 84906 w 84906"/>
                <a:gd name="connsiteY0" fmla="*/ 52507 h 105013"/>
                <a:gd name="connsiteX1" fmla="*/ 42454 w 84906"/>
                <a:gd name="connsiteY1" fmla="*/ 105014 h 105013"/>
                <a:gd name="connsiteX2" fmla="*/ 1 w 84906"/>
                <a:gd name="connsiteY2" fmla="*/ 52507 h 105013"/>
                <a:gd name="connsiteX3" fmla="*/ 42454 w 84906"/>
                <a:gd name="connsiteY3" fmla="*/ 0 h 105013"/>
                <a:gd name="connsiteX4" fmla="*/ 84906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6" y="52507"/>
                  </a:moveTo>
                  <a:cubicBezTo>
                    <a:pt x="84906" y="81505"/>
                    <a:pt x="65900" y="105014"/>
                    <a:pt x="42454" y="105014"/>
                  </a:cubicBezTo>
                  <a:cubicBezTo>
                    <a:pt x="19008" y="105014"/>
                    <a:pt x="1" y="81505"/>
                    <a:pt x="1" y="52507"/>
                  </a:cubicBezTo>
                  <a:cubicBezTo>
                    <a:pt x="1" y="23508"/>
                    <a:pt x="19008" y="0"/>
                    <a:pt x="42454" y="0"/>
                  </a:cubicBezTo>
                  <a:cubicBezTo>
                    <a:pt x="65900" y="0"/>
                    <a:pt x="84906" y="23508"/>
                    <a:pt x="84906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="" xmlns:a16="http://schemas.microsoft.com/office/drawing/2014/main" id="{EDE1B327-9791-3BDB-D967-69BD75128125}"/>
                </a:ext>
              </a:extLst>
            </p:cNvPr>
            <p:cNvSpPr/>
            <p:nvPr/>
          </p:nvSpPr>
          <p:spPr>
            <a:xfrm rot="19861201">
              <a:off x="8234802" y="3470318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="" xmlns:a16="http://schemas.microsoft.com/office/drawing/2014/main" id="{F587422C-7915-372A-D37B-51325750EED2}"/>
                </a:ext>
              </a:extLst>
            </p:cNvPr>
            <p:cNvSpPr/>
            <p:nvPr/>
          </p:nvSpPr>
          <p:spPr>
            <a:xfrm rot="19861201">
              <a:off x="8068750" y="3565396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4 w 84906"/>
                <a:gd name="connsiteY1" fmla="*/ 105014 h 105013"/>
                <a:gd name="connsiteX2" fmla="*/ 2 w 84906"/>
                <a:gd name="connsiteY2" fmla="*/ 52507 h 105013"/>
                <a:gd name="connsiteX3" fmla="*/ 42454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0" y="105014"/>
                    <a:pt x="42454" y="105014"/>
                  </a:cubicBezTo>
                  <a:cubicBezTo>
                    <a:pt x="19008" y="105014"/>
                    <a:pt x="2" y="81506"/>
                    <a:pt x="2" y="52507"/>
                  </a:cubicBezTo>
                  <a:cubicBezTo>
                    <a:pt x="2" y="23508"/>
                    <a:pt x="19008" y="0"/>
                    <a:pt x="42454" y="0"/>
                  </a:cubicBezTo>
                  <a:cubicBezTo>
                    <a:pt x="65900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B39CF9AA-9AD2-1E77-86FB-7F979061CF9A}"/>
                </a:ext>
              </a:extLst>
            </p:cNvPr>
            <p:cNvSpPr/>
            <p:nvPr/>
          </p:nvSpPr>
          <p:spPr>
            <a:xfrm>
              <a:off x="7614163" y="2298421"/>
              <a:ext cx="140632" cy="173794"/>
            </a:xfrm>
            <a:custGeom>
              <a:avLst/>
              <a:gdLst>
                <a:gd name="connsiteX0" fmla="*/ 80626 w 80626"/>
                <a:gd name="connsiteY0" fmla="*/ 49819 h 99638"/>
                <a:gd name="connsiteX1" fmla="*/ 40312 w 80626"/>
                <a:gd name="connsiteY1" fmla="*/ 99639 h 99638"/>
                <a:gd name="connsiteX2" fmla="*/ -2 w 80626"/>
                <a:gd name="connsiteY2" fmla="*/ 49819 h 99638"/>
                <a:gd name="connsiteX3" fmla="*/ 40312 w 80626"/>
                <a:gd name="connsiteY3" fmla="*/ 0 h 99638"/>
                <a:gd name="connsiteX4" fmla="*/ 80626 w 80626"/>
                <a:gd name="connsiteY4" fmla="*/ 49819 h 9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26" h="99638">
                  <a:moveTo>
                    <a:pt x="80626" y="49819"/>
                  </a:moveTo>
                  <a:cubicBezTo>
                    <a:pt x="80626" y="77334"/>
                    <a:pt x="62577" y="99639"/>
                    <a:pt x="40312" y="99639"/>
                  </a:cubicBezTo>
                  <a:cubicBezTo>
                    <a:pt x="18047" y="99639"/>
                    <a:pt x="-2" y="77334"/>
                    <a:pt x="-2" y="49819"/>
                  </a:cubicBezTo>
                  <a:cubicBezTo>
                    <a:pt x="-2" y="22305"/>
                    <a:pt x="18047" y="0"/>
                    <a:pt x="40312" y="0"/>
                  </a:cubicBezTo>
                  <a:cubicBezTo>
                    <a:pt x="62577" y="0"/>
                    <a:pt x="80626" y="22305"/>
                    <a:pt x="80626" y="49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F4E58FC8-48BD-1D9A-13F3-FF05C524F6BB}"/>
                </a:ext>
              </a:extLst>
            </p:cNvPr>
            <p:cNvSpPr/>
            <p:nvPr/>
          </p:nvSpPr>
          <p:spPr>
            <a:xfrm rot="17115602">
              <a:off x="7452802" y="2289107"/>
              <a:ext cx="173794" cy="140632"/>
            </a:xfrm>
            <a:custGeom>
              <a:avLst/>
              <a:gdLst>
                <a:gd name="connsiteX0" fmla="*/ 99640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40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40" y="40313"/>
                  </a:moveTo>
                  <a:cubicBezTo>
                    <a:pt x="99640" y="62578"/>
                    <a:pt x="77336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6" y="0"/>
                    <a:pt x="99640" y="18049"/>
                    <a:pt x="99640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537B0D50-D760-7984-3A0D-820CA849741F}"/>
                </a:ext>
              </a:extLst>
            </p:cNvPr>
            <p:cNvSpPr/>
            <p:nvPr/>
          </p:nvSpPr>
          <p:spPr>
            <a:xfrm rot="17827201">
              <a:off x="7314113" y="2234369"/>
              <a:ext cx="173794" cy="140632"/>
            </a:xfrm>
            <a:custGeom>
              <a:avLst/>
              <a:gdLst>
                <a:gd name="connsiteX0" fmla="*/ 99638 w 99638"/>
                <a:gd name="connsiteY0" fmla="*/ 40313 h 80626"/>
                <a:gd name="connsiteX1" fmla="*/ 49820 w 99638"/>
                <a:gd name="connsiteY1" fmla="*/ 80627 h 80626"/>
                <a:gd name="connsiteX2" fmla="*/ 2 w 99638"/>
                <a:gd name="connsiteY2" fmla="*/ 40313 h 80626"/>
                <a:gd name="connsiteX3" fmla="*/ 49820 w 99638"/>
                <a:gd name="connsiteY3" fmla="*/ 0 h 80626"/>
                <a:gd name="connsiteX4" fmla="*/ 99638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8" y="40313"/>
                  </a:moveTo>
                  <a:cubicBezTo>
                    <a:pt x="99638" y="62578"/>
                    <a:pt x="77334" y="80627"/>
                    <a:pt x="49820" y="80627"/>
                  </a:cubicBezTo>
                  <a:cubicBezTo>
                    <a:pt x="22306" y="80627"/>
                    <a:pt x="2" y="62578"/>
                    <a:pt x="2" y="40313"/>
                  </a:cubicBezTo>
                  <a:cubicBezTo>
                    <a:pt x="2" y="18049"/>
                    <a:pt x="22306" y="0"/>
                    <a:pt x="49820" y="0"/>
                  </a:cubicBezTo>
                  <a:cubicBezTo>
                    <a:pt x="77334" y="0"/>
                    <a:pt x="99638" y="18049"/>
                    <a:pt x="99638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CE26C38C-2844-01B5-4AA5-7606EFB039AA}"/>
                </a:ext>
              </a:extLst>
            </p:cNvPr>
            <p:cNvSpPr/>
            <p:nvPr/>
          </p:nvSpPr>
          <p:spPr>
            <a:xfrm rot="18076801">
              <a:off x="7171793" y="2171312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77CD773D-CC34-E18F-13E0-4E58BE396540}"/>
                </a:ext>
              </a:extLst>
            </p:cNvPr>
            <p:cNvSpPr/>
            <p:nvPr/>
          </p:nvSpPr>
          <p:spPr>
            <a:xfrm rot="18076801">
              <a:off x="7021736" y="2096046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11117206-965F-9B98-067F-EAF17C92DDBE}"/>
                </a:ext>
              </a:extLst>
            </p:cNvPr>
            <p:cNvSpPr/>
            <p:nvPr/>
          </p:nvSpPr>
          <p:spPr>
            <a:xfrm rot="18076801">
              <a:off x="6856528" y="2002257"/>
              <a:ext cx="173794" cy="140632"/>
            </a:xfrm>
            <a:custGeom>
              <a:avLst/>
              <a:gdLst>
                <a:gd name="connsiteX0" fmla="*/ 99638 w 99638"/>
                <a:gd name="connsiteY0" fmla="*/ 40313 h 80626"/>
                <a:gd name="connsiteX1" fmla="*/ 49820 w 99638"/>
                <a:gd name="connsiteY1" fmla="*/ 80627 h 80626"/>
                <a:gd name="connsiteX2" fmla="*/ 2 w 99638"/>
                <a:gd name="connsiteY2" fmla="*/ 40313 h 80626"/>
                <a:gd name="connsiteX3" fmla="*/ 49820 w 99638"/>
                <a:gd name="connsiteY3" fmla="*/ 0 h 80626"/>
                <a:gd name="connsiteX4" fmla="*/ 99638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8" y="40313"/>
                  </a:moveTo>
                  <a:cubicBezTo>
                    <a:pt x="99638" y="62578"/>
                    <a:pt x="77334" y="80627"/>
                    <a:pt x="49820" y="80627"/>
                  </a:cubicBezTo>
                  <a:cubicBezTo>
                    <a:pt x="22306" y="80627"/>
                    <a:pt x="2" y="62578"/>
                    <a:pt x="2" y="40313"/>
                  </a:cubicBezTo>
                  <a:cubicBezTo>
                    <a:pt x="2" y="18049"/>
                    <a:pt x="22306" y="0"/>
                    <a:pt x="49820" y="0"/>
                  </a:cubicBezTo>
                  <a:cubicBezTo>
                    <a:pt x="77334" y="0"/>
                    <a:pt x="99638" y="18049"/>
                    <a:pt x="99638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4E879A5D-8DEF-6FE9-029C-C55A5256FCFC}"/>
                </a:ext>
              </a:extLst>
            </p:cNvPr>
            <p:cNvSpPr/>
            <p:nvPr/>
          </p:nvSpPr>
          <p:spPr>
            <a:xfrm rot="17585401">
              <a:off x="6694481" y="1918383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C31D15E-5DF2-E2E6-50E3-33BC30DA3009}"/>
                </a:ext>
              </a:extLst>
            </p:cNvPr>
            <p:cNvSpPr/>
            <p:nvPr/>
          </p:nvSpPr>
          <p:spPr>
            <a:xfrm rot="17585401">
              <a:off x="6536859" y="1846768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6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6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0C6E320-5861-914F-5400-D148746C5EB3}"/>
                </a:ext>
              </a:extLst>
            </p:cNvPr>
            <p:cNvSpPr/>
            <p:nvPr/>
          </p:nvSpPr>
          <p:spPr>
            <a:xfrm rot="17585401">
              <a:off x="6371502" y="1773844"/>
              <a:ext cx="173794" cy="140632"/>
            </a:xfrm>
            <a:custGeom>
              <a:avLst/>
              <a:gdLst>
                <a:gd name="connsiteX0" fmla="*/ 99638 w 99638"/>
                <a:gd name="connsiteY0" fmla="*/ 40313 h 80626"/>
                <a:gd name="connsiteX1" fmla="*/ 49820 w 99638"/>
                <a:gd name="connsiteY1" fmla="*/ 80627 h 80626"/>
                <a:gd name="connsiteX2" fmla="*/ 2 w 99638"/>
                <a:gd name="connsiteY2" fmla="*/ 40313 h 80626"/>
                <a:gd name="connsiteX3" fmla="*/ 49820 w 99638"/>
                <a:gd name="connsiteY3" fmla="*/ 0 h 80626"/>
                <a:gd name="connsiteX4" fmla="*/ 99638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8" y="40313"/>
                  </a:moveTo>
                  <a:cubicBezTo>
                    <a:pt x="99638" y="62578"/>
                    <a:pt x="77334" y="80627"/>
                    <a:pt x="49820" y="80627"/>
                  </a:cubicBezTo>
                  <a:cubicBezTo>
                    <a:pt x="22306" y="80627"/>
                    <a:pt x="2" y="62578"/>
                    <a:pt x="2" y="40313"/>
                  </a:cubicBezTo>
                  <a:cubicBezTo>
                    <a:pt x="2" y="18049"/>
                    <a:pt x="22306" y="0"/>
                    <a:pt x="49820" y="0"/>
                  </a:cubicBezTo>
                  <a:cubicBezTo>
                    <a:pt x="77334" y="0"/>
                    <a:pt x="99638" y="18049"/>
                    <a:pt x="99638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FADC4744-F7B8-6694-1C7F-8D236CB9CB51}"/>
                </a:ext>
              </a:extLst>
            </p:cNvPr>
            <p:cNvSpPr/>
            <p:nvPr/>
          </p:nvSpPr>
          <p:spPr>
            <a:xfrm rot="17585401">
              <a:off x="6210019" y="1713979"/>
              <a:ext cx="173794" cy="140632"/>
            </a:xfrm>
            <a:custGeom>
              <a:avLst/>
              <a:gdLst>
                <a:gd name="connsiteX0" fmla="*/ 99637 w 99638"/>
                <a:gd name="connsiteY0" fmla="*/ 40313 h 80626"/>
                <a:gd name="connsiteX1" fmla="*/ 49819 w 99638"/>
                <a:gd name="connsiteY1" fmla="*/ 80627 h 80626"/>
                <a:gd name="connsiteX2" fmla="*/ 1 w 99638"/>
                <a:gd name="connsiteY2" fmla="*/ 40313 h 80626"/>
                <a:gd name="connsiteX3" fmla="*/ 49819 w 99638"/>
                <a:gd name="connsiteY3" fmla="*/ 0 h 80626"/>
                <a:gd name="connsiteX4" fmla="*/ 99637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7" y="40313"/>
                  </a:moveTo>
                  <a:cubicBezTo>
                    <a:pt x="99637" y="62578"/>
                    <a:pt x="77334" y="80627"/>
                    <a:pt x="49819" y="80627"/>
                  </a:cubicBezTo>
                  <a:cubicBezTo>
                    <a:pt x="22305" y="80627"/>
                    <a:pt x="1" y="62578"/>
                    <a:pt x="1" y="40313"/>
                  </a:cubicBezTo>
                  <a:cubicBezTo>
                    <a:pt x="1" y="18049"/>
                    <a:pt x="22305" y="0"/>
                    <a:pt x="49819" y="0"/>
                  </a:cubicBezTo>
                  <a:cubicBezTo>
                    <a:pt x="77334" y="0"/>
                    <a:pt x="99637" y="18049"/>
                    <a:pt x="99637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349221F2-0B46-681B-193B-77CEF2368707}"/>
                </a:ext>
              </a:extLst>
            </p:cNvPr>
            <p:cNvSpPr/>
            <p:nvPr/>
          </p:nvSpPr>
          <p:spPr>
            <a:xfrm rot="18076801">
              <a:off x="6062455" y="1641518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2DF24475-AFBB-532C-DDCC-F682623F3D0B}"/>
                </a:ext>
              </a:extLst>
            </p:cNvPr>
            <p:cNvSpPr/>
            <p:nvPr/>
          </p:nvSpPr>
          <p:spPr>
            <a:xfrm rot="18076801">
              <a:off x="5921586" y="1557925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5C50B0E0-9471-B361-7F5D-63F48D33D8F5}"/>
                </a:ext>
              </a:extLst>
            </p:cNvPr>
            <p:cNvSpPr/>
            <p:nvPr/>
          </p:nvSpPr>
          <p:spPr>
            <a:xfrm rot="18076801">
              <a:off x="5774456" y="1455083"/>
              <a:ext cx="173794" cy="140632"/>
            </a:xfrm>
            <a:custGeom>
              <a:avLst/>
              <a:gdLst>
                <a:gd name="connsiteX0" fmla="*/ 99638 w 99638"/>
                <a:gd name="connsiteY0" fmla="*/ 40313 h 80626"/>
                <a:gd name="connsiteX1" fmla="*/ 49820 w 99638"/>
                <a:gd name="connsiteY1" fmla="*/ 80627 h 80626"/>
                <a:gd name="connsiteX2" fmla="*/ 2 w 99638"/>
                <a:gd name="connsiteY2" fmla="*/ 40313 h 80626"/>
                <a:gd name="connsiteX3" fmla="*/ 49820 w 99638"/>
                <a:gd name="connsiteY3" fmla="*/ 0 h 80626"/>
                <a:gd name="connsiteX4" fmla="*/ 99638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8" y="40313"/>
                  </a:moveTo>
                  <a:cubicBezTo>
                    <a:pt x="99638" y="62578"/>
                    <a:pt x="77334" y="80627"/>
                    <a:pt x="49820" y="80627"/>
                  </a:cubicBezTo>
                  <a:cubicBezTo>
                    <a:pt x="22306" y="80627"/>
                    <a:pt x="2" y="62578"/>
                    <a:pt x="2" y="40313"/>
                  </a:cubicBezTo>
                  <a:cubicBezTo>
                    <a:pt x="2" y="18049"/>
                    <a:pt x="22306" y="0"/>
                    <a:pt x="49820" y="0"/>
                  </a:cubicBezTo>
                  <a:cubicBezTo>
                    <a:pt x="77334" y="0"/>
                    <a:pt x="99638" y="18049"/>
                    <a:pt x="99638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C145E6ED-F2D7-2C9E-0979-8378D6F725C7}"/>
                </a:ext>
              </a:extLst>
            </p:cNvPr>
            <p:cNvSpPr/>
            <p:nvPr/>
          </p:nvSpPr>
          <p:spPr>
            <a:xfrm rot="18076801">
              <a:off x="5609207" y="1357356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8343C6C8-3C22-C61C-A388-C5D6FD966E42}"/>
                </a:ext>
              </a:extLst>
            </p:cNvPr>
            <p:cNvSpPr/>
            <p:nvPr/>
          </p:nvSpPr>
          <p:spPr>
            <a:xfrm rot="17502000">
              <a:off x="5419099" y="1259164"/>
              <a:ext cx="173794" cy="140632"/>
            </a:xfrm>
            <a:custGeom>
              <a:avLst/>
              <a:gdLst>
                <a:gd name="connsiteX0" fmla="*/ 99638 w 99638"/>
                <a:gd name="connsiteY0" fmla="*/ 40313 h 80626"/>
                <a:gd name="connsiteX1" fmla="*/ 49820 w 99638"/>
                <a:gd name="connsiteY1" fmla="*/ 80627 h 80626"/>
                <a:gd name="connsiteX2" fmla="*/ 1 w 99638"/>
                <a:gd name="connsiteY2" fmla="*/ 40313 h 80626"/>
                <a:gd name="connsiteX3" fmla="*/ 49820 w 99638"/>
                <a:gd name="connsiteY3" fmla="*/ 0 h 80626"/>
                <a:gd name="connsiteX4" fmla="*/ 99638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8" y="40313"/>
                  </a:moveTo>
                  <a:cubicBezTo>
                    <a:pt x="99638" y="62578"/>
                    <a:pt x="77334" y="80627"/>
                    <a:pt x="49820" y="80627"/>
                  </a:cubicBezTo>
                  <a:cubicBezTo>
                    <a:pt x="22305" y="80627"/>
                    <a:pt x="1" y="62578"/>
                    <a:pt x="1" y="40313"/>
                  </a:cubicBezTo>
                  <a:cubicBezTo>
                    <a:pt x="1" y="18049"/>
                    <a:pt x="22305" y="0"/>
                    <a:pt x="49820" y="0"/>
                  </a:cubicBezTo>
                  <a:cubicBezTo>
                    <a:pt x="77334" y="0"/>
                    <a:pt x="99638" y="18049"/>
                    <a:pt x="99638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5A1FAE8D-053C-C5A4-36F3-B1DC0957CF15}"/>
                </a:ext>
              </a:extLst>
            </p:cNvPr>
            <p:cNvSpPr/>
            <p:nvPr/>
          </p:nvSpPr>
          <p:spPr>
            <a:xfrm rot="17166599">
              <a:off x="5243207" y="1201200"/>
              <a:ext cx="173794" cy="140632"/>
            </a:xfrm>
            <a:custGeom>
              <a:avLst/>
              <a:gdLst>
                <a:gd name="connsiteX0" fmla="*/ 99639 w 99638"/>
                <a:gd name="connsiteY0" fmla="*/ 40313 h 80626"/>
                <a:gd name="connsiteX1" fmla="*/ 49821 w 99638"/>
                <a:gd name="connsiteY1" fmla="*/ 80627 h 80626"/>
                <a:gd name="connsiteX2" fmla="*/ 3 w 99638"/>
                <a:gd name="connsiteY2" fmla="*/ 40313 h 80626"/>
                <a:gd name="connsiteX3" fmla="*/ 49821 w 99638"/>
                <a:gd name="connsiteY3" fmla="*/ 0 h 80626"/>
                <a:gd name="connsiteX4" fmla="*/ 99639 w 99638"/>
                <a:gd name="connsiteY4" fmla="*/ 40313 h 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8" h="80626">
                  <a:moveTo>
                    <a:pt x="99639" y="40313"/>
                  </a:moveTo>
                  <a:cubicBezTo>
                    <a:pt x="99639" y="62578"/>
                    <a:pt x="77335" y="80627"/>
                    <a:pt x="49821" y="80627"/>
                  </a:cubicBezTo>
                  <a:cubicBezTo>
                    <a:pt x="22307" y="80627"/>
                    <a:pt x="3" y="62578"/>
                    <a:pt x="3" y="40313"/>
                  </a:cubicBezTo>
                  <a:cubicBezTo>
                    <a:pt x="3" y="18049"/>
                    <a:pt x="22307" y="0"/>
                    <a:pt x="49821" y="0"/>
                  </a:cubicBezTo>
                  <a:cubicBezTo>
                    <a:pt x="77335" y="0"/>
                    <a:pt x="99639" y="18049"/>
                    <a:pt x="99639" y="4031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8789351F-BCD2-E494-AB74-6635EEBD04AB}"/>
                </a:ext>
              </a:extLst>
            </p:cNvPr>
            <p:cNvSpPr/>
            <p:nvPr/>
          </p:nvSpPr>
          <p:spPr>
            <a:xfrm rot="16246200">
              <a:off x="3616276" y="1033963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EE9FB561-AD32-F4B2-A4A6-FFAE9451FAA7}"/>
                </a:ext>
              </a:extLst>
            </p:cNvPr>
            <p:cNvSpPr/>
            <p:nvPr/>
          </p:nvSpPr>
          <p:spPr>
            <a:xfrm rot="16246200">
              <a:off x="3807663" y="1033981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6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3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3D01EE73-8253-E73D-445A-A256F3FA67DA}"/>
                </a:ext>
              </a:extLst>
            </p:cNvPr>
            <p:cNvSpPr/>
            <p:nvPr/>
          </p:nvSpPr>
          <p:spPr>
            <a:xfrm rot="16246200">
              <a:off x="3254890" y="1033930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0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23F82BE0-48CB-E329-44AE-1777C5E17F0E}"/>
                </a:ext>
              </a:extLst>
            </p:cNvPr>
            <p:cNvSpPr/>
            <p:nvPr/>
          </p:nvSpPr>
          <p:spPr>
            <a:xfrm rot="16246200">
              <a:off x="3446362" y="1033860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5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C72D2F71-FDC3-5577-DDDE-438A87253E59}"/>
                </a:ext>
              </a:extLst>
            </p:cNvPr>
            <p:cNvSpPr/>
            <p:nvPr/>
          </p:nvSpPr>
          <p:spPr>
            <a:xfrm rot="20846999">
              <a:off x="2895089" y="1030051"/>
              <a:ext cx="148098" cy="183169"/>
            </a:xfrm>
            <a:custGeom>
              <a:avLst/>
              <a:gdLst>
                <a:gd name="connsiteX0" fmla="*/ 84908 w 84906"/>
                <a:gd name="connsiteY0" fmla="*/ 52507 h 105013"/>
                <a:gd name="connsiteX1" fmla="*/ 42456 w 84906"/>
                <a:gd name="connsiteY1" fmla="*/ 105014 h 105013"/>
                <a:gd name="connsiteX2" fmla="*/ 3 w 84906"/>
                <a:gd name="connsiteY2" fmla="*/ 52507 h 105013"/>
                <a:gd name="connsiteX3" fmla="*/ 42456 w 84906"/>
                <a:gd name="connsiteY3" fmla="*/ 0 h 105013"/>
                <a:gd name="connsiteX4" fmla="*/ 84908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8" y="52507"/>
                  </a:moveTo>
                  <a:cubicBezTo>
                    <a:pt x="84908" y="81506"/>
                    <a:pt x="65902" y="105014"/>
                    <a:pt x="42456" y="105014"/>
                  </a:cubicBezTo>
                  <a:cubicBezTo>
                    <a:pt x="19010" y="105014"/>
                    <a:pt x="3" y="81506"/>
                    <a:pt x="3" y="52507"/>
                  </a:cubicBezTo>
                  <a:cubicBezTo>
                    <a:pt x="3" y="23508"/>
                    <a:pt x="19010" y="0"/>
                    <a:pt x="42456" y="0"/>
                  </a:cubicBezTo>
                  <a:cubicBezTo>
                    <a:pt x="65902" y="0"/>
                    <a:pt x="84908" y="23508"/>
                    <a:pt x="84908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B7654EF2-4C60-7AF5-75A2-0C6F97C7362A}"/>
                </a:ext>
              </a:extLst>
            </p:cNvPr>
            <p:cNvSpPr/>
            <p:nvPr/>
          </p:nvSpPr>
          <p:spPr>
            <a:xfrm rot="21374400">
              <a:off x="3090879" y="1008712"/>
              <a:ext cx="148098" cy="183169"/>
            </a:xfrm>
            <a:custGeom>
              <a:avLst/>
              <a:gdLst>
                <a:gd name="connsiteX0" fmla="*/ 84907 w 84906"/>
                <a:gd name="connsiteY0" fmla="*/ 52507 h 105013"/>
                <a:gd name="connsiteX1" fmla="*/ 42455 w 84906"/>
                <a:gd name="connsiteY1" fmla="*/ 105014 h 105013"/>
                <a:gd name="connsiteX2" fmla="*/ 3 w 84906"/>
                <a:gd name="connsiteY2" fmla="*/ 52507 h 105013"/>
                <a:gd name="connsiteX3" fmla="*/ 42455 w 84906"/>
                <a:gd name="connsiteY3" fmla="*/ 0 h 105013"/>
                <a:gd name="connsiteX4" fmla="*/ 84907 w 84906"/>
                <a:gd name="connsiteY4" fmla="*/ 52507 h 1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06" h="105013">
                  <a:moveTo>
                    <a:pt x="84907" y="52507"/>
                  </a:moveTo>
                  <a:cubicBezTo>
                    <a:pt x="84907" y="81506"/>
                    <a:pt x="65901" y="105014"/>
                    <a:pt x="42455" y="105014"/>
                  </a:cubicBezTo>
                  <a:cubicBezTo>
                    <a:pt x="19009" y="105014"/>
                    <a:pt x="3" y="81506"/>
                    <a:pt x="3" y="52507"/>
                  </a:cubicBezTo>
                  <a:cubicBezTo>
                    <a:pt x="3" y="23508"/>
                    <a:pt x="19009" y="0"/>
                    <a:pt x="42455" y="0"/>
                  </a:cubicBezTo>
                  <a:cubicBezTo>
                    <a:pt x="65901" y="0"/>
                    <a:pt x="84907" y="23508"/>
                    <a:pt x="84907" y="525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="" xmlns:a16="http://schemas.microsoft.com/office/drawing/2014/main" id="{7D8CB130-A51E-E8D4-D83A-BDF91782CCEA}"/>
                </a:ext>
              </a:extLst>
            </p:cNvPr>
            <p:cNvSpPr/>
            <p:nvPr/>
          </p:nvSpPr>
          <p:spPr>
            <a:xfrm rot="16246200">
              <a:off x="3969655" y="1046490"/>
              <a:ext cx="183169" cy="148098"/>
            </a:xfrm>
            <a:custGeom>
              <a:avLst/>
              <a:gdLst>
                <a:gd name="connsiteX0" fmla="*/ 105015 w 105013"/>
                <a:gd name="connsiteY0" fmla="*/ 42453 h 84906"/>
                <a:gd name="connsiteX1" fmla="*/ 52509 w 105013"/>
                <a:gd name="connsiteY1" fmla="*/ 84907 h 84906"/>
                <a:gd name="connsiteX2" fmla="*/ 3 w 105013"/>
                <a:gd name="connsiteY2" fmla="*/ 42453 h 84906"/>
                <a:gd name="connsiteX3" fmla="*/ 52509 w 105013"/>
                <a:gd name="connsiteY3" fmla="*/ 0 h 84906"/>
                <a:gd name="connsiteX4" fmla="*/ 105015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5" y="42453"/>
                  </a:moveTo>
                  <a:cubicBezTo>
                    <a:pt x="105015" y="65900"/>
                    <a:pt x="81505" y="84907"/>
                    <a:pt x="52509" y="84907"/>
                  </a:cubicBezTo>
                  <a:cubicBezTo>
                    <a:pt x="23510" y="84907"/>
                    <a:pt x="3" y="65900"/>
                    <a:pt x="3" y="42453"/>
                  </a:cubicBezTo>
                  <a:cubicBezTo>
                    <a:pt x="3" y="19007"/>
                    <a:pt x="23512" y="0"/>
                    <a:pt x="52509" y="0"/>
                  </a:cubicBezTo>
                  <a:cubicBezTo>
                    <a:pt x="81508" y="0"/>
                    <a:pt x="105015" y="19007"/>
                    <a:pt x="105015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="" xmlns:a16="http://schemas.microsoft.com/office/drawing/2014/main" id="{CEA1A68B-56D3-0819-FE8B-9CABEDB163F4}"/>
                </a:ext>
              </a:extLst>
            </p:cNvPr>
            <p:cNvSpPr/>
            <p:nvPr/>
          </p:nvSpPr>
          <p:spPr>
            <a:xfrm rot="16246200">
              <a:off x="4143794" y="1046419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="" xmlns:a16="http://schemas.microsoft.com/office/drawing/2014/main" id="{42F76306-9762-26D8-3E38-3FAFE786F057}"/>
                </a:ext>
              </a:extLst>
            </p:cNvPr>
            <p:cNvSpPr/>
            <p:nvPr/>
          </p:nvSpPr>
          <p:spPr>
            <a:xfrm rot="16348800">
              <a:off x="4332241" y="1061882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1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1" y="65900"/>
                    <a:pt x="1" y="42453"/>
                  </a:cubicBezTo>
                  <a:cubicBezTo>
                    <a:pt x="1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="" xmlns:a16="http://schemas.microsoft.com/office/drawing/2014/main" id="{F314C067-9633-8609-DB7C-81D88FE54F06}"/>
                </a:ext>
              </a:extLst>
            </p:cNvPr>
            <p:cNvSpPr/>
            <p:nvPr/>
          </p:nvSpPr>
          <p:spPr>
            <a:xfrm rot="16558201">
              <a:off x="4514418" y="1079520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="" xmlns:a16="http://schemas.microsoft.com/office/drawing/2014/main" id="{82B18C20-5AF4-08EE-DFF6-822EBA8F5C27}"/>
                </a:ext>
              </a:extLst>
            </p:cNvPr>
            <p:cNvSpPr/>
            <p:nvPr/>
          </p:nvSpPr>
          <p:spPr>
            <a:xfrm rot="16558201">
              <a:off x="4697959" y="1107171"/>
              <a:ext cx="183169" cy="148098"/>
            </a:xfrm>
            <a:custGeom>
              <a:avLst/>
              <a:gdLst>
                <a:gd name="connsiteX0" fmla="*/ 105013 w 105013"/>
                <a:gd name="connsiteY0" fmla="*/ 42453 h 84906"/>
                <a:gd name="connsiteX1" fmla="*/ 52507 w 105013"/>
                <a:gd name="connsiteY1" fmla="*/ 84907 h 84906"/>
                <a:gd name="connsiteX2" fmla="*/ 2 w 105013"/>
                <a:gd name="connsiteY2" fmla="*/ 42453 h 84906"/>
                <a:gd name="connsiteX3" fmla="*/ 52507 w 105013"/>
                <a:gd name="connsiteY3" fmla="*/ 0 h 84906"/>
                <a:gd name="connsiteX4" fmla="*/ 105013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3" y="42453"/>
                  </a:moveTo>
                  <a:cubicBezTo>
                    <a:pt x="105013" y="65900"/>
                    <a:pt x="81504" y="84907"/>
                    <a:pt x="52507" y="84907"/>
                  </a:cubicBezTo>
                  <a:cubicBezTo>
                    <a:pt x="23508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7" y="0"/>
                  </a:cubicBezTo>
                  <a:cubicBezTo>
                    <a:pt x="81506" y="0"/>
                    <a:pt x="105013" y="19007"/>
                    <a:pt x="105013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="" xmlns:a16="http://schemas.microsoft.com/office/drawing/2014/main" id="{8B454BC7-17F0-1008-693D-C5926D9A29A0}"/>
                </a:ext>
              </a:extLst>
            </p:cNvPr>
            <p:cNvSpPr/>
            <p:nvPr/>
          </p:nvSpPr>
          <p:spPr>
            <a:xfrm rot="16558201">
              <a:off x="4865958" y="1139011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="" xmlns:a16="http://schemas.microsoft.com/office/drawing/2014/main" id="{EA8E362D-6A76-D090-16EE-904EB8BE5179}"/>
                </a:ext>
              </a:extLst>
            </p:cNvPr>
            <p:cNvSpPr/>
            <p:nvPr/>
          </p:nvSpPr>
          <p:spPr>
            <a:xfrm rot="16558201">
              <a:off x="5048299" y="1170833"/>
              <a:ext cx="183169" cy="148098"/>
            </a:xfrm>
            <a:custGeom>
              <a:avLst/>
              <a:gdLst>
                <a:gd name="connsiteX0" fmla="*/ 105014 w 105013"/>
                <a:gd name="connsiteY0" fmla="*/ 42453 h 84906"/>
                <a:gd name="connsiteX1" fmla="*/ 52508 w 105013"/>
                <a:gd name="connsiteY1" fmla="*/ 84907 h 84906"/>
                <a:gd name="connsiteX2" fmla="*/ 2 w 105013"/>
                <a:gd name="connsiteY2" fmla="*/ 42453 h 84906"/>
                <a:gd name="connsiteX3" fmla="*/ 52508 w 105013"/>
                <a:gd name="connsiteY3" fmla="*/ 0 h 84906"/>
                <a:gd name="connsiteX4" fmla="*/ 105014 w 105013"/>
                <a:gd name="connsiteY4" fmla="*/ 42453 h 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13" h="84906">
                  <a:moveTo>
                    <a:pt x="105014" y="42453"/>
                  </a:moveTo>
                  <a:cubicBezTo>
                    <a:pt x="105014" y="65900"/>
                    <a:pt x="81504" y="84907"/>
                    <a:pt x="52508" y="84907"/>
                  </a:cubicBezTo>
                  <a:cubicBezTo>
                    <a:pt x="23509" y="84907"/>
                    <a:pt x="2" y="65900"/>
                    <a:pt x="2" y="42453"/>
                  </a:cubicBezTo>
                  <a:cubicBezTo>
                    <a:pt x="2" y="19007"/>
                    <a:pt x="23511" y="0"/>
                    <a:pt x="52508" y="0"/>
                  </a:cubicBezTo>
                  <a:cubicBezTo>
                    <a:pt x="81507" y="0"/>
                    <a:pt x="105014" y="19007"/>
                    <a:pt x="105014" y="424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="" xmlns:a16="http://schemas.microsoft.com/office/drawing/2014/main" id="{2C3630F0-EE11-0EB2-22D2-C893307E61DF}"/>
                </a:ext>
              </a:extLst>
            </p:cNvPr>
            <p:cNvSpPr/>
            <p:nvPr/>
          </p:nvSpPr>
          <p:spPr>
            <a:xfrm rot="21112199">
              <a:off x="7772425" y="2301725"/>
              <a:ext cx="140632" cy="173794"/>
            </a:xfrm>
            <a:custGeom>
              <a:avLst/>
              <a:gdLst>
                <a:gd name="connsiteX0" fmla="*/ 80628 w 80626"/>
                <a:gd name="connsiteY0" fmla="*/ 49820 h 99638"/>
                <a:gd name="connsiteX1" fmla="*/ 40314 w 80626"/>
                <a:gd name="connsiteY1" fmla="*/ 99639 h 99638"/>
                <a:gd name="connsiteX2" fmla="*/ 0 w 80626"/>
                <a:gd name="connsiteY2" fmla="*/ 49820 h 99638"/>
                <a:gd name="connsiteX3" fmla="*/ 40314 w 80626"/>
                <a:gd name="connsiteY3" fmla="*/ 0 h 99638"/>
                <a:gd name="connsiteX4" fmla="*/ 80628 w 80626"/>
                <a:gd name="connsiteY4" fmla="*/ 49820 h 9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26" h="99638">
                  <a:moveTo>
                    <a:pt x="80628" y="49820"/>
                  </a:moveTo>
                  <a:cubicBezTo>
                    <a:pt x="80628" y="77334"/>
                    <a:pt x="62579" y="99639"/>
                    <a:pt x="40314" y="99639"/>
                  </a:cubicBezTo>
                  <a:cubicBezTo>
                    <a:pt x="18049" y="99639"/>
                    <a:pt x="0" y="77334"/>
                    <a:pt x="0" y="49820"/>
                  </a:cubicBezTo>
                  <a:cubicBezTo>
                    <a:pt x="0" y="22305"/>
                    <a:pt x="18049" y="0"/>
                    <a:pt x="40314" y="0"/>
                  </a:cubicBezTo>
                  <a:cubicBezTo>
                    <a:pt x="62579" y="0"/>
                    <a:pt x="80628" y="22305"/>
                    <a:pt x="80628" y="4982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="" xmlns:a16="http://schemas.microsoft.com/office/drawing/2014/main" id="{F8079C55-9F56-3300-4462-28FE5329C830}"/>
                </a:ext>
              </a:extLst>
            </p:cNvPr>
            <p:cNvSpPr/>
            <p:nvPr/>
          </p:nvSpPr>
          <p:spPr>
            <a:xfrm rot="20694600">
              <a:off x="7938622" y="2275885"/>
              <a:ext cx="140632" cy="173794"/>
            </a:xfrm>
            <a:custGeom>
              <a:avLst/>
              <a:gdLst>
                <a:gd name="connsiteX0" fmla="*/ 80626 w 80626"/>
                <a:gd name="connsiteY0" fmla="*/ 49819 h 99638"/>
                <a:gd name="connsiteX1" fmla="*/ 40312 w 80626"/>
                <a:gd name="connsiteY1" fmla="*/ 99639 h 99638"/>
                <a:gd name="connsiteX2" fmla="*/ -1 w 80626"/>
                <a:gd name="connsiteY2" fmla="*/ 49819 h 99638"/>
                <a:gd name="connsiteX3" fmla="*/ 40312 w 80626"/>
                <a:gd name="connsiteY3" fmla="*/ 0 h 99638"/>
                <a:gd name="connsiteX4" fmla="*/ 80626 w 80626"/>
                <a:gd name="connsiteY4" fmla="*/ 49819 h 9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26" h="99638">
                  <a:moveTo>
                    <a:pt x="80626" y="49819"/>
                  </a:moveTo>
                  <a:cubicBezTo>
                    <a:pt x="80626" y="77334"/>
                    <a:pt x="62577" y="99639"/>
                    <a:pt x="40312" y="99639"/>
                  </a:cubicBezTo>
                  <a:cubicBezTo>
                    <a:pt x="18047" y="99639"/>
                    <a:pt x="-1" y="77334"/>
                    <a:pt x="-1" y="49819"/>
                  </a:cubicBezTo>
                  <a:cubicBezTo>
                    <a:pt x="-1" y="22305"/>
                    <a:pt x="18047" y="0"/>
                    <a:pt x="40312" y="0"/>
                  </a:cubicBezTo>
                  <a:cubicBezTo>
                    <a:pt x="62577" y="0"/>
                    <a:pt x="80626" y="22305"/>
                    <a:pt x="80626" y="49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28000">
                  <a:schemeClr val="accent5">
                    <a:lumMod val="75000"/>
                    <a:shade val="67500"/>
                    <a:satMod val="115000"/>
                  </a:schemeClr>
                </a:gs>
                <a:gs pos="67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4977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1" name="Freeform: Shape 1310">
            <a:extLst>
              <a:ext uri="{FF2B5EF4-FFF2-40B4-BE49-F238E27FC236}">
                <a16:creationId xmlns="" xmlns:a16="http://schemas.microsoft.com/office/drawing/2014/main" id="{ABCEAB75-2BC4-7CB3-165D-E91DD307CB0F}"/>
              </a:ext>
            </a:extLst>
          </p:cNvPr>
          <p:cNvSpPr/>
          <p:nvPr/>
        </p:nvSpPr>
        <p:spPr>
          <a:xfrm rot="10800000">
            <a:off x="4902518" y="2315183"/>
            <a:ext cx="45719" cy="515067"/>
          </a:xfrm>
          <a:custGeom>
            <a:avLst/>
            <a:gdLst>
              <a:gd name="connsiteX0" fmla="*/ 0 w 30210"/>
              <a:gd name="connsiteY0" fmla="*/ 0 h 299015"/>
              <a:gd name="connsiteX1" fmla="*/ 30209 w 30210"/>
              <a:gd name="connsiteY1" fmla="*/ 299015 h 29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10" h="299015">
                <a:moveTo>
                  <a:pt x="0" y="0"/>
                </a:moveTo>
                <a:lnTo>
                  <a:pt x="30209" y="299015"/>
                </a:lnTo>
              </a:path>
            </a:pathLst>
          </a:custGeom>
          <a:ln w="38100" cap="flat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4" name="TextBox 1313">
            <a:extLst>
              <a:ext uri="{FF2B5EF4-FFF2-40B4-BE49-F238E27FC236}">
                <a16:creationId xmlns="" xmlns:a16="http://schemas.microsoft.com/office/drawing/2014/main" id="{96167FC4-351F-B64F-C31D-6C526632D016}"/>
              </a:ext>
            </a:extLst>
          </p:cNvPr>
          <p:cNvSpPr txBox="1"/>
          <p:nvPr/>
        </p:nvSpPr>
        <p:spPr>
          <a:xfrm>
            <a:off x="2745958" y="137397"/>
            <a:ext cx="3297776" cy="646331"/>
          </a:xfrm>
          <a:prstGeom prst="rect">
            <a:avLst/>
          </a:prstGeom>
          <a:noFill/>
          <a:ln w="38100"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prstClr val="white"/>
                </a:solidFill>
                <a:latin typeface="Helvetica" pitchFamily="2" charset="0"/>
              </a:rPr>
              <a:t>Surfactant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15" name="TextBox 1314">
            <a:extLst>
              <a:ext uri="{FF2B5EF4-FFF2-40B4-BE49-F238E27FC236}">
                <a16:creationId xmlns="" xmlns:a16="http://schemas.microsoft.com/office/drawing/2014/main" id="{623B5B46-DF66-BDB8-0D68-C800A4FA9726}"/>
              </a:ext>
            </a:extLst>
          </p:cNvPr>
          <p:cNvSpPr txBox="1"/>
          <p:nvPr/>
        </p:nvSpPr>
        <p:spPr>
          <a:xfrm>
            <a:off x="5208582" y="3742982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Air space</a:t>
            </a:r>
          </a:p>
        </p:txBody>
      </p:sp>
      <p:sp>
        <p:nvSpPr>
          <p:cNvPr id="1316" name="TextBox 1315">
            <a:extLst>
              <a:ext uri="{FF2B5EF4-FFF2-40B4-BE49-F238E27FC236}">
                <a16:creationId xmlns="" xmlns:a16="http://schemas.microsoft.com/office/drawing/2014/main" id="{F7DD7098-51EB-72F0-49CA-6BB496EF3712}"/>
              </a:ext>
            </a:extLst>
          </p:cNvPr>
          <p:cNvSpPr txBox="1"/>
          <p:nvPr/>
        </p:nvSpPr>
        <p:spPr>
          <a:xfrm>
            <a:off x="4534780" y="2912661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Air/liquid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interface</a:t>
            </a:r>
          </a:p>
        </p:txBody>
      </p:sp>
      <p:sp>
        <p:nvSpPr>
          <p:cNvPr id="1317" name="TextBox 1316">
            <a:extLst>
              <a:ext uri="{FF2B5EF4-FFF2-40B4-BE49-F238E27FC236}">
                <a16:creationId xmlns="" xmlns:a16="http://schemas.microsoft.com/office/drawing/2014/main" id="{08BAE05A-4ABF-EF46-94D4-AF9CAA23A505}"/>
              </a:ext>
            </a:extLst>
          </p:cNvPr>
          <p:cNvSpPr txBox="1"/>
          <p:nvPr/>
        </p:nvSpPr>
        <p:spPr>
          <a:xfrm>
            <a:off x="1849275" y="4825666"/>
            <a:ext cx="931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Lamellar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body</a:t>
            </a:r>
          </a:p>
        </p:txBody>
      </p:sp>
      <p:sp>
        <p:nvSpPr>
          <p:cNvPr id="1318" name="TextBox 1317">
            <a:extLst>
              <a:ext uri="{FF2B5EF4-FFF2-40B4-BE49-F238E27FC236}">
                <a16:creationId xmlns="" xmlns:a16="http://schemas.microsoft.com/office/drawing/2014/main" id="{303F39E3-5B0B-3EB9-6D3C-DCAF955DC31B}"/>
              </a:ext>
            </a:extLst>
          </p:cNvPr>
          <p:cNvSpPr txBox="1"/>
          <p:nvPr/>
        </p:nvSpPr>
        <p:spPr>
          <a:xfrm>
            <a:off x="603207" y="2919456"/>
            <a:ext cx="124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Type II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pneumocyte</a:t>
            </a:r>
          </a:p>
        </p:txBody>
      </p:sp>
      <p:sp>
        <p:nvSpPr>
          <p:cNvPr id="1319" name="TextBox 1318">
            <a:extLst>
              <a:ext uri="{FF2B5EF4-FFF2-40B4-BE49-F238E27FC236}">
                <a16:creationId xmlns="" xmlns:a16="http://schemas.microsoft.com/office/drawing/2014/main" id="{1760F837-BC70-E789-8A8A-D6A8141CE6A3}"/>
              </a:ext>
            </a:extLst>
          </p:cNvPr>
          <p:cNvSpPr txBox="1"/>
          <p:nvPr/>
        </p:nvSpPr>
        <p:spPr>
          <a:xfrm>
            <a:off x="3069209" y="1116366"/>
            <a:ext cx="124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Type I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pneumocyte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069098F-2164-56D5-9295-B05381D2BE84}"/>
              </a:ext>
            </a:extLst>
          </p:cNvPr>
          <p:cNvSpPr/>
          <p:nvPr/>
        </p:nvSpPr>
        <p:spPr>
          <a:xfrm>
            <a:off x="3361957" y="3578805"/>
            <a:ext cx="261674" cy="279354"/>
          </a:xfrm>
          <a:custGeom>
            <a:avLst/>
            <a:gdLst>
              <a:gd name="connsiteX0" fmla="*/ 251171 w 330252"/>
              <a:gd name="connsiteY0" fmla="*/ 324732 h 352566"/>
              <a:gd name="connsiteX1" fmla="*/ 4066 w 330252"/>
              <a:gd name="connsiteY1" fmla="*/ 192594 h 352566"/>
              <a:gd name="connsiteX2" fmla="*/ 263863 w 330252"/>
              <a:gd name="connsiteY2" fmla="*/ 15664 h 352566"/>
              <a:gd name="connsiteX3" fmla="*/ 251171 w 330252"/>
              <a:gd name="connsiteY3" fmla="*/ 324732 h 3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52" h="352566">
                <a:moveTo>
                  <a:pt x="251171" y="324732"/>
                </a:moveTo>
                <a:cubicBezTo>
                  <a:pt x="170247" y="375596"/>
                  <a:pt x="-31021" y="370271"/>
                  <a:pt x="4066" y="192594"/>
                </a:cubicBezTo>
                <a:cubicBezTo>
                  <a:pt x="39154" y="14917"/>
                  <a:pt x="169052" y="-27636"/>
                  <a:pt x="263863" y="15664"/>
                </a:cubicBezTo>
                <a:cubicBezTo>
                  <a:pt x="358674" y="58963"/>
                  <a:pt x="349715" y="262769"/>
                  <a:pt x="251171" y="324732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8A96685C-2BF9-FE43-1821-41B26139B4E0}"/>
              </a:ext>
            </a:extLst>
          </p:cNvPr>
          <p:cNvSpPr/>
          <p:nvPr/>
        </p:nvSpPr>
        <p:spPr>
          <a:xfrm>
            <a:off x="3401764" y="3620038"/>
            <a:ext cx="190076" cy="202918"/>
          </a:xfrm>
          <a:custGeom>
            <a:avLst/>
            <a:gdLst>
              <a:gd name="connsiteX0" fmla="*/ 251171 w 330252"/>
              <a:gd name="connsiteY0" fmla="*/ 324732 h 352566"/>
              <a:gd name="connsiteX1" fmla="*/ 4066 w 330252"/>
              <a:gd name="connsiteY1" fmla="*/ 192594 h 352566"/>
              <a:gd name="connsiteX2" fmla="*/ 263863 w 330252"/>
              <a:gd name="connsiteY2" fmla="*/ 15664 h 352566"/>
              <a:gd name="connsiteX3" fmla="*/ 251171 w 330252"/>
              <a:gd name="connsiteY3" fmla="*/ 324732 h 3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52" h="352566">
                <a:moveTo>
                  <a:pt x="251171" y="324732"/>
                </a:moveTo>
                <a:cubicBezTo>
                  <a:pt x="170247" y="375596"/>
                  <a:pt x="-31021" y="370271"/>
                  <a:pt x="4066" y="192594"/>
                </a:cubicBezTo>
                <a:cubicBezTo>
                  <a:pt x="39154" y="14917"/>
                  <a:pt x="169052" y="-27636"/>
                  <a:pt x="263863" y="15664"/>
                </a:cubicBezTo>
                <a:cubicBezTo>
                  <a:pt x="358674" y="58963"/>
                  <a:pt x="349715" y="262769"/>
                  <a:pt x="251171" y="324732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525997C4-96B1-9D99-ACF3-AA6375021A81}"/>
              </a:ext>
            </a:extLst>
          </p:cNvPr>
          <p:cNvSpPr/>
          <p:nvPr/>
        </p:nvSpPr>
        <p:spPr>
          <a:xfrm>
            <a:off x="3438439" y="3649113"/>
            <a:ext cx="128832" cy="137536"/>
          </a:xfrm>
          <a:custGeom>
            <a:avLst/>
            <a:gdLst>
              <a:gd name="connsiteX0" fmla="*/ 251171 w 330252"/>
              <a:gd name="connsiteY0" fmla="*/ 324732 h 352566"/>
              <a:gd name="connsiteX1" fmla="*/ 4066 w 330252"/>
              <a:gd name="connsiteY1" fmla="*/ 192594 h 352566"/>
              <a:gd name="connsiteX2" fmla="*/ 263863 w 330252"/>
              <a:gd name="connsiteY2" fmla="*/ 15664 h 352566"/>
              <a:gd name="connsiteX3" fmla="*/ 251171 w 330252"/>
              <a:gd name="connsiteY3" fmla="*/ 324732 h 3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52" h="352566">
                <a:moveTo>
                  <a:pt x="251171" y="324732"/>
                </a:moveTo>
                <a:cubicBezTo>
                  <a:pt x="170247" y="375596"/>
                  <a:pt x="-31021" y="370271"/>
                  <a:pt x="4066" y="192594"/>
                </a:cubicBezTo>
                <a:cubicBezTo>
                  <a:pt x="39154" y="14917"/>
                  <a:pt x="169052" y="-27636"/>
                  <a:pt x="263863" y="15664"/>
                </a:cubicBezTo>
                <a:cubicBezTo>
                  <a:pt x="358674" y="58963"/>
                  <a:pt x="349715" y="262769"/>
                  <a:pt x="251171" y="324732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0895EDD2-54B2-140B-20E1-3203839CC326}"/>
              </a:ext>
            </a:extLst>
          </p:cNvPr>
          <p:cNvSpPr/>
          <p:nvPr/>
        </p:nvSpPr>
        <p:spPr>
          <a:xfrm>
            <a:off x="3461165" y="3668956"/>
            <a:ext cx="92852" cy="99126"/>
          </a:xfrm>
          <a:custGeom>
            <a:avLst/>
            <a:gdLst>
              <a:gd name="connsiteX0" fmla="*/ 251171 w 330252"/>
              <a:gd name="connsiteY0" fmla="*/ 324732 h 352566"/>
              <a:gd name="connsiteX1" fmla="*/ 4066 w 330252"/>
              <a:gd name="connsiteY1" fmla="*/ 192594 h 352566"/>
              <a:gd name="connsiteX2" fmla="*/ 263863 w 330252"/>
              <a:gd name="connsiteY2" fmla="*/ 15664 h 352566"/>
              <a:gd name="connsiteX3" fmla="*/ 251171 w 330252"/>
              <a:gd name="connsiteY3" fmla="*/ 324732 h 3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52" h="352566">
                <a:moveTo>
                  <a:pt x="251171" y="324732"/>
                </a:moveTo>
                <a:cubicBezTo>
                  <a:pt x="170247" y="375596"/>
                  <a:pt x="-31021" y="370271"/>
                  <a:pt x="4066" y="192594"/>
                </a:cubicBezTo>
                <a:cubicBezTo>
                  <a:pt x="39154" y="14917"/>
                  <a:pt x="169052" y="-27636"/>
                  <a:pt x="263863" y="15664"/>
                </a:cubicBezTo>
                <a:cubicBezTo>
                  <a:pt x="358674" y="58963"/>
                  <a:pt x="349715" y="262769"/>
                  <a:pt x="251171" y="324732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BBCE334-7EFA-076B-266A-EF7115AB421A}"/>
              </a:ext>
            </a:extLst>
          </p:cNvPr>
          <p:cNvSpPr/>
          <p:nvPr/>
        </p:nvSpPr>
        <p:spPr>
          <a:xfrm>
            <a:off x="3747560" y="4547162"/>
            <a:ext cx="188226" cy="188226"/>
          </a:xfrm>
          <a:custGeom>
            <a:avLst/>
            <a:gdLst>
              <a:gd name="connsiteX0" fmla="*/ 241880 w 241880"/>
              <a:gd name="connsiteY0" fmla="*/ 120940 h 241879"/>
              <a:gd name="connsiteX1" fmla="*/ 120939 w 241880"/>
              <a:gd name="connsiteY1" fmla="*/ 241880 h 241879"/>
              <a:gd name="connsiteX2" fmla="*/ 0 w 241880"/>
              <a:gd name="connsiteY2" fmla="*/ 120940 h 241879"/>
              <a:gd name="connsiteX3" fmla="*/ 120939 w 241880"/>
              <a:gd name="connsiteY3" fmla="*/ 0 h 241879"/>
              <a:gd name="connsiteX4" fmla="*/ 241880 w 241880"/>
              <a:gd name="connsiteY4" fmla="*/ 120940 h 2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80" h="241879">
                <a:moveTo>
                  <a:pt x="241880" y="120940"/>
                </a:moveTo>
                <a:cubicBezTo>
                  <a:pt x="241880" y="187731"/>
                  <a:pt x="187732" y="241880"/>
                  <a:pt x="120939" y="241880"/>
                </a:cubicBezTo>
                <a:cubicBezTo>
                  <a:pt x="54150" y="241880"/>
                  <a:pt x="0" y="187731"/>
                  <a:pt x="0" y="120940"/>
                </a:cubicBezTo>
                <a:cubicBezTo>
                  <a:pt x="0" y="54149"/>
                  <a:pt x="54150" y="0"/>
                  <a:pt x="120939" y="0"/>
                </a:cubicBezTo>
                <a:cubicBezTo>
                  <a:pt x="187732" y="0"/>
                  <a:pt x="241880" y="54149"/>
                  <a:pt x="241880" y="120940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7511A0B2-6FD0-C146-D56D-8CF11D8F484D}"/>
              </a:ext>
            </a:extLst>
          </p:cNvPr>
          <p:cNvSpPr/>
          <p:nvPr/>
        </p:nvSpPr>
        <p:spPr>
          <a:xfrm>
            <a:off x="3776043" y="4580030"/>
            <a:ext cx="131260" cy="131260"/>
          </a:xfrm>
          <a:custGeom>
            <a:avLst/>
            <a:gdLst>
              <a:gd name="connsiteX0" fmla="*/ 241880 w 241880"/>
              <a:gd name="connsiteY0" fmla="*/ 120940 h 241879"/>
              <a:gd name="connsiteX1" fmla="*/ 120939 w 241880"/>
              <a:gd name="connsiteY1" fmla="*/ 241880 h 241879"/>
              <a:gd name="connsiteX2" fmla="*/ 0 w 241880"/>
              <a:gd name="connsiteY2" fmla="*/ 120940 h 241879"/>
              <a:gd name="connsiteX3" fmla="*/ 120939 w 241880"/>
              <a:gd name="connsiteY3" fmla="*/ 0 h 241879"/>
              <a:gd name="connsiteX4" fmla="*/ 241880 w 241880"/>
              <a:gd name="connsiteY4" fmla="*/ 120940 h 2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80" h="241879">
                <a:moveTo>
                  <a:pt x="241880" y="120940"/>
                </a:moveTo>
                <a:cubicBezTo>
                  <a:pt x="241880" y="187731"/>
                  <a:pt x="187732" y="241880"/>
                  <a:pt x="120939" y="241880"/>
                </a:cubicBezTo>
                <a:cubicBezTo>
                  <a:pt x="54150" y="241880"/>
                  <a:pt x="0" y="187731"/>
                  <a:pt x="0" y="120940"/>
                </a:cubicBezTo>
                <a:cubicBezTo>
                  <a:pt x="0" y="54149"/>
                  <a:pt x="54150" y="0"/>
                  <a:pt x="120939" y="0"/>
                </a:cubicBezTo>
                <a:cubicBezTo>
                  <a:pt x="187732" y="0"/>
                  <a:pt x="241880" y="54149"/>
                  <a:pt x="241880" y="120940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C6052475-7CFE-535F-8AA3-BF9E55625792}"/>
              </a:ext>
            </a:extLst>
          </p:cNvPr>
          <p:cNvSpPr/>
          <p:nvPr/>
        </p:nvSpPr>
        <p:spPr>
          <a:xfrm>
            <a:off x="3793947" y="4597934"/>
            <a:ext cx="95452" cy="95452"/>
          </a:xfrm>
          <a:custGeom>
            <a:avLst/>
            <a:gdLst>
              <a:gd name="connsiteX0" fmla="*/ 241880 w 241880"/>
              <a:gd name="connsiteY0" fmla="*/ 120940 h 241879"/>
              <a:gd name="connsiteX1" fmla="*/ 120939 w 241880"/>
              <a:gd name="connsiteY1" fmla="*/ 241880 h 241879"/>
              <a:gd name="connsiteX2" fmla="*/ 0 w 241880"/>
              <a:gd name="connsiteY2" fmla="*/ 120940 h 241879"/>
              <a:gd name="connsiteX3" fmla="*/ 120939 w 241880"/>
              <a:gd name="connsiteY3" fmla="*/ 0 h 241879"/>
              <a:gd name="connsiteX4" fmla="*/ 241880 w 241880"/>
              <a:gd name="connsiteY4" fmla="*/ 120940 h 2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80" h="241879">
                <a:moveTo>
                  <a:pt x="241880" y="120940"/>
                </a:moveTo>
                <a:cubicBezTo>
                  <a:pt x="241880" y="187731"/>
                  <a:pt x="187732" y="241880"/>
                  <a:pt x="120939" y="241880"/>
                </a:cubicBezTo>
                <a:cubicBezTo>
                  <a:pt x="54150" y="241880"/>
                  <a:pt x="0" y="187731"/>
                  <a:pt x="0" y="120940"/>
                </a:cubicBezTo>
                <a:cubicBezTo>
                  <a:pt x="0" y="54149"/>
                  <a:pt x="54150" y="0"/>
                  <a:pt x="120939" y="0"/>
                </a:cubicBezTo>
                <a:cubicBezTo>
                  <a:pt x="187732" y="0"/>
                  <a:pt x="241880" y="54149"/>
                  <a:pt x="241880" y="120940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Freeform: Shape 350">
            <a:extLst>
              <a:ext uri="{FF2B5EF4-FFF2-40B4-BE49-F238E27FC236}">
                <a16:creationId xmlns="" xmlns:a16="http://schemas.microsoft.com/office/drawing/2014/main" id="{C973C50E-E248-2D54-CC4D-6E5D1726AE0D}"/>
              </a:ext>
            </a:extLst>
          </p:cNvPr>
          <p:cNvSpPr/>
          <p:nvPr/>
        </p:nvSpPr>
        <p:spPr>
          <a:xfrm>
            <a:off x="3816445" y="4622800"/>
            <a:ext cx="45720" cy="45720"/>
          </a:xfrm>
          <a:custGeom>
            <a:avLst/>
            <a:gdLst>
              <a:gd name="connsiteX0" fmla="*/ 241880 w 241880"/>
              <a:gd name="connsiteY0" fmla="*/ 120940 h 241879"/>
              <a:gd name="connsiteX1" fmla="*/ 120939 w 241880"/>
              <a:gd name="connsiteY1" fmla="*/ 241880 h 241879"/>
              <a:gd name="connsiteX2" fmla="*/ 0 w 241880"/>
              <a:gd name="connsiteY2" fmla="*/ 120940 h 241879"/>
              <a:gd name="connsiteX3" fmla="*/ 120939 w 241880"/>
              <a:gd name="connsiteY3" fmla="*/ 0 h 241879"/>
              <a:gd name="connsiteX4" fmla="*/ 241880 w 241880"/>
              <a:gd name="connsiteY4" fmla="*/ 120940 h 24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80" h="241879">
                <a:moveTo>
                  <a:pt x="241880" y="120940"/>
                </a:moveTo>
                <a:cubicBezTo>
                  <a:pt x="241880" y="187731"/>
                  <a:pt x="187732" y="241880"/>
                  <a:pt x="120939" y="241880"/>
                </a:cubicBezTo>
                <a:cubicBezTo>
                  <a:pt x="54150" y="241880"/>
                  <a:pt x="0" y="187731"/>
                  <a:pt x="0" y="120940"/>
                </a:cubicBezTo>
                <a:cubicBezTo>
                  <a:pt x="0" y="54149"/>
                  <a:pt x="54150" y="0"/>
                  <a:pt x="120939" y="0"/>
                </a:cubicBezTo>
                <a:cubicBezTo>
                  <a:pt x="187732" y="0"/>
                  <a:pt x="241880" y="54149"/>
                  <a:pt x="241880" y="120940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Freeform: Shape 351">
            <a:extLst>
              <a:ext uri="{FF2B5EF4-FFF2-40B4-BE49-F238E27FC236}">
                <a16:creationId xmlns="" xmlns:a16="http://schemas.microsoft.com/office/drawing/2014/main" id="{FE301F86-FF6E-A7C4-A0D3-F2318910AFC1}"/>
              </a:ext>
            </a:extLst>
          </p:cNvPr>
          <p:cNvSpPr/>
          <p:nvPr/>
        </p:nvSpPr>
        <p:spPr>
          <a:xfrm>
            <a:off x="3609491" y="2507523"/>
            <a:ext cx="186862" cy="177026"/>
          </a:xfrm>
          <a:custGeom>
            <a:avLst/>
            <a:gdLst>
              <a:gd name="connsiteX0" fmla="*/ 211819 w 211818"/>
              <a:gd name="connsiteY0" fmla="*/ 100335 h 200670"/>
              <a:gd name="connsiteX1" fmla="*/ 105909 w 211818"/>
              <a:gd name="connsiteY1" fmla="*/ 200671 h 200670"/>
              <a:gd name="connsiteX2" fmla="*/ 0 w 211818"/>
              <a:gd name="connsiteY2" fmla="*/ 100335 h 200670"/>
              <a:gd name="connsiteX3" fmla="*/ 105909 w 211818"/>
              <a:gd name="connsiteY3" fmla="*/ 0 h 200670"/>
              <a:gd name="connsiteX4" fmla="*/ 211819 w 211818"/>
              <a:gd name="connsiteY4" fmla="*/ 100335 h 2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8" h="200670">
                <a:moveTo>
                  <a:pt x="211819" y="100335"/>
                </a:moveTo>
                <a:cubicBezTo>
                  <a:pt x="211819" y="155749"/>
                  <a:pt x="164402" y="200671"/>
                  <a:pt x="105909" y="200671"/>
                </a:cubicBezTo>
                <a:cubicBezTo>
                  <a:pt x="47417" y="200671"/>
                  <a:pt x="0" y="155749"/>
                  <a:pt x="0" y="100335"/>
                </a:cubicBezTo>
                <a:cubicBezTo>
                  <a:pt x="0" y="44922"/>
                  <a:pt x="47417" y="0"/>
                  <a:pt x="105909" y="0"/>
                </a:cubicBezTo>
                <a:cubicBezTo>
                  <a:pt x="164402" y="0"/>
                  <a:pt x="211819" y="44922"/>
                  <a:pt x="211819" y="100335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="" xmlns:a16="http://schemas.microsoft.com/office/drawing/2014/main" id="{A1280AE1-D3C5-4D58-D7E4-4D821094D27B}"/>
              </a:ext>
            </a:extLst>
          </p:cNvPr>
          <p:cNvSpPr/>
          <p:nvPr/>
        </p:nvSpPr>
        <p:spPr>
          <a:xfrm>
            <a:off x="3628699" y="2530587"/>
            <a:ext cx="149196" cy="141342"/>
          </a:xfrm>
          <a:custGeom>
            <a:avLst/>
            <a:gdLst>
              <a:gd name="connsiteX0" fmla="*/ 211819 w 211818"/>
              <a:gd name="connsiteY0" fmla="*/ 100335 h 200670"/>
              <a:gd name="connsiteX1" fmla="*/ 105909 w 211818"/>
              <a:gd name="connsiteY1" fmla="*/ 200671 h 200670"/>
              <a:gd name="connsiteX2" fmla="*/ 0 w 211818"/>
              <a:gd name="connsiteY2" fmla="*/ 100335 h 200670"/>
              <a:gd name="connsiteX3" fmla="*/ 105909 w 211818"/>
              <a:gd name="connsiteY3" fmla="*/ 0 h 200670"/>
              <a:gd name="connsiteX4" fmla="*/ 211819 w 211818"/>
              <a:gd name="connsiteY4" fmla="*/ 100335 h 2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8" h="200670">
                <a:moveTo>
                  <a:pt x="211819" y="100335"/>
                </a:moveTo>
                <a:cubicBezTo>
                  <a:pt x="211819" y="155749"/>
                  <a:pt x="164402" y="200671"/>
                  <a:pt x="105909" y="200671"/>
                </a:cubicBezTo>
                <a:cubicBezTo>
                  <a:pt x="47417" y="200671"/>
                  <a:pt x="0" y="155749"/>
                  <a:pt x="0" y="100335"/>
                </a:cubicBezTo>
                <a:cubicBezTo>
                  <a:pt x="0" y="44922"/>
                  <a:pt x="47417" y="0"/>
                  <a:pt x="105909" y="0"/>
                </a:cubicBezTo>
                <a:cubicBezTo>
                  <a:pt x="164402" y="0"/>
                  <a:pt x="211819" y="44922"/>
                  <a:pt x="211819" y="100335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Freeform: Shape 353">
            <a:extLst>
              <a:ext uri="{FF2B5EF4-FFF2-40B4-BE49-F238E27FC236}">
                <a16:creationId xmlns="" xmlns:a16="http://schemas.microsoft.com/office/drawing/2014/main" id="{805C682D-57E4-2A82-3DFA-87354CBE038D}"/>
              </a:ext>
            </a:extLst>
          </p:cNvPr>
          <p:cNvSpPr/>
          <p:nvPr/>
        </p:nvSpPr>
        <p:spPr>
          <a:xfrm>
            <a:off x="3650376" y="2548866"/>
            <a:ext cx="107130" cy="101490"/>
          </a:xfrm>
          <a:custGeom>
            <a:avLst/>
            <a:gdLst>
              <a:gd name="connsiteX0" fmla="*/ 211819 w 211818"/>
              <a:gd name="connsiteY0" fmla="*/ 100335 h 200670"/>
              <a:gd name="connsiteX1" fmla="*/ 105909 w 211818"/>
              <a:gd name="connsiteY1" fmla="*/ 200671 h 200670"/>
              <a:gd name="connsiteX2" fmla="*/ 0 w 211818"/>
              <a:gd name="connsiteY2" fmla="*/ 100335 h 200670"/>
              <a:gd name="connsiteX3" fmla="*/ 105909 w 211818"/>
              <a:gd name="connsiteY3" fmla="*/ 0 h 200670"/>
              <a:gd name="connsiteX4" fmla="*/ 211819 w 211818"/>
              <a:gd name="connsiteY4" fmla="*/ 100335 h 2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8" h="200670">
                <a:moveTo>
                  <a:pt x="211819" y="100335"/>
                </a:moveTo>
                <a:cubicBezTo>
                  <a:pt x="211819" y="155749"/>
                  <a:pt x="164402" y="200671"/>
                  <a:pt x="105909" y="200671"/>
                </a:cubicBezTo>
                <a:cubicBezTo>
                  <a:pt x="47417" y="200671"/>
                  <a:pt x="0" y="155749"/>
                  <a:pt x="0" y="100335"/>
                </a:cubicBezTo>
                <a:cubicBezTo>
                  <a:pt x="0" y="44922"/>
                  <a:pt x="47417" y="0"/>
                  <a:pt x="105909" y="0"/>
                </a:cubicBezTo>
                <a:cubicBezTo>
                  <a:pt x="164402" y="0"/>
                  <a:pt x="211819" y="44922"/>
                  <a:pt x="211819" y="100335"/>
                </a:cubicBezTo>
                <a:close/>
              </a:path>
            </a:pathLst>
          </a:custGeom>
          <a:solidFill>
            <a:srgbClr val="F58787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5" name="Freeform: Shape 354">
            <a:extLst>
              <a:ext uri="{FF2B5EF4-FFF2-40B4-BE49-F238E27FC236}">
                <a16:creationId xmlns="" xmlns:a16="http://schemas.microsoft.com/office/drawing/2014/main" id="{D7190EEF-560D-EE2E-9146-B7A369684BF7}"/>
              </a:ext>
            </a:extLst>
          </p:cNvPr>
          <p:cNvSpPr/>
          <p:nvPr/>
        </p:nvSpPr>
        <p:spPr>
          <a:xfrm>
            <a:off x="3678067" y="2572835"/>
            <a:ext cx="53016" cy="50224"/>
          </a:xfrm>
          <a:custGeom>
            <a:avLst/>
            <a:gdLst>
              <a:gd name="connsiteX0" fmla="*/ 211819 w 211818"/>
              <a:gd name="connsiteY0" fmla="*/ 100335 h 200670"/>
              <a:gd name="connsiteX1" fmla="*/ 105909 w 211818"/>
              <a:gd name="connsiteY1" fmla="*/ 200671 h 200670"/>
              <a:gd name="connsiteX2" fmla="*/ 0 w 211818"/>
              <a:gd name="connsiteY2" fmla="*/ 100335 h 200670"/>
              <a:gd name="connsiteX3" fmla="*/ 105909 w 211818"/>
              <a:gd name="connsiteY3" fmla="*/ 0 h 200670"/>
              <a:gd name="connsiteX4" fmla="*/ 211819 w 211818"/>
              <a:gd name="connsiteY4" fmla="*/ 100335 h 2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18" h="200670">
                <a:moveTo>
                  <a:pt x="211819" y="100335"/>
                </a:moveTo>
                <a:cubicBezTo>
                  <a:pt x="211819" y="155749"/>
                  <a:pt x="164402" y="200671"/>
                  <a:pt x="105909" y="200671"/>
                </a:cubicBezTo>
                <a:cubicBezTo>
                  <a:pt x="47417" y="200671"/>
                  <a:pt x="0" y="155749"/>
                  <a:pt x="0" y="100335"/>
                </a:cubicBezTo>
                <a:cubicBezTo>
                  <a:pt x="0" y="44922"/>
                  <a:pt x="47417" y="0"/>
                  <a:pt x="105909" y="0"/>
                </a:cubicBezTo>
                <a:cubicBezTo>
                  <a:pt x="164402" y="0"/>
                  <a:pt x="211819" y="44922"/>
                  <a:pt x="211819" y="100335"/>
                </a:cubicBezTo>
                <a:close/>
              </a:path>
            </a:pathLst>
          </a:custGeom>
          <a:solidFill>
            <a:srgbClr val="A50021"/>
          </a:solidFill>
          <a:ln w="1244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939787F2-D1A4-A125-7D79-5A98D66DD4E7}"/>
              </a:ext>
            </a:extLst>
          </p:cNvPr>
          <p:cNvSpPr/>
          <p:nvPr/>
        </p:nvSpPr>
        <p:spPr>
          <a:xfrm>
            <a:off x="2377702" y="3800450"/>
            <a:ext cx="1056778" cy="954901"/>
          </a:xfrm>
          <a:custGeom>
            <a:avLst/>
            <a:gdLst>
              <a:gd name="connsiteX0" fmla="*/ -1 w 1037694"/>
              <a:gd name="connsiteY0" fmla="*/ 937657 h 937657"/>
              <a:gd name="connsiteX1" fmla="*/ 1037694 w 1037694"/>
              <a:gd name="connsiteY1" fmla="*/ 0 h 93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7694" h="937657">
                <a:moveTo>
                  <a:pt x="-1" y="937657"/>
                </a:moveTo>
                <a:lnTo>
                  <a:pt x="1037694" y="0"/>
                </a:lnTo>
              </a:path>
            </a:pathLst>
          </a:custGeom>
          <a:ln w="38100" cap="flat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ACD5E261-6CF8-D78D-FBF5-215656E868ED}"/>
              </a:ext>
            </a:extLst>
          </p:cNvPr>
          <p:cNvSpPr/>
          <p:nvPr/>
        </p:nvSpPr>
        <p:spPr>
          <a:xfrm>
            <a:off x="3515065" y="2813617"/>
            <a:ext cx="255455" cy="1675639"/>
          </a:xfrm>
          <a:custGeom>
            <a:avLst/>
            <a:gdLst>
              <a:gd name="connsiteX0" fmla="*/ 250843 w 250842"/>
              <a:gd name="connsiteY0" fmla="*/ 1645380 h 1645379"/>
              <a:gd name="connsiteX1" fmla="*/ 21306 w 250842"/>
              <a:gd name="connsiteY1" fmla="*/ 1060090 h 1645379"/>
              <a:gd name="connsiteX2" fmla="*/ 213515 w 250842"/>
              <a:gd name="connsiteY2" fmla="*/ 0 h 16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842" h="1645379">
                <a:moveTo>
                  <a:pt x="250843" y="1645380"/>
                </a:moveTo>
                <a:cubicBezTo>
                  <a:pt x="250843" y="1645380"/>
                  <a:pt x="96308" y="1263200"/>
                  <a:pt x="21306" y="1060090"/>
                </a:cubicBezTo>
                <a:cubicBezTo>
                  <a:pt x="-53747" y="857031"/>
                  <a:pt x="83618" y="418064"/>
                  <a:pt x="213515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miter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9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89" y="251692"/>
            <a:ext cx="6612248" cy="780850"/>
          </a:xfrm>
        </p:spPr>
        <p:txBody>
          <a:bodyPr/>
          <a:lstStyle/>
          <a:p>
            <a:r>
              <a:rPr lang="en-US" sz="3600" dirty="0"/>
              <a:t>Tests for fetal lung maturity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810361" y="924314"/>
            <a:ext cx="3755836" cy="1361572"/>
            <a:chOff x="2847150" y="1033947"/>
            <a:chExt cx="3755836" cy="1361572"/>
          </a:xfrm>
        </p:grpSpPr>
        <p:grpSp>
          <p:nvGrpSpPr>
            <p:cNvPr id="22" name="Group 21"/>
            <p:cNvGrpSpPr/>
            <p:nvPr/>
          </p:nvGrpSpPr>
          <p:grpSpPr>
            <a:xfrm>
              <a:off x="2847150" y="1033947"/>
              <a:ext cx="3755836" cy="1361572"/>
              <a:chOff x="2888094" y="965707"/>
              <a:chExt cx="3755836" cy="1361572"/>
            </a:xfrm>
          </p:grpSpPr>
          <p:cxnSp>
            <p:nvCxnSpPr>
              <p:cNvPr id="10" name="Elbow Connector 9"/>
              <p:cNvCxnSpPr/>
              <p:nvPr/>
            </p:nvCxnSpPr>
            <p:spPr bwMode="auto">
              <a:xfrm rot="16200000" flipH="1">
                <a:off x="4947333" y="630681"/>
                <a:ext cx="1361572" cy="2031623"/>
              </a:xfrm>
              <a:prstGeom prst="bent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H="1">
                <a:off x="2888094" y="1646266"/>
                <a:ext cx="171357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Arrow Connector 13"/>
            <p:cNvCxnSpPr/>
            <p:nvPr/>
          </p:nvCxnSpPr>
          <p:spPr bwMode="auto">
            <a:xfrm flipH="1">
              <a:off x="2847150" y="1705744"/>
              <a:ext cx="23038" cy="47960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5308865" y="2289867"/>
            <a:ext cx="2591126" cy="825130"/>
            <a:chOff x="5320070" y="2395519"/>
            <a:chExt cx="2490412" cy="825131"/>
          </a:xfrm>
        </p:grpSpPr>
        <p:sp>
          <p:nvSpPr>
            <p:cNvPr id="8" name="TextBox 7"/>
            <p:cNvSpPr txBox="1"/>
            <p:nvPr/>
          </p:nvSpPr>
          <p:spPr>
            <a:xfrm>
              <a:off x="5524788" y="2574318"/>
              <a:ext cx="2156397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Non Invasive Tests 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320070" y="2395519"/>
              <a:ext cx="2490412" cy="714894"/>
            </a:xfrm>
            <a:prstGeom prst="ellipse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28718" y="2075717"/>
            <a:ext cx="3270873" cy="934492"/>
            <a:chOff x="1500831" y="2365761"/>
            <a:chExt cx="3270873" cy="934492"/>
          </a:xfrm>
        </p:grpSpPr>
        <p:sp>
          <p:nvSpPr>
            <p:cNvPr id="7" name="TextBox 6"/>
            <p:cNvSpPr txBox="1"/>
            <p:nvPr/>
          </p:nvSpPr>
          <p:spPr>
            <a:xfrm>
              <a:off x="1636301" y="2531355"/>
              <a:ext cx="3078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Invasive Tests Requiring Amniocentesis </a:t>
              </a: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500831" y="2365761"/>
              <a:ext cx="3270873" cy="934492"/>
            </a:xfrm>
            <a:prstGeom prst="ellipse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1315" y="3896578"/>
            <a:ext cx="1415955" cy="369332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Direct Test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3814" y="3935093"/>
            <a:ext cx="1574726" cy="369332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Indirect Test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69283" y="4831998"/>
            <a:ext cx="4572000" cy="92333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Foam </a:t>
            </a:r>
            <a:r>
              <a:rPr lang="en-US" b="1" dirty="0"/>
              <a:t>Stability Test (or Shake Test)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Lamellar Body Count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311" y="4831998"/>
            <a:ext cx="3356220" cy="92333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b="1" dirty="0"/>
              <a:t>Lecithin/Sphingomyelin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b="1" dirty="0"/>
              <a:t>Phosphatidylglycerol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360905" y="2999105"/>
            <a:ext cx="3140272" cy="935989"/>
            <a:chOff x="2847150" y="1033947"/>
            <a:chExt cx="3755836" cy="1361572"/>
          </a:xfrm>
        </p:grpSpPr>
        <p:grpSp>
          <p:nvGrpSpPr>
            <p:cNvPr id="26" name="Group 25"/>
            <p:cNvGrpSpPr/>
            <p:nvPr/>
          </p:nvGrpSpPr>
          <p:grpSpPr>
            <a:xfrm>
              <a:off x="2847150" y="1033947"/>
              <a:ext cx="3755836" cy="1361572"/>
              <a:chOff x="2888094" y="965707"/>
              <a:chExt cx="3755836" cy="1361572"/>
            </a:xfrm>
          </p:grpSpPr>
          <p:cxnSp>
            <p:nvCxnSpPr>
              <p:cNvPr id="28" name="Elbow Connector 27"/>
              <p:cNvCxnSpPr/>
              <p:nvPr/>
            </p:nvCxnSpPr>
            <p:spPr bwMode="auto">
              <a:xfrm rot="16200000" flipH="1">
                <a:off x="4947333" y="630681"/>
                <a:ext cx="1361572" cy="2031623"/>
              </a:xfrm>
              <a:prstGeom prst="bent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>
                <a:off x="2888094" y="1646266"/>
                <a:ext cx="171357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" name="Straight Arrow Connector 26"/>
            <p:cNvCxnSpPr/>
            <p:nvPr/>
          </p:nvCxnSpPr>
          <p:spPr bwMode="auto">
            <a:xfrm flipH="1">
              <a:off x="2870186" y="1705744"/>
              <a:ext cx="1" cy="6544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6" name="Straight Arrow Connector 35"/>
          <p:cNvCxnSpPr/>
          <p:nvPr/>
        </p:nvCxnSpPr>
        <p:spPr bwMode="auto">
          <a:xfrm>
            <a:off x="1376000" y="4290304"/>
            <a:ext cx="2961" cy="5001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529958" y="4326406"/>
            <a:ext cx="7884" cy="4664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533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803" y="3067050"/>
            <a:ext cx="3620193" cy="800100"/>
          </a:xfrm>
        </p:spPr>
        <p:txBody>
          <a:bodyPr/>
          <a:lstStyle/>
          <a:p>
            <a:r>
              <a:rPr lang="en-US" dirty="0"/>
              <a:t>Direct Tests</a:t>
            </a:r>
          </a:p>
        </p:txBody>
      </p:sp>
    </p:spTree>
    <p:extLst>
      <p:ext uri="{BB962C8B-B14F-4D97-AF65-F5344CB8AC3E}">
        <p14:creationId xmlns:p14="http://schemas.microsoft.com/office/powerpoint/2010/main" val="11766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253" y="304044"/>
            <a:ext cx="6827293" cy="646331"/>
          </a:xfrm>
        </p:spPr>
        <p:txBody>
          <a:bodyPr/>
          <a:lstStyle/>
          <a:p>
            <a:r>
              <a:rPr lang="en-US" sz="3600" dirty="0"/>
              <a:t>Lecithin/Sphingomyelin Ratio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" y="1314235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>
                <a:srgbClr val="A50021"/>
              </a:buClr>
            </a:pPr>
            <a:r>
              <a:rPr lang="en-US" sz="2000" b="1" dirty="0" smtClean="0"/>
              <a:t>The most popular test was reported in 1971 using  </a:t>
            </a:r>
            <a:r>
              <a:rPr lang="en-US" sz="2000" b="1" dirty="0"/>
              <a:t>by thin layer chromatography procedure </a:t>
            </a:r>
          </a:p>
          <a:p>
            <a:pPr marL="342900" indent="-34290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3-4 ml amniotic fluid  </a:t>
            </a:r>
            <a:r>
              <a:rPr lang="en-US" sz="2000" b="1" dirty="0" smtClean="0"/>
              <a:t>centrifuged </a:t>
            </a:r>
            <a:r>
              <a:rPr lang="en-US" sz="2000" b="1" dirty="0"/>
              <a:t>at low speed </a:t>
            </a:r>
            <a:r>
              <a:rPr lang="en-US" sz="2000" b="1" dirty="0" smtClean="0"/>
              <a:t>mixed </a:t>
            </a:r>
            <a:r>
              <a:rPr lang="en-US" sz="2000" b="1" dirty="0"/>
              <a:t>with methanol </a:t>
            </a:r>
          </a:p>
          <a:p>
            <a:pPr marL="342900" indent="-34290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Lipid extraction and </a:t>
            </a:r>
            <a:r>
              <a:rPr lang="en-US" sz="2000" b="1" dirty="0" smtClean="0"/>
              <a:t>then application to  </a:t>
            </a:r>
            <a:r>
              <a:rPr lang="en-US" sz="2000" b="1" dirty="0"/>
              <a:t>thin </a:t>
            </a:r>
            <a:r>
              <a:rPr lang="en-US" sz="2000" b="1" dirty="0" smtClean="0"/>
              <a:t>layer </a:t>
            </a:r>
            <a:r>
              <a:rPr lang="en-US" sz="2000" b="1" dirty="0"/>
              <a:t>chromatography plate </a:t>
            </a:r>
            <a:r>
              <a:rPr lang="en-US" sz="2000" b="1" dirty="0" smtClean="0"/>
              <a:t>vs </a:t>
            </a:r>
            <a:r>
              <a:rPr lang="en-US" sz="2000" b="1" dirty="0"/>
              <a:t>controls</a:t>
            </a:r>
          </a:p>
          <a:p>
            <a:pPr marL="342900" indent="-34290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Visualization of phospholipid </a:t>
            </a:r>
            <a:r>
              <a:rPr lang="en-US" sz="2000" b="1" dirty="0"/>
              <a:t>components </a:t>
            </a:r>
            <a:endParaRPr lang="en-US" sz="2000" b="1" dirty="0" smtClean="0"/>
          </a:p>
          <a:p>
            <a:pPr marL="342900" indent="-34290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L/S ratio of 2.0 or greater indicates maturity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375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68763"/>
            <a:ext cx="6172200" cy="646331"/>
          </a:xfrm>
        </p:spPr>
        <p:txBody>
          <a:bodyPr/>
          <a:lstStyle/>
          <a:p>
            <a:r>
              <a:rPr lang="en-US" sz="3600" dirty="0" smtClean="0"/>
              <a:t>Phosphatidylglycerol (PG)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81940" y="1508865"/>
            <a:ext cx="85039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b="1" dirty="0"/>
              <a:t>It can be detected by  two-dimensional thin-layer chromatography or  polyclonal </a:t>
            </a:r>
            <a:r>
              <a:rPr lang="en-US" b="1" dirty="0" smtClean="0"/>
              <a:t>antibodies</a:t>
            </a:r>
            <a:endParaRPr lang="en-US" b="1" dirty="0"/>
          </a:p>
          <a:p>
            <a:pPr marL="285750" indent="-28575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The detection </a:t>
            </a:r>
            <a:r>
              <a:rPr lang="en-US" b="1" dirty="0"/>
              <a:t>decreases the rate of false immature results</a:t>
            </a:r>
          </a:p>
          <a:p>
            <a:pPr marL="285750" indent="-285750" algn="just">
              <a:lnSpc>
                <a:spcPct val="20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b="1" dirty="0"/>
              <a:t>The presence of PG in amniotic fluid specimens contaminated with blood or meconium remained a valid finding even when the results of the L/S ratio were called into question.</a:t>
            </a:r>
          </a:p>
        </p:txBody>
      </p:sp>
    </p:spTree>
    <p:extLst>
      <p:ext uri="{BB962C8B-B14F-4D97-AF65-F5344CB8AC3E}">
        <p14:creationId xmlns:p14="http://schemas.microsoft.com/office/powerpoint/2010/main" val="41388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72" y="456127"/>
            <a:ext cx="4778062" cy="800100"/>
          </a:xfrm>
        </p:spPr>
        <p:txBody>
          <a:bodyPr/>
          <a:lstStyle/>
          <a:p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4850" y="1491364"/>
            <a:ext cx="8628845" cy="452431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All </a:t>
            </a:r>
            <a:r>
              <a:rPr lang="en-US" sz="2400" b="1" dirty="0"/>
              <a:t>births before 37 weeks of gestation are defined as preterm and these are subdivided according to the gestation at delivery into:</a:t>
            </a:r>
          </a:p>
          <a:p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Extreme (&lt;28 weeks), which occurs in about 0.25% of </a:t>
            </a:r>
            <a:r>
              <a:rPr lang="en-US" sz="2400" b="1" dirty="0" smtClean="0"/>
              <a:t>pregnancies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Early </a:t>
            </a:r>
            <a:r>
              <a:rPr lang="en-US" sz="2400" b="1" dirty="0"/>
              <a:t>(28-30 weeks), which occurs in about 0.25% of </a:t>
            </a:r>
            <a:r>
              <a:rPr lang="en-US" sz="2400" b="1" dirty="0" smtClean="0"/>
              <a:t>pregnancies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Moderate </a:t>
            </a:r>
            <a:r>
              <a:rPr lang="en-US" sz="2400" b="1" dirty="0"/>
              <a:t>(31-33 weeks), which occurs in about 0.6% of </a:t>
            </a:r>
            <a:r>
              <a:rPr lang="en-US" sz="2400" b="1" dirty="0" smtClean="0"/>
              <a:t>pregnancies</a:t>
            </a:r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Mild or late  </a:t>
            </a:r>
            <a:r>
              <a:rPr lang="en-US" sz="2400" b="1" dirty="0"/>
              <a:t>(34-36 weeks), which occurs in about 3.0% of </a:t>
            </a:r>
            <a:r>
              <a:rPr lang="en-US" sz="2400" b="1" dirty="0" smtClean="0"/>
              <a:t>pregnancies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70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Phosphatidylglycerol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136" y="2014050"/>
            <a:ext cx="8188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 smtClean="0"/>
              <a:t>Presence </a:t>
            </a:r>
            <a:r>
              <a:rPr lang="en-US" sz="2400" b="1" dirty="0"/>
              <a:t>indicates a more </a:t>
            </a:r>
            <a:r>
              <a:rPr lang="en-US" sz="2400" b="1" dirty="0" smtClean="0"/>
              <a:t>advanced </a:t>
            </a:r>
            <a:r>
              <a:rPr lang="en-US" sz="2400" b="1" dirty="0"/>
              <a:t>state of fetal pulmonary </a:t>
            </a:r>
            <a:r>
              <a:rPr lang="en-US" sz="2400" b="1" dirty="0" smtClean="0"/>
              <a:t>maturity</a:t>
            </a:r>
            <a:endParaRPr lang="en-US" sz="2400" b="1" dirty="0"/>
          </a:p>
          <a:p>
            <a:pPr marL="342900" indent="-342900"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 smtClean="0"/>
              <a:t>But the disadvantage they are late appearance in pregnancy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96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906" y="3152419"/>
            <a:ext cx="3669987" cy="629361"/>
          </a:xfrm>
        </p:spPr>
        <p:txBody>
          <a:bodyPr/>
          <a:lstStyle/>
          <a:p>
            <a:r>
              <a:rPr lang="en-US" dirty="0"/>
              <a:t>Indirect tests </a:t>
            </a:r>
          </a:p>
        </p:txBody>
      </p:sp>
    </p:spTree>
    <p:extLst>
      <p:ext uri="{BB962C8B-B14F-4D97-AF65-F5344CB8AC3E}">
        <p14:creationId xmlns:p14="http://schemas.microsoft.com/office/powerpoint/2010/main" val="21457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489" y="322116"/>
            <a:ext cx="3582822" cy="646331"/>
          </a:xfrm>
        </p:spPr>
        <p:txBody>
          <a:bodyPr/>
          <a:lstStyle/>
          <a:p>
            <a:r>
              <a:rPr lang="en-US" sz="3600" dirty="0"/>
              <a:t>Foam Stability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661" y="2632897"/>
            <a:ext cx="7926495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/>
              <a:t>The principle: 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/>
              <a:t>Addition of  </a:t>
            </a:r>
            <a:r>
              <a:rPr lang="en-US" b="1" dirty="0"/>
              <a:t>amniotic fluid to </a:t>
            </a:r>
            <a:r>
              <a:rPr lang="en-US" b="1" dirty="0" smtClean="0"/>
              <a:t>different concentrations  </a:t>
            </a:r>
            <a:r>
              <a:rPr lang="en-US" b="1" dirty="0"/>
              <a:t>of 95% </a:t>
            </a:r>
            <a:r>
              <a:rPr lang="en-US" b="1" dirty="0" smtClean="0"/>
              <a:t>ethanol solution  </a:t>
            </a:r>
            <a:r>
              <a:rPr lang="en-US" b="1" dirty="0"/>
              <a:t>followed by shaking and observing the meniscus for the presence of a ring of bubbles</a:t>
            </a:r>
          </a:p>
        </p:txBody>
      </p:sp>
    </p:spTree>
    <p:extLst>
      <p:ext uri="{BB962C8B-B14F-4D97-AF65-F5344CB8AC3E}">
        <p14:creationId xmlns:p14="http://schemas.microsoft.com/office/powerpoint/2010/main" val="31146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647" y="167640"/>
            <a:ext cx="3877887" cy="800100"/>
          </a:xfrm>
        </p:spPr>
        <p:txBody>
          <a:bodyPr/>
          <a:lstStyle/>
          <a:p>
            <a:r>
              <a:rPr lang="en-US" dirty="0"/>
              <a:t>Shaking test </a:t>
            </a:r>
          </a:p>
        </p:txBody>
      </p:sp>
      <p:pic>
        <p:nvPicPr>
          <p:cNvPr id="4" name="shaking test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750.9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774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4808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1" dirty="0"/>
              <a:t>https://www.youtube.com/watch?v=t_HLlbPNCuM</a:t>
            </a:r>
          </a:p>
        </p:txBody>
      </p:sp>
    </p:spTree>
    <p:extLst>
      <p:ext uri="{BB962C8B-B14F-4D97-AF65-F5344CB8AC3E}">
        <p14:creationId xmlns:p14="http://schemas.microsoft.com/office/powerpoint/2010/main" val="211562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752" y="564317"/>
            <a:ext cx="4177145" cy="800100"/>
          </a:xfrm>
        </p:spPr>
        <p:txBody>
          <a:bodyPr/>
          <a:lstStyle/>
          <a:p>
            <a:r>
              <a:rPr lang="en-US" dirty="0" smtClean="0"/>
              <a:t>Shaking test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29" y="1961371"/>
            <a:ext cx="8672325" cy="2170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1630" y="6550223"/>
            <a:ext cx="4422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https://www.youtube.com/watch?v=t_HLlbPNCuM</a:t>
            </a:r>
          </a:p>
        </p:txBody>
      </p:sp>
    </p:spTree>
    <p:extLst>
      <p:ext uri="{BB962C8B-B14F-4D97-AF65-F5344CB8AC3E}">
        <p14:creationId xmlns:p14="http://schemas.microsoft.com/office/powerpoint/2010/main" val="10975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631" y="653151"/>
            <a:ext cx="5094738" cy="646331"/>
          </a:xfrm>
        </p:spPr>
        <p:txBody>
          <a:bodyPr/>
          <a:lstStyle/>
          <a:p>
            <a:r>
              <a:rPr lang="en-US" sz="3600" dirty="0"/>
              <a:t>Lamellar Body Count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163" y="2413338"/>
            <a:ext cx="760541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Phospholipids </a:t>
            </a:r>
            <a:r>
              <a:rPr lang="en-US" b="1" dirty="0" smtClean="0"/>
              <a:t>are packaged </a:t>
            </a:r>
            <a:r>
              <a:rPr lang="en-US" b="1" dirty="0"/>
              <a:t>into multi-layered </a:t>
            </a:r>
            <a:r>
              <a:rPr lang="en-US" b="1" dirty="0" smtClean="0"/>
              <a:t>lamellar bodies</a:t>
            </a:r>
            <a:endParaRPr lang="en-US" b="1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They are similar </a:t>
            </a:r>
            <a:r>
              <a:rPr lang="en-US" b="1" dirty="0"/>
              <a:t>in size to platelets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Therefore they can be counted with </a:t>
            </a:r>
            <a:r>
              <a:rPr lang="en-US" b="1" dirty="0"/>
              <a:t>automated cell </a:t>
            </a:r>
            <a:r>
              <a:rPr lang="en-US" b="1" dirty="0" smtClean="0"/>
              <a:t>counter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The </a:t>
            </a:r>
            <a:r>
              <a:rPr lang="en-US" b="1" dirty="0"/>
              <a:t>l</a:t>
            </a:r>
            <a:r>
              <a:rPr lang="en-US" b="1" dirty="0" smtClean="0"/>
              <a:t>amellar body count </a:t>
            </a:r>
            <a:r>
              <a:rPr lang="en-US" b="1" dirty="0"/>
              <a:t>method is a </a:t>
            </a:r>
            <a:r>
              <a:rPr lang="en-US" b="1" dirty="0" smtClean="0"/>
              <a:t>indirect </a:t>
            </a:r>
            <a:r>
              <a:rPr lang="en-US" b="1" dirty="0"/>
              <a:t>reflection of surfactant </a:t>
            </a:r>
            <a:r>
              <a:rPr lang="en-US" b="1" dirty="0" smtClean="0"/>
              <a:t>concentration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069869" y="21388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738" y="358832"/>
            <a:ext cx="6122324" cy="800100"/>
          </a:xfrm>
        </p:spPr>
        <p:txBody>
          <a:bodyPr/>
          <a:lstStyle/>
          <a:p>
            <a:r>
              <a:rPr lang="en-US" dirty="0" smtClean="0"/>
              <a:t>Lamellar body count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7449" y="1615872"/>
            <a:ext cx="4330930" cy="2246769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If the count :</a:t>
            </a:r>
          </a:p>
          <a:p>
            <a:pPr marL="342900" indent="-342900"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&lt;= 8.000 immature no further testing</a:t>
            </a:r>
          </a:p>
          <a:p>
            <a:pPr marL="342900" indent="-342900"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9.000-32.000 transitional perform L/S and PG </a:t>
            </a:r>
          </a:p>
          <a:p>
            <a:pPr marL="342900" indent="-342900"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&gt;32.000 mature no further testing 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370" y="1615872"/>
            <a:ext cx="4111989" cy="36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055" y="3067050"/>
            <a:ext cx="5648498" cy="800100"/>
          </a:xfrm>
        </p:spPr>
        <p:txBody>
          <a:bodyPr/>
          <a:lstStyle/>
          <a:p>
            <a:r>
              <a:rPr lang="en-US" dirty="0" smtClean="0"/>
              <a:t>Non invasive tests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184" y="199505"/>
            <a:ext cx="6857431" cy="120534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dirty="0"/>
              <a:t>The Fetal Pulmonary Maturity: the Ultrasound Role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673" y="1516181"/>
            <a:ext cx="8229600" cy="397031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Ultrasound can evaluate the development of fetal pulmonary parenchyma by measuring the diameter and area of fetal lungs </a:t>
            </a:r>
          </a:p>
          <a:p>
            <a:pPr marL="342900" indent="-342900" algn="just">
              <a:lnSpc>
                <a:spcPct val="150000"/>
              </a:lnSpc>
              <a:buClr>
                <a:srgbClr val="A50021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Color Doppler can show the distribution of fetal pulmonary vessels, helping to understand the development of fetal pulmonary circulation, as well as the fetal pulmonary maturity</a:t>
            </a:r>
          </a:p>
        </p:txBody>
      </p:sp>
    </p:spTree>
    <p:extLst>
      <p:ext uri="{BB962C8B-B14F-4D97-AF65-F5344CB8AC3E}">
        <p14:creationId xmlns:p14="http://schemas.microsoft.com/office/powerpoint/2010/main" val="210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" y="357445"/>
            <a:ext cx="8686800" cy="646331"/>
          </a:xfrm>
        </p:spPr>
        <p:txBody>
          <a:bodyPr/>
          <a:lstStyle/>
          <a:p>
            <a:r>
              <a:rPr lang="en-US" sz="3600" dirty="0"/>
              <a:t>Measurement Methods Of Fetal </a:t>
            </a:r>
            <a:r>
              <a:rPr lang="en-US" sz="3600" dirty="0" smtClean="0"/>
              <a:t>Lung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16" r="1683" b="3311"/>
          <a:stretch/>
        </p:blipFill>
        <p:spPr>
          <a:xfrm>
            <a:off x="1670857" y="1387547"/>
            <a:ext cx="5906565" cy="449463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108960" y="2078182"/>
            <a:ext cx="2343342" cy="2320149"/>
          </a:xfrm>
          <a:custGeom>
            <a:avLst/>
            <a:gdLst>
              <a:gd name="connsiteX0" fmla="*/ 174567 w 2343342"/>
              <a:gd name="connsiteY0" fmla="*/ 290945 h 2320149"/>
              <a:gd name="connsiteX1" fmla="*/ 174567 w 2343342"/>
              <a:gd name="connsiteY1" fmla="*/ 290945 h 2320149"/>
              <a:gd name="connsiteX2" fmla="*/ 257695 w 2343342"/>
              <a:gd name="connsiteY2" fmla="*/ 299258 h 2320149"/>
              <a:gd name="connsiteX3" fmla="*/ 282633 w 2343342"/>
              <a:gd name="connsiteY3" fmla="*/ 307571 h 2320149"/>
              <a:gd name="connsiteX4" fmla="*/ 324196 w 2343342"/>
              <a:gd name="connsiteY4" fmla="*/ 315883 h 2320149"/>
              <a:gd name="connsiteX5" fmla="*/ 399011 w 2343342"/>
              <a:gd name="connsiteY5" fmla="*/ 340822 h 2320149"/>
              <a:gd name="connsiteX6" fmla="*/ 473825 w 2343342"/>
              <a:gd name="connsiteY6" fmla="*/ 365760 h 2320149"/>
              <a:gd name="connsiteX7" fmla="*/ 498764 w 2343342"/>
              <a:gd name="connsiteY7" fmla="*/ 374073 h 2320149"/>
              <a:gd name="connsiteX8" fmla="*/ 565265 w 2343342"/>
              <a:gd name="connsiteY8" fmla="*/ 448887 h 2320149"/>
              <a:gd name="connsiteX9" fmla="*/ 581891 w 2343342"/>
              <a:gd name="connsiteY9" fmla="*/ 465513 h 2320149"/>
              <a:gd name="connsiteX10" fmla="*/ 606829 w 2343342"/>
              <a:gd name="connsiteY10" fmla="*/ 490451 h 2320149"/>
              <a:gd name="connsiteX11" fmla="*/ 640080 w 2343342"/>
              <a:gd name="connsiteY11" fmla="*/ 532014 h 2320149"/>
              <a:gd name="connsiteX12" fmla="*/ 648393 w 2343342"/>
              <a:gd name="connsiteY12" fmla="*/ 556953 h 2320149"/>
              <a:gd name="connsiteX13" fmla="*/ 681644 w 2343342"/>
              <a:gd name="connsiteY13" fmla="*/ 598516 h 2320149"/>
              <a:gd name="connsiteX14" fmla="*/ 706582 w 2343342"/>
              <a:gd name="connsiteY14" fmla="*/ 623454 h 2320149"/>
              <a:gd name="connsiteX15" fmla="*/ 789709 w 2343342"/>
              <a:gd name="connsiteY15" fmla="*/ 739833 h 2320149"/>
              <a:gd name="connsiteX16" fmla="*/ 806335 w 2343342"/>
              <a:gd name="connsiteY16" fmla="*/ 764771 h 2320149"/>
              <a:gd name="connsiteX17" fmla="*/ 839585 w 2343342"/>
              <a:gd name="connsiteY17" fmla="*/ 864523 h 2320149"/>
              <a:gd name="connsiteX18" fmla="*/ 847898 w 2343342"/>
              <a:gd name="connsiteY18" fmla="*/ 897774 h 2320149"/>
              <a:gd name="connsiteX19" fmla="*/ 864524 w 2343342"/>
              <a:gd name="connsiteY19" fmla="*/ 1014153 h 2320149"/>
              <a:gd name="connsiteX20" fmla="*/ 872836 w 2343342"/>
              <a:gd name="connsiteY20" fmla="*/ 1039091 h 2320149"/>
              <a:gd name="connsiteX21" fmla="*/ 889462 w 2343342"/>
              <a:gd name="connsiteY21" fmla="*/ 1130531 h 2320149"/>
              <a:gd name="connsiteX22" fmla="*/ 906087 w 2343342"/>
              <a:gd name="connsiteY22" fmla="*/ 1205345 h 2320149"/>
              <a:gd name="connsiteX23" fmla="*/ 914400 w 2343342"/>
              <a:gd name="connsiteY23" fmla="*/ 1512916 h 2320149"/>
              <a:gd name="connsiteX24" fmla="*/ 922713 w 2343342"/>
              <a:gd name="connsiteY24" fmla="*/ 1562793 h 2320149"/>
              <a:gd name="connsiteX25" fmla="*/ 931025 w 2343342"/>
              <a:gd name="connsiteY25" fmla="*/ 1679171 h 2320149"/>
              <a:gd name="connsiteX26" fmla="*/ 939338 w 2343342"/>
              <a:gd name="connsiteY26" fmla="*/ 1712422 h 2320149"/>
              <a:gd name="connsiteX27" fmla="*/ 947651 w 2343342"/>
              <a:gd name="connsiteY27" fmla="*/ 1770611 h 2320149"/>
              <a:gd name="connsiteX28" fmla="*/ 964276 w 2343342"/>
              <a:gd name="connsiteY28" fmla="*/ 1828800 h 2320149"/>
              <a:gd name="connsiteX29" fmla="*/ 972589 w 2343342"/>
              <a:gd name="connsiteY29" fmla="*/ 1870363 h 2320149"/>
              <a:gd name="connsiteX30" fmla="*/ 964276 w 2343342"/>
              <a:gd name="connsiteY30" fmla="*/ 2061556 h 2320149"/>
              <a:gd name="connsiteX31" fmla="*/ 939338 w 2343342"/>
              <a:gd name="connsiteY31" fmla="*/ 2161309 h 2320149"/>
              <a:gd name="connsiteX32" fmla="*/ 931025 w 2343342"/>
              <a:gd name="connsiteY32" fmla="*/ 2202873 h 2320149"/>
              <a:gd name="connsiteX33" fmla="*/ 922713 w 2343342"/>
              <a:gd name="connsiteY33" fmla="*/ 2227811 h 2320149"/>
              <a:gd name="connsiteX34" fmla="*/ 889462 w 2343342"/>
              <a:gd name="connsiteY34" fmla="*/ 2269374 h 2320149"/>
              <a:gd name="connsiteX35" fmla="*/ 881149 w 2343342"/>
              <a:gd name="connsiteY35" fmla="*/ 2294313 h 2320149"/>
              <a:gd name="connsiteX36" fmla="*/ 864524 w 2343342"/>
              <a:gd name="connsiteY36" fmla="*/ 2319251 h 2320149"/>
              <a:gd name="connsiteX37" fmla="*/ 931025 w 2343342"/>
              <a:gd name="connsiteY37" fmla="*/ 2261062 h 2320149"/>
              <a:gd name="connsiteX38" fmla="*/ 980902 w 2343342"/>
              <a:gd name="connsiteY38" fmla="*/ 2219498 h 2320149"/>
              <a:gd name="connsiteX39" fmla="*/ 1022465 w 2343342"/>
              <a:gd name="connsiteY39" fmla="*/ 2186247 h 2320149"/>
              <a:gd name="connsiteX40" fmla="*/ 1055716 w 2343342"/>
              <a:gd name="connsiteY40" fmla="*/ 2169622 h 2320149"/>
              <a:gd name="connsiteX41" fmla="*/ 1097280 w 2343342"/>
              <a:gd name="connsiteY41" fmla="*/ 2136371 h 2320149"/>
              <a:gd name="connsiteX42" fmla="*/ 1138844 w 2343342"/>
              <a:gd name="connsiteY42" fmla="*/ 2094807 h 2320149"/>
              <a:gd name="connsiteX43" fmla="*/ 1163782 w 2343342"/>
              <a:gd name="connsiteY43" fmla="*/ 2078182 h 2320149"/>
              <a:gd name="connsiteX44" fmla="*/ 1213658 w 2343342"/>
              <a:gd name="connsiteY44" fmla="*/ 2044931 h 2320149"/>
              <a:gd name="connsiteX45" fmla="*/ 1263535 w 2343342"/>
              <a:gd name="connsiteY45" fmla="*/ 2011680 h 2320149"/>
              <a:gd name="connsiteX46" fmla="*/ 1288473 w 2343342"/>
              <a:gd name="connsiteY46" fmla="*/ 1995054 h 2320149"/>
              <a:gd name="connsiteX47" fmla="*/ 1371600 w 2343342"/>
              <a:gd name="connsiteY47" fmla="*/ 1970116 h 2320149"/>
              <a:gd name="connsiteX48" fmla="*/ 1396538 w 2343342"/>
              <a:gd name="connsiteY48" fmla="*/ 1961803 h 2320149"/>
              <a:gd name="connsiteX49" fmla="*/ 1463040 w 2343342"/>
              <a:gd name="connsiteY49" fmla="*/ 1928553 h 2320149"/>
              <a:gd name="connsiteX50" fmla="*/ 1487978 w 2343342"/>
              <a:gd name="connsiteY50" fmla="*/ 1920240 h 2320149"/>
              <a:gd name="connsiteX51" fmla="*/ 1529542 w 2343342"/>
              <a:gd name="connsiteY51" fmla="*/ 1886989 h 2320149"/>
              <a:gd name="connsiteX52" fmla="*/ 1579418 w 2343342"/>
              <a:gd name="connsiteY52" fmla="*/ 1862051 h 2320149"/>
              <a:gd name="connsiteX53" fmla="*/ 1596044 w 2343342"/>
              <a:gd name="connsiteY53" fmla="*/ 1837113 h 2320149"/>
              <a:gd name="connsiteX54" fmla="*/ 1654233 w 2343342"/>
              <a:gd name="connsiteY54" fmla="*/ 1795549 h 2320149"/>
              <a:gd name="connsiteX55" fmla="*/ 1670858 w 2343342"/>
              <a:gd name="connsiteY55" fmla="*/ 1770611 h 2320149"/>
              <a:gd name="connsiteX56" fmla="*/ 1687484 w 2343342"/>
              <a:gd name="connsiteY56" fmla="*/ 1753985 h 2320149"/>
              <a:gd name="connsiteX57" fmla="*/ 1695796 w 2343342"/>
              <a:gd name="connsiteY57" fmla="*/ 1729047 h 2320149"/>
              <a:gd name="connsiteX58" fmla="*/ 1729047 w 2343342"/>
              <a:gd name="connsiteY58" fmla="*/ 1695796 h 2320149"/>
              <a:gd name="connsiteX59" fmla="*/ 1770611 w 2343342"/>
              <a:gd name="connsiteY59" fmla="*/ 1645920 h 2320149"/>
              <a:gd name="connsiteX60" fmla="*/ 1828800 w 2343342"/>
              <a:gd name="connsiteY60" fmla="*/ 1604356 h 2320149"/>
              <a:gd name="connsiteX61" fmla="*/ 1853738 w 2343342"/>
              <a:gd name="connsiteY61" fmla="*/ 1579418 h 2320149"/>
              <a:gd name="connsiteX62" fmla="*/ 1903615 w 2343342"/>
              <a:gd name="connsiteY62" fmla="*/ 1554480 h 2320149"/>
              <a:gd name="connsiteX63" fmla="*/ 1920240 w 2343342"/>
              <a:gd name="connsiteY63" fmla="*/ 1537854 h 2320149"/>
              <a:gd name="connsiteX64" fmla="*/ 1945178 w 2343342"/>
              <a:gd name="connsiteY64" fmla="*/ 1521229 h 2320149"/>
              <a:gd name="connsiteX65" fmla="*/ 1961804 w 2343342"/>
              <a:gd name="connsiteY65" fmla="*/ 1504603 h 2320149"/>
              <a:gd name="connsiteX66" fmla="*/ 1986742 w 2343342"/>
              <a:gd name="connsiteY66" fmla="*/ 1487978 h 2320149"/>
              <a:gd name="connsiteX67" fmla="*/ 2044931 w 2343342"/>
              <a:gd name="connsiteY67" fmla="*/ 1429789 h 2320149"/>
              <a:gd name="connsiteX68" fmla="*/ 2061556 w 2343342"/>
              <a:gd name="connsiteY68" fmla="*/ 1413163 h 2320149"/>
              <a:gd name="connsiteX69" fmla="*/ 2078182 w 2343342"/>
              <a:gd name="connsiteY69" fmla="*/ 1396538 h 2320149"/>
              <a:gd name="connsiteX70" fmla="*/ 2103120 w 2343342"/>
              <a:gd name="connsiteY70" fmla="*/ 1354974 h 2320149"/>
              <a:gd name="connsiteX71" fmla="*/ 2111433 w 2343342"/>
              <a:gd name="connsiteY71" fmla="*/ 1330036 h 2320149"/>
              <a:gd name="connsiteX72" fmla="*/ 2128058 w 2343342"/>
              <a:gd name="connsiteY72" fmla="*/ 1296785 h 2320149"/>
              <a:gd name="connsiteX73" fmla="*/ 2161309 w 2343342"/>
              <a:gd name="connsiteY73" fmla="*/ 1221971 h 2320149"/>
              <a:gd name="connsiteX74" fmla="*/ 2177935 w 2343342"/>
              <a:gd name="connsiteY74" fmla="*/ 1205345 h 2320149"/>
              <a:gd name="connsiteX75" fmla="*/ 2202873 w 2343342"/>
              <a:gd name="connsiteY75" fmla="*/ 1172094 h 2320149"/>
              <a:gd name="connsiteX76" fmla="*/ 2252749 w 2343342"/>
              <a:gd name="connsiteY76" fmla="*/ 1122218 h 2320149"/>
              <a:gd name="connsiteX77" fmla="*/ 2269375 w 2343342"/>
              <a:gd name="connsiteY77" fmla="*/ 1105593 h 2320149"/>
              <a:gd name="connsiteX78" fmla="*/ 2302625 w 2343342"/>
              <a:gd name="connsiteY78" fmla="*/ 1055716 h 2320149"/>
              <a:gd name="connsiteX79" fmla="*/ 2327564 w 2343342"/>
              <a:gd name="connsiteY79" fmla="*/ 1014153 h 2320149"/>
              <a:gd name="connsiteX80" fmla="*/ 2327564 w 2343342"/>
              <a:gd name="connsiteY80" fmla="*/ 822960 h 2320149"/>
              <a:gd name="connsiteX81" fmla="*/ 2310938 w 2343342"/>
              <a:gd name="connsiteY81" fmla="*/ 773083 h 2320149"/>
              <a:gd name="connsiteX82" fmla="*/ 2286000 w 2343342"/>
              <a:gd name="connsiteY82" fmla="*/ 714894 h 2320149"/>
              <a:gd name="connsiteX83" fmla="*/ 2269375 w 2343342"/>
              <a:gd name="connsiteY83" fmla="*/ 665018 h 2320149"/>
              <a:gd name="connsiteX84" fmla="*/ 2261062 w 2343342"/>
              <a:gd name="connsiteY84" fmla="*/ 640080 h 2320149"/>
              <a:gd name="connsiteX85" fmla="*/ 2244436 w 2343342"/>
              <a:gd name="connsiteY85" fmla="*/ 606829 h 2320149"/>
              <a:gd name="connsiteX86" fmla="*/ 2227811 w 2343342"/>
              <a:gd name="connsiteY86" fmla="*/ 581891 h 2320149"/>
              <a:gd name="connsiteX87" fmla="*/ 2219498 w 2343342"/>
              <a:gd name="connsiteY87" fmla="*/ 556953 h 2320149"/>
              <a:gd name="connsiteX88" fmla="*/ 2202873 w 2343342"/>
              <a:gd name="connsiteY88" fmla="*/ 523702 h 2320149"/>
              <a:gd name="connsiteX89" fmla="*/ 2194560 w 2343342"/>
              <a:gd name="connsiteY89" fmla="*/ 498763 h 2320149"/>
              <a:gd name="connsiteX90" fmla="*/ 2161309 w 2343342"/>
              <a:gd name="connsiteY90" fmla="*/ 448887 h 2320149"/>
              <a:gd name="connsiteX91" fmla="*/ 2136371 w 2343342"/>
              <a:gd name="connsiteY91" fmla="*/ 407323 h 2320149"/>
              <a:gd name="connsiteX92" fmla="*/ 2094807 w 2343342"/>
              <a:gd name="connsiteY92" fmla="*/ 332509 h 2320149"/>
              <a:gd name="connsiteX93" fmla="*/ 2078182 w 2343342"/>
              <a:gd name="connsiteY93" fmla="*/ 315883 h 2320149"/>
              <a:gd name="connsiteX94" fmla="*/ 2061556 w 2343342"/>
              <a:gd name="connsiteY94" fmla="*/ 290945 h 2320149"/>
              <a:gd name="connsiteX95" fmla="*/ 2003367 w 2343342"/>
              <a:gd name="connsiteY95" fmla="*/ 249382 h 2320149"/>
              <a:gd name="connsiteX96" fmla="*/ 1961804 w 2343342"/>
              <a:gd name="connsiteY96" fmla="*/ 216131 h 2320149"/>
              <a:gd name="connsiteX97" fmla="*/ 1911927 w 2343342"/>
              <a:gd name="connsiteY97" fmla="*/ 199505 h 2320149"/>
              <a:gd name="connsiteX98" fmla="*/ 1862051 w 2343342"/>
              <a:gd name="connsiteY98" fmla="*/ 166254 h 2320149"/>
              <a:gd name="connsiteX99" fmla="*/ 1795549 w 2343342"/>
              <a:gd name="connsiteY99" fmla="*/ 149629 h 2320149"/>
              <a:gd name="connsiteX100" fmla="*/ 1770611 w 2343342"/>
              <a:gd name="connsiteY100" fmla="*/ 141316 h 2320149"/>
              <a:gd name="connsiteX101" fmla="*/ 1737360 w 2343342"/>
              <a:gd name="connsiteY101" fmla="*/ 133003 h 2320149"/>
              <a:gd name="connsiteX102" fmla="*/ 1687484 w 2343342"/>
              <a:gd name="connsiteY102" fmla="*/ 116378 h 2320149"/>
              <a:gd name="connsiteX103" fmla="*/ 1662545 w 2343342"/>
              <a:gd name="connsiteY103" fmla="*/ 108065 h 2320149"/>
              <a:gd name="connsiteX104" fmla="*/ 1596044 w 2343342"/>
              <a:gd name="connsiteY104" fmla="*/ 99753 h 2320149"/>
              <a:gd name="connsiteX105" fmla="*/ 1479665 w 2343342"/>
              <a:gd name="connsiteY105" fmla="*/ 83127 h 2320149"/>
              <a:gd name="connsiteX106" fmla="*/ 1388225 w 2343342"/>
              <a:gd name="connsiteY106" fmla="*/ 66502 h 2320149"/>
              <a:gd name="connsiteX107" fmla="*/ 1288473 w 2343342"/>
              <a:gd name="connsiteY107" fmla="*/ 58189 h 2320149"/>
              <a:gd name="connsiteX108" fmla="*/ 1221971 w 2343342"/>
              <a:gd name="connsiteY108" fmla="*/ 49876 h 2320149"/>
              <a:gd name="connsiteX109" fmla="*/ 1130531 w 2343342"/>
              <a:gd name="connsiteY109" fmla="*/ 41563 h 2320149"/>
              <a:gd name="connsiteX110" fmla="*/ 989215 w 2343342"/>
              <a:gd name="connsiteY110" fmla="*/ 24938 h 2320149"/>
              <a:gd name="connsiteX111" fmla="*/ 964276 w 2343342"/>
              <a:gd name="connsiteY111" fmla="*/ 16625 h 2320149"/>
              <a:gd name="connsiteX112" fmla="*/ 872836 w 2343342"/>
              <a:gd name="connsiteY112" fmla="*/ 8313 h 2320149"/>
              <a:gd name="connsiteX113" fmla="*/ 831273 w 2343342"/>
              <a:gd name="connsiteY113" fmla="*/ 0 h 2320149"/>
              <a:gd name="connsiteX114" fmla="*/ 440575 w 2343342"/>
              <a:gd name="connsiteY114" fmla="*/ 8313 h 2320149"/>
              <a:gd name="connsiteX115" fmla="*/ 357447 w 2343342"/>
              <a:gd name="connsiteY115" fmla="*/ 24938 h 2320149"/>
              <a:gd name="connsiteX116" fmla="*/ 307571 w 2343342"/>
              <a:gd name="connsiteY116" fmla="*/ 41563 h 2320149"/>
              <a:gd name="connsiteX117" fmla="*/ 216131 w 2343342"/>
              <a:gd name="connsiteY117" fmla="*/ 66502 h 2320149"/>
              <a:gd name="connsiteX118" fmla="*/ 191193 w 2343342"/>
              <a:gd name="connsiteY118" fmla="*/ 83127 h 2320149"/>
              <a:gd name="connsiteX119" fmla="*/ 124691 w 2343342"/>
              <a:gd name="connsiteY119" fmla="*/ 99753 h 2320149"/>
              <a:gd name="connsiteX120" fmla="*/ 99753 w 2343342"/>
              <a:gd name="connsiteY120" fmla="*/ 108065 h 2320149"/>
              <a:gd name="connsiteX121" fmla="*/ 41564 w 2343342"/>
              <a:gd name="connsiteY121" fmla="*/ 124691 h 2320149"/>
              <a:gd name="connsiteX122" fmla="*/ 0 w 2343342"/>
              <a:gd name="connsiteY122" fmla="*/ 157942 h 2320149"/>
              <a:gd name="connsiteX123" fmla="*/ 16625 w 2343342"/>
              <a:gd name="connsiteY123" fmla="*/ 182880 h 2320149"/>
              <a:gd name="connsiteX124" fmla="*/ 24938 w 2343342"/>
              <a:gd name="connsiteY124" fmla="*/ 241069 h 2320149"/>
              <a:gd name="connsiteX125" fmla="*/ 108065 w 2343342"/>
              <a:gd name="connsiteY125" fmla="*/ 290945 h 2320149"/>
              <a:gd name="connsiteX126" fmla="*/ 157942 w 2343342"/>
              <a:gd name="connsiteY126" fmla="*/ 307571 h 2320149"/>
              <a:gd name="connsiteX127" fmla="*/ 174567 w 2343342"/>
              <a:gd name="connsiteY127" fmla="*/ 290945 h 232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343342" h="2320149">
                <a:moveTo>
                  <a:pt x="174567" y="290945"/>
                </a:moveTo>
                <a:lnTo>
                  <a:pt x="174567" y="290945"/>
                </a:lnTo>
                <a:cubicBezTo>
                  <a:pt x="202276" y="293716"/>
                  <a:pt x="230171" y="295023"/>
                  <a:pt x="257695" y="299258"/>
                </a:cubicBezTo>
                <a:cubicBezTo>
                  <a:pt x="266355" y="300590"/>
                  <a:pt x="274132" y="305446"/>
                  <a:pt x="282633" y="307571"/>
                </a:cubicBezTo>
                <a:cubicBezTo>
                  <a:pt x="296340" y="310998"/>
                  <a:pt x="310565" y="312166"/>
                  <a:pt x="324196" y="315883"/>
                </a:cubicBezTo>
                <a:cubicBezTo>
                  <a:pt x="324211" y="315887"/>
                  <a:pt x="386534" y="336663"/>
                  <a:pt x="399011" y="340822"/>
                </a:cubicBezTo>
                <a:lnTo>
                  <a:pt x="473825" y="365760"/>
                </a:lnTo>
                <a:lnTo>
                  <a:pt x="498764" y="374073"/>
                </a:lnTo>
                <a:cubicBezTo>
                  <a:pt x="528431" y="418574"/>
                  <a:pt x="508325" y="391947"/>
                  <a:pt x="565265" y="448887"/>
                </a:cubicBezTo>
                <a:lnTo>
                  <a:pt x="581891" y="465513"/>
                </a:lnTo>
                <a:lnTo>
                  <a:pt x="606829" y="490451"/>
                </a:lnTo>
                <a:cubicBezTo>
                  <a:pt x="627725" y="553136"/>
                  <a:pt x="597107" y="478298"/>
                  <a:pt x="640080" y="532014"/>
                </a:cubicBezTo>
                <a:cubicBezTo>
                  <a:pt x="645554" y="538857"/>
                  <a:pt x="643749" y="549522"/>
                  <a:pt x="648393" y="556953"/>
                </a:cubicBezTo>
                <a:cubicBezTo>
                  <a:pt x="657796" y="571998"/>
                  <a:pt x="669961" y="585164"/>
                  <a:pt x="681644" y="598516"/>
                </a:cubicBezTo>
                <a:cubicBezTo>
                  <a:pt x="689385" y="607363"/>
                  <a:pt x="699138" y="614355"/>
                  <a:pt x="706582" y="623454"/>
                </a:cubicBezTo>
                <a:cubicBezTo>
                  <a:pt x="743704" y="668826"/>
                  <a:pt x="758930" y="693665"/>
                  <a:pt x="789709" y="739833"/>
                </a:cubicBezTo>
                <a:cubicBezTo>
                  <a:pt x="795251" y="748146"/>
                  <a:pt x="801867" y="755835"/>
                  <a:pt x="806335" y="764771"/>
                </a:cubicBezTo>
                <a:cubicBezTo>
                  <a:pt x="833179" y="818460"/>
                  <a:pt x="819954" y="785999"/>
                  <a:pt x="839585" y="864523"/>
                </a:cubicBezTo>
                <a:cubicBezTo>
                  <a:pt x="842356" y="875607"/>
                  <a:pt x="846481" y="886437"/>
                  <a:pt x="847898" y="897774"/>
                </a:cubicBezTo>
                <a:cubicBezTo>
                  <a:pt x="851494" y="926540"/>
                  <a:pt x="857675" y="983330"/>
                  <a:pt x="864524" y="1014153"/>
                </a:cubicBezTo>
                <a:cubicBezTo>
                  <a:pt x="866425" y="1022707"/>
                  <a:pt x="870065" y="1030778"/>
                  <a:pt x="872836" y="1039091"/>
                </a:cubicBezTo>
                <a:cubicBezTo>
                  <a:pt x="893968" y="1187008"/>
                  <a:pt x="869864" y="1032547"/>
                  <a:pt x="889462" y="1130531"/>
                </a:cubicBezTo>
                <a:cubicBezTo>
                  <a:pt x="904093" y="1203684"/>
                  <a:pt x="889910" y="1156809"/>
                  <a:pt x="906087" y="1205345"/>
                </a:cubicBezTo>
                <a:cubicBezTo>
                  <a:pt x="908858" y="1307869"/>
                  <a:pt x="909635" y="1410466"/>
                  <a:pt x="914400" y="1512916"/>
                </a:cubicBezTo>
                <a:cubicBezTo>
                  <a:pt x="915183" y="1529753"/>
                  <a:pt x="921036" y="1546022"/>
                  <a:pt x="922713" y="1562793"/>
                </a:cubicBezTo>
                <a:cubicBezTo>
                  <a:pt x="926583" y="1601491"/>
                  <a:pt x="926730" y="1640517"/>
                  <a:pt x="931025" y="1679171"/>
                </a:cubicBezTo>
                <a:cubicBezTo>
                  <a:pt x="932287" y="1690526"/>
                  <a:pt x="937294" y="1701181"/>
                  <a:pt x="939338" y="1712422"/>
                </a:cubicBezTo>
                <a:cubicBezTo>
                  <a:pt x="942843" y="1731699"/>
                  <a:pt x="944146" y="1751334"/>
                  <a:pt x="947651" y="1770611"/>
                </a:cubicBezTo>
                <a:cubicBezTo>
                  <a:pt x="958015" y="1827611"/>
                  <a:pt x="952408" y="1781329"/>
                  <a:pt x="964276" y="1828800"/>
                </a:cubicBezTo>
                <a:cubicBezTo>
                  <a:pt x="967703" y="1842507"/>
                  <a:pt x="969818" y="1856509"/>
                  <a:pt x="972589" y="1870363"/>
                </a:cubicBezTo>
                <a:cubicBezTo>
                  <a:pt x="969818" y="1934094"/>
                  <a:pt x="968665" y="1997916"/>
                  <a:pt x="964276" y="2061556"/>
                </a:cubicBezTo>
                <a:cubicBezTo>
                  <a:pt x="958652" y="2143112"/>
                  <a:pt x="955505" y="2080478"/>
                  <a:pt x="939338" y="2161309"/>
                </a:cubicBezTo>
                <a:cubicBezTo>
                  <a:pt x="936567" y="2175164"/>
                  <a:pt x="934452" y="2189166"/>
                  <a:pt x="931025" y="2202873"/>
                </a:cubicBezTo>
                <a:cubicBezTo>
                  <a:pt x="928900" y="2211374"/>
                  <a:pt x="927221" y="2220297"/>
                  <a:pt x="922713" y="2227811"/>
                </a:cubicBezTo>
                <a:cubicBezTo>
                  <a:pt x="876321" y="2305131"/>
                  <a:pt x="939373" y="2169550"/>
                  <a:pt x="889462" y="2269374"/>
                </a:cubicBezTo>
                <a:cubicBezTo>
                  <a:pt x="885543" y="2277212"/>
                  <a:pt x="885068" y="2286475"/>
                  <a:pt x="881149" y="2294313"/>
                </a:cubicBezTo>
                <a:cubicBezTo>
                  <a:pt x="876681" y="2303249"/>
                  <a:pt x="856211" y="2324793"/>
                  <a:pt x="864524" y="2319251"/>
                </a:cubicBezTo>
                <a:cubicBezTo>
                  <a:pt x="889032" y="2302912"/>
                  <a:pt x="908661" y="2280231"/>
                  <a:pt x="931025" y="2261062"/>
                </a:cubicBezTo>
                <a:cubicBezTo>
                  <a:pt x="947457" y="2246978"/>
                  <a:pt x="964152" y="2233202"/>
                  <a:pt x="980902" y="2219498"/>
                </a:cubicBezTo>
                <a:cubicBezTo>
                  <a:pt x="994634" y="2208263"/>
                  <a:pt x="1006596" y="2194181"/>
                  <a:pt x="1022465" y="2186247"/>
                </a:cubicBezTo>
                <a:lnTo>
                  <a:pt x="1055716" y="2169622"/>
                </a:lnTo>
                <a:cubicBezTo>
                  <a:pt x="1120540" y="2104798"/>
                  <a:pt x="1013388" y="2209776"/>
                  <a:pt x="1097280" y="2136371"/>
                </a:cubicBezTo>
                <a:cubicBezTo>
                  <a:pt x="1112026" y="2123469"/>
                  <a:pt x="1122541" y="2105675"/>
                  <a:pt x="1138844" y="2094807"/>
                </a:cubicBezTo>
                <a:cubicBezTo>
                  <a:pt x="1147157" y="2089265"/>
                  <a:pt x="1156107" y="2084578"/>
                  <a:pt x="1163782" y="2078182"/>
                </a:cubicBezTo>
                <a:cubicBezTo>
                  <a:pt x="1205294" y="2043588"/>
                  <a:pt x="1169831" y="2059539"/>
                  <a:pt x="1213658" y="2044931"/>
                </a:cubicBezTo>
                <a:cubicBezTo>
                  <a:pt x="1243291" y="2015298"/>
                  <a:pt x="1216562" y="2038522"/>
                  <a:pt x="1263535" y="2011680"/>
                </a:cubicBezTo>
                <a:cubicBezTo>
                  <a:pt x="1272209" y="2006723"/>
                  <a:pt x="1279343" y="1999112"/>
                  <a:pt x="1288473" y="1995054"/>
                </a:cubicBezTo>
                <a:cubicBezTo>
                  <a:pt x="1324027" y="1979252"/>
                  <a:pt x="1337751" y="1979788"/>
                  <a:pt x="1371600" y="1970116"/>
                </a:cubicBezTo>
                <a:cubicBezTo>
                  <a:pt x="1380025" y="1967709"/>
                  <a:pt x="1388225" y="1964574"/>
                  <a:pt x="1396538" y="1961803"/>
                </a:cubicBezTo>
                <a:cubicBezTo>
                  <a:pt x="1425556" y="1932786"/>
                  <a:pt x="1405728" y="1947657"/>
                  <a:pt x="1463040" y="1928553"/>
                </a:cubicBezTo>
                <a:lnTo>
                  <a:pt x="1487978" y="1920240"/>
                </a:lnTo>
                <a:cubicBezTo>
                  <a:pt x="1503442" y="1904776"/>
                  <a:pt x="1508568" y="1897476"/>
                  <a:pt x="1529542" y="1886989"/>
                </a:cubicBezTo>
                <a:cubicBezTo>
                  <a:pt x="1598374" y="1852573"/>
                  <a:pt x="1507950" y="1909696"/>
                  <a:pt x="1579418" y="1862051"/>
                </a:cubicBezTo>
                <a:cubicBezTo>
                  <a:pt x="1584960" y="1853738"/>
                  <a:pt x="1588980" y="1844177"/>
                  <a:pt x="1596044" y="1837113"/>
                </a:cubicBezTo>
                <a:cubicBezTo>
                  <a:pt x="1606359" y="1826798"/>
                  <a:pt x="1640069" y="1804991"/>
                  <a:pt x="1654233" y="1795549"/>
                </a:cubicBezTo>
                <a:cubicBezTo>
                  <a:pt x="1659775" y="1787236"/>
                  <a:pt x="1664617" y="1778412"/>
                  <a:pt x="1670858" y="1770611"/>
                </a:cubicBezTo>
                <a:cubicBezTo>
                  <a:pt x="1675754" y="1764491"/>
                  <a:pt x="1683452" y="1760706"/>
                  <a:pt x="1687484" y="1753985"/>
                </a:cubicBezTo>
                <a:cubicBezTo>
                  <a:pt x="1691992" y="1746471"/>
                  <a:pt x="1690703" y="1736177"/>
                  <a:pt x="1695796" y="1729047"/>
                </a:cubicBezTo>
                <a:cubicBezTo>
                  <a:pt x="1704907" y="1716292"/>
                  <a:pt x="1729047" y="1695796"/>
                  <a:pt x="1729047" y="1695796"/>
                </a:cubicBezTo>
                <a:cubicBezTo>
                  <a:pt x="1743239" y="1653221"/>
                  <a:pt x="1727982" y="1683221"/>
                  <a:pt x="1770611" y="1645920"/>
                </a:cubicBezTo>
                <a:cubicBezTo>
                  <a:pt x="1819162" y="1603438"/>
                  <a:pt x="1783903" y="1619322"/>
                  <a:pt x="1828800" y="1604356"/>
                </a:cubicBezTo>
                <a:cubicBezTo>
                  <a:pt x="1837113" y="1596043"/>
                  <a:pt x="1843957" y="1585939"/>
                  <a:pt x="1853738" y="1579418"/>
                </a:cubicBezTo>
                <a:cubicBezTo>
                  <a:pt x="1945923" y="1517961"/>
                  <a:pt x="1805517" y="1632958"/>
                  <a:pt x="1903615" y="1554480"/>
                </a:cubicBezTo>
                <a:cubicBezTo>
                  <a:pt x="1909735" y="1549584"/>
                  <a:pt x="1914120" y="1542750"/>
                  <a:pt x="1920240" y="1537854"/>
                </a:cubicBezTo>
                <a:cubicBezTo>
                  <a:pt x="1928041" y="1531613"/>
                  <a:pt x="1937377" y="1527470"/>
                  <a:pt x="1945178" y="1521229"/>
                </a:cubicBezTo>
                <a:cubicBezTo>
                  <a:pt x="1951298" y="1516333"/>
                  <a:pt x="1955684" y="1509499"/>
                  <a:pt x="1961804" y="1504603"/>
                </a:cubicBezTo>
                <a:cubicBezTo>
                  <a:pt x="1969605" y="1498362"/>
                  <a:pt x="1979316" y="1494661"/>
                  <a:pt x="1986742" y="1487978"/>
                </a:cubicBezTo>
                <a:cubicBezTo>
                  <a:pt x="2007131" y="1469628"/>
                  <a:pt x="2025535" y="1449185"/>
                  <a:pt x="2044931" y="1429789"/>
                </a:cubicBezTo>
                <a:lnTo>
                  <a:pt x="2061556" y="1413163"/>
                </a:lnTo>
                <a:lnTo>
                  <a:pt x="2078182" y="1396538"/>
                </a:lnTo>
                <a:cubicBezTo>
                  <a:pt x="2101731" y="1325893"/>
                  <a:pt x="2068888" y="1412028"/>
                  <a:pt x="2103120" y="1354974"/>
                </a:cubicBezTo>
                <a:cubicBezTo>
                  <a:pt x="2107628" y="1347460"/>
                  <a:pt x="2107981" y="1338090"/>
                  <a:pt x="2111433" y="1330036"/>
                </a:cubicBezTo>
                <a:cubicBezTo>
                  <a:pt x="2116314" y="1318646"/>
                  <a:pt x="2123456" y="1308291"/>
                  <a:pt x="2128058" y="1296785"/>
                </a:cubicBezTo>
                <a:cubicBezTo>
                  <a:pt x="2146512" y="1250650"/>
                  <a:pt x="2135722" y="1253955"/>
                  <a:pt x="2161309" y="1221971"/>
                </a:cubicBezTo>
                <a:cubicBezTo>
                  <a:pt x="2166205" y="1215851"/>
                  <a:pt x="2172918" y="1211366"/>
                  <a:pt x="2177935" y="1205345"/>
                </a:cubicBezTo>
                <a:cubicBezTo>
                  <a:pt x="2186804" y="1194702"/>
                  <a:pt x="2193605" y="1182392"/>
                  <a:pt x="2202873" y="1172094"/>
                </a:cubicBezTo>
                <a:cubicBezTo>
                  <a:pt x="2218602" y="1154618"/>
                  <a:pt x="2236124" y="1138843"/>
                  <a:pt x="2252749" y="1122218"/>
                </a:cubicBezTo>
                <a:cubicBezTo>
                  <a:pt x="2258291" y="1116676"/>
                  <a:pt x="2265028" y="1112114"/>
                  <a:pt x="2269375" y="1105593"/>
                </a:cubicBezTo>
                <a:cubicBezTo>
                  <a:pt x="2280458" y="1088967"/>
                  <a:pt x="2296306" y="1074672"/>
                  <a:pt x="2302625" y="1055716"/>
                </a:cubicBezTo>
                <a:cubicBezTo>
                  <a:pt x="2313416" y="1023343"/>
                  <a:pt x="2304742" y="1036974"/>
                  <a:pt x="2327564" y="1014153"/>
                </a:cubicBezTo>
                <a:cubicBezTo>
                  <a:pt x="2352078" y="940601"/>
                  <a:pt x="2344814" y="972461"/>
                  <a:pt x="2327564" y="822960"/>
                </a:cubicBezTo>
                <a:cubicBezTo>
                  <a:pt x="2325555" y="805550"/>
                  <a:pt x="2316480" y="789709"/>
                  <a:pt x="2310938" y="773083"/>
                </a:cubicBezTo>
                <a:cubicBezTo>
                  <a:pt x="2284177" y="692801"/>
                  <a:pt x="2327091" y="817625"/>
                  <a:pt x="2286000" y="714894"/>
                </a:cubicBezTo>
                <a:cubicBezTo>
                  <a:pt x="2279492" y="698623"/>
                  <a:pt x="2274917" y="681643"/>
                  <a:pt x="2269375" y="665018"/>
                </a:cubicBezTo>
                <a:cubicBezTo>
                  <a:pt x="2266604" y="656705"/>
                  <a:pt x="2264981" y="647917"/>
                  <a:pt x="2261062" y="640080"/>
                </a:cubicBezTo>
                <a:cubicBezTo>
                  <a:pt x="2255520" y="628996"/>
                  <a:pt x="2250584" y="617588"/>
                  <a:pt x="2244436" y="606829"/>
                </a:cubicBezTo>
                <a:cubicBezTo>
                  <a:pt x="2239479" y="598155"/>
                  <a:pt x="2232279" y="590827"/>
                  <a:pt x="2227811" y="581891"/>
                </a:cubicBezTo>
                <a:cubicBezTo>
                  <a:pt x="2223892" y="574054"/>
                  <a:pt x="2222950" y="565007"/>
                  <a:pt x="2219498" y="556953"/>
                </a:cubicBezTo>
                <a:cubicBezTo>
                  <a:pt x="2214617" y="545563"/>
                  <a:pt x="2207754" y="535092"/>
                  <a:pt x="2202873" y="523702"/>
                </a:cubicBezTo>
                <a:cubicBezTo>
                  <a:pt x="2199421" y="515648"/>
                  <a:pt x="2198816" y="506423"/>
                  <a:pt x="2194560" y="498763"/>
                </a:cubicBezTo>
                <a:cubicBezTo>
                  <a:pt x="2184856" y="481296"/>
                  <a:pt x="2167628" y="467843"/>
                  <a:pt x="2161309" y="448887"/>
                </a:cubicBezTo>
                <a:cubicBezTo>
                  <a:pt x="2150518" y="416514"/>
                  <a:pt x="2159192" y="430145"/>
                  <a:pt x="2136371" y="407323"/>
                </a:cubicBezTo>
                <a:cubicBezTo>
                  <a:pt x="2125917" y="375963"/>
                  <a:pt x="2123391" y="361095"/>
                  <a:pt x="2094807" y="332509"/>
                </a:cubicBezTo>
                <a:cubicBezTo>
                  <a:pt x="2089265" y="326967"/>
                  <a:pt x="2083078" y="322003"/>
                  <a:pt x="2078182" y="315883"/>
                </a:cubicBezTo>
                <a:cubicBezTo>
                  <a:pt x="2071941" y="308082"/>
                  <a:pt x="2068621" y="298009"/>
                  <a:pt x="2061556" y="290945"/>
                </a:cubicBezTo>
                <a:cubicBezTo>
                  <a:pt x="2038147" y="267537"/>
                  <a:pt x="2026972" y="268266"/>
                  <a:pt x="2003367" y="249382"/>
                </a:cubicBezTo>
                <a:cubicBezTo>
                  <a:pt x="1981773" y="232107"/>
                  <a:pt x="1990592" y="228926"/>
                  <a:pt x="1961804" y="216131"/>
                </a:cubicBezTo>
                <a:cubicBezTo>
                  <a:pt x="1945789" y="209013"/>
                  <a:pt x="1926509" y="209226"/>
                  <a:pt x="1911927" y="199505"/>
                </a:cubicBezTo>
                <a:cubicBezTo>
                  <a:pt x="1895302" y="188421"/>
                  <a:pt x="1881436" y="171100"/>
                  <a:pt x="1862051" y="166254"/>
                </a:cubicBezTo>
                <a:cubicBezTo>
                  <a:pt x="1839884" y="160712"/>
                  <a:pt x="1817226" y="156855"/>
                  <a:pt x="1795549" y="149629"/>
                </a:cubicBezTo>
                <a:cubicBezTo>
                  <a:pt x="1787236" y="146858"/>
                  <a:pt x="1779036" y="143723"/>
                  <a:pt x="1770611" y="141316"/>
                </a:cubicBezTo>
                <a:cubicBezTo>
                  <a:pt x="1759626" y="138177"/>
                  <a:pt x="1748303" y="136286"/>
                  <a:pt x="1737360" y="133003"/>
                </a:cubicBezTo>
                <a:cubicBezTo>
                  <a:pt x="1720574" y="127967"/>
                  <a:pt x="1704109" y="121920"/>
                  <a:pt x="1687484" y="116378"/>
                </a:cubicBezTo>
                <a:cubicBezTo>
                  <a:pt x="1679171" y="113607"/>
                  <a:pt x="1671240" y="109152"/>
                  <a:pt x="1662545" y="108065"/>
                </a:cubicBezTo>
                <a:lnTo>
                  <a:pt x="1596044" y="99753"/>
                </a:lnTo>
                <a:cubicBezTo>
                  <a:pt x="1537377" y="80197"/>
                  <a:pt x="1596224" y="97697"/>
                  <a:pt x="1479665" y="83127"/>
                </a:cubicBezTo>
                <a:cubicBezTo>
                  <a:pt x="1321834" y="63397"/>
                  <a:pt x="1571024" y="86812"/>
                  <a:pt x="1388225" y="66502"/>
                </a:cubicBezTo>
                <a:cubicBezTo>
                  <a:pt x="1355063" y="62817"/>
                  <a:pt x="1321673" y="61509"/>
                  <a:pt x="1288473" y="58189"/>
                </a:cubicBezTo>
                <a:cubicBezTo>
                  <a:pt x="1266244" y="55966"/>
                  <a:pt x="1244188" y="52215"/>
                  <a:pt x="1221971" y="49876"/>
                </a:cubicBezTo>
                <a:cubicBezTo>
                  <a:pt x="1191533" y="46672"/>
                  <a:pt x="1161011" y="44334"/>
                  <a:pt x="1130531" y="41563"/>
                </a:cubicBezTo>
                <a:cubicBezTo>
                  <a:pt x="1020083" y="19476"/>
                  <a:pt x="1188453" y="51504"/>
                  <a:pt x="989215" y="24938"/>
                </a:cubicBezTo>
                <a:cubicBezTo>
                  <a:pt x="980529" y="23780"/>
                  <a:pt x="972951" y="17864"/>
                  <a:pt x="964276" y="16625"/>
                </a:cubicBezTo>
                <a:cubicBezTo>
                  <a:pt x="933978" y="12297"/>
                  <a:pt x="903316" y="11084"/>
                  <a:pt x="872836" y="8313"/>
                </a:cubicBezTo>
                <a:cubicBezTo>
                  <a:pt x="858982" y="5542"/>
                  <a:pt x="845402" y="0"/>
                  <a:pt x="831273" y="0"/>
                </a:cubicBezTo>
                <a:cubicBezTo>
                  <a:pt x="701011" y="0"/>
                  <a:pt x="570745" y="3401"/>
                  <a:pt x="440575" y="8313"/>
                </a:cubicBezTo>
                <a:cubicBezTo>
                  <a:pt x="423434" y="8960"/>
                  <a:pt x="377222" y="19006"/>
                  <a:pt x="357447" y="24938"/>
                </a:cubicBezTo>
                <a:cubicBezTo>
                  <a:pt x="340661" y="29974"/>
                  <a:pt x="324755" y="38126"/>
                  <a:pt x="307571" y="41563"/>
                </a:cubicBezTo>
                <a:cubicBezTo>
                  <a:pt x="285263" y="46025"/>
                  <a:pt x="234213" y="54448"/>
                  <a:pt x="216131" y="66502"/>
                </a:cubicBezTo>
                <a:cubicBezTo>
                  <a:pt x="207818" y="72044"/>
                  <a:pt x="200582" y="79713"/>
                  <a:pt x="191193" y="83127"/>
                </a:cubicBezTo>
                <a:cubicBezTo>
                  <a:pt x="169719" y="90936"/>
                  <a:pt x="146368" y="92528"/>
                  <a:pt x="124691" y="99753"/>
                </a:cubicBezTo>
                <a:cubicBezTo>
                  <a:pt x="116378" y="102524"/>
                  <a:pt x="108178" y="105658"/>
                  <a:pt x="99753" y="108065"/>
                </a:cubicBezTo>
                <a:cubicBezTo>
                  <a:pt x="87322" y="111617"/>
                  <a:pt x="54853" y="118047"/>
                  <a:pt x="41564" y="124691"/>
                </a:cubicBezTo>
                <a:cubicBezTo>
                  <a:pt x="20587" y="135179"/>
                  <a:pt x="15466" y="142475"/>
                  <a:pt x="0" y="157942"/>
                </a:cubicBezTo>
                <a:cubicBezTo>
                  <a:pt x="5542" y="166255"/>
                  <a:pt x="13754" y="173311"/>
                  <a:pt x="16625" y="182880"/>
                </a:cubicBezTo>
                <a:cubicBezTo>
                  <a:pt x="22255" y="201647"/>
                  <a:pt x="16830" y="223232"/>
                  <a:pt x="24938" y="241069"/>
                </a:cubicBezTo>
                <a:cubicBezTo>
                  <a:pt x="41239" y="276932"/>
                  <a:pt x="76123" y="280298"/>
                  <a:pt x="108065" y="290945"/>
                </a:cubicBezTo>
                <a:cubicBezTo>
                  <a:pt x="108067" y="290946"/>
                  <a:pt x="157939" y="307570"/>
                  <a:pt x="157942" y="307571"/>
                </a:cubicBezTo>
                <a:lnTo>
                  <a:pt x="174567" y="290945"/>
                </a:lnTo>
                <a:close/>
              </a:path>
            </a:pathLst>
          </a:cu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cxnSp>
        <p:nvCxnSpPr>
          <p:cNvPr id="7" name="Straight Connector 6"/>
          <p:cNvCxnSpPr>
            <a:endCxn id="5" idx="19"/>
          </p:cNvCxnSpPr>
          <p:nvPr/>
        </p:nvCxnSpPr>
        <p:spPr bwMode="auto">
          <a:xfrm flipH="1">
            <a:off x="3973484" y="2826327"/>
            <a:ext cx="1396538" cy="266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99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4" y="625836"/>
            <a:ext cx="8403465" cy="5509200"/>
          </a:xfrm>
        </p:spPr>
        <p:txBody>
          <a:bodyPr/>
          <a:lstStyle/>
          <a:p>
            <a:r>
              <a:rPr lang="en-US" dirty="0"/>
              <a:t>The occurrence of regular uterine </a:t>
            </a:r>
            <a:r>
              <a:rPr lang="en-US" u="sng" dirty="0"/>
              <a:t>contraction</a:t>
            </a:r>
            <a:r>
              <a:rPr lang="en-US" dirty="0"/>
              <a:t> associated with </a:t>
            </a:r>
            <a:r>
              <a:rPr lang="en-US" u="sng" dirty="0"/>
              <a:t>cervical changes </a:t>
            </a:r>
            <a:r>
              <a:rPr lang="en-US" dirty="0"/>
              <a:t>before 37 completed weeks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Threatened PTL: regular uterine contractions without cervical changes </a:t>
            </a:r>
          </a:p>
        </p:txBody>
      </p:sp>
    </p:spTree>
    <p:extLst>
      <p:ext uri="{BB962C8B-B14F-4D97-AF65-F5344CB8AC3E}">
        <p14:creationId xmlns:p14="http://schemas.microsoft.com/office/powerpoint/2010/main" val="41377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71" y="384732"/>
            <a:ext cx="8393657" cy="1200329"/>
          </a:xfrm>
        </p:spPr>
        <p:txBody>
          <a:bodyPr/>
          <a:lstStyle/>
          <a:p>
            <a:r>
              <a:rPr lang="en-US" sz="3600" dirty="0" smtClean="0"/>
              <a:t>Ultrasound features for fetal lung maturity detection 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77420" y="2355898"/>
            <a:ext cx="8825264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Gray-Scale Measurements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 Lung Tissue Motion </a:t>
            </a:r>
            <a:endParaRPr lang="en-US" b="1" dirty="0" smtClean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Relationship </a:t>
            </a:r>
            <a:r>
              <a:rPr lang="en-US" b="1" dirty="0"/>
              <a:t>Between Image Features of Fetal Lung vs Placental or Liver </a:t>
            </a:r>
            <a:r>
              <a:rPr lang="en-US" b="1" dirty="0" smtClean="0"/>
              <a:t>Tissue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Doppler ultrasound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10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14" y="185430"/>
            <a:ext cx="7816571" cy="750290"/>
          </a:xfrm>
        </p:spPr>
        <p:txBody>
          <a:bodyPr/>
          <a:lstStyle/>
          <a:p>
            <a:r>
              <a:rPr lang="en-US" sz="3600" dirty="0"/>
              <a:t>Ultrasound Test For Lung Maturity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30" r="2504"/>
          <a:stretch/>
        </p:blipFill>
        <p:spPr>
          <a:xfrm>
            <a:off x="1720734" y="1276062"/>
            <a:ext cx="5873272" cy="4633328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 bwMode="auto">
          <a:xfrm>
            <a:off x="3624349" y="2513858"/>
            <a:ext cx="1879613" cy="753044"/>
          </a:xfrm>
          <a:custGeom>
            <a:avLst/>
            <a:gdLst>
              <a:gd name="connsiteX0" fmla="*/ 872836 w 1879613"/>
              <a:gd name="connsiteY0" fmla="*/ 337407 h 753044"/>
              <a:gd name="connsiteX1" fmla="*/ 872836 w 1879613"/>
              <a:gd name="connsiteY1" fmla="*/ 337407 h 753044"/>
              <a:gd name="connsiteX2" fmla="*/ 947651 w 1879613"/>
              <a:gd name="connsiteY2" fmla="*/ 354033 h 753044"/>
              <a:gd name="connsiteX3" fmla="*/ 1047404 w 1879613"/>
              <a:gd name="connsiteY3" fmla="*/ 378971 h 753044"/>
              <a:gd name="connsiteX4" fmla="*/ 1122218 w 1879613"/>
              <a:gd name="connsiteY4" fmla="*/ 395597 h 753044"/>
              <a:gd name="connsiteX5" fmla="*/ 1163782 w 1879613"/>
              <a:gd name="connsiteY5" fmla="*/ 403909 h 753044"/>
              <a:gd name="connsiteX6" fmla="*/ 1221971 w 1879613"/>
              <a:gd name="connsiteY6" fmla="*/ 420535 h 753044"/>
              <a:gd name="connsiteX7" fmla="*/ 1263535 w 1879613"/>
              <a:gd name="connsiteY7" fmla="*/ 428847 h 753044"/>
              <a:gd name="connsiteX8" fmla="*/ 1346662 w 1879613"/>
              <a:gd name="connsiteY8" fmla="*/ 445473 h 753044"/>
              <a:gd name="connsiteX9" fmla="*/ 1371600 w 1879613"/>
              <a:gd name="connsiteY9" fmla="*/ 478724 h 753044"/>
              <a:gd name="connsiteX10" fmla="*/ 1388226 w 1879613"/>
              <a:gd name="connsiteY10" fmla="*/ 495349 h 753044"/>
              <a:gd name="connsiteX11" fmla="*/ 1404851 w 1879613"/>
              <a:gd name="connsiteY11" fmla="*/ 520287 h 753044"/>
              <a:gd name="connsiteX12" fmla="*/ 1454727 w 1879613"/>
              <a:gd name="connsiteY12" fmla="*/ 586789 h 753044"/>
              <a:gd name="connsiteX13" fmla="*/ 1471353 w 1879613"/>
              <a:gd name="connsiteY13" fmla="*/ 636666 h 753044"/>
              <a:gd name="connsiteX14" fmla="*/ 1504604 w 1879613"/>
              <a:gd name="connsiteY14" fmla="*/ 744731 h 753044"/>
              <a:gd name="connsiteX15" fmla="*/ 1529542 w 1879613"/>
              <a:gd name="connsiteY15" fmla="*/ 753044 h 753044"/>
              <a:gd name="connsiteX16" fmla="*/ 1629295 w 1879613"/>
              <a:gd name="connsiteY16" fmla="*/ 744731 h 753044"/>
              <a:gd name="connsiteX17" fmla="*/ 1670858 w 1879613"/>
              <a:gd name="connsiteY17" fmla="*/ 736418 h 753044"/>
              <a:gd name="connsiteX18" fmla="*/ 1687484 w 1879613"/>
              <a:gd name="connsiteY18" fmla="*/ 719793 h 753044"/>
              <a:gd name="connsiteX19" fmla="*/ 1712422 w 1879613"/>
              <a:gd name="connsiteY19" fmla="*/ 711480 h 753044"/>
              <a:gd name="connsiteX20" fmla="*/ 1737360 w 1879613"/>
              <a:gd name="connsiteY20" fmla="*/ 678229 h 753044"/>
              <a:gd name="connsiteX21" fmla="*/ 1753986 w 1879613"/>
              <a:gd name="connsiteY21" fmla="*/ 661604 h 753044"/>
              <a:gd name="connsiteX22" fmla="*/ 1787236 w 1879613"/>
              <a:gd name="connsiteY22" fmla="*/ 620040 h 753044"/>
              <a:gd name="connsiteX23" fmla="*/ 1828800 w 1879613"/>
              <a:gd name="connsiteY23" fmla="*/ 561851 h 753044"/>
              <a:gd name="connsiteX24" fmla="*/ 1828800 w 1879613"/>
              <a:gd name="connsiteY24" fmla="*/ 561851 h 753044"/>
              <a:gd name="connsiteX25" fmla="*/ 1862051 w 1879613"/>
              <a:gd name="connsiteY25" fmla="*/ 503662 h 753044"/>
              <a:gd name="connsiteX26" fmla="*/ 1870364 w 1879613"/>
              <a:gd name="connsiteY26" fmla="*/ 462098 h 753044"/>
              <a:gd name="connsiteX27" fmla="*/ 1878676 w 1879613"/>
              <a:gd name="connsiteY27" fmla="*/ 428847 h 753044"/>
              <a:gd name="connsiteX28" fmla="*/ 1870364 w 1879613"/>
              <a:gd name="connsiteY28" fmla="*/ 237655 h 753044"/>
              <a:gd name="connsiteX29" fmla="*/ 1803862 w 1879613"/>
              <a:gd name="connsiteY29" fmla="*/ 179466 h 753044"/>
              <a:gd name="connsiteX30" fmla="*/ 1787236 w 1879613"/>
              <a:gd name="connsiteY30" fmla="*/ 162840 h 753044"/>
              <a:gd name="connsiteX31" fmla="*/ 1762298 w 1879613"/>
              <a:gd name="connsiteY31" fmla="*/ 154527 h 753044"/>
              <a:gd name="connsiteX32" fmla="*/ 1745673 w 1879613"/>
              <a:gd name="connsiteY32" fmla="*/ 129589 h 753044"/>
              <a:gd name="connsiteX33" fmla="*/ 1720735 w 1879613"/>
              <a:gd name="connsiteY33" fmla="*/ 121277 h 753044"/>
              <a:gd name="connsiteX34" fmla="*/ 1670858 w 1879613"/>
              <a:gd name="connsiteY34" fmla="*/ 88026 h 753044"/>
              <a:gd name="connsiteX35" fmla="*/ 1604356 w 1879613"/>
              <a:gd name="connsiteY35" fmla="*/ 54775 h 753044"/>
              <a:gd name="connsiteX36" fmla="*/ 1579418 w 1879613"/>
              <a:gd name="connsiteY36" fmla="*/ 46462 h 753044"/>
              <a:gd name="connsiteX37" fmla="*/ 1554480 w 1879613"/>
              <a:gd name="connsiteY37" fmla="*/ 38149 h 753044"/>
              <a:gd name="connsiteX38" fmla="*/ 1454727 w 1879613"/>
              <a:gd name="connsiteY38" fmla="*/ 29837 h 753044"/>
              <a:gd name="connsiteX39" fmla="*/ 1371600 w 1879613"/>
              <a:gd name="connsiteY39" fmla="*/ 21524 h 753044"/>
              <a:gd name="connsiteX40" fmla="*/ 1338349 w 1879613"/>
              <a:gd name="connsiteY40" fmla="*/ 13211 h 753044"/>
              <a:gd name="connsiteX41" fmla="*/ 955964 w 1879613"/>
              <a:gd name="connsiteY41" fmla="*/ 13211 h 753044"/>
              <a:gd name="connsiteX42" fmla="*/ 922713 w 1879613"/>
              <a:gd name="connsiteY42" fmla="*/ 21524 h 753044"/>
              <a:gd name="connsiteX43" fmla="*/ 897775 w 1879613"/>
              <a:gd name="connsiteY43" fmla="*/ 29837 h 753044"/>
              <a:gd name="connsiteX44" fmla="*/ 847898 w 1879613"/>
              <a:gd name="connsiteY44" fmla="*/ 38149 h 753044"/>
              <a:gd name="connsiteX45" fmla="*/ 814647 w 1879613"/>
              <a:gd name="connsiteY45" fmla="*/ 46462 h 753044"/>
              <a:gd name="connsiteX46" fmla="*/ 773084 w 1879613"/>
              <a:gd name="connsiteY46" fmla="*/ 54775 h 753044"/>
              <a:gd name="connsiteX47" fmla="*/ 723207 w 1879613"/>
              <a:gd name="connsiteY47" fmla="*/ 71400 h 753044"/>
              <a:gd name="connsiteX48" fmla="*/ 698269 w 1879613"/>
              <a:gd name="connsiteY48" fmla="*/ 79713 h 753044"/>
              <a:gd name="connsiteX49" fmla="*/ 665018 w 1879613"/>
              <a:gd name="connsiteY49" fmla="*/ 88026 h 753044"/>
              <a:gd name="connsiteX50" fmla="*/ 590204 w 1879613"/>
              <a:gd name="connsiteY50" fmla="*/ 112964 h 753044"/>
              <a:gd name="connsiteX51" fmla="*/ 490451 w 1879613"/>
              <a:gd name="connsiteY51" fmla="*/ 146215 h 753044"/>
              <a:gd name="connsiteX52" fmla="*/ 415636 w 1879613"/>
              <a:gd name="connsiteY52" fmla="*/ 171153 h 753044"/>
              <a:gd name="connsiteX53" fmla="*/ 390698 w 1879613"/>
              <a:gd name="connsiteY53" fmla="*/ 179466 h 753044"/>
              <a:gd name="connsiteX54" fmla="*/ 307571 w 1879613"/>
              <a:gd name="connsiteY54" fmla="*/ 204404 h 753044"/>
              <a:gd name="connsiteX55" fmla="*/ 249382 w 1879613"/>
              <a:gd name="connsiteY55" fmla="*/ 237655 h 753044"/>
              <a:gd name="connsiteX56" fmla="*/ 232756 w 1879613"/>
              <a:gd name="connsiteY56" fmla="*/ 254280 h 753044"/>
              <a:gd name="connsiteX57" fmla="*/ 174567 w 1879613"/>
              <a:gd name="connsiteY57" fmla="*/ 279218 h 753044"/>
              <a:gd name="connsiteX58" fmla="*/ 141316 w 1879613"/>
              <a:gd name="connsiteY58" fmla="*/ 304157 h 753044"/>
              <a:gd name="connsiteX59" fmla="*/ 116378 w 1879613"/>
              <a:gd name="connsiteY59" fmla="*/ 320782 h 753044"/>
              <a:gd name="connsiteX60" fmla="*/ 99753 w 1879613"/>
              <a:gd name="connsiteY60" fmla="*/ 345720 h 753044"/>
              <a:gd name="connsiteX61" fmla="*/ 74815 w 1879613"/>
              <a:gd name="connsiteY61" fmla="*/ 362346 h 753044"/>
              <a:gd name="connsiteX62" fmla="*/ 41564 w 1879613"/>
              <a:gd name="connsiteY62" fmla="*/ 403909 h 753044"/>
              <a:gd name="connsiteX63" fmla="*/ 16626 w 1879613"/>
              <a:gd name="connsiteY63" fmla="*/ 470411 h 753044"/>
              <a:gd name="connsiteX64" fmla="*/ 8313 w 1879613"/>
              <a:gd name="connsiteY64" fmla="*/ 503662 h 753044"/>
              <a:gd name="connsiteX65" fmla="*/ 0 w 1879613"/>
              <a:gd name="connsiteY65" fmla="*/ 528600 h 753044"/>
              <a:gd name="connsiteX66" fmla="*/ 58189 w 1879613"/>
              <a:gd name="connsiteY66" fmla="*/ 620040 h 753044"/>
              <a:gd name="connsiteX67" fmla="*/ 116378 w 1879613"/>
              <a:gd name="connsiteY67" fmla="*/ 603415 h 753044"/>
              <a:gd name="connsiteX68" fmla="*/ 174567 w 1879613"/>
              <a:gd name="connsiteY68" fmla="*/ 561851 h 753044"/>
              <a:gd name="connsiteX69" fmla="*/ 199506 w 1879613"/>
              <a:gd name="connsiteY69" fmla="*/ 545226 h 753044"/>
              <a:gd name="connsiteX70" fmla="*/ 216131 w 1879613"/>
              <a:gd name="connsiteY70" fmla="*/ 528600 h 753044"/>
              <a:gd name="connsiteX71" fmla="*/ 241069 w 1879613"/>
              <a:gd name="connsiteY71" fmla="*/ 520287 h 753044"/>
              <a:gd name="connsiteX72" fmla="*/ 290946 w 1879613"/>
              <a:gd name="connsiteY72" fmla="*/ 487037 h 753044"/>
              <a:gd name="connsiteX73" fmla="*/ 340822 w 1879613"/>
              <a:gd name="connsiteY73" fmla="*/ 462098 h 753044"/>
              <a:gd name="connsiteX74" fmla="*/ 357447 w 1879613"/>
              <a:gd name="connsiteY74" fmla="*/ 437160 h 753044"/>
              <a:gd name="connsiteX75" fmla="*/ 390698 w 1879613"/>
              <a:gd name="connsiteY75" fmla="*/ 428847 h 753044"/>
              <a:gd name="connsiteX76" fmla="*/ 423949 w 1879613"/>
              <a:gd name="connsiteY76" fmla="*/ 412222 h 753044"/>
              <a:gd name="connsiteX77" fmla="*/ 473826 w 1879613"/>
              <a:gd name="connsiteY77" fmla="*/ 395597 h 753044"/>
              <a:gd name="connsiteX78" fmla="*/ 498764 w 1879613"/>
              <a:gd name="connsiteY78" fmla="*/ 387284 h 753044"/>
              <a:gd name="connsiteX79" fmla="*/ 532015 w 1879613"/>
              <a:gd name="connsiteY79" fmla="*/ 370658 h 753044"/>
              <a:gd name="connsiteX80" fmla="*/ 581891 w 1879613"/>
              <a:gd name="connsiteY80" fmla="*/ 362346 h 753044"/>
              <a:gd name="connsiteX81" fmla="*/ 615142 w 1879613"/>
              <a:gd name="connsiteY81" fmla="*/ 354033 h 753044"/>
              <a:gd name="connsiteX82" fmla="*/ 665018 w 1879613"/>
              <a:gd name="connsiteY82" fmla="*/ 337407 h 753044"/>
              <a:gd name="connsiteX83" fmla="*/ 714895 w 1879613"/>
              <a:gd name="connsiteY83" fmla="*/ 329095 h 753044"/>
              <a:gd name="connsiteX84" fmla="*/ 872836 w 1879613"/>
              <a:gd name="connsiteY84" fmla="*/ 337407 h 75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879613" h="753044">
                <a:moveTo>
                  <a:pt x="872836" y="337407"/>
                </a:moveTo>
                <a:lnTo>
                  <a:pt x="872836" y="337407"/>
                </a:lnTo>
                <a:lnTo>
                  <a:pt x="947651" y="354033"/>
                </a:lnTo>
                <a:cubicBezTo>
                  <a:pt x="980993" y="361972"/>
                  <a:pt x="1013946" y="371536"/>
                  <a:pt x="1047404" y="378971"/>
                </a:cubicBezTo>
                <a:lnTo>
                  <a:pt x="1122218" y="395597"/>
                </a:lnTo>
                <a:cubicBezTo>
                  <a:pt x="1136033" y="398557"/>
                  <a:pt x="1150075" y="400482"/>
                  <a:pt x="1163782" y="403909"/>
                </a:cubicBezTo>
                <a:cubicBezTo>
                  <a:pt x="1183352" y="408802"/>
                  <a:pt x="1202401" y="415642"/>
                  <a:pt x="1221971" y="420535"/>
                </a:cubicBezTo>
                <a:cubicBezTo>
                  <a:pt x="1235678" y="423962"/>
                  <a:pt x="1249742" y="425782"/>
                  <a:pt x="1263535" y="428847"/>
                </a:cubicBezTo>
                <a:cubicBezTo>
                  <a:pt x="1337958" y="445385"/>
                  <a:pt x="1248899" y="429179"/>
                  <a:pt x="1346662" y="445473"/>
                </a:cubicBezTo>
                <a:cubicBezTo>
                  <a:pt x="1354975" y="456557"/>
                  <a:pt x="1362730" y="468081"/>
                  <a:pt x="1371600" y="478724"/>
                </a:cubicBezTo>
                <a:cubicBezTo>
                  <a:pt x="1376617" y="484745"/>
                  <a:pt x="1383330" y="489229"/>
                  <a:pt x="1388226" y="495349"/>
                </a:cubicBezTo>
                <a:cubicBezTo>
                  <a:pt x="1394467" y="503150"/>
                  <a:pt x="1398610" y="512486"/>
                  <a:pt x="1404851" y="520287"/>
                </a:cubicBezTo>
                <a:cubicBezTo>
                  <a:pt x="1427357" y="548420"/>
                  <a:pt x="1438156" y="537077"/>
                  <a:pt x="1454727" y="586789"/>
                </a:cubicBezTo>
                <a:cubicBezTo>
                  <a:pt x="1460269" y="603415"/>
                  <a:pt x="1467916" y="619481"/>
                  <a:pt x="1471353" y="636666"/>
                </a:cubicBezTo>
                <a:cubicBezTo>
                  <a:pt x="1474712" y="653463"/>
                  <a:pt x="1477686" y="723197"/>
                  <a:pt x="1504604" y="744731"/>
                </a:cubicBezTo>
                <a:cubicBezTo>
                  <a:pt x="1511446" y="750205"/>
                  <a:pt x="1521229" y="750273"/>
                  <a:pt x="1529542" y="753044"/>
                </a:cubicBezTo>
                <a:cubicBezTo>
                  <a:pt x="1562793" y="750273"/>
                  <a:pt x="1596157" y="748630"/>
                  <a:pt x="1629295" y="744731"/>
                </a:cubicBezTo>
                <a:cubicBezTo>
                  <a:pt x="1643327" y="743080"/>
                  <a:pt x="1657872" y="741984"/>
                  <a:pt x="1670858" y="736418"/>
                </a:cubicBezTo>
                <a:cubicBezTo>
                  <a:pt x="1678062" y="733331"/>
                  <a:pt x="1680764" y="723825"/>
                  <a:pt x="1687484" y="719793"/>
                </a:cubicBezTo>
                <a:cubicBezTo>
                  <a:pt x="1694998" y="715285"/>
                  <a:pt x="1704109" y="714251"/>
                  <a:pt x="1712422" y="711480"/>
                </a:cubicBezTo>
                <a:cubicBezTo>
                  <a:pt x="1720735" y="700396"/>
                  <a:pt x="1728490" y="688872"/>
                  <a:pt x="1737360" y="678229"/>
                </a:cubicBezTo>
                <a:cubicBezTo>
                  <a:pt x="1742377" y="672208"/>
                  <a:pt x="1749090" y="667724"/>
                  <a:pt x="1753986" y="661604"/>
                </a:cubicBezTo>
                <a:cubicBezTo>
                  <a:pt x="1795942" y="609160"/>
                  <a:pt x="1747086" y="660193"/>
                  <a:pt x="1787236" y="620040"/>
                </a:cubicBezTo>
                <a:cubicBezTo>
                  <a:pt x="1800506" y="580232"/>
                  <a:pt x="1789353" y="601298"/>
                  <a:pt x="1828800" y="561851"/>
                </a:cubicBezTo>
                <a:lnTo>
                  <a:pt x="1828800" y="561851"/>
                </a:lnTo>
                <a:cubicBezTo>
                  <a:pt x="1849894" y="519664"/>
                  <a:pt x="1838552" y="538911"/>
                  <a:pt x="1862051" y="503662"/>
                </a:cubicBezTo>
                <a:cubicBezTo>
                  <a:pt x="1864822" y="489807"/>
                  <a:pt x="1867299" y="475891"/>
                  <a:pt x="1870364" y="462098"/>
                </a:cubicBezTo>
                <a:cubicBezTo>
                  <a:pt x="1872842" y="450945"/>
                  <a:pt x="1878676" y="440272"/>
                  <a:pt x="1878676" y="428847"/>
                </a:cubicBezTo>
                <a:cubicBezTo>
                  <a:pt x="1878676" y="365056"/>
                  <a:pt x="1883730" y="300030"/>
                  <a:pt x="1870364" y="237655"/>
                </a:cubicBezTo>
                <a:cubicBezTo>
                  <a:pt x="1865060" y="212901"/>
                  <a:pt x="1823012" y="194786"/>
                  <a:pt x="1803862" y="179466"/>
                </a:cubicBezTo>
                <a:cubicBezTo>
                  <a:pt x="1797742" y="174570"/>
                  <a:pt x="1793957" y="166872"/>
                  <a:pt x="1787236" y="162840"/>
                </a:cubicBezTo>
                <a:cubicBezTo>
                  <a:pt x="1779722" y="158332"/>
                  <a:pt x="1770611" y="157298"/>
                  <a:pt x="1762298" y="154527"/>
                </a:cubicBezTo>
                <a:cubicBezTo>
                  <a:pt x="1756756" y="146214"/>
                  <a:pt x="1753474" y="135830"/>
                  <a:pt x="1745673" y="129589"/>
                </a:cubicBezTo>
                <a:cubicBezTo>
                  <a:pt x="1738831" y="124115"/>
                  <a:pt x="1728395" y="125532"/>
                  <a:pt x="1720735" y="121277"/>
                </a:cubicBezTo>
                <a:cubicBezTo>
                  <a:pt x="1703268" y="111573"/>
                  <a:pt x="1684987" y="102155"/>
                  <a:pt x="1670858" y="88026"/>
                </a:cubicBezTo>
                <a:cubicBezTo>
                  <a:pt x="1641841" y="59007"/>
                  <a:pt x="1661669" y="73879"/>
                  <a:pt x="1604356" y="54775"/>
                </a:cubicBezTo>
                <a:lnTo>
                  <a:pt x="1579418" y="46462"/>
                </a:lnTo>
                <a:cubicBezTo>
                  <a:pt x="1571105" y="43691"/>
                  <a:pt x="1563212" y="38877"/>
                  <a:pt x="1554480" y="38149"/>
                </a:cubicBezTo>
                <a:lnTo>
                  <a:pt x="1454727" y="29837"/>
                </a:lnTo>
                <a:lnTo>
                  <a:pt x="1371600" y="21524"/>
                </a:lnTo>
                <a:cubicBezTo>
                  <a:pt x="1360516" y="18753"/>
                  <a:pt x="1349552" y="15452"/>
                  <a:pt x="1338349" y="13211"/>
                </a:cubicBezTo>
                <a:cubicBezTo>
                  <a:pt x="1202701" y="-13920"/>
                  <a:pt x="1150144" y="8356"/>
                  <a:pt x="955964" y="13211"/>
                </a:cubicBezTo>
                <a:cubicBezTo>
                  <a:pt x="944880" y="15982"/>
                  <a:pt x="933698" y="18385"/>
                  <a:pt x="922713" y="21524"/>
                </a:cubicBezTo>
                <a:cubicBezTo>
                  <a:pt x="914288" y="23931"/>
                  <a:pt x="906329" y="27936"/>
                  <a:pt x="897775" y="29837"/>
                </a:cubicBezTo>
                <a:cubicBezTo>
                  <a:pt x="881321" y="33493"/>
                  <a:pt x="864426" y="34844"/>
                  <a:pt x="847898" y="38149"/>
                </a:cubicBezTo>
                <a:cubicBezTo>
                  <a:pt x="836695" y="40390"/>
                  <a:pt x="825800" y="43984"/>
                  <a:pt x="814647" y="46462"/>
                </a:cubicBezTo>
                <a:cubicBezTo>
                  <a:pt x="800855" y="49527"/>
                  <a:pt x="786715" y="51058"/>
                  <a:pt x="773084" y="54775"/>
                </a:cubicBezTo>
                <a:cubicBezTo>
                  <a:pt x="756177" y="59386"/>
                  <a:pt x="739833" y="65858"/>
                  <a:pt x="723207" y="71400"/>
                </a:cubicBezTo>
                <a:cubicBezTo>
                  <a:pt x="714894" y="74171"/>
                  <a:pt x="706770" y="77588"/>
                  <a:pt x="698269" y="79713"/>
                </a:cubicBezTo>
                <a:cubicBezTo>
                  <a:pt x="687185" y="82484"/>
                  <a:pt x="675961" y="84743"/>
                  <a:pt x="665018" y="88026"/>
                </a:cubicBezTo>
                <a:cubicBezTo>
                  <a:pt x="664983" y="88036"/>
                  <a:pt x="602690" y="108802"/>
                  <a:pt x="590204" y="112964"/>
                </a:cubicBezTo>
                <a:lnTo>
                  <a:pt x="490451" y="146215"/>
                </a:lnTo>
                <a:lnTo>
                  <a:pt x="415636" y="171153"/>
                </a:lnTo>
                <a:cubicBezTo>
                  <a:pt x="407323" y="173924"/>
                  <a:pt x="399199" y="177341"/>
                  <a:pt x="390698" y="179466"/>
                </a:cubicBezTo>
                <a:cubicBezTo>
                  <a:pt x="369761" y="184700"/>
                  <a:pt x="323317" y="195406"/>
                  <a:pt x="307571" y="204404"/>
                </a:cubicBezTo>
                <a:cubicBezTo>
                  <a:pt x="288175" y="215488"/>
                  <a:pt x="267970" y="225263"/>
                  <a:pt x="249382" y="237655"/>
                </a:cubicBezTo>
                <a:cubicBezTo>
                  <a:pt x="242861" y="242002"/>
                  <a:pt x="239277" y="249933"/>
                  <a:pt x="232756" y="254280"/>
                </a:cubicBezTo>
                <a:cubicBezTo>
                  <a:pt x="212207" y="267980"/>
                  <a:pt x="196739" y="271828"/>
                  <a:pt x="174567" y="279218"/>
                </a:cubicBezTo>
                <a:cubicBezTo>
                  <a:pt x="163483" y="287531"/>
                  <a:pt x="152590" y="296104"/>
                  <a:pt x="141316" y="304157"/>
                </a:cubicBezTo>
                <a:cubicBezTo>
                  <a:pt x="133186" y="309964"/>
                  <a:pt x="123442" y="313718"/>
                  <a:pt x="116378" y="320782"/>
                </a:cubicBezTo>
                <a:cubicBezTo>
                  <a:pt x="109314" y="327846"/>
                  <a:pt x="106817" y="338656"/>
                  <a:pt x="99753" y="345720"/>
                </a:cubicBezTo>
                <a:cubicBezTo>
                  <a:pt x="92689" y="352785"/>
                  <a:pt x="82616" y="356105"/>
                  <a:pt x="74815" y="362346"/>
                </a:cubicBezTo>
                <a:cubicBezTo>
                  <a:pt x="57891" y="375885"/>
                  <a:pt x="53911" y="385388"/>
                  <a:pt x="41564" y="403909"/>
                </a:cubicBezTo>
                <a:cubicBezTo>
                  <a:pt x="20480" y="509326"/>
                  <a:pt x="48733" y="395494"/>
                  <a:pt x="16626" y="470411"/>
                </a:cubicBezTo>
                <a:cubicBezTo>
                  <a:pt x="12126" y="480912"/>
                  <a:pt x="11452" y="492677"/>
                  <a:pt x="8313" y="503662"/>
                </a:cubicBezTo>
                <a:cubicBezTo>
                  <a:pt x="5906" y="512087"/>
                  <a:pt x="2771" y="520287"/>
                  <a:pt x="0" y="528600"/>
                </a:cubicBezTo>
                <a:cubicBezTo>
                  <a:pt x="19396" y="559080"/>
                  <a:pt x="31456" y="595738"/>
                  <a:pt x="58189" y="620040"/>
                </a:cubicBezTo>
                <a:cubicBezTo>
                  <a:pt x="60078" y="621757"/>
                  <a:pt x="111174" y="606017"/>
                  <a:pt x="116378" y="603415"/>
                </a:cubicBezTo>
                <a:cubicBezTo>
                  <a:pt x="187129" y="568041"/>
                  <a:pt x="135620" y="593009"/>
                  <a:pt x="174567" y="561851"/>
                </a:cubicBezTo>
                <a:cubicBezTo>
                  <a:pt x="182369" y="555610"/>
                  <a:pt x="191704" y="551467"/>
                  <a:pt x="199506" y="545226"/>
                </a:cubicBezTo>
                <a:cubicBezTo>
                  <a:pt x="205626" y="540330"/>
                  <a:pt x="209411" y="532632"/>
                  <a:pt x="216131" y="528600"/>
                </a:cubicBezTo>
                <a:cubicBezTo>
                  <a:pt x="223645" y="524092"/>
                  <a:pt x="232756" y="523058"/>
                  <a:pt x="241069" y="520287"/>
                </a:cubicBezTo>
                <a:cubicBezTo>
                  <a:pt x="288346" y="473010"/>
                  <a:pt x="242822" y="511099"/>
                  <a:pt x="290946" y="487037"/>
                </a:cubicBezTo>
                <a:cubicBezTo>
                  <a:pt x="355415" y="454803"/>
                  <a:pt x="278130" y="482996"/>
                  <a:pt x="340822" y="462098"/>
                </a:cubicBezTo>
                <a:cubicBezTo>
                  <a:pt x="346364" y="453785"/>
                  <a:pt x="349134" y="442702"/>
                  <a:pt x="357447" y="437160"/>
                </a:cubicBezTo>
                <a:cubicBezTo>
                  <a:pt x="366953" y="430823"/>
                  <a:pt x="380001" y="432858"/>
                  <a:pt x="390698" y="428847"/>
                </a:cubicBezTo>
                <a:cubicBezTo>
                  <a:pt x="402301" y="424496"/>
                  <a:pt x="412443" y="416824"/>
                  <a:pt x="423949" y="412222"/>
                </a:cubicBezTo>
                <a:cubicBezTo>
                  <a:pt x="440221" y="405714"/>
                  <a:pt x="457200" y="401139"/>
                  <a:pt x="473826" y="395597"/>
                </a:cubicBezTo>
                <a:cubicBezTo>
                  <a:pt x="482139" y="392826"/>
                  <a:pt x="490927" y="391203"/>
                  <a:pt x="498764" y="387284"/>
                </a:cubicBezTo>
                <a:cubicBezTo>
                  <a:pt x="509848" y="381742"/>
                  <a:pt x="520146" y="374219"/>
                  <a:pt x="532015" y="370658"/>
                </a:cubicBezTo>
                <a:cubicBezTo>
                  <a:pt x="548159" y="365815"/>
                  <a:pt x="565364" y="365651"/>
                  <a:pt x="581891" y="362346"/>
                </a:cubicBezTo>
                <a:cubicBezTo>
                  <a:pt x="593094" y="360105"/>
                  <a:pt x="604199" y="357316"/>
                  <a:pt x="615142" y="354033"/>
                </a:cubicBezTo>
                <a:cubicBezTo>
                  <a:pt x="631928" y="348997"/>
                  <a:pt x="647732" y="340288"/>
                  <a:pt x="665018" y="337407"/>
                </a:cubicBezTo>
                <a:lnTo>
                  <a:pt x="714895" y="329095"/>
                </a:lnTo>
                <a:cubicBezTo>
                  <a:pt x="781892" y="306762"/>
                  <a:pt x="731071" y="320782"/>
                  <a:pt x="872836" y="337407"/>
                </a:cubicBezTo>
                <a:close/>
              </a:path>
            </a:pathLst>
          </a:cu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28162"/>
            <a:ext cx="8686800" cy="3477875"/>
          </a:xfrm>
        </p:spPr>
        <p:txBody>
          <a:bodyPr/>
          <a:lstStyle/>
          <a:p>
            <a:r>
              <a:rPr lang="en-US" dirty="0" smtClean="0"/>
              <a:t>Neonates delivered at 36-38 weeks after confirmed fetal lung maturity are at higher risk of adverse outcomes than those delivered at 39- 40 weeks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957" y="559158"/>
            <a:ext cx="3773511" cy="800100"/>
          </a:xfrm>
        </p:spPr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2428" y="2004587"/>
            <a:ext cx="8049296" cy="267765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Patients with following complications are not candidate for tocolysis: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APH   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Infections 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advanced </a:t>
            </a:r>
            <a:r>
              <a:rPr lang="en-US" sz="2800" b="1" dirty="0"/>
              <a:t>labour active phase </a:t>
            </a:r>
            <a:endParaRPr lang="en-US" sz="2800" b="1" dirty="0" smtClean="0"/>
          </a:p>
          <a:p>
            <a:pPr marL="514350" indent="-514350">
              <a:buAutoNum type="arabicPeriod"/>
            </a:pPr>
            <a:r>
              <a:rPr lang="en-US" sz="2800" b="1" dirty="0" smtClean="0"/>
              <a:t>PROM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28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831" y="533400"/>
            <a:ext cx="4520484" cy="800100"/>
          </a:xfrm>
        </p:spPr>
        <p:txBody>
          <a:bodyPr/>
          <a:lstStyle/>
          <a:p>
            <a:r>
              <a:rPr lang="en-US" dirty="0"/>
              <a:t>B -mimetics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639" y="2152591"/>
            <a:ext cx="7585657" cy="378565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Ritodrine and salbutamol </a:t>
            </a:r>
          </a:p>
          <a:p>
            <a:pPr marL="342900" indent="-342900">
              <a:lnSpc>
                <a:spcPct val="20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Stimulate B2 receptors and relax smooth muscle (uterus)</a:t>
            </a:r>
          </a:p>
          <a:p>
            <a:pPr marL="342900" indent="-342900">
              <a:lnSpc>
                <a:spcPct val="20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Highly side </a:t>
            </a:r>
            <a:r>
              <a:rPr lang="en-US" sz="2400" b="1" dirty="0" smtClean="0"/>
              <a:t>effects : tremor </a:t>
            </a:r>
            <a:r>
              <a:rPr lang="en-US" sz="2400" b="1" dirty="0"/>
              <a:t>,nausea, hyperglycemia, pulmonary edema  </a:t>
            </a:r>
          </a:p>
        </p:txBody>
      </p:sp>
    </p:spTree>
    <p:extLst>
      <p:ext uri="{BB962C8B-B14F-4D97-AF65-F5344CB8AC3E}">
        <p14:creationId xmlns:p14="http://schemas.microsoft.com/office/powerpoint/2010/main" val="16858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4" y="533400"/>
            <a:ext cx="8387366" cy="800100"/>
          </a:xfrm>
        </p:spPr>
        <p:txBody>
          <a:bodyPr/>
          <a:lstStyle/>
          <a:p>
            <a:r>
              <a:rPr lang="en-US" dirty="0"/>
              <a:t>Calcium channel blockers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457" y="1949698"/>
            <a:ext cx="8538692" cy="390183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Nifedipne ---inhibit myometrial contractions 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Effective –reduce PTD within 7 days and decreased RDS 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Fewer side effects comparing B-agonist 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Inexpensive and easy to use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Side effects : hypotension ,flushing. diarrhea, constipation ,headaches.</a:t>
            </a:r>
          </a:p>
        </p:txBody>
      </p:sp>
    </p:spTree>
    <p:extLst>
      <p:ext uri="{BB962C8B-B14F-4D97-AF65-F5344CB8AC3E}">
        <p14:creationId xmlns:p14="http://schemas.microsoft.com/office/powerpoint/2010/main" val="7879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969" y="520521"/>
            <a:ext cx="4675031" cy="800100"/>
          </a:xfrm>
        </p:spPr>
        <p:txBody>
          <a:bodyPr/>
          <a:lstStyle/>
          <a:p>
            <a:r>
              <a:rPr lang="en-US" dirty="0"/>
              <a:t>NSAIDs</a:t>
            </a:r>
          </a:p>
        </p:txBody>
      </p:sp>
      <p:sp>
        <p:nvSpPr>
          <p:cNvPr id="3" name="Rectangle 2"/>
          <p:cNvSpPr/>
          <p:nvPr/>
        </p:nvSpPr>
        <p:spPr>
          <a:xfrm>
            <a:off x="734097" y="1859340"/>
            <a:ext cx="7804596" cy="2308324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Indomethacin :Prostaglandin inhibitor (PGf2a)—50-100 mg orally 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Side effects ---oligohydramnios , constriction of the ducts  arteriosus, renal effect </a:t>
            </a:r>
          </a:p>
        </p:txBody>
      </p:sp>
    </p:spTree>
    <p:extLst>
      <p:ext uri="{BB962C8B-B14F-4D97-AF65-F5344CB8AC3E}">
        <p14:creationId xmlns:p14="http://schemas.microsoft.com/office/powerpoint/2010/main" val="2910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4" y="441995"/>
            <a:ext cx="8686800" cy="1446550"/>
          </a:xfrm>
        </p:spPr>
        <p:txBody>
          <a:bodyPr/>
          <a:lstStyle/>
          <a:p>
            <a:r>
              <a:rPr lang="en-US" dirty="0" smtClean="0"/>
              <a:t>Magnesium sulfate use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82592"/>
            <a:ext cx="8534400" cy="3503053"/>
          </a:xfrm>
          <a:ln w="38100">
            <a:solidFill>
              <a:srgbClr val="A50021"/>
            </a:solidFill>
          </a:ln>
        </p:spPr>
        <p:txBody>
          <a:bodyPr/>
          <a:lstStyle/>
          <a:p>
            <a:r>
              <a:rPr lang="en-US" dirty="0" smtClean="0"/>
              <a:t>For managing preeclampsia – eclampsia</a:t>
            </a:r>
          </a:p>
          <a:p>
            <a:r>
              <a:rPr lang="en-US" dirty="0" smtClean="0"/>
              <a:t>As tocolytics agent</a:t>
            </a:r>
          </a:p>
          <a:p>
            <a:r>
              <a:rPr lang="en-US" dirty="0" smtClean="0"/>
              <a:t>As fetal-neonatal neuroprotective agent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28" y="3364992"/>
            <a:ext cx="7254811" cy="960120"/>
          </a:xfrm>
          <a:ln w="38100">
            <a:solidFill>
              <a:srgbClr val="A5002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Use 4 g, the smallest effective dose, with or without a 1 g/hour maintenance dose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" y="64008"/>
            <a:ext cx="7254811" cy="26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856" y="481884"/>
            <a:ext cx="6362164" cy="800100"/>
          </a:xfrm>
        </p:spPr>
        <p:txBody>
          <a:bodyPr/>
          <a:lstStyle/>
          <a:p>
            <a:r>
              <a:rPr lang="en-US" dirty="0"/>
              <a:t>Atosiban (tractocile)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875763" y="2037928"/>
            <a:ext cx="7244367" cy="397031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Oxytocin-vasopressin antagonist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Fewer side effects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The most common side effect with Tractocile is </a:t>
            </a:r>
            <a:r>
              <a:rPr lang="en-US" sz="2800" b="1" dirty="0" smtClean="0"/>
              <a:t>nausea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Reported cases of fetal demise  </a:t>
            </a:r>
            <a:endParaRPr lang="en-US" sz="2800" b="1" dirty="0"/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Expensive </a:t>
            </a:r>
          </a:p>
        </p:txBody>
      </p:sp>
    </p:spTree>
    <p:extLst>
      <p:ext uri="{BB962C8B-B14F-4D97-AF65-F5344CB8AC3E}">
        <p14:creationId xmlns:p14="http://schemas.microsoft.com/office/powerpoint/2010/main" val="9893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1" y="258851"/>
            <a:ext cx="8039637" cy="1323439"/>
          </a:xfrm>
        </p:spPr>
        <p:txBody>
          <a:bodyPr/>
          <a:lstStyle/>
          <a:p>
            <a:r>
              <a:rPr lang="en-US" sz="4000" dirty="0" smtClean="0"/>
              <a:t>Preterm birth and neonatal complications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09093" y="1847655"/>
            <a:ext cx="8448542" cy="378565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000" b="1" dirty="0"/>
              <a:t>T</a:t>
            </a:r>
            <a:r>
              <a:rPr lang="en-US" sz="2000" b="1" dirty="0" smtClean="0"/>
              <a:t>he </a:t>
            </a:r>
            <a:r>
              <a:rPr lang="en-US" sz="2000" b="1" dirty="0"/>
              <a:t>leading cause of neonatal death 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000" b="1" dirty="0"/>
              <a:t>T</a:t>
            </a:r>
            <a:r>
              <a:rPr lang="en-US" sz="2000" b="1" dirty="0" smtClean="0"/>
              <a:t>he </a:t>
            </a:r>
            <a:r>
              <a:rPr lang="en-US" sz="2000" b="1" dirty="0"/>
              <a:t>second cause of childhood death below </a:t>
            </a:r>
            <a:r>
              <a:rPr lang="en-US" sz="2000" b="1" dirty="0" smtClean="0"/>
              <a:t>the age </a:t>
            </a:r>
            <a:r>
              <a:rPr lang="en-US" sz="2000" b="1" dirty="0"/>
              <a:t>of 5 years </a:t>
            </a:r>
            <a:r>
              <a:rPr lang="en-US" sz="2000" b="1" dirty="0" smtClean="0"/>
              <a:t> 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000" b="1" dirty="0" smtClean="0"/>
              <a:t>Neonates </a:t>
            </a:r>
            <a:r>
              <a:rPr lang="en-US" sz="2000" b="1" dirty="0"/>
              <a:t>born preterm are at </a:t>
            </a:r>
            <a:r>
              <a:rPr lang="en-US" sz="2000" b="1" dirty="0" smtClean="0"/>
              <a:t>an increased </a:t>
            </a:r>
            <a:r>
              <a:rPr lang="en-US" sz="2000" b="1" dirty="0"/>
              <a:t>risk of short-term complications attributed to immaturity of multiple </a:t>
            </a:r>
            <a:r>
              <a:rPr lang="en-US" sz="2000" b="1" dirty="0" smtClean="0"/>
              <a:t>organ systems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000" b="1" dirty="0"/>
              <a:t>N</a:t>
            </a:r>
            <a:r>
              <a:rPr lang="en-US" sz="2000" b="1" dirty="0" smtClean="0"/>
              <a:t>eurodevelopmental </a:t>
            </a:r>
            <a:r>
              <a:rPr lang="en-US" sz="2000" b="1" dirty="0"/>
              <a:t>disorders, such as cerebral palsy, </a:t>
            </a:r>
            <a:r>
              <a:rPr lang="en-US" sz="2000" b="1" dirty="0" smtClean="0"/>
              <a:t>intellectual disabilities</a:t>
            </a:r>
            <a:r>
              <a:rPr lang="en-US" sz="2000" b="1" dirty="0"/>
              <a:t>, and vision/hearing </a:t>
            </a:r>
            <a:r>
              <a:rPr lang="en-US" sz="2000" b="1" dirty="0" smtClean="0"/>
              <a:t>impairments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000" b="1" dirty="0" smtClean="0"/>
              <a:t>Preterm </a:t>
            </a:r>
            <a:r>
              <a:rPr lang="en-US" sz="2000" b="1" dirty="0"/>
              <a:t>birth is a leading cause </a:t>
            </a:r>
            <a:r>
              <a:rPr lang="en-US" sz="2000" b="1" dirty="0" smtClean="0"/>
              <a:t>of disability-adjusted </a:t>
            </a:r>
            <a:r>
              <a:rPr lang="en-US" sz="2000" b="1" dirty="0"/>
              <a:t>life years, the number of years lost due to ill health, disability or </a:t>
            </a:r>
            <a:r>
              <a:rPr lang="en-US" sz="2000" b="1" dirty="0" smtClean="0"/>
              <a:t>early death </a:t>
            </a:r>
          </a:p>
        </p:txBody>
      </p:sp>
    </p:spTree>
    <p:extLst>
      <p:ext uri="{BB962C8B-B14F-4D97-AF65-F5344CB8AC3E}">
        <p14:creationId xmlns:p14="http://schemas.microsoft.com/office/powerpoint/2010/main" val="17639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7" y="1948823"/>
            <a:ext cx="8686800" cy="1446550"/>
          </a:xfrm>
        </p:spPr>
        <p:txBody>
          <a:bodyPr/>
          <a:lstStyle/>
          <a:p>
            <a:r>
              <a:rPr lang="en-US" dirty="0"/>
              <a:t>Preterm prelabor rupture of membranes </a:t>
            </a:r>
          </a:p>
        </p:txBody>
      </p:sp>
    </p:spTree>
    <p:extLst>
      <p:ext uri="{BB962C8B-B14F-4D97-AF65-F5344CB8AC3E}">
        <p14:creationId xmlns:p14="http://schemas.microsoft.com/office/powerpoint/2010/main" val="35281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09" y="533400"/>
            <a:ext cx="5785834" cy="800100"/>
          </a:xfrm>
        </p:spPr>
        <p:txBody>
          <a:bodyPr/>
          <a:lstStyle/>
          <a:p>
            <a:r>
              <a:rPr lang="en-US" dirty="0" smtClean="0"/>
              <a:t>PPROM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3131" y="1856149"/>
            <a:ext cx="8384807" cy="378565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Rupture of the membrane before the onset of labor &lt;37 week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PPROM complicates 2-4% of all birth and 30-40 of all preterm births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Associated with inflammatory reaction +- infection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11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8" y="243319"/>
            <a:ext cx="7449669" cy="1446550"/>
          </a:xfrm>
        </p:spPr>
        <p:txBody>
          <a:bodyPr/>
          <a:lstStyle/>
          <a:p>
            <a:r>
              <a:rPr lang="en-US" dirty="0" smtClean="0"/>
              <a:t>PPROM and complications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1328" y="1870884"/>
            <a:ext cx="8404411" cy="461664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Prolonged maternal hospitalization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Early onset neonatal sepsis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Fetal Pulmonary hypoplasia depending on gestational age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Higher neonatal morbidity and mortality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Inflammation related adverse neurodevelopmental outcomes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65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32" y="533400"/>
            <a:ext cx="8142668" cy="800100"/>
          </a:xfrm>
        </p:spPr>
        <p:txBody>
          <a:bodyPr/>
          <a:lstStyle/>
          <a:p>
            <a:r>
              <a:rPr lang="en-US" dirty="0" smtClean="0"/>
              <a:t>Complications of PPROM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4552" y="2194317"/>
            <a:ext cx="7650051" cy="267765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b="1" dirty="0" smtClean="0"/>
              <a:t>Infection includes chorioamnionitis </a:t>
            </a: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b="1" dirty="0" smtClean="0"/>
              <a:t>Retained placenta</a:t>
            </a: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800" b="1" dirty="0" smtClean="0"/>
              <a:t>Placental abruption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39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301" y="507642"/>
            <a:ext cx="5061398" cy="800100"/>
          </a:xfrm>
        </p:spPr>
        <p:txBody>
          <a:bodyPr/>
          <a:lstStyle/>
          <a:p>
            <a:r>
              <a:rPr lang="en-US" dirty="0" smtClean="0"/>
              <a:t>Risk factors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70110" y="1760723"/>
            <a:ext cx="6407460" cy="397031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Prior PPROM or PTL of any cause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Bleeding in any trimester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Genital tract infections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Tobacco exposure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Collagen disease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Psychosocial stressors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37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5" y="494764"/>
            <a:ext cx="6442657" cy="800100"/>
          </a:xfrm>
        </p:spPr>
        <p:txBody>
          <a:bodyPr/>
          <a:lstStyle/>
          <a:p>
            <a:r>
              <a:rPr lang="en-US" dirty="0" smtClean="0"/>
              <a:t>Fetal membranes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b="1"/>
          <a:stretch/>
        </p:blipFill>
        <p:spPr bwMode="auto">
          <a:xfrm>
            <a:off x="5456176" y="1664206"/>
            <a:ext cx="3507520" cy="387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304" y="1664206"/>
            <a:ext cx="5186028" cy="4154984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Surface area of 1500 cm2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200-300 um thick at term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Resistant and elastic mechanical barrier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Rich source of functionally relevant </a:t>
            </a:r>
            <a:r>
              <a:rPr lang="en-US" sz="2400" b="1" dirty="0" err="1" smtClean="0"/>
              <a:t>biochemicals</a:t>
            </a:r>
            <a:r>
              <a:rPr lang="en-US" sz="2400" b="1" dirty="0" smtClean="0"/>
              <a:t> 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Fetal membrane matrix is maintained by progesterone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Provide mechanical ,structural ,immune ,antimicrobial and endocrine functions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17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659" y="205746"/>
            <a:ext cx="5988677" cy="800100"/>
          </a:xfrm>
        </p:spPr>
        <p:txBody>
          <a:bodyPr/>
          <a:lstStyle/>
          <a:p>
            <a:r>
              <a:rPr lang="en-US" dirty="0" smtClean="0"/>
              <a:t>Fetal membranes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1506" b="5798"/>
          <a:stretch/>
        </p:blipFill>
        <p:spPr bwMode="auto">
          <a:xfrm>
            <a:off x="1077658" y="1169893"/>
            <a:ext cx="6788871" cy="42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3431" y="5698594"/>
            <a:ext cx="8292655" cy="52322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Protection mechanism reduced in inflammation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23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444" y="533400"/>
            <a:ext cx="3747753" cy="800100"/>
          </a:xfrm>
        </p:spPr>
        <p:txBody>
          <a:bodyPr/>
          <a:lstStyle/>
          <a:p>
            <a:r>
              <a:rPr lang="en-US" dirty="0" smtClean="0"/>
              <a:t>Etiology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92824" y="1736106"/>
            <a:ext cx="5660524" cy="3244414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pPr marL="571500" indent="-571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3600" b="1" dirty="0" smtClean="0"/>
              <a:t>Inflammation</a:t>
            </a:r>
          </a:p>
          <a:p>
            <a:pPr marL="571500" indent="-571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3600" b="1" dirty="0" smtClean="0"/>
              <a:t>Microfractures</a:t>
            </a:r>
          </a:p>
          <a:p>
            <a:pPr marL="571500" indent="-571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3600" b="1" dirty="0" smtClean="0"/>
              <a:t>Fetal membrane aging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58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64764" r="40820" b="2123"/>
          <a:stretch/>
        </p:blipFill>
        <p:spPr bwMode="auto">
          <a:xfrm>
            <a:off x="309092" y="1300766"/>
            <a:ext cx="8744755" cy="27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9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648" y="404611"/>
            <a:ext cx="6207617" cy="800100"/>
          </a:xfrm>
        </p:spPr>
        <p:txBody>
          <a:bodyPr/>
          <a:lstStyle/>
          <a:p>
            <a:r>
              <a:rPr lang="en-US" dirty="0"/>
              <a:t>Clinical evaluation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92428" y="1859340"/>
            <a:ext cx="7753081" cy="4154984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History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( sudden gush of fluid , soaking clothes, dampness of underwear mistaken urinary incontinence)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Odder and color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Abdominal pain , contractions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Mild pyrexia , feeling unwell ,</a:t>
            </a:r>
            <a:r>
              <a:rPr lang="en-US" sz="2400" b="1" dirty="0" smtClean="0"/>
              <a:t>abnormal </a:t>
            </a:r>
            <a:r>
              <a:rPr lang="en-US" sz="2400" b="1" dirty="0"/>
              <a:t>vaginal discharge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Vaginal bleeding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Dysuria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Cord prolapse </a:t>
            </a:r>
          </a:p>
        </p:txBody>
      </p:sp>
    </p:spTree>
    <p:extLst>
      <p:ext uri="{BB962C8B-B14F-4D97-AF65-F5344CB8AC3E}">
        <p14:creationId xmlns:p14="http://schemas.microsoft.com/office/powerpoint/2010/main" val="6339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63" y="1490656"/>
            <a:ext cx="8686800" cy="2800767"/>
          </a:xfrm>
        </p:spPr>
        <p:txBody>
          <a:bodyPr/>
          <a:lstStyle/>
          <a:p>
            <a:r>
              <a:rPr lang="en-US" dirty="0" smtClean="0"/>
              <a:t>Preterm uterine contraction are not the case of preterm labor </a:t>
            </a:r>
            <a:br>
              <a:rPr lang="en-US" dirty="0" smtClean="0"/>
            </a:br>
            <a:r>
              <a:rPr lang="en-US" dirty="0" smtClean="0"/>
              <a:t>But the clinical manifestations of the pathological insult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075" y="507642"/>
            <a:ext cx="4713669" cy="800100"/>
          </a:xfrm>
        </p:spPr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23282" r="61549" b="17431"/>
          <a:stretch/>
        </p:blipFill>
        <p:spPr bwMode="auto">
          <a:xfrm>
            <a:off x="0" y="2034861"/>
            <a:ext cx="4633244" cy="40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8" t="22929" r="17698" b="17784"/>
          <a:stretch/>
        </p:blipFill>
        <p:spPr bwMode="auto">
          <a:xfrm>
            <a:off x="4861117" y="2034861"/>
            <a:ext cx="4282883" cy="403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5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45" y="353096"/>
            <a:ext cx="7305541" cy="800100"/>
          </a:xfrm>
        </p:spPr>
        <p:txBody>
          <a:bodyPr/>
          <a:lstStyle/>
          <a:p>
            <a:r>
              <a:rPr lang="en-US" dirty="0" smtClean="0"/>
              <a:t>PPROM Diagnosis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48497" y="5746004"/>
            <a:ext cx="6890196" cy="70788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non-invasive strip test for the detection of the placental alphamicroglobulin-1 protein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8497" y="4805846"/>
            <a:ext cx="6890196" cy="95410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Amnisure –sensitivity 94-99% specificity 87-100%</a:t>
            </a:r>
            <a:endParaRPr 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/>
          <a:stretch/>
        </p:blipFill>
        <p:spPr bwMode="auto">
          <a:xfrm>
            <a:off x="2143763" y="1403797"/>
            <a:ext cx="5899664" cy="326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3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230" y="365975"/>
            <a:ext cx="5394638" cy="800100"/>
          </a:xfrm>
        </p:spPr>
        <p:txBody>
          <a:bodyPr/>
          <a:lstStyle/>
          <a:p>
            <a:r>
              <a:rPr lang="en-US" dirty="0" err="1" smtClean="0"/>
              <a:t>Actim</a:t>
            </a:r>
            <a:r>
              <a:rPr lang="en-US" dirty="0" smtClean="0"/>
              <a:t> PPROM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63" y="1596981"/>
            <a:ext cx="8524680" cy="20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004" y="4004188"/>
            <a:ext cx="8229599" cy="95410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Actim</a:t>
            </a:r>
            <a:r>
              <a:rPr lang="en-US" sz="2800" b="1" dirty="0" smtClean="0"/>
              <a:t>-PPROM  sensitivity 95-100%</a:t>
            </a:r>
          </a:p>
          <a:p>
            <a:pPr algn="ctr"/>
            <a:r>
              <a:rPr lang="en-US" sz="2800" b="1" dirty="0" smtClean="0"/>
              <a:t>Specificity 93-98%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25004" y="5118107"/>
            <a:ext cx="8229599" cy="70788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 rapid test that reliably detects PROM, even before any </a:t>
            </a:r>
            <a:r>
              <a:rPr lang="en-US" sz="2000" b="1" dirty="0" smtClean="0"/>
              <a:t>visible </a:t>
            </a:r>
            <a:r>
              <a:rPr lang="en-US" sz="2000" b="1" dirty="0"/>
              <a:t>signs can be detected</a:t>
            </a:r>
          </a:p>
        </p:txBody>
      </p:sp>
    </p:spTree>
    <p:extLst>
      <p:ext uri="{BB962C8B-B14F-4D97-AF65-F5344CB8AC3E}">
        <p14:creationId xmlns:p14="http://schemas.microsoft.com/office/powerpoint/2010/main" val="13714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078" y="134155"/>
            <a:ext cx="5396249" cy="800100"/>
          </a:xfrm>
        </p:spPr>
        <p:txBody>
          <a:bodyPr/>
          <a:lstStyle/>
          <a:p>
            <a:r>
              <a:rPr lang="en-US" dirty="0" smtClean="0"/>
              <a:t>ROM Plus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9"/>
          <a:stretch/>
        </p:blipFill>
        <p:spPr bwMode="auto">
          <a:xfrm>
            <a:off x="862886" y="1098907"/>
            <a:ext cx="2936384" cy="556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10548" y="1737506"/>
            <a:ext cx="4759966" cy="2193677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Sensitivity 99% specificity 91%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Detect IGFBP-1 and AFP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79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533400"/>
            <a:ext cx="6915955" cy="800100"/>
          </a:xfrm>
        </p:spPr>
        <p:txBody>
          <a:bodyPr/>
          <a:lstStyle/>
          <a:p>
            <a:r>
              <a:rPr lang="en-US" dirty="0" smtClean="0"/>
              <a:t>Differential diagnosis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2581" y="1838364"/>
            <a:ext cx="7753082" cy="397031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Urinary </a:t>
            </a:r>
            <a:r>
              <a:rPr lang="en-US" sz="2800" b="1" dirty="0"/>
              <a:t>incontinence: leakage of small amounts of urine is common in the last part of </a:t>
            </a:r>
            <a:r>
              <a:rPr lang="en-US" sz="2800" b="1" dirty="0" smtClean="0"/>
              <a:t>pregnancy</a:t>
            </a:r>
            <a:endParaRPr lang="en-US" sz="2800" b="1" dirty="0"/>
          </a:p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Normal vaginal secretions of </a:t>
            </a:r>
            <a:r>
              <a:rPr lang="en-US" sz="2800" b="1" dirty="0" smtClean="0"/>
              <a:t>pregnancy</a:t>
            </a:r>
            <a:endParaRPr lang="en-US" sz="2800" b="1" dirty="0"/>
          </a:p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Increased sweat or moisture around the </a:t>
            </a:r>
            <a:r>
              <a:rPr lang="en-US" sz="2800" b="1" dirty="0" smtClean="0"/>
              <a:t>perineum</a:t>
            </a:r>
            <a:endParaRPr lang="en-US" sz="2800" b="1" dirty="0"/>
          </a:p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Increased cervical discharge</a:t>
            </a:r>
          </a:p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Semen</a:t>
            </a:r>
            <a:endParaRPr lang="en-US" sz="2800" b="1" dirty="0"/>
          </a:p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Douching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13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103" y="533400"/>
            <a:ext cx="5138671" cy="800100"/>
          </a:xfrm>
        </p:spPr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8033" y="1969325"/>
            <a:ext cx="7469747" cy="3244158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CBC </a:t>
            </a:r>
          </a:p>
          <a:p>
            <a:pPr marL="457200" indent="-4572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Urinalysis</a:t>
            </a:r>
          </a:p>
          <a:p>
            <a:pPr marL="457200" indent="-4572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High vaginal swab</a:t>
            </a:r>
          </a:p>
          <a:p>
            <a:pPr marL="457200" indent="-4572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CRP</a:t>
            </a:r>
          </a:p>
          <a:p>
            <a:pPr marL="457200" indent="-4572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7181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486" y="345142"/>
            <a:ext cx="5138670" cy="800100"/>
          </a:xfrm>
        </p:spPr>
        <p:txBody>
          <a:bodyPr/>
          <a:lstStyle/>
          <a:p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6176" y="1294169"/>
            <a:ext cx="8390965" cy="452431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Screening for infection including GBS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Antenatal corticosteroids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Tocolysis only to achieve benefit of corticosteroids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Antibiotics prolong latency based on numerous trial </a:t>
            </a:r>
          </a:p>
          <a:p>
            <a:pPr>
              <a:lnSpc>
                <a:spcPct val="150000"/>
              </a:lnSpc>
              <a:buClr>
                <a:srgbClr val="A50021"/>
              </a:buClr>
            </a:pPr>
            <a:r>
              <a:rPr lang="en-US" sz="2400" b="1" u="sng" dirty="0" smtClean="0"/>
              <a:t>(penicillin plus macrolide)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Fetal monitoring NST,AFV and fetal growth 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Maternal monitoring for infection or labor </a:t>
            </a:r>
          </a:p>
          <a:p>
            <a:pPr marL="285750" indent="-28575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 smtClean="0"/>
              <a:t>Timing of delivery –dependent on NICU capability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625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6179"/>
            <a:ext cx="8210282" cy="2123658"/>
          </a:xfrm>
        </p:spPr>
        <p:txBody>
          <a:bodyPr/>
          <a:lstStyle/>
          <a:p>
            <a:r>
              <a:rPr lang="en-US" dirty="0" smtClean="0"/>
              <a:t>Majority of pregnancies with PPROM deliver within one week of rupture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14459"/>
            <a:ext cx="6272012" cy="800100"/>
          </a:xfrm>
        </p:spPr>
        <p:txBody>
          <a:bodyPr/>
          <a:lstStyle/>
          <a:p>
            <a:r>
              <a:rPr lang="en-US" dirty="0" smtClean="0"/>
              <a:t>Managements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3174" y="1347351"/>
            <a:ext cx="8449005" cy="452431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b="1" dirty="0" smtClean="0"/>
              <a:t>Malpresentation may require cesarean delivery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b="1" dirty="0" smtClean="0"/>
              <a:t>Risk of cord prolapse should be evaluated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b="1" dirty="0" smtClean="0"/>
              <a:t>Delivery at 34 weeks or sooner if indicated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22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00" y="443248"/>
            <a:ext cx="6777507" cy="800100"/>
          </a:xfrm>
        </p:spPr>
        <p:txBody>
          <a:bodyPr/>
          <a:lstStyle/>
          <a:p>
            <a:r>
              <a:rPr lang="en-US" dirty="0" smtClean="0"/>
              <a:t>Chorioamnionitis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586" y="2065608"/>
            <a:ext cx="6812924" cy="279384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Acute chorioamnionitis is the most frequent diagnosis in placental pathology reports, and is </a:t>
            </a:r>
            <a:r>
              <a:rPr lang="en-US" sz="2400" b="1" dirty="0" smtClean="0"/>
              <a:t> generally </a:t>
            </a:r>
            <a:r>
              <a:rPr lang="en-US" sz="2400" b="1" dirty="0"/>
              <a:t>considered to represent the presence of intra-amniotic infection or “amniotic fluid </a:t>
            </a:r>
            <a:r>
              <a:rPr lang="en-US" sz="2400" b="1" dirty="0" smtClean="0"/>
              <a:t>infection syndrome”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04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35" y="353096"/>
            <a:ext cx="5450983" cy="800100"/>
          </a:xfrm>
        </p:spPr>
        <p:txBody>
          <a:bodyPr/>
          <a:lstStyle/>
          <a:p>
            <a:r>
              <a:rPr lang="en-US" dirty="0" smtClean="0"/>
              <a:t>Risk factors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17431" y="1882136"/>
            <a:ext cx="6890197" cy="138499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Strongest predictor and most significant </a:t>
            </a:r>
            <a:r>
              <a:rPr lang="en-US" sz="2800" b="1" dirty="0" smtClean="0"/>
              <a:t>risk factor is </a:t>
            </a:r>
            <a:r>
              <a:rPr lang="en-US" sz="2800" b="1" dirty="0"/>
              <a:t>previous </a:t>
            </a:r>
            <a:r>
              <a:rPr lang="en-US" sz="2800" b="1" dirty="0" smtClean="0"/>
              <a:t>PTL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017431" y="4018311"/>
            <a:ext cx="6890197" cy="175432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Previous 1 PTL recurrence 15 %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Previous 2 PTL 30 %</a:t>
            </a:r>
          </a:p>
          <a:p>
            <a:pPr marL="342900" indent="-342900">
              <a:lnSpc>
                <a:spcPct val="150000"/>
              </a:lnSpc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400" b="1" dirty="0"/>
              <a:t>Previous 3 PTL 45 %</a:t>
            </a:r>
          </a:p>
        </p:txBody>
      </p:sp>
    </p:spTree>
    <p:extLst>
      <p:ext uri="{BB962C8B-B14F-4D97-AF65-F5344CB8AC3E}">
        <p14:creationId xmlns:p14="http://schemas.microsoft.com/office/powerpoint/2010/main" val="48312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chorioamnionitis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0457" y="1646529"/>
            <a:ext cx="8770512" cy="4832092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D</a:t>
            </a:r>
            <a:r>
              <a:rPr lang="en-US" sz="2800" b="1" dirty="0" smtClean="0"/>
              <a:t>iagnosed </a:t>
            </a:r>
            <a:r>
              <a:rPr lang="en-US" sz="2800" b="1" dirty="0"/>
              <a:t>by the presence of maternal fever </a:t>
            </a:r>
          </a:p>
          <a:p>
            <a:pPr algn="ctr">
              <a:buClr>
                <a:srgbClr val="A50021"/>
              </a:buClr>
            </a:pPr>
            <a:r>
              <a:rPr lang="en-US" sz="2800" b="1" dirty="0"/>
              <a:t>(temperature ≥37.8°C )</a:t>
            </a:r>
            <a:endParaRPr lang="en-US" sz="2800" b="1" dirty="0" smtClean="0"/>
          </a:p>
          <a:p>
            <a:pPr>
              <a:buClr>
                <a:srgbClr val="A50021"/>
              </a:buClr>
            </a:pPr>
            <a:r>
              <a:rPr lang="en-US" sz="2800" b="1" dirty="0" smtClean="0"/>
              <a:t>plus </a:t>
            </a:r>
            <a:r>
              <a:rPr lang="en-US" sz="2800" b="1" dirty="0"/>
              <a:t>two or more of the five following clinical signs: 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Maternal </a:t>
            </a:r>
            <a:r>
              <a:rPr lang="en-US" sz="2800" b="1" dirty="0"/>
              <a:t>tachycardia (heart rate &gt;100 </a:t>
            </a:r>
            <a:r>
              <a:rPr lang="en-US" sz="2800" b="1" dirty="0" smtClean="0"/>
              <a:t>beats/min)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F</a:t>
            </a:r>
            <a:r>
              <a:rPr lang="en-US" sz="2800" b="1" dirty="0" smtClean="0"/>
              <a:t>etal </a:t>
            </a:r>
            <a:r>
              <a:rPr lang="en-US" sz="2800" b="1" dirty="0"/>
              <a:t>tachycardia (heart rate &gt;160 </a:t>
            </a:r>
            <a:r>
              <a:rPr lang="en-US" sz="2800" b="1" dirty="0" smtClean="0"/>
              <a:t>beats/min)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U</a:t>
            </a:r>
            <a:r>
              <a:rPr lang="en-US" sz="2800" b="1" dirty="0" smtClean="0"/>
              <a:t>terine tenderness</a:t>
            </a:r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/>
              <a:t>P</a:t>
            </a:r>
            <a:r>
              <a:rPr lang="en-US" sz="2800" b="1" dirty="0" smtClean="0"/>
              <a:t>urulent </a:t>
            </a:r>
            <a:r>
              <a:rPr lang="en-US" sz="2800" b="1" dirty="0"/>
              <a:t>or foul-smelling amniotic fluid or vaginal </a:t>
            </a:r>
            <a:r>
              <a:rPr lang="en-US" sz="2800" b="1" dirty="0" smtClean="0"/>
              <a:t>discharge</a:t>
            </a:r>
            <a:endParaRPr lang="en-US" sz="2800" b="1" dirty="0"/>
          </a:p>
          <a:p>
            <a:pPr marL="342900" indent="-342900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2800" b="1" dirty="0" smtClean="0"/>
              <a:t>Maternal </a:t>
            </a:r>
            <a:r>
              <a:rPr lang="en-US" sz="2800" b="1" dirty="0"/>
              <a:t>leukocytosis (white blood cell count &gt;</a:t>
            </a:r>
            <a:r>
              <a:rPr lang="en-US" sz="2800" b="1" dirty="0" smtClean="0"/>
              <a:t>15,000/mm3)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29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52" y="1094042"/>
            <a:ext cx="8686800" cy="4031873"/>
          </a:xfrm>
        </p:spPr>
        <p:txBody>
          <a:bodyPr/>
          <a:lstStyle/>
          <a:p>
            <a:r>
              <a:rPr lang="en-US" sz="3200" dirty="0"/>
              <a:t>The most frequent microorganisms identified in the </a:t>
            </a:r>
            <a:br>
              <a:rPr lang="en-US" sz="3200" dirty="0"/>
            </a:br>
            <a:r>
              <a:rPr lang="en-US" sz="3200" dirty="0"/>
              <a:t>amniotic fluid of women with clinical chorioamnionitis include </a:t>
            </a:r>
            <a:r>
              <a:rPr lang="en-US" sz="3200" i="1" u="sng" dirty="0" err="1"/>
              <a:t>Ureaplasma</a:t>
            </a:r>
            <a:r>
              <a:rPr lang="en-US" sz="3200" dirty="0"/>
              <a:t> </a:t>
            </a:r>
            <a:r>
              <a:rPr lang="en-US" sz="3200" dirty="0" err="1"/>
              <a:t>urealyticum</a:t>
            </a:r>
            <a:r>
              <a:rPr lang="en-US" sz="3200" dirty="0"/>
              <a:t>, </a:t>
            </a:r>
            <a:r>
              <a:rPr lang="en-US" sz="3200" dirty="0" err="1" smtClean="0"/>
              <a:t>Gardnerella</a:t>
            </a:r>
            <a:r>
              <a:rPr lang="en-US" sz="3200" dirty="0" smtClean="0"/>
              <a:t> </a:t>
            </a:r>
            <a:r>
              <a:rPr lang="en-US" sz="3200" dirty="0" err="1"/>
              <a:t>vaginalis</a:t>
            </a:r>
            <a:r>
              <a:rPr lang="en-US" sz="3200" dirty="0"/>
              <a:t>, Mycoplasma </a:t>
            </a:r>
            <a:r>
              <a:rPr lang="en-US" sz="3200" dirty="0" err="1"/>
              <a:t>hominis</a:t>
            </a:r>
            <a:r>
              <a:rPr lang="en-US" sz="3200" dirty="0"/>
              <a:t>, Streptococcus </a:t>
            </a:r>
            <a:r>
              <a:rPr lang="en-US" sz="3200" dirty="0" err="1"/>
              <a:t>agalactiae</a:t>
            </a:r>
            <a:r>
              <a:rPr lang="en-US" sz="3200" dirty="0"/>
              <a:t>, Lactobacillus </a:t>
            </a:r>
            <a:r>
              <a:rPr lang="en-US" sz="3200" dirty="0" smtClean="0"/>
              <a:t>species</a:t>
            </a:r>
            <a:r>
              <a:rPr lang="en-US" sz="3200" dirty="0"/>
              <a:t>, and </a:t>
            </a:r>
            <a:r>
              <a:rPr lang="en-US" sz="3200" dirty="0" err="1"/>
              <a:t>Bacteroides</a:t>
            </a:r>
            <a:r>
              <a:rPr lang="en-US" sz="3200" dirty="0"/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14185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4003"/>
            <a:ext cx="8686800" cy="4154984"/>
          </a:xfrm>
        </p:spPr>
        <p:txBody>
          <a:bodyPr/>
          <a:lstStyle/>
          <a:p>
            <a:r>
              <a:rPr lang="en-US" dirty="0"/>
              <a:t>The standard treatment for clinical chorioamnionitis has been administration of antibiotics </a:t>
            </a:r>
            <a:br>
              <a:rPr lang="en-US" dirty="0"/>
            </a:br>
            <a:r>
              <a:rPr lang="en-US" dirty="0"/>
              <a:t>and antipyretics and expedited delivery</a:t>
            </a:r>
          </a:p>
        </p:txBody>
      </p:sp>
    </p:spTree>
    <p:extLst>
      <p:ext uri="{BB962C8B-B14F-4D97-AF65-F5344CB8AC3E}">
        <p14:creationId xmlns:p14="http://schemas.microsoft.com/office/powerpoint/2010/main" val="41912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619" y="494764"/>
            <a:ext cx="5022761" cy="800100"/>
          </a:xfrm>
        </p:spPr>
        <p:txBody>
          <a:bodyPr/>
          <a:lstStyle/>
          <a:p>
            <a:r>
              <a:rPr lang="en-US" dirty="0" smtClean="0"/>
              <a:t>PPROM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1"/>
          <a:stretch/>
        </p:blipFill>
        <p:spPr bwMode="auto">
          <a:xfrm>
            <a:off x="5293216" y="1704596"/>
            <a:ext cx="3530489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5"/>
          <a:stretch/>
        </p:blipFill>
        <p:spPr bwMode="auto">
          <a:xfrm>
            <a:off x="461964" y="1704596"/>
            <a:ext cx="3659276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0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19449" r="56713" b="44643"/>
          <a:stretch/>
        </p:blipFill>
        <p:spPr bwMode="auto">
          <a:xfrm>
            <a:off x="457199" y="2191871"/>
            <a:ext cx="4707024" cy="340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200" y="416475"/>
            <a:ext cx="8195130" cy="1200329"/>
          </a:xfrm>
          <a:prstGeom prst="rect">
            <a:avLst/>
          </a:prstGeom>
          <a:ln w="38100">
            <a:solidFill>
              <a:srgbClr val="33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Surgical treatment of rupture of membrane 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5378823" y="2815705"/>
            <a:ext cx="3442447" cy="1569660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Amniograft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Amniotic patch 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357200" y="5857604"/>
            <a:ext cx="8327921" cy="49699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/>
              <a:t>The procedure can seal membrane defects up to 4 mm in diameter </a:t>
            </a:r>
          </a:p>
        </p:txBody>
      </p:sp>
    </p:spTree>
    <p:extLst>
      <p:ext uri="{BB962C8B-B14F-4D97-AF65-F5344CB8AC3E}">
        <p14:creationId xmlns:p14="http://schemas.microsoft.com/office/powerpoint/2010/main" val="1414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9" y="430369"/>
            <a:ext cx="6980349" cy="800100"/>
          </a:xfrm>
        </p:spPr>
        <p:txBody>
          <a:bodyPr/>
          <a:lstStyle/>
          <a:p>
            <a:r>
              <a:rPr lang="en-US" dirty="0" smtClean="0"/>
              <a:t>Amniopatch technique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50011" y="2341671"/>
            <a:ext cx="7058343" cy="2677656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22- gauge needle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Injection into available pocket of fluid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½ unit of platelets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1 unit of cryoprecipitate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173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5" y="456127"/>
            <a:ext cx="4842456" cy="800100"/>
          </a:xfrm>
        </p:spPr>
        <p:txBody>
          <a:bodyPr/>
          <a:lstStyle/>
          <a:p>
            <a:r>
              <a:rPr lang="en-US" dirty="0" smtClean="0"/>
              <a:t>Amniopatch 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2" y="1558344"/>
            <a:ext cx="7886161" cy="495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6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9" y="244700"/>
            <a:ext cx="7789736" cy="634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6065949" y="437882"/>
            <a:ext cx="2125014" cy="347729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04" y="335261"/>
            <a:ext cx="7988121" cy="2123658"/>
          </a:xfrm>
        </p:spPr>
        <p:txBody>
          <a:bodyPr/>
          <a:lstStyle/>
          <a:p>
            <a:r>
              <a:rPr lang="en-US" dirty="0" smtClean="0"/>
              <a:t>Antenatal corticosteroids potent drugs with potent side effects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9701" y="3089788"/>
            <a:ext cx="8028840" cy="2031325"/>
          </a:xfrm>
          <a:prstGeom prst="rect">
            <a:avLst/>
          </a:prstGeom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Reduced placental weight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R</a:t>
            </a:r>
            <a:r>
              <a:rPr lang="en-US" sz="2800" b="1" dirty="0" smtClean="0"/>
              <a:t>educed fetal weight and height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Reduced head circumference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50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4" y="2142006"/>
            <a:ext cx="8686800" cy="1446550"/>
          </a:xfrm>
        </p:spPr>
        <p:txBody>
          <a:bodyPr/>
          <a:lstStyle/>
          <a:p>
            <a:r>
              <a:rPr lang="en-US" dirty="0" smtClean="0"/>
              <a:t>Mgso4 is an important drug in early PPROM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175"/>
            <a:ext cx="8686800" cy="1446550"/>
          </a:xfrm>
        </p:spPr>
        <p:txBody>
          <a:bodyPr/>
          <a:lstStyle/>
          <a:p>
            <a:r>
              <a:rPr lang="en-US" dirty="0"/>
              <a:t>Preterm Labor: Not Just Labor Before Term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441"/>
            <a:ext cx="9143999" cy="513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2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837" y="2748566"/>
            <a:ext cx="4198512" cy="800100"/>
          </a:xfrm>
        </p:spPr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RR Template 2004">
  <a:themeElements>
    <a:clrScheme name="Slide template for ISUOG 2003 9">
      <a:dk1>
        <a:srgbClr val="969696"/>
      </a:dk1>
      <a:lt1>
        <a:srgbClr val="FFFFFF"/>
      </a:lt1>
      <a:dk2>
        <a:srgbClr val="000000"/>
      </a:dk2>
      <a:lt2>
        <a:srgbClr val="FFFFFF"/>
      </a:lt2>
      <a:accent1>
        <a:srgbClr val="333399"/>
      </a:accent1>
      <a:accent2>
        <a:srgbClr val="FFFF99"/>
      </a:accent2>
      <a:accent3>
        <a:srgbClr val="AAAAAA"/>
      </a:accent3>
      <a:accent4>
        <a:srgbClr val="DADADA"/>
      </a:accent4>
      <a:accent5>
        <a:srgbClr val="ADADCA"/>
      </a:accent5>
      <a:accent6>
        <a:srgbClr val="E7E78A"/>
      </a:accent6>
      <a:hlink>
        <a:srgbClr val="CC0000"/>
      </a:hlink>
      <a:folHlink>
        <a:srgbClr val="009900"/>
      </a:folHlink>
    </a:clrScheme>
    <a:fontScheme name="Slide template for ISUOG 2003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Slide template for ISUOG 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 for ISUOG 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 for ISUOG 2003 8">
        <a:dk1>
          <a:srgbClr val="969696"/>
        </a:dk1>
        <a:lt1>
          <a:srgbClr val="FFFFFF"/>
        </a:lt1>
        <a:dk2>
          <a:srgbClr val="000000"/>
        </a:dk2>
        <a:lt2>
          <a:srgbClr val="FFFFFF"/>
        </a:lt2>
        <a:accent1>
          <a:srgbClr val="333399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ADCA"/>
        </a:accent5>
        <a:accent6>
          <a:srgbClr val="E7E78A"/>
        </a:accent6>
        <a:hlink>
          <a:srgbClr val="FF00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 for ISUOG 2003 9">
        <a:dk1>
          <a:srgbClr val="969696"/>
        </a:dk1>
        <a:lt1>
          <a:srgbClr val="FFFFFF"/>
        </a:lt1>
        <a:dk2>
          <a:srgbClr val="000000"/>
        </a:dk2>
        <a:lt2>
          <a:srgbClr val="FFFFFF"/>
        </a:lt2>
        <a:accent1>
          <a:srgbClr val="333399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ADCA"/>
        </a:accent5>
        <a:accent6>
          <a:srgbClr val="E7E78A"/>
        </a:accent6>
        <a:hlink>
          <a:srgbClr val="CC00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3880</TotalTime>
  <Words>2183</Words>
  <Application>Microsoft Office PowerPoint</Application>
  <PresentationFormat>On-screen Show (4:3)</PresentationFormat>
  <Paragraphs>311</Paragraphs>
  <Slides>90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Office Theme</vt:lpstr>
      <vt:lpstr>12_RR Template 2004</vt:lpstr>
      <vt:lpstr>Preterm Labor: One Syndrome, Many Causes</vt:lpstr>
      <vt:lpstr>Introduction </vt:lpstr>
      <vt:lpstr>The prevention and treatment of preterm labor have been a long-standing challenge</vt:lpstr>
      <vt:lpstr>Definition </vt:lpstr>
      <vt:lpstr>The occurrence of regular uterine contraction associated with cervical changes before 37 completed weeks   Threatened PTL: regular uterine contractions without cervical changes </vt:lpstr>
      <vt:lpstr>Preterm birth and neonatal complications </vt:lpstr>
      <vt:lpstr>Preterm uterine contraction are not the case of preterm labor  But the clinical manifestations of the pathological insult </vt:lpstr>
      <vt:lpstr>Risk factors </vt:lpstr>
      <vt:lpstr>Preterm Labor: Not Just Labor Before Term</vt:lpstr>
      <vt:lpstr>PowerPoint Presentation</vt:lpstr>
      <vt:lpstr>Infection as a pathophysiology </vt:lpstr>
      <vt:lpstr>PowerPoint Presentation</vt:lpstr>
      <vt:lpstr>Amniotic fluid tests</vt:lpstr>
      <vt:lpstr>Highlighted points </vt:lpstr>
      <vt:lpstr>Screening </vt:lpstr>
      <vt:lpstr>Cervical length </vt:lpstr>
      <vt:lpstr>Cervical length at 18-22 weeks in pregnancies that deliver at term is normally distributed with a mean of 34 mm</vt:lpstr>
      <vt:lpstr>Screening </vt:lpstr>
      <vt:lpstr>Cell-free Fetal DNA</vt:lpstr>
      <vt:lpstr>Cell-free Fetal DNA</vt:lpstr>
      <vt:lpstr>Management </vt:lpstr>
      <vt:lpstr>PowerPoint Presentation</vt:lpstr>
      <vt:lpstr>Prevention PTB in short cervix </vt:lpstr>
      <vt:lpstr>Cervical pessary </vt:lpstr>
      <vt:lpstr>According to obstetric history Studies investigating the value of preventative measures have essentially focused in two groups of women:</vt:lpstr>
      <vt:lpstr>Preventions </vt:lpstr>
      <vt:lpstr>PowerPoint Presentation</vt:lpstr>
      <vt:lpstr>women with previous preterm birth</vt:lpstr>
      <vt:lpstr>women with no previous preterm birth but positive screening test</vt:lpstr>
      <vt:lpstr>Threatened preterm labor </vt:lpstr>
      <vt:lpstr>Tests For Fetal Lung Maturity </vt:lpstr>
      <vt:lpstr>Fetal Lung Maturity </vt:lpstr>
      <vt:lpstr>PowerPoint Presentation</vt:lpstr>
      <vt:lpstr>What are the benefit to perform  a lung maturity test </vt:lpstr>
      <vt:lpstr>PowerPoint Presentation</vt:lpstr>
      <vt:lpstr>Tests for fetal lung maturity </vt:lpstr>
      <vt:lpstr>Direct Tests</vt:lpstr>
      <vt:lpstr>Lecithin/Sphingomyelin Ratio</vt:lpstr>
      <vt:lpstr>Phosphatidylglycerol (PG)</vt:lpstr>
      <vt:lpstr>Phosphatidylglycerol</vt:lpstr>
      <vt:lpstr>Indirect tests </vt:lpstr>
      <vt:lpstr>Foam Stability</vt:lpstr>
      <vt:lpstr>Shaking test </vt:lpstr>
      <vt:lpstr>Shaking test </vt:lpstr>
      <vt:lpstr>Lamellar Body Count</vt:lpstr>
      <vt:lpstr>Lamellar body count </vt:lpstr>
      <vt:lpstr>Non invasive tests </vt:lpstr>
      <vt:lpstr> The Fetal Pulmonary Maturity: the Ultrasound Role</vt:lpstr>
      <vt:lpstr>Measurement Methods Of Fetal Lung</vt:lpstr>
      <vt:lpstr>Ultrasound features for fetal lung maturity detection  </vt:lpstr>
      <vt:lpstr>Ultrasound Test For Lung Maturity </vt:lpstr>
      <vt:lpstr>Neonates delivered at 36-38 weeks after confirmed fetal lung maturity are at higher risk of adverse outcomes than those delivered at 39- 40 weeks </vt:lpstr>
      <vt:lpstr>Treatment </vt:lpstr>
      <vt:lpstr>B -mimetics </vt:lpstr>
      <vt:lpstr>Calcium channel blockers </vt:lpstr>
      <vt:lpstr>NSAIDs</vt:lpstr>
      <vt:lpstr>Magnesium sulfate use in pregnancy</vt:lpstr>
      <vt:lpstr>PowerPoint Presentation</vt:lpstr>
      <vt:lpstr>Atosiban (tractocile) </vt:lpstr>
      <vt:lpstr>Preterm prelabor rupture of membranes </vt:lpstr>
      <vt:lpstr>PPROM </vt:lpstr>
      <vt:lpstr>PPROM and complications </vt:lpstr>
      <vt:lpstr>Complications of PPROM</vt:lpstr>
      <vt:lpstr>Risk factors </vt:lpstr>
      <vt:lpstr>Fetal membranes </vt:lpstr>
      <vt:lpstr>Fetal membranes </vt:lpstr>
      <vt:lpstr>Etiology </vt:lpstr>
      <vt:lpstr>PowerPoint Presentation</vt:lpstr>
      <vt:lpstr>Clinical evaluation</vt:lpstr>
      <vt:lpstr>Diagnosis </vt:lpstr>
      <vt:lpstr>PPROM Diagnosis</vt:lpstr>
      <vt:lpstr>Actim PPROM</vt:lpstr>
      <vt:lpstr>ROM Plus</vt:lpstr>
      <vt:lpstr>Differential diagnosis </vt:lpstr>
      <vt:lpstr>Investigation </vt:lpstr>
      <vt:lpstr>Management </vt:lpstr>
      <vt:lpstr>Majority of pregnancies with PPROM deliver within one week of rupture</vt:lpstr>
      <vt:lpstr>Managements </vt:lpstr>
      <vt:lpstr>Chorioamnionitis </vt:lpstr>
      <vt:lpstr>Clinical chorioamnionitis </vt:lpstr>
      <vt:lpstr>The most frequent microorganisms identified in the  amniotic fluid of women with clinical chorioamnionitis include Ureaplasma urealyticum, Gardnerella vaginalis, Mycoplasma hominis, Streptococcus agalactiae, Lactobacillus species, and Bacteroides species</vt:lpstr>
      <vt:lpstr>The standard treatment for clinical chorioamnionitis has been administration of antibiotics  and antipyretics and expedited delivery</vt:lpstr>
      <vt:lpstr>PPROM</vt:lpstr>
      <vt:lpstr>PowerPoint Presentation</vt:lpstr>
      <vt:lpstr>Amniopatch technique </vt:lpstr>
      <vt:lpstr>Amniopatch </vt:lpstr>
      <vt:lpstr>PowerPoint Presentation</vt:lpstr>
      <vt:lpstr>Antenatal corticosteroids potent drugs with potent side effects</vt:lpstr>
      <vt:lpstr>Mgso4 is an important drug in early PPROM 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Helvetica Bold</dc:title>
  <dc:creator>Pat Schoff</dc:creator>
  <cp:lastModifiedBy>Malik Alqasim</cp:lastModifiedBy>
  <cp:revision>106</cp:revision>
  <dcterms:created xsi:type="dcterms:W3CDTF">2022-04-13T16:12:06Z</dcterms:created>
  <dcterms:modified xsi:type="dcterms:W3CDTF">2023-02-14T06:25:00Z</dcterms:modified>
</cp:coreProperties>
</file>