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714" r:id="rId2"/>
    <p:sldMasterId id="2147483732" r:id="rId3"/>
    <p:sldMasterId id="2147483750" r:id="rId4"/>
  </p:sldMasterIdLst>
  <p:notesMasterIdLst>
    <p:notesMasterId r:id="rId35"/>
  </p:notesMasterIdLst>
  <p:sldIdLst>
    <p:sldId id="256" r:id="rId5"/>
    <p:sldId id="300" r:id="rId6"/>
    <p:sldId id="302" r:id="rId7"/>
    <p:sldId id="303" r:id="rId8"/>
    <p:sldId id="316" r:id="rId9"/>
    <p:sldId id="305" r:id="rId10"/>
    <p:sldId id="306" r:id="rId11"/>
    <p:sldId id="259" r:id="rId12"/>
    <p:sldId id="311" r:id="rId13"/>
    <p:sldId id="260" r:id="rId14"/>
    <p:sldId id="307" r:id="rId15"/>
    <p:sldId id="314" r:id="rId16"/>
    <p:sldId id="313" r:id="rId17"/>
    <p:sldId id="266" r:id="rId18"/>
    <p:sldId id="292" r:id="rId19"/>
    <p:sldId id="309" r:id="rId20"/>
    <p:sldId id="278" r:id="rId21"/>
    <p:sldId id="295" r:id="rId22"/>
    <p:sldId id="294" r:id="rId23"/>
    <p:sldId id="315" r:id="rId24"/>
    <p:sldId id="289" r:id="rId25"/>
    <p:sldId id="312" r:id="rId26"/>
    <p:sldId id="271" r:id="rId27"/>
    <p:sldId id="264" r:id="rId28"/>
    <p:sldId id="296" r:id="rId29"/>
    <p:sldId id="262" r:id="rId30"/>
    <p:sldId id="297" r:id="rId31"/>
    <p:sldId id="298" r:id="rId32"/>
    <p:sldId id="286" r:id="rId33"/>
    <p:sldId id="29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A12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muien\Desktop\NHA%202016%20-2017\&#1575;&#1593;&#1575;&#1583;&#1577;%20&#1578;&#1602;&#1583;&#1610;&#1585;\N.H.A%20MATREX.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200"/>
            </a:pPr>
            <a:r>
              <a:rPr lang="ar-JO" sz="3600" dirty="0"/>
              <a:t>اجمالي عدد السكان </a:t>
            </a:r>
          </a:p>
        </c:rich>
      </c:tx>
      <c:overlay val="0"/>
    </c:title>
    <c:autoTitleDeleted val="0"/>
    <c:plotArea>
      <c:layout/>
      <c:barChart>
        <c:barDir val="col"/>
        <c:grouping val="clustered"/>
        <c:varyColors val="0"/>
        <c:ser>
          <c:idx val="0"/>
          <c:order val="0"/>
          <c:tx>
            <c:strRef>
              <c:f>PPT!$B$3</c:f>
              <c:strCache>
                <c:ptCount val="1"/>
                <c:pt idx="0">
                  <c:v>اجمالي عدد السكان </c:v>
                </c:pt>
              </c:strCache>
            </c:strRef>
          </c:tx>
          <c:invertIfNegative val="0"/>
          <c:dLbls>
            <c:spPr>
              <a:noFill/>
              <a:ln>
                <a:noFill/>
              </a:ln>
              <a:effectLst/>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PPT!$C$2:$O$2</c:f>
              <c:numCache>
                <c:formatCode>General</c:formatCode>
                <c:ptCount val="4"/>
                <c:pt idx="0">
                  <c:v>2000</c:v>
                </c:pt>
                <c:pt idx="1">
                  <c:v>2007</c:v>
                </c:pt>
                <c:pt idx="2">
                  <c:v>2014</c:v>
                </c:pt>
                <c:pt idx="3">
                  <c:v>2017</c:v>
                </c:pt>
              </c:numCache>
            </c:numRef>
          </c:cat>
          <c:val>
            <c:numRef>
              <c:f>PPT!$C$3:$O$3</c:f>
              <c:numCache>
                <c:formatCode>#,##0</c:formatCode>
                <c:ptCount val="4"/>
                <c:pt idx="0">
                  <c:v>5039000</c:v>
                </c:pt>
                <c:pt idx="1">
                  <c:v>5723000</c:v>
                </c:pt>
                <c:pt idx="2">
                  <c:v>8804000</c:v>
                </c:pt>
                <c:pt idx="3">
                  <c:v>10053000</c:v>
                </c:pt>
              </c:numCache>
            </c:numRef>
          </c:val>
        </c:ser>
        <c:dLbls>
          <c:showLegendKey val="0"/>
          <c:showVal val="0"/>
          <c:showCatName val="0"/>
          <c:showSerName val="0"/>
          <c:showPercent val="0"/>
          <c:showBubbleSize val="0"/>
        </c:dLbls>
        <c:gapWidth val="150"/>
        <c:axId val="444690992"/>
        <c:axId val="444704320"/>
      </c:barChart>
      <c:catAx>
        <c:axId val="444690992"/>
        <c:scaling>
          <c:orientation val="minMax"/>
        </c:scaling>
        <c:delete val="0"/>
        <c:axPos val="b"/>
        <c:numFmt formatCode="General" sourceLinked="1"/>
        <c:majorTickMark val="out"/>
        <c:minorTickMark val="none"/>
        <c:tickLblPos val="nextTo"/>
        <c:txPr>
          <a:bodyPr/>
          <a:lstStyle/>
          <a:p>
            <a:pPr>
              <a:defRPr sz="1800" b="1"/>
            </a:pPr>
            <a:endParaRPr lang="en-US"/>
          </a:p>
        </c:txPr>
        <c:crossAx val="444704320"/>
        <c:crosses val="autoZero"/>
        <c:auto val="1"/>
        <c:lblAlgn val="ctr"/>
        <c:lblOffset val="100"/>
        <c:noMultiLvlLbl val="0"/>
      </c:catAx>
      <c:valAx>
        <c:axId val="444704320"/>
        <c:scaling>
          <c:orientation val="minMax"/>
        </c:scaling>
        <c:delete val="0"/>
        <c:axPos val="l"/>
        <c:majorGridlines/>
        <c:numFmt formatCode="#,##0" sourceLinked="1"/>
        <c:majorTickMark val="out"/>
        <c:minorTickMark val="none"/>
        <c:tickLblPos val="nextTo"/>
        <c:txPr>
          <a:bodyPr/>
          <a:lstStyle/>
          <a:p>
            <a:pPr>
              <a:defRPr sz="1400" b="1"/>
            </a:pPr>
            <a:endParaRPr lang="en-US"/>
          </a:p>
        </c:txPr>
        <c:crossAx val="444690992"/>
        <c:crosses val="autoZero"/>
        <c:crossBetween val="between"/>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19A3B2-74FB-49FD-9693-0B14D2B2A764}" type="doc">
      <dgm:prSet loTypeId="urn:microsoft.com/office/officeart/2005/8/layout/hierarchy1" loCatId="hierarchy" qsTypeId="urn:microsoft.com/office/officeart/2005/8/quickstyle/simple3" qsCatId="simple" csTypeId="urn:microsoft.com/office/officeart/2005/8/colors/colorful1#1" csCatId="colorful" phldr="1"/>
      <dgm:spPr/>
      <dgm:t>
        <a:bodyPr/>
        <a:lstStyle/>
        <a:p>
          <a:endParaRPr lang="en-GB"/>
        </a:p>
      </dgm:t>
    </dgm:pt>
    <dgm:pt modelId="{A840F682-0B9C-4E77-BB81-ED824A057E64}">
      <dgm:prSet phldrT="[Text]" custT="1"/>
      <dgm:spPr/>
      <dgm:t>
        <a:bodyPr/>
        <a:lstStyle/>
        <a:p>
          <a:r>
            <a:rPr lang="en-GB" sz="2000" b="1" dirty="0" smtClean="0"/>
            <a:t>Health services are provided through</a:t>
          </a:r>
          <a:endParaRPr lang="en-GB" sz="2000" b="1" dirty="0"/>
        </a:p>
      </dgm:t>
    </dgm:pt>
    <dgm:pt modelId="{DAD3D35F-2C56-4201-B0D0-B68198A069AA}" type="parTrans" cxnId="{7BA299A9-AEA0-487F-92F1-1B231F933E4E}">
      <dgm:prSet/>
      <dgm:spPr/>
      <dgm:t>
        <a:bodyPr/>
        <a:lstStyle/>
        <a:p>
          <a:endParaRPr lang="en-GB"/>
        </a:p>
      </dgm:t>
    </dgm:pt>
    <dgm:pt modelId="{703312C0-E624-4CBA-A268-969A87C33556}" type="sibTrans" cxnId="{7BA299A9-AEA0-487F-92F1-1B231F933E4E}">
      <dgm:prSet/>
      <dgm:spPr/>
      <dgm:t>
        <a:bodyPr/>
        <a:lstStyle/>
        <a:p>
          <a:endParaRPr lang="en-GB"/>
        </a:p>
      </dgm:t>
    </dgm:pt>
    <dgm:pt modelId="{3450CA4C-35F2-4E3D-B722-8A764BC3BCC2}">
      <dgm:prSet phldrT="[Text]" custT="1"/>
      <dgm:spPr/>
      <dgm:t>
        <a:bodyPr/>
        <a:lstStyle/>
        <a:p>
          <a:r>
            <a:rPr lang="en-GB" sz="1600" b="1" dirty="0" smtClean="0"/>
            <a:t>Public sector</a:t>
          </a:r>
          <a:endParaRPr lang="en-GB" sz="1600" b="1" dirty="0"/>
        </a:p>
      </dgm:t>
    </dgm:pt>
    <dgm:pt modelId="{63AAB17B-944F-4153-8C93-9888A319BFAC}" type="parTrans" cxnId="{9708BC4C-48D9-4E7E-A2C0-7F38CEE0AD62}">
      <dgm:prSet/>
      <dgm:spPr/>
      <dgm:t>
        <a:bodyPr/>
        <a:lstStyle/>
        <a:p>
          <a:endParaRPr lang="en-GB"/>
        </a:p>
      </dgm:t>
    </dgm:pt>
    <dgm:pt modelId="{C9D20441-609D-44F4-B5C0-85E3D1C977B2}" type="sibTrans" cxnId="{9708BC4C-48D9-4E7E-A2C0-7F38CEE0AD62}">
      <dgm:prSet/>
      <dgm:spPr/>
      <dgm:t>
        <a:bodyPr/>
        <a:lstStyle/>
        <a:p>
          <a:endParaRPr lang="en-GB"/>
        </a:p>
      </dgm:t>
    </dgm:pt>
    <dgm:pt modelId="{8A19BEDA-1B6E-4B69-9972-F863DEF7A784}">
      <dgm:prSet phldrT="[Text]" custT="1"/>
      <dgm:spPr>
        <a:scene3d>
          <a:camera prst="perspectiveFront"/>
          <a:lightRig rig="threePt" dir="t"/>
        </a:scene3d>
      </dgm:spPr>
      <dgm:t>
        <a:bodyPr vert="vert270"/>
        <a:lstStyle/>
        <a:p>
          <a:r>
            <a:rPr lang="en-GB" sz="1800" b="1" dirty="0" smtClean="0"/>
            <a:t>MOH</a:t>
          </a:r>
          <a:endParaRPr lang="en-GB" sz="1800" b="1" dirty="0"/>
        </a:p>
      </dgm:t>
    </dgm:pt>
    <dgm:pt modelId="{6D9E2A41-8431-4ABB-B8CC-48FB7EB1C68B}" type="parTrans" cxnId="{19EC80AF-10EF-42F2-B928-4EED63591110}">
      <dgm:prSet/>
      <dgm:spPr/>
      <dgm:t>
        <a:bodyPr/>
        <a:lstStyle/>
        <a:p>
          <a:endParaRPr lang="en-GB"/>
        </a:p>
      </dgm:t>
    </dgm:pt>
    <dgm:pt modelId="{792E30EA-7E46-44BB-A316-86054DF21C54}" type="sibTrans" cxnId="{19EC80AF-10EF-42F2-B928-4EED63591110}">
      <dgm:prSet/>
      <dgm:spPr/>
      <dgm:t>
        <a:bodyPr/>
        <a:lstStyle/>
        <a:p>
          <a:endParaRPr lang="en-GB"/>
        </a:p>
      </dgm:t>
    </dgm:pt>
    <dgm:pt modelId="{F9B07041-9482-4E49-9EB5-F7F740C5C4F8}">
      <dgm:prSet phldrT="[Text]" custT="1"/>
      <dgm:spPr/>
      <dgm:t>
        <a:bodyPr vert="vert270"/>
        <a:lstStyle/>
        <a:p>
          <a:r>
            <a:rPr lang="en-GB" sz="1800" b="1" dirty="0" smtClean="0"/>
            <a:t>RMS</a:t>
          </a:r>
          <a:endParaRPr lang="en-GB" sz="1800" b="1" dirty="0"/>
        </a:p>
      </dgm:t>
    </dgm:pt>
    <dgm:pt modelId="{DC9CD4B4-9A73-40D3-BCAC-74B7A3261CAB}" type="parTrans" cxnId="{7F13FDFC-A5A5-484C-A7E8-5E36A8C3D779}">
      <dgm:prSet/>
      <dgm:spPr/>
      <dgm:t>
        <a:bodyPr/>
        <a:lstStyle/>
        <a:p>
          <a:endParaRPr lang="en-GB"/>
        </a:p>
      </dgm:t>
    </dgm:pt>
    <dgm:pt modelId="{3CB18AD3-8E61-4991-A291-0D90C9DB8E77}" type="sibTrans" cxnId="{7F13FDFC-A5A5-484C-A7E8-5E36A8C3D779}">
      <dgm:prSet/>
      <dgm:spPr/>
      <dgm:t>
        <a:bodyPr/>
        <a:lstStyle/>
        <a:p>
          <a:endParaRPr lang="en-GB"/>
        </a:p>
      </dgm:t>
    </dgm:pt>
    <dgm:pt modelId="{59849F9E-EACC-4092-A1EC-D6144CFB89E4}">
      <dgm:prSet phldrT="[Text]" custT="1"/>
      <dgm:spPr/>
      <dgm:t>
        <a:bodyPr/>
        <a:lstStyle/>
        <a:p>
          <a:r>
            <a:rPr lang="en-GB" sz="1600" b="1" dirty="0" smtClean="0"/>
            <a:t>Private sector</a:t>
          </a:r>
          <a:endParaRPr lang="en-GB" sz="1600" b="1" dirty="0"/>
        </a:p>
      </dgm:t>
    </dgm:pt>
    <dgm:pt modelId="{75D8F3D4-B0F5-4DCB-A1C1-1476ABDF6C54}" type="parTrans" cxnId="{B51E85A1-47E1-4F31-95DE-71034EAE1E85}">
      <dgm:prSet/>
      <dgm:spPr/>
      <dgm:t>
        <a:bodyPr/>
        <a:lstStyle/>
        <a:p>
          <a:endParaRPr lang="en-GB"/>
        </a:p>
      </dgm:t>
    </dgm:pt>
    <dgm:pt modelId="{4D0C73AB-897F-4B0E-AF3A-F0AFDEC6B6AF}" type="sibTrans" cxnId="{B51E85A1-47E1-4F31-95DE-71034EAE1E85}">
      <dgm:prSet/>
      <dgm:spPr/>
      <dgm:t>
        <a:bodyPr/>
        <a:lstStyle/>
        <a:p>
          <a:endParaRPr lang="en-GB"/>
        </a:p>
      </dgm:t>
    </dgm:pt>
    <dgm:pt modelId="{A16E3285-C7D3-40AB-BE39-F44F48732376}">
      <dgm:prSet phldrT="[Text]" custT="1"/>
      <dgm:spPr/>
      <dgm:t>
        <a:bodyPr vert="vert270"/>
        <a:lstStyle/>
        <a:p>
          <a:r>
            <a:rPr lang="en-GB" sz="1800" b="1" dirty="0" smtClean="0"/>
            <a:t>PHs</a:t>
          </a:r>
          <a:endParaRPr lang="en-GB" sz="1800" b="1" dirty="0"/>
        </a:p>
      </dgm:t>
    </dgm:pt>
    <dgm:pt modelId="{FAF37078-7629-44CA-B6FF-6556403E08BC}" type="parTrans" cxnId="{CDB17D10-E053-4E1B-BE05-D112A59206F2}">
      <dgm:prSet/>
      <dgm:spPr/>
      <dgm:t>
        <a:bodyPr/>
        <a:lstStyle/>
        <a:p>
          <a:endParaRPr lang="en-GB"/>
        </a:p>
      </dgm:t>
    </dgm:pt>
    <dgm:pt modelId="{51B0080F-EC99-4EE4-B6BD-6015006B1505}" type="sibTrans" cxnId="{CDB17D10-E053-4E1B-BE05-D112A59206F2}">
      <dgm:prSet/>
      <dgm:spPr/>
      <dgm:t>
        <a:bodyPr/>
        <a:lstStyle/>
        <a:p>
          <a:endParaRPr lang="en-GB"/>
        </a:p>
      </dgm:t>
    </dgm:pt>
    <dgm:pt modelId="{1BE3CAAE-EC39-4A1C-A7A6-B1FB0D502E55}">
      <dgm:prSet custT="1"/>
      <dgm:spPr/>
      <dgm:t>
        <a:bodyPr/>
        <a:lstStyle/>
        <a:p>
          <a:r>
            <a:rPr lang="en-GB" sz="1400" b="1" dirty="0" smtClean="0"/>
            <a:t>Non for Profit Organisations</a:t>
          </a:r>
          <a:endParaRPr lang="en-GB" sz="1400" b="1" dirty="0"/>
        </a:p>
      </dgm:t>
    </dgm:pt>
    <dgm:pt modelId="{65BCC161-270E-4238-A6C7-937AB531DD37}" type="parTrans" cxnId="{AADA5070-9AAA-4EEA-A1BE-BFF975119EC7}">
      <dgm:prSet/>
      <dgm:spPr/>
      <dgm:t>
        <a:bodyPr/>
        <a:lstStyle/>
        <a:p>
          <a:endParaRPr lang="en-GB"/>
        </a:p>
      </dgm:t>
    </dgm:pt>
    <dgm:pt modelId="{E46142BB-2F41-4784-AD0C-AC72EFD94563}" type="sibTrans" cxnId="{AADA5070-9AAA-4EEA-A1BE-BFF975119EC7}">
      <dgm:prSet/>
      <dgm:spPr/>
      <dgm:t>
        <a:bodyPr/>
        <a:lstStyle/>
        <a:p>
          <a:endParaRPr lang="en-GB"/>
        </a:p>
      </dgm:t>
    </dgm:pt>
    <dgm:pt modelId="{E288867B-0BDA-48BF-BB15-ED75E91027DA}">
      <dgm:prSet custT="1"/>
      <dgm:spPr/>
      <dgm:t>
        <a:bodyPr vert="vert270"/>
        <a:lstStyle/>
        <a:p>
          <a:r>
            <a:rPr lang="en-GB" sz="1800" b="1" dirty="0" smtClean="0"/>
            <a:t>UHS</a:t>
          </a:r>
          <a:endParaRPr lang="en-GB" sz="1800" b="1" dirty="0"/>
        </a:p>
      </dgm:t>
    </dgm:pt>
    <dgm:pt modelId="{2ACDAFE4-69B3-40CA-98D4-518C1D1570BD}" type="parTrans" cxnId="{349D8EC2-433B-4365-8113-F9C71A6E6519}">
      <dgm:prSet/>
      <dgm:spPr/>
      <dgm:t>
        <a:bodyPr/>
        <a:lstStyle/>
        <a:p>
          <a:endParaRPr lang="en-GB"/>
        </a:p>
      </dgm:t>
    </dgm:pt>
    <dgm:pt modelId="{AD48F70D-EDBD-4CD7-8325-FA0E136AB9FD}" type="sibTrans" cxnId="{349D8EC2-433B-4365-8113-F9C71A6E6519}">
      <dgm:prSet/>
      <dgm:spPr/>
      <dgm:t>
        <a:bodyPr/>
        <a:lstStyle/>
        <a:p>
          <a:endParaRPr lang="en-GB"/>
        </a:p>
      </dgm:t>
    </dgm:pt>
    <dgm:pt modelId="{655AA303-5594-4765-B119-D3267E37C691}">
      <dgm:prSet custT="1"/>
      <dgm:spPr/>
      <dgm:t>
        <a:bodyPr vert="vert270"/>
        <a:lstStyle/>
        <a:p>
          <a:r>
            <a:rPr lang="en-GB" sz="1800" b="1" dirty="0" smtClean="0"/>
            <a:t>PCs</a:t>
          </a:r>
          <a:endParaRPr lang="en-GB" sz="1800" b="1" dirty="0"/>
        </a:p>
      </dgm:t>
    </dgm:pt>
    <dgm:pt modelId="{B353A252-3132-402D-B5DF-F5F0A73BBDD8}" type="parTrans" cxnId="{87076AF6-0AA0-484A-9458-8EE1DB0988E1}">
      <dgm:prSet/>
      <dgm:spPr/>
      <dgm:t>
        <a:bodyPr/>
        <a:lstStyle/>
        <a:p>
          <a:endParaRPr lang="en-GB"/>
        </a:p>
      </dgm:t>
    </dgm:pt>
    <dgm:pt modelId="{FE9516DD-861F-44E5-AF91-12B69B7D6844}" type="sibTrans" cxnId="{87076AF6-0AA0-484A-9458-8EE1DB0988E1}">
      <dgm:prSet/>
      <dgm:spPr/>
      <dgm:t>
        <a:bodyPr/>
        <a:lstStyle/>
        <a:p>
          <a:endParaRPr lang="en-GB"/>
        </a:p>
      </dgm:t>
    </dgm:pt>
    <dgm:pt modelId="{380C937C-7D6F-486C-BACC-A5BD391BD071}">
      <dgm:prSet custT="1"/>
      <dgm:spPr/>
      <dgm:t>
        <a:bodyPr vert="vert270"/>
        <a:lstStyle/>
        <a:p>
          <a:r>
            <a:rPr lang="en-GB" sz="1800" b="1" dirty="0" smtClean="0"/>
            <a:t>PCs</a:t>
          </a:r>
          <a:endParaRPr lang="en-GB" sz="1800" b="1" dirty="0"/>
        </a:p>
      </dgm:t>
    </dgm:pt>
    <dgm:pt modelId="{E1DB32AA-EA3D-407D-8592-1955E5F83922}" type="parTrans" cxnId="{B25703A6-8278-4292-BF78-9123930A6A5E}">
      <dgm:prSet/>
      <dgm:spPr/>
      <dgm:t>
        <a:bodyPr/>
        <a:lstStyle/>
        <a:p>
          <a:endParaRPr lang="en-GB"/>
        </a:p>
      </dgm:t>
    </dgm:pt>
    <dgm:pt modelId="{C6D4C378-D042-47CC-87C3-B1DB9414B2A4}" type="sibTrans" cxnId="{B25703A6-8278-4292-BF78-9123930A6A5E}">
      <dgm:prSet/>
      <dgm:spPr/>
      <dgm:t>
        <a:bodyPr/>
        <a:lstStyle/>
        <a:p>
          <a:endParaRPr lang="en-GB"/>
        </a:p>
      </dgm:t>
    </dgm:pt>
    <dgm:pt modelId="{C2579EA3-3956-48E8-B093-7F3FFC0C9899}">
      <dgm:prSet custT="1"/>
      <dgm:spPr/>
      <dgm:t>
        <a:bodyPr vert="vert270"/>
        <a:lstStyle/>
        <a:p>
          <a:r>
            <a:rPr lang="en-GB" sz="1600" b="1" dirty="0" smtClean="0"/>
            <a:t>UNRWA</a:t>
          </a:r>
          <a:endParaRPr lang="en-GB" sz="1600" b="1" dirty="0"/>
        </a:p>
      </dgm:t>
    </dgm:pt>
    <dgm:pt modelId="{A2CFB434-4924-4041-BC90-45EABB620035}" type="parTrans" cxnId="{B35626A7-A7BC-4B0F-946E-8179E3CF8F47}">
      <dgm:prSet/>
      <dgm:spPr/>
      <dgm:t>
        <a:bodyPr/>
        <a:lstStyle/>
        <a:p>
          <a:endParaRPr lang="en-GB"/>
        </a:p>
      </dgm:t>
    </dgm:pt>
    <dgm:pt modelId="{3C3A28D4-F1BD-4A28-B8A5-1661FF371365}" type="sibTrans" cxnId="{B35626A7-A7BC-4B0F-946E-8179E3CF8F47}">
      <dgm:prSet/>
      <dgm:spPr/>
      <dgm:t>
        <a:bodyPr/>
        <a:lstStyle/>
        <a:p>
          <a:endParaRPr lang="en-GB"/>
        </a:p>
      </dgm:t>
    </dgm:pt>
    <dgm:pt modelId="{DF7BEC38-0008-4464-BD63-D58B0F9DD522}">
      <dgm:prSet custT="1"/>
      <dgm:spPr/>
      <dgm:t>
        <a:bodyPr vert="vert270"/>
        <a:lstStyle/>
        <a:p>
          <a:r>
            <a:rPr lang="en-GB" sz="1600" b="1" dirty="0" smtClean="0"/>
            <a:t>KHCC</a:t>
          </a:r>
          <a:endParaRPr lang="en-GB" sz="1600" b="1" dirty="0"/>
        </a:p>
      </dgm:t>
    </dgm:pt>
    <dgm:pt modelId="{3F8EE855-D6B0-423C-8BE9-0A64BD6CFD5C}" type="parTrans" cxnId="{441333E2-D1A4-458B-8C1F-8B54424090D2}">
      <dgm:prSet/>
      <dgm:spPr/>
      <dgm:t>
        <a:bodyPr/>
        <a:lstStyle/>
        <a:p>
          <a:endParaRPr lang="en-GB"/>
        </a:p>
      </dgm:t>
    </dgm:pt>
    <dgm:pt modelId="{456E2782-582D-47F2-A99D-758C59032144}" type="sibTrans" cxnId="{441333E2-D1A4-458B-8C1F-8B54424090D2}">
      <dgm:prSet/>
      <dgm:spPr/>
      <dgm:t>
        <a:bodyPr/>
        <a:lstStyle/>
        <a:p>
          <a:endParaRPr lang="en-GB"/>
        </a:p>
      </dgm:t>
    </dgm:pt>
    <dgm:pt modelId="{698852B3-7211-4832-848D-8247CE26F209}">
      <dgm:prSet custT="1"/>
      <dgm:spPr/>
      <dgm:t>
        <a:bodyPr vert="vert270"/>
        <a:lstStyle/>
        <a:p>
          <a:r>
            <a:rPr lang="en-GB" sz="1600" b="1" dirty="0" smtClean="0"/>
            <a:t>NCDEG</a:t>
          </a:r>
          <a:endParaRPr lang="en-GB" sz="1600" b="1" dirty="0"/>
        </a:p>
      </dgm:t>
    </dgm:pt>
    <dgm:pt modelId="{7CB68493-B5CF-49EE-947A-055E4FEFAC23}" type="parTrans" cxnId="{EE0BC7D4-25A8-4B4E-9A05-EEF46EA0B80F}">
      <dgm:prSet/>
      <dgm:spPr/>
      <dgm:t>
        <a:bodyPr/>
        <a:lstStyle/>
        <a:p>
          <a:endParaRPr lang="en-GB"/>
        </a:p>
      </dgm:t>
    </dgm:pt>
    <dgm:pt modelId="{FB51F5D5-793E-4143-90E0-F4C8C529F49C}" type="sibTrans" cxnId="{EE0BC7D4-25A8-4B4E-9A05-EEF46EA0B80F}">
      <dgm:prSet/>
      <dgm:spPr/>
      <dgm:t>
        <a:bodyPr/>
        <a:lstStyle/>
        <a:p>
          <a:endParaRPr lang="en-GB"/>
        </a:p>
      </dgm:t>
    </dgm:pt>
    <dgm:pt modelId="{0AE81A20-3ADA-4640-9EAF-6ED5A578F5EB}">
      <dgm:prSet custT="1"/>
      <dgm:spPr/>
      <dgm:t>
        <a:bodyPr vert="vert270"/>
        <a:lstStyle/>
        <a:p>
          <a:r>
            <a:rPr lang="en-GB" sz="1600" b="1" dirty="0" smtClean="0"/>
            <a:t>Charitable clinics</a:t>
          </a:r>
          <a:endParaRPr lang="en-GB" sz="1600" b="1" dirty="0"/>
        </a:p>
      </dgm:t>
    </dgm:pt>
    <dgm:pt modelId="{1F7F6427-B5AC-432C-887C-0DB7929006C5}" type="parTrans" cxnId="{0B89148F-0D4C-4FFF-811A-D92FFC51786F}">
      <dgm:prSet/>
      <dgm:spPr/>
      <dgm:t>
        <a:bodyPr/>
        <a:lstStyle/>
        <a:p>
          <a:endParaRPr lang="en-GB"/>
        </a:p>
      </dgm:t>
    </dgm:pt>
    <dgm:pt modelId="{AAA790E1-4BC2-4BC1-B0D5-C5112690C8A1}" type="sibTrans" cxnId="{0B89148F-0D4C-4FFF-811A-D92FFC51786F}">
      <dgm:prSet/>
      <dgm:spPr/>
      <dgm:t>
        <a:bodyPr/>
        <a:lstStyle/>
        <a:p>
          <a:endParaRPr lang="en-GB"/>
        </a:p>
      </dgm:t>
    </dgm:pt>
    <dgm:pt modelId="{62264D30-271F-4978-A516-7FFD9794C806}" type="pres">
      <dgm:prSet presAssocID="{A219A3B2-74FB-49FD-9693-0B14D2B2A764}" presName="hierChild1" presStyleCnt="0">
        <dgm:presLayoutVars>
          <dgm:chPref val="1"/>
          <dgm:dir/>
          <dgm:animOne val="branch"/>
          <dgm:animLvl val="lvl"/>
          <dgm:resizeHandles/>
        </dgm:presLayoutVars>
      </dgm:prSet>
      <dgm:spPr/>
      <dgm:t>
        <a:bodyPr/>
        <a:lstStyle/>
        <a:p>
          <a:endParaRPr lang="en-US"/>
        </a:p>
      </dgm:t>
    </dgm:pt>
    <dgm:pt modelId="{5E5B15B0-062F-4164-B7AB-261692A717F0}" type="pres">
      <dgm:prSet presAssocID="{A840F682-0B9C-4E77-BB81-ED824A057E64}" presName="hierRoot1" presStyleCnt="0"/>
      <dgm:spPr/>
    </dgm:pt>
    <dgm:pt modelId="{32C8F281-03E5-448D-9294-1B9476934D48}" type="pres">
      <dgm:prSet presAssocID="{A840F682-0B9C-4E77-BB81-ED824A057E64}" presName="composite" presStyleCnt="0"/>
      <dgm:spPr/>
    </dgm:pt>
    <dgm:pt modelId="{2314D4A4-836D-4E3E-A6F0-2DA113AE0A14}" type="pres">
      <dgm:prSet presAssocID="{A840F682-0B9C-4E77-BB81-ED824A057E64}" presName="background" presStyleLbl="node0" presStyleIdx="0" presStyleCnt="1"/>
      <dgm:spPr/>
    </dgm:pt>
    <dgm:pt modelId="{2AB21529-E6F3-4600-90F0-BE539557B3D8}" type="pres">
      <dgm:prSet presAssocID="{A840F682-0B9C-4E77-BB81-ED824A057E64}" presName="text" presStyleLbl="fgAcc0" presStyleIdx="0" presStyleCnt="1" custScaleX="404209">
        <dgm:presLayoutVars>
          <dgm:chPref val="3"/>
        </dgm:presLayoutVars>
      </dgm:prSet>
      <dgm:spPr/>
      <dgm:t>
        <a:bodyPr/>
        <a:lstStyle/>
        <a:p>
          <a:endParaRPr lang="en-GB"/>
        </a:p>
      </dgm:t>
    </dgm:pt>
    <dgm:pt modelId="{E06A626B-ADED-4964-8D3F-7ECD95B046F9}" type="pres">
      <dgm:prSet presAssocID="{A840F682-0B9C-4E77-BB81-ED824A057E64}" presName="hierChild2" presStyleCnt="0"/>
      <dgm:spPr/>
    </dgm:pt>
    <dgm:pt modelId="{743EA585-7536-4DFC-9FC3-7FF41100F963}" type="pres">
      <dgm:prSet presAssocID="{63AAB17B-944F-4153-8C93-9888A319BFAC}" presName="Name10" presStyleLbl="parChTrans1D2" presStyleIdx="0" presStyleCnt="3"/>
      <dgm:spPr/>
      <dgm:t>
        <a:bodyPr/>
        <a:lstStyle/>
        <a:p>
          <a:endParaRPr lang="en-US"/>
        </a:p>
      </dgm:t>
    </dgm:pt>
    <dgm:pt modelId="{CE05636D-9B5C-4AE1-BCAE-1ECABB7C1970}" type="pres">
      <dgm:prSet presAssocID="{3450CA4C-35F2-4E3D-B722-8A764BC3BCC2}" presName="hierRoot2" presStyleCnt="0"/>
      <dgm:spPr/>
    </dgm:pt>
    <dgm:pt modelId="{E662EBF2-477B-46AF-A636-AF62B63F56F2}" type="pres">
      <dgm:prSet presAssocID="{3450CA4C-35F2-4E3D-B722-8A764BC3BCC2}" presName="composite2" presStyleCnt="0"/>
      <dgm:spPr/>
    </dgm:pt>
    <dgm:pt modelId="{5DB3C43D-03CE-400F-B9D5-94D61EA81720}" type="pres">
      <dgm:prSet presAssocID="{3450CA4C-35F2-4E3D-B722-8A764BC3BCC2}" presName="background2" presStyleLbl="node2" presStyleIdx="0" presStyleCnt="3"/>
      <dgm:spPr/>
    </dgm:pt>
    <dgm:pt modelId="{48721BE1-AA6D-4CD0-919E-587F5B8BA34E}" type="pres">
      <dgm:prSet presAssocID="{3450CA4C-35F2-4E3D-B722-8A764BC3BCC2}" presName="text2" presStyleLbl="fgAcc2" presStyleIdx="0" presStyleCnt="3">
        <dgm:presLayoutVars>
          <dgm:chPref val="3"/>
        </dgm:presLayoutVars>
      </dgm:prSet>
      <dgm:spPr/>
      <dgm:t>
        <a:bodyPr/>
        <a:lstStyle/>
        <a:p>
          <a:endParaRPr lang="en-US"/>
        </a:p>
      </dgm:t>
    </dgm:pt>
    <dgm:pt modelId="{CEBE4DE4-70AD-490F-9488-5F6EA64FF570}" type="pres">
      <dgm:prSet presAssocID="{3450CA4C-35F2-4E3D-B722-8A764BC3BCC2}" presName="hierChild3" presStyleCnt="0"/>
      <dgm:spPr/>
    </dgm:pt>
    <dgm:pt modelId="{82F94AC6-EA34-49EC-88E5-9847BC3521CB}" type="pres">
      <dgm:prSet presAssocID="{6D9E2A41-8431-4ABB-B8CC-48FB7EB1C68B}" presName="Name17" presStyleLbl="parChTrans1D3" presStyleIdx="0" presStyleCnt="10"/>
      <dgm:spPr/>
      <dgm:t>
        <a:bodyPr/>
        <a:lstStyle/>
        <a:p>
          <a:endParaRPr lang="en-US"/>
        </a:p>
      </dgm:t>
    </dgm:pt>
    <dgm:pt modelId="{BBCAE38C-AB63-49A9-B918-69FAF7E0E4F5}" type="pres">
      <dgm:prSet presAssocID="{8A19BEDA-1B6E-4B69-9972-F863DEF7A784}" presName="hierRoot3" presStyleCnt="0"/>
      <dgm:spPr/>
    </dgm:pt>
    <dgm:pt modelId="{CEECDE9D-4349-42B7-98E7-3DB62773B2E1}" type="pres">
      <dgm:prSet presAssocID="{8A19BEDA-1B6E-4B69-9972-F863DEF7A784}" presName="composite3" presStyleCnt="0"/>
      <dgm:spPr/>
    </dgm:pt>
    <dgm:pt modelId="{18E39F37-F3E0-4612-84FF-2DC1FB4FC546}" type="pres">
      <dgm:prSet presAssocID="{8A19BEDA-1B6E-4B69-9972-F863DEF7A784}" presName="background3" presStyleLbl="node3" presStyleIdx="0" presStyleCnt="10"/>
      <dgm:spPr/>
    </dgm:pt>
    <dgm:pt modelId="{E7876809-8132-4EB3-B00F-C80098D2594A}" type="pres">
      <dgm:prSet presAssocID="{8A19BEDA-1B6E-4B69-9972-F863DEF7A784}" presName="text3" presStyleLbl="fgAcc3" presStyleIdx="0" presStyleCnt="10" custScaleX="34953" custScaleY="126450" custLinFactNeighborX="-305" custLinFactNeighborY="-11955">
        <dgm:presLayoutVars>
          <dgm:chPref val="3"/>
        </dgm:presLayoutVars>
      </dgm:prSet>
      <dgm:spPr/>
      <dgm:t>
        <a:bodyPr/>
        <a:lstStyle/>
        <a:p>
          <a:endParaRPr lang="en-GB"/>
        </a:p>
      </dgm:t>
    </dgm:pt>
    <dgm:pt modelId="{A4C91E1D-AFDE-4419-98B2-63016D4CDC8C}" type="pres">
      <dgm:prSet presAssocID="{8A19BEDA-1B6E-4B69-9972-F863DEF7A784}" presName="hierChild4" presStyleCnt="0"/>
      <dgm:spPr/>
    </dgm:pt>
    <dgm:pt modelId="{678E29F7-9B25-44BE-88D6-0ED1C04B51F4}" type="pres">
      <dgm:prSet presAssocID="{DC9CD4B4-9A73-40D3-BCAC-74B7A3261CAB}" presName="Name17" presStyleLbl="parChTrans1D3" presStyleIdx="1" presStyleCnt="10"/>
      <dgm:spPr/>
      <dgm:t>
        <a:bodyPr/>
        <a:lstStyle/>
        <a:p>
          <a:endParaRPr lang="en-US"/>
        </a:p>
      </dgm:t>
    </dgm:pt>
    <dgm:pt modelId="{27FAA9BD-5FF3-412C-845E-0ED6B2180175}" type="pres">
      <dgm:prSet presAssocID="{F9B07041-9482-4E49-9EB5-F7F740C5C4F8}" presName="hierRoot3" presStyleCnt="0"/>
      <dgm:spPr/>
    </dgm:pt>
    <dgm:pt modelId="{D9F52B62-ACD6-4238-99D8-D6009A96F3E1}" type="pres">
      <dgm:prSet presAssocID="{F9B07041-9482-4E49-9EB5-F7F740C5C4F8}" presName="composite3" presStyleCnt="0"/>
      <dgm:spPr/>
    </dgm:pt>
    <dgm:pt modelId="{4B534941-403A-4AE7-814B-39C5C8B6ED84}" type="pres">
      <dgm:prSet presAssocID="{F9B07041-9482-4E49-9EB5-F7F740C5C4F8}" presName="background3" presStyleLbl="node3" presStyleIdx="1" presStyleCnt="10"/>
      <dgm:spPr/>
    </dgm:pt>
    <dgm:pt modelId="{7E459A28-C49C-46FE-9218-48FACE82E8FA}" type="pres">
      <dgm:prSet presAssocID="{F9B07041-9482-4E49-9EB5-F7F740C5C4F8}" presName="text3" presStyleLbl="fgAcc3" presStyleIdx="1" presStyleCnt="10" custScaleX="26109" custScaleY="122841">
        <dgm:presLayoutVars>
          <dgm:chPref val="3"/>
        </dgm:presLayoutVars>
      </dgm:prSet>
      <dgm:spPr/>
      <dgm:t>
        <a:bodyPr/>
        <a:lstStyle/>
        <a:p>
          <a:endParaRPr lang="en-GB"/>
        </a:p>
      </dgm:t>
    </dgm:pt>
    <dgm:pt modelId="{981FA123-4B55-404E-A308-706150E55589}" type="pres">
      <dgm:prSet presAssocID="{F9B07041-9482-4E49-9EB5-F7F740C5C4F8}" presName="hierChild4" presStyleCnt="0"/>
      <dgm:spPr/>
    </dgm:pt>
    <dgm:pt modelId="{51815626-DC34-4F76-996A-951AC97A0782}" type="pres">
      <dgm:prSet presAssocID="{2ACDAFE4-69B3-40CA-98D4-518C1D1570BD}" presName="Name17" presStyleLbl="parChTrans1D3" presStyleIdx="2" presStyleCnt="10"/>
      <dgm:spPr/>
      <dgm:t>
        <a:bodyPr/>
        <a:lstStyle/>
        <a:p>
          <a:endParaRPr lang="en-US"/>
        </a:p>
      </dgm:t>
    </dgm:pt>
    <dgm:pt modelId="{E7652A01-967B-4206-B0D6-09117C2B8B07}" type="pres">
      <dgm:prSet presAssocID="{E288867B-0BDA-48BF-BB15-ED75E91027DA}" presName="hierRoot3" presStyleCnt="0"/>
      <dgm:spPr/>
    </dgm:pt>
    <dgm:pt modelId="{3A7F2617-2906-4A47-B233-D5E96293E213}" type="pres">
      <dgm:prSet presAssocID="{E288867B-0BDA-48BF-BB15-ED75E91027DA}" presName="composite3" presStyleCnt="0"/>
      <dgm:spPr/>
    </dgm:pt>
    <dgm:pt modelId="{022613E8-6859-4F09-A166-98763CFB5A7F}" type="pres">
      <dgm:prSet presAssocID="{E288867B-0BDA-48BF-BB15-ED75E91027DA}" presName="background3" presStyleLbl="node3" presStyleIdx="2" presStyleCnt="10"/>
      <dgm:spPr/>
    </dgm:pt>
    <dgm:pt modelId="{CA7BA5F6-060D-4C85-9BDB-99E7C65CF296}" type="pres">
      <dgm:prSet presAssocID="{E288867B-0BDA-48BF-BB15-ED75E91027DA}" presName="text3" presStyleLbl="fgAcc3" presStyleIdx="2" presStyleCnt="10" custScaleX="35091" custScaleY="118973">
        <dgm:presLayoutVars>
          <dgm:chPref val="3"/>
        </dgm:presLayoutVars>
      </dgm:prSet>
      <dgm:spPr/>
      <dgm:t>
        <a:bodyPr/>
        <a:lstStyle/>
        <a:p>
          <a:endParaRPr lang="en-GB"/>
        </a:p>
      </dgm:t>
    </dgm:pt>
    <dgm:pt modelId="{D21C191F-5B37-4A9F-B86B-4EF288320975}" type="pres">
      <dgm:prSet presAssocID="{E288867B-0BDA-48BF-BB15-ED75E91027DA}" presName="hierChild4" presStyleCnt="0"/>
      <dgm:spPr/>
    </dgm:pt>
    <dgm:pt modelId="{DDDA1A25-20FB-424D-9E37-21C140BA6E27}" type="pres">
      <dgm:prSet presAssocID="{75D8F3D4-B0F5-4DCB-A1C1-1476ABDF6C54}" presName="Name10" presStyleLbl="parChTrans1D2" presStyleIdx="1" presStyleCnt="3"/>
      <dgm:spPr/>
      <dgm:t>
        <a:bodyPr/>
        <a:lstStyle/>
        <a:p>
          <a:endParaRPr lang="en-US"/>
        </a:p>
      </dgm:t>
    </dgm:pt>
    <dgm:pt modelId="{EC2928C3-4FA1-4BB7-878C-CE0F33CD20D3}" type="pres">
      <dgm:prSet presAssocID="{59849F9E-EACC-4092-A1EC-D6144CFB89E4}" presName="hierRoot2" presStyleCnt="0"/>
      <dgm:spPr/>
    </dgm:pt>
    <dgm:pt modelId="{C086F14B-E19B-4404-9DCD-0FF4AF63FF58}" type="pres">
      <dgm:prSet presAssocID="{59849F9E-EACC-4092-A1EC-D6144CFB89E4}" presName="composite2" presStyleCnt="0"/>
      <dgm:spPr/>
    </dgm:pt>
    <dgm:pt modelId="{91E89F82-7AE3-4818-9E36-CE8E8B8F4A8B}" type="pres">
      <dgm:prSet presAssocID="{59849F9E-EACC-4092-A1EC-D6144CFB89E4}" presName="background2" presStyleLbl="node2" presStyleIdx="1" presStyleCnt="3"/>
      <dgm:spPr/>
    </dgm:pt>
    <dgm:pt modelId="{FFCF5262-3FE3-400C-B127-40D2022EAA7B}" type="pres">
      <dgm:prSet presAssocID="{59849F9E-EACC-4092-A1EC-D6144CFB89E4}" presName="text2" presStyleLbl="fgAcc2" presStyleIdx="1" presStyleCnt="3" custLinFactNeighborX="45719" custLinFactNeighborY="1435">
        <dgm:presLayoutVars>
          <dgm:chPref val="3"/>
        </dgm:presLayoutVars>
      </dgm:prSet>
      <dgm:spPr/>
      <dgm:t>
        <a:bodyPr/>
        <a:lstStyle/>
        <a:p>
          <a:endParaRPr lang="en-US"/>
        </a:p>
      </dgm:t>
    </dgm:pt>
    <dgm:pt modelId="{45B94DC9-EB90-484A-AC5B-C627D427AC7D}" type="pres">
      <dgm:prSet presAssocID="{59849F9E-EACC-4092-A1EC-D6144CFB89E4}" presName="hierChild3" presStyleCnt="0"/>
      <dgm:spPr/>
    </dgm:pt>
    <dgm:pt modelId="{C8E181C8-7033-4948-9CA6-1DED5633196D}" type="pres">
      <dgm:prSet presAssocID="{FAF37078-7629-44CA-B6FF-6556403E08BC}" presName="Name17" presStyleLbl="parChTrans1D3" presStyleIdx="3" presStyleCnt="10"/>
      <dgm:spPr/>
      <dgm:t>
        <a:bodyPr/>
        <a:lstStyle/>
        <a:p>
          <a:endParaRPr lang="en-US"/>
        </a:p>
      </dgm:t>
    </dgm:pt>
    <dgm:pt modelId="{E555F1A0-A3A8-4972-8C84-CEA0DDC2F35D}" type="pres">
      <dgm:prSet presAssocID="{A16E3285-C7D3-40AB-BE39-F44F48732376}" presName="hierRoot3" presStyleCnt="0"/>
      <dgm:spPr/>
    </dgm:pt>
    <dgm:pt modelId="{0591C297-D80E-47E1-B156-C8A612F0FB20}" type="pres">
      <dgm:prSet presAssocID="{A16E3285-C7D3-40AB-BE39-F44F48732376}" presName="composite3" presStyleCnt="0"/>
      <dgm:spPr/>
    </dgm:pt>
    <dgm:pt modelId="{140C6BCF-4AB0-4D8E-B015-89735A9236A5}" type="pres">
      <dgm:prSet presAssocID="{A16E3285-C7D3-40AB-BE39-F44F48732376}" presName="background3" presStyleLbl="node3" presStyleIdx="3" presStyleCnt="10"/>
      <dgm:spPr/>
    </dgm:pt>
    <dgm:pt modelId="{987C4C06-7764-4447-8A6E-40E152ECD048}" type="pres">
      <dgm:prSet presAssocID="{A16E3285-C7D3-40AB-BE39-F44F48732376}" presName="text3" presStyleLbl="fgAcc3" presStyleIdx="3" presStyleCnt="10" custScaleX="43218" custScaleY="100458">
        <dgm:presLayoutVars>
          <dgm:chPref val="3"/>
        </dgm:presLayoutVars>
      </dgm:prSet>
      <dgm:spPr/>
      <dgm:t>
        <a:bodyPr/>
        <a:lstStyle/>
        <a:p>
          <a:endParaRPr lang="en-GB"/>
        </a:p>
      </dgm:t>
    </dgm:pt>
    <dgm:pt modelId="{9A55668A-748A-4E40-ACBA-B141E60E64A3}" type="pres">
      <dgm:prSet presAssocID="{A16E3285-C7D3-40AB-BE39-F44F48732376}" presName="hierChild4" presStyleCnt="0"/>
      <dgm:spPr/>
    </dgm:pt>
    <dgm:pt modelId="{30097670-3756-43F5-B2BD-2120F0425B84}" type="pres">
      <dgm:prSet presAssocID="{E1DB32AA-EA3D-407D-8592-1955E5F83922}" presName="Name17" presStyleLbl="parChTrans1D3" presStyleIdx="4" presStyleCnt="10"/>
      <dgm:spPr/>
      <dgm:t>
        <a:bodyPr/>
        <a:lstStyle/>
        <a:p>
          <a:endParaRPr lang="en-US"/>
        </a:p>
      </dgm:t>
    </dgm:pt>
    <dgm:pt modelId="{9C2FE979-705A-4DAF-A66B-0F27D1C3EE09}" type="pres">
      <dgm:prSet presAssocID="{380C937C-7D6F-486C-BACC-A5BD391BD071}" presName="hierRoot3" presStyleCnt="0"/>
      <dgm:spPr/>
    </dgm:pt>
    <dgm:pt modelId="{44C229BC-02BC-4F2F-BD5B-73AAB568FACF}" type="pres">
      <dgm:prSet presAssocID="{380C937C-7D6F-486C-BACC-A5BD391BD071}" presName="composite3" presStyleCnt="0"/>
      <dgm:spPr/>
    </dgm:pt>
    <dgm:pt modelId="{2FF8CA19-2825-4204-9A09-0AB3F723826B}" type="pres">
      <dgm:prSet presAssocID="{380C937C-7D6F-486C-BACC-A5BD391BD071}" presName="background3" presStyleLbl="node3" presStyleIdx="4" presStyleCnt="10"/>
      <dgm:spPr/>
    </dgm:pt>
    <dgm:pt modelId="{E2F4C2D0-6C74-4EE6-B0E4-EE5A926387CC}" type="pres">
      <dgm:prSet presAssocID="{380C937C-7D6F-486C-BACC-A5BD391BD071}" presName="text3" presStyleLbl="fgAcc3" presStyleIdx="4" presStyleCnt="10" custScaleX="36873">
        <dgm:presLayoutVars>
          <dgm:chPref val="3"/>
        </dgm:presLayoutVars>
      </dgm:prSet>
      <dgm:spPr/>
      <dgm:t>
        <a:bodyPr/>
        <a:lstStyle/>
        <a:p>
          <a:endParaRPr lang="en-GB"/>
        </a:p>
      </dgm:t>
    </dgm:pt>
    <dgm:pt modelId="{BDC087EA-F8D2-41B7-8E12-15A0D320E3B6}" type="pres">
      <dgm:prSet presAssocID="{380C937C-7D6F-486C-BACC-A5BD391BD071}" presName="hierChild4" presStyleCnt="0"/>
      <dgm:spPr/>
    </dgm:pt>
    <dgm:pt modelId="{0B76D65A-C1DC-4511-91F0-4ECBFF633B8D}" type="pres">
      <dgm:prSet presAssocID="{B353A252-3132-402D-B5DF-F5F0A73BBDD8}" presName="Name17" presStyleLbl="parChTrans1D3" presStyleIdx="5" presStyleCnt="10"/>
      <dgm:spPr/>
      <dgm:t>
        <a:bodyPr/>
        <a:lstStyle/>
        <a:p>
          <a:endParaRPr lang="en-US"/>
        </a:p>
      </dgm:t>
    </dgm:pt>
    <dgm:pt modelId="{14571112-DE13-4B8C-97C4-13328382AAFC}" type="pres">
      <dgm:prSet presAssocID="{655AA303-5594-4765-B119-D3267E37C691}" presName="hierRoot3" presStyleCnt="0"/>
      <dgm:spPr/>
    </dgm:pt>
    <dgm:pt modelId="{19BA057A-7864-4AEC-8DF5-149E71770F96}" type="pres">
      <dgm:prSet presAssocID="{655AA303-5594-4765-B119-D3267E37C691}" presName="composite3" presStyleCnt="0"/>
      <dgm:spPr/>
    </dgm:pt>
    <dgm:pt modelId="{A2745795-0908-4462-9027-EB507B282C09}" type="pres">
      <dgm:prSet presAssocID="{655AA303-5594-4765-B119-D3267E37C691}" presName="background3" presStyleLbl="node3" presStyleIdx="5" presStyleCnt="10"/>
      <dgm:spPr/>
    </dgm:pt>
    <dgm:pt modelId="{3DF9F6E9-EA12-4972-91F2-8EDC20F1A35F}" type="pres">
      <dgm:prSet presAssocID="{655AA303-5594-4765-B119-D3267E37C691}" presName="text3" presStyleLbl="fgAcc3" presStyleIdx="5" presStyleCnt="10" custScaleX="43488">
        <dgm:presLayoutVars>
          <dgm:chPref val="3"/>
        </dgm:presLayoutVars>
      </dgm:prSet>
      <dgm:spPr/>
      <dgm:t>
        <a:bodyPr/>
        <a:lstStyle/>
        <a:p>
          <a:endParaRPr lang="en-GB"/>
        </a:p>
      </dgm:t>
    </dgm:pt>
    <dgm:pt modelId="{AC3E005B-0ECB-429C-A46E-F9DD009A3658}" type="pres">
      <dgm:prSet presAssocID="{655AA303-5594-4765-B119-D3267E37C691}" presName="hierChild4" presStyleCnt="0"/>
      <dgm:spPr/>
    </dgm:pt>
    <dgm:pt modelId="{5F6E2178-C2A3-471C-9FB4-59B8DC0936F8}" type="pres">
      <dgm:prSet presAssocID="{65BCC161-270E-4238-A6C7-937AB531DD37}" presName="Name10" presStyleLbl="parChTrans1D2" presStyleIdx="2" presStyleCnt="3"/>
      <dgm:spPr/>
      <dgm:t>
        <a:bodyPr/>
        <a:lstStyle/>
        <a:p>
          <a:endParaRPr lang="en-US"/>
        </a:p>
      </dgm:t>
    </dgm:pt>
    <dgm:pt modelId="{491397AA-8929-4EBE-A45E-F50AD74CE98F}" type="pres">
      <dgm:prSet presAssocID="{1BE3CAAE-EC39-4A1C-A7A6-B1FB0D502E55}" presName="hierRoot2" presStyleCnt="0"/>
      <dgm:spPr/>
    </dgm:pt>
    <dgm:pt modelId="{4FBA19B6-4629-4E49-B767-CD41AEB72932}" type="pres">
      <dgm:prSet presAssocID="{1BE3CAAE-EC39-4A1C-A7A6-B1FB0D502E55}" presName="composite2" presStyleCnt="0"/>
      <dgm:spPr/>
    </dgm:pt>
    <dgm:pt modelId="{40796383-F41D-4666-BA0F-0B68C4306B56}" type="pres">
      <dgm:prSet presAssocID="{1BE3CAAE-EC39-4A1C-A7A6-B1FB0D502E55}" presName="background2" presStyleLbl="node2" presStyleIdx="2" presStyleCnt="3"/>
      <dgm:spPr/>
    </dgm:pt>
    <dgm:pt modelId="{9ABF822E-3BE5-4087-9CAC-71E39C168A27}" type="pres">
      <dgm:prSet presAssocID="{1BE3CAAE-EC39-4A1C-A7A6-B1FB0D502E55}" presName="text2" presStyleLbl="fgAcc2" presStyleIdx="2" presStyleCnt="3" custScaleX="136610">
        <dgm:presLayoutVars>
          <dgm:chPref val="3"/>
        </dgm:presLayoutVars>
      </dgm:prSet>
      <dgm:spPr/>
      <dgm:t>
        <a:bodyPr/>
        <a:lstStyle/>
        <a:p>
          <a:endParaRPr lang="en-US"/>
        </a:p>
      </dgm:t>
    </dgm:pt>
    <dgm:pt modelId="{32B947DB-A7B0-48E4-815E-3A29D8749111}" type="pres">
      <dgm:prSet presAssocID="{1BE3CAAE-EC39-4A1C-A7A6-B1FB0D502E55}" presName="hierChild3" presStyleCnt="0"/>
      <dgm:spPr/>
    </dgm:pt>
    <dgm:pt modelId="{9DD5794E-2733-4EE4-991B-9333D9D40975}" type="pres">
      <dgm:prSet presAssocID="{A2CFB434-4924-4041-BC90-45EABB620035}" presName="Name17" presStyleLbl="parChTrans1D3" presStyleIdx="6" presStyleCnt="10"/>
      <dgm:spPr/>
      <dgm:t>
        <a:bodyPr/>
        <a:lstStyle/>
        <a:p>
          <a:endParaRPr lang="en-US"/>
        </a:p>
      </dgm:t>
    </dgm:pt>
    <dgm:pt modelId="{572418BB-527E-4EDF-AC42-A690925124F9}" type="pres">
      <dgm:prSet presAssocID="{C2579EA3-3956-48E8-B093-7F3FFC0C9899}" presName="hierRoot3" presStyleCnt="0"/>
      <dgm:spPr/>
    </dgm:pt>
    <dgm:pt modelId="{732C4410-5671-4673-980D-A4DAE814CA63}" type="pres">
      <dgm:prSet presAssocID="{C2579EA3-3956-48E8-B093-7F3FFC0C9899}" presName="composite3" presStyleCnt="0"/>
      <dgm:spPr/>
    </dgm:pt>
    <dgm:pt modelId="{241124C6-210C-4672-B661-F19E36A51393}" type="pres">
      <dgm:prSet presAssocID="{C2579EA3-3956-48E8-B093-7F3FFC0C9899}" presName="background3" presStyleLbl="node3" presStyleIdx="6" presStyleCnt="10"/>
      <dgm:spPr/>
    </dgm:pt>
    <dgm:pt modelId="{76009888-2DF9-4EBC-B41B-D37D405D58D2}" type="pres">
      <dgm:prSet presAssocID="{C2579EA3-3956-48E8-B093-7F3FFC0C9899}" presName="text3" presStyleLbl="fgAcc3" presStyleIdx="6" presStyleCnt="10" custScaleX="55289" custScaleY="108877">
        <dgm:presLayoutVars>
          <dgm:chPref val="3"/>
        </dgm:presLayoutVars>
      </dgm:prSet>
      <dgm:spPr/>
      <dgm:t>
        <a:bodyPr/>
        <a:lstStyle/>
        <a:p>
          <a:endParaRPr lang="en-GB"/>
        </a:p>
      </dgm:t>
    </dgm:pt>
    <dgm:pt modelId="{184773DB-8A02-472B-9C21-6E8C14489A40}" type="pres">
      <dgm:prSet presAssocID="{C2579EA3-3956-48E8-B093-7F3FFC0C9899}" presName="hierChild4" presStyleCnt="0"/>
      <dgm:spPr/>
    </dgm:pt>
    <dgm:pt modelId="{CA281283-E59A-4572-94ED-410720524A18}" type="pres">
      <dgm:prSet presAssocID="{3F8EE855-D6B0-423C-8BE9-0A64BD6CFD5C}" presName="Name17" presStyleLbl="parChTrans1D3" presStyleIdx="7" presStyleCnt="10"/>
      <dgm:spPr/>
      <dgm:t>
        <a:bodyPr/>
        <a:lstStyle/>
        <a:p>
          <a:endParaRPr lang="en-US"/>
        </a:p>
      </dgm:t>
    </dgm:pt>
    <dgm:pt modelId="{6AA03079-B6EB-4BE3-8F0F-BB821F8B470D}" type="pres">
      <dgm:prSet presAssocID="{DF7BEC38-0008-4464-BD63-D58B0F9DD522}" presName="hierRoot3" presStyleCnt="0"/>
      <dgm:spPr/>
    </dgm:pt>
    <dgm:pt modelId="{12695DC5-CA97-48A5-9521-AEB92929C198}" type="pres">
      <dgm:prSet presAssocID="{DF7BEC38-0008-4464-BD63-D58B0F9DD522}" presName="composite3" presStyleCnt="0"/>
      <dgm:spPr/>
    </dgm:pt>
    <dgm:pt modelId="{55E02571-6FA4-4967-990F-4FD46FC8B4E9}" type="pres">
      <dgm:prSet presAssocID="{DF7BEC38-0008-4464-BD63-D58B0F9DD522}" presName="background3" presStyleLbl="node3" presStyleIdx="7" presStyleCnt="10"/>
      <dgm:spPr/>
    </dgm:pt>
    <dgm:pt modelId="{74DB9A13-7888-4D67-B433-6E4259BE8A79}" type="pres">
      <dgm:prSet presAssocID="{DF7BEC38-0008-4464-BD63-D58B0F9DD522}" presName="text3" presStyleLbl="fgAcc3" presStyleIdx="7" presStyleCnt="10" custScaleX="46873">
        <dgm:presLayoutVars>
          <dgm:chPref val="3"/>
        </dgm:presLayoutVars>
      </dgm:prSet>
      <dgm:spPr/>
      <dgm:t>
        <a:bodyPr/>
        <a:lstStyle/>
        <a:p>
          <a:endParaRPr lang="en-GB"/>
        </a:p>
      </dgm:t>
    </dgm:pt>
    <dgm:pt modelId="{025D472A-E4F4-42D4-A291-35ED11C2A236}" type="pres">
      <dgm:prSet presAssocID="{DF7BEC38-0008-4464-BD63-D58B0F9DD522}" presName="hierChild4" presStyleCnt="0"/>
      <dgm:spPr/>
    </dgm:pt>
    <dgm:pt modelId="{78974671-746F-474D-982E-DED980ED4212}" type="pres">
      <dgm:prSet presAssocID="{7CB68493-B5CF-49EE-947A-055E4FEFAC23}" presName="Name17" presStyleLbl="parChTrans1D3" presStyleIdx="8" presStyleCnt="10"/>
      <dgm:spPr/>
      <dgm:t>
        <a:bodyPr/>
        <a:lstStyle/>
        <a:p>
          <a:endParaRPr lang="en-US"/>
        </a:p>
      </dgm:t>
    </dgm:pt>
    <dgm:pt modelId="{35E777E2-5C0D-41D9-A262-39CD360B8D79}" type="pres">
      <dgm:prSet presAssocID="{698852B3-7211-4832-848D-8247CE26F209}" presName="hierRoot3" presStyleCnt="0"/>
      <dgm:spPr/>
    </dgm:pt>
    <dgm:pt modelId="{1C48C0EC-AD59-44BA-9311-80F0AA647AF7}" type="pres">
      <dgm:prSet presAssocID="{698852B3-7211-4832-848D-8247CE26F209}" presName="composite3" presStyleCnt="0"/>
      <dgm:spPr/>
    </dgm:pt>
    <dgm:pt modelId="{FF72925D-AF70-486D-88E9-8A1CA0622169}" type="pres">
      <dgm:prSet presAssocID="{698852B3-7211-4832-848D-8247CE26F209}" presName="background3" presStyleLbl="node3" presStyleIdx="8" presStyleCnt="10"/>
      <dgm:spPr/>
    </dgm:pt>
    <dgm:pt modelId="{82EE04E7-F218-4F60-B224-844174AE2B30}" type="pres">
      <dgm:prSet presAssocID="{698852B3-7211-4832-848D-8247CE26F209}" presName="text3" presStyleLbl="fgAcc3" presStyleIdx="8" presStyleCnt="10" custScaleX="32965">
        <dgm:presLayoutVars>
          <dgm:chPref val="3"/>
        </dgm:presLayoutVars>
      </dgm:prSet>
      <dgm:spPr/>
      <dgm:t>
        <a:bodyPr/>
        <a:lstStyle/>
        <a:p>
          <a:endParaRPr lang="en-GB"/>
        </a:p>
      </dgm:t>
    </dgm:pt>
    <dgm:pt modelId="{73B5B460-60DF-4162-A0FB-2631ED50E2E9}" type="pres">
      <dgm:prSet presAssocID="{698852B3-7211-4832-848D-8247CE26F209}" presName="hierChild4" presStyleCnt="0"/>
      <dgm:spPr/>
    </dgm:pt>
    <dgm:pt modelId="{45FB8525-0C86-4EB2-8765-D8162C67937A}" type="pres">
      <dgm:prSet presAssocID="{1F7F6427-B5AC-432C-887C-0DB7929006C5}" presName="Name17" presStyleLbl="parChTrans1D3" presStyleIdx="9" presStyleCnt="10"/>
      <dgm:spPr/>
      <dgm:t>
        <a:bodyPr/>
        <a:lstStyle/>
        <a:p>
          <a:endParaRPr lang="en-US"/>
        </a:p>
      </dgm:t>
    </dgm:pt>
    <dgm:pt modelId="{DAA796FE-48B0-44E4-9D08-3F12543E1443}" type="pres">
      <dgm:prSet presAssocID="{0AE81A20-3ADA-4640-9EAF-6ED5A578F5EB}" presName="hierRoot3" presStyleCnt="0"/>
      <dgm:spPr/>
    </dgm:pt>
    <dgm:pt modelId="{1BD52E98-D43C-462C-A7DD-F96EF7C2555F}" type="pres">
      <dgm:prSet presAssocID="{0AE81A20-3ADA-4640-9EAF-6ED5A578F5EB}" presName="composite3" presStyleCnt="0"/>
      <dgm:spPr/>
    </dgm:pt>
    <dgm:pt modelId="{8182FE2F-5FDD-46B0-A638-2ED940AAA4B6}" type="pres">
      <dgm:prSet presAssocID="{0AE81A20-3ADA-4640-9EAF-6ED5A578F5EB}" presName="background3" presStyleLbl="node3" presStyleIdx="9" presStyleCnt="10"/>
      <dgm:spPr/>
    </dgm:pt>
    <dgm:pt modelId="{EB73579F-BF81-4A73-B601-0AA34BCB01E8}" type="pres">
      <dgm:prSet presAssocID="{0AE81A20-3ADA-4640-9EAF-6ED5A578F5EB}" presName="text3" presStyleLbl="fgAcc3" presStyleIdx="9" presStyleCnt="10" custScaleX="33792" custScaleY="191410">
        <dgm:presLayoutVars>
          <dgm:chPref val="3"/>
        </dgm:presLayoutVars>
      </dgm:prSet>
      <dgm:spPr/>
      <dgm:t>
        <a:bodyPr/>
        <a:lstStyle/>
        <a:p>
          <a:endParaRPr lang="en-GB"/>
        </a:p>
      </dgm:t>
    </dgm:pt>
    <dgm:pt modelId="{2A49C571-A7F0-4377-9BAE-6173B33520C1}" type="pres">
      <dgm:prSet presAssocID="{0AE81A20-3ADA-4640-9EAF-6ED5A578F5EB}" presName="hierChild4" presStyleCnt="0"/>
      <dgm:spPr/>
    </dgm:pt>
  </dgm:ptLst>
  <dgm:cxnLst>
    <dgm:cxn modelId="{F307330C-0128-45CB-BD71-079AA7202BBA}" type="presOf" srcId="{1BE3CAAE-EC39-4A1C-A7A6-B1FB0D502E55}" destId="{9ABF822E-3BE5-4087-9CAC-71E39C168A27}" srcOrd="0" destOrd="0" presId="urn:microsoft.com/office/officeart/2005/8/layout/hierarchy1"/>
    <dgm:cxn modelId="{7BA299A9-AEA0-487F-92F1-1B231F933E4E}" srcId="{A219A3B2-74FB-49FD-9693-0B14D2B2A764}" destId="{A840F682-0B9C-4E77-BB81-ED824A057E64}" srcOrd="0" destOrd="0" parTransId="{DAD3D35F-2C56-4201-B0D0-B68198A069AA}" sibTransId="{703312C0-E624-4CBA-A268-969A87C33556}"/>
    <dgm:cxn modelId="{A7894A6E-B212-4C2C-AD9A-193D27533E4A}" type="presOf" srcId="{E288867B-0BDA-48BF-BB15-ED75E91027DA}" destId="{CA7BA5F6-060D-4C85-9BDB-99E7C65CF296}" srcOrd="0" destOrd="0" presId="urn:microsoft.com/office/officeart/2005/8/layout/hierarchy1"/>
    <dgm:cxn modelId="{5C0336D1-3B7D-4D34-826A-243CDAEAF898}" type="presOf" srcId="{3F8EE855-D6B0-423C-8BE9-0A64BD6CFD5C}" destId="{CA281283-E59A-4572-94ED-410720524A18}" srcOrd="0" destOrd="0" presId="urn:microsoft.com/office/officeart/2005/8/layout/hierarchy1"/>
    <dgm:cxn modelId="{8EB315AF-7884-4BFB-8593-489D740582A4}" type="presOf" srcId="{C2579EA3-3956-48E8-B093-7F3FFC0C9899}" destId="{76009888-2DF9-4EBC-B41B-D37D405D58D2}" srcOrd="0" destOrd="0" presId="urn:microsoft.com/office/officeart/2005/8/layout/hierarchy1"/>
    <dgm:cxn modelId="{19EC80AF-10EF-42F2-B928-4EED63591110}" srcId="{3450CA4C-35F2-4E3D-B722-8A764BC3BCC2}" destId="{8A19BEDA-1B6E-4B69-9972-F863DEF7A784}" srcOrd="0" destOrd="0" parTransId="{6D9E2A41-8431-4ABB-B8CC-48FB7EB1C68B}" sibTransId="{792E30EA-7E46-44BB-A316-86054DF21C54}"/>
    <dgm:cxn modelId="{B35626A7-A7BC-4B0F-946E-8179E3CF8F47}" srcId="{1BE3CAAE-EC39-4A1C-A7A6-B1FB0D502E55}" destId="{C2579EA3-3956-48E8-B093-7F3FFC0C9899}" srcOrd="0" destOrd="0" parTransId="{A2CFB434-4924-4041-BC90-45EABB620035}" sibTransId="{3C3A28D4-F1BD-4A28-B8A5-1661FF371365}"/>
    <dgm:cxn modelId="{8E7BF621-CB0D-49BD-9883-8493528CC657}" type="presOf" srcId="{2ACDAFE4-69B3-40CA-98D4-518C1D1570BD}" destId="{51815626-DC34-4F76-996A-951AC97A0782}" srcOrd="0" destOrd="0" presId="urn:microsoft.com/office/officeart/2005/8/layout/hierarchy1"/>
    <dgm:cxn modelId="{EDE80B5E-4E29-4A90-84F0-A82B32FACF3C}" type="presOf" srcId="{1F7F6427-B5AC-432C-887C-0DB7929006C5}" destId="{45FB8525-0C86-4EB2-8765-D8162C67937A}" srcOrd="0" destOrd="0" presId="urn:microsoft.com/office/officeart/2005/8/layout/hierarchy1"/>
    <dgm:cxn modelId="{1327C98E-C74C-441B-A8C5-00B7F6BA85D2}" type="presOf" srcId="{A840F682-0B9C-4E77-BB81-ED824A057E64}" destId="{2AB21529-E6F3-4600-90F0-BE539557B3D8}" srcOrd="0" destOrd="0" presId="urn:microsoft.com/office/officeart/2005/8/layout/hierarchy1"/>
    <dgm:cxn modelId="{5F926F07-F4C5-49C0-8A45-3AD394C42EE6}" type="presOf" srcId="{F9B07041-9482-4E49-9EB5-F7F740C5C4F8}" destId="{7E459A28-C49C-46FE-9218-48FACE82E8FA}" srcOrd="0" destOrd="0" presId="urn:microsoft.com/office/officeart/2005/8/layout/hierarchy1"/>
    <dgm:cxn modelId="{050CF907-F8D7-4E83-9E15-E22D88FA09DC}" type="presOf" srcId="{0AE81A20-3ADA-4640-9EAF-6ED5A578F5EB}" destId="{EB73579F-BF81-4A73-B601-0AA34BCB01E8}" srcOrd="0" destOrd="0" presId="urn:microsoft.com/office/officeart/2005/8/layout/hierarchy1"/>
    <dgm:cxn modelId="{B51E85A1-47E1-4F31-95DE-71034EAE1E85}" srcId="{A840F682-0B9C-4E77-BB81-ED824A057E64}" destId="{59849F9E-EACC-4092-A1EC-D6144CFB89E4}" srcOrd="1" destOrd="0" parTransId="{75D8F3D4-B0F5-4DCB-A1C1-1476ABDF6C54}" sibTransId="{4D0C73AB-897F-4B0E-AF3A-F0AFDEC6B6AF}"/>
    <dgm:cxn modelId="{6FF73FA3-CE4C-4EE5-BBAF-2F4DDD3BCFC1}" type="presOf" srcId="{3450CA4C-35F2-4E3D-B722-8A764BC3BCC2}" destId="{48721BE1-AA6D-4CD0-919E-587F5B8BA34E}" srcOrd="0" destOrd="0" presId="urn:microsoft.com/office/officeart/2005/8/layout/hierarchy1"/>
    <dgm:cxn modelId="{EE0BC7D4-25A8-4B4E-9A05-EEF46EA0B80F}" srcId="{1BE3CAAE-EC39-4A1C-A7A6-B1FB0D502E55}" destId="{698852B3-7211-4832-848D-8247CE26F209}" srcOrd="2" destOrd="0" parTransId="{7CB68493-B5CF-49EE-947A-055E4FEFAC23}" sibTransId="{FB51F5D5-793E-4143-90E0-F4C8C529F49C}"/>
    <dgm:cxn modelId="{0B89148F-0D4C-4FFF-811A-D92FFC51786F}" srcId="{1BE3CAAE-EC39-4A1C-A7A6-B1FB0D502E55}" destId="{0AE81A20-3ADA-4640-9EAF-6ED5A578F5EB}" srcOrd="3" destOrd="0" parTransId="{1F7F6427-B5AC-432C-887C-0DB7929006C5}" sibTransId="{AAA790E1-4BC2-4BC1-B0D5-C5112690C8A1}"/>
    <dgm:cxn modelId="{1C3998F1-4C17-493A-9401-B9ED0DDB7F6D}" type="presOf" srcId="{E1DB32AA-EA3D-407D-8592-1955E5F83922}" destId="{30097670-3756-43F5-B2BD-2120F0425B84}" srcOrd="0" destOrd="0" presId="urn:microsoft.com/office/officeart/2005/8/layout/hierarchy1"/>
    <dgm:cxn modelId="{250EDD43-4832-401C-A5DB-6F98493E2500}" type="presOf" srcId="{75D8F3D4-B0F5-4DCB-A1C1-1476ABDF6C54}" destId="{DDDA1A25-20FB-424D-9E37-21C140BA6E27}" srcOrd="0" destOrd="0" presId="urn:microsoft.com/office/officeart/2005/8/layout/hierarchy1"/>
    <dgm:cxn modelId="{689F854F-50A3-43EB-B985-5CB178B9F3D3}" type="presOf" srcId="{B353A252-3132-402D-B5DF-F5F0A73BBDD8}" destId="{0B76D65A-C1DC-4511-91F0-4ECBFF633B8D}" srcOrd="0" destOrd="0" presId="urn:microsoft.com/office/officeart/2005/8/layout/hierarchy1"/>
    <dgm:cxn modelId="{349D8EC2-433B-4365-8113-F9C71A6E6519}" srcId="{3450CA4C-35F2-4E3D-B722-8A764BC3BCC2}" destId="{E288867B-0BDA-48BF-BB15-ED75E91027DA}" srcOrd="2" destOrd="0" parTransId="{2ACDAFE4-69B3-40CA-98D4-518C1D1570BD}" sibTransId="{AD48F70D-EDBD-4CD7-8325-FA0E136AB9FD}"/>
    <dgm:cxn modelId="{422FA1CD-DB22-419F-A436-8F5ADBC7A98E}" type="presOf" srcId="{655AA303-5594-4765-B119-D3267E37C691}" destId="{3DF9F6E9-EA12-4972-91F2-8EDC20F1A35F}" srcOrd="0" destOrd="0" presId="urn:microsoft.com/office/officeart/2005/8/layout/hierarchy1"/>
    <dgm:cxn modelId="{1EF09E5F-3E69-4FA9-97E3-2399AB1AC869}" type="presOf" srcId="{6D9E2A41-8431-4ABB-B8CC-48FB7EB1C68B}" destId="{82F94AC6-EA34-49EC-88E5-9847BC3521CB}" srcOrd="0" destOrd="0" presId="urn:microsoft.com/office/officeart/2005/8/layout/hierarchy1"/>
    <dgm:cxn modelId="{441333E2-D1A4-458B-8C1F-8B54424090D2}" srcId="{1BE3CAAE-EC39-4A1C-A7A6-B1FB0D502E55}" destId="{DF7BEC38-0008-4464-BD63-D58B0F9DD522}" srcOrd="1" destOrd="0" parTransId="{3F8EE855-D6B0-423C-8BE9-0A64BD6CFD5C}" sibTransId="{456E2782-582D-47F2-A99D-758C59032144}"/>
    <dgm:cxn modelId="{872556AA-FE11-4F47-95E4-AC19170C756B}" type="presOf" srcId="{A219A3B2-74FB-49FD-9693-0B14D2B2A764}" destId="{62264D30-271F-4978-A516-7FFD9794C806}" srcOrd="0" destOrd="0" presId="urn:microsoft.com/office/officeart/2005/8/layout/hierarchy1"/>
    <dgm:cxn modelId="{AADA5070-9AAA-4EEA-A1BE-BFF975119EC7}" srcId="{A840F682-0B9C-4E77-BB81-ED824A057E64}" destId="{1BE3CAAE-EC39-4A1C-A7A6-B1FB0D502E55}" srcOrd="2" destOrd="0" parTransId="{65BCC161-270E-4238-A6C7-937AB531DD37}" sibTransId="{E46142BB-2F41-4784-AD0C-AC72EFD94563}"/>
    <dgm:cxn modelId="{B25703A6-8278-4292-BF78-9123930A6A5E}" srcId="{59849F9E-EACC-4092-A1EC-D6144CFB89E4}" destId="{380C937C-7D6F-486C-BACC-A5BD391BD071}" srcOrd="1" destOrd="0" parTransId="{E1DB32AA-EA3D-407D-8592-1955E5F83922}" sibTransId="{C6D4C378-D042-47CC-87C3-B1DB9414B2A4}"/>
    <dgm:cxn modelId="{7F13FDFC-A5A5-484C-A7E8-5E36A8C3D779}" srcId="{3450CA4C-35F2-4E3D-B722-8A764BC3BCC2}" destId="{F9B07041-9482-4E49-9EB5-F7F740C5C4F8}" srcOrd="1" destOrd="0" parTransId="{DC9CD4B4-9A73-40D3-BCAC-74B7A3261CAB}" sibTransId="{3CB18AD3-8E61-4991-A291-0D90C9DB8E77}"/>
    <dgm:cxn modelId="{87076AF6-0AA0-484A-9458-8EE1DB0988E1}" srcId="{59849F9E-EACC-4092-A1EC-D6144CFB89E4}" destId="{655AA303-5594-4765-B119-D3267E37C691}" srcOrd="2" destOrd="0" parTransId="{B353A252-3132-402D-B5DF-F5F0A73BBDD8}" sibTransId="{FE9516DD-861F-44E5-AF91-12B69B7D6844}"/>
    <dgm:cxn modelId="{285644E6-C8D6-4672-9CE0-CABD46DB5CE0}" type="presOf" srcId="{DF7BEC38-0008-4464-BD63-D58B0F9DD522}" destId="{74DB9A13-7888-4D67-B433-6E4259BE8A79}" srcOrd="0" destOrd="0" presId="urn:microsoft.com/office/officeart/2005/8/layout/hierarchy1"/>
    <dgm:cxn modelId="{D995E39C-C81A-49D1-AE0C-A74BF7F9AC27}" type="presOf" srcId="{59849F9E-EACC-4092-A1EC-D6144CFB89E4}" destId="{FFCF5262-3FE3-400C-B127-40D2022EAA7B}" srcOrd="0" destOrd="0" presId="urn:microsoft.com/office/officeart/2005/8/layout/hierarchy1"/>
    <dgm:cxn modelId="{9708BC4C-48D9-4E7E-A2C0-7F38CEE0AD62}" srcId="{A840F682-0B9C-4E77-BB81-ED824A057E64}" destId="{3450CA4C-35F2-4E3D-B722-8A764BC3BCC2}" srcOrd="0" destOrd="0" parTransId="{63AAB17B-944F-4153-8C93-9888A319BFAC}" sibTransId="{C9D20441-609D-44F4-B5C0-85E3D1C977B2}"/>
    <dgm:cxn modelId="{1B7D668D-35B8-47FB-88A4-BE2253A6DC6C}" type="presOf" srcId="{FAF37078-7629-44CA-B6FF-6556403E08BC}" destId="{C8E181C8-7033-4948-9CA6-1DED5633196D}" srcOrd="0" destOrd="0" presId="urn:microsoft.com/office/officeart/2005/8/layout/hierarchy1"/>
    <dgm:cxn modelId="{ED32C8E5-F585-4651-90BD-112F3EACE80A}" type="presOf" srcId="{7CB68493-B5CF-49EE-947A-055E4FEFAC23}" destId="{78974671-746F-474D-982E-DED980ED4212}" srcOrd="0" destOrd="0" presId="urn:microsoft.com/office/officeart/2005/8/layout/hierarchy1"/>
    <dgm:cxn modelId="{DCC4FF0B-9C50-49F6-BAA9-70B6717D3C66}" type="presOf" srcId="{DC9CD4B4-9A73-40D3-BCAC-74B7A3261CAB}" destId="{678E29F7-9B25-44BE-88D6-0ED1C04B51F4}" srcOrd="0" destOrd="0" presId="urn:microsoft.com/office/officeart/2005/8/layout/hierarchy1"/>
    <dgm:cxn modelId="{F52D3456-43A0-47DC-8B0A-578D46B52FA4}" type="presOf" srcId="{63AAB17B-944F-4153-8C93-9888A319BFAC}" destId="{743EA585-7536-4DFC-9FC3-7FF41100F963}" srcOrd="0" destOrd="0" presId="urn:microsoft.com/office/officeart/2005/8/layout/hierarchy1"/>
    <dgm:cxn modelId="{FA4FA36E-D002-4B36-A3E5-79AC10A146AE}" type="presOf" srcId="{A16E3285-C7D3-40AB-BE39-F44F48732376}" destId="{987C4C06-7764-4447-8A6E-40E152ECD048}" srcOrd="0" destOrd="0" presId="urn:microsoft.com/office/officeart/2005/8/layout/hierarchy1"/>
    <dgm:cxn modelId="{CDB17D10-E053-4E1B-BE05-D112A59206F2}" srcId="{59849F9E-EACC-4092-A1EC-D6144CFB89E4}" destId="{A16E3285-C7D3-40AB-BE39-F44F48732376}" srcOrd="0" destOrd="0" parTransId="{FAF37078-7629-44CA-B6FF-6556403E08BC}" sibTransId="{51B0080F-EC99-4EE4-B6BD-6015006B1505}"/>
    <dgm:cxn modelId="{AB1C12D3-565A-4621-9223-93ED390EC0EA}" type="presOf" srcId="{698852B3-7211-4832-848D-8247CE26F209}" destId="{82EE04E7-F218-4F60-B224-844174AE2B30}" srcOrd="0" destOrd="0" presId="urn:microsoft.com/office/officeart/2005/8/layout/hierarchy1"/>
    <dgm:cxn modelId="{BA35CDF3-AAE5-4986-B31D-26E1B730A5D8}" type="presOf" srcId="{A2CFB434-4924-4041-BC90-45EABB620035}" destId="{9DD5794E-2733-4EE4-991B-9333D9D40975}" srcOrd="0" destOrd="0" presId="urn:microsoft.com/office/officeart/2005/8/layout/hierarchy1"/>
    <dgm:cxn modelId="{99A7FD41-5EB7-46D8-AB2C-400436A56D46}" type="presOf" srcId="{8A19BEDA-1B6E-4B69-9972-F863DEF7A784}" destId="{E7876809-8132-4EB3-B00F-C80098D2594A}" srcOrd="0" destOrd="0" presId="urn:microsoft.com/office/officeart/2005/8/layout/hierarchy1"/>
    <dgm:cxn modelId="{EE514571-9E85-4073-964D-46BA07AFA896}" type="presOf" srcId="{380C937C-7D6F-486C-BACC-A5BD391BD071}" destId="{E2F4C2D0-6C74-4EE6-B0E4-EE5A926387CC}" srcOrd="0" destOrd="0" presId="urn:microsoft.com/office/officeart/2005/8/layout/hierarchy1"/>
    <dgm:cxn modelId="{948E5497-8A4B-4415-9D18-D72610534279}" type="presOf" srcId="{65BCC161-270E-4238-A6C7-937AB531DD37}" destId="{5F6E2178-C2A3-471C-9FB4-59B8DC0936F8}" srcOrd="0" destOrd="0" presId="urn:microsoft.com/office/officeart/2005/8/layout/hierarchy1"/>
    <dgm:cxn modelId="{F4CE2E41-4C18-4189-9F5F-9B1C184A7167}" type="presParOf" srcId="{62264D30-271F-4978-A516-7FFD9794C806}" destId="{5E5B15B0-062F-4164-B7AB-261692A717F0}" srcOrd="0" destOrd="0" presId="urn:microsoft.com/office/officeart/2005/8/layout/hierarchy1"/>
    <dgm:cxn modelId="{3C536C09-B084-4AED-B680-6F5A9350BF08}" type="presParOf" srcId="{5E5B15B0-062F-4164-B7AB-261692A717F0}" destId="{32C8F281-03E5-448D-9294-1B9476934D48}" srcOrd="0" destOrd="0" presId="urn:microsoft.com/office/officeart/2005/8/layout/hierarchy1"/>
    <dgm:cxn modelId="{BA7D8635-ECEB-4D22-82FB-D347F82A98EE}" type="presParOf" srcId="{32C8F281-03E5-448D-9294-1B9476934D48}" destId="{2314D4A4-836D-4E3E-A6F0-2DA113AE0A14}" srcOrd="0" destOrd="0" presId="urn:microsoft.com/office/officeart/2005/8/layout/hierarchy1"/>
    <dgm:cxn modelId="{ED057055-8243-4A08-B22C-F07B616B2FD7}" type="presParOf" srcId="{32C8F281-03E5-448D-9294-1B9476934D48}" destId="{2AB21529-E6F3-4600-90F0-BE539557B3D8}" srcOrd="1" destOrd="0" presId="urn:microsoft.com/office/officeart/2005/8/layout/hierarchy1"/>
    <dgm:cxn modelId="{A26344E6-64EB-4FF4-852F-FB34BBB781F9}" type="presParOf" srcId="{5E5B15B0-062F-4164-B7AB-261692A717F0}" destId="{E06A626B-ADED-4964-8D3F-7ECD95B046F9}" srcOrd="1" destOrd="0" presId="urn:microsoft.com/office/officeart/2005/8/layout/hierarchy1"/>
    <dgm:cxn modelId="{110A3660-5D5F-4A85-982C-ECA6E5760623}" type="presParOf" srcId="{E06A626B-ADED-4964-8D3F-7ECD95B046F9}" destId="{743EA585-7536-4DFC-9FC3-7FF41100F963}" srcOrd="0" destOrd="0" presId="urn:microsoft.com/office/officeart/2005/8/layout/hierarchy1"/>
    <dgm:cxn modelId="{46167EF1-D793-4966-8217-3E31370E6E6C}" type="presParOf" srcId="{E06A626B-ADED-4964-8D3F-7ECD95B046F9}" destId="{CE05636D-9B5C-4AE1-BCAE-1ECABB7C1970}" srcOrd="1" destOrd="0" presId="urn:microsoft.com/office/officeart/2005/8/layout/hierarchy1"/>
    <dgm:cxn modelId="{636C1C33-24E3-4EEC-9433-54E393582C56}" type="presParOf" srcId="{CE05636D-9B5C-4AE1-BCAE-1ECABB7C1970}" destId="{E662EBF2-477B-46AF-A636-AF62B63F56F2}" srcOrd="0" destOrd="0" presId="urn:microsoft.com/office/officeart/2005/8/layout/hierarchy1"/>
    <dgm:cxn modelId="{2225797B-97B4-4C98-8D9F-89B232C40A28}" type="presParOf" srcId="{E662EBF2-477B-46AF-A636-AF62B63F56F2}" destId="{5DB3C43D-03CE-400F-B9D5-94D61EA81720}" srcOrd="0" destOrd="0" presId="urn:microsoft.com/office/officeart/2005/8/layout/hierarchy1"/>
    <dgm:cxn modelId="{DECE9787-10BC-43D5-AD32-A86C38FC4228}" type="presParOf" srcId="{E662EBF2-477B-46AF-A636-AF62B63F56F2}" destId="{48721BE1-AA6D-4CD0-919E-587F5B8BA34E}" srcOrd="1" destOrd="0" presId="urn:microsoft.com/office/officeart/2005/8/layout/hierarchy1"/>
    <dgm:cxn modelId="{956363FF-BB29-4752-AF19-07929418BC22}" type="presParOf" srcId="{CE05636D-9B5C-4AE1-BCAE-1ECABB7C1970}" destId="{CEBE4DE4-70AD-490F-9488-5F6EA64FF570}" srcOrd="1" destOrd="0" presId="urn:microsoft.com/office/officeart/2005/8/layout/hierarchy1"/>
    <dgm:cxn modelId="{82EDE36D-C1C4-40D7-A9C5-30DDD54531F4}" type="presParOf" srcId="{CEBE4DE4-70AD-490F-9488-5F6EA64FF570}" destId="{82F94AC6-EA34-49EC-88E5-9847BC3521CB}" srcOrd="0" destOrd="0" presId="urn:microsoft.com/office/officeart/2005/8/layout/hierarchy1"/>
    <dgm:cxn modelId="{FBBB46F8-418B-4AEE-A9BA-F174E545C66C}" type="presParOf" srcId="{CEBE4DE4-70AD-490F-9488-5F6EA64FF570}" destId="{BBCAE38C-AB63-49A9-B918-69FAF7E0E4F5}" srcOrd="1" destOrd="0" presId="urn:microsoft.com/office/officeart/2005/8/layout/hierarchy1"/>
    <dgm:cxn modelId="{4BDB3B44-DFA0-4EFE-92F3-D91D51086401}" type="presParOf" srcId="{BBCAE38C-AB63-49A9-B918-69FAF7E0E4F5}" destId="{CEECDE9D-4349-42B7-98E7-3DB62773B2E1}" srcOrd="0" destOrd="0" presId="urn:microsoft.com/office/officeart/2005/8/layout/hierarchy1"/>
    <dgm:cxn modelId="{A051E89E-BCE7-4CF2-8C08-1574B5B5E665}" type="presParOf" srcId="{CEECDE9D-4349-42B7-98E7-3DB62773B2E1}" destId="{18E39F37-F3E0-4612-84FF-2DC1FB4FC546}" srcOrd="0" destOrd="0" presId="urn:microsoft.com/office/officeart/2005/8/layout/hierarchy1"/>
    <dgm:cxn modelId="{7C5C2DC6-E689-4294-B708-EFE8209363EF}" type="presParOf" srcId="{CEECDE9D-4349-42B7-98E7-3DB62773B2E1}" destId="{E7876809-8132-4EB3-B00F-C80098D2594A}" srcOrd="1" destOrd="0" presId="urn:microsoft.com/office/officeart/2005/8/layout/hierarchy1"/>
    <dgm:cxn modelId="{8A64B3C2-2DBF-4852-852E-515D376CCE33}" type="presParOf" srcId="{BBCAE38C-AB63-49A9-B918-69FAF7E0E4F5}" destId="{A4C91E1D-AFDE-4419-98B2-63016D4CDC8C}" srcOrd="1" destOrd="0" presId="urn:microsoft.com/office/officeart/2005/8/layout/hierarchy1"/>
    <dgm:cxn modelId="{69DDB1E5-B9FF-47E2-A936-5169BB0C658B}" type="presParOf" srcId="{CEBE4DE4-70AD-490F-9488-5F6EA64FF570}" destId="{678E29F7-9B25-44BE-88D6-0ED1C04B51F4}" srcOrd="2" destOrd="0" presId="urn:microsoft.com/office/officeart/2005/8/layout/hierarchy1"/>
    <dgm:cxn modelId="{50AEECEA-E908-4D31-BFA6-FC5C9A47B59F}" type="presParOf" srcId="{CEBE4DE4-70AD-490F-9488-5F6EA64FF570}" destId="{27FAA9BD-5FF3-412C-845E-0ED6B2180175}" srcOrd="3" destOrd="0" presId="urn:microsoft.com/office/officeart/2005/8/layout/hierarchy1"/>
    <dgm:cxn modelId="{D6D4D1F8-F64F-4F74-915F-F32C2C87C707}" type="presParOf" srcId="{27FAA9BD-5FF3-412C-845E-0ED6B2180175}" destId="{D9F52B62-ACD6-4238-99D8-D6009A96F3E1}" srcOrd="0" destOrd="0" presId="urn:microsoft.com/office/officeart/2005/8/layout/hierarchy1"/>
    <dgm:cxn modelId="{6EABB5A6-A604-46A5-97DF-3118FE1E7546}" type="presParOf" srcId="{D9F52B62-ACD6-4238-99D8-D6009A96F3E1}" destId="{4B534941-403A-4AE7-814B-39C5C8B6ED84}" srcOrd="0" destOrd="0" presId="urn:microsoft.com/office/officeart/2005/8/layout/hierarchy1"/>
    <dgm:cxn modelId="{1853EDF7-F80F-4982-BFFF-DFFA797EDC27}" type="presParOf" srcId="{D9F52B62-ACD6-4238-99D8-D6009A96F3E1}" destId="{7E459A28-C49C-46FE-9218-48FACE82E8FA}" srcOrd="1" destOrd="0" presId="urn:microsoft.com/office/officeart/2005/8/layout/hierarchy1"/>
    <dgm:cxn modelId="{1436C72A-C2EC-469B-86A4-CCF81818780D}" type="presParOf" srcId="{27FAA9BD-5FF3-412C-845E-0ED6B2180175}" destId="{981FA123-4B55-404E-A308-706150E55589}" srcOrd="1" destOrd="0" presId="urn:microsoft.com/office/officeart/2005/8/layout/hierarchy1"/>
    <dgm:cxn modelId="{F60E048E-2BDB-48EF-81E4-3CD67CC01D5E}" type="presParOf" srcId="{CEBE4DE4-70AD-490F-9488-5F6EA64FF570}" destId="{51815626-DC34-4F76-996A-951AC97A0782}" srcOrd="4" destOrd="0" presId="urn:microsoft.com/office/officeart/2005/8/layout/hierarchy1"/>
    <dgm:cxn modelId="{66C53E0C-4E81-4025-9CC9-84098E469C36}" type="presParOf" srcId="{CEBE4DE4-70AD-490F-9488-5F6EA64FF570}" destId="{E7652A01-967B-4206-B0D6-09117C2B8B07}" srcOrd="5" destOrd="0" presId="urn:microsoft.com/office/officeart/2005/8/layout/hierarchy1"/>
    <dgm:cxn modelId="{A9854453-5293-4936-A799-177A3FC4859C}" type="presParOf" srcId="{E7652A01-967B-4206-B0D6-09117C2B8B07}" destId="{3A7F2617-2906-4A47-B233-D5E96293E213}" srcOrd="0" destOrd="0" presId="urn:microsoft.com/office/officeart/2005/8/layout/hierarchy1"/>
    <dgm:cxn modelId="{126DDD4D-F97F-4227-B900-E0BA35CAFA7D}" type="presParOf" srcId="{3A7F2617-2906-4A47-B233-D5E96293E213}" destId="{022613E8-6859-4F09-A166-98763CFB5A7F}" srcOrd="0" destOrd="0" presId="urn:microsoft.com/office/officeart/2005/8/layout/hierarchy1"/>
    <dgm:cxn modelId="{B6EB26B3-2C52-491F-AD4B-636A0D1FA5B9}" type="presParOf" srcId="{3A7F2617-2906-4A47-B233-D5E96293E213}" destId="{CA7BA5F6-060D-4C85-9BDB-99E7C65CF296}" srcOrd="1" destOrd="0" presId="urn:microsoft.com/office/officeart/2005/8/layout/hierarchy1"/>
    <dgm:cxn modelId="{8235853B-81C5-4BD9-A841-5D46001CE91E}" type="presParOf" srcId="{E7652A01-967B-4206-B0D6-09117C2B8B07}" destId="{D21C191F-5B37-4A9F-B86B-4EF288320975}" srcOrd="1" destOrd="0" presId="urn:microsoft.com/office/officeart/2005/8/layout/hierarchy1"/>
    <dgm:cxn modelId="{6A49967C-67C2-4077-977A-3B566D4A8C32}" type="presParOf" srcId="{E06A626B-ADED-4964-8D3F-7ECD95B046F9}" destId="{DDDA1A25-20FB-424D-9E37-21C140BA6E27}" srcOrd="2" destOrd="0" presId="urn:microsoft.com/office/officeart/2005/8/layout/hierarchy1"/>
    <dgm:cxn modelId="{C70FD56A-EE79-4E95-9B19-167ADE79F8CA}" type="presParOf" srcId="{E06A626B-ADED-4964-8D3F-7ECD95B046F9}" destId="{EC2928C3-4FA1-4BB7-878C-CE0F33CD20D3}" srcOrd="3" destOrd="0" presId="urn:microsoft.com/office/officeart/2005/8/layout/hierarchy1"/>
    <dgm:cxn modelId="{919CF1E0-A858-4CDF-B180-8FFA957EBCC3}" type="presParOf" srcId="{EC2928C3-4FA1-4BB7-878C-CE0F33CD20D3}" destId="{C086F14B-E19B-4404-9DCD-0FF4AF63FF58}" srcOrd="0" destOrd="0" presId="urn:microsoft.com/office/officeart/2005/8/layout/hierarchy1"/>
    <dgm:cxn modelId="{0C5C8072-54E4-49B6-8FAF-D989683150E5}" type="presParOf" srcId="{C086F14B-E19B-4404-9DCD-0FF4AF63FF58}" destId="{91E89F82-7AE3-4818-9E36-CE8E8B8F4A8B}" srcOrd="0" destOrd="0" presId="urn:microsoft.com/office/officeart/2005/8/layout/hierarchy1"/>
    <dgm:cxn modelId="{2D42F53C-DC3A-476C-94C5-B2AC45D62D55}" type="presParOf" srcId="{C086F14B-E19B-4404-9DCD-0FF4AF63FF58}" destId="{FFCF5262-3FE3-400C-B127-40D2022EAA7B}" srcOrd="1" destOrd="0" presId="urn:microsoft.com/office/officeart/2005/8/layout/hierarchy1"/>
    <dgm:cxn modelId="{E4503794-F6F1-4F5B-A462-EEDDE32124BF}" type="presParOf" srcId="{EC2928C3-4FA1-4BB7-878C-CE0F33CD20D3}" destId="{45B94DC9-EB90-484A-AC5B-C627D427AC7D}" srcOrd="1" destOrd="0" presId="urn:microsoft.com/office/officeart/2005/8/layout/hierarchy1"/>
    <dgm:cxn modelId="{C68EBAB9-46D7-4763-BBDB-80B010A5C7EA}" type="presParOf" srcId="{45B94DC9-EB90-484A-AC5B-C627D427AC7D}" destId="{C8E181C8-7033-4948-9CA6-1DED5633196D}" srcOrd="0" destOrd="0" presId="urn:microsoft.com/office/officeart/2005/8/layout/hierarchy1"/>
    <dgm:cxn modelId="{211C0BE8-C4F8-4113-A642-AC5495953CC0}" type="presParOf" srcId="{45B94DC9-EB90-484A-AC5B-C627D427AC7D}" destId="{E555F1A0-A3A8-4972-8C84-CEA0DDC2F35D}" srcOrd="1" destOrd="0" presId="urn:microsoft.com/office/officeart/2005/8/layout/hierarchy1"/>
    <dgm:cxn modelId="{5658C7B7-4743-4A3F-A160-5F9DF9DBA1D9}" type="presParOf" srcId="{E555F1A0-A3A8-4972-8C84-CEA0DDC2F35D}" destId="{0591C297-D80E-47E1-B156-C8A612F0FB20}" srcOrd="0" destOrd="0" presId="urn:microsoft.com/office/officeart/2005/8/layout/hierarchy1"/>
    <dgm:cxn modelId="{D034E9C0-7535-4D4E-97A7-3A5519B9F34F}" type="presParOf" srcId="{0591C297-D80E-47E1-B156-C8A612F0FB20}" destId="{140C6BCF-4AB0-4D8E-B015-89735A9236A5}" srcOrd="0" destOrd="0" presId="urn:microsoft.com/office/officeart/2005/8/layout/hierarchy1"/>
    <dgm:cxn modelId="{BBD2759D-F69F-4840-BEB6-21A3F35A23A1}" type="presParOf" srcId="{0591C297-D80E-47E1-B156-C8A612F0FB20}" destId="{987C4C06-7764-4447-8A6E-40E152ECD048}" srcOrd="1" destOrd="0" presId="urn:microsoft.com/office/officeart/2005/8/layout/hierarchy1"/>
    <dgm:cxn modelId="{09BBB29B-E890-4319-BDD8-8EDD6DD6FAF7}" type="presParOf" srcId="{E555F1A0-A3A8-4972-8C84-CEA0DDC2F35D}" destId="{9A55668A-748A-4E40-ACBA-B141E60E64A3}" srcOrd="1" destOrd="0" presId="urn:microsoft.com/office/officeart/2005/8/layout/hierarchy1"/>
    <dgm:cxn modelId="{F9564573-65B4-4E15-9040-F9017D4E9463}" type="presParOf" srcId="{45B94DC9-EB90-484A-AC5B-C627D427AC7D}" destId="{30097670-3756-43F5-B2BD-2120F0425B84}" srcOrd="2" destOrd="0" presId="urn:microsoft.com/office/officeart/2005/8/layout/hierarchy1"/>
    <dgm:cxn modelId="{F5783304-2DE1-4E6F-9DAE-6B4DF5CE18CD}" type="presParOf" srcId="{45B94DC9-EB90-484A-AC5B-C627D427AC7D}" destId="{9C2FE979-705A-4DAF-A66B-0F27D1C3EE09}" srcOrd="3" destOrd="0" presId="urn:microsoft.com/office/officeart/2005/8/layout/hierarchy1"/>
    <dgm:cxn modelId="{8AFD5A98-C2A3-47DA-8E80-D8CE54B40074}" type="presParOf" srcId="{9C2FE979-705A-4DAF-A66B-0F27D1C3EE09}" destId="{44C229BC-02BC-4F2F-BD5B-73AAB568FACF}" srcOrd="0" destOrd="0" presId="urn:microsoft.com/office/officeart/2005/8/layout/hierarchy1"/>
    <dgm:cxn modelId="{41BCD91B-2BEB-4C6C-A3A2-13986D011ABA}" type="presParOf" srcId="{44C229BC-02BC-4F2F-BD5B-73AAB568FACF}" destId="{2FF8CA19-2825-4204-9A09-0AB3F723826B}" srcOrd="0" destOrd="0" presId="urn:microsoft.com/office/officeart/2005/8/layout/hierarchy1"/>
    <dgm:cxn modelId="{7F2690DE-FC94-4ECF-989A-7AF638593624}" type="presParOf" srcId="{44C229BC-02BC-4F2F-BD5B-73AAB568FACF}" destId="{E2F4C2D0-6C74-4EE6-B0E4-EE5A926387CC}" srcOrd="1" destOrd="0" presId="urn:microsoft.com/office/officeart/2005/8/layout/hierarchy1"/>
    <dgm:cxn modelId="{95F0ACC5-EFE6-45FB-B099-647C2897C03E}" type="presParOf" srcId="{9C2FE979-705A-4DAF-A66B-0F27D1C3EE09}" destId="{BDC087EA-F8D2-41B7-8E12-15A0D320E3B6}" srcOrd="1" destOrd="0" presId="urn:microsoft.com/office/officeart/2005/8/layout/hierarchy1"/>
    <dgm:cxn modelId="{E5BB11CD-6B94-4810-83C2-35E7F1548217}" type="presParOf" srcId="{45B94DC9-EB90-484A-AC5B-C627D427AC7D}" destId="{0B76D65A-C1DC-4511-91F0-4ECBFF633B8D}" srcOrd="4" destOrd="0" presId="urn:microsoft.com/office/officeart/2005/8/layout/hierarchy1"/>
    <dgm:cxn modelId="{30BB6807-4BE6-47EE-AADC-F997F089B269}" type="presParOf" srcId="{45B94DC9-EB90-484A-AC5B-C627D427AC7D}" destId="{14571112-DE13-4B8C-97C4-13328382AAFC}" srcOrd="5" destOrd="0" presId="urn:microsoft.com/office/officeart/2005/8/layout/hierarchy1"/>
    <dgm:cxn modelId="{D1C25692-5C3A-4A8B-B18E-EB50400C0744}" type="presParOf" srcId="{14571112-DE13-4B8C-97C4-13328382AAFC}" destId="{19BA057A-7864-4AEC-8DF5-149E71770F96}" srcOrd="0" destOrd="0" presId="urn:microsoft.com/office/officeart/2005/8/layout/hierarchy1"/>
    <dgm:cxn modelId="{A2D7FA58-DCC3-4545-A802-96021F9F66C2}" type="presParOf" srcId="{19BA057A-7864-4AEC-8DF5-149E71770F96}" destId="{A2745795-0908-4462-9027-EB507B282C09}" srcOrd="0" destOrd="0" presId="urn:microsoft.com/office/officeart/2005/8/layout/hierarchy1"/>
    <dgm:cxn modelId="{F1321771-A117-4F4A-99A3-95D132AE0114}" type="presParOf" srcId="{19BA057A-7864-4AEC-8DF5-149E71770F96}" destId="{3DF9F6E9-EA12-4972-91F2-8EDC20F1A35F}" srcOrd="1" destOrd="0" presId="urn:microsoft.com/office/officeart/2005/8/layout/hierarchy1"/>
    <dgm:cxn modelId="{831FB9C9-0FC3-43E0-BD2A-5F08446019A4}" type="presParOf" srcId="{14571112-DE13-4B8C-97C4-13328382AAFC}" destId="{AC3E005B-0ECB-429C-A46E-F9DD009A3658}" srcOrd="1" destOrd="0" presId="urn:microsoft.com/office/officeart/2005/8/layout/hierarchy1"/>
    <dgm:cxn modelId="{9A11F699-465E-46A9-AD40-9E55E4C96EEE}" type="presParOf" srcId="{E06A626B-ADED-4964-8D3F-7ECD95B046F9}" destId="{5F6E2178-C2A3-471C-9FB4-59B8DC0936F8}" srcOrd="4" destOrd="0" presId="urn:microsoft.com/office/officeart/2005/8/layout/hierarchy1"/>
    <dgm:cxn modelId="{6DDB979F-A4CC-4F5D-B433-6A244643588E}" type="presParOf" srcId="{E06A626B-ADED-4964-8D3F-7ECD95B046F9}" destId="{491397AA-8929-4EBE-A45E-F50AD74CE98F}" srcOrd="5" destOrd="0" presId="urn:microsoft.com/office/officeart/2005/8/layout/hierarchy1"/>
    <dgm:cxn modelId="{EAB66DCB-C040-488E-876C-1FE5E29D9D91}" type="presParOf" srcId="{491397AA-8929-4EBE-A45E-F50AD74CE98F}" destId="{4FBA19B6-4629-4E49-B767-CD41AEB72932}" srcOrd="0" destOrd="0" presId="urn:microsoft.com/office/officeart/2005/8/layout/hierarchy1"/>
    <dgm:cxn modelId="{D253301F-8E71-44CB-9925-9E42BE664863}" type="presParOf" srcId="{4FBA19B6-4629-4E49-B767-CD41AEB72932}" destId="{40796383-F41D-4666-BA0F-0B68C4306B56}" srcOrd="0" destOrd="0" presId="urn:microsoft.com/office/officeart/2005/8/layout/hierarchy1"/>
    <dgm:cxn modelId="{91000243-F0CC-4471-A082-3E81E9D6E74F}" type="presParOf" srcId="{4FBA19B6-4629-4E49-B767-CD41AEB72932}" destId="{9ABF822E-3BE5-4087-9CAC-71E39C168A27}" srcOrd="1" destOrd="0" presId="urn:microsoft.com/office/officeart/2005/8/layout/hierarchy1"/>
    <dgm:cxn modelId="{2ABE90EC-5B06-4ADD-A972-DF9481D224B3}" type="presParOf" srcId="{491397AA-8929-4EBE-A45E-F50AD74CE98F}" destId="{32B947DB-A7B0-48E4-815E-3A29D8749111}" srcOrd="1" destOrd="0" presId="urn:microsoft.com/office/officeart/2005/8/layout/hierarchy1"/>
    <dgm:cxn modelId="{21DFE429-E304-4D2B-8BAA-6268C3433817}" type="presParOf" srcId="{32B947DB-A7B0-48E4-815E-3A29D8749111}" destId="{9DD5794E-2733-4EE4-991B-9333D9D40975}" srcOrd="0" destOrd="0" presId="urn:microsoft.com/office/officeart/2005/8/layout/hierarchy1"/>
    <dgm:cxn modelId="{DB665E7F-3915-4F14-877E-37471E8B023E}" type="presParOf" srcId="{32B947DB-A7B0-48E4-815E-3A29D8749111}" destId="{572418BB-527E-4EDF-AC42-A690925124F9}" srcOrd="1" destOrd="0" presId="urn:microsoft.com/office/officeart/2005/8/layout/hierarchy1"/>
    <dgm:cxn modelId="{26B19FFE-41F5-416B-8E67-D63384DA9B2E}" type="presParOf" srcId="{572418BB-527E-4EDF-AC42-A690925124F9}" destId="{732C4410-5671-4673-980D-A4DAE814CA63}" srcOrd="0" destOrd="0" presId="urn:microsoft.com/office/officeart/2005/8/layout/hierarchy1"/>
    <dgm:cxn modelId="{D238B010-DF38-4D2D-AF95-B8571B67089F}" type="presParOf" srcId="{732C4410-5671-4673-980D-A4DAE814CA63}" destId="{241124C6-210C-4672-B661-F19E36A51393}" srcOrd="0" destOrd="0" presId="urn:microsoft.com/office/officeart/2005/8/layout/hierarchy1"/>
    <dgm:cxn modelId="{2D70F6B8-D3BB-43AE-86E8-E34614EC6449}" type="presParOf" srcId="{732C4410-5671-4673-980D-A4DAE814CA63}" destId="{76009888-2DF9-4EBC-B41B-D37D405D58D2}" srcOrd="1" destOrd="0" presId="urn:microsoft.com/office/officeart/2005/8/layout/hierarchy1"/>
    <dgm:cxn modelId="{E32F0EC9-ED88-4110-AA3F-499DBBCBDCEE}" type="presParOf" srcId="{572418BB-527E-4EDF-AC42-A690925124F9}" destId="{184773DB-8A02-472B-9C21-6E8C14489A40}" srcOrd="1" destOrd="0" presId="urn:microsoft.com/office/officeart/2005/8/layout/hierarchy1"/>
    <dgm:cxn modelId="{E63260FE-9EDE-4035-95B0-3688E401D757}" type="presParOf" srcId="{32B947DB-A7B0-48E4-815E-3A29D8749111}" destId="{CA281283-E59A-4572-94ED-410720524A18}" srcOrd="2" destOrd="0" presId="urn:microsoft.com/office/officeart/2005/8/layout/hierarchy1"/>
    <dgm:cxn modelId="{5E2106B7-8633-4324-834B-FA89F8A6DDB3}" type="presParOf" srcId="{32B947DB-A7B0-48E4-815E-3A29D8749111}" destId="{6AA03079-B6EB-4BE3-8F0F-BB821F8B470D}" srcOrd="3" destOrd="0" presId="urn:microsoft.com/office/officeart/2005/8/layout/hierarchy1"/>
    <dgm:cxn modelId="{C4A88E93-7072-4960-94E2-258870F2B817}" type="presParOf" srcId="{6AA03079-B6EB-4BE3-8F0F-BB821F8B470D}" destId="{12695DC5-CA97-48A5-9521-AEB92929C198}" srcOrd="0" destOrd="0" presId="urn:microsoft.com/office/officeart/2005/8/layout/hierarchy1"/>
    <dgm:cxn modelId="{E086CFA7-0BE9-4261-97E7-6F33658083D1}" type="presParOf" srcId="{12695DC5-CA97-48A5-9521-AEB92929C198}" destId="{55E02571-6FA4-4967-990F-4FD46FC8B4E9}" srcOrd="0" destOrd="0" presId="urn:microsoft.com/office/officeart/2005/8/layout/hierarchy1"/>
    <dgm:cxn modelId="{C42CAED3-BE29-4DD1-8B5E-6FCC55BEA03F}" type="presParOf" srcId="{12695DC5-CA97-48A5-9521-AEB92929C198}" destId="{74DB9A13-7888-4D67-B433-6E4259BE8A79}" srcOrd="1" destOrd="0" presId="urn:microsoft.com/office/officeart/2005/8/layout/hierarchy1"/>
    <dgm:cxn modelId="{74B920BE-A1D4-4929-B24E-E2D422C0311A}" type="presParOf" srcId="{6AA03079-B6EB-4BE3-8F0F-BB821F8B470D}" destId="{025D472A-E4F4-42D4-A291-35ED11C2A236}" srcOrd="1" destOrd="0" presId="urn:microsoft.com/office/officeart/2005/8/layout/hierarchy1"/>
    <dgm:cxn modelId="{8644FF4B-643A-42EE-80AB-3A408F829132}" type="presParOf" srcId="{32B947DB-A7B0-48E4-815E-3A29D8749111}" destId="{78974671-746F-474D-982E-DED980ED4212}" srcOrd="4" destOrd="0" presId="urn:microsoft.com/office/officeart/2005/8/layout/hierarchy1"/>
    <dgm:cxn modelId="{DB83096B-C41E-4C36-A947-A9873E7AFBE1}" type="presParOf" srcId="{32B947DB-A7B0-48E4-815E-3A29D8749111}" destId="{35E777E2-5C0D-41D9-A262-39CD360B8D79}" srcOrd="5" destOrd="0" presId="urn:microsoft.com/office/officeart/2005/8/layout/hierarchy1"/>
    <dgm:cxn modelId="{CA74B769-E1C3-40F8-A0A0-D137933A4BA8}" type="presParOf" srcId="{35E777E2-5C0D-41D9-A262-39CD360B8D79}" destId="{1C48C0EC-AD59-44BA-9311-80F0AA647AF7}" srcOrd="0" destOrd="0" presId="urn:microsoft.com/office/officeart/2005/8/layout/hierarchy1"/>
    <dgm:cxn modelId="{9E4A2E1B-A8D5-495A-80BA-C31E971673D8}" type="presParOf" srcId="{1C48C0EC-AD59-44BA-9311-80F0AA647AF7}" destId="{FF72925D-AF70-486D-88E9-8A1CA0622169}" srcOrd="0" destOrd="0" presId="urn:microsoft.com/office/officeart/2005/8/layout/hierarchy1"/>
    <dgm:cxn modelId="{53EF38E9-E6E5-45C5-8311-CAE2FD0AE8AC}" type="presParOf" srcId="{1C48C0EC-AD59-44BA-9311-80F0AA647AF7}" destId="{82EE04E7-F218-4F60-B224-844174AE2B30}" srcOrd="1" destOrd="0" presId="urn:microsoft.com/office/officeart/2005/8/layout/hierarchy1"/>
    <dgm:cxn modelId="{18D71507-B311-40FC-8420-249CD8E01E51}" type="presParOf" srcId="{35E777E2-5C0D-41D9-A262-39CD360B8D79}" destId="{73B5B460-60DF-4162-A0FB-2631ED50E2E9}" srcOrd="1" destOrd="0" presId="urn:microsoft.com/office/officeart/2005/8/layout/hierarchy1"/>
    <dgm:cxn modelId="{FDB0D065-4FB3-4803-9E61-AF33030E143E}" type="presParOf" srcId="{32B947DB-A7B0-48E4-815E-3A29D8749111}" destId="{45FB8525-0C86-4EB2-8765-D8162C67937A}" srcOrd="6" destOrd="0" presId="urn:microsoft.com/office/officeart/2005/8/layout/hierarchy1"/>
    <dgm:cxn modelId="{C335C16B-2CB8-4392-9403-74AF7E0355E3}" type="presParOf" srcId="{32B947DB-A7B0-48E4-815E-3A29D8749111}" destId="{DAA796FE-48B0-44E4-9D08-3F12543E1443}" srcOrd="7" destOrd="0" presId="urn:microsoft.com/office/officeart/2005/8/layout/hierarchy1"/>
    <dgm:cxn modelId="{8B3F02AA-71B0-4560-98F2-26A4961F497A}" type="presParOf" srcId="{DAA796FE-48B0-44E4-9D08-3F12543E1443}" destId="{1BD52E98-D43C-462C-A7DD-F96EF7C2555F}" srcOrd="0" destOrd="0" presId="urn:microsoft.com/office/officeart/2005/8/layout/hierarchy1"/>
    <dgm:cxn modelId="{CB528CE1-E454-46E7-BC14-4B2F5BFC41B7}" type="presParOf" srcId="{1BD52E98-D43C-462C-A7DD-F96EF7C2555F}" destId="{8182FE2F-5FDD-46B0-A638-2ED940AAA4B6}" srcOrd="0" destOrd="0" presId="urn:microsoft.com/office/officeart/2005/8/layout/hierarchy1"/>
    <dgm:cxn modelId="{07296206-A3DA-4C8F-B775-E83E077A44D2}" type="presParOf" srcId="{1BD52E98-D43C-462C-A7DD-F96EF7C2555F}" destId="{EB73579F-BF81-4A73-B601-0AA34BCB01E8}" srcOrd="1" destOrd="0" presId="urn:microsoft.com/office/officeart/2005/8/layout/hierarchy1"/>
    <dgm:cxn modelId="{D437B55B-1DF1-4F51-8FFB-3058BF86D70B}" type="presParOf" srcId="{DAA796FE-48B0-44E4-9D08-3F12543E1443}" destId="{2A49C571-A7F0-4377-9BAE-6173B33520C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E3A73-1EAA-463B-BC21-165AFCBF71BD}" type="datetimeFigureOut">
              <a:rPr lang="en-GB" smtClean="0"/>
              <a:t>08/10/2019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6D13B1-921A-4DC5-B52D-3912398C89EB}" type="slidenum">
              <a:rPr lang="en-GB" smtClean="0"/>
              <a:t>‹#›</a:t>
            </a:fld>
            <a:endParaRPr lang="en-GB"/>
          </a:p>
        </p:txBody>
      </p:sp>
    </p:spTree>
    <p:extLst>
      <p:ext uri="{BB962C8B-B14F-4D97-AF65-F5344CB8AC3E}">
        <p14:creationId xmlns:p14="http://schemas.microsoft.com/office/powerpoint/2010/main" val="890560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2779713" y="504825"/>
            <a:ext cx="3368675" cy="2527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 name="Notes Placeholder 2"/>
          <p:cNvSpPr>
            <a:spLocks noGrp="1"/>
          </p:cNvSpPr>
          <p:nvPr>
            <p:ph type="body" idx="1"/>
          </p:nvPr>
        </p:nvSpPr>
        <p:spPr>
          <a:xfrm>
            <a:off x="892904" y="3199776"/>
            <a:ext cx="7321505" cy="3031367"/>
          </a:xfrm>
          <a:ln>
            <a:solidFill>
              <a:schemeClr val="tx1"/>
            </a:solidFill>
          </a:ln>
        </p:spPr>
        <p:txBody>
          <a:bodyPr/>
          <a:lstStyle/>
          <a:p>
            <a:pPr algn="l" rtl="0">
              <a:defRPr/>
            </a:pPr>
            <a:r>
              <a:rPr lang="en-US" sz="1800" b="1" dirty="0">
                <a:latin typeface="Andalus" panose="02020603050405020304" pitchFamily="18" charset="-78"/>
                <a:cs typeface="Andalus" panose="02020603050405020304" pitchFamily="18" charset="-78"/>
              </a:rPr>
              <a:t>0-14 years: </a:t>
            </a:r>
            <a:r>
              <a:rPr lang="en-US" sz="1800" dirty="0">
                <a:latin typeface="Andalus" panose="02020603050405020304" pitchFamily="18" charset="-78"/>
                <a:cs typeface="Andalus" panose="02020603050405020304" pitchFamily="18" charset="-78"/>
              </a:rPr>
              <a:t>34.6% (male 1,154,791/female 1,089,901) </a:t>
            </a:r>
            <a:br>
              <a:rPr lang="en-US" sz="1800" dirty="0">
                <a:latin typeface="Andalus" panose="02020603050405020304" pitchFamily="18" charset="-78"/>
                <a:cs typeface="Andalus" panose="02020603050405020304" pitchFamily="18" charset="-78"/>
              </a:rPr>
            </a:br>
            <a:r>
              <a:rPr lang="en-US" sz="1800" b="1" dirty="0">
                <a:latin typeface="Andalus" panose="02020603050405020304" pitchFamily="18" charset="-78"/>
                <a:cs typeface="Andalus" panose="02020603050405020304" pitchFamily="18" charset="-78"/>
              </a:rPr>
              <a:t>15-24 years:</a:t>
            </a:r>
            <a:r>
              <a:rPr lang="en-US" sz="1800" dirty="0">
                <a:latin typeface="Andalus" panose="02020603050405020304" pitchFamily="18" charset="-78"/>
                <a:cs typeface="Andalus" panose="02020603050405020304" pitchFamily="18" charset="-78"/>
              </a:rPr>
              <a:t> 19.9% (male 661,516/female 625,311) </a:t>
            </a:r>
            <a:br>
              <a:rPr lang="en-US" sz="1800" dirty="0">
                <a:latin typeface="Andalus" panose="02020603050405020304" pitchFamily="18" charset="-78"/>
                <a:cs typeface="Andalus" panose="02020603050405020304" pitchFamily="18" charset="-78"/>
              </a:rPr>
            </a:br>
            <a:r>
              <a:rPr lang="en-US" sz="1800" b="1" dirty="0">
                <a:latin typeface="Andalus" panose="02020603050405020304" pitchFamily="18" charset="-78"/>
                <a:cs typeface="Andalus" panose="02020603050405020304" pitchFamily="18" charset="-78"/>
              </a:rPr>
              <a:t>25-54 years:</a:t>
            </a:r>
            <a:r>
              <a:rPr lang="en-US" sz="1800" dirty="0">
                <a:latin typeface="Andalus" panose="02020603050405020304" pitchFamily="18" charset="-78"/>
                <a:cs typeface="Andalus" panose="02020603050405020304" pitchFamily="18" charset="-78"/>
              </a:rPr>
              <a:t> 36.2% (male 1,181,882/female 1,164,957) </a:t>
            </a:r>
            <a:br>
              <a:rPr lang="en-US" sz="1800" dirty="0">
                <a:latin typeface="Andalus" panose="02020603050405020304" pitchFamily="18" charset="-78"/>
                <a:cs typeface="Andalus" panose="02020603050405020304" pitchFamily="18" charset="-78"/>
              </a:rPr>
            </a:br>
            <a:r>
              <a:rPr lang="en-US" sz="1800" b="1" dirty="0">
                <a:latin typeface="Andalus" panose="02020603050405020304" pitchFamily="18" charset="-78"/>
                <a:cs typeface="Andalus" panose="02020603050405020304" pitchFamily="18" charset="-78"/>
              </a:rPr>
              <a:t>55-64 years:</a:t>
            </a:r>
            <a:r>
              <a:rPr lang="en-US" sz="1800" dirty="0">
                <a:latin typeface="Andalus" panose="02020603050405020304" pitchFamily="18" charset="-78"/>
                <a:cs typeface="Andalus" panose="02020603050405020304" pitchFamily="18" charset="-78"/>
              </a:rPr>
              <a:t> 4.3% (male 133,371/female 142,636) </a:t>
            </a:r>
            <a:br>
              <a:rPr lang="en-US" sz="1800" dirty="0">
                <a:latin typeface="Andalus" panose="02020603050405020304" pitchFamily="18" charset="-78"/>
                <a:cs typeface="Andalus" panose="02020603050405020304" pitchFamily="18" charset="-78"/>
              </a:rPr>
            </a:br>
            <a:r>
              <a:rPr lang="en-US" sz="1800" b="1" dirty="0">
                <a:latin typeface="Andalus" panose="02020603050405020304" pitchFamily="18" charset="-78"/>
                <a:cs typeface="Andalus" panose="02020603050405020304" pitchFamily="18" charset="-78"/>
              </a:rPr>
              <a:t>65 years and over:</a:t>
            </a:r>
            <a:r>
              <a:rPr lang="en-US" sz="1800" dirty="0">
                <a:latin typeface="Andalus" panose="02020603050405020304" pitchFamily="18" charset="-78"/>
                <a:cs typeface="Andalus" panose="02020603050405020304" pitchFamily="18" charset="-78"/>
              </a:rPr>
              <a:t> 5.1% (male 158,514/female 169,202) (2013 est.</a:t>
            </a:r>
            <a:r>
              <a:rPr lang="en-US" sz="1800" dirty="0">
                <a:latin typeface="+mj-lt"/>
              </a:rPr>
              <a:t>)</a:t>
            </a:r>
            <a:endParaRPr lang="ar-JO" sz="1800" dirty="0">
              <a:latin typeface="+mj-lt"/>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27868" indent="-279949" algn="r" rtl="1">
              <a:spcBef>
                <a:spcPct val="30000"/>
              </a:spcBef>
              <a:defRPr sz="1200">
                <a:solidFill>
                  <a:schemeClr val="tx1"/>
                </a:solidFill>
                <a:latin typeface="Arial" panose="020B0604020202020204" pitchFamily="34" charset="0"/>
                <a:cs typeface="Arial" panose="020B0604020202020204" pitchFamily="34" charset="0"/>
              </a:defRPr>
            </a:lvl2pPr>
            <a:lvl3pPr marL="1119797" indent="-223959" algn="r" rtl="1">
              <a:spcBef>
                <a:spcPct val="30000"/>
              </a:spcBef>
              <a:defRPr sz="1200">
                <a:solidFill>
                  <a:schemeClr val="tx1"/>
                </a:solidFill>
                <a:latin typeface="Arial" panose="020B0604020202020204" pitchFamily="34" charset="0"/>
                <a:cs typeface="Arial" panose="020B0604020202020204" pitchFamily="34" charset="0"/>
              </a:defRPr>
            </a:lvl3pPr>
            <a:lvl4pPr marL="1567716" indent="-223959" algn="r" rtl="1">
              <a:spcBef>
                <a:spcPct val="30000"/>
              </a:spcBef>
              <a:defRPr sz="1200">
                <a:solidFill>
                  <a:schemeClr val="tx1"/>
                </a:solidFill>
                <a:latin typeface="Arial" panose="020B0604020202020204" pitchFamily="34" charset="0"/>
                <a:cs typeface="Arial" panose="020B0604020202020204" pitchFamily="34" charset="0"/>
              </a:defRPr>
            </a:lvl4pPr>
            <a:lvl5pPr marL="2015635" indent="-223959" algn="r" rtl="1">
              <a:spcBef>
                <a:spcPct val="30000"/>
              </a:spcBef>
              <a:defRPr sz="1200">
                <a:solidFill>
                  <a:schemeClr val="tx1"/>
                </a:solidFill>
                <a:latin typeface="Arial" panose="020B0604020202020204" pitchFamily="34" charset="0"/>
                <a:cs typeface="Arial" panose="020B0604020202020204" pitchFamily="34" charset="0"/>
              </a:defRPr>
            </a:lvl5pPr>
            <a:lvl6pPr marL="2463554" indent="-223959"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11472" indent="-223959"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59391" indent="-223959"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07310" indent="-223959"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8F8285F5-1AA1-4165-B90B-7FFCF04558E0}" type="slidenum">
              <a:rPr lang="ar-JO" altLang="en-US" smtClean="0"/>
              <a:pPr algn="l">
                <a:spcBef>
                  <a:spcPct val="0"/>
                </a:spcBef>
              </a:pPr>
              <a:t>6</a:t>
            </a:fld>
            <a:endParaRPr lang="ar-JO" altLang="en-US"/>
          </a:p>
        </p:txBody>
      </p:sp>
    </p:spTree>
    <p:extLst>
      <p:ext uri="{BB962C8B-B14F-4D97-AF65-F5344CB8AC3E}">
        <p14:creationId xmlns:p14="http://schemas.microsoft.com/office/powerpoint/2010/main" val="2087234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1866" indent="-284616" algn="r" rtl="1">
              <a:spcBef>
                <a:spcPct val="30000"/>
              </a:spcBef>
              <a:defRPr sz="1200">
                <a:solidFill>
                  <a:schemeClr val="tx1"/>
                </a:solidFill>
                <a:latin typeface="Arial" panose="020B0604020202020204" pitchFamily="34" charset="0"/>
                <a:cs typeface="Arial" panose="020B0604020202020204" pitchFamily="34" charset="0"/>
              </a:defRPr>
            </a:lvl2pPr>
            <a:lvl3pPr marL="1141571" indent="-227070" algn="r" rtl="1">
              <a:spcBef>
                <a:spcPct val="30000"/>
              </a:spcBef>
              <a:defRPr sz="1200">
                <a:solidFill>
                  <a:schemeClr val="tx1"/>
                </a:solidFill>
                <a:latin typeface="Arial" panose="020B0604020202020204" pitchFamily="34" charset="0"/>
                <a:cs typeface="Arial" panose="020B0604020202020204" pitchFamily="34" charset="0"/>
              </a:defRPr>
            </a:lvl3pPr>
            <a:lvl4pPr marL="1598821" indent="-227070" algn="r" rtl="1">
              <a:spcBef>
                <a:spcPct val="30000"/>
              </a:spcBef>
              <a:defRPr sz="1200">
                <a:solidFill>
                  <a:schemeClr val="tx1"/>
                </a:solidFill>
                <a:latin typeface="Arial" panose="020B0604020202020204" pitchFamily="34" charset="0"/>
                <a:cs typeface="Arial" panose="020B0604020202020204" pitchFamily="34" charset="0"/>
              </a:defRPr>
            </a:lvl4pPr>
            <a:lvl5pPr marL="2056072" indent="-227070" algn="r" rtl="1">
              <a:spcBef>
                <a:spcPct val="30000"/>
              </a:spcBef>
              <a:defRPr sz="1200">
                <a:solidFill>
                  <a:schemeClr val="tx1"/>
                </a:solidFill>
                <a:latin typeface="Arial" panose="020B0604020202020204" pitchFamily="34" charset="0"/>
                <a:cs typeface="Arial" panose="020B0604020202020204" pitchFamily="34" charset="0"/>
              </a:defRPr>
            </a:lvl5pPr>
            <a:lvl6pPr marL="2503991" indent="-22707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51910" indent="-22707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99828" indent="-22707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7747" indent="-22707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AF73D330-440C-4D3B-AA99-1A3B305CCF7A}" type="slidenum">
              <a:rPr lang="ar-SA" altLang="en-US" smtClean="0">
                <a:solidFill>
                  <a:srgbClr val="000000"/>
                </a:solidFill>
              </a:rPr>
              <a:pPr algn="l">
                <a:spcBef>
                  <a:spcPct val="0"/>
                </a:spcBef>
              </a:pPr>
              <a:t>9</a:t>
            </a:fld>
            <a:endParaRPr lang="en-US" altLang="en-US">
              <a:solidFill>
                <a:srgbClr val="000000"/>
              </a:solidFill>
              <a:cs typeface="Simplified Arabic" pitchFamily="18" charset="0"/>
            </a:endParaRPr>
          </a:p>
        </p:txBody>
      </p:sp>
      <p:sp>
        <p:nvSpPr>
          <p:cNvPr id="64515" name="Rectangle 2"/>
          <p:cNvSpPr>
            <a:spLocks noGrp="1" noRot="1" noChangeAspect="1" noChangeArrowheads="1" noTextEdit="1"/>
          </p:cNvSpPr>
          <p:nvPr>
            <p:ph type="sldImg"/>
          </p:nvPr>
        </p:nvSpPr>
        <p:spPr bwMode="auto">
          <a:xfrm>
            <a:off x="809625" y="211138"/>
            <a:ext cx="5195888" cy="38973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64516" name="Rectangle 3"/>
          <p:cNvSpPr>
            <a:spLocks noGrp="1" noChangeArrowheads="1"/>
          </p:cNvSpPr>
          <p:nvPr>
            <p:ph type="body" idx="1"/>
          </p:nvPr>
        </p:nvSpPr>
        <p:spPr>
          <a:xfrm>
            <a:off x="598370" y="4347454"/>
            <a:ext cx="5610105" cy="45111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JO" altLang="en-US"/>
          </a:p>
        </p:txBody>
      </p:sp>
    </p:spTree>
    <p:extLst>
      <p:ext uri="{BB962C8B-B14F-4D97-AF65-F5344CB8AC3E}">
        <p14:creationId xmlns:p14="http://schemas.microsoft.com/office/powerpoint/2010/main" val="2330916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p:cNvSpPr>
          <p:nvPr>
            <p:ph type="sldImg"/>
          </p:nvPr>
        </p:nvSpPr>
        <p:spPr bwMode="auto">
          <a:xfrm>
            <a:off x="2857500" y="514350"/>
            <a:ext cx="3429000" cy="25717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JO" altLang="en-US"/>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862" indent="-285716" algn="r" rtl="1">
              <a:spcBef>
                <a:spcPct val="30000"/>
              </a:spcBef>
              <a:defRPr sz="1200">
                <a:solidFill>
                  <a:schemeClr val="tx1"/>
                </a:solidFill>
                <a:latin typeface="Arial" panose="020B0604020202020204" pitchFamily="34" charset="0"/>
                <a:cs typeface="Arial" panose="020B0604020202020204" pitchFamily="34" charset="0"/>
              </a:defRPr>
            </a:lvl2pPr>
            <a:lvl3pPr marL="1142865" indent="-228573" algn="r" rtl="1">
              <a:spcBef>
                <a:spcPct val="30000"/>
              </a:spcBef>
              <a:defRPr sz="1200">
                <a:solidFill>
                  <a:schemeClr val="tx1"/>
                </a:solidFill>
                <a:latin typeface="Arial" panose="020B0604020202020204" pitchFamily="34" charset="0"/>
                <a:cs typeface="Arial" panose="020B0604020202020204" pitchFamily="34" charset="0"/>
              </a:defRPr>
            </a:lvl3pPr>
            <a:lvl4pPr marL="1600011" indent="-228573" algn="r" rtl="1">
              <a:spcBef>
                <a:spcPct val="30000"/>
              </a:spcBef>
              <a:defRPr sz="1200">
                <a:solidFill>
                  <a:schemeClr val="tx1"/>
                </a:solidFill>
                <a:latin typeface="Arial" panose="020B0604020202020204" pitchFamily="34" charset="0"/>
                <a:cs typeface="Arial" panose="020B0604020202020204" pitchFamily="34" charset="0"/>
              </a:defRPr>
            </a:lvl4pPr>
            <a:lvl5pPr marL="2057156" indent="-228573" algn="r" rtl="1">
              <a:spcBef>
                <a:spcPct val="30000"/>
              </a:spcBef>
              <a:defRPr sz="1200">
                <a:solidFill>
                  <a:schemeClr val="tx1"/>
                </a:solidFill>
                <a:latin typeface="Arial" panose="020B0604020202020204" pitchFamily="34" charset="0"/>
                <a:cs typeface="Arial" panose="020B0604020202020204" pitchFamily="34" charset="0"/>
              </a:defRPr>
            </a:lvl5pPr>
            <a:lvl6pPr marL="2514303" indent="-228573"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449" indent="-228573"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8594" indent="-228573"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5741" indent="-228573"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1AF90325-C4E9-4396-BBB4-DB8A9B988BDD}" type="slidenum">
              <a:rPr lang="ar-JO" altLang="en-US" smtClean="0">
                <a:solidFill>
                  <a:prstClr val="black"/>
                </a:solidFill>
              </a:rPr>
              <a:pPr algn="l">
                <a:spcBef>
                  <a:spcPct val="0"/>
                </a:spcBef>
              </a:pPr>
              <a:t>13</a:t>
            </a:fld>
            <a:endParaRPr lang="en-US" altLang="en-US">
              <a:solidFill>
                <a:prstClr val="black"/>
              </a:solidFill>
            </a:endParaRPr>
          </a:p>
        </p:txBody>
      </p:sp>
    </p:spTree>
    <p:extLst>
      <p:ext uri="{BB962C8B-B14F-4D97-AF65-F5344CB8AC3E}">
        <p14:creationId xmlns:p14="http://schemas.microsoft.com/office/powerpoint/2010/main" val="328117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5391D71-BD2C-42D8-A0FF-1E0D2CB12F62}" type="datetimeFigureOut">
              <a:rPr lang="en-US" smtClean="0"/>
              <a:t>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1943729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391D71-BD2C-42D8-A0FF-1E0D2CB12F62}" type="datetimeFigureOut">
              <a:rPr lang="en-US" smtClean="0"/>
              <a:t>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2397482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391D71-BD2C-42D8-A0FF-1E0D2CB12F62}" type="datetimeFigureOut">
              <a:rPr lang="en-US" smtClean="0"/>
              <a:t>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1112668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29"/>
            <a:ext cx="8229600" cy="1139825"/>
          </a:xfrm>
        </p:spPr>
        <p:txBody>
          <a:bodyPr/>
          <a:lstStyle/>
          <a:p>
            <a:r>
              <a:rPr lang="en-US"/>
              <a:t>Click to edit Master title style</a:t>
            </a:r>
            <a:endParaRPr lang="ar-JO"/>
          </a:p>
        </p:txBody>
      </p:sp>
      <p:sp>
        <p:nvSpPr>
          <p:cNvPr id="3" name="Table Placeholder 2"/>
          <p:cNvSpPr>
            <a:spLocks noGrp="1"/>
          </p:cNvSpPr>
          <p:nvPr>
            <p:ph type="tbl" idx="1"/>
          </p:nvPr>
        </p:nvSpPr>
        <p:spPr>
          <a:xfrm>
            <a:off x="457200" y="1600206"/>
            <a:ext cx="8229600" cy="4530725"/>
          </a:xfrm>
          <a:prstGeom prst="rect">
            <a:avLst/>
          </a:prstGeom>
        </p:spPr>
        <p:txBody>
          <a:bodyPr rtlCol="1">
            <a:normAutofit/>
          </a:bodyPr>
          <a:lstStyle/>
          <a:p>
            <a:pPr lvl="0"/>
            <a:endParaRPr lang="ar-JO" noProof="0"/>
          </a:p>
        </p:txBody>
      </p:sp>
      <p:sp>
        <p:nvSpPr>
          <p:cNvPr id="4" name="Date Placeholder 3"/>
          <p:cNvSpPr>
            <a:spLocks noGrp="1"/>
          </p:cNvSpPr>
          <p:nvPr>
            <p:ph type="dt" sz="half" idx="10"/>
          </p:nvPr>
        </p:nvSpPr>
        <p:spPr/>
        <p:txBody>
          <a:bodyPr/>
          <a:lstStyle>
            <a:lvl1pPr>
              <a:defRPr/>
            </a:lvl1pPr>
          </a:lstStyle>
          <a:p>
            <a:pPr>
              <a:defRPr/>
            </a:pPr>
            <a:fld id="{A78C502D-79D0-4A3A-B52B-555E35544B5B}" type="datetime1">
              <a:rPr lang="en-US" altLang="en-US" smtClean="0">
                <a:solidFill>
                  <a:prstClr val="black">
                    <a:tint val="75000"/>
                  </a:prstClr>
                </a:solidFill>
              </a:rPr>
              <a:t>10/8/2019</a:t>
            </a:fld>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8115281-AD98-4E53-AEE2-9C0867662010}" type="slidenum">
              <a:rPr lang="ar-JO"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112160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55391D71-BD2C-42D8-A0FF-1E0D2CB12F62}" type="datetimeFigureOut">
              <a:rPr lang="en-US" smtClean="0"/>
              <a:t>10/8/2019</a:t>
            </a:fld>
            <a:endParaRPr lang="en-GB"/>
          </a:p>
        </p:txBody>
      </p:sp>
      <p:sp>
        <p:nvSpPr>
          <p:cNvPr id="5" name="Footer Placeholder 4"/>
          <p:cNvSpPr>
            <a:spLocks noGrp="1"/>
          </p:cNvSpPr>
          <p:nvPr>
            <p:ph type="ftr" sz="quarter" idx="11"/>
          </p:nvPr>
        </p:nvSpPr>
        <p:spPr>
          <a:xfrm>
            <a:off x="1921934" y="5054602"/>
            <a:ext cx="4064860" cy="279400"/>
          </a:xfrm>
        </p:spPr>
        <p:txBody>
          <a:bodyPr/>
          <a:lstStyle/>
          <a:p>
            <a:endParaRPr lang="en-GB"/>
          </a:p>
        </p:txBody>
      </p:sp>
      <p:sp>
        <p:nvSpPr>
          <p:cNvPr id="6" name="Slide Number Placeholder 5"/>
          <p:cNvSpPr>
            <a:spLocks noGrp="1"/>
          </p:cNvSpPr>
          <p:nvPr>
            <p:ph type="sldNum" sz="quarter" idx="12"/>
          </p:nvPr>
        </p:nvSpPr>
        <p:spPr>
          <a:xfrm>
            <a:off x="6817317" y="5054602"/>
            <a:ext cx="413483" cy="279400"/>
          </a:xfrm>
        </p:spPr>
        <p:txBody>
          <a:bodyPr/>
          <a:lstStyle/>
          <a:p>
            <a:fld id="{DEE72F90-9A9F-4CBB-A1FB-1CEC89E4D6A5}" type="slidenum">
              <a:rPr lang="en-GB" smtClean="0"/>
              <a:t>‹#›</a:t>
            </a:fld>
            <a:endParaRPr lang="en-GB"/>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5064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391D71-BD2C-42D8-A0FF-1E0D2CB12F62}" type="datetimeFigureOut">
              <a:rPr lang="en-US" smtClean="0"/>
              <a:t>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2352125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391D71-BD2C-42D8-A0FF-1E0D2CB12F62}" type="datetimeFigureOut">
              <a:rPr lang="en-US" smtClean="0"/>
              <a:t>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3223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391D71-BD2C-42D8-A0FF-1E0D2CB12F62}" type="datetimeFigureOut">
              <a:rPr lang="en-US" smtClean="0"/>
              <a:t>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2562118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391D71-BD2C-42D8-A0FF-1E0D2CB12F62}" type="datetimeFigureOut">
              <a:rPr lang="en-US" smtClean="0"/>
              <a:t>10/8/2019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E72F90-9A9F-4CBB-A1FB-1CEC89E4D6A5}" type="slidenum">
              <a:rPr lang="en-GB" smtClean="0"/>
              <a:t>‹#›</a:t>
            </a:fld>
            <a:endParaRPr lang="en-GB"/>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4650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391D71-BD2C-42D8-A0FF-1E0D2CB12F62}" type="datetimeFigureOut">
              <a:rPr lang="en-US" smtClean="0"/>
              <a:t>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E72F90-9A9F-4CBB-A1FB-1CEC89E4D6A5}" type="slidenum">
              <a:rPr lang="en-GB" smtClean="0"/>
              <a:t>‹#›</a:t>
            </a:fld>
            <a:endParaRPr lang="en-GB"/>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4273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391D71-BD2C-42D8-A0FF-1E0D2CB12F62}" type="datetimeFigureOut">
              <a:rPr lang="en-US" smtClean="0"/>
              <a:t>10/8/2019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2826440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391D71-BD2C-42D8-A0FF-1E0D2CB12F62}" type="datetimeFigureOut">
              <a:rPr lang="en-US" smtClean="0"/>
              <a:t>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643668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391D71-BD2C-42D8-A0FF-1E0D2CB12F62}" type="datetimeFigureOut">
              <a:rPr lang="en-US" smtClean="0"/>
              <a:t>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72F90-9A9F-4CBB-A1FB-1CEC89E4D6A5}" type="slidenum">
              <a:rPr lang="en-GB" smtClean="0"/>
              <a:t>‹#›</a:t>
            </a:fld>
            <a:endParaRPr lang="en-GB"/>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3105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391D71-BD2C-42D8-A0FF-1E0D2CB12F62}" type="datetimeFigureOut">
              <a:rPr lang="en-US" smtClean="0"/>
              <a:t>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2457926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391D71-BD2C-42D8-A0FF-1E0D2CB12F62}" type="datetimeFigureOut">
              <a:rPr lang="en-US" smtClean="0"/>
              <a:t>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1662770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391D71-BD2C-42D8-A0FF-1E0D2CB12F62}" type="datetimeFigureOut">
              <a:rPr lang="en-US" smtClean="0"/>
              <a:t>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72702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391D71-BD2C-42D8-A0FF-1E0D2CB12F62}" type="datetimeFigureOut">
              <a:rPr lang="en-US" smtClean="0"/>
              <a:t>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15272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391D71-BD2C-42D8-A0FF-1E0D2CB12F62}" type="datetimeFigureOut">
              <a:rPr lang="en-US" smtClean="0"/>
              <a:t>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24889720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391D71-BD2C-42D8-A0FF-1E0D2CB12F62}" type="datetimeFigureOut">
              <a:rPr lang="en-US" smtClean="0"/>
              <a:t>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07716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391D71-BD2C-42D8-A0FF-1E0D2CB12F62}" type="datetimeFigureOut">
              <a:rPr lang="en-US" smtClean="0"/>
              <a:t>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28706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391D71-BD2C-42D8-A0FF-1E0D2CB12F62}" type="datetimeFigureOut">
              <a:rPr lang="en-US" smtClean="0"/>
              <a:t>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3735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391D71-BD2C-42D8-A0FF-1E0D2CB12F62}" type="datetimeFigureOut">
              <a:rPr lang="en-US" smtClean="0"/>
              <a:t>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3818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391D71-BD2C-42D8-A0FF-1E0D2CB12F62}" type="datetimeFigureOut">
              <a:rPr lang="en-US" smtClean="0"/>
              <a:t>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5391909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55391D71-BD2C-42D8-A0FF-1E0D2CB12F62}" type="datetimeFigureOut">
              <a:rPr lang="en-US" smtClean="0"/>
              <a:t>10/8/2019</a:t>
            </a:fld>
            <a:endParaRPr lang="en-GB"/>
          </a:p>
        </p:txBody>
      </p:sp>
      <p:sp>
        <p:nvSpPr>
          <p:cNvPr id="5" name="Footer Placeholder 4"/>
          <p:cNvSpPr>
            <a:spLocks noGrp="1"/>
          </p:cNvSpPr>
          <p:nvPr>
            <p:ph type="ftr" sz="quarter" idx="11"/>
          </p:nvPr>
        </p:nvSpPr>
        <p:spPr>
          <a:xfrm>
            <a:off x="1921934" y="5054602"/>
            <a:ext cx="4064860" cy="279400"/>
          </a:xfrm>
        </p:spPr>
        <p:txBody>
          <a:bodyPr/>
          <a:lstStyle/>
          <a:p>
            <a:endParaRPr lang="en-GB"/>
          </a:p>
        </p:txBody>
      </p:sp>
      <p:sp>
        <p:nvSpPr>
          <p:cNvPr id="6" name="Slide Number Placeholder 5"/>
          <p:cNvSpPr>
            <a:spLocks noGrp="1"/>
          </p:cNvSpPr>
          <p:nvPr>
            <p:ph type="sldNum" sz="quarter" idx="12"/>
          </p:nvPr>
        </p:nvSpPr>
        <p:spPr>
          <a:xfrm>
            <a:off x="6817317" y="5054602"/>
            <a:ext cx="413483" cy="279400"/>
          </a:xfrm>
        </p:spPr>
        <p:txBody>
          <a:bodyPr/>
          <a:lstStyle/>
          <a:p>
            <a:fld id="{DEE72F90-9A9F-4CBB-A1FB-1CEC89E4D6A5}" type="slidenum">
              <a:rPr lang="en-GB" smtClean="0"/>
              <a:t>‹#›</a:t>
            </a:fld>
            <a:endParaRPr lang="en-GB"/>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230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391D71-BD2C-42D8-A0FF-1E0D2CB12F62}" type="datetimeFigureOut">
              <a:rPr lang="en-US" smtClean="0"/>
              <a:t>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842483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391D71-BD2C-42D8-A0FF-1E0D2CB12F62}" type="datetimeFigureOut">
              <a:rPr lang="en-US" smtClean="0"/>
              <a:t>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90016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391D71-BD2C-42D8-A0FF-1E0D2CB12F62}" type="datetimeFigureOut">
              <a:rPr lang="en-US" smtClean="0"/>
              <a:t>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37476971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391D71-BD2C-42D8-A0FF-1E0D2CB12F62}" type="datetimeFigureOut">
              <a:rPr lang="en-US" smtClean="0"/>
              <a:t>10/8/2019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E72F90-9A9F-4CBB-A1FB-1CEC89E4D6A5}" type="slidenum">
              <a:rPr lang="en-GB" smtClean="0"/>
              <a:t>‹#›</a:t>
            </a:fld>
            <a:endParaRPr lang="en-GB"/>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73954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391D71-BD2C-42D8-A0FF-1E0D2CB12F62}" type="datetimeFigureOut">
              <a:rPr lang="en-US" smtClean="0"/>
              <a:t>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E72F90-9A9F-4CBB-A1FB-1CEC89E4D6A5}" type="slidenum">
              <a:rPr lang="en-GB" smtClean="0"/>
              <a:t>‹#›</a:t>
            </a:fld>
            <a:endParaRPr lang="en-GB"/>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23166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391D71-BD2C-42D8-A0FF-1E0D2CB12F62}" type="datetimeFigureOut">
              <a:rPr lang="en-US" smtClean="0"/>
              <a:t>10/8/2019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2095622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391D71-BD2C-42D8-A0FF-1E0D2CB12F62}" type="datetimeFigureOut">
              <a:rPr lang="en-US" smtClean="0"/>
              <a:t>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72F90-9A9F-4CBB-A1FB-1CEC89E4D6A5}" type="slidenum">
              <a:rPr lang="en-GB" smtClean="0"/>
              <a:t>‹#›</a:t>
            </a:fld>
            <a:endParaRPr lang="en-GB"/>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30880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391D71-BD2C-42D8-A0FF-1E0D2CB12F62}" type="datetimeFigureOut">
              <a:rPr lang="en-US" smtClean="0"/>
              <a:t>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25606653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391D71-BD2C-42D8-A0FF-1E0D2CB12F62}" type="datetimeFigureOut">
              <a:rPr lang="en-US" smtClean="0"/>
              <a:t>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1416759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5391D71-BD2C-42D8-A0FF-1E0D2CB12F62}" type="datetimeFigureOut">
              <a:rPr lang="en-US" smtClean="0"/>
              <a:t>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38077548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391D71-BD2C-42D8-A0FF-1E0D2CB12F62}" type="datetimeFigureOut">
              <a:rPr lang="en-US" smtClean="0"/>
              <a:t>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51181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391D71-BD2C-42D8-A0FF-1E0D2CB12F62}" type="datetimeFigureOut">
              <a:rPr lang="en-US" smtClean="0"/>
              <a:t>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48057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391D71-BD2C-42D8-A0FF-1E0D2CB12F62}" type="datetimeFigureOut">
              <a:rPr lang="en-US" smtClean="0"/>
              <a:t>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217226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391D71-BD2C-42D8-A0FF-1E0D2CB12F62}" type="datetimeFigureOut">
              <a:rPr lang="en-US" smtClean="0"/>
              <a:t>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89321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391D71-BD2C-42D8-A0FF-1E0D2CB12F62}" type="datetimeFigureOut">
              <a:rPr lang="en-US" smtClean="0"/>
              <a:t>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15464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391D71-BD2C-42D8-A0FF-1E0D2CB12F62}" type="datetimeFigureOut">
              <a:rPr lang="en-US" smtClean="0"/>
              <a:t>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87060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391D71-BD2C-42D8-A0FF-1E0D2CB12F62}" type="datetimeFigureOut">
              <a:rPr lang="en-US" smtClean="0"/>
              <a:t>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64609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391D71-BD2C-42D8-A0FF-1E0D2CB12F62}" type="datetimeFigureOut">
              <a:rPr lang="en-US" smtClean="0"/>
              <a:t>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27158081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391D71-BD2C-42D8-A0FF-1E0D2CB12F62}" type="datetimeFigureOut">
              <a:rPr lang="en-US" smtClean="0"/>
              <a:t>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19112649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391D71-BD2C-42D8-A0FF-1E0D2CB12F62}" type="datetimeFigureOut">
              <a:rPr lang="en-US" smtClean="0"/>
              <a:t>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4259029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5391D71-BD2C-42D8-A0FF-1E0D2CB12F62}" type="datetimeFigureOut">
              <a:rPr lang="en-US" smtClean="0"/>
              <a:t>10/8/2019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14193495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391D71-BD2C-42D8-A0FF-1E0D2CB12F62}" type="datetimeFigureOut">
              <a:rPr lang="en-US" smtClean="0"/>
              <a:t>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3311905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391D71-BD2C-42D8-A0FF-1E0D2CB12F62}" type="datetimeFigureOut">
              <a:rPr lang="en-US" smtClean="0"/>
              <a:t>10/8/2019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6300176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5391D71-BD2C-42D8-A0FF-1E0D2CB12F62}" type="datetimeFigureOut">
              <a:rPr lang="en-US" smtClean="0"/>
              <a:t>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8880485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391D71-BD2C-42D8-A0FF-1E0D2CB12F62}" type="datetimeFigureOut">
              <a:rPr lang="en-US" smtClean="0"/>
              <a:t>10/8/2019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39844158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391D71-BD2C-42D8-A0FF-1E0D2CB12F62}" type="datetimeFigureOut">
              <a:rPr lang="en-US" smtClean="0"/>
              <a:t>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41640119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391D71-BD2C-42D8-A0FF-1E0D2CB12F62}" type="datetimeFigureOut">
              <a:rPr lang="en-US" smtClean="0"/>
              <a:t>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1533883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391D71-BD2C-42D8-A0FF-1E0D2CB12F62}" type="datetimeFigureOut">
              <a:rPr lang="en-US" smtClean="0"/>
              <a:t>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18004246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391D71-BD2C-42D8-A0FF-1E0D2CB12F62}" type="datetimeFigureOut">
              <a:rPr lang="en-US" smtClean="0"/>
              <a:t>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484334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391D71-BD2C-42D8-A0FF-1E0D2CB12F62}" type="datetimeFigureOut">
              <a:rPr lang="en-US" smtClean="0"/>
              <a:t>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31836909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391D71-BD2C-42D8-A0FF-1E0D2CB12F62}" type="datetimeFigureOut">
              <a:rPr lang="en-US" smtClean="0"/>
              <a:t>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72127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5391D71-BD2C-42D8-A0FF-1E0D2CB12F62}" type="datetimeFigureOut">
              <a:rPr lang="en-US" smtClean="0"/>
              <a:t>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38882949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391D71-BD2C-42D8-A0FF-1E0D2CB12F62}" type="datetimeFigureOut">
              <a:rPr lang="en-US" smtClean="0"/>
              <a:t>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21773456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391D71-BD2C-42D8-A0FF-1E0D2CB12F62}" type="datetimeFigureOut">
              <a:rPr lang="en-US" smtClean="0"/>
              <a:t>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18189891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391D71-BD2C-42D8-A0FF-1E0D2CB12F62}" type="datetimeFigureOut">
              <a:rPr lang="en-US" smtClean="0"/>
              <a:t>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3372784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391D71-BD2C-42D8-A0FF-1E0D2CB12F62}" type="datetimeFigureOut">
              <a:rPr lang="en-US" smtClean="0"/>
              <a:t>10/8/2019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2347238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391D71-BD2C-42D8-A0FF-1E0D2CB12F62}" type="datetimeFigureOut">
              <a:rPr lang="en-US" smtClean="0"/>
              <a:t>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2463382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391D71-BD2C-42D8-A0FF-1E0D2CB12F62}" type="datetimeFigureOut">
              <a:rPr lang="en-US" smtClean="0"/>
              <a:t>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72F90-9A9F-4CBB-A1FB-1CEC89E4D6A5}" type="slidenum">
              <a:rPr lang="en-GB" smtClean="0"/>
              <a:t>‹#›</a:t>
            </a:fld>
            <a:endParaRPr lang="en-GB"/>
          </a:p>
        </p:txBody>
      </p:sp>
    </p:spTree>
    <p:extLst>
      <p:ext uri="{BB962C8B-B14F-4D97-AF65-F5344CB8AC3E}">
        <p14:creationId xmlns:p14="http://schemas.microsoft.com/office/powerpoint/2010/main" val="2490405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image" Target="../media/image4.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image" Target="../media/image3.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theme" Target="../theme/theme4.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5391D71-BD2C-42D8-A0FF-1E0D2CB12F62}" type="datetimeFigureOut">
              <a:rPr lang="en-US" smtClean="0"/>
              <a:t>10/8/2019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E72F90-9A9F-4CBB-A1FB-1CEC89E4D6A5}" type="slidenum">
              <a:rPr lang="en-GB" smtClean="0"/>
              <a:t>‹#›</a:t>
            </a:fld>
            <a:endParaRPr lang="en-GB"/>
          </a:p>
        </p:txBody>
      </p:sp>
    </p:spTree>
    <p:extLst>
      <p:ext uri="{BB962C8B-B14F-4D97-AF65-F5344CB8AC3E}">
        <p14:creationId xmlns:p14="http://schemas.microsoft.com/office/powerpoint/2010/main" val="176137784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6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5391D71-BD2C-42D8-A0FF-1E0D2CB12F62}" type="datetimeFigureOut">
              <a:rPr lang="en-US" smtClean="0"/>
              <a:t>10/8/2019</a:t>
            </a:fld>
            <a:endParaRPr lang="en-GB"/>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EE72F90-9A9F-4CBB-A1FB-1CEC89E4D6A5}" type="slidenum">
              <a:rPr lang="en-GB" smtClean="0"/>
              <a:t>‹#›</a:t>
            </a:fld>
            <a:endParaRPr lang="en-GB"/>
          </a:p>
        </p:txBody>
      </p:sp>
    </p:spTree>
    <p:extLst>
      <p:ext uri="{BB962C8B-B14F-4D97-AF65-F5344CB8AC3E}">
        <p14:creationId xmlns:p14="http://schemas.microsoft.com/office/powerpoint/2010/main" val="93812849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5391D71-BD2C-42D8-A0FF-1E0D2CB12F62}" type="datetimeFigureOut">
              <a:rPr lang="en-US" smtClean="0"/>
              <a:t>10/8/2019</a:t>
            </a:fld>
            <a:endParaRPr lang="en-GB"/>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EE72F90-9A9F-4CBB-A1FB-1CEC89E4D6A5}" type="slidenum">
              <a:rPr lang="en-GB" smtClean="0"/>
              <a:t>‹#›</a:t>
            </a:fld>
            <a:endParaRPr lang="en-GB"/>
          </a:p>
        </p:txBody>
      </p:sp>
    </p:spTree>
    <p:extLst>
      <p:ext uri="{BB962C8B-B14F-4D97-AF65-F5344CB8AC3E}">
        <p14:creationId xmlns:p14="http://schemas.microsoft.com/office/powerpoint/2010/main" val="191100493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391D71-BD2C-42D8-A0FF-1E0D2CB12F62}" type="datetimeFigureOut">
              <a:rPr lang="en-US" smtClean="0"/>
              <a:t>10/8/2019</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EE72F90-9A9F-4CBB-A1FB-1CEC89E4D6A5}" type="slidenum">
              <a:rPr lang="en-GB" smtClean="0"/>
              <a:t>‹#›</a:t>
            </a:fld>
            <a:endParaRPr lang="en-GB"/>
          </a:p>
        </p:txBody>
      </p:sp>
    </p:spTree>
    <p:extLst>
      <p:ext uri="{BB962C8B-B14F-4D97-AF65-F5344CB8AC3E}">
        <p14:creationId xmlns:p14="http://schemas.microsoft.com/office/powerpoint/2010/main" val="105292404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1.gif"/></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GB" b="1" dirty="0" smtClean="0"/>
              <a:t>Health System In Jordan</a:t>
            </a:r>
            <a:endParaRPr lang="en-GB" b="1" dirty="0"/>
          </a:p>
        </p:txBody>
      </p:sp>
      <p:sp>
        <p:nvSpPr>
          <p:cNvPr id="3" name="Subtitle 2"/>
          <p:cNvSpPr>
            <a:spLocks noGrp="1"/>
          </p:cNvSpPr>
          <p:nvPr>
            <p:ph type="subTitle" idx="1"/>
          </p:nvPr>
        </p:nvSpPr>
        <p:spPr>
          <a:xfrm>
            <a:off x="1428728" y="4643446"/>
            <a:ext cx="6400800" cy="1752600"/>
          </a:xfrm>
        </p:spPr>
        <p:txBody>
          <a:bodyPr>
            <a:normAutofit fontScale="92500" lnSpcReduction="20000"/>
          </a:bodyPr>
          <a:lstStyle/>
          <a:p>
            <a:r>
              <a:rPr lang="en-US" sz="2400" dirty="0" smtClean="0">
                <a:solidFill>
                  <a:schemeClr val="tx1"/>
                </a:solidFill>
              </a:rPr>
              <a:t>Dr. </a:t>
            </a:r>
            <a:r>
              <a:rPr lang="en-US" sz="2400" dirty="0" err="1" smtClean="0">
                <a:solidFill>
                  <a:schemeClr val="tx1"/>
                </a:solidFill>
              </a:rPr>
              <a:t>Israa</a:t>
            </a:r>
            <a:r>
              <a:rPr lang="en-US" sz="2400" dirty="0" smtClean="0">
                <a:solidFill>
                  <a:schemeClr val="tx1"/>
                </a:solidFill>
              </a:rPr>
              <a:t> Al-</a:t>
            </a:r>
            <a:r>
              <a:rPr lang="en-US" sz="2400" dirty="0" err="1" smtClean="0">
                <a:solidFill>
                  <a:schemeClr val="tx1"/>
                </a:solidFill>
              </a:rPr>
              <a:t>Rawashdeh</a:t>
            </a:r>
            <a:r>
              <a:rPr lang="en-US" sz="2400" dirty="0" smtClean="0">
                <a:solidFill>
                  <a:schemeClr val="tx1"/>
                </a:solidFill>
              </a:rPr>
              <a:t> MD, MPH ,PhD</a:t>
            </a:r>
          </a:p>
          <a:p>
            <a:r>
              <a:rPr lang="en-US" sz="2400" dirty="0" smtClean="0">
                <a:solidFill>
                  <a:schemeClr val="tx1"/>
                </a:solidFill>
              </a:rPr>
              <a:t>Faculty of Medicine</a:t>
            </a:r>
          </a:p>
          <a:p>
            <a:r>
              <a:rPr lang="en-US" sz="2400" dirty="0" err="1" smtClean="0">
                <a:solidFill>
                  <a:schemeClr val="tx1"/>
                </a:solidFill>
              </a:rPr>
              <a:t>Mutah</a:t>
            </a:r>
            <a:r>
              <a:rPr lang="en-US" sz="2400" dirty="0" smtClean="0">
                <a:solidFill>
                  <a:schemeClr val="tx1"/>
                </a:solidFill>
              </a:rPr>
              <a:t> University</a:t>
            </a:r>
          </a:p>
          <a:p>
            <a:r>
              <a:rPr lang="en-US" sz="2400" dirty="0" smtClean="0">
                <a:solidFill>
                  <a:schemeClr val="tx1"/>
                </a:solidFill>
              </a:rPr>
              <a:t>2019</a:t>
            </a:r>
          </a:p>
          <a:p>
            <a:endParaRPr lang="en-GB" dirty="0"/>
          </a:p>
        </p:txBody>
      </p:sp>
      <p:pic>
        <p:nvPicPr>
          <p:cNvPr id="1026" name="Picture 2" descr="F:\Public health 2nd year 2017\lect 2 Health system in Jordan\canstock21968887.jpg"/>
          <p:cNvPicPr>
            <a:picLocks noChangeAspect="1" noChangeArrowheads="1"/>
          </p:cNvPicPr>
          <p:nvPr/>
        </p:nvPicPr>
        <p:blipFill>
          <a:blip r:embed="rId2"/>
          <a:srcRect b="7648"/>
          <a:stretch>
            <a:fillRect/>
          </a:stretch>
        </p:blipFill>
        <p:spPr bwMode="auto">
          <a:xfrm>
            <a:off x="2428860" y="1857364"/>
            <a:ext cx="4286280" cy="250033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Jordan/current health status </a:t>
            </a:r>
            <a:endParaRPr lang="en-GB" dirty="0"/>
          </a:p>
        </p:txBody>
      </p:sp>
      <p:sp>
        <p:nvSpPr>
          <p:cNvPr id="3" name="Content Placeholder 2"/>
          <p:cNvSpPr>
            <a:spLocks noGrp="1"/>
          </p:cNvSpPr>
          <p:nvPr>
            <p:ph idx="1"/>
          </p:nvPr>
        </p:nvSpPr>
        <p:spPr/>
        <p:txBody>
          <a:bodyPr>
            <a:normAutofit/>
          </a:bodyPr>
          <a:lstStyle/>
          <a:p>
            <a:r>
              <a:rPr lang="en-GB" dirty="0" smtClean="0"/>
              <a:t>Dramatic decrease in the risk of infectious disease in recent years ( there have been </a:t>
            </a:r>
            <a:r>
              <a:rPr lang="en-GB" b="1" dirty="0" smtClean="0">
                <a:solidFill>
                  <a:srgbClr val="FF0000"/>
                </a:solidFill>
              </a:rPr>
              <a:t>no</a:t>
            </a:r>
            <a:r>
              <a:rPr lang="en-GB" dirty="0" smtClean="0"/>
              <a:t> recorded cases of either </a:t>
            </a:r>
            <a:r>
              <a:rPr lang="en-GB" dirty="0" smtClean="0">
                <a:effectLst>
                  <a:outerShdw blurRad="38100" dist="38100" dir="2700000" algn="tl">
                    <a:srgbClr val="000000">
                      <a:alpha val="43137"/>
                    </a:srgbClr>
                  </a:outerShdw>
                </a:effectLst>
              </a:rPr>
              <a:t>polio or croup </a:t>
            </a:r>
            <a:r>
              <a:rPr lang="en-GB" dirty="0" smtClean="0"/>
              <a:t>since 1995). </a:t>
            </a:r>
          </a:p>
          <a:p>
            <a:r>
              <a:rPr lang="en-GB" dirty="0" smtClean="0">
                <a:solidFill>
                  <a:srgbClr val="FF0000"/>
                </a:solidFill>
              </a:rPr>
              <a:t>However, </a:t>
            </a:r>
            <a:r>
              <a:rPr lang="en-GB" dirty="0" smtClean="0"/>
              <a:t>increasing prevalence of</a:t>
            </a:r>
            <a:r>
              <a:rPr lang="en-US" dirty="0" smtClean="0"/>
              <a:t> non-communicable diseases.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365127"/>
            <a:ext cx="7886700" cy="903634"/>
          </a:xfrm>
        </p:spPr>
        <p:txBody>
          <a:bodyPr>
            <a:normAutofit fontScale="90000"/>
          </a:bodyPr>
          <a:lstStyle/>
          <a:p>
            <a:r>
              <a:rPr lang="en-US" sz="4400" b="1" dirty="0" smtClean="0">
                <a:effectLst>
                  <a:outerShdw blurRad="38100" dist="38100" dir="2700000" algn="tl">
                    <a:srgbClr val="000000">
                      <a:alpha val="43137"/>
                    </a:srgbClr>
                  </a:outerShdw>
                </a:effectLst>
              </a:rPr>
              <a:t>The leading causes of death in Jordan</a:t>
            </a:r>
            <a:r>
              <a:rPr lang="en-GB" dirty="0" smtClean="0">
                <a:solidFill>
                  <a:srgbClr val="FF0000"/>
                </a:solidFill>
              </a:rPr>
              <a:t/>
            </a:r>
            <a:br>
              <a:rPr lang="en-GB" dirty="0" smtClean="0">
                <a:solidFill>
                  <a:srgbClr val="FF0000"/>
                </a:solidFill>
              </a:rPr>
            </a:br>
            <a:r>
              <a:rPr lang="en-GB" dirty="0" smtClean="0"/>
              <a:t/>
            </a:r>
            <a:br>
              <a:rPr lang="en-GB" dirty="0" smtClean="0"/>
            </a:br>
            <a:endParaRPr lang="en-GB" dirty="0"/>
          </a:p>
        </p:txBody>
      </p:sp>
      <p:sp>
        <p:nvSpPr>
          <p:cNvPr id="8" name="Text Placeholder 7"/>
          <p:cNvSpPr>
            <a:spLocks noGrp="1"/>
          </p:cNvSpPr>
          <p:nvPr>
            <p:ph idx="1"/>
          </p:nvPr>
        </p:nvSpPr>
        <p:spPr/>
        <p:txBody>
          <a:bodyPr/>
          <a:lstStyle/>
          <a:p>
            <a:r>
              <a:rPr lang="en-GB" dirty="0" smtClean="0"/>
              <a:t>The top 4 leading causes of death are: </a:t>
            </a:r>
          </a:p>
          <a:p>
            <a:r>
              <a:rPr lang="en-GB" dirty="0" smtClean="0"/>
              <a:t>1- Circulatory system diseases (39.1%): caused mainly by hypertensive diseases followed by ischemic heart diseases and cerebrovascular diseases. </a:t>
            </a:r>
          </a:p>
          <a:p>
            <a:r>
              <a:rPr lang="en-GB" dirty="0" smtClean="0"/>
              <a:t>2-Neoplasm's (16.5%): ranked as follows cancer of lung, trachea and bronchus, cancer of small intestine, colon, rectum and anus and cancer of breast. </a:t>
            </a:r>
          </a:p>
          <a:p>
            <a:r>
              <a:rPr lang="en-GB" dirty="0" smtClean="0"/>
              <a:t>3- External causes of mortality (8.2%) caused mainly by transport accidents. </a:t>
            </a:r>
          </a:p>
          <a:p>
            <a:r>
              <a:rPr lang="en-GB" dirty="0" smtClean="0"/>
              <a:t>4-Endocrine, nutritional and metabolic diseases (8.1%) caused mainly by diabetes mellitus.</a:t>
            </a:r>
            <a:endParaRPr lang="en-GB" dirty="0"/>
          </a:p>
        </p:txBody>
      </p:sp>
    </p:spTree>
    <p:extLst>
      <p:ext uri="{BB962C8B-B14F-4D97-AF65-F5344CB8AC3E}">
        <p14:creationId xmlns:p14="http://schemas.microsoft.com/office/powerpoint/2010/main" val="1581971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CC0066"/>
                </a:solidFill>
                <a:effectLst>
                  <a:outerShdw blurRad="38100" dist="38100" dir="2700000" algn="tl">
                    <a:srgbClr val="000000"/>
                  </a:outerShdw>
                </a:effectLst>
                <a:cs typeface="Times New Roman" pitchFamily="18" charset="0"/>
              </a:rPr>
              <a:t>Health Human Resources (2015)</a:t>
            </a:r>
            <a:endParaRPr lang="en-GB" dirty="0"/>
          </a:p>
        </p:txBody>
      </p:sp>
      <p:pic>
        <p:nvPicPr>
          <p:cNvPr id="5" name="Content Placeholder 4" descr="Untitled.png"/>
          <p:cNvPicPr>
            <a:picLocks noGrp="1" noChangeAspect="1"/>
          </p:cNvPicPr>
          <p:nvPr>
            <p:ph idx="1"/>
          </p:nvPr>
        </p:nvPicPr>
        <p:blipFill>
          <a:blip r:embed="rId2"/>
          <a:srcRect r="2153"/>
          <a:stretch>
            <a:fillRect/>
          </a:stretch>
        </p:blipFill>
        <p:spPr>
          <a:xfrm>
            <a:off x="1571604" y="1571612"/>
            <a:ext cx="5857916" cy="38395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09628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852" name="Group 132"/>
          <p:cNvGraphicFramePr>
            <a:graphicFrameLocks noGrp="1"/>
          </p:cNvGraphicFramePr>
          <p:nvPr>
            <p:ph type="tbl" idx="1"/>
            <p:extLst/>
          </p:nvPr>
        </p:nvGraphicFramePr>
        <p:xfrm>
          <a:off x="699405" y="2040732"/>
          <a:ext cx="7543800" cy="3639540"/>
        </p:xfrm>
        <a:graphic>
          <a:graphicData uri="http://schemas.openxmlformats.org/drawingml/2006/table">
            <a:tbl>
              <a:tblPr/>
              <a:tblGrid>
                <a:gridCol w="4594860">
                  <a:extLst>
                    <a:ext uri="{9D8B030D-6E8A-4147-A177-3AD203B41FA5}">
                      <a16:colId xmlns="" xmlns:a16="http://schemas.microsoft.com/office/drawing/2014/main" val="20000"/>
                    </a:ext>
                  </a:extLst>
                </a:gridCol>
                <a:gridCol w="1303020">
                  <a:extLst>
                    <a:ext uri="{9D8B030D-6E8A-4147-A177-3AD203B41FA5}">
                      <a16:colId xmlns="" xmlns:a16="http://schemas.microsoft.com/office/drawing/2014/main" val="20001"/>
                    </a:ext>
                  </a:extLst>
                </a:gridCol>
                <a:gridCol w="1645920">
                  <a:extLst>
                    <a:ext uri="{9D8B030D-6E8A-4147-A177-3AD203B41FA5}">
                      <a16:colId xmlns="" xmlns:a16="http://schemas.microsoft.com/office/drawing/2014/main" val="20002"/>
                    </a:ext>
                  </a:extLst>
                </a:gridCol>
              </a:tblGrid>
              <a:tr h="43941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accent2"/>
                          </a:solidFill>
                          <a:effectLst/>
                          <a:latin typeface="Garamond" panose="02020404030301010803" pitchFamily="18" charset="0"/>
                          <a:cs typeface="Arial" pitchFamily="34" charset="0"/>
                        </a:rPr>
                        <a:t>Indicator</a:t>
                      </a:r>
                    </a:p>
                  </a:txBody>
                  <a:tcPr marL="82296" marR="82296"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accent2"/>
                          </a:solidFill>
                          <a:effectLst/>
                          <a:latin typeface="Garamond" panose="02020404030301010803" pitchFamily="18" charset="0"/>
                          <a:cs typeface="Arial" pitchFamily="34" charset="0"/>
                        </a:rPr>
                        <a:t>2005</a:t>
                      </a:r>
                    </a:p>
                  </a:txBody>
                  <a:tcPr marL="82296" marR="82296"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accent2"/>
                          </a:solidFill>
                          <a:effectLst/>
                          <a:latin typeface="Garamond" panose="02020404030301010803" pitchFamily="18" charset="0"/>
                          <a:cs typeface="Arial" pitchFamily="34" charset="0"/>
                        </a:rPr>
                        <a:t>2017</a:t>
                      </a:r>
                    </a:p>
                  </a:txBody>
                  <a:tcPr marL="82296" marR="82296"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85504">
                <a:tc>
                  <a:txBody>
                    <a:bodyPr/>
                    <a:lstStyle/>
                    <a:p>
                      <a:pPr marL="0" marR="0" lvl="0" indent="0" algn="l"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Physician/</a:t>
                      </a:r>
                      <a:r>
                        <a:rPr kumimoji="0" lang="en-US" sz="1400" b="1" i="0" u="none" strike="noStrike" kern="1200" cap="none" normalizeH="0" baseline="0" dirty="0">
                          <a:ln>
                            <a:noFill/>
                          </a:ln>
                          <a:solidFill>
                            <a:schemeClr val="tx1">
                              <a:lumMod val="95000"/>
                              <a:lumOff val="5000"/>
                            </a:schemeClr>
                          </a:solidFill>
                          <a:effectLst/>
                          <a:latin typeface="Garamond" panose="02020404030301010803" pitchFamily="18" charset="0"/>
                          <a:ea typeface="+mn-ea"/>
                          <a:cs typeface="Arial" pitchFamily="34" charset="0"/>
                        </a:rPr>
                        <a:t>10,000 pop</a:t>
                      </a:r>
                    </a:p>
                  </a:txBody>
                  <a:tcPr marL="82296" marR="82296"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23.5</a:t>
                      </a:r>
                    </a:p>
                  </a:txBody>
                  <a:tcPr marL="82296" marR="82296"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22.6</a:t>
                      </a:r>
                    </a:p>
                  </a:txBody>
                  <a:tcPr marL="82296" marR="82296"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 xmlns:a16="http://schemas.microsoft.com/office/drawing/2014/main" val="10001"/>
                  </a:ext>
                </a:extLst>
              </a:tr>
              <a:tr h="487860">
                <a:tc>
                  <a:txBody>
                    <a:bodyPr/>
                    <a:lstStyle/>
                    <a:p>
                      <a:pPr marL="0" marR="0" lvl="0" indent="0" algn="l"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defRPr/>
                      </a:pPr>
                      <a: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Dentist/</a:t>
                      </a:r>
                      <a:r>
                        <a:rPr kumimoji="0" lang="en-US" sz="1400" b="1" i="0" u="none" strike="noStrike" kern="1200" cap="none" normalizeH="0" baseline="0" dirty="0">
                          <a:ln>
                            <a:noFill/>
                          </a:ln>
                          <a:solidFill>
                            <a:schemeClr val="tx1">
                              <a:lumMod val="95000"/>
                              <a:lumOff val="5000"/>
                            </a:schemeClr>
                          </a:solidFill>
                          <a:effectLst/>
                          <a:latin typeface="Garamond" panose="02020404030301010803" pitchFamily="18" charset="0"/>
                          <a:ea typeface="+mn-ea"/>
                          <a:cs typeface="Arial" pitchFamily="34" charset="0"/>
                        </a:rPr>
                        <a:t>10,000 pop</a:t>
                      </a:r>
                      <a:endParaRPr kumimoji="0" lang="en-US" sz="2100" b="1" i="0" u="none" strike="noStrike" kern="1200" cap="none" normalizeH="0" baseline="0" dirty="0">
                        <a:ln>
                          <a:noFill/>
                        </a:ln>
                        <a:solidFill>
                          <a:schemeClr val="tx1">
                            <a:lumMod val="95000"/>
                            <a:lumOff val="5000"/>
                          </a:schemeClr>
                        </a:solidFill>
                        <a:effectLst/>
                        <a:latin typeface="Garamond" panose="02020404030301010803" pitchFamily="18" charset="0"/>
                        <a:ea typeface="+mn-ea"/>
                        <a:cs typeface="Arial" pitchFamily="34" charset="0"/>
                      </a:endParaRPr>
                    </a:p>
                  </a:txBody>
                  <a:tcPr marL="82296" marR="82296"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7.6</a:t>
                      </a:r>
                    </a:p>
                  </a:txBody>
                  <a:tcPr marL="82296" marR="82296"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7.1</a:t>
                      </a:r>
                    </a:p>
                  </a:txBody>
                  <a:tcPr marL="82296" marR="82296"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26304">
                <a:tc>
                  <a:txBody>
                    <a:bodyPr/>
                    <a:lstStyle/>
                    <a:p>
                      <a:pPr marL="0" marR="0" lvl="0" indent="0" algn="l"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Nurse (all </a:t>
                      </a:r>
                      <a:r>
                        <a:rPr kumimoji="0" lang="en-US" sz="2000" b="1" i="0" u="none" strike="noStrike" cap="none" normalizeH="0" baseline="0" dirty="0" err="1">
                          <a:ln>
                            <a:noFill/>
                          </a:ln>
                          <a:solidFill>
                            <a:schemeClr val="tx1">
                              <a:lumMod val="95000"/>
                              <a:lumOff val="5000"/>
                            </a:schemeClr>
                          </a:solidFill>
                          <a:effectLst/>
                          <a:latin typeface="Garamond" panose="02020404030301010803" pitchFamily="18" charset="0"/>
                          <a:cs typeface="Arial" pitchFamily="34" charset="0"/>
                        </a:rPr>
                        <a:t>categ</a:t>
                      </a:r>
                      <a: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a:t>
                      </a:r>
                      <a:r>
                        <a:rPr kumimoji="0" lang="en-US" sz="14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10,000 pop</a:t>
                      </a:r>
                    </a:p>
                  </a:txBody>
                  <a:tcPr marL="82296" marR="82296"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29.4</a:t>
                      </a:r>
                    </a:p>
                  </a:txBody>
                  <a:tcPr marL="82296" marR="82296"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29.2</a:t>
                      </a:r>
                    </a:p>
                  </a:txBody>
                  <a:tcPr marL="82296" marR="82296"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 xmlns:a16="http://schemas.microsoft.com/office/drawing/2014/main" val="10003"/>
                  </a:ext>
                </a:extLst>
              </a:tr>
              <a:tr h="487860">
                <a:tc>
                  <a:txBody>
                    <a:bodyPr/>
                    <a:lstStyle/>
                    <a:p>
                      <a:pPr marL="0" marR="0" lvl="0" indent="0" algn="l"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Pharmacist/</a:t>
                      </a:r>
                      <a:r>
                        <a:rPr kumimoji="0" lang="en-US" sz="14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10,000 pop</a:t>
                      </a:r>
                    </a:p>
                  </a:txBody>
                  <a:tcPr marL="82296" marR="82296"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12.9</a:t>
                      </a:r>
                    </a:p>
                  </a:txBody>
                  <a:tcPr marL="82296" marR="82296"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15.6</a:t>
                      </a:r>
                    </a:p>
                  </a:txBody>
                  <a:tcPr marL="82296" marR="82296"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504372">
                <a:tc>
                  <a:txBody>
                    <a:bodyPr/>
                    <a:lstStyle/>
                    <a:p>
                      <a:pPr marL="0" marR="0" lvl="0" indent="0" algn="l"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Hospital beds/</a:t>
                      </a:r>
                      <a:r>
                        <a:rPr kumimoji="0" lang="en-US" sz="14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10,000 pop</a:t>
                      </a:r>
                    </a:p>
                  </a:txBody>
                  <a:tcPr marL="82296" marR="82296"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17</a:t>
                      </a:r>
                    </a:p>
                  </a:txBody>
                  <a:tcPr marL="82296" marR="82296"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15</a:t>
                      </a:r>
                    </a:p>
                  </a:txBody>
                  <a:tcPr marL="82296" marR="82296"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 xmlns:a16="http://schemas.microsoft.com/office/drawing/2014/main" val="10005"/>
                  </a:ext>
                </a:extLst>
              </a:tr>
              <a:tr h="708222">
                <a:tc>
                  <a:txBody>
                    <a:bodyPr/>
                    <a:lstStyle/>
                    <a:p>
                      <a:pPr marL="0" marR="0" lvl="0" indent="0" algn="l"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abic Transparent" pitchFamily="2" charset="0"/>
                        </a:rPr>
                        <a:t/>
                      </a:r>
                      <a:b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abic Transparent" pitchFamily="2" charset="0"/>
                        </a:rPr>
                      </a:br>
                      <a: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abic Transparent" pitchFamily="2" charset="0"/>
                        </a:rPr>
                        <a:t>Coverage by health care services %</a:t>
                      </a:r>
                      <a:endPar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endParaRPr>
                    </a:p>
                  </a:txBody>
                  <a:tcPr marL="82296" marR="82296"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
                      </a:r>
                      <a:b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br>
                      <a: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98</a:t>
                      </a:r>
                    </a:p>
                  </a:txBody>
                  <a:tcPr marL="82296" marR="82296"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
                      </a:r>
                      <a:b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br>
                      <a:r>
                        <a:rPr kumimoji="0" lang="en-US" sz="2000" b="1" i="0" u="none" strike="noStrike" cap="none" normalizeH="0" baseline="0" dirty="0">
                          <a:ln>
                            <a:noFill/>
                          </a:ln>
                          <a:solidFill>
                            <a:schemeClr val="tx1">
                              <a:lumMod val="95000"/>
                              <a:lumOff val="5000"/>
                            </a:schemeClr>
                          </a:solidFill>
                          <a:effectLst/>
                          <a:latin typeface="Garamond" panose="02020404030301010803" pitchFamily="18" charset="0"/>
                          <a:cs typeface="Arial" pitchFamily="34" charset="0"/>
                        </a:rPr>
                        <a:t>99</a:t>
                      </a:r>
                    </a:p>
                  </a:txBody>
                  <a:tcPr marL="82296" marR="82296" marT="34296" marB="3429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bl>
          </a:graphicData>
        </a:graphic>
      </p:graphicFrame>
      <p:sp>
        <p:nvSpPr>
          <p:cNvPr id="14646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A2783F-5D2F-418F-9252-CF98CC49C279}" type="slidenum">
              <a:rPr lang="ar-JO" altLang="en-US" smtClean="0">
                <a:solidFill>
                  <a:srgbClr val="898989"/>
                </a:solidFill>
              </a:rPr>
              <a:pPr/>
              <a:t>13</a:t>
            </a:fld>
            <a:endParaRPr lang="en-US" altLang="en-US">
              <a:solidFill>
                <a:srgbClr val="898989"/>
              </a:solidFill>
            </a:endParaRPr>
          </a:p>
        </p:txBody>
      </p:sp>
      <p:sp>
        <p:nvSpPr>
          <p:cNvPr id="10" name="Rectangle 2"/>
          <p:cNvSpPr txBox="1">
            <a:spLocks noChangeArrowheads="1"/>
          </p:cNvSpPr>
          <p:nvPr/>
        </p:nvSpPr>
        <p:spPr>
          <a:xfrm>
            <a:off x="857250" y="1163836"/>
            <a:ext cx="7385955" cy="457200"/>
          </a:xfrm>
          <a:prstGeom prst="rect">
            <a:avLst/>
          </a:prstGeom>
          <a:solidFill>
            <a:schemeClr val="accent1">
              <a:lumMod val="75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8854" algn="ctr">
              <a:lnSpc>
                <a:spcPct val="100000"/>
              </a:lnSpc>
              <a:defRPr/>
            </a:pPr>
            <a:r>
              <a:rPr lang="en-US" sz="1800" b="1" dirty="0">
                <a:solidFill>
                  <a:prstClr val="white"/>
                </a:solidFill>
                <a:latin typeface="Garamond" pitchFamily="18" charset="0"/>
              </a:rPr>
              <a:t>Human Resources And Service Coverage In Jordan</a:t>
            </a:r>
            <a:endParaRPr lang="ar-JO" sz="1800" b="1" dirty="0">
              <a:solidFill>
                <a:prstClr val="white"/>
              </a:solidFill>
              <a:latin typeface="Garamond" pitchFamily="18"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3900" y="944443"/>
            <a:ext cx="800100" cy="689630"/>
          </a:xfrm>
          <a:prstGeom prst="rect">
            <a:avLst/>
          </a:prstGeom>
          <a:solidFill>
            <a:schemeClr val="bg1"/>
          </a:solidFill>
          <a:ln>
            <a:noFill/>
          </a:ln>
          <a:extLst/>
        </p:spPr>
      </p:pic>
      <p:sp>
        <p:nvSpPr>
          <p:cNvPr id="12" name="Down Arrow 11"/>
          <p:cNvSpPr/>
          <p:nvPr/>
        </p:nvSpPr>
        <p:spPr>
          <a:xfrm>
            <a:off x="8441211" y="2583509"/>
            <a:ext cx="159905" cy="228600"/>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sz="1350">
              <a:solidFill>
                <a:prstClr val="white"/>
              </a:solidFill>
            </a:endParaRPr>
          </a:p>
        </p:txBody>
      </p:sp>
      <p:sp>
        <p:nvSpPr>
          <p:cNvPr id="13" name="Up Arrow 12"/>
          <p:cNvSpPr/>
          <p:nvPr/>
        </p:nvSpPr>
        <p:spPr>
          <a:xfrm>
            <a:off x="8416620" y="5216093"/>
            <a:ext cx="159905" cy="228600"/>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sz="1350">
              <a:solidFill>
                <a:prstClr val="white"/>
              </a:solidFill>
            </a:endParaRPr>
          </a:p>
        </p:txBody>
      </p:sp>
      <p:sp>
        <p:nvSpPr>
          <p:cNvPr id="14" name="Down Arrow 13"/>
          <p:cNvSpPr/>
          <p:nvPr/>
        </p:nvSpPr>
        <p:spPr>
          <a:xfrm>
            <a:off x="8436428" y="3549495"/>
            <a:ext cx="159905" cy="228600"/>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sz="1350">
              <a:solidFill>
                <a:prstClr val="white"/>
              </a:solidFill>
            </a:endParaRPr>
          </a:p>
        </p:txBody>
      </p:sp>
      <p:sp>
        <p:nvSpPr>
          <p:cNvPr id="15" name="Down Arrow 14"/>
          <p:cNvSpPr/>
          <p:nvPr/>
        </p:nvSpPr>
        <p:spPr>
          <a:xfrm>
            <a:off x="8426573" y="3022522"/>
            <a:ext cx="159905" cy="228600"/>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sz="1350">
              <a:solidFill>
                <a:prstClr val="white"/>
              </a:solidFill>
            </a:endParaRPr>
          </a:p>
        </p:txBody>
      </p:sp>
      <p:sp>
        <p:nvSpPr>
          <p:cNvPr id="17" name="Down Arrow 16"/>
          <p:cNvSpPr/>
          <p:nvPr/>
        </p:nvSpPr>
        <p:spPr>
          <a:xfrm>
            <a:off x="8432659" y="4639571"/>
            <a:ext cx="159905" cy="228600"/>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sz="1350">
              <a:solidFill>
                <a:prstClr val="white"/>
              </a:solidFill>
            </a:endParaRPr>
          </a:p>
        </p:txBody>
      </p:sp>
      <p:sp>
        <p:nvSpPr>
          <p:cNvPr id="18" name="Up Arrow 17"/>
          <p:cNvSpPr/>
          <p:nvPr/>
        </p:nvSpPr>
        <p:spPr>
          <a:xfrm>
            <a:off x="8441211" y="4086257"/>
            <a:ext cx="159905" cy="228600"/>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sz="1350">
              <a:solidFill>
                <a:prstClr val="white"/>
              </a:solidFill>
            </a:endParaRPr>
          </a:p>
        </p:txBody>
      </p:sp>
      <p:pic>
        <p:nvPicPr>
          <p:cNvPr id="16" name="Picture 15" descr="j-flag[1]"/>
          <p:cNvPicPr>
            <a:picLocks noChangeAspect="1" noChangeArrowheads="1" noCrop="1"/>
          </p:cNvPicPr>
          <p:nvPr/>
        </p:nvPicPr>
        <p:blipFill>
          <a:blip r:embed="rId4" cstate="print"/>
          <a:srcRect/>
          <a:stretch>
            <a:fillRect/>
          </a:stretch>
        </p:blipFill>
        <p:spPr bwMode="auto">
          <a:xfrm>
            <a:off x="371196" y="1167782"/>
            <a:ext cx="972109" cy="486054"/>
          </a:xfrm>
          <a:prstGeom prst="rect">
            <a:avLst/>
          </a:prstGeom>
          <a:solidFill>
            <a:srgbClr val="FFFFFF">
              <a:shade val="85000"/>
            </a:srgbClr>
          </a:solidFill>
          <a:ln w="88900" cap="sq">
            <a:solidFill>
              <a:srgbClr val="FFFFFF"/>
            </a:solidFill>
            <a:miter lim="800000"/>
          </a:ln>
          <a:effectLst>
            <a:outerShdw blurRad="50800" dist="38100" algn="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41616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40352" cy="1320800"/>
          </a:xfrm>
        </p:spPr>
        <p:txBody>
          <a:bodyPr>
            <a:normAutofit/>
          </a:bodyPr>
          <a:lstStyle/>
          <a:p>
            <a:r>
              <a:rPr lang="en-GB" dirty="0" smtClean="0"/>
              <a:t>Healthcare organisation in Jordan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5279658"/>
              </p:ext>
            </p:extLst>
          </p:nvPr>
        </p:nvGraphicFramePr>
        <p:xfrm>
          <a:off x="457200" y="692696"/>
          <a:ext cx="8363272" cy="5736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Healthcare organisation in Jordan</a:t>
            </a:r>
            <a:endParaRPr lang="en-GB" dirty="0"/>
          </a:p>
        </p:txBody>
      </p:sp>
      <p:sp>
        <p:nvSpPr>
          <p:cNvPr id="3" name="Content Placeholder 2"/>
          <p:cNvSpPr>
            <a:spLocks noGrp="1"/>
          </p:cNvSpPr>
          <p:nvPr>
            <p:ph idx="1"/>
          </p:nvPr>
        </p:nvSpPr>
        <p:spPr>
          <a:xfrm>
            <a:off x="457200" y="1600200"/>
            <a:ext cx="8229600" cy="4972072"/>
          </a:xfrm>
        </p:spPr>
        <p:txBody>
          <a:bodyPr>
            <a:normAutofit/>
          </a:bodyPr>
          <a:lstStyle/>
          <a:p>
            <a:r>
              <a:rPr lang="en-GB" dirty="0" smtClean="0">
                <a:solidFill>
                  <a:srgbClr val="FF0000"/>
                </a:solidFill>
                <a:effectLst>
                  <a:outerShdw blurRad="38100" dist="38100" dir="2700000" algn="tl">
                    <a:srgbClr val="000000">
                      <a:alpha val="43137"/>
                    </a:srgbClr>
                  </a:outerShdw>
                </a:effectLst>
              </a:rPr>
              <a:t>The MOH </a:t>
            </a:r>
            <a:r>
              <a:rPr lang="en-GB" dirty="0" smtClean="0"/>
              <a:t>is the </a:t>
            </a:r>
            <a:r>
              <a:rPr lang="en-GB" dirty="0" smtClean="0">
                <a:effectLst>
                  <a:outerShdw blurRad="38100" dist="38100" dir="2700000" algn="tl">
                    <a:srgbClr val="000000">
                      <a:alpha val="43137"/>
                    </a:srgbClr>
                  </a:outerShdw>
                </a:effectLst>
              </a:rPr>
              <a:t>largest sub-sector </a:t>
            </a:r>
            <a:r>
              <a:rPr lang="en-GB" dirty="0" smtClean="0"/>
              <a:t>in term of the size, operation and utilisation as compared to other sub-sectors. Provides primary, secondary and tertiary care.</a:t>
            </a:r>
            <a:endParaRPr lang="en-GB" dirty="0"/>
          </a:p>
          <a:p>
            <a:r>
              <a:rPr lang="en-GB" dirty="0" smtClean="0">
                <a:solidFill>
                  <a:srgbClr val="FF0000"/>
                </a:solidFill>
                <a:effectLst>
                  <a:outerShdw blurRad="38100" dist="38100" dir="2700000" algn="tl">
                    <a:srgbClr val="000000">
                      <a:alpha val="43137"/>
                    </a:srgbClr>
                  </a:outerShdw>
                </a:effectLst>
              </a:rPr>
              <a:t>The RMS </a:t>
            </a:r>
            <a:r>
              <a:rPr lang="en-GB" dirty="0" smtClean="0"/>
              <a:t>mainly provides secondary and tertiary care services.</a:t>
            </a:r>
          </a:p>
          <a:p>
            <a:r>
              <a:rPr lang="en-GB" dirty="0" smtClean="0"/>
              <a:t> Two </a:t>
            </a:r>
            <a:r>
              <a:rPr lang="en-GB" dirty="0" smtClean="0">
                <a:solidFill>
                  <a:srgbClr val="FF0000"/>
                </a:solidFill>
                <a:effectLst>
                  <a:outerShdw blurRad="38100" dist="38100" dir="2700000" algn="tl">
                    <a:srgbClr val="000000">
                      <a:alpha val="43137"/>
                    </a:srgbClr>
                  </a:outerShdw>
                </a:effectLst>
              </a:rPr>
              <a:t>university hospitals (UHs) </a:t>
            </a:r>
            <a:r>
              <a:rPr lang="en-GB" dirty="0" smtClean="0"/>
              <a:t>are: the Jordan University hospital (JUH) and King Abdullah Hospital (KAH), they provide health insurance and services for university employees and their dependents, as well as serving as referral </a:t>
            </a:r>
            <a:r>
              <a:rPr lang="en-GB" dirty="0" err="1" smtClean="0"/>
              <a:t>centers</a:t>
            </a:r>
            <a:r>
              <a:rPr lang="en-GB" dirty="0" smtClean="0"/>
              <a:t> for other health sectors and as teaching </a:t>
            </a:r>
            <a:r>
              <a:rPr lang="en-GB" dirty="0" err="1" smtClean="0"/>
              <a:t>centers</a:t>
            </a:r>
            <a:r>
              <a:rPr lang="en-GB" dirty="0" smtClean="0"/>
              <a:t> for medical students. </a:t>
            </a:r>
          </a:p>
          <a:p>
            <a:r>
              <a:rPr lang="en-GB" dirty="0" smtClean="0">
                <a:solidFill>
                  <a:srgbClr val="FF0000"/>
                </a:solidFill>
                <a:effectLst>
                  <a:outerShdw blurRad="38100" dist="38100" dir="2700000" algn="tl">
                    <a:srgbClr val="000000">
                      <a:alpha val="43137"/>
                    </a:srgbClr>
                  </a:outerShdw>
                </a:effectLst>
              </a:rPr>
              <a:t>The private sector </a:t>
            </a:r>
            <a:r>
              <a:rPr lang="en-GB" dirty="0" smtClean="0"/>
              <a:t>provides primary, secondary, and tertiary services through a network of private clinics (PCs), private </a:t>
            </a:r>
            <a:r>
              <a:rPr lang="en-GB" dirty="0" err="1" smtClean="0"/>
              <a:t>centers</a:t>
            </a:r>
            <a:r>
              <a:rPr lang="en-GB" dirty="0" smtClean="0"/>
              <a:t> (PCs) and private hospitals (PHs). </a:t>
            </a:r>
            <a:r>
              <a:rPr lang="en-GB" dirty="0"/>
              <a:t>I</a:t>
            </a:r>
            <a:r>
              <a:rPr lang="en-GB" dirty="0" smtClean="0"/>
              <a:t>t attracts significant numbers of foreign patients from nearby Arab nations (Medical tourism). </a:t>
            </a:r>
            <a:endParaRPr lang="en-GB"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8"/>
          <p:cNvGrpSpPr>
            <a:grpSpLocks/>
          </p:cNvGrpSpPr>
          <p:nvPr/>
        </p:nvGrpSpPr>
        <p:grpSpPr bwMode="auto">
          <a:xfrm>
            <a:off x="166014" y="908720"/>
            <a:ext cx="8870482" cy="4925871"/>
            <a:chOff x="635466" y="1563855"/>
            <a:chExt cx="4831756" cy="4608342"/>
          </a:xfrm>
        </p:grpSpPr>
        <p:sp>
          <p:nvSpPr>
            <p:cNvPr id="139271" name="Rectangle 2"/>
            <p:cNvSpPr>
              <a:spLocks noChangeArrowheads="1"/>
            </p:cNvSpPr>
            <p:nvPr/>
          </p:nvSpPr>
          <p:spPr bwMode="auto">
            <a:xfrm rot="16200000">
              <a:off x="-1343560" y="3542881"/>
              <a:ext cx="4608342" cy="650290"/>
            </a:xfrm>
            <a:prstGeom prst="rect">
              <a:avLst/>
            </a:prstGeom>
            <a:solidFill>
              <a:schemeClr val="accent4">
                <a:lumMod val="60000"/>
                <a:lumOff val="40000"/>
              </a:schemeClr>
            </a:solidFill>
            <a:ln w="9525">
              <a:noFill/>
              <a:miter lim="800000"/>
              <a:headEnd/>
              <a:tailEnd/>
            </a:ln>
            <a:effectLst>
              <a:outerShdw dist="35921" dir="2700000" algn="ctr" rotWithShape="0">
                <a:srgbClr val="000000"/>
              </a:outerShdw>
            </a:effectLst>
          </p:spPr>
          <p:txBody>
            <a:bodyPr lIns="34290" rIns="34290" anchor="ctr" anchorCtr="1"/>
            <a:lstStyle>
              <a:lvl1pPr>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a:spcBef>
                  <a:spcPct val="0"/>
                </a:spcBef>
                <a:buNone/>
              </a:pPr>
              <a:r>
                <a:rPr lang="en-US" altLang="en-US" sz="2400" b="1" dirty="0">
                  <a:solidFill>
                    <a:prstClr val="black"/>
                  </a:solidFill>
                  <a:latin typeface="Book Antiqua" panose="02040602050305030304" pitchFamily="18" charset="0"/>
                </a:rPr>
                <a:t>A Snapshot of service delivery sectors in Jordan</a:t>
              </a:r>
            </a:p>
          </p:txBody>
        </p:sp>
        <p:grpSp>
          <p:nvGrpSpPr>
            <p:cNvPr id="3" name="Group 3"/>
            <p:cNvGrpSpPr>
              <a:grpSpLocks/>
            </p:cNvGrpSpPr>
            <p:nvPr/>
          </p:nvGrpSpPr>
          <p:grpSpPr bwMode="auto">
            <a:xfrm>
              <a:off x="1388750" y="1893294"/>
              <a:ext cx="1279597" cy="967349"/>
              <a:chOff x="3036728" y="275784"/>
              <a:chExt cx="842328" cy="967349"/>
            </a:xfrm>
          </p:grpSpPr>
          <p:sp>
            <p:nvSpPr>
              <p:cNvPr id="5" name="Rounded Rectangle 4"/>
              <p:cNvSpPr/>
              <p:nvPr/>
            </p:nvSpPr>
            <p:spPr>
              <a:xfrm>
                <a:off x="3036728" y="275784"/>
                <a:ext cx="839240" cy="967349"/>
              </a:xfrm>
              <a:prstGeom prst="roundRect">
                <a:avLst>
                  <a:gd name="adj" fmla="val 10000"/>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6" name="Rounded Rectangle 8"/>
              <p:cNvSpPr/>
              <p:nvPr/>
            </p:nvSpPr>
            <p:spPr>
              <a:xfrm>
                <a:off x="3041261" y="430385"/>
                <a:ext cx="837795" cy="562708"/>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algn="ctr" defTabSz="333375">
                  <a:lnSpc>
                    <a:spcPct val="90000"/>
                  </a:lnSpc>
                  <a:spcAft>
                    <a:spcPct val="35000"/>
                  </a:spcAft>
                  <a:defRPr/>
                </a:pPr>
                <a:r>
                  <a:rPr lang="en-US" sz="2100" b="1" dirty="0">
                    <a:solidFill>
                      <a:prstClr val="black"/>
                    </a:solidFill>
                  </a:rPr>
                  <a:t>Public</a:t>
                </a:r>
              </a:p>
            </p:txBody>
          </p:sp>
        </p:grpSp>
        <p:grpSp>
          <p:nvGrpSpPr>
            <p:cNvPr id="4" name="Group 9"/>
            <p:cNvGrpSpPr>
              <a:grpSpLocks/>
            </p:cNvGrpSpPr>
            <p:nvPr/>
          </p:nvGrpSpPr>
          <p:grpSpPr bwMode="auto">
            <a:xfrm>
              <a:off x="2826256" y="1617886"/>
              <a:ext cx="1136142" cy="431560"/>
              <a:chOff x="4078808" y="376"/>
              <a:chExt cx="863120" cy="431560"/>
            </a:xfrm>
          </p:grpSpPr>
          <p:sp>
            <p:nvSpPr>
              <p:cNvPr id="11" name="Rounded Rectangle 10"/>
              <p:cNvSpPr/>
              <p:nvPr/>
            </p:nvSpPr>
            <p:spPr>
              <a:xfrm>
                <a:off x="4078540" y="1018"/>
                <a:ext cx="863132" cy="430698"/>
              </a:xfrm>
              <a:prstGeom prst="roundRect">
                <a:avLst>
                  <a:gd name="adj" fmla="val 10000"/>
                </a:avLst>
              </a:prstGeom>
            </p:spPr>
            <p:style>
              <a:lnRef idx="2">
                <a:schemeClr val="lt1">
                  <a:hueOff val="0"/>
                  <a:satOff val="0"/>
                  <a:lumOff val="0"/>
                  <a:alphaOff val="0"/>
                </a:schemeClr>
              </a:lnRef>
              <a:fillRef idx="1">
                <a:schemeClr val="accent2">
                  <a:tint val="99000"/>
                  <a:hueOff val="0"/>
                  <a:satOff val="0"/>
                  <a:lumOff val="0"/>
                  <a:alphaOff val="0"/>
                </a:schemeClr>
              </a:fillRef>
              <a:effectRef idx="0">
                <a:schemeClr val="accent2">
                  <a:tint val="99000"/>
                  <a:hueOff val="0"/>
                  <a:satOff val="0"/>
                  <a:lumOff val="0"/>
                  <a:alphaOff val="0"/>
                </a:schemeClr>
              </a:effectRef>
              <a:fontRef idx="minor">
                <a:schemeClr val="lt1"/>
              </a:fontRef>
            </p:style>
          </p:sp>
          <p:sp>
            <p:nvSpPr>
              <p:cNvPr id="12" name="Rounded Rectangle 12"/>
              <p:cNvSpPr/>
              <p:nvPr/>
            </p:nvSpPr>
            <p:spPr>
              <a:xfrm>
                <a:off x="4091362" y="13018"/>
                <a:ext cx="837489" cy="406697"/>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algn="ctr" defTabSz="333375">
                  <a:lnSpc>
                    <a:spcPct val="90000"/>
                  </a:lnSpc>
                  <a:spcAft>
                    <a:spcPct val="35000"/>
                  </a:spcAft>
                  <a:defRPr/>
                </a:pPr>
                <a:r>
                  <a:rPr lang="en-US" sz="1500" b="1" dirty="0">
                    <a:solidFill>
                      <a:prstClr val="white"/>
                    </a:solidFill>
                  </a:rPr>
                  <a:t>Ministry of Health</a:t>
                </a:r>
              </a:p>
            </p:txBody>
          </p:sp>
        </p:grpSp>
        <p:grpSp>
          <p:nvGrpSpPr>
            <p:cNvPr id="7" name="Group 15"/>
            <p:cNvGrpSpPr>
              <a:grpSpLocks/>
            </p:cNvGrpSpPr>
            <p:nvPr/>
          </p:nvGrpSpPr>
          <p:grpSpPr bwMode="auto">
            <a:xfrm>
              <a:off x="2826256" y="2114180"/>
              <a:ext cx="1136142" cy="431560"/>
              <a:chOff x="4078808" y="496670"/>
              <a:chExt cx="863120" cy="431560"/>
            </a:xfrm>
          </p:grpSpPr>
          <p:sp>
            <p:nvSpPr>
              <p:cNvPr id="17" name="Rounded Rectangle 16"/>
              <p:cNvSpPr/>
              <p:nvPr/>
            </p:nvSpPr>
            <p:spPr>
              <a:xfrm>
                <a:off x="4078540" y="497055"/>
                <a:ext cx="863132" cy="430698"/>
              </a:xfrm>
              <a:prstGeom prst="roundRect">
                <a:avLst>
                  <a:gd name="adj" fmla="val 10000"/>
                </a:avLst>
              </a:prstGeom>
            </p:spPr>
            <p:style>
              <a:lnRef idx="2">
                <a:schemeClr val="lt1">
                  <a:hueOff val="0"/>
                  <a:satOff val="0"/>
                  <a:lumOff val="0"/>
                  <a:alphaOff val="0"/>
                </a:schemeClr>
              </a:lnRef>
              <a:fillRef idx="1">
                <a:schemeClr val="accent2">
                  <a:tint val="99000"/>
                  <a:hueOff val="0"/>
                  <a:satOff val="0"/>
                  <a:lumOff val="0"/>
                  <a:alphaOff val="0"/>
                </a:schemeClr>
              </a:fillRef>
              <a:effectRef idx="0">
                <a:schemeClr val="accent2">
                  <a:tint val="99000"/>
                  <a:hueOff val="0"/>
                  <a:satOff val="0"/>
                  <a:lumOff val="0"/>
                  <a:alphaOff val="0"/>
                </a:schemeClr>
              </a:effectRef>
              <a:fontRef idx="minor">
                <a:schemeClr val="lt1"/>
              </a:fontRef>
            </p:style>
          </p:sp>
          <p:sp>
            <p:nvSpPr>
              <p:cNvPr id="18" name="Rounded Rectangle 16"/>
              <p:cNvSpPr/>
              <p:nvPr/>
            </p:nvSpPr>
            <p:spPr>
              <a:xfrm>
                <a:off x="4091362" y="509055"/>
                <a:ext cx="837489" cy="406697"/>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algn="ctr" defTabSz="333375">
                  <a:lnSpc>
                    <a:spcPct val="90000"/>
                  </a:lnSpc>
                  <a:spcAft>
                    <a:spcPct val="35000"/>
                  </a:spcAft>
                  <a:defRPr/>
                </a:pPr>
                <a:r>
                  <a:rPr lang="en-US" sz="1500" b="1" dirty="0">
                    <a:solidFill>
                      <a:prstClr val="white"/>
                    </a:solidFill>
                  </a:rPr>
                  <a:t>Royal Medical Service</a:t>
                </a:r>
              </a:p>
            </p:txBody>
          </p:sp>
        </p:grpSp>
        <p:grpSp>
          <p:nvGrpSpPr>
            <p:cNvPr id="8" name="Group 21"/>
            <p:cNvGrpSpPr>
              <a:grpSpLocks/>
            </p:cNvGrpSpPr>
            <p:nvPr/>
          </p:nvGrpSpPr>
          <p:grpSpPr bwMode="auto">
            <a:xfrm>
              <a:off x="2826256" y="2610474"/>
              <a:ext cx="1136142" cy="431560"/>
              <a:chOff x="4078808" y="992964"/>
              <a:chExt cx="863120" cy="431560"/>
            </a:xfrm>
          </p:grpSpPr>
          <p:sp>
            <p:nvSpPr>
              <p:cNvPr id="23" name="Rounded Rectangle 22"/>
              <p:cNvSpPr/>
              <p:nvPr/>
            </p:nvSpPr>
            <p:spPr>
              <a:xfrm>
                <a:off x="4078540" y="993092"/>
                <a:ext cx="863132" cy="432032"/>
              </a:xfrm>
              <a:prstGeom prst="roundRect">
                <a:avLst>
                  <a:gd name="adj" fmla="val 10000"/>
                </a:avLst>
              </a:prstGeom>
            </p:spPr>
            <p:style>
              <a:lnRef idx="2">
                <a:schemeClr val="lt1">
                  <a:hueOff val="0"/>
                  <a:satOff val="0"/>
                  <a:lumOff val="0"/>
                  <a:alphaOff val="0"/>
                </a:schemeClr>
              </a:lnRef>
              <a:fillRef idx="1">
                <a:schemeClr val="accent2">
                  <a:tint val="99000"/>
                  <a:hueOff val="0"/>
                  <a:satOff val="0"/>
                  <a:lumOff val="0"/>
                  <a:alphaOff val="0"/>
                </a:schemeClr>
              </a:fillRef>
              <a:effectRef idx="0">
                <a:schemeClr val="accent2">
                  <a:tint val="99000"/>
                  <a:hueOff val="0"/>
                  <a:satOff val="0"/>
                  <a:lumOff val="0"/>
                  <a:alphaOff val="0"/>
                </a:schemeClr>
              </a:effectRef>
              <a:fontRef idx="minor">
                <a:schemeClr val="lt1"/>
              </a:fontRef>
            </p:style>
          </p:sp>
          <p:sp>
            <p:nvSpPr>
              <p:cNvPr id="24" name="Rounded Rectangle 20"/>
              <p:cNvSpPr/>
              <p:nvPr/>
            </p:nvSpPr>
            <p:spPr>
              <a:xfrm>
                <a:off x="4091362" y="1005092"/>
                <a:ext cx="837489" cy="408030"/>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algn="ctr" defTabSz="333375">
                  <a:lnSpc>
                    <a:spcPct val="90000"/>
                  </a:lnSpc>
                  <a:spcAft>
                    <a:spcPct val="35000"/>
                  </a:spcAft>
                  <a:defRPr/>
                </a:pPr>
                <a:r>
                  <a:rPr lang="en-US" sz="1500" b="1" dirty="0">
                    <a:solidFill>
                      <a:prstClr val="white"/>
                    </a:solidFill>
                  </a:rPr>
                  <a:t>Teaching Institutions</a:t>
                </a:r>
              </a:p>
            </p:txBody>
          </p:sp>
        </p:grpSp>
        <p:grpSp>
          <p:nvGrpSpPr>
            <p:cNvPr id="9" name="Group 24"/>
            <p:cNvGrpSpPr>
              <a:grpSpLocks/>
            </p:cNvGrpSpPr>
            <p:nvPr/>
          </p:nvGrpSpPr>
          <p:grpSpPr bwMode="auto">
            <a:xfrm>
              <a:off x="1606855" y="3378460"/>
              <a:ext cx="2338330" cy="1042080"/>
              <a:chOff x="3180299" y="1760950"/>
              <a:chExt cx="1539266" cy="1042080"/>
            </a:xfrm>
          </p:grpSpPr>
          <p:sp>
            <p:nvSpPr>
              <p:cNvPr id="26" name="Rounded Rectangle 25"/>
              <p:cNvSpPr/>
              <p:nvPr/>
            </p:nvSpPr>
            <p:spPr>
              <a:xfrm>
                <a:off x="3180299" y="1760950"/>
                <a:ext cx="1539266" cy="993408"/>
              </a:xfrm>
              <a:prstGeom prst="roundRect">
                <a:avLst>
                  <a:gd name="adj" fmla="val 10000"/>
                </a:avLst>
              </a:prstGeom>
              <a:solidFill>
                <a:srgbClr val="92D050"/>
              </a:solidFill>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27" name="Rounded Rectangle 24"/>
              <p:cNvSpPr/>
              <p:nvPr/>
            </p:nvSpPr>
            <p:spPr>
              <a:xfrm>
                <a:off x="3210918" y="1772953"/>
                <a:ext cx="1508647" cy="1030077"/>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algn="ctr" defTabSz="333375">
                  <a:lnSpc>
                    <a:spcPct val="90000"/>
                  </a:lnSpc>
                  <a:spcAft>
                    <a:spcPct val="35000"/>
                  </a:spcAft>
                  <a:defRPr/>
                </a:pPr>
                <a:r>
                  <a:rPr lang="en-US" sz="2100" b="1" dirty="0">
                    <a:solidFill>
                      <a:prstClr val="black"/>
                    </a:solidFill>
                  </a:rPr>
                  <a:t>Private</a:t>
                </a:r>
              </a:p>
            </p:txBody>
          </p:sp>
        </p:grpSp>
        <p:grpSp>
          <p:nvGrpSpPr>
            <p:cNvPr id="10" name="Group 30"/>
            <p:cNvGrpSpPr>
              <a:grpSpLocks/>
            </p:cNvGrpSpPr>
            <p:nvPr/>
          </p:nvGrpSpPr>
          <p:grpSpPr bwMode="auto">
            <a:xfrm>
              <a:off x="4079366" y="3127973"/>
              <a:ext cx="1136158" cy="432032"/>
              <a:chOff x="5030787" y="1510463"/>
              <a:chExt cx="863132" cy="432032"/>
            </a:xfrm>
          </p:grpSpPr>
          <p:sp>
            <p:nvSpPr>
              <p:cNvPr id="32" name="Rounded Rectangle 31"/>
              <p:cNvSpPr/>
              <p:nvPr/>
            </p:nvSpPr>
            <p:spPr>
              <a:xfrm>
                <a:off x="5030787" y="1510463"/>
                <a:ext cx="863132" cy="432032"/>
              </a:xfrm>
              <a:prstGeom prst="roundRect">
                <a:avLst>
                  <a:gd name="adj" fmla="val 10000"/>
                </a:avLst>
              </a:prstGeom>
              <a:solidFill>
                <a:srgbClr val="92D050"/>
              </a:solidFill>
            </p:spPr>
            <p:style>
              <a:lnRef idx="2">
                <a:schemeClr val="lt1">
                  <a:hueOff val="0"/>
                  <a:satOff val="0"/>
                  <a:lumOff val="0"/>
                  <a:alphaOff val="0"/>
                </a:schemeClr>
              </a:lnRef>
              <a:fillRef idx="1">
                <a:schemeClr val="accent2">
                  <a:tint val="99000"/>
                  <a:hueOff val="0"/>
                  <a:satOff val="0"/>
                  <a:lumOff val="0"/>
                  <a:alphaOff val="0"/>
                </a:schemeClr>
              </a:fillRef>
              <a:effectRef idx="0">
                <a:schemeClr val="accent2">
                  <a:tint val="99000"/>
                  <a:hueOff val="0"/>
                  <a:satOff val="0"/>
                  <a:lumOff val="0"/>
                  <a:alphaOff val="0"/>
                </a:schemeClr>
              </a:effectRef>
              <a:fontRef idx="minor">
                <a:schemeClr val="lt1"/>
              </a:fontRef>
            </p:style>
          </p:sp>
          <p:sp>
            <p:nvSpPr>
              <p:cNvPr id="33" name="Rounded Rectangle 28"/>
              <p:cNvSpPr/>
              <p:nvPr/>
            </p:nvSpPr>
            <p:spPr>
              <a:xfrm>
                <a:off x="5079682" y="1528121"/>
                <a:ext cx="812535" cy="408030"/>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defTabSz="333375">
                  <a:lnSpc>
                    <a:spcPct val="90000"/>
                  </a:lnSpc>
                  <a:spcAft>
                    <a:spcPct val="35000"/>
                  </a:spcAft>
                  <a:defRPr/>
                </a:pPr>
                <a:r>
                  <a:rPr lang="en-US" sz="1200" b="1" dirty="0">
                    <a:solidFill>
                      <a:prstClr val="black"/>
                    </a:solidFill>
                  </a:rPr>
                  <a:t>66 Hospitals</a:t>
                </a:r>
              </a:p>
            </p:txBody>
          </p:sp>
        </p:grpSp>
        <p:grpSp>
          <p:nvGrpSpPr>
            <p:cNvPr id="13" name="Group 36"/>
            <p:cNvGrpSpPr>
              <a:grpSpLocks/>
            </p:cNvGrpSpPr>
            <p:nvPr/>
          </p:nvGrpSpPr>
          <p:grpSpPr bwMode="auto">
            <a:xfrm>
              <a:off x="4082283" y="3629668"/>
              <a:ext cx="1136158" cy="432032"/>
              <a:chOff x="5033003" y="2012158"/>
              <a:chExt cx="863132" cy="432032"/>
            </a:xfrm>
          </p:grpSpPr>
          <p:sp>
            <p:nvSpPr>
              <p:cNvPr id="38" name="Rounded Rectangle 37"/>
              <p:cNvSpPr/>
              <p:nvPr/>
            </p:nvSpPr>
            <p:spPr>
              <a:xfrm>
                <a:off x="5033003" y="2012158"/>
                <a:ext cx="863132" cy="432032"/>
              </a:xfrm>
              <a:prstGeom prst="roundRect">
                <a:avLst>
                  <a:gd name="adj" fmla="val 10000"/>
                </a:avLst>
              </a:prstGeom>
              <a:solidFill>
                <a:srgbClr val="92D050"/>
              </a:solidFill>
            </p:spPr>
            <p:style>
              <a:lnRef idx="2">
                <a:schemeClr val="lt1">
                  <a:hueOff val="0"/>
                  <a:satOff val="0"/>
                  <a:lumOff val="0"/>
                  <a:alphaOff val="0"/>
                </a:schemeClr>
              </a:lnRef>
              <a:fillRef idx="1">
                <a:schemeClr val="accent2">
                  <a:tint val="99000"/>
                  <a:hueOff val="0"/>
                  <a:satOff val="0"/>
                  <a:lumOff val="0"/>
                  <a:alphaOff val="0"/>
                </a:schemeClr>
              </a:fillRef>
              <a:effectRef idx="0">
                <a:schemeClr val="accent2">
                  <a:tint val="99000"/>
                  <a:hueOff val="0"/>
                  <a:satOff val="0"/>
                  <a:lumOff val="0"/>
                  <a:alphaOff val="0"/>
                </a:schemeClr>
              </a:effectRef>
              <a:fontRef idx="minor">
                <a:schemeClr val="lt1"/>
              </a:fontRef>
            </p:style>
          </p:sp>
          <p:sp>
            <p:nvSpPr>
              <p:cNvPr id="39" name="Rounded Rectangle 32"/>
              <p:cNvSpPr/>
              <p:nvPr/>
            </p:nvSpPr>
            <p:spPr>
              <a:xfrm>
                <a:off x="5081959" y="2018501"/>
                <a:ext cx="799140" cy="408030"/>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defTabSz="333375">
                  <a:lnSpc>
                    <a:spcPct val="90000"/>
                  </a:lnSpc>
                  <a:spcAft>
                    <a:spcPct val="35000"/>
                  </a:spcAft>
                  <a:defRPr/>
                </a:pPr>
                <a:r>
                  <a:rPr lang="en-US" sz="1200" b="1" dirty="0">
                    <a:solidFill>
                      <a:prstClr val="black"/>
                    </a:solidFill>
                  </a:rPr>
                  <a:t>2,600 Clinics</a:t>
                </a:r>
              </a:p>
            </p:txBody>
          </p:sp>
        </p:grpSp>
        <p:grpSp>
          <p:nvGrpSpPr>
            <p:cNvPr id="14" name="Group 42"/>
            <p:cNvGrpSpPr>
              <a:grpSpLocks/>
            </p:cNvGrpSpPr>
            <p:nvPr/>
          </p:nvGrpSpPr>
          <p:grpSpPr bwMode="auto">
            <a:xfrm>
              <a:off x="4079367" y="4120047"/>
              <a:ext cx="1136158" cy="432032"/>
              <a:chOff x="5030788" y="2502537"/>
              <a:chExt cx="863132" cy="432032"/>
            </a:xfrm>
          </p:grpSpPr>
          <p:sp>
            <p:nvSpPr>
              <p:cNvPr id="44" name="Rounded Rectangle 43"/>
              <p:cNvSpPr/>
              <p:nvPr/>
            </p:nvSpPr>
            <p:spPr>
              <a:xfrm>
                <a:off x="5030788" y="2502537"/>
                <a:ext cx="863132" cy="432032"/>
              </a:xfrm>
              <a:prstGeom prst="roundRect">
                <a:avLst>
                  <a:gd name="adj" fmla="val 10000"/>
                </a:avLst>
              </a:prstGeom>
              <a:solidFill>
                <a:srgbClr val="92D050"/>
              </a:solidFill>
            </p:spPr>
            <p:style>
              <a:lnRef idx="2">
                <a:schemeClr val="lt1">
                  <a:hueOff val="0"/>
                  <a:satOff val="0"/>
                  <a:lumOff val="0"/>
                  <a:alphaOff val="0"/>
                </a:schemeClr>
              </a:lnRef>
              <a:fillRef idx="1">
                <a:schemeClr val="accent2">
                  <a:tint val="99000"/>
                  <a:hueOff val="0"/>
                  <a:satOff val="0"/>
                  <a:lumOff val="0"/>
                  <a:alphaOff val="0"/>
                </a:schemeClr>
              </a:fillRef>
              <a:effectRef idx="0">
                <a:schemeClr val="accent2">
                  <a:tint val="99000"/>
                  <a:hueOff val="0"/>
                  <a:satOff val="0"/>
                  <a:lumOff val="0"/>
                  <a:alphaOff val="0"/>
                </a:schemeClr>
              </a:effectRef>
              <a:fontRef idx="minor">
                <a:schemeClr val="lt1"/>
              </a:fontRef>
            </p:style>
          </p:sp>
          <p:sp>
            <p:nvSpPr>
              <p:cNvPr id="45" name="Rounded Rectangle 36"/>
              <p:cNvSpPr/>
              <p:nvPr/>
            </p:nvSpPr>
            <p:spPr>
              <a:xfrm>
                <a:off x="5081959" y="2514537"/>
                <a:ext cx="799140" cy="408030"/>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defTabSz="333375">
                  <a:lnSpc>
                    <a:spcPct val="90000"/>
                  </a:lnSpc>
                  <a:spcAft>
                    <a:spcPct val="35000"/>
                  </a:spcAft>
                  <a:defRPr/>
                </a:pPr>
                <a:r>
                  <a:rPr lang="en-US" sz="1200" b="1" dirty="0">
                    <a:solidFill>
                      <a:prstClr val="black"/>
                    </a:solidFill>
                  </a:rPr>
                  <a:t>1,900 diagnostic and  other</a:t>
                </a:r>
              </a:p>
            </p:txBody>
          </p:sp>
        </p:grpSp>
        <p:grpSp>
          <p:nvGrpSpPr>
            <p:cNvPr id="15" name="Group 45"/>
            <p:cNvGrpSpPr>
              <a:grpSpLocks/>
            </p:cNvGrpSpPr>
            <p:nvPr/>
          </p:nvGrpSpPr>
          <p:grpSpPr bwMode="auto">
            <a:xfrm>
              <a:off x="1930180" y="4770486"/>
              <a:ext cx="2015005" cy="920342"/>
              <a:chOff x="3393134" y="3152976"/>
              <a:chExt cx="1326428" cy="920342"/>
            </a:xfrm>
          </p:grpSpPr>
          <p:sp>
            <p:nvSpPr>
              <p:cNvPr id="47" name="Rounded Rectangle 46"/>
              <p:cNvSpPr/>
              <p:nvPr/>
            </p:nvSpPr>
            <p:spPr>
              <a:xfrm>
                <a:off x="3393134" y="3152976"/>
                <a:ext cx="1326428" cy="920342"/>
              </a:xfrm>
              <a:prstGeom prst="roundRect">
                <a:avLst>
                  <a:gd name="adj" fmla="val 10000"/>
                </a:avLst>
              </a:prstGeom>
              <a:solidFill>
                <a:schemeClr val="accent1">
                  <a:lumMod val="40000"/>
                  <a:lumOff val="60000"/>
                </a:schemeClr>
              </a:solidFill>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sp>
          <p:sp>
            <p:nvSpPr>
              <p:cNvPr id="48" name="Rounded Rectangle 40"/>
              <p:cNvSpPr/>
              <p:nvPr/>
            </p:nvSpPr>
            <p:spPr>
              <a:xfrm>
                <a:off x="3433627" y="3152976"/>
                <a:ext cx="1208338" cy="920341"/>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algn="ctr" defTabSz="333375">
                  <a:lnSpc>
                    <a:spcPct val="90000"/>
                  </a:lnSpc>
                  <a:spcAft>
                    <a:spcPct val="35000"/>
                  </a:spcAft>
                  <a:defRPr/>
                </a:pPr>
                <a:r>
                  <a:rPr lang="en-US" b="1" dirty="0">
                    <a:solidFill>
                      <a:prstClr val="black"/>
                    </a:solidFill>
                  </a:rPr>
                  <a:t>Non-Profit and International</a:t>
                </a:r>
              </a:p>
            </p:txBody>
          </p:sp>
        </p:grpSp>
        <p:grpSp>
          <p:nvGrpSpPr>
            <p:cNvPr id="16" name="Group 51"/>
            <p:cNvGrpSpPr>
              <a:grpSpLocks/>
            </p:cNvGrpSpPr>
            <p:nvPr/>
          </p:nvGrpSpPr>
          <p:grpSpPr bwMode="auto">
            <a:xfrm>
              <a:off x="4074209" y="4666549"/>
              <a:ext cx="1136158" cy="430698"/>
              <a:chOff x="5026869" y="3049039"/>
              <a:chExt cx="863132" cy="430698"/>
            </a:xfrm>
          </p:grpSpPr>
          <p:sp>
            <p:nvSpPr>
              <p:cNvPr id="53" name="Rounded Rectangle 52"/>
              <p:cNvSpPr/>
              <p:nvPr/>
            </p:nvSpPr>
            <p:spPr>
              <a:xfrm>
                <a:off x="5026869" y="3049039"/>
                <a:ext cx="863132" cy="430698"/>
              </a:xfrm>
              <a:prstGeom prst="roundRect">
                <a:avLst>
                  <a:gd name="adj" fmla="val 10000"/>
                </a:avLst>
              </a:prstGeom>
              <a:solidFill>
                <a:schemeClr val="accent1">
                  <a:lumMod val="40000"/>
                  <a:lumOff val="60000"/>
                </a:schemeClr>
              </a:solidFill>
            </p:spPr>
            <p:style>
              <a:lnRef idx="2">
                <a:schemeClr val="lt1">
                  <a:hueOff val="0"/>
                  <a:satOff val="0"/>
                  <a:lumOff val="0"/>
                  <a:alphaOff val="0"/>
                </a:schemeClr>
              </a:lnRef>
              <a:fillRef idx="1">
                <a:schemeClr val="accent2">
                  <a:tint val="99000"/>
                  <a:hueOff val="0"/>
                  <a:satOff val="0"/>
                  <a:lumOff val="0"/>
                  <a:alphaOff val="0"/>
                </a:schemeClr>
              </a:fillRef>
              <a:effectRef idx="0">
                <a:schemeClr val="accent2">
                  <a:tint val="99000"/>
                  <a:hueOff val="0"/>
                  <a:satOff val="0"/>
                  <a:lumOff val="0"/>
                  <a:alphaOff val="0"/>
                </a:schemeClr>
              </a:effectRef>
              <a:fontRef idx="minor">
                <a:schemeClr val="lt1"/>
              </a:fontRef>
            </p:style>
          </p:sp>
          <p:sp>
            <p:nvSpPr>
              <p:cNvPr id="54" name="Rounded Rectangle 44"/>
              <p:cNvSpPr/>
              <p:nvPr/>
            </p:nvSpPr>
            <p:spPr>
              <a:xfrm>
                <a:off x="5078041" y="3061041"/>
                <a:ext cx="799140" cy="406696"/>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defTabSz="333375">
                  <a:lnSpc>
                    <a:spcPct val="90000"/>
                  </a:lnSpc>
                  <a:spcAft>
                    <a:spcPct val="35000"/>
                  </a:spcAft>
                  <a:defRPr/>
                </a:pPr>
                <a:r>
                  <a:rPr lang="en-US" sz="1200" b="1" dirty="0">
                    <a:solidFill>
                      <a:prstClr val="black"/>
                    </a:solidFill>
                  </a:rPr>
                  <a:t>King Hussein Cancer Center </a:t>
                </a:r>
              </a:p>
            </p:txBody>
          </p:sp>
        </p:grpSp>
        <p:grpSp>
          <p:nvGrpSpPr>
            <p:cNvPr id="19" name="Group 57"/>
            <p:cNvGrpSpPr>
              <a:grpSpLocks/>
            </p:cNvGrpSpPr>
            <p:nvPr/>
          </p:nvGrpSpPr>
          <p:grpSpPr bwMode="auto">
            <a:xfrm>
              <a:off x="4071288" y="5165521"/>
              <a:ext cx="1136158" cy="456249"/>
              <a:chOff x="5024650" y="3548011"/>
              <a:chExt cx="863132" cy="456249"/>
            </a:xfrm>
          </p:grpSpPr>
          <p:sp>
            <p:nvSpPr>
              <p:cNvPr id="59" name="Rounded Rectangle 58"/>
              <p:cNvSpPr/>
              <p:nvPr/>
            </p:nvSpPr>
            <p:spPr>
              <a:xfrm>
                <a:off x="5024650" y="3548011"/>
                <a:ext cx="863132" cy="430699"/>
              </a:xfrm>
              <a:prstGeom prst="roundRect">
                <a:avLst>
                  <a:gd name="adj" fmla="val 10000"/>
                </a:avLst>
              </a:prstGeom>
              <a:solidFill>
                <a:schemeClr val="accent1">
                  <a:lumMod val="40000"/>
                  <a:lumOff val="60000"/>
                </a:schemeClr>
              </a:solidFill>
            </p:spPr>
            <p:style>
              <a:lnRef idx="2">
                <a:schemeClr val="lt1">
                  <a:hueOff val="0"/>
                  <a:satOff val="0"/>
                  <a:lumOff val="0"/>
                  <a:alphaOff val="0"/>
                </a:schemeClr>
              </a:lnRef>
              <a:fillRef idx="1">
                <a:schemeClr val="accent2">
                  <a:tint val="99000"/>
                  <a:hueOff val="0"/>
                  <a:satOff val="0"/>
                  <a:lumOff val="0"/>
                  <a:alphaOff val="0"/>
                </a:schemeClr>
              </a:fillRef>
              <a:effectRef idx="0">
                <a:schemeClr val="accent2">
                  <a:tint val="99000"/>
                  <a:hueOff val="0"/>
                  <a:satOff val="0"/>
                  <a:lumOff val="0"/>
                  <a:alphaOff val="0"/>
                </a:schemeClr>
              </a:effectRef>
              <a:fontRef idx="minor">
                <a:schemeClr val="lt1"/>
              </a:fontRef>
            </p:style>
          </p:sp>
          <p:sp>
            <p:nvSpPr>
              <p:cNvPr id="60" name="Rounded Rectangle 48"/>
              <p:cNvSpPr/>
              <p:nvPr/>
            </p:nvSpPr>
            <p:spPr>
              <a:xfrm>
                <a:off x="5075762" y="3598897"/>
                <a:ext cx="801419" cy="405363"/>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defTabSz="333375">
                  <a:lnSpc>
                    <a:spcPct val="90000"/>
                  </a:lnSpc>
                  <a:spcAft>
                    <a:spcPct val="35000"/>
                  </a:spcAft>
                  <a:defRPr/>
                </a:pPr>
                <a:r>
                  <a:rPr lang="en-US" sz="1200" b="1" dirty="0">
                    <a:solidFill>
                      <a:prstClr val="black"/>
                    </a:solidFill>
                  </a:rPr>
                  <a:t>23  UNRWA &amp; UNHCR clinics</a:t>
                </a:r>
              </a:p>
            </p:txBody>
          </p:sp>
        </p:grpSp>
        <p:sp>
          <p:nvSpPr>
            <p:cNvPr id="66" name="Rounded Rectangle 52"/>
            <p:cNvSpPr/>
            <p:nvPr/>
          </p:nvSpPr>
          <p:spPr bwMode="auto">
            <a:xfrm>
              <a:off x="4077126" y="5690827"/>
              <a:ext cx="1136158" cy="406696"/>
            </a:xfrm>
            <a:prstGeom prst="rect">
              <a:avLst/>
            </a:prstGeom>
            <a:solidFill>
              <a:schemeClr val="accent1">
                <a:lumMod val="40000"/>
                <a:lumOff val="60000"/>
              </a:schemeClr>
            </a:solidFill>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marL="173831" defTabSz="333375">
                <a:lnSpc>
                  <a:spcPct val="90000"/>
                </a:lnSpc>
                <a:spcAft>
                  <a:spcPct val="35000"/>
                </a:spcAft>
                <a:defRPr/>
              </a:pPr>
              <a:r>
                <a:rPr lang="en-US" sz="1200" b="1" dirty="0">
                  <a:solidFill>
                    <a:prstClr val="black"/>
                  </a:solidFill>
                </a:rPr>
                <a:t>44  NGO and Charity clinics</a:t>
              </a:r>
            </a:p>
          </p:txBody>
        </p:sp>
        <p:grpSp>
          <p:nvGrpSpPr>
            <p:cNvPr id="20" name="Group 66"/>
            <p:cNvGrpSpPr>
              <a:grpSpLocks/>
            </p:cNvGrpSpPr>
            <p:nvPr/>
          </p:nvGrpSpPr>
          <p:grpSpPr bwMode="auto">
            <a:xfrm>
              <a:off x="4079366" y="1599860"/>
              <a:ext cx="1387856" cy="437366"/>
              <a:chOff x="3774569" y="1599074"/>
              <a:chExt cx="1387856" cy="1444344"/>
            </a:xfrm>
          </p:grpSpPr>
          <p:sp>
            <p:nvSpPr>
              <p:cNvPr id="68" name="Rounded Rectangle 67"/>
              <p:cNvSpPr/>
              <p:nvPr/>
            </p:nvSpPr>
            <p:spPr>
              <a:xfrm>
                <a:off x="3774569" y="1599074"/>
                <a:ext cx="1139075" cy="1444344"/>
              </a:xfrm>
              <a:prstGeom prst="roundRect">
                <a:avLst>
                  <a:gd name="adj" fmla="val 10000"/>
                </a:avLst>
              </a:prstGeom>
              <a:solidFill>
                <a:schemeClr val="accent2">
                  <a:lumMod val="40000"/>
                  <a:lumOff val="60000"/>
                </a:schemeClr>
              </a:solidFill>
            </p:spPr>
            <p:style>
              <a:lnRef idx="2">
                <a:schemeClr val="lt1">
                  <a:hueOff val="0"/>
                  <a:satOff val="0"/>
                  <a:lumOff val="0"/>
                  <a:alphaOff val="0"/>
                </a:schemeClr>
              </a:lnRef>
              <a:fillRef idx="1">
                <a:schemeClr val="accent2">
                  <a:tint val="99000"/>
                  <a:hueOff val="0"/>
                  <a:satOff val="0"/>
                  <a:lumOff val="0"/>
                  <a:alphaOff val="0"/>
                </a:schemeClr>
              </a:fillRef>
              <a:effectRef idx="0">
                <a:schemeClr val="accent2">
                  <a:tint val="99000"/>
                  <a:hueOff val="0"/>
                  <a:satOff val="0"/>
                  <a:lumOff val="0"/>
                  <a:alphaOff val="0"/>
                </a:schemeClr>
              </a:effectRef>
              <a:fontRef idx="minor">
                <a:schemeClr val="lt1"/>
              </a:fontRef>
            </p:style>
          </p:sp>
          <p:sp>
            <p:nvSpPr>
              <p:cNvPr id="69" name="Rounded Rectangle 12"/>
              <p:cNvSpPr/>
              <p:nvPr/>
            </p:nvSpPr>
            <p:spPr>
              <a:xfrm>
                <a:off x="3838930" y="1643110"/>
                <a:ext cx="1323495" cy="1356275"/>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defTabSz="333375">
                  <a:lnSpc>
                    <a:spcPct val="90000"/>
                  </a:lnSpc>
                  <a:spcBef>
                    <a:spcPts val="75"/>
                  </a:spcBef>
                  <a:spcAft>
                    <a:spcPts val="75"/>
                  </a:spcAft>
                  <a:buClr>
                    <a:srgbClr val="008851"/>
                  </a:buClr>
                  <a:defRPr/>
                </a:pPr>
                <a:r>
                  <a:rPr lang="en-US" sz="1200" b="1" dirty="0">
                    <a:solidFill>
                      <a:prstClr val="black"/>
                    </a:solidFill>
                  </a:rPr>
                  <a:t>~ 700 HC Village PHC &amp; CPHC</a:t>
                </a:r>
              </a:p>
              <a:p>
                <a:pPr defTabSz="333375">
                  <a:lnSpc>
                    <a:spcPct val="90000"/>
                  </a:lnSpc>
                  <a:spcBef>
                    <a:spcPts val="75"/>
                  </a:spcBef>
                  <a:spcAft>
                    <a:spcPts val="75"/>
                  </a:spcAft>
                  <a:buClr>
                    <a:srgbClr val="008851"/>
                  </a:buClr>
                  <a:defRPr/>
                </a:pPr>
                <a:r>
                  <a:rPr lang="en-US" sz="1200" b="1" dirty="0">
                    <a:solidFill>
                      <a:prstClr val="black"/>
                    </a:solidFill>
                  </a:rPr>
                  <a:t>32 Hospitals</a:t>
                </a:r>
              </a:p>
            </p:txBody>
          </p:sp>
        </p:grpSp>
        <p:grpSp>
          <p:nvGrpSpPr>
            <p:cNvPr id="21" name="Group 69"/>
            <p:cNvGrpSpPr>
              <a:grpSpLocks/>
            </p:cNvGrpSpPr>
            <p:nvPr/>
          </p:nvGrpSpPr>
          <p:grpSpPr bwMode="auto">
            <a:xfrm>
              <a:off x="4079366" y="2118282"/>
              <a:ext cx="1387856" cy="436032"/>
              <a:chOff x="3774571" y="1560037"/>
              <a:chExt cx="1387856" cy="1439939"/>
            </a:xfrm>
          </p:grpSpPr>
          <p:sp>
            <p:nvSpPr>
              <p:cNvPr id="71" name="Rounded Rectangle 70"/>
              <p:cNvSpPr/>
              <p:nvPr/>
            </p:nvSpPr>
            <p:spPr>
              <a:xfrm>
                <a:off x="3774571" y="1560037"/>
                <a:ext cx="1139075" cy="1439939"/>
              </a:xfrm>
              <a:prstGeom prst="roundRect">
                <a:avLst>
                  <a:gd name="adj" fmla="val 10000"/>
                </a:avLst>
              </a:prstGeom>
              <a:solidFill>
                <a:schemeClr val="accent2">
                  <a:lumMod val="40000"/>
                  <a:lumOff val="60000"/>
                </a:schemeClr>
              </a:solidFill>
            </p:spPr>
            <p:style>
              <a:lnRef idx="2">
                <a:schemeClr val="lt1">
                  <a:hueOff val="0"/>
                  <a:satOff val="0"/>
                  <a:lumOff val="0"/>
                  <a:alphaOff val="0"/>
                </a:schemeClr>
              </a:lnRef>
              <a:fillRef idx="1">
                <a:schemeClr val="accent2">
                  <a:tint val="99000"/>
                  <a:hueOff val="0"/>
                  <a:satOff val="0"/>
                  <a:lumOff val="0"/>
                  <a:alphaOff val="0"/>
                </a:schemeClr>
              </a:fillRef>
              <a:effectRef idx="0">
                <a:schemeClr val="accent2">
                  <a:tint val="99000"/>
                  <a:hueOff val="0"/>
                  <a:satOff val="0"/>
                  <a:lumOff val="0"/>
                  <a:alphaOff val="0"/>
                </a:schemeClr>
              </a:effectRef>
              <a:fontRef idx="minor">
                <a:schemeClr val="lt1"/>
              </a:fontRef>
            </p:style>
          </p:sp>
          <p:sp>
            <p:nvSpPr>
              <p:cNvPr id="72" name="Rounded Rectangle 12"/>
              <p:cNvSpPr/>
              <p:nvPr/>
            </p:nvSpPr>
            <p:spPr>
              <a:xfrm>
                <a:off x="3838932" y="1644638"/>
                <a:ext cx="1323495" cy="1351870"/>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defTabSz="333375">
                  <a:lnSpc>
                    <a:spcPct val="90000"/>
                  </a:lnSpc>
                  <a:spcBef>
                    <a:spcPts val="75"/>
                  </a:spcBef>
                  <a:spcAft>
                    <a:spcPts val="75"/>
                  </a:spcAft>
                  <a:buClr>
                    <a:srgbClr val="008851"/>
                  </a:buClr>
                  <a:defRPr/>
                </a:pPr>
                <a:r>
                  <a:rPr lang="en-US" sz="1200" b="1" dirty="0">
                    <a:solidFill>
                      <a:prstClr val="black"/>
                    </a:solidFill>
                  </a:rPr>
                  <a:t>1 PHC</a:t>
                </a:r>
              </a:p>
              <a:p>
                <a:pPr defTabSz="333375">
                  <a:lnSpc>
                    <a:spcPct val="90000"/>
                  </a:lnSpc>
                  <a:spcBef>
                    <a:spcPts val="75"/>
                  </a:spcBef>
                  <a:spcAft>
                    <a:spcPts val="75"/>
                  </a:spcAft>
                  <a:buClr>
                    <a:srgbClr val="008851"/>
                  </a:buClr>
                  <a:defRPr/>
                </a:pPr>
                <a:r>
                  <a:rPr lang="en-US" sz="1200" b="1" dirty="0">
                    <a:solidFill>
                      <a:prstClr val="black"/>
                    </a:solidFill>
                  </a:rPr>
                  <a:t>16 Hospitals</a:t>
                </a:r>
              </a:p>
            </p:txBody>
          </p:sp>
        </p:grpSp>
        <p:grpSp>
          <p:nvGrpSpPr>
            <p:cNvPr id="22" name="Group 72"/>
            <p:cNvGrpSpPr>
              <a:grpSpLocks/>
            </p:cNvGrpSpPr>
            <p:nvPr/>
          </p:nvGrpSpPr>
          <p:grpSpPr bwMode="auto">
            <a:xfrm>
              <a:off x="4079366" y="2611935"/>
              <a:ext cx="1387856" cy="436033"/>
              <a:chOff x="3774571" y="1601986"/>
              <a:chExt cx="1387856" cy="1439942"/>
            </a:xfrm>
          </p:grpSpPr>
          <p:sp>
            <p:nvSpPr>
              <p:cNvPr id="74" name="Rounded Rectangle 73"/>
              <p:cNvSpPr/>
              <p:nvPr/>
            </p:nvSpPr>
            <p:spPr>
              <a:xfrm>
                <a:off x="3774571" y="1601986"/>
                <a:ext cx="1139075" cy="1439942"/>
              </a:xfrm>
              <a:prstGeom prst="roundRect">
                <a:avLst>
                  <a:gd name="adj" fmla="val 10000"/>
                </a:avLst>
              </a:prstGeom>
              <a:solidFill>
                <a:schemeClr val="accent2">
                  <a:lumMod val="40000"/>
                  <a:lumOff val="60000"/>
                </a:schemeClr>
              </a:solidFill>
            </p:spPr>
            <p:style>
              <a:lnRef idx="2">
                <a:schemeClr val="lt1">
                  <a:hueOff val="0"/>
                  <a:satOff val="0"/>
                  <a:lumOff val="0"/>
                  <a:alphaOff val="0"/>
                </a:schemeClr>
              </a:lnRef>
              <a:fillRef idx="1">
                <a:schemeClr val="accent2">
                  <a:tint val="99000"/>
                  <a:hueOff val="0"/>
                  <a:satOff val="0"/>
                  <a:lumOff val="0"/>
                  <a:alphaOff val="0"/>
                </a:schemeClr>
              </a:fillRef>
              <a:effectRef idx="0">
                <a:schemeClr val="accent2">
                  <a:tint val="99000"/>
                  <a:hueOff val="0"/>
                  <a:satOff val="0"/>
                  <a:lumOff val="0"/>
                  <a:alphaOff val="0"/>
                </a:schemeClr>
              </a:effectRef>
              <a:fontRef idx="minor">
                <a:schemeClr val="lt1"/>
              </a:fontRef>
            </p:style>
          </p:sp>
          <p:sp>
            <p:nvSpPr>
              <p:cNvPr id="75" name="Rounded Rectangle 12"/>
              <p:cNvSpPr/>
              <p:nvPr/>
            </p:nvSpPr>
            <p:spPr>
              <a:xfrm>
                <a:off x="3838932" y="1646022"/>
                <a:ext cx="1323495" cy="1351873"/>
              </a:xfrm>
              <a:prstGeom prst="rect">
                <a:avLst/>
              </a:prstGeom>
            </p:spPr>
            <p:style>
              <a:lnRef idx="0">
                <a:scrgbClr r="0" g="0" b="0"/>
              </a:lnRef>
              <a:fillRef idx="0">
                <a:scrgbClr r="0" g="0" b="0"/>
              </a:fillRef>
              <a:effectRef idx="0">
                <a:scrgbClr r="0" g="0" b="0"/>
              </a:effectRef>
              <a:fontRef idx="minor">
                <a:schemeClr val="lt1"/>
              </a:fontRef>
            </p:style>
            <p:txBody>
              <a:bodyPr lIns="4763" tIns="4763" rIns="4763" bIns="4763" spcCol="1270" anchor="ctr"/>
              <a:lstStyle/>
              <a:p>
                <a:pPr defTabSz="333375">
                  <a:lnSpc>
                    <a:spcPct val="90000"/>
                  </a:lnSpc>
                  <a:spcBef>
                    <a:spcPts val="75"/>
                  </a:spcBef>
                  <a:spcAft>
                    <a:spcPts val="75"/>
                  </a:spcAft>
                  <a:buClr>
                    <a:srgbClr val="008851"/>
                  </a:buClr>
                  <a:defRPr/>
                </a:pPr>
                <a:r>
                  <a:rPr lang="en-US" sz="1200" b="1" dirty="0">
                    <a:solidFill>
                      <a:prstClr val="black"/>
                    </a:solidFill>
                  </a:rPr>
                  <a:t>1 PHC</a:t>
                </a:r>
              </a:p>
              <a:p>
                <a:pPr defTabSz="333375">
                  <a:lnSpc>
                    <a:spcPct val="90000"/>
                  </a:lnSpc>
                  <a:spcBef>
                    <a:spcPts val="75"/>
                  </a:spcBef>
                  <a:spcAft>
                    <a:spcPts val="75"/>
                  </a:spcAft>
                  <a:buClr>
                    <a:srgbClr val="008851"/>
                  </a:buClr>
                  <a:defRPr/>
                </a:pPr>
                <a:r>
                  <a:rPr lang="en-US" sz="1200" b="1" dirty="0">
                    <a:solidFill>
                      <a:prstClr val="black"/>
                    </a:solidFill>
                  </a:rPr>
                  <a:t>2 Hospitals</a:t>
                </a:r>
              </a:p>
            </p:txBody>
          </p:sp>
        </p:grpSp>
      </p:grpSp>
      <p:sp>
        <p:nvSpPr>
          <p:cNvPr id="80" name="Rounded Rectangle 79"/>
          <p:cNvSpPr/>
          <p:nvPr/>
        </p:nvSpPr>
        <p:spPr>
          <a:xfrm>
            <a:off x="2655873" y="5861356"/>
            <a:ext cx="3314701" cy="8106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effectLst>
                  <a:outerShdw blurRad="38100" dist="38100" dir="2700000" algn="tl">
                    <a:srgbClr val="000000">
                      <a:alpha val="43137"/>
                    </a:srgbClr>
                  </a:outerShdw>
                </a:effectLst>
                <a:latin typeface="Berlin Sans FB Demi" panose="020E0802020502020306" pitchFamily="34" charset="0"/>
                <a:cs typeface="Times" panose="02020603050405020304" pitchFamily="18" charset="0"/>
              </a:rPr>
              <a:t>Total Number of Hospitals  </a:t>
            </a:r>
            <a:r>
              <a:rPr lang="en-US" sz="2000" b="1" dirty="0">
                <a:solidFill>
                  <a:srgbClr val="FF0000"/>
                </a:solidFill>
                <a:effectLst>
                  <a:outerShdw blurRad="38100" dist="38100" dir="2700000" algn="tl">
                    <a:srgbClr val="000000">
                      <a:alpha val="43137"/>
                    </a:srgbClr>
                  </a:outerShdw>
                </a:effectLst>
                <a:latin typeface="Berlin Sans FB Demi" panose="020E0802020502020306" pitchFamily="34" charset="0"/>
                <a:cs typeface="Times" panose="02020603050405020304" pitchFamily="18" charset="0"/>
              </a:rPr>
              <a:t>116</a:t>
            </a:r>
          </a:p>
        </p:txBody>
      </p:sp>
      <p:sp>
        <p:nvSpPr>
          <p:cNvPr id="83" name="Rectangle 2"/>
          <p:cNvSpPr txBox="1">
            <a:spLocks noChangeArrowheads="1"/>
          </p:cNvSpPr>
          <p:nvPr/>
        </p:nvSpPr>
        <p:spPr>
          <a:xfrm>
            <a:off x="301077" y="34673"/>
            <a:ext cx="8360228" cy="457200"/>
          </a:xfrm>
          <a:prstGeom prst="rect">
            <a:avLst/>
          </a:prstGeom>
          <a:solidFill>
            <a:schemeClr val="accent1">
              <a:lumMod val="75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8854" algn="ctr"/>
            <a:r>
              <a:rPr lang="en-US" altLang="en-US" sz="2100" b="1" dirty="0">
                <a:solidFill>
                  <a:prstClr val="white"/>
                </a:solidFill>
                <a:latin typeface="Garamond" panose="02020404030301010803" pitchFamily="18" charset="0"/>
                <a:cs typeface="Times New Roman" panose="02020603050405020304" pitchFamily="18" charset="0"/>
              </a:rPr>
              <a:t>Health Service Delivery In Jordan</a:t>
            </a:r>
          </a:p>
        </p:txBody>
      </p:sp>
      <p:pic>
        <p:nvPicPr>
          <p:cNvPr id="50" name="Picture 49" descr="j-flag[1]"/>
          <p:cNvPicPr>
            <a:picLocks noChangeAspect="1" noChangeArrowheads="1" noCrop="1"/>
          </p:cNvPicPr>
          <p:nvPr/>
        </p:nvPicPr>
        <p:blipFill>
          <a:blip r:embed="rId2" cstate="print"/>
          <a:srcRect/>
          <a:stretch>
            <a:fillRect/>
          </a:stretch>
        </p:blipFill>
        <p:spPr bwMode="auto">
          <a:xfrm>
            <a:off x="0" y="34673"/>
            <a:ext cx="972109" cy="486054"/>
          </a:xfrm>
          <a:prstGeom prst="rect">
            <a:avLst/>
          </a:prstGeom>
          <a:solidFill>
            <a:srgbClr val="FFFFFF">
              <a:shade val="85000"/>
            </a:srgbClr>
          </a:solidFill>
          <a:ln w="88900" cap="sq">
            <a:solidFill>
              <a:srgbClr val="FFFFFF"/>
            </a:solidFill>
            <a:miter lim="800000"/>
          </a:ln>
          <a:effectLst>
            <a:outerShdw blurRad="50800" dist="38100" algn="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51" name="Slide Number Placeholder 50"/>
          <p:cNvSpPr>
            <a:spLocks noGrp="1"/>
          </p:cNvSpPr>
          <p:nvPr>
            <p:ph type="sldNum" sz="quarter" idx="12"/>
          </p:nvPr>
        </p:nvSpPr>
        <p:spPr/>
        <p:txBody>
          <a:bodyPr/>
          <a:lstStyle/>
          <a:p>
            <a:fld id="{9B618960-8005-486C-9A75-10CB2AAC16F9}" type="slidenum">
              <a:rPr lang="en-US" smtClean="0"/>
              <a:pPr/>
              <a:t>16</a:t>
            </a:fld>
            <a:endParaRPr lang="en-US"/>
          </a:p>
        </p:txBody>
      </p:sp>
    </p:spTree>
    <p:extLst>
      <p:ext uri="{BB962C8B-B14F-4D97-AF65-F5344CB8AC3E}">
        <p14:creationId xmlns:p14="http://schemas.microsoft.com/office/powerpoint/2010/main" val="406286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Rectangle 3"/>
          <p:cNvSpPr>
            <a:spLocks noChangeArrowheads="1"/>
          </p:cNvSpPr>
          <p:nvPr/>
        </p:nvSpPr>
        <p:spPr bwMode="auto">
          <a:xfrm>
            <a:off x="533400" y="228600"/>
            <a:ext cx="8077200" cy="1524000"/>
          </a:xfrm>
          <a:prstGeom prst="rect">
            <a:avLst/>
          </a:prstGeom>
          <a:solidFill>
            <a:srgbClr val="99FFCC"/>
          </a:solidFill>
          <a:ln w="9525">
            <a:solidFill>
              <a:schemeClr val="tx1"/>
            </a:solidFill>
            <a:miter lim="800000"/>
            <a:headEnd/>
            <a:tailEnd/>
          </a:ln>
          <a:effectLst/>
        </p:spPr>
        <p:txBody>
          <a:bodyPr wrap="none" anchor="ctr"/>
          <a:lstStyle/>
          <a:p>
            <a:pPr rtl="0">
              <a:defRPr/>
            </a:pPr>
            <a:r>
              <a:rPr lang="en-US" sz="3200" b="1" u="sng" dirty="0">
                <a:solidFill>
                  <a:srgbClr val="CC0066"/>
                </a:solidFill>
                <a:effectLst>
                  <a:outerShdw blurRad="38100" dist="38100" dir="2700000" algn="tl">
                    <a:srgbClr val="000000"/>
                  </a:outerShdw>
                </a:effectLst>
                <a:latin typeface="Arial" pitchFamily="34" charset="0"/>
                <a:cs typeface="Arial" pitchFamily="34" charset="0"/>
              </a:rPr>
              <a:t>MOH operates</a:t>
            </a:r>
          </a:p>
          <a:p>
            <a:pPr rtl="0">
              <a:buFontTx/>
              <a:buChar char="•"/>
              <a:defRPr/>
            </a:pPr>
            <a:r>
              <a:rPr lang="en-US" sz="3200" b="1" dirty="0">
                <a:solidFill>
                  <a:srgbClr val="3333FF"/>
                </a:solidFill>
                <a:effectLst>
                  <a:outerShdw blurRad="38100" dist="38100" dir="2700000" algn="tl">
                    <a:srgbClr val="000000"/>
                  </a:outerShdw>
                </a:effectLst>
                <a:latin typeface="Arial" pitchFamily="34" charset="0"/>
                <a:cs typeface="Arial" pitchFamily="34" charset="0"/>
              </a:rPr>
              <a:t> </a:t>
            </a:r>
            <a:r>
              <a:rPr lang="en-US" sz="3200" b="1" dirty="0" smtClean="0">
                <a:effectLst>
                  <a:outerShdw blurRad="38100" dist="38100" dir="2700000" algn="tl">
                    <a:srgbClr val="FFFFFF"/>
                  </a:outerShdw>
                </a:effectLst>
                <a:latin typeface="Arial" pitchFamily="34" charset="0"/>
                <a:cs typeface="Arial" pitchFamily="34" charset="0"/>
              </a:rPr>
              <a:t>(35%</a:t>
            </a:r>
            <a:r>
              <a:rPr lang="en-US" sz="3600" b="1" dirty="0" smtClean="0">
                <a:effectLst>
                  <a:outerShdw blurRad="38100" dist="38100" dir="2700000" algn="tl">
                    <a:srgbClr val="FFFFFF"/>
                  </a:outerShdw>
                </a:effectLst>
                <a:latin typeface="Arial" pitchFamily="34" charset="0"/>
                <a:cs typeface="Arial" pitchFamily="34" charset="0"/>
              </a:rPr>
              <a:t> </a:t>
            </a:r>
            <a:r>
              <a:rPr lang="en-US" sz="3600" b="1" dirty="0">
                <a:effectLst>
                  <a:outerShdw blurRad="38100" dist="38100" dir="2700000" algn="tl">
                    <a:srgbClr val="FFFFFF"/>
                  </a:outerShdw>
                </a:effectLst>
                <a:latin typeface="Arial" pitchFamily="34" charset="0"/>
                <a:cs typeface="Arial" pitchFamily="34" charset="0"/>
              </a:rPr>
              <a:t>of all hospital beds)</a:t>
            </a:r>
            <a:endParaRPr lang="en-US" sz="3600" b="1" dirty="0">
              <a:solidFill>
                <a:srgbClr val="003300"/>
              </a:solidFill>
              <a:effectLst>
                <a:outerShdw blurRad="38100" dist="38100" dir="2700000" algn="tl">
                  <a:srgbClr val="000000"/>
                </a:outerShdw>
              </a:effectLst>
              <a:latin typeface="Arial" pitchFamily="34" charset="0"/>
              <a:cs typeface="Arial" pitchFamily="34" charset="0"/>
            </a:endParaRPr>
          </a:p>
        </p:txBody>
      </p:sp>
      <p:sp>
        <p:nvSpPr>
          <p:cNvPr id="219141" name="Rectangle 5"/>
          <p:cNvSpPr>
            <a:spLocks noChangeArrowheads="1"/>
          </p:cNvSpPr>
          <p:nvPr/>
        </p:nvSpPr>
        <p:spPr bwMode="auto">
          <a:xfrm>
            <a:off x="533400" y="1905000"/>
            <a:ext cx="8153400" cy="1143000"/>
          </a:xfrm>
          <a:prstGeom prst="rect">
            <a:avLst/>
          </a:prstGeom>
          <a:solidFill>
            <a:srgbClr val="7EE6FE"/>
          </a:solidFill>
          <a:ln w="9525">
            <a:solidFill>
              <a:schemeClr val="tx1"/>
            </a:solidFill>
            <a:miter lim="800000"/>
            <a:headEnd/>
            <a:tailEnd/>
          </a:ln>
          <a:effectLst/>
        </p:spPr>
        <p:txBody>
          <a:bodyPr wrap="none" anchor="ctr"/>
          <a:lstStyle/>
          <a:p>
            <a:pPr rtl="0" eaLnBrk="0" hangingPunct="0">
              <a:spcBef>
                <a:spcPct val="20000"/>
              </a:spcBef>
              <a:buFont typeface="Arial" pitchFamily="34" charset="0"/>
              <a:buNone/>
              <a:defRPr/>
            </a:pPr>
            <a:r>
              <a:rPr lang="en-US" sz="3200" b="1" u="sng" dirty="0">
                <a:solidFill>
                  <a:srgbClr val="CC0066"/>
                </a:solidFill>
                <a:effectLst>
                  <a:outerShdw blurRad="38100" dist="38100" dir="2700000" algn="tl">
                    <a:srgbClr val="000000"/>
                  </a:outerShdw>
                </a:effectLst>
                <a:latin typeface="Arial" pitchFamily="34" charset="0"/>
                <a:cs typeface="Arial" pitchFamily="34" charset="0"/>
              </a:rPr>
              <a:t>The military’s RMS runs</a:t>
            </a:r>
            <a:r>
              <a:rPr lang="en-US" dirty="0">
                <a:effectLst>
                  <a:outerShdw blurRad="38100" dist="38100" dir="2700000" algn="tl">
                    <a:srgbClr val="FFFFFF"/>
                  </a:outerShdw>
                </a:effectLst>
                <a:latin typeface="Arial" pitchFamily="34" charset="0"/>
                <a:cs typeface="Arial" pitchFamily="34" charset="0"/>
              </a:rPr>
              <a:t> </a:t>
            </a:r>
          </a:p>
          <a:p>
            <a:pPr rtl="0" eaLnBrk="0" hangingPunct="0">
              <a:spcBef>
                <a:spcPct val="20000"/>
              </a:spcBef>
              <a:buFont typeface="Arial" pitchFamily="34" charset="0"/>
              <a:buChar char="•"/>
              <a:defRPr/>
            </a:pPr>
            <a:r>
              <a:rPr lang="en-US" sz="3200" b="1" dirty="0">
                <a:solidFill>
                  <a:srgbClr val="3333FF"/>
                </a:solidFill>
                <a:effectLst>
                  <a:outerShdw blurRad="38100" dist="38100" dir="2700000" algn="tl">
                    <a:srgbClr val="000000"/>
                  </a:outerShdw>
                </a:effectLst>
                <a:latin typeface="Arial" pitchFamily="34" charset="0"/>
                <a:cs typeface="Arial" pitchFamily="34" charset="0"/>
              </a:rPr>
              <a:t> </a:t>
            </a:r>
            <a:r>
              <a:rPr lang="en-US" sz="3200" b="1" dirty="0" smtClean="0">
                <a:effectLst>
                  <a:outerShdw blurRad="38100" dist="38100" dir="2700000" algn="tl">
                    <a:srgbClr val="FFFFFF"/>
                  </a:outerShdw>
                </a:effectLst>
                <a:latin typeface="Arial" pitchFamily="34" charset="0"/>
                <a:cs typeface="Arial" pitchFamily="34" charset="0"/>
              </a:rPr>
              <a:t>(23% </a:t>
            </a:r>
            <a:r>
              <a:rPr lang="en-US" sz="3200" b="1" dirty="0">
                <a:effectLst>
                  <a:outerShdw blurRad="38100" dist="38100" dir="2700000" algn="tl">
                    <a:srgbClr val="FFFFFF"/>
                  </a:outerShdw>
                </a:effectLst>
                <a:latin typeface="Arial" pitchFamily="34" charset="0"/>
                <a:cs typeface="Arial" pitchFamily="34" charset="0"/>
              </a:rPr>
              <a:t>of all beds)</a:t>
            </a:r>
            <a:r>
              <a:rPr lang="en-US" sz="3200" dirty="0">
                <a:effectLst>
                  <a:outerShdw blurRad="38100" dist="38100" dir="2700000" algn="tl">
                    <a:srgbClr val="FFFFFF"/>
                  </a:outerShdw>
                </a:effectLst>
                <a:latin typeface="Arial" pitchFamily="34" charset="0"/>
                <a:cs typeface="Arial" pitchFamily="34" charset="0"/>
              </a:rPr>
              <a:t> </a:t>
            </a:r>
            <a:endParaRPr lang="en-US" sz="3200" b="1" dirty="0">
              <a:solidFill>
                <a:srgbClr val="003300"/>
              </a:solidFill>
              <a:effectLst>
                <a:outerShdw blurRad="38100" dist="38100" dir="2700000" algn="tl">
                  <a:srgbClr val="000000"/>
                </a:outerShdw>
              </a:effectLst>
              <a:latin typeface="Arial" pitchFamily="34" charset="0"/>
              <a:cs typeface="Arial" pitchFamily="34" charset="0"/>
            </a:endParaRPr>
          </a:p>
        </p:txBody>
      </p:sp>
      <p:sp>
        <p:nvSpPr>
          <p:cNvPr id="219142" name="Rectangle 6"/>
          <p:cNvSpPr>
            <a:spLocks noChangeArrowheads="1"/>
          </p:cNvSpPr>
          <p:nvPr/>
        </p:nvSpPr>
        <p:spPr bwMode="auto">
          <a:xfrm>
            <a:off x="533400" y="3200400"/>
            <a:ext cx="8153400" cy="1443046"/>
          </a:xfrm>
          <a:prstGeom prst="rect">
            <a:avLst/>
          </a:prstGeom>
          <a:solidFill>
            <a:srgbClr val="FFD5F7"/>
          </a:solidFill>
          <a:ln w="9525">
            <a:solidFill>
              <a:schemeClr val="tx1"/>
            </a:solidFill>
            <a:miter lim="800000"/>
            <a:headEnd/>
            <a:tailEnd/>
          </a:ln>
          <a:effectLst/>
        </p:spPr>
        <p:txBody>
          <a:bodyPr wrap="none" anchor="ctr"/>
          <a:lstStyle/>
          <a:p>
            <a:pPr rtl="0">
              <a:defRPr/>
            </a:pPr>
            <a:r>
              <a:rPr lang="en-US" sz="2800" b="1" u="sng" dirty="0">
                <a:solidFill>
                  <a:srgbClr val="CC0066"/>
                </a:solidFill>
                <a:effectLst>
                  <a:outerShdw blurRad="38100" dist="38100" dir="2700000" algn="tl">
                    <a:srgbClr val="000000"/>
                  </a:outerShdw>
                </a:effectLst>
                <a:latin typeface="Arial" pitchFamily="34" charset="0"/>
                <a:cs typeface="Arial" pitchFamily="34" charset="0"/>
              </a:rPr>
              <a:t>The private sector </a:t>
            </a:r>
            <a:r>
              <a:rPr lang="en-US" sz="2800" b="1" u="sng" dirty="0" smtClean="0">
                <a:solidFill>
                  <a:srgbClr val="CC0066"/>
                </a:solidFill>
                <a:effectLst>
                  <a:outerShdw blurRad="38100" dist="38100" dir="2700000" algn="tl">
                    <a:srgbClr val="000000"/>
                  </a:outerShdw>
                </a:effectLst>
                <a:latin typeface="Arial" pitchFamily="34" charset="0"/>
                <a:cs typeface="Arial" pitchFamily="34" charset="0"/>
              </a:rPr>
              <a:t>runs </a:t>
            </a:r>
            <a:endParaRPr lang="en-US" sz="2800" b="1" u="sng" dirty="0">
              <a:solidFill>
                <a:srgbClr val="CC0066"/>
              </a:solidFill>
              <a:effectLst>
                <a:outerShdw blurRad="38100" dist="38100" dir="2700000" algn="tl">
                  <a:srgbClr val="000000"/>
                </a:outerShdw>
              </a:effectLst>
              <a:latin typeface="Arial" pitchFamily="34" charset="0"/>
              <a:cs typeface="Arial" pitchFamily="34" charset="0"/>
            </a:endParaRPr>
          </a:p>
          <a:p>
            <a:pPr rtl="0">
              <a:buFontTx/>
              <a:buChar char="•"/>
              <a:defRPr/>
            </a:pPr>
            <a:r>
              <a:rPr lang="en-US" sz="2800" b="1" dirty="0" smtClean="0">
                <a:effectLst>
                  <a:outerShdw blurRad="38100" dist="38100" dir="2700000" algn="tl">
                    <a:srgbClr val="FFFFFF"/>
                  </a:outerShdw>
                </a:effectLst>
                <a:latin typeface="Arial" pitchFamily="34" charset="0"/>
                <a:cs typeface="Arial" pitchFamily="34" charset="0"/>
              </a:rPr>
              <a:t>(34% </a:t>
            </a:r>
            <a:r>
              <a:rPr lang="en-US" sz="2800" b="1" dirty="0">
                <a:effectLst>
                  <a:outerShdw blurRad="38100" dist="38100" dir="2700000" algn="tl">
                    <a:srgbClr val="FFFFFF"/>
                  </a:outerShdw>
                </a:effectLst>
                <a:latin typeface="Arial" pitchFamily="34" charset="0"/>
                <a:cs typeface="Arial" pitchFamily="34" charset="0"/>
              </a:rPr>
              <a:t>of all hospital beds</a:t>
            </a:r>
            <a:r>
              <a:rPr lang="en-US" sz="2800" b="1" dirty="0" smtClean="0">
                <a:effectLst>
                  <a:outerShdw blurRad="38100" dist="38100" dir="2700000" algn="tl">
                    <a:srgbClr val="FFFFFF"/>
                  </a:outerShdw>
                </a:effectLst>
                <a:latin typeface="Arial" pitchFamily="34" charset="0"/>
                <a:cs typeface="Arial" pitchFamily="34" charset="0"/>
              </a:rPr>
              <a:t>)</a:t>
            </a:r>
            <a:endParaRPr lang="en-US" sz="2800" b="1" dirty="0">
              <a:effectLst>
                <a:outerShdw blurRad="38100" dist="38100" dir="2700000" algn="tl">
                  <a:srgbClr val="FFFFFF"/>
                </a:outerShdw>
              </a:effectLst>
              <a:latin typeface="Arial" pitchFamily="34" charset="0"/>
              <a:cs typeface="Arial" pitchFamily="34" charset="0"/>
            </a:endParaRPr>
          </a:p>
        </p:txBody>
      </p:sp>
      <p:sp>
        <p:nvSpPr>
          <p:cNvPr id="219143" name="Rectangle 7"/>
          <p:cNvSpPr>
            <a:spLocks noChangeArrowheads="1"/>
          </p:cNvSpPr>
          <p:nvPr/>
        </p:nvSpPr>
        <p:spPr bwMode="auto">
          <a:xfrm>
            <a:off x="500034" y="5072074"/>
            <a:ext cx="8153400" cy="1285884"/>
          </a:xfrm>
          <a:prstGeom prst="rect">
            <a:avLst/>
          </a:prstGeom>
          <a:solidFill>
            <a:srgbClr val="F3FFB5"/>
          </a:solidFill>
          <a:ln w="9525">
            <a:solidFill>
              <a:schemeClr val="tx1"/>
            </a:solidFill>
            <a:miter lim="800000"/>
            <a:headEnd/>
            <a:tailEnd/>
          </a:ln>
          <a:effectLst/>
        </p:spPr>
        <p:txBody>
          <a:bodyPr wrap="none" anchor="ctr"/>
          <a:lstStyle/>
          <a:p>
            <a:pPr rtl="0" eaLnBrk="0" hangingPunct="0">
              <a:spcBef>
                <a:spcPct val="20000"/>
              </a:spcBef>
              <a:buFont typeface="Arial" pitchFamily="34" charset="0"/>
              <a:buNone/>
              <a:defRPr/>
            </a:pPr>
            <a:r>
              <a:rPr lang="en-US" sz="3200" b="1" u="sng" dirty="0" smtClean="0">
                <a:solidFill>
                  <a:srgbClr val="CC0066"/>
                </a:solidFill>
                <a:effectLst>
                  <a:outerShdw blurRad="38100" dist="38100" dir="2700000" algn="tl">
                    <a:srgbClr val="000000"/>
                  </a:outerShdw>
                </a:effectLst>
                <a:latin typeface="Arial" pitchFamily="34" charset="0"/>
                <a:cs typeface="Arial" pitchFamily="34" charset="0"/>
              </a:rPr>
              <a:t>University Hospitals</a:t>
            </a:r>
            <a:endParaRPr lang="en-US" sz="2800" dirty="0">
              <a:effectLst>
                <a:outerShdw blurRad="38100" dist="38100" dir="2700000" algn="tl">
                  <a:srgbClr val="FFFFFF"/>
                </a:outerShdw>
              </a:effectLst>
              <a:latin typeface="Arial" pitchFamily="34" charset="0"/>
              <a:cs typeface="Arial" pitchFamily="34" charset="0"/>
            </a:endParaRPr>
          </a:p>
          <a:p>
            <a:pPr rtl="0" eaLnBrk="0" hangingPunct="0">
              <a:spcBef>
                <a:spcPct val="20000"/>
              </a:spcBef>
              <a:buFont typeface="Wingdings" pitchFamily="2" charset="2"/>
              <a:buChar char="§"/>
              <a:defRPr/>
            </a:pPr>
            <a:r>
              <a:rPr lang="en-US" sz="3200" b="1" u="sng" dirty="0" smtClean="0">
                <a:effectLst>
                  <a:outerShdw blurRad="38100" dist="38100" dir="2700000" algn="tl">
                    <a:srgbClr val="000000">
                      <a:alpha val="43137"/>
                    </a:srgbClr>
                  </a:outerShdw>
                </a:effectLst>
                <a:latin typeface="Arial" pitchFamily="34" charset="0"/>
                <a:cs typeface="Arial" pitchFamily="34" charset="0"/>
              </a:rPr>
              <a:t>(</a:t>
            </a:r>
            <a:r>
              <a:rPr lang="en-US" sz="3200" b="1" dirty="0" smtClean="0">
                <a:effectLst>
                  <a:outerShdw blurRad="38100" dist="38100" dir="2700000" algn="tl">
                    <a:srgbClr val="FFFFFF"/>
                  </a:outerShdw>
                </a:effectLst>
                <a:latin typeface="Arial" pitchFamily="34" charset="0"/>
                <a:cs typeface="Arial" pitchFamily="34" charset="0"/>
              </a:rPr>
              <a:t>8% of </a:t>
            </a:r>
            <a:r>
              <a:rPr lang="en-US" sz="3200" b="1" dirty="0">
                <a:effectLst>
                  <a:outerShdw blurRad="38100" dist="38100" dir="2700000" algn="tl">
                    <a:srgbClr val="FFFFFF"/>
                  </a:outerShdw>
                </a:effectLst>
                <a:latin typeface="Arial" pitchFamily="34" charset="0"/>
                <a:cs typeface="Arial" pitchFamily="34" charset="0"/>
              </a:rPr>
              <a:t>total </a:t>
            </a:r>
            <a:r>
              <a:rPr lang="en-US" sz="3200" b="1" dirty="0" smtClean="0">
                <a:effectLst>
                  <a:outerShdw blurRad="38100" dist="38100" dir="2700000" algn="tl">
                    <a:srgbClr val="FFFFFF"/>
                  </a:outerShdw>
                </a:effectLst>
                <a:latin typeface="Arial" pitchFamily="34" charset="0"/>
                <a:cs typeface="Arial" pitchFamily="34" charset="0"/>
              </a:rPr>
              <a:t>beds)</a:t>
            </a:r>
            <a:endParaRPr lang="en-US" sz="3200" b="1" dirty="0">
              <a:effectLst>
                <a:outerShdw blurRad="38100" dist="38100" dir="2700000" algn="tl">
                  <a:srgbClr val="FFFFFF"/>
                </a:outerShdw>
              </a:effectLst>
              <a:latin typeface="Arial" pitchFamily="34" charset="0"/>
              <a:cs typeface="Arial" pitchFamily="34" charset="0"/>
            </a:endParaRPr>
          </a:p>
        </p:txBody>
      </p:sp>
      <p:sp>
        <p:nvSpPr>
          <p:cNvPr id="6" name="TextBox 5"/>
          <p:cNvSpPr txBox="1"/>
          <p:nvPr/>
        </p:nvSpPr>
        <p:spPr>
          <a:xfrm>
            <a:off x="2285984" y="4357694"/>
            <a:ext cx="6572296" cy="923330"/>
          </a:xfrm>
          <a:prstGeom prst="rect">
            <a:avLst/>
          </a:prstGeom>
          <a:solidFill>
            <a:srgbClr val="FFFF66"/>
          </a:solidFill>
        </p:spPr>
        <p:txBody>
          <a:bodyPr wrap="square" rtlCol="0">
            <a:spAutoFit/>
          </a:bodyPr>
          <a:lstStyle/>
          <a:p>
            <a:r>
              <a:rPr lang="en-GB" b="1" dirty="0" smtClean="0"/>
              <a:t>HB: all </a:t>
            </a:r>
            <a:r>
              <a:rPr lang="en-GB" b="1" dirty="0"/>
              <a:t>hospital beds which are regularly maintained and staffed and immediately available for the care of admitted patients.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19139"/>
                                        </p:tgtEl>
                                        <p:attrNameLst>
                                          <p:attrName>style.visibility</p:attrName>
                                        </p:attrNameLst>
                                      </p:cBhvr>
                                      <p:to>
                                        <p:strVal val="visible"/>
                                      </p:to>
                                    </p:set>
                                    <p:anim calcmode="lin" valueType="num">
                                      <p:cBhvr>
                                        <p:cTn id="7" dur="500" fill="hold"/>
                                        <p:tgtEl>
                                          <p:spTgt spid="219139"/>
                                        </p:tgtEl>
                                        <p:attrNameLst>
                                          <p:attrName>ppt_w</p:attrName>
                                        </p:attrNameLst>
                                      </p:cBhvr>
                                      <p:tavLst>
                                        <p:tav tm="0">
                                          <p:val>
                                            <p:fltVal val="0"/>
                                          </p:val>
                                        </p:tav>
                                        <p:tav tm="100000">
                                          <p:val>
                                            <p:strVal val="#ppt_w"/>
                                          </p:val>
                                        </p:tav>
                                      </p:tavLst>
                                    </p:anim>
                                    <p:anim calcmode="lin" valueType="num">
                                      <p:cBhvr>
                                        <p:cTn id="8" dur="500" fill="hold"/>
                                        <p:tgtEl>
                                          <p:spTgt spid="21913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19141"/>
                                        </p:tgtEl>
                                        <p:attrNameLst>
                                          <p:attrName>style.visibility</p:attrName>
                                        </p:attrNameLst>
                                      </p:cBhvr>
                                      <p:to>
                                        <p:strVal val="visible"/>
                                      </p:to>
                                    </p:set>
                                    <p:anim calcmode="lin" valueType="num">
                                      <p:cBhvr>
                                        <p:cTn id="13" dur="500" fill="hold"/>
                                        <p:tgtEl>
                                          <p:spTgt spid="219141"/>
                                        </p:tgtEl>
                                        <p:attrNameLst>
                                          <p:attrName>ppt_w</p:attrName>
                                        </p:attrNameLst>
                                      </p:cBhvr>
                                      <p:tavLst>
                                        <p:tav tm="0">
                                          <p:val>
                                            <p:fltVal val="0"/>
                                          </p:val>
                                        </p:tav>
                                        <p:tav tm="100000">
                                          <p:val>
                                            <p:strVal val="#ppt_w"/>
                                          </p:val>
                                        </p:tav>
                                      </p:tavLst>
                                    </p:anim>
                                    <p:anim calcmode="lin" valueType="num">
                                      <p:cBhvr>
                                        <p:cTn id="14" dur="500" fill="hold"/>
                                        <p:tgtEl>
                                          <p:spTgt spid="219141"/>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19142"/>
                                        </p:tgtEl>
                                        <p:attrNameLst>
                                          <p:attrName>style.visibility</p:attrName>
                                        </p:attrNameLst>
                                      </p:cBhvr>
                                      <p:to>
                                        <p:strVal val="visible"/>
                                      </p:to>
                                    </p:set>
                                    <p:anim calcmode="lin" valueType="num">
                                      <p:cBhvr>
                                        <p:cTn id="19" dur="500" fill="hold"/>
                                        <p:tgtEl>
                                          <p:spTgt spid="219142"/>
                                        </p:tgtEl>
                                        <p:attrNameLst>
                                          <p:attrName>ppt_w</p:attrName>
                                        </p:attrNameLst>
                                      </p:cBhvr>
                                      <p:tavLst>
                                        <p:tav tm="0">
                                          <p:val>
                                            <p:fltVal val="0"/>
                                          </p:val>
                                        </p:tav>
                                        <p:tav tm="100000">
                                          <p:val>
                                            <p:strVal val="#ppt_w"/>
                                          </p:val>
                                        </p:tav>
                                      </p:tavLst>
                                    </p:anim>
                                    <p:anim calcmode="lin" valueType="num">
                                      <p:cBhvr>
                                        <p:cTn id="20" dur="500" fill="hold"/>
                                        <p:tgtEl>
                                          <p:spTgt spid="219142"/>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9143"/>
                                        </p:tgtEl>
                                        <p:attrNameLst>
                                          <p:attrName>style.visibility</p:attrName>
                                        </p:attrNameLst>
                                      </p:cBhvr>
                                      <p:to>
                                        <p:strVal val="visible"/>
                                      </p:to>
                                    </p:set>
                                    <p:anim calcmode="lin" valueType="num">
                                      <p:cBhvr additive="base">
                                        <p:cTn id="25" dur="500" fill="hold"/>
                                        <p:tgtEl>
                                          <p:spTgt spid="219143"/>
                                        </p:tgtEl>
                                        <p:attrNameLst>
                                          <p:attrName>ppt_x</p:attrName>
                                        </p:attrNameLst>
                                      </p:cBhvr>
                                      <p:tavLst>
                                        <p:tav tm="0">
                                          <p:val>
                                            <p:strVal val="#ppt_x"/>
                                          </p:val>
                                        </p:tav>
                                        <p:tav tm="100000">
                                          <p:val>
                                            <p:strVal val="#ppt_x"/>
                                          </p:val>
                                        </p:tav>
                                      </p:tavLst>
                                    </p:anim>
                                    <p:anim calcmode="lin" valueType="num">
                                      <p:cBhvr additive="base">
                                        <p:cTn id="26" dur="500" fill="hold"/>
                                        <p:tgtEl>
                                          <p:spTgt spid="2191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animBg="1"/>
      <p:bldP spid="219141" grpId="0" animBg="1"/>
      <p:bldP spid="219142" grpId="0" animBg="1"/>
      <p:bldP spid="2191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Non for profit organisations</a:t>
            </a:r>
            <a:endParaRPr lang="en-GB" dirty="0"/>
          </a:p>
        </p:txBody>
      </p:sp>
      <p:sp>
        <p:nvSpPr>
          <p:cNvPr id="2" name="Content Placeholder 1"/>
          <p:cNvSpPr>
            <a:spLocks noGrp="1"/>
          </p:cNvSpPr>
          <p:nvPr>
            <p:ph idx="1"/>
          </p:nvPr>
        </p:nvSpPr>
        <p:spPr>
          <a:xfrm>
            <a:off x="628650" y="1484784"/>
            <a:ext cx="8119814" cy="4692179"/>
          </a:xfrm>
        </p:spPr>
        <p:txBody>
          <a:bodyPr>
            <a:normAutofit fontScale="92500"/>
          </a:bodyPr>
          <a:lstStyle/>
          <a:p>
            <a:pPr>
              <a:buNone/>
            </a:pPr>
            <a:r>
              <a:rPr lang="en-GB" dirty="0" smtClean="0">
                <a:effectLst>
                  <a:outerShdw blurRad="38100" dist="38100" dir="2700000" algn="tl">
                    <a:srgbClr val="000000">
                      <a:alpha val="43137"/>
                    </a:srgbClr>
                  </a:outerShdw>
                </a:effectLst>
              </a:rPr>
              <a:t>The United Nation Relief and Works Agency (UNRWA) </a:t>
            </a:r>
            <a:r>
              <a:rPr lang="en-GB" dirty="0" smtClean="0"/>
              <a:t>is responsible for providing a healthy living environment for 2.10 million Palestine refugees since 1950s .It delivers primary health care services through 23 primary health care facilities.  Although UNRWA mainly focuses on primary health care, it also helps refugees' access secondary and tertiary care services as a financer and provider of health care but not as insurer.</a:t>
            </a:r>
          </a:p>
          <a:p>
            <a:pPr>
              <a:buNone/>
            </a:pPr>
            <a:endParaRPr lang="en-GB" dirty="0" smtClean="0"/>
          </a:p>
          <a:p>
            <a:pPr>
              <a:buNone/>
            </a:pPr>
            <a:r>
              <a:rPr lang="en-GB" dirty="0" smtClean="0">
                <a:effectLst>
                  <a:outerShdw blurRad="38100" dist="38100" dir="2700000" algn="tl">
                    <a:srgbClr val="000000">
                      <a:alpha val="43137"/>
                    </a:srgbClr>
                  </a:outerShdw>
                </a:effectLst>
              </a:rPr>
              <a:t>The King Hussein Cancer </a:t>
            </a:r>
            <a:r>
              <a:rPr lang="en-GB" dirty="0" err="1" smtClean="0">
                <a:effectLst>
                  <a:outerShdw blurRad="38100" dist="38100" dir="2700000" algn="tl">
                    <a:srgbClr val="000000">
                      <a:alpha val="43137"/>
                    </a:srgbClr>
                  </a:outerShdw>
                </a:effectLst>
              </a:rPr>
              <a:t>Center</a:t>
            </a:r>
            <a:r>
              <a:rPr lang="en-GB" dirty="0" smtClean="0">
                <a:effectLst>
                  <a:outerShdw blurRad="38100" dist="38100" dir="2700000" algn="tl">
                    <a:srgbClr val="000000">
                      <a:alpha val="43137"/>
                    </a:srgbClr>
                  </a:outerShdw>
                </a:effectLst>
              </a:rPr>
              <a:t> (KHCC)</a:t>
            </a:r>
            <a:r>
              <a:rPr lang="en-GB" dirty="0" smtClean="0"/>
              <a:t> is a specialized </a:t>
            </a:r>
            <a:r>
              <a:rPr lang="en-GB" dirty="0" err="1" smtClean="0"/>
              <a:t>center</a:t>
            </a:r>
            <a:r>
              <a:rPr lang="en-GB" dirty="0" smtClean="0"/>
              <a:t> for cancer care in Jordan since 1997. KHCC is a free-standing, independent, non-governmental, established by a Royal Decree to combat cancer in Jordan and the Middle East region. </a:t>
            </a:r>
          </a:p>
          <a:p>
            <a:pPr>
              <a:buNone/>
            </a:pPr>
            <a:endParaRPr lang="en-GB" dirty="0" smtClean="0"/>
          </a:p>
          <a:p>
            <a:pPr>
              <a:buNone/>
            </a:pPr>
            <a:r>
              <a:rPr lang="en-GB" dirty="0" smtClean="0">
                <a:effectLst>
                  <a:outerShdw blurRad="38100" dist="38100" dir="2700000" algn="tl">
                    <a:srgbClr val="000000">
                      <a:alpha val="43137"/>
                    </a:srgbClr>
                  </a:outerShdw>
                </a:effectLst>
              </a:rPr>
              <a:t>The National </a:t>
            </a:r>
            <a:r>
              <a:rPr lang="en-GB" dirty="0" err="1" smtClean="0">
                <a:effectLst>
                  <a:outerShdw blurRad="38100" dist="38100" dir="2700000" algn="tl">
                    <a:srgbClr val="000000">
                      <a:alpha val="43137"/>
                    </a:srgbClr>
                  </a:outerShdw>
                </a:effectLst>
              </a:rPr>
              <a:t>Center</a:t>
            </a:r>
            <a:r>
              <a:rPr lang="en-GB" dirty="0" smtClean="0">
                <a:effectLst>
                  <a:outerShdw blurRad="38100" dist="38100" dir="2700000" algn="tl">
                    <a:srgbClr val="000000">
                      <a:alpha val="43137"/>
                    </a:srgbClr>
                  </a:outerShdw>
                </a:effectLst>
              </a:rPr>
              <a:t> for Diabetes, Endocrinology and Genetics (NCDEG) </a:t>
            </a:r>
            <a:r>
              <a:rPr lang="en-GB" dirty="0" smtClean="0"/>
              <a:t>is an independent non for-profit Organization established in 1996 . The main goal of NCDEG is to provide high quality care, education and training in the fields of diabetes, endocrinology and genetics. </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Health Insurance coverage</a:t>
            </a:r>
            <a:endParaRPr lang="en-GB" dirty="0"/>
          </a:p>
        </p:txBody>
      </p:sp>
      <p:sp>
        <p:nvSpPr>
          <p:cNvPr id="2" name="Content Placeholder 1"/>
          <p:cNvSpPr>
            <a:spLocks noGrp="1"/>
          </p:cNvSpPr>
          <p:nvPr>
            <p:ph idx="1"/>
          </p:nvPr>
        </p:nvSpPr>
        <p:spPr/>
        <p:txBody>
          <a:bodyPr>
            <a:normAutofit fontScale="92500" lnSpcReduction="20000"/>
          </a:bodyPr>
          <a:lstStyle/>
          <a:p>
            <a:r>
              <a:rPr lang="en-GB" sz="3200" dirty="0"/>
              <a:t>70% of the population have health insurance, with the lowest levels </a:t>
            </a:r>
            <a:r>
              <a:rPr lang="en-GB" sz="3200" dirty="0" smtClean="0"/>
              <a:t>of insurance </a:t>
            </a:r>
            <a:r>
              <a:rPr lang="en-GB" sz="3200" dirty="0"/>
              <a:t>coverage appearing in Amman, at 54.9%. </a:t>
            </a:r>
            <a:endParaRPr lang="en-GB" sz="3200" dirty="0" smtClean="0"/>
          </a:p>
          <a:p>
            <a:r>
              <a:rPr lang="en-GB" sz="3200" dirty="0" smtClean="0"/>
              <a:t>The </a:t>
            </a:r>
            <a:r>
              <a:rPr lang="en-GB" sz="3200" dirty="0"/>
              <a:t>Ministry of </a:t>
            </a:r>
            <a:r>
              <a:rPr lang="en-GB" sz="3200" dirty="0" smtClean="0"/>
              <a:t>Health provides </a:t>
            </a:r>
            <a:r>
              <a:rPr lang="en-GB" sz="3200" dirty="0"/>
              <a:t>health insurance for all children of Jordanian nationality below the age of 6 years.</a:t>
            </a:r>
            <a:r>
              <a:rPr lang="en-GB" sz="3200" dirty="0" smtClean="0"/>
              <a:t> </a:t>
            </a:r>
          </a:p>
          <a:p>
            <a:r>
              <a:rPr lang="en-GB" sz="3200" b="1" dirty="0" err="1" smtClean="0"/>
              <a:t>MoH</a:t>
            </a:r>
            <a:r>
              <a:rPr lang="en-GB" sz="3200" b="1" dirty="0" smtClean="0"/>
              <a:t> is the main insurer (44%) of the population.</a:t>
            </a:r>
          </a:p>
          <a:p>
            <a:pPr>
              <a:buFont typeface="Wingdings" pitchFamily="2" charset="2"/>
              <a:buChar char="§"/>
            </a:pPr>
            <a:r>
              <a:rPr lang="en-GB" sz="3200" dirty="0" smtClean="0"/>
              <a:t>RMS insures 27% of the population, while the university hospitals insurance covers 1.3% of the population, and the private health insurance covers 5% of the population.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health system?</a:t>
            </a:r>
          </a:p>
        </p:txBody>
      </p:sp>
      <p:sp>
        <p:nvSpPr>
          <p:cNvPr id="3" name="Content Placeholder 2"/>
          <p:cNvSpPr>
            <a:spLocks noGrp="1"/>
          </p:cNvSpPr>
          <p:nvPr>
            <p:ph idx="1"/>
          </p:nvPr>
        </p:nvSpPr>
        <p:spPr/>
        <p:txBody>
          <a:bodyPr>
            <a:noAutofit/>
          </a:bodyPr>
          <a:lstStyle/>
          <a:p>
            <a:pPr>
              <a:buFont typeface="Wingdings" panose="05000000000000000000" pitchFamily="2" charset="2"/>
              <a:buChar char="q"/>
            </a:pPr>
            <a:r>
              <a:rPr lang="en-US" dirty="0" smtClean="0"/>
              <a:t>A </a:t>
            </a:r>
            <a:r>
              <a:rPr lang="en-US" dirty="0"/>
              <a:t>health system consists of all organizations, people and actions whose primary intent is to promote, restore or maintain </a:t>
            </a:r>
            <a:r>
              <a:rPr lang="en-US" dirty="0" smtClean="0"/>
              <a:t>health </a:t>
            </a:r>
            <a:r>
              <a:rPr lang="en-US" dirty="0"/>
              <a:t>. </a:t>
            </a:r>
            <a:r>
              <a:rPr lang="en-US" dirty="0" smtClean="0"/>
              <a:t>This </a:t>
            </a:r>
            <a:r>
              <a:rPr lang="en-US" dirty="0"/>
              <a:t>includes efforts to influence determinants of health as well as more direct health-improving activities. </a:t>
            </a:r>
            <a:endParaRPr lang="en-US" dirty="0" smtClean="0"/>
          </a:p>
          <a:p>
            <a:pPr>
              <a:buFont typeface="Wingdings" panose="05000000000000000000" pitchFamily="2" charset="2"/>
              <a:buChar char="q"/>
            </a:pPr>
            <a:r>
              <a:rPr lang="en-US" dirty="0" smtClean="0"/>
              <a:t>Health </a:t>
            </a:r>
            <a:r>
              <a:rPr lang="en-US" dirty="0"/>
              <a:t>systems encompass all levels: central, regional, district, community, and household. </a:t>
            </a:r>
            <a:endParaRPr lang="en-US" dirty="0" smtClean="0"/>
          </a:p>
        </p:txBody>
      </p:sp>
    </p:spTree>
    <p:extLst>
      <p:ext uri="{BB962C8B-B14F-4D97-AF65-F5344CB8AC3E}">
        <p14:creationId xmlns:p14="http://schemas.microsoft.com/office/powerpoint/2010/main" val="26037045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Enrolees from Medicine Faculties for the year 2016/2017</a:t>
            </a:r>
            <a:endParaRPr lang="en-GB" dirty="0"/>
          </a:p>
        </p:txBody>
      </p:sp>
      <p:sp>
        <p:nvSpPr>
          <p:cNvPr id="3" name="Content Placeholder 2"/>
          <p:cNvSpPr>
            <a:spLocks noGrp="1"/>
          </p:cNvSpPr>
          <p:nvPr>
            <p:ph idx="1"/>
          </p:nvPr>
        </p:nvSpPr>
        <p:spPr/>
        <p:txBody>
          <a:bodyPr/>
          <a:lstStyle/>
          <a:p>
            <a:r>
              <a:rPr lang="en-GB" dirty="0" smtClean="0"/>
              <a:t>Jordan currently has six Medical Faculties (the University of Jordan, the Jordan University of Science and Technology, the Hashemite University, </a:t>
            </a:r>
            <a:r>
              <a:rPr lang="en-GB" dirty="0" err="1" smtClean="0"/>
              <a:t>Mut’ah</a:t>
            </a:r>
            <a:r>
              <a:rPr lang="en-GB" dirty="0" smtClean="0"/>
              <a:t> University, in addition to Al- </a:t>
            </a:r>
            <a:r>
              <a:rPr lang="en-GB" dirty="0" err="1" smtClean="0"/>
              <a:t>Yarmouk</a:t>
            </a:r>
            <a:r>
              <a:rPr lang="en-GB" dirty="0" smtClean="0"/>
              <a:t> University and AL-</a:t>
            </a:r>
            <a:r>
              <a:rPr lang="en-GB" dirty="0" err="1" smtClean="0"/>
              <a:t>Balqa</a:t>
            </a:r>
            <a:r>
              <a:rPr lang="en-GB" dirty="0" smtClean="0"/>
              <a:t> Applied University which are newly opened and thus have no graduates. </a:t>
            </a:r>
            <a:endParaRPr lang="en-GB" dirty="0"/>
          </a:p>
        </p:txBody>
      </p:sp>
      <p:pic>
        <p:nvPicPr>
          <p:cNvPr id="4" name="Picture 3"/>
          <p:cNvPicPr>
            <a:picLocks noChangeAspect="1"/>
          </p:cNvPicPr>
          <p:nvPr/>
        </p:nvPicPr>
        <p:blipFill rotWithShape="1">
          <a:blip r:embed="rId2"/>
          <a:srcRect l="29917" t="38133" r="30460" b="25593"/>
          <a:stretch/>
        </p:blipFill>
        <p:spPr>
          <a:xfrm>
            <a:off x="2195736" y="3284984"/>
            <a:ext cx="6552728" cy="3372728"/>
          </a:xfrm>
          <a:prstGeom prst="rect">
            <a:avLst/>
          </a:prstGeom>
        </p:spPr>
      </p:pic>
    </p:spTree>
    <p:extLst>
      <p:ext uri="{BB962C8B-B14F-4D97-AF65-F5344CB8AC3E}">
        <p14:creationId xmlns:p14="http://schemas.microsoft.com/office/powerpoint/2010/main" val="3837980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Expenditure</a:t>
            </a:r>
            <a:endParaRPr lang="en-GB" dirty="0"/>
          </a:p>
        </p:txBody>
      </p:sp>
      <p:sp>
        <p:nvSpPr>
          <p:cNvPr id="3" name="Content Placeholder 2"/>
          <p:cNvSpPr>
            <a:spLocks noGrp="1"/>
          </p:cNvSpPr>
          <p:nvPr>
            <p:ph idx="1"/>
          </p:nvPr>
        </p:nvSpPr>
        <p:spPr/>
        <p:txBody>
          <a:bodyPr>
            <a:normAutofit fontScale="92500" lnSpcReduction="10000"/>
          </a:bodyPr>
          <a:lstStyle/>
          <a:p>
            <a:r>
              <a:rPr lang="en-GB" sz="3200" dirty="0" smtClean="0"/>
              <a:t>Jordan spent approximately JD 1.880 billion on health, or JD 231.8 per capita. </a:t>
            </a:r>
          </a:p>
          <a:p>
            <a:r>
              <a:rPr lang="en-GB" sz="3200" dirty="0" smtClean="0"/>
              <a:t>This total health expenditure represented </a:t>
            </a:r>
            <a:r>
              <a:rPr lang="en-GB" sz="3200" dirty="0" smtClean="0">
                <a:solidFill>
                  <a:srgbClr val="FF0000"/>
                </a:solidFill>
              </a:rPr>
              <a:t>8% </a:t>
            </a:r>
            <a:r>
              <a:rPr lang="en-GB" sz="3200" dirty="0" smtClean="0"/>
              <a:t>of Jordan’s GDP (2013). </a:t>
            </a:r>
          </a:p>
          <a:p>
            <a:endParaRPr lang="en-GB" sz="3200" dirty="0"/>
          </a:p>
          <a:p>
            <a:r>
              <a:rPr lang="en-GB" sz="3200" dirty="0" smtClean="0"/>
              <a:t>–US 18% of GDP, UK 9.6% of GDP</a:t>
            </a:r>
          </a:p>
          <a:p>
            <a:endParaRPr lang="en-GB"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750" y="332656"/>
            <a:ext cx="8229600" cy="708422"/>
          </a:xfrm>
        </p:spPr>
        <p:txBody>
          <a:bodyPr>
            <a:noAutofit/>
          </a:bodyPr>
          <a:lstStyle/>
          <a:p>
            <a:pPr algn="ctr">
              <a:defRPr/>
            </a:pPr>
            <a:r>
              <a:rPr lang="en-GB" sz="3200" dirty="0"/>
              <a:t>Public Sector </a:t>
            </a:r>
            <a:r>
              <a:rPr lang="en-GB" sz="3200" dirty="0" smtClean="0"/>
              <a:t>Expenditure </a:t>
            </a:r>
            <a:r>
              <a:rPr lang="en-GB" sz="3200" dirty="0"/>
              <a:t>By Function </a:t>
            </a:r>
            <a:br>
              <a:rPr lang="en-GB" sz="3200" dirty="0"/>
            </a:br>
            <a:r>
              <a:rPr lang="en-GB" sz="3200" dirty="0"/>
              <a:t>JOD</a:t>
            </a:r>
          </a:p>
        </p:txBody>
      </p:sp>
      <p:sp>
        <p:nvSpPr>
          <p:cNvPr id="48131" name="Slide Number Placeholder 3"/>
          <p:cNvSpPr>
            <a:spLocks noGrp="1"/>
          </p:cNvSpPr>
          <p:nvPr>
            <p:ph type="sldNum" sz="quarter" idx="12"/>
          </p:nvPr>
        </p:nvSpPr>
        <p:spPr bwMode="auto">
          <a:noFill/>
          <a:ln>
            <a:miter lim="800000"/>
            <a:headEnd/>
            <a:tailEnd/>
          </a:ln>
        </p:spPr>
        <p:txBody>
          <a:bodyPr vert="horz" wrap="square" lIns="68580" tIns="34290" rIns="68580" bIns="34290" numCol="1" anchor="b" anchorCtr="0" compatLnSpc="1">
            <a:prstTxWarp prst="textNoShape">
              <a:avLst/>
            </a:prstTxWarp>
          </a:bodyPr>
          <a:lstStyle/>
          <a:p>
            <a:fld id="{F5A2CCCB-ACF8-46E8-9340-49E23E16CFBC}" type="slidenum">
              <a:rPr lang="ar-SA" altLang="en-US" smtClean="0"/>
              <a:pPr/>
              <a:t>22</a:t>
            </a:fld>
            <a:endParaRPr lang="en-US" altLang="en-US" smtClean="0"/>
          </a:p>
        </p:txBody>
      </p:sp>
      <p:graphicFrame>
        <p:nvGraphicFramePr>
          <p:cNvPr id="2" name="Table 1"/>
          <p:cNvGraphicFramePr>
            <a:graphicFrameLocks noGrp="1"/>
          </p:cNvGraphicFramePr>
          <p:nvPr>
            <p:extLst>
              <p:ext uri="{D42A27DB-BD31-4B8C-83A1-F6EECF244321}">
                <p14:modId xmlns:p14="http://schemas.microsoft.com/office/powerpoint/2010/main" val="99310169"/>
              </p:ext>
            </p:extLst>
          </p:nvPr>
        </p:nvGraphicFramePr>
        <p:xfrm>
          <a:off x="395536" y="1628804"/>
          <a:ext cx="7992887" cy="4582521"/>
        </p:xfrm>
        <a:graphic>
          <a:graphicData uri="http://schemas.openxmlformats.org/drawingml/2006/table">
            <a:tbl>
              <a:tblPr firstRow="1" bandRow="1">
                <a:tableStyleId>{5C22544A-7EE6-4342-B048-85BDC9FD1C3A}</a:tableStyleId>
              </a:tblPr>
              <a:tblGrid>
                <a:gridCol w="4577423"/>
                <a:gridCol w="3415464"/>
              </a:tblGrid>
              <a:tr h="880900">
                <a:tc>
                  <a:txBody>
                    <a:bodyPr/>
                    <a:lstStyle/>
                    <a:p>
                      <a:pPr algn="ctr"/>
                      <a:r>
                        <a:rPr lang="en-GB" sz="2800" dirty="0" smtClean="0"/>
                        <a:t>Function</a:t>
                      </a:r>
                      <a:endParaRPr lang="en-GB" sz="2800" dirty="0"/>
                    </a:p>
                  </a:txBody>
                  <a:tcPr marT="34286" marB="34286"/>
                </a:tc>
                <a:tc>
                  <a:txBody>
                    <a:bodyPr/>
                    <a:lstStyle/>
                    <a:p>
                      <a:pPr algn="ctr" fontAlgn="b"/>
                      <a:r>
                        <a:rPr lang="en-US" sz="2800" b="1" i="0" u="none" strike="noStrike" dirty="0" smtClean="0">
                          <a:effectLst/>
                          <a:latin typeface="Times New Roman" panose="02020603050405020304" pitchFamily="18" charset="0"/>
                          <a:cs typeface="Times New Roman" panose="02020603050405020304" pitchFamily="18" charset="0"/>
                        </a:rPr>
                        <a:t>                          2017</a:t>
                      </a:r>
                      <a:endParaRPr lang="en-US" sz="2800" b="1" i="0" u="none" strike="noStrike" dirty="0">
                        <a:effectLst/>
                        <a:latin typeface="Times New Roman" panose="02020603050405020304" pitchFamily="18" charset="0"/>
                        <a:cs typeface="Times New Roman" panose="02020603050405020304" pitchFamily="18" charset="0"/>
                      </a:endParaRPr>
                    </a:p>
                  </a:txBody>
                  <a:tcPr marL="0" marR="0" marT="0" marB="0" anchor="ctr"/>
                </a:tc>
              </a:tr>
              <a:tr h="528803">
                <a:tc>
                  <a:txBody>
                    <a:bodyPr/>
                    <a:lstStyle/>
                    <a:p>
                      <a:pPr marL="0" algn="l" rtl="0" eaLnBrk="1" latinLnBrk="0" hangingPunct="1">
                        <a:lnSpc>
                          <a:spcPct val="115000"/>
                        </a:lnSpc>
                        <a:spcAft>
                          <a:spcPts val="0"/>
                        </a:spcAft>
                      </a:pPr>
                      <a:r>
                        <a:rPr kumimoji="0" lang="en-US" sz="2800" b="1" kern="1200" dirty="0">
                          <a:solidFill>
                            <a:schemeClr val="tx1"/>
                          </a:solidFill>
                          <a:latin typeface="+mn-lt"/>
                          <a:ea typeface="+mn-ea"/>
                          <a:cs typeface="+mn-cs"/>
                        </a:rPr>
                        <a:t>Curative</a:t>
                      </a:r>
                      <a:endParaRPr kumimoji="0" lang="en-GB" sz="2800" b="1" kern="1200" dirty="0">
                        <a:solidFill>
                          <a:schemeClr val="tx1"/>
                        </a:solidFill>
                        <a:latin typeface="+mn-lt"/>
                        <a:ea typeface="+mn-ea"/>
                        <a:cs typeface="+mn-cs"/>
                      </a:endParaRPr>
                    </a:p>
                  </a:txBody>
                  <a:tcPr marL="68580" marR="68580" marT="0" marB="0" anchor="ctr"/>
                </a:tc>
                <a:tc>
                  <a:txBody>
                    <a:bodyPr/>
                    <a:lstStyle/>
                    <a:p>
                      <a:pPr algn="ctr">
                        <a:lnSpc>
                          <a:spcPct val="115000"/>
                        </a:lnSpc>
                        <a:spcAft>
                          <a:spcPts val="0"/>
                        </a:spcAft>
                      </a:pPr>
                      <a:r>
                        <a:rPr lang="en-US" sz="2800" b="1" dirty="0">
                          <a:solidFill>
                            <a:srgbClr val="000000"/>
                          </a:solidFill>
                          <a:effectLst/>
                          <a:latin typeface="Times New Roman" panose="02020603050405020304" pitchFamily="18" charset="0"/>
                          <a:ea typeface="Times New Roman"/>
                          <a:cs typeface="Times New Roman" panose="02020603050405020304" pitchFamily="18" charset="0"/>
                        </a:rPr>
                        <a:t>73.7%</a:t>
                      </a:r>
                      <a:endParaRPr lang="en-GB" sz="2800" b="1"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528803">
                <a:tc>
                  <a:txBody>
                    <a:bodyPr/>
                    <a:lstStyle/>
                    <a:p>
                      <a:pPr marL="0" algn="l" rtl="0" eaLnBrk="1" latinLnBrk="0" hangingPunct="1">
                        <a:lnSpc>
                          <a:spcPct val="115000"/>
                        </a:lnSpc>
                        <a:spcAft>
                          <a:spcPts val="0"/>
                        </a:spcAft>
                      </a:pPr>
                      <a:r>
                        <a:rPr kumimoji="0" lang="en-US" sz="2800" b="1" kern="1200" dirty="0">
                          <a:solidFill>
                            <a:schemeClr val="tx1"/>
                          </a:solidFill>
                          <a:latin typeface="+mn-lt"/>
                          <a:ea typeface="+mn-ea"/>
                          <a:cs typeface="+mn-cs"/>
                        </a:rPr>
                        <a:t>Primary</a:t>
                      </a:r>
                      <a:endParaRPr kumimoji="0" lang="en-GB" sz="2800" b="1" kern="1200" dirty="0">
                        <a:solidFill>
                          <a:schemeClr val="tx1"/>
                        </a:solidFill>
                        <a:latin typeface="+mn-lt"/>
                        <a:ea typeface="+mn-ea"/>
                        <a:cs typeface="+mn-cs"/>
                      </a:endParaRPr>
                    </a:p>
                  </a:txBody>
                  <a:tcPr marL="68580" marR="68580" marT="0" marB="0" anchor="ctr"/>
                </a:tc>
                <a:tc>
                  <a:txBody>
                    <a:bodyPr/>
                    <a:lstStyle/>
                    <a:p>
                      <a:pPr algn="ctr">
                        <a:lnSpc>
                          <a:spcPct val="115000"/>
                        </a:lnSpc>
                        <a:spcAft>
                          <a:spcPts val="0"/>
                        </a:spcAft>
                      </a:pPr>
                      <a:r>
                        <a:rPr lang="en-US" sz="2800" b="1" dirty="0">
                          <a:solidFill>
                            <a:srgbClr val="000000"/>
                          </a:solidFill>
                          <a:effectLst/>
                          <a:latin typeface="Times New Roman" panose="02020603050405020304" pitchFamily="18" charset="0"/>
                          <a:ea typeface="Times New Roman"/>
                          <a:cs typeface="Times New Roman" panose="02020603050405020304" pitchFamily="18" charset="0"/>
                        </a:rPr>
                        <a:t>19.6%</a:t>
                      </a:r>
                      <a:endParaRPr lang="en-GB" sz="2800" b="1"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528803">
                <a:tc>
                  <a:txBody>
                    <a:bodyPr/>
                    <a:lstStyle/>
                    <a:p>
                      <a:pPr marL="0" algn="l" rtl="0" eaLnBrk="1" latinLnBrk="0" hangingPunct="1">
                        <a:lnSpc>
                          <a:spcPct val="115000"/>
                        </a:lnSpc>
                        <a:spcAft>
                          <a:spcPts val="0"/>
                        </a:spcAft>
                      </a:pPr>
                      <a:r>
                        <a:rPr kumimoji="0" lang="en-US" sz="2800" b="1" kern="1200" dirty="0">
                          <a:solidFill>
                            <a:schemeClr val="tx1"/>
                          </a:solidFill>
                          <a:latin typeface="+mn-lt"/>
                          <a:ea typeface="+mn-ea"/>
                          <a:cs typeface="+mn-cs"/>
                        </a:rPr>
                        <a:t>Administration</a:t>
                      </a:r>
                      <a:endParaRPr kumimoji="0" lang="en-GB" sz="2800" b="1" kern="1200" dirty="0">
                        <a:solidFill>
                          <a:schemeClr val="tx1"/>
                        </a:solidFill>
                        <a:latin typeface="+mn-lt"/>
                        <a:ea typeface="+mn-ea"/>
                        <a:cs typeface="+mn-cs"/>
                      </a:endParaRPr>
                    </a:p>
                  </a:txBody>
                  <a:tcPr marL="68580" marR="68580" marT="0" marB="0" anchor="ctr"/>
                </a:tc>
                <a:tc>
                  <a:txBody>
                    <a:bodyPr/>
                    <a:lstStyle/>
                    <a:p>
                      <a:pPr algn="ctr">
                        <a:lnSpc>
                          <a:spcPct val="115000"/>
                        </a:lnSpc>
                        <a:spcAft>
                          <a:spcPts val="0"/>
                        </a:spcAft>
                      </a:pPr>
                      <a:r>
                        <a:rPr lang="en-US" sz="2800" b="1" dirty="0">
                          <a:solidFill>
                            <a:srgbClr val="000000"/>
                          </a:solidFill>
                          <a:effectLst/>
                          <a:latin typeface="Times New Roman" panose="02020603050405020304" pitchFamily="18" charset="0"/>
                          <a:ea typeface="Times New Roman"/>
                          <a:cs typeface="Times New Roman" panose="02020603050405020304" pitchFamily="18" charset="0"/>
                        </a:rPr>
                        <a:t>5.7%</a:t>
                      </a:r>
                      <a:endParaRPr lang="en-GB" sz="2800" b="1"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528803">
                <a:tc>
                  <a:txBody>
                    <a:bodyPr/>
                    <a:lstStyle/>
                    <a:p>
                      <a:pPr marL="0" algn="l" rtl="0" eaLnBrk="1" latinLnBrk="0" hangingPunct="1">
                        <a:lnSpc>
                          <a:spcPct val="115000"/>
                        </a:lnSpc>
                        <a:spcAft>
                          <a:spcPts val="0"/>
                        </a:spcAft>
                      </a:pPr>
                      <a:r>
                        <a:rPr kumimoji="0" lang="en-US" sz="2800" b="1" kern="1200" dirty="0">
                          <a:solidFill>
                            <a:schemeClr val="tx1"/>
                          </a:solidFill>
                          <a:latin typeface="+mn-lt"/>
                          <a:ea typeface="+mn-ea"/>
                          <a:cs typeface="+mn-cs"/>
                        </a:rPr>
                        <a:t>Training</a:t>
                      </a:r>
                      <a:endParaRPr kumimoji="0" lang="en-GB" sz="2800" b="1" kern="1200" dirty="0">
                        <a:solidFill>
                          <a:schemeClr val="tx1"/>
                        </a:solidFill>
                        <a:latin typeface="+mn-lt"/>
                        <a:ea typeface="+mn-ea"/>
                        <a:cs typeface="+mn-cs"/>
                      </a:endParaRPr>
                    </a:p>
                  </a:txBody>
                  <a:tcPr marL="68580" marR="68580" marT="0" marB="0" anchor="ctr"/>
                </a:tc>
                <a:tc>
                  <a:txBody>
                    <a:bodyPr/>
                    <a:lstStyle/>
                    <a:p>
                      <a:pPr algn="ctr">
                        <a:lnSpc>
                          <a:spcPct val="115000"/>
                        </a:lnSpc>
                        <a:spcAft>
                          <a:spcPts val="0"/>
                        </a:spcAft>
                      </a:pPr>
                      <a:r>
                        <a:rPr lang="en-US" sz="2800" b="1" dirty="0">
                          <a:solidFill>
                            <a:srgbClr val="000000"/>
                          </a:solidFill>
                          <a:effectLst/>
                          <a:latin typeface="Times New Roman" panose="02020603050405020304" pitchFamily="18" charset="0"/>
                          <a:ea typeface="Times New Roman"/>
                          <a:cs typeface="Times New Roman" panose="02020603050405020304" pitchFamily="18" charset="0"/>
                        </a:rPr>
                        <a:t>0.8%</a:t>
                      </a:r>
                      <a:endParaRPr lang="en-GB" sz="2800" b="1"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528803">
                <a:tc>
                  <a:txBody>
                    <a:bodyPr/>
                    <a:lstStyle/>
                    <a:p>
                      <a:pPr marL="0" algn="l" rtl="0" eaLnBrk="1" latinLnBrk="0" hangingPunct="1">
                        <a:lnSpc>
                          <a:spcPct val="115000"/>
                        </a:lnSpc>
                        <a:spcAft>
                          <a:spcPts val="0"/>
                        </a:spcAft>
                      </a:pPr>
                      <a:r>
                        <a:rPr kumimoji="0" lang="en-US" sz="2800" b="1" kern="1200" dirty="0">
                          <a:solidFill>
                            <a:schemeClr val="tx1"/>
                          </a:solidFill>
                          <a:latin typeface="+mn-lt"/>
                          <a:ea typeface="+mn-ea"/>
                          <a:cs typeface="+mn-cs"/>
                        </a:rPr>
                        <a:t>Other</a:t>
                      </a:r>
                      <a:endParaRPr kumimoji="0" lang="en-GB" sz="2800" b="1" kern="1200" dirty="0">
                        <a:solidFill>
                          <a:schemeClr val="tx1"/>
                        </a:solidFill>
                        <a:latin typeface="+mn-lt"/>
                        <a:ea typeface="+mn-ea"/>
                        <a:cs typeface="+mn-cs"/>
                      </a:endParaRPr>
                    </a:p>
                  </a:txBody>
                  <a:tcPr marL="68580" marR="68580" marT="0" marB="0" anchor="ctr"/>
                </a:tc>
                <a:tc>
                  <a:txBody>
                    <a:bodyPr/>
                    <a:lstStyle/>
                    <a:p>
                      <a:pPr algn="ctr">
                        <a:lnSpc>
                          <a:spcPct val="115000"/>
                        </a:lnSpc>
                        <a:spcAft>
                          <a:spcPts val="0"/>
                        </a:spcAft>
                      </a:pPr>
                      <a:r>
                        <a:rPr lang="en-US" sz="2800" b="1" dirty="0">
                          <a:solidFill>
                            <a:srgbClr val="000000"/>
                          </a:solidFill>
                          <a:effectLst/>
                          <a:latin typeface="Times New Roman" panose="02020603050405020304" pitchFamily="18" charset="0"/>
                          <a:ea typeface="Times New Roman"/>
                          <a:cs typeface="Times New Roman" panose="02020603050405020304" pitchFamily="18" charset="0"/>
                        </a:rPr>
                        <a:t>0.3%</a:t>
                      </a:r>
                      <a:endParaRPr lang="en-GB" sz="2800" b="1"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528803">
                <a:tc>
                  <a:txBody>
                    <a:bodyPr/>
                    <a:lstStyle/>
                    <a:p>
                      <a:pPr marL="0" algn="l" rtl="0" eaLnBrk="1" latinLnBrk="0" hangingPunct="1">
                        <a:lnSpc>
                          <a:spcPct val="115000"/>
                        </a:lnSpc>
                        <a:spcAft>
                          <a:spcPts val="0"/>
                        </a:spcAft>
                      </a:pPr>
                      <a:r>
                        <a:rPr kumimoji="0" lang="en-US" sz="2800" b="1" kern="1200" dirty="0">
                          <a:solidFill>
                            <a:schemeClr val="tx1"/>
                          </a:solidFill>
                          <a:latin typeface="+mn-lt"/>
                          <a:ea typeface="+mn-ea"/>
                          <a:cs typeface="+mn-cs"/>
                        </a:rPr>
                        <a:t>Total</a:t>
                      </a:r>
                      <a:endParaRPr kumimoji="0" lang="en-GB" sz="2800" b="1" kern="1200" dirty="0">
                        <a:solidFill>
                          <a:schemeClr val="tx1"/>
                        </a:solidFill>
                        <a:latin typeface="+mn-lt"/>
                        <a:ea typeface="+mn-ea"/>
                        <a:cs typeface="+mn-cs"/>
                      </a:endParaRPr>
                    </a:p>
                  </a:txBody>
                  <a:tcPr marL="68580" marR="68580" marT="0" marB="0" anchor="ctr"/>
                </a:tc>
                <a:tc>
                  <a:txBody>
                    <a:bodyPr/>
                    <a:lstStyle/>
                    <a:p>
                      <a:pPr algn="ctr">
                        <a:lnSpc>
                          <a:spcPct val="115000"/>
                        </a:lnSpc>
                        <a:spcAft>
                          <a:spcPts val="0"/>
                        </a:spcAft>
                      </a:pPr>
                      <a:r>
                        <a:rPr lang="en-US" sz="2800" b="1" dirty="0">
                          <a:solidFill>
                            <a:srgbClr val="000000"/>
                          </a:solidFill>
                          <a:effectLst/>
                          <a:latin typeface="Times New Roman" panose="02020603050405020304" pitchFamily="18" charset="0"/>
                          <a:ea typeface="Times New Roman"/>
                          <a:cs typeface="Times New Roman" panose="02020603050405020304" pitchFamily="18" charset="0"/>
                        </a:rPr>
                        <a:t>100.0%</a:t>
                      </a:r>
                      <a:endParaRPr lang="en-GB" sz="2800" b="1" dirty="0">
                        <a:effectLst/>
                        <a:latin typeface="Times New Roman" panose="02020603050405020304" pitchFamily="18" charset="0"/>
                        <a:ea typeface="Times New Roman"/>
                        <a:cs typeface="Times New Roman" panose="02020603050405020304" pitchFamily="18" charset="0"/>
                      </a:endParaRPr>
                    </a:p>
                  </a:txBody>
                  <a:tcPr marL="68580" marR="68580" marT="0" marB="0"/>
                </a:tc>
              </a:tr>
              <a:tr h="528803">
                <a:tc>
                  <a:txBody>
                    <a:bodyPr/>
                    <a:lstStyle/>
                    <a:p>
                      <a:pPr marL="0" algn="l" rtl="0" eaLnBrk="1" latinLnBrk="0" hangingPunct="1"/>
                      <a:endParaRPr kumimoji="0" lang="en-GB" sz="1200" b="1" kern="1200" dirty="0">
                        <a:solidFill>
                          <a:schemeClr val="tx1"/>
                        </a:solidFill>
                        <a:latin typeface="+mn-lt"/>
                        <a:ea typeface="+mn-ea"/>
                        <a:cs typeface="+mn-cs"/>
                      </a:endParaRPr>
                    </a:p>
                  </a:txBody>
                  <a:tcPr marT="34286" marB="34286"/>
                </a:tc>
                <a:tc>
                  <a:txBody>
                    <a:bodyPr/>
                    <a:lstStyle/>
                    <a:p>
                      <a:pPr algn="ctr" fontAlgn="ctr"/>
                      <a:endParaRPr lang="en-US" sz="1400" b="1" i="0" u="none" strike="noStrike" dirty="0">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extLst>
      <p:ext uri="{BB962C8B-B14F-4D97-AF65-F5344CB8AC3E}">
        <p14:creationId xmlns:p14="http://schemas.microsoft.com/office/powerpoint/2010/main" val="3700934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7886700" cy="687610"/>
          </a:xfrm>
        </p:spPr>
        <p:txBody>
          <a:bodyPr/>
          <a:lstStyle/>
          <a:p>
            <a:r>
              <a:rPr lang="en-GB" dirty="0" smtClean="0"/>
              <a:t>Achievements:</a:t>
            </a:r>
            <a:endParaRPr lang="en-GB" dirty="0"/>
          </a:p>
        </p:txBody>
      </p:sp>
      <p:sp>
        <p:nvSpPr>
          <p:cNvPr id="3" name="Content Placeholder 2"/>
          <p:cNvSpPr>
            <a:spLocks noGrp="1"/>
          </p:cNvSpPr>
          <p:nvPr>
            <p:ph idx="1"/>
          </p:nvPr>
        </p:nvSpPr>
        <p:spPr>
          <a:xfrm>
            <a:off x="628650" y="1268760"/>
            <a:ext cx="8191822" cy="4908203"/>
          </a:xfrm>
        </p:spPr>
        <p:txBody>
          <a:bodyPr>
            <a:noAutofit/>
          </a:bodyPr>
          <a:lstStyle/>
          <a:p>
            <a:r>
              <a:rPr lang="en-GB" sz="1800" dirty="0" smtClean="0"/>
              <a:t>Health sector in Jordan excelled in providing tertiary health care services, such as:</a:t>
            </a:r>
          </a:p>
          <a:p>
            <a:endParaRPr lang="en-GB" sz="1800" dirty="0" smtClean="0"/>
          </a:p>
          <a:p>
            <a:r>
              <a:rPr lang="en-GB" sz="1800" dirty="0" smtClean="0"/>
              <a:t>1. </a:t>
            </a:r>
            <a:r>
              <a:rPr lang="en-GB" sz="1800" dirty="0" smtClean="0">
                <a:solidFill>
                  <a:srgbClr val="FF0000"/>
                </a:solidFill>
                <a:effectLst>
                  <a:outerShdw blurRad="38100" dist="38100" dir="2700000" algn="tl">
                    <a:srgbClr val="000000">
                      <a:alpha val="43137"/>
                    </a:srgbClr>
                  </a:outerShdw>
                </a:effectLst>
              </a:rPr>
              <a:t>Organ Transplantation</a:t>
            </a:r>
            <a:r>
              <a:rPr lang="en-GB" sz="1800" dirty="0" smtClean="0"/>
              <a:t>: Jordan is one of the first countries in the region to conduct organ transplantation in its hospitals. </a:t>
            </a:r>
            <a:r>
              <a:rPr lang="en-GB" sz="1800" dirty="0" smtClean="0">
                <a:effectLst>
                  <a:outerShdw blurRad="38100" dist="38100" dir="2700000" algn="tl">
                    <a:srgbClr val="000000">
                      <a:alpha val="43137"/>
                    </a:srgbClr>
                  </a:outerShdw>
                </a:effectLst>
              </a:rPr>
              <a:t>The first kidney transplantation was performed in 1972. </a:t>
            </a:r>
            <a:r>
              <a:rPr lang="en-GB" sz="1800" dirty="0" smtClean="0"/>
              <a:t>Jordan also was one of the leading countries that have developed legislation to regulate organ donation, transfer and transplant and that was in 1977.</a:t>
            </a:r>
          </a:p>
          <a:p>
            <a:r>
              <a:rPr lang="en-GB" sz="1800" dirty="0" smtClean="0"/>
              <a:t> 2. </a:t>
            </a:r>
            <a:r>
              <a:rPr lang="en-GB" sz="1800" dirty="0" smtClean="0">
                <a:solidFill>
                  <a:srgbClr val="FF0000"/>
                </a:solidFill>
                <a:effectLst>
                  <a:outerShdw blurRad="38100" dist="38100" dir="2700000" algn="tl">
                    <a:srgbClr val="000000">
                      <a:alpha val="43137"/>
                    </a:srgbClr>
                  </a:outerShdw>
                </a:effectLst>
              </a:rPr>
              <a:t>Sophisticated Surgery: </a:t>
            </a:r>
            <a:r>
              <a:rPr lang="en-GB" sz="1800" dirty="0" smtClean="0"/>
              <a:t>e.g. Open heart operations catheterization, kidney transplantation operations, liver and bone marrow transplantation mainly at the Royal Medical Services and the private sector, and at a limited scale at </a:t>
            </a:r>
            <a:r>
              <a:rPr lang="en-GB" sz="1800" dirty="0" err="1" smtClean="0"/>
              <a:t>MoH</a:t>
            </a:r>
            <a:r>
              <a:rPr lang="en-GB" sz="1800" dirty="0" smtClean="0"/>
              <a:t> hospitals and university hospitals.</a:t>
            </a:r>
          </a:p>
          <a:p>
            <a:r>
              <a:rPr lang="en-GB" sz="1800" dirty="0" smtClean="0"/>
              <a:t>3. </a:t>
            </a:r>
            <a:r>
              <a:rPr lang="en-GB" sz="1800" dirty="0" smtClean="0">
                <a:solidFill>
                  <a:srgbClr val="FF0000"/>
                </a:solidFill>
                <a:effectLst>
                  <a:outerShdw blurRad="38100" dist="38100" dir="2700000" algn="tl">
                    <a:srgbClr val="000000">
                      <a:alpha val="43137"/>
                    </a:srgbClr>
                  </a:outerShdw>
                </a:effectLst>
              </a:rPr>
              <a:t>Dialysis</a:t>
            </a:r>
            <a:r>
              <a:rPr lang="en-GB" sz="1800" dirty="0" smtClean="0"/>
              <a:t>: most Jordanian hospitals provide services to patients with kidney failure by providing dialysis sessions that require constant maintenance of equipment to ensure its durability and avoid break down. </a:t>
            </a:r>
          </a:p>
          <a:p>
            <a:r>
              <a:rPr lang="en-GB" sz="1800" dirty="0" smtClean="0"/>
              <a:t>4. </a:t>
            </a:r>
            <a:r>
              <a:rPr lang="en-GB" sz="1800" dirty="0" smtClean="0">
                <a:solidFill>
                  <a:srgbClr val="FF0000"/>
                </a:solidFill>
                <a:effectLst>
                  <a:outerShdw blurRad="38100" dist="38100" dir="2700000" algn="tl">
                    <a:srgbClr val="000000">
                      <a:alpha val="43137"/>
                    </a:srgbClr>
                  </a:outerShdw>
                </a:effectLst>
              </a:rPr>
              <a:t>Treatment of Infertility.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Policy in Jordan</a:t>
            </a:r>
            <a:endParaRPr lang="en-GB" dirty="0"/>
          </a:p>
        </p:txBody>
      </p:sp>
      <p:sp>
        <p:nvSpPr>
          <p:cNvPr id="3" name="Content Placeholder 2"/>
          <p:cNvSpPr>
            <a:spLocks noGrp="1"/>
          </p:cNvSpPr>
          <p:nvPr>
            <p:ph idx="1"/>
          </p:nvPr>
        </p:nvSpPr>
        <p:spPr/>
        <p:txBody>
          <a:bodyPr>
            <a:normAutofit/>
          </a:bodyPr>
          <a:lstStyle/>
          <a:p>
            <a:r>
              <a:rPr lang="en-GB" dirty="0" smtClean="0">
                <a:effectLst>
                  <a:outerShdw blurRad="38100" dist="38100" dir="2700000" algn="tl">
                    <a:srgbClr val="000000">
                      <a:alpha val="43137"/>
                    </a:srgbClr>
                  </a:outerShdw>
                </a:effectLst>
              </a:rPr>
              <a:t>The general health policy in Jordan is being formulated by the High Health Council (HHC).</a:t>
            </a:r>
          </a:p>
          <a:p>
            <a:r>
              <a:rPr lang="en-GB" dirty="0" smtClean="0">
                <a:effectLst>
                  <a:outerShdw blurRad="38100" dist="38100" dir="2700000" algn="tl">
                    <a:srgbClr val="000000">
                      <a:alpha val="43137"/>
                    </a:srgbClr>
                  </a:outerShdw>
                </a:effectLst>
              </a:rPr>
              <a:t>HHC set The National Strategy for Health Sector in Jordan(NSHS) for the years 2015-2019 in which it endorses </a:t>
            </a:r>
            <a:r>
              <a:rPr lang="en-GB" u="sng" dirty="0" smtClean="0">
                <a:solidFill>
                  <a:srgbClr val="FF0000"/>
                </a:solidFill>
                <a:effectLst>
                  <a:outerShdw blurRad="38100" dist="38100" dir="2700000" algn="tl">
                    <a:srgbClr val="000000">
                      <a:alpha val="43137"/>
                    </a:srgbClr>
                  </a:outerShdw>
                </a:effectLst>
              </a:rPr>
              <a:t>four</a:t>
            </a:r>
            <a:r>
              <a:rPr lang="en-GB" dirty="0" smtClean="0">
                <a:effectLst>
                  <a:outerShdw blurRad="38100" dist="38100" dir="2700000" algn="tl">
                    <a:srgbClr val="000000">
                      <a:alpha val="43137"/>
                    </a:srgbClr>
                  </a:outerShdw>
                </a:effectLst>
              </a:rPr>
              <a:t> main strategic objectives:</a:t>
            </a:r>
            <a:endParaRPr lang="en-GB" dirty="0" smtClean="0"/>
          </a:p>
          <a:p>
            <a:pPr marL="624078" indent="-514350">
              <a:buFont typeface="+mj-lt"/>
              <a:buAutoNum type="arabicPeriod"/>
            </a:pPr>
            <a:r>
              <a:rPr lang="en-GB" dirty="0" smtClean="0"/>
              <a:t>Good governance and policy environment that enhances the performance of health system</a:t>
            </a:r>
          </a:p>
          <a:p>
            <a:pPr marL="624078" indent="-514350">
              <a:buFont typeface="+mj-lt"/>
              <a:buAutoNum type="arabicPeriod"/>
            </a:pPr>
            <a:r>
              <a:rPr lang="en-GB" dirty="0" smtClean="0"/>
              <a:t>Provision of integrated </a:t>
            </a:r>
            <a:r>
              <a:rPr lang="en-GB" u="sng" dirty="0" smtClean="0">
                <a:effectLst>
                  <a:outerShdw blurRad="38100" dist="38100" dir="2700000" algn="tl">
                    <a:srgbClr val="000000">
                      <a:alpha val="43137"/>
                    </a:srgbClr>
                  </a:outerShdw>
                </a:effectLst>
              </a:rPr>
              <a:t>citizen- </a:t>
            </a:r>
            <a:r>
              <a:rPr lang="en-GB" u="sng" dirty="0" err="1" smtClean="0">
                <a:effectLst>
                  <a:outerShdw blurRad="38100" dist="38100" dir="2700000" algn="tl">
                    <a:srgbClr val="000000">
                      <a:alpha val="43137"/>
                    </a:srgbClr>
                  </a:outerShdw>
                </a:effectLst>
              </a:rPr>
              <a:t>centered</a:t>
            </a:r>
            <a:r>
              <a:rPr lang="en-GB" u="sng" dirty="0" smtClean="0">
                <a:effectLst>
                  <a:outerShdw blurRad="38100" dist="38100" dir="2700000" algn="tl">
                    <a:srgbClr val="000000">
                      <a:alpha val="43137"/>
                    </a:srgbClr>
                  </a:outerShdw>
                </a:effectLst>
              </a:rPr>
              <a:t> health </a:t>
            </a:r>
            <a:r>
              <a:rPr lang="en-GB" dirty="0" smtClean="0"/>
              <a:t>services that are responsive to the growing needs</a:t>
            </a:r>
          </a:p>
          <a:p>
            <a:pPr marL="624078" indent="-514350">
              <a:buFont typeface="+mj-lt"/>
              <a:buAutoNum type="arabicPeriod"/>
            </a:pPr>
            <a:r>
              <a:rPr lang="en-GB" dirty="0" smtClean="0"/>
              <a:t>Provision of health, financial and social protection for all citizens based on fair grounds</a:t>
            </a:r>
          </a:p>
          <a:p>
            <a:pPr marL="624078" indent="-514350">
              <a:buFont typeface="+mj-lt"/>
              <a:buAutoNum type="arabicPeriod"/>
            </a:pPr>
            <a:r>
              <a:rPr lang="en-GB" dirty="0" smtClean="0"/>
              <a:t>Strengthen the national economy in the health sector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NHP</a:t>
            </a:r>
            <a:endParaRPr lang="en-GB" dirty="0"/>
          </a:p>
        </p:txBody>
      </p:sp>
      <p:sp>
        <p:nvSpPr>
          <p:cNvPr id="2" name="Content Placeholder 1"/>
          <p:cNvSpPr>
            <a:spLocks noGrp="1"/>
          </p:cNvSpPr>
          <p:nvPr>
            <p:ph idx="1"/>
          </p:nvPr>
        </p:nvSpPr>
        <p:spPr/>
        <p:txBody>
          <a:bodyPr>
            <a:normAutofit/>
          </a:bodyPr>
          <a:lstStyle/>
          <a:p>
            <a:r>
              <a:rPr lang="en-GB" dirty="0" smtClean="0"/>
              <a:t>The new NSHS strategy will be consistent with the goals of the </a:t>
            </a:r>
            <a:r>
              <a:rPr lang="en-GB" dirty="0" smtClean="0">
                <a:effectLst>
                  <a:outerShdw blurRad="38100" dist="38100" dir="2700000" algn="tl">
                    <a:srgbClr val="000000">
                      <a:alpha val="43137"/>
                    </a:srgbClr>
                  </a:outerShdw>
                </a:effectLst>
              </a:rPr>
              <a:t>“National Agenda” </a:t>
            </a:r>
            <a:r>
              <a:rPr lang="en-GB" dirty="0" smtClean="0"/>
              <a:t>, </a:t>
            </a:r>
            <a:r>
              <a:rPr lang="en-GB" dirty="0" smtClean="0">
                <a:effectLst>
                  <a:outerShdw blurRad="38100" dist="38100" dir="2700000" algn="tl">
                    <a:srgbClr val="000000">
                      <a:alpha val="43137"/>
                    </a:srgbClr>
                  </a:outerShdw>
                </a:effectLst>
              </a:rPr>
              <a:t>"We are all Jordan", Jordan Vision 2025 and its Executive Developmental Program 2016-2018 </a:t>
            </a:r>
            <a:r>
              <a:rPr lang="en-GB" dirty="0" smtClean="0"/>
              <a:t>as well as other health and health related sub sector strategies and plans.</a:t>
            </a:r>
          </a:p>
          <a:p>
            <a:r>
              <a:rPr lang="en-GB" dirty="0" smtClean="0"/>
              <a:t> Jordan Vision 2025 was developed in 2015 to determine the kingdom’s political and socio-economic reform policies and programs over the next 10 years. It emphasized the need for structural reforms to promote private investment and employment generation, along with emphasis on education, health development and poverty alleviation. </a:t>
            </a:r>
          </a:p>
          <a:p>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Challenges/Demographic</a:t>
            </a:r>
            <a:endParaRPr lang="en-GB" dirty="0"/>
          </a:p>
        </p:txBody>
      </p:sp>
      <p:sp>
        <p:nvSpPr>
          <p:cNvPr id="3" name="Content Placeholder 2"/>
          <p:cNvSpPr>
            <a:spLocks noGrp="1"/>
          </p:cNvSpPr>
          <p:nvPr>
            <p:ph idx="1"/>
          </p:nvPr>
        </p:nvSpPr>
        <p:spPr>
          <a:xfrm>
            <a:off x="457200" y="1481328"/>
            <a:ext cx="8229600" cy="5019506"/>
          </a:xfrm>
        </p:spPr>
        <p:txBody>
          <a:bodyPr>
            <a:normAutofit/>
          </a:bodyPr>
          <a:lstStyle/>
          <a:p>
            <a:pPr marL="624078" indent="-514350">
              <a:buFont typeface="+mj-lt"/>
              <a:buAutoNum type="arabicPeriod"/>
            </a:pPr>
            <a:r>
              <a:rPr lang="en-GB" dirty="0" smtClean="0"/>
              <a:t>The high population growth rate (Fertility/mortality, forced migration)</a:t>
            </a:r>
          </a:p>
          <a:p>
            <a:pPr marL="624078" indent="-514350">
              <a:buFont typeface="+mj-lt"/>
              <a:buAutoNum type="arabicPeriod"/>
            </a:pPr>
            <a:r>
              <a:rPr lang="en-GB" dirty="0" smtClean="0"/>
              <a:t>High proportion of young people with the </a:t>
            </a:r>
            <a:r>
              <a:rPr lang="en-GB" dirty="0" err="1" smtClean="0"/>
              <a:t>the</a:t>
            </a:r>
            <a:r>
              <a:rPr lang="en-GB" dirty="0" smtClean="0"/>
              <a:t> increasing rise in the proportion of elderly people</a:t>
            </a:r>
          </a:p>
          <a:p>
            <a:pPr marL="624078" indent="-514350">
              <a:buFont typeface="+mj-lt"/>
              <a:buAutoNum type="arabicPeriod"/>
            </a:pPr>
            <a:r>
              <a:rPr lang="en-GB" dirty="0" smtClean="0"/>
              <a:t>The large and unplanned population growth in the urban areas and the imbalance in population distribution between the governorates of the Kingdom	</a:t>
            </a:r>
          </a:p>
          <a:p>
            <a:pPr marL="624078" indent="-514350">
              <a:buFont typeface="+mj-lt"/>
              <a:buAutoNum type="arabicPeriod"/>
            </a:pPr>
            <a:endParaRPr lang="en-GB" dirty="0" smtClean="0"/>
          </a:p>
          <a:p>
            <a:endParaRPr lang="en-GB"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Challenges/Epidemiological</a:t>
            </a:r>
            <a:endParaRPr lang="en-GB" dirty="0"/>
          </a:p>
        </p:txBody>
      </p:sp>
      <p:sp>
        <p:nvSpPr>
          <p:cNvPr id="2" name="Content Placeholder 1"/>
          <p:cNvSpPr>
            <a:spLocks noGrp="1"/>
          </p:cNvSpPr>
          <p:nvPr>
            <p:ph idx="1"/>
          </p:nvPr>
        </p:nvSpPr>
        <p:spPr/>
        <p:txBody>
          <a:bodyPr>
            <a:normAutofit/>
          </a:bodyPr>
          <a:lstStyle/>
          <a:p>
            <a:pPr marL="624078" indent="-514350">
              <a:buNone/>
            </a:pPr>
            <a:r>
              <a:rPr lang="en-GB" b="1" dirty="0" smtClean="0"/>
              <a:t>1.  The epidemiologic transition, </a:t>
            </a:r>
          </a:p>
          <a:p>
            <a:r>
              <a:rPr lang="en-GB" dirty="0" smtClean="0"/>
              <a:t>Increased rates of chronic disease and the difficulty of controlling the causes and risk factors </a:t>
            </a:r>
          </a:p>
          <a:p>
            <a:r>
              <a:rPr lang="en-GB" dirty="0" smtClean="0"/>
              <a:t> Increased risk of Pandemics &amp; Emerging diseases </a:t>
            </a:r>
          </a:p>
          <a:p>
            <a:pPr marL="624078" indent="-514350">
              <a:buNone/>
            </a:pPr>
            <a:r>
              <a:rPr lang="en-US" sz="2800" dirty="0" smtClean="0">
                <a:effectLst>
                  <a:outerShdw blurRad="38100" dist="38100" dir="2700000" algn="tl">
                    <a:srgbClr val="C0C0C0"/>
                  </a:outerShdw>
                </a:effectLst>
                <a:cs typeface="Arial" pitchFamily="34" charset="0"/>
              </a:rPr>
              <a:t>2. The emerging </a:t>
            </a:r>
            <a:r>
              <a:rPr lang="en-US" sz="2800" b="1" dirty="0" smtClean="0">
                <a:effectLst>
                  <a:outerShdw blurRad="38100" dist="38100" dir="2700000" algn="tl">
                    <a:srgbClr val="C0C0C0"/>
                  </a:outerShdw>
                </a:effectLst>
                <a:cs typeface="Arial" pitchFamily="34" charset="0"/>
              </a:rPr>
              <a:t>environmental health issues,</a:t>
            </a:r>
            <a:endParaRPr lang="en-GB" dirty="0" smtClean="0"/>
          </a:p>
          <a:p>
            <a:pPr marL="624078" indent="-514350">
              <a:buNone/>
            </a:pPr>
            <a:r>
              <a:rPr lang="en-GB" dirty="0" smtClean="0"/>
              <a:t>Climate change and its impact on health</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Challenges/Economic</a:t>
            </a:r>
            <a:endParaRPr lang="en-GB" dirty="0"/>
          </a:p>
        </p:txBody>
      </p:sp>
      <p:sp>
        <p:nvSpPr>
          <p:cNvPr id="2" name="Content Placeholder 1"/>
          <p:cNvSpPr>
            <a:spLocks noGrp="1"/>
          </p:cNvSpPr>
          <p:nvPr>
            <p:ph idx="1"/>
          </p:nvPr>
        </p:nvSpPr>
        <p:spPr/>
        <p:txBody>
          <a:bodyPr>
            <a:normAutofit/>
          </a:bodyPr>
          <a:lstStyle/>
          <a:p>
            <a:pPr marL="624078" indent="-514350">
              <a:buFont typeface="+mj-lt"/>
              <a:buAutoNum type="arabicPeriod"/>
            </a:pPr>
            <a:r>
              <a:rPr lang="en-GB" dirty="0" smtClean="0"/>
              <a:t>The rising cost of health care, </a:t>
            </a:r>
            <a:r>
              <a:rPr lang="en-US" sz="2800" b="1" dirty="0" smtClean="0">
                <a:effectLst>
                  <a:outerShdw blurRad="38100" dist="38100" dir="2700000" algn="tl">
                    <a:srgbClr val="C0C0C0"/>
                  </a:outerShdw>
                </a:effectLst>
              </a:rPr>
              <a:t>Inefficiencies</a:t>
            </a:r>
            <a:r>
              <a:rPr lang="en-US" sz="2800" dirty="0" smtClean="0">
                <a:effectLst>
                  <a:outerShdw blurRad="38100" dist="38100" dir="2700000" algn="tl">
                    <a:srgbClr val="C0C0C0"/>
                  </a:outerShdw>
                </a:effectLst>
              </a:rPr>
              <a:t> observed in the </a:t>
            </a:r>
            <a:r>
              <a:rPr lang="en-US" sz="2800" b="1" dirty="0" smtClean="0">
                <a:effectLst>
                  <a:outerShdw blurRad="38100" dist="38100" dir="2700000" algn="tl">
                    <a:srgbClr val="C0C0C0"/>
                  </a:outerShdw>
                </a:effectLst>
              </a:rPr>
              <a:t>provision and financing of health services.</a:t>
            </a:r>
          </a:p>
          <a:p>
            <a:pPr marL="624078" indent="-514350">
              <a:buFont typeface="+mj-lt"/>
              <a:buAutoNum type="arabicPeriod"/>
            </a:pPr>
            <a:r>
              <a:rPr lang="en-GB" dirty="0" smtClean="0"/>
              <a:t>High debt, slow economic growth and high poverty and unemployment rates </a:t>
            </a:r>
          </a:p>
          <a:p>
            <a:pPr marL="624078" indent="-514350">
              <a:buFont typeface="+mj-lt"/>
              <a:buAutoNum type="arabicPeriod"/>
            </a:pPr>
            <a:r>
              <a:rPr lang="en-GB" dirty="0" smtClean="0"/>
              <a:t> Scarcity of financial resources allocated to health care, including the current expenditures in the public sector</a:t>
            </a:r>
          </a:p>
          <a:p>
            <a:pPr marL="624078" indent="-514350">
              <a:buFont typeface="+mj-lt"/>
              <a:buAutoNum type="arabicPeriod"/>
            </a:pPr>
            <a:r>
              <a:rPr lang="en-GB" dirty="0" smtClean="0"/>
              <a:t>Migration of health competencies </a:t>
            </a:r>
          </a:p>
          <a:p>
            <a:pPr marL="624078" indent="-514350">
              <a:buFont typeface="+mj-lt"/>
              <a:buAutoNum type="arabicPeriod"/>
            </a:pPr>
            <a:r>
              <a:rPr lang="en-GB" dirty="0" smtClean="0"/>
              <a:t>High direct-of-pocket health spending, particularly on drugs </a:t>
            </a:r>
          </a:p>
          <a:p>
            <a:pPr marL="624078" indent="-514350">
              <a:buFont typeface="+mj-lt"/>
              <a:buAutoNum type="arabicPeriod"/>
            </a:pPr>
            <a:r>
              <a:rPr lang="en-GB" dirty="0" smtClean="0"/>
              <a:t>The growing expectations of people (effective and accessible care).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defRPr/>
            </a:pPr>
            <a:r>
              <a:rPr lang="en-US" b="1" dirty="0" smtClean="0">
                <a:solidFill>
                  <a:srgbClr val="CC0066"/>
                </a:solidFill>
                <a:effectLst>
                  <a:outerShdw blurRad="38100" dist="38100" dir="2700000" algn="tl">
                    <a:srgbClr val="C0C0C0"/>
                  </a:outerShdw>
                </a:effectLst>
              </a:rPr>
              <a:t>Challenges/Administrative</a:t>
            </a:r>
            <a:endParaRPr lang="ar-EG" dirty="0"/>
          </a:p>
        </p:txBody>
      </p:sp>
      <p:sp>
        <p:nvSpPr>
          <p:cNvPr id="3" name="Content Placeholder 2"/>
          <p:cNvSpPr>
            <a:spLocks noGrp="1"/>
          </p:cNvSpPr>
          <p:nvPr>
            <p:ph idx="1"/>
          </p:nvPr>
        </p:nvSpPr>
        <p:spPr>
          <a:xfrm>
            <a:off x="628650" y="1556792"/>
            <a:ext cx="8191822" cy="4620171"/>
          </a:xfrm>
        </p:spPr>
        <p:txBody>
          <a:bodyPr>
            <a:normAutofit fontScale="77500" lnSpcReduction="20000"/>
          </a:bodyPr>
          <a:lstStyle/>
          <a:p>
            <a:pPr algn="l" rtl="0" eaLnBrk="1" fontAlgn="auto" hangingPunct="1">
              <a:spcAft>
                <a:spcPts val="0"/>
              </a:spcAft>
              <a:buFont typeface="Wingdings" panose="05000000000000000000" pitchFamily="2" charset="2"/>
              <a:buChar char="Ø"/>
              <a:defRPr/>
            </a:pPr>
            <a:r>
              <a:rPr lang="en-US" sz="4000" dirty="0" smtClean="0"/>
              <a:t>Inadequate coordination between the public sector and the increasingly significant private sector</a:t>
            </a:r>
          </a:p>
          <a:p>
            <a:pPr algn="l" rtl="0" eaLnBrk="1" fontAlgn="auto" hangingPunct="1">
              <a:spcAft>
                <a:spcPts val="0"/>
              </a:spcAft>
              <a:buFont typeface="Wingdings" panose="05000000000000000000" pitchFamily="2" charset="2"/>
              <a:buChar char="Ø"/>
              <a:defRPr/>
            </a:pPr>
            <a:r>
              <a:rPr lang="en-GB" sz="4000" dirty="0" smtClean="0"/>
              <a:t>Quick volatility in senior positions leading to a change in the order of national priorities </a:t>
            </a:r>
          </a:p>
          <a:p>
            <a:pPr algn="l" rtl="0" eaLnBrk="1" fontAlgn="auto" hangingPunct="1">
              <a:spcAft>
                <a:spcPts val="0"/>
              </a:spcAft>
              <a:buFont typeface="Wingdings" panose="05000000000000000000" pitchFamily="2" charset="2"/>
              <a:buChar char="Ø"/>
              <a:defRPr/>
            </a:pPr>
            <a:r>
              <a:rPr lang="en-GB" sz="4000" dirty="0" smtClean="0"/>
              <a:t> The absence of the role of the Higher Health Council in the formulation of health education policy </a:t>
            </a:r>
          </a:p>
          <a:p>
            <a:pPr algn="l" rtl="0" eaLnBrk="1" fontAlgn="auto" hangingPunct="1">
              <a:spcAft>
                <a:spcPts val="0"/>
              </a:spcAft>
              <a:buFont typeface="Wingdings" panose="05000000000000000000" pitchFamily="2" charset="2"/>
              <a:buChar char="Ø"/>
              <a:defRPr/>
            </a:pPr>
            <a:r>
              <a:rPr lang="en-GB" sz="4000" dirty="0" smtClean="0"/>
              <a:t>Slow enactment of the legislation </a:t>
            </a:r>
          </a:p>
          <a:p>
            <a:pPr algn="l" rtl="0" eaLnBrk="1" fontAlgn="auto" hangingPunct="1">
              <a:spcAft>
                <a:spcPts val="0"/>
              </a:spcAft>
              <a:buFont typeface="Wingdings" panose="05000000000000000000" pitchFamily="2" charset="2"/>
              <a:buChar char="Ø"/>
              <a:defRPr/>
            </a:pPr>
            <a:r>
              <a:rPr lang="en-GB" sz="4000" dirty="0" smtClean="0"/>
              <a:t> Acceleration in technological development in general and in medical technology in </a:t>
            </a:r>
            <a:r>
              <a:rPr lang="en-GB" sz="4000" smtClean="0"/>
              <a:t>particular </a:t>
            </a:r>
            <a:endParaRPr lang="en-GB" sz="40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six building blocks of a health system: </a:t>
            </a:r>
          </a:p>
        </p:txBody>
      </p:sp>
      <p:sp>
        <p:nvSpPr>
          <p:cNvPr id="3" name="Content Placeholder 2"/>
          <p:cNvSpPr>
            <a:spLocks noGrp="1"/>
          </p:cNvSpPr>
          <p:nvPr>
            <p:ph idx="1"/>
          </p:nvPr>
        </p:nvSpPr>
        <p:spPr/>
        <p:txBody>
          <a:bodyPr>
            <a:normAutofit fontScale="77500" lnSpcReduction="20000"/>
          </a:bodyPr>
          <a:lstStyle/>
          <a:p>
            <a:r>
              <a:rPr lang="en-US" dirty="0" smtClean="0"/>
              <a:t>Good </a:t>
            </a:r>
            <a:r>
              <a:rPr lang="en-US" b="1" dirty="0">
                <a:solidFill>
                  <a:srgbClr val="FF0000"/>
                </a:solidFill>
              </a:rPr>
              <a:t>health services </a:t>
            </a:r>
            <a:r>
              <a:rPr lang="en-US" dirty="0"/>
              <a:t>are those which deliver effective, safe, quality personal and non-personal health interventions to those who need them, when and where needed, with minimum waste of resources. </a:t>
            </a:r>
            <a:endParaRPr lang="en-US" dirty="0" smtClean="0"/>
          </a:p>
          <a:p>
            <a:r>
              <a:rPr lang="en-US" dirty="0" smtClean="0"/>
              <a:t>A </a:t>
            </a:r>
            <a:r>
              <a:rPr lang="en-US" dirty="0"/>
              <a:t>well-performing </a:t>
            </a:r>
            <a:r>
              <a:rPr lang="en-US" b="1" dirty="0">
                <a:solidFill>
                  <a:srgbClr val="FF0000"/>
                </a:solidFill>
              </a:rPr>
              <a:t>health workforce </a:t>
            </a:r>
            <a:r>
              <a:rPr lang="en-US" dirty="0"/>
              <a:t>is one which works in ways that are responsive, fair and efficient to achieve the best health outcomes possible, given available resources and circumstances. I.e. There are sufficient numbers </a:t>
            </a:r>
            <a:r>
              <a:rPr lang="en-US" dirty="0" smtClean="0"/>
              <a:t>and mix of staff</a:t>
            </a:r>
            <a:r>
              <a:rPr lang="en-US" dirty="0"/>
              <a:t>, fairly distributed; they are competent, responsive and productive. </a:t>
            </a:r>
            <a:endParaRPr lang="en-US" dirty="0" smtClean="0"/>
          </a:p>
          <a:p>
            <a:r>
              <a:rPr lang="en-US" dirty="0" smtClean="0"/>
              <a:t> </a:t>
            </a:r>
            <a:r>
              <a:rPr lang="en-US" dirty="0"/>
              <a:t>A well-functioning </a:t>
            </a:r>
            <a:r>
              <a:rPr lang="en-US" b="1" dirty="0">
                <a:solidFill>
                  <a:srgbClr val="FF0000"/>
                </a:solidFill>
              </a:rPr>
              <a:t>health information system </a:t>
            </a:r>
            <a:r>
              <a:rPr lang="en-US" dirty="0"/>
              <a:t>is one that ensures the production, analysis, dissemination and use of reliable and timely information on health determinants, health systems performance and health status. </a:t>
            </a:r>
            <a:endParaRPr lang="en-US" dirty="0" smtClean="0"/>
          </a:p>
          <a:p>
            <a:r>
              <a:rPr lang="en-US" dirty="0" smtClean="0"/>
              <a:t> </a:t>
            </a:r>
            <a:r>
              <a:rPr lang="en-US" dirty="0"/>
              <a:t>A well-functioning health system ensures equitable access to </a:t>
            </a:r>
            <a:r>
              <a:rPr lang="en-US" b="1" dirty="0">
                <a:solidFill>
                  <a:srgbClr val="FF0000"/>
                </a:solidFill>
              </a:rPr>
              <a:t>essential medical products</a:t>
            </a:r>
            <a:r>
              <a:rPr lang="en-US" dirty="0"/>
              <a:t>, vaccines and technologies of assured quality, safety, efficacy and cost-effectiveness, and their scientifically sound and cost-effective use. </a:t>
            </a:r>
            <a:endParaRPr lang="en-US" dirty="0" smtClean="0"/>
          </a:p>
          <a:p>
            <a:r>
              <a:rPr lang="en-US" dirty="0" smtClean="0"/>
              <a:t>A </a:t>
            </a:r>
            <a:r>
              <a:rPr lang="en-US" dirty="0"/>
              <a:t>good </a:t>
            </a:r>
            <a:r>
              <a:rPr lang="en-US" b="1" dirty="0">
                <a:solidFill>
                  <a:srgbClr val="FF0000"/>
                </a:solidFill>
              </a:rPr>
              <a:t>health financing system </a:t>
            </a:r>
            <a:r>
              <a:rPr lang="en-US" dirty="0"/>
              <a:t>raises adequate funds for health, in ways that ensure people can use needed services, and are protected from financial catastrophe or impoverishment associated with having to pay for them. </a:t>
            </a:r>
            <a:endParaRPr lang="en-US" dirty="0" smtClean="0"/>
          </a:p>
          <a:p>
            <a:r>
              <a:rPr lang="en-US" dirty="0" smtClean="0"/>
              <a:t> </a:t>
            </a:r>
            <a:r>
              <a:rPr lang="en-US" b="1" dirty="0">
                <a:solidFill>
                  <a:srgbClr val="FF0000"/>
                </a:solidFill>
              </a:rPr>
              <a:t>Leadership and governance </a:t>
            </a:r>
            <a:r>
              <a:rPr lang="en-US" dirty="0"/>
              <a:t>involves ensuring strategic policy frameworks exist and are combined with effective oversight, </a:t>
            </a:r>
            <a:r>
              <a:rPr lang="en-US" dirty="0" smtClean="0"/>
              <a:t>coalition building</a:t>
            </a:r>
            <a:r>
              <a:rPr lang="en-US" dirty="0"/>
              <a:t>, the provision of appropriate regulations and incentives, attention to system-design, and accountability</a:t>
            </a:r>
          </a:p>
        </p:txBody>
      </p:sp>
    </p:spTree>
    <p:extLst>
      <p:ext uri="{BB962C8B-B14F-4D97-AF65-F5344CB8AC3E}">
        <p14:creationId xmlns:p14="http://schemas.microsoft.com/office/powerpoint/2010/main" val="11569612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sp>
        <p:nvSpPr>
          <p:cNvPr id="2" name="Content Placeholder 1"/>
          <p:cNvSpPr>
            <a:spLocks noGrp="1"/>
          </p:cNvSpPr>
          <p:nvPr>
            <p:ph idx="1"/>
          </p:nvPr>
        </p:nvSpPr>
        <p:spPr/>
        <p:txBody>
          <a:bodyPr>
            <a:normAutofit/>
          </a:bodyPr>
          <a:lstStyle/>
          <a:p>
            <a:pPr algn="ctr"/>
            <a:r>
              <a:rPr lang="en-GB" sz="4000" dirty="0" smtClean="0">
                <a:effectLst>
                  <a:outerShdw blurRad="38100" dist="38100" dir="2700000" algn="tl">
                    <a:srgbClr val="000000">
                      <a:alpha val="43137"/>
                    </a:srgbClr>
                  </a:outerShdw>
                </a:effectLst>
              </a:rPr>
              <a:t>Thank You</a:t>
            </a:r>
            <a:endParaRPr lang="en-GB" sz="4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38187" t="33201" r="38975" b="27600"/>
          <a:stretch/>
        </p:blipFill>
        <p:spPr>
          <a:xfrm>
            <a:off x="2123728" y="836712"/>
            <a:ext cx="5256584" cy="5075322"/>
          </a:xfrm>
          <a:prstGeom prst="rect">
            <a:avLst/>
          </a:prstGeom>
        </p:spPr>
      </p:pic>
    </p:spTree>
    <p:extLst>
      <p:ext uri="{BB962C8B-B14F-4D97-AF65-F5344CB8AC3E}">
        <p14:creationId xmlns:p14="http://schemas.microsoft.com/office/powerpoint/2010/main" val="1480962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ar-JO" smtClean="0"/>
              <a:t>لما تشوف الارقام فالمحاضرة</a:t>
            </a:r>
            <a:endParaRPr lang="en-GB"/>
          </a:p>
        </p:txBody>
      </p:sp>
      <p:pic>
        <p:nvPicPr>
          <p:cNvPr id="2052" name="Picture 4" descr="Image result for ÙÙØ§ Ø§Ø´ÙÙ Ø§ÙÙÙØ§Ø¯ Ø§ÙÙÙ Ø¹Ù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420888"/>
            <a:ext cx="6858000"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554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p:cNvPicPr>
            <a:picLocks noChangeAspect="1" noChangeArrowheads="1"/>
          </p:cNvPicPr>
          <p:nvPr/>
        </p:nvPicPr>
        <p:blipFill>
          <a:blip r:embed="rId3" cstate="print"/>
          <a:srcRect/>
          <a:stretch>
            <a:fillRect/>
          </a:stretch>
        </p:blipFill>
        <p:spPr bwMode="auto">
          <a:xfrm>
            <a:off x="950342" y="129432"/>
            <a:ext cx="7025259" cy="2770643"/>
          </a:xfrm>
          <a:prstGeom prst="rect">
            <a:avLst/>
          </a:prstGeom>
          <a:ln>
            <a:headEnd/>
            <a:tailEnd/>
          </a:ln>
        </p:spPr>
        <p:style>
          <a:lnRef idx="1">
            <a:schemeClr val="accent1"/>
          </a:lnRef>
          <a:fillRef idx="2">
            <a:schemeClr val="accent1"/>
          </a:fillRef>
          <a:effectRef idx="1">
            <a:schemeClr val="accent1"/>
          </a:effectRef>
          <a:fontRef idx="minor">
            <a:schemeClr val="dk1"/>
          </a:fontRef>
        </p:style>
      </p:pic>
      <p:sp>
        <p:nvSpPr>
          <p:cNvPr id="128003" name="Rectangle 6"/>
          <p:cNvSpPr>
            <a:spLocks noChangeArrowheads="1"/>
          </p:cNvSpPr>
          <p:nvPr/>
        </p:nvSpPr>
        <p:spPr bwMode="auto">
          <a:xfrm>
            <a:off x="749221" y="5385821"/>
            <a:ext cx="7775655" cy="646331"/>
          </a:xfrm>
          <a:prstGeom prst="rect">
            <a:avLst/>
          </a:prstGeom>
          <a:noFill/>
          <a:ln w="9525">
            <a:solidFill>
              <a:schemeClr val="tx1"/>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latin typeface="Garamond" panose="02020404030301010803" pitchFamily="18" charset="0"/>
              </a:rPr>
              <a:t>Population :  34.3%  </a:t>
            </a:r>
            <a:r>
              <a:rPr lang="en-US" altLang="en-US" b="1" dirty="0">
                <a:solidFill>
                  <a:srgbClr val="0000CC"/>
                </a:solidFill>
                <a:latin typeface="Garamond" panose="02020404030301010803" pitchFamily="18" charset="0"/>
              </a:rPr>
              <a:t>&lt; 14 years      </a:t>
            </a:r>
            <a:r>
              <a:rPr lang="en-US" altLang="en-US" b="1" dirty="0">
                <a:latin typeface="Garamond" panose="02020404030301010803" pitchFamily="18" charset="0"/>
              </a:rPr>
              <a:t>62%  </a:t>
            </a:r>
            <a:r>
              <a:rPr lang="en-US" altLang="en-US" b="1" dirty="0">
                <a:solidFill>
                  <a:srgbClr val="0000CC"/>
                </a:solidFill>
                <a:latin typeface="Garamond" panose="02020404030301010803" pitchFamily="18" charset="0"/>
              </a:rPr>
              <a:t>at the age 15-64 years  and  </a:t>
            </a:r>
            <a:r>
              <a:rPr lang="en-US" altLang="en-US" b="1" dirty="0">
                <a:latin typeface="Garamond" panose="02020404030301010803" pitchFamily="18" charset="0"/>
              </a:rPr>
              <a:t>( 3.7%)</a:t>
            </a:r>
            <a:r>
              <a:rPr lang="en-US" altLang="en-US" b="1" dirty="0">
                <a:solidFill>
                  <a:srgbClr val="0000CC"/>
                </a:solidFill>
                <a:latin typeface="Garamond" panose="02020404030301010803" pitchFamily="18" charset="0"/>
              </a:rPr>
              <a:t>  ≥  65 years</a:t>
            </a:r>
          </a:p>
        </p:txBody>
      </p:sp>
      <p:pic>
        <p:nvPicPr>
          <p:cNvPr id="11" name="Picture 4" descr="j-flag[1]"/>
          <p:cNvPicPr>
            <a:picLocks noChangeAspect="1" noChangeArrowheads="1" noCrop="1"/>
          </p:cNvPicPr>
          <p:nvPr/>
        </p:nvPicPr>
        <p:blipFill>
          <a:blip r:embed="rId4" cstate="print"/>
          <a:srcRect/>
          <a:stretch>
            <a:fillRect/>
          </a:stretch>
        </p:blipFill>
        <p:spPr bwMode="auto">
          <a:xfrm>
            <a:off x="134262" y="1028700"/>
            <a:ext cx="972109" cy="486054"/>
          </a:xfrm>
          <a:prstGeom prst="rect">
            <a:avLst/>
          </a:prstGeom>
          <a:solidFill>
            <a:srgbClr val="FFFFFF">
              <a:shade val="85000"/>
            </a:srgbClr>
          </a:solidFill>
          <a:ln w="88900" cap="sq">
            <a:solidFill>
              <a:srgbClr val="FFFFFF"/>
            </a:solidFill>
            <a:miter lim="800000"/>
          </a:ln>
          <a:effectLst>
            <a:outerShdw blurRad="50800" dist="38100" algn="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323528" y="4000500"/>
            <a:ext cx="8201348" cy="4571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JO" sz="1350">
              <a:latin typeface="Garamond" pitchFamily="18" charset="0"/>
            </a:endParaRPr>
          </a:p>
        </p:txBody>
      </p:sp>
      <p:sp>
        <p:nvSpPr>
          <p:cNvPr id="3" name="Oval 2"/>
          <p:cNvSpPr/>
          <p:nvPr/>
        </p:nvSpPr>
        <p:spPr>
          <a:xfrm>
            <a:off x="5076056" y="1605702"/>
            <a:ext cx="1101328" cy="485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JO" sz="1350">
              <a:latin typeface="Garamond" pitchFamily="18" charset="0"/>
            </a:endParaRPr>
          </a:p>
        </p:txBody>
      </p:sp>
      <p:sp>
        <p:nvSpPr>
          <p:cNvPr id="128009" name="Rectangle 9"/>
          <p:cNvSpPr>
            <a:spLocks noChangeArrowheads="1"/>
          </p:cNvSpPr>
          <p:nvPr/>
        </p:nvSpPr>
        <p:spPr bwMode="auto">
          <a:xfrm>
            <a:off x="2022775" y="2816731"/>
            <a:ext cx="48028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en-US" altLang="en-US" sz="2400" b="1" dirty="0">
                <a:solidFill>
                  <a:srgbClr val="FF0000"/>
                </a:solidFill>
                <a:latin typeface="Garamond" panose="02020404030301010803" pitchFamily="18" charset="0"/>
              </a:rPr>
              <a:t> Jordan is a Middle Income country</a:t>
            </a:r>
            <a:endParaRPr lang="ar-JO" altLang="en-US" sz="2400" b="1" dirty="0">
              <a:solidFill>
                <a:srgbClr val="FF0000"/>
              </a:solidFill>
              <a:latin typeface="Garamond" panose="02020404030301010803" pitchFamily="18" charset="0"/>
            </a:endParaRPr>
          </a:p>
        </p:txBody>
      </p:sp>
      <p:sp>
        <p:nvSpPr>
          <p:cNvPr id="128010" name="Rectangle 3"/>
          <p:cNvSpPr>
            <a:spLocks noChangeArrowheads="1"/>
          </p:cNvSpPr>
          <p:nvPr/>
        </p:nvSpPr>
        <p:spPr bwMode="auto">
          <a:xfrm>
            <a:off x="544535" y="3325481"/>
            <a:ext cx="798034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ar-JO" sz="2000" b="1" dirty="0">
                <a:solidFill>
                  <a:srgbClr val="000000"/>
                </a:solidFill>
                <a:latin typeface="Garamond" panose="02020404030301010803" pitchFamily="18" charset="0"/>
                <a:cs typeface="+mn-cs"/>
              </a:rPr>
              <a:t>Occupies an area of approximately 92,300 km with a total population of 10 Millions ,</a:t>
            </a:r>
            <a:r>
              <a:rPr lang="fr-FR" altLang="ar-JO" sz="2000" b="1" dirty="0">
                <a:solidFill>
                  <a:srgbClr val="000000"/>
                </a:solidFill>
                <a:latin typeface="Garamond" panose="02020404030301010803" pitchFamily="18" charset="0"/>
                <a:cs typeface="+mn-cs"/>
              </a:rPr>
              <a:t> (48.5% </a:t>
            </a:r>
            <a:r>
              <a:rPr lang="fr-FR" altLang="ar-JO" sz="2000" b="1" dirty="0" err="1">
                <a:solidFill>
                  <a:srgbClr val="000000"/>
                </a:solidFill>
                <a:latin typeface="Garamond" panose="02020404030301010803" pitchFamily="18" charset="0"/>
                <a:cs typeface="+mn-cs"/>
              </a:rPr>
              <a:t>females</a:t>
            </a:r>
            <a:r>
              <a:rPr lang="fr-FR" altLang="ar-JO" sz="2000" b="1" dirty="0">
                <a:solidFill>
                  <a:srgbClr val="000000"/>
                </a:solidFill>
                <a:latin typeface="Garamond" panose="02020404030301010803" pitchFamily="18" charset="0"/>
                <a:cs typeface="+mn-cs"/>
              </a:rPr>
              <a:t>, 51.5% males) </a:t>
            </a:r>
            <a:r>
              <a:rPr lang="en-US" altLang="ar-JO" sz="2000" b="1" dirty="0">
                <a:solidFill>
                  <a:srgbClr val="000000"/>
                </a:solidFill>
                <a:latin typeface="Garamond" panose="02020404030301010803" pitchFamily="18" charset="0"/>
                <a:cs typeface="+mn-cs"/>
              </a:rPr>
              <a:t>out of them 6.6 millions are </a:t>
            </a:r>
            <a:r>
              <a:rPr lang="en-US" altLang="ar-JO" sz="2000" b="1" dirty="0" smtClean="0">
                <a:solidFill>
                  <a:srgbClr val="000000"/>
                </a:solidFill>
                <a:latin typeface="Garamond" panose="02020404030301010803" pitchFamily="18" charset="0"/>
                <a:cs typeface="+mn-cs"/>
              </a:rPr>
              <a:t>Jordanians ( </a:t>
            </a:r>
            <a:r>
              <a:rPr lang="en-US" altLang="ar-JO" sz="2000" b="1" dirty="0">
                <a:solidFill>
                  <a:srgbClr val="000000"/>
                </a:solidFill>
                <a:latin typeface="Garamond" panose="02020404030301010803" pitchFamily="18" charset="0"/>
                <a:cs typeface="+mn-cs"/>
              </a:rPr>
              <a:t>2015 census</a:t>
            </a:r>
            <a:r>
              <a:rPr lang="en-US" altLang="ar-JO" sz="2000" b="1" dirty="0" smtClean="0">
                <a:solidFill>
                  <a:srgbClr val="000000"/>
                </a:solidFill>
                <a:latin typeface="Garamond" panose="02020404030301010803" pitchFamily="18" charset="0"/>
                <a:cs typeface="+mn-cs"/>
              </a:rPr>
              <a:t>).</a:t>
            </a:r>
          </a:p>
          <a:p>
            <a:r>
              <a:rPr lang="en-GB" sz="2000" b="1" dirty="0">
                <a:cs typeface="+mn-cs"/>
              </a:rPr>
              <a:t>The average annual population growth rate is </a:t>
            </a:r>
            <a:r>
              <a:rPr lang="en-GB" sz="2000" b="1" dirty="0">
                <a:solidFill>
                  <a:srgbClr val="FF0000"/>
                </a:solidFill>
                <a:cs typeface="+mn-cs"/>
              </a:rPr>
              <a:t>5.3</a:t>
            </a:r>
            <a:r>
              <a:rPr lang="en-GB" sz="2000" b="1" dirty="0">
                <a:cs typeface="+mn-cs"/>
              </a:rPr>
              <a:t> (2015). </a:t>
            </a:r>
          </a:p>
          <a:p>
            <a:r>
              <a:rPr lang="en-GB" sz="2000" b="1" dirty="0">
                <a:cs typeface="+mn-cs"/>
              </a:rPr>
              <a:t>The population is distributed among 12 governorates over three regions (North, Middle, and South).</a:t>
            </a:r>
          </a:p>
          <a:p>
            <a:pPr algn="just"/>
            <a:endParaRPr lang="en-US" altLang="ar-JO" sz="2400" b="1" dirty="0">
              <a:solidFill>
                <a:srgbClr val="000000"/>
              </a:solidFill>
              <a:latin typeface="Garamond" panose="02020404030301010803" pitchFamily="18" charset="0"/>
            </a:endParaRPr>
          </a:p>
        </p:txBody>
      </p:sp>
    </p:spTree>
    <p:extLst>
      <p:ext uri="{BB962C8B-B14F-4D97-AF65-F5344CB8AC3E}">
        <p14:creationId xmlns:p14="http://schemas.microsoft.com/office/powerpoint/2010/main" val="1556708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63228"/>
            <a:ext cx="8229600" cy="479822"/>
          </a:xfrm>
        </p:spPr>
        <p:txBody>
          <a:bodyPr>
            <a:normAutofit fontScale="90000"/>
          </a:bodyPr>
          <a:lstStyle/>
          <a:p>
            <a:pPr algn="ctr">
              <a:defRPr/>
            </a:pPr>
            <a:r>
              <a:rPr lang="en-GB" dirty="0">
                <a:effectLst/>
              </a:rPr>
              <a:t>Total </a:t>
            </a:r>
            <a:r>
              <a:rPr lang="en-GB" dirty="0" smtClean="0">
                <a:effectLst/>
              </a:rPr>
              <a:t>Population</a:t>
            </a:r>
            <a:endParaRPr lang="en-GB" dirty="0">
              <a:effectLst/>
            </a:endParaRPr>
          </a:p>
        </p:txBody>
      </p:sp>
      <p:sp>
        <p:nvSpPr>
          <p:cNvPr id="6" name="Slide Number Placeholder 5"/>
          <p:cNvSpPr>
            <a:spLocks noGrp="1"/>
          </p:cNvSpPr>
          <p:nvPr>
            <p:ph type="sldNum" sz="quarter" idx="12"/>
          </p:nvPr>
        </p:nvSpPr>
        <p:spPr/>
        <p:txBody>
          <a:bodyPr/>
          <a:lstStyle/>
          <a:p>
            <a:fld id="{9B618960-8005-486C-9A75-10CB2AAC16F9}" type="slidenum">
              <a:rPr lang="en-US" smtClean="0"/>
              <a:pPr/>
              <a:t>7</a:t>
            </a:fld>
            <a:endParaRPr lang="en-US"/>
          </a:p>
        </p:txBody>
      </p:sp>
      <p:graphicFrame>
        <p:nvGraphicFramePr>
          <p:cNvPr id="5" name="Chart 4"/>
          <p:cNvGraphicFramePr>
            <a:graphicFrameLocks/>
          </p:cNvGraphicFramePr>
          <p:nvPr/>
        </p:nvGraphicFramePr>
        <p:xfrm>
          <a:off x="381000" y="1543050"/>
          <a:ext cx="8305800" cy="3771900"/>
        </p:xfrm>
        <a:graphic>
          <a:graphicData uri="http://schemas.openxmlformats.org/drawingml/2006/chart">
            <c:chart xmlns:c="http://schemas.openxmlformats.org/drawingml/2006/chart" xmlns:r="http://schemas.openxmlformats.org/officeDocument/2006/relationships" r:id="rId2"/>
          </a:graphicData>
        </a:graphic>
      </p:graphicFrame>
      <p:sp>
        <p:nvSpPr>
          <p:cNvPr id="27652" name="TextBox 6"/>
          <p:cNvSpPr txBox="1">
            <a:spLocks noChangeArrowheads="1"/>
          </p:cNvSpPr>
          <p:nvPr/>
        </p:nvSpPr>
        <p:spPr bwMode="auto">
          <a:xfrm>
            <a:off x="5791200" y="5657851"/>
            <a:ext cx="3048000" cy="276999"/>
          </a:xfrm>
          <a:prstGeom prst="rect">
            <a:avLst/>
          </a:prstGeom>
          <a:noFill/>
          <a:ln w="9525">
            <a:noFill/>
            <a:miter lim="800000"/>
            <a:headEnd/>
            <a:tailEnd/>
          </a:ln>
        </p:spPr>
        <p:txBody>
          <a:bodyPr>
            <a:spAutoFit/>
          </a:bodyPr>
          <a:lstStyle/>
          <a:p>
            <a:pPr algn="r" rtl="1"/>
            <a:r>
              <a:rPr lang="ar-JO" altLang="en-US" sz="1200"/>
              <a:t>المصدر : دائرة الاحصاءات العامة </a:t>
            </a:r>
            <a:endParaRPr lang="en-GB" altLang="en-US" sz="1200"/>
          </a:p>
        </p:txBody>
      </p:sp>
    </p:spTree>
    <p:extLst>
      <p:ext uri="{BB962C8B-B14F-4D97-AF65-F5344CB8AC3E}">
        <p14:creationId xmlns:p14="http://schemas.microsoft.com/office/powerpoint/2010/main" val="3940158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Jordan/current health status </a:t>
            </a:r>
            <a:endParaRPr lang="en-GB" dirty="0"/>
          </a:p>
        </p:txBody>
      </p:sp>
      <p:sp>
        <p:nvSpPr>
          <p:cNvPr id="3" name="Content Placeholder 2"/>
          <p:cNvSpPr>
            <a:spLocks noGrp="1"/>
          </p:cNvSpPr>
          <p:nvPr>
            <p:ph idx="1"/>
          </p:nvPr>
        </p:nvSpPr>
        <p:spPr/>
        <p:txBody>
          <a:bodyPr>
            <a:normAutofit/>
          </a:bodyPr>
          <a:lstStyle/>
          <a:p>
            <a:r>
              <a:rPr lang="en-GB" dirty="0" smtClean="0"/>
              <a:t>Health status in Jordan is among the best in the Middle East.</a:t>
            </a:r>
          </a:p>
          <a:p>
            <a:r>
              <a:rPr lang="en-GB" dirty="0" smtClean="0"/>
              <a:t>Average life expectancy is </a:t>
            </a:r>
            <a:r>
              <a:rPr lang="en-GB" b="1" dirty="0" smtClean="0">
                <a:solidFill>
                  <a:srgbClr val="FF0000"/>
                </a:solidFill>
              </a:rPr>
              <a:t>74.4</a:t>
            </a:r>
            <a:r>
              <a:rPr lang="en-GB" dirty="0" smtClean="0"/>
              <a:t> years,(72.7 for males and 76.7 for females) (2015).</a:t>
            </a:r>
          </a:p>
          <a:p>
            <a:r>
              <a:rPr lang="en-GB" dirty="0" smtClean="0"/>
              <a:t>Infant mortality rate declined from 23 in 2009 to 17 in 2013.</a:t>
            </a:r>
          </a:p>
          <a:p>
            <a:r>
              <a:rPr lang="en-GB" dirty="0" smtClean="0"/>
              <a:t>Maternal mortality declined from 800 per 100,000 deliveries in 1969 to 19.1 in 2008. </a:t>
            </a:r>
          </a:p>
          <a:p>
            <a:r>
              <a:rPr lang="en-GB" dirty="0" smtClean="0"/>
              <a:t>The crude birth rate is 28/1000 population and the crude death rate is 7/1000 (2013).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Text Box 7"/>
          <p:cNvSpPr txBox="1">
            <a:spLocks noChangeArrowheads="1"/>
          </p:cNvSpPr>
          <p:nvPr/>
        </p:nvSpPr>
        <p:spPr bwMode="auto">
          <a:xfrm flipH="1">
            <a:off x="4787506" y="1971676"/>
            <a:ext cx="3487340"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lnSpc>
                <a:spcPct val="150000"/>
              </a:lnSpc>
              <a:spcBef>
                <a:spcPct val="0"/>
              </a:spcBef>
              <a:buClrTx/>
              <a:buFontTx/>
              <a:buNone/>
            </a:pPr>
            <a:r>
              <a:rPr lang="ar-JO" altLang="en-US" sz="1350" b="1">
                <a:solidFill>
                  <a:srgbClr val="0000CC"/>
                </a:solidFill>
                <a:latin typeface="Garamond" panose="02020404030301010803" pitchFamily="18" charset="0"/>
              </a:rPr>
              <a:t> </a:t>
            </a:r>
            <a:r>
              <a:rPr lang="en-GB" altLang="en-US" sz="1350" b="1">
                <a:solidFill>
                  <a:srgbClr val="0000CC"/>
                </a:solidFill>
                <a:latin typeface="Garamond" panose="02020404030301010803" pitchFamily="18" charset="0"/>
              </a:rPr>
              <a:t> % Measles vaccination coverage</a:t>
            </a:r>
            <a:endParaRPr lang="ar-JO" altLang="en-US" sz="1350" b="1">
              <a:solidFill>
                <a:srgbClr val="0000CC"/>
              </a:solidFill>
              <a:latin typeface="Garamond" panose="02020404030301010803" pitchFamily="18" charset="0"/>
            </a:endParaRPr>
          </a:p>
        </p:txBody>
      </p:sp>
      <p:sp>
        <p:nvSpPr>
          <p:cNvPr id="63491" name="Rectangle 8"/>
          <p:cNvSpPr>
            <a:spLocks noChangeArrowheads="1"/>
          </p:cNvSpPr>
          <p:nvPr/>
        </p:nvSpPr>
        <p:spPr bwMode="auto">
          <a:xfrm flipH="1">
            <a:off x="5412583" y="2463404"/>
            <a:ext cx="1579960" cy="141684"/>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492" name="Rectangle 9"/>
          <p:cNvSpPr>
            <a:spLocks noChangeArrowheads="1"/>
          </p:cNvSpPr>
          <p:nvPr/>
        </p:nvSpPr>
        <p:spPr bwMode="auto">
          <a:xfrm flipH="1">
            <a:off x="5412583" y="2683669"/>
            <a:ext cx="1579960" cy="133350"/>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493" name="Rectangle 10"/>
          <p:cNvSpPr>
            <a:spLocks noChangeArrowheads="1"/>
          </p:cNvSpPr>
          <p:nvPr/>
        </p:nvSpPr>
        <p:spPr bwMode="auto">
          <a:xfrm flipH="1">
            <a:off x="5326858" y="2888458"/>
            <a:ext cx="1665685" cy="197644"/>
          </a:xfrm>
          <a:prstGeom prst="rect">
            <a:avLst/>
          </a:prstGeom>
          <a:solidFill>
            <a:srgbClr val="C00000"/>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494" name="Rectangle 11"/>
          <p:cNvSpPr>
            <a:spLocks noChangeArrowheads="1"/>
          </p:cNvSpPr>
          <p:nvPr/>
        </p:nvSpPr>
        <p:spPr bwMode="auto">
          <a:xfrm flipH="1">
            <a:off x="5663803" y="3117057"/>
            <a:ext cx="1328738" cy="142875"/>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495" name="Rectangle 12"/>
          <p:cNvSpPr>
            <a:spLocks noChangeArrowheads="1"/>
          </p:cNvSpPr>
          <p:nvPr/>
        </p:nvSpPr>
        <p:spPr bwMode="auto">
          <a:xfrm flipH="1">
            <a:off x="5670949" y="3338513"/>
            <a:ext cx="1321594" cy="134541"/>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496" name="Rectangle 13"/>
          <p:cNvSpPr>
            <a:spLocks noChangeArrowheads="1"/>
          </p:cNvSpPr>
          <p:nvPr/>
        </p:nvSpPr>
        <p:spPr bwMode="auto">
          <a:xfrm flipH="1">
            <a:off x="6020992" y="3551635"/>
            <a:ext cx="971550" cy="141684"/>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497" name="Line 14"/>
          <p:cNvSpPr>
            <a:spLocks noChangeShapeType="1"/>
          </p:cNvSpPr>
          <p:nvPr/>
        </p:nvSpPr>
        <p:spPr bwMode="auto">
          <a:xfrm flipH="1">
            <a:off x="6991350" y="2427685"/>
            <a:ext cx="1191" cy="130849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63498" name="Rectangle 15"/>
          <p:cNvSpPr>
            <a:spLocks noChangeArrowheads="1"/>
          </p:cNvSpPr>
          <p:nvPr/>
        </p:nvSpPr>
        <p:spPr bwMode="auto">
          <a:xfrm>
            <a:off x="5171745" y="2458642"/>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97</a:t>
            </a:r>
            <a:endParaRPr lang="en-US" altLang="en-US" sz="1050" b="1">
              <a:solidFill>
                <a:srgbClr val="000000"/>
              </a:solidFill>
              <a:latin typeface="Garamond" panose="02020404030301010803" pitchFamily="18" charset="0"/>
            </a:endParaRPr>
          </a:p>
        </p:txBody>
      </p:sp>
      <p:sp>
        <p:nvSpPr>
          <p:cNvPr id="63499" name="Rectangle 16"/>
          <p:cNvSpPr>
            <a:spLocks noChangeArrowheads="1"/>
          </p:cNvSpPr>
          <p:nvPr/>
        </p:nvSpPr>
        <p:spPr bwMode="auto">
          <a:xfrm>
            <a:off x="5203891" y="2684860"/>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97</a:t>
            </a:r>
            <a:endParaRPr lang="en-US" altLang="en-US" sz="1050" b="1">
              <a:solidFill>
                <a:srgbClr val="000000"/>
              </a:solidFill>
              <a:latin typeface="Garamond" panose="02020404030301010803" pitchFamily="18" charset="0"/>
            </a:endParaRPr>
          </a:p>
        </p:txBody>
      </p:sp>
      <p:sp>
        <p:nvSpPr>
          <p:cNvPr id="63500" name="Rectangle 17"/>
          <p:cNvSpPr>
            <a:spLocks noChangeArrowheads="1"/>
          </p:cNvSpPr>
          <p:nvPr/>
        </p:nvSpPr>
        <p:spPr bwMode="auto">
          <a:xfrm>
            <a:off x="5067564" y="2905126"/>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FF0000"/>
                </a:solidFill>
                <a:latin typeface="Garamond" panose="02020404030301010803" pitchFamily="18" charset="0"/>
              </a:rPr>
              <a:t>98</a:t>
            </a:r>
            <a:endParaRPr lang="en-US" altLang="en-US" sz="1050" b="1">
              <a:solidFill>
                <a:srgbClr val="FF0000"/>
              </a:solidFill>
              <a:latin typeface="Garamond" panose="02020404030301010803" pitchFamily="18" charset="0"/>
            </a:endParaRPr>
          </a:p>
        </p:txBody>
      </p:sp>
      <p:sp>
        <p:nvSpPr>
          <p:cNvPr id="63501" name="Rectangle 18"/>
          <p:cNvSpPr>
            <a:spLocks noChangeArrowheads="1"/>
          </p:cNvSpPr>
          <p:nvPr/>
        </p:nvSpPr>
        <p:spPr bwMode="auto">
          <a:xfrm>
            <a:off x="5424752" y="3121819"/>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92</a:t>
            </a:r>
            <a:endParaRPr lang="en-US" altLang="en-US" sz="1050" b="1">
              <a:solidFill>
                <a:srgbClr val="000000"/>
              </a:solidFill>
              <a:latin typeface="Garamond" panose="02020404030301010803" pitchFamily="18" charset="0"/>
            </a:endParaRPr>
          </a:p>
        </p:txBody>
      </p:sp>
      <p:sp>
        <p:nvSpPr>
          <p:cNvPr id="63502" name="Rectangle 19"/>
          <p:cNvSpPr>
            <a:spLocks noChangeArrowheads="1"/>
          </p:cNvSpPr>
          <p:nvPr/>
        </p:nvSpPr>
        <p:spPr bwMode="auto">
          <a:xfrm>
            <a:off x="5418799" y="3330179"/>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92</a:t>
            </a:r>
            <a:endParaRPr lang="en-US" altLang="en-US" sz="1050" b="1">
              <a:solidFill>
                <a:srgbClr val="000000"/>
              </a:solidFill>
              <a:latin typeface="Garamond" panose="02020404030301010803" pitchFamily="18" charset="0"/>
            </a:endParaRPr>
          </a:p>
        </p:txBody>
      </p:sp>
      <p:sp>
        <p:nvSpPr>
          <p:cNvPr id="63503" name="Rectangle 20"/>
          <p:cNvSpPr>
            <a:spLocks noChangeArrowheads="1"/>
          </p:cNvSpPr>
          <p:nvPr/>
        </p:nvSpPr>
        <p:spPr bwMode="auto">
          <a:xfrm>
            <a:off x="5764676" y="3540919"/>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83</a:t>
            </a:r>
            <a:endParaRPr lang="en-US" altLang="en-US" sz="1050" b="1">
              <a:solidFill>
                <a:srgbClr val="000000"/>
              </a:solidFill>
              <a:latin typeface="Garamond" panose="02020404030301010803" pitchFamily="18" charset="0"/>
            </a:endParaRPr>
          </a:p>
        </p:txBody>
      </p:sp>
      <p:sp>
        <p:nvSpPr>
          <p:cNvPr id="63504" name="Rectangle 21"/>
          <p:cNvSpPr>
            <a:spLocks noChangeArrowheads="1"/>
          </p:cNvSpPr>
          <p:nvPr/>
        </p:nvSpPr>
        <p:spPr bwMode="auto">
          <a:xfrm flipH="1">
            <a:off x="7041358" y="2458642"/>
            <a:ext cx="66043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Saudi Arabia</a:t>
            </a:r>
            <a:endParaRPr lang="en-US" altLang="en-US" sz="1050">
              <a:solidFill>
                <a:srgbClr val="000000"/>
              </a:solidFill>
              <a:latin typeface="Garamond" panose="02020404030301010803" pitchFamily="18" charset="0"/>
            </a:endParaRPr>
          </a:p>
        </p:txBody>
      </p:sp>
      <p:sp>
        <p:nvSpPr>
          <p:cNvPr id="63505" name="Rectangle 22"/>
          <p:cNvSpPr>
            <a:spLocks noChangeArrowheads="1"/>
          </p:cNvSpPr>
          <p:nvPr/>
        </p:nvSpPr>
        <p:spPr bwMode="auto">
          <a:xfrm flipH="1">
            <a:off x="7074695" y="2684860"/>
            <a:ext cx="27571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UAE</a:t>
            </a:r>
            <a:endParaRPr lang="en-US" altLang="en-US" sz="1050">
              <a:solidFill>
                <a:srgbClr val="000000"/>
              </a:solidFill>
              <a:latin typeface="Garamond" panose="02020404030301010803" pitchFamily="18" charset="0"/>
            </a:endParaRPr>
          </a:p>
        </p:txBody>
      </p:sp>
      <p:sp>
        <p:nvSpPr>
          <p:cNvPr id="63506" name="Rectangle 24"/>
          <p:cNvSpPr>
            <a:spLocks noChangeArrowheads="1"/>
          </p:cNvSpPr>
          <p:nvPr/>
        </p:nvSpPr>
        <p:spPr bwMode="auto">
          <a:xfrm flipH="1">
            <a:off x="7044929" y="2905126"/>
            <a:ext cx="37991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b="1">
                <a:solidFill>
                  <a:srgbClr val="FF0000"/>
                </a:solidFill>
                <a:latin typeface="Garamond" panose="02020404030301010803" pitchFamily="18" charset="0"/>
              </a:rPr>
              <a:t>Jordan</a:t>
            </a:r>
            <a:endParaRPr lang="en-US" altLang="en-US" sz="1050" b="1">
              <a:solidFill>
                <a:srgbClr val="FF0000"/>
              </a:solidFill>
              <a:latin typeface="Garamond" panose="02020404030301010803" pitchFamily="18" charset="0"/>
            </a:endParaRPr>
          </a:p>
        </p:txBody>
      </p:sp>
      <p:sp>
        <p:nvSpPr>
          <p:cNvPr id="63507" name="Rectangle 25"/>
          <p:cNvSpPr>
            <a:spLocks noChangeArrowheads="1"/>
          </p:cNvSpPr>
          <p:nvPr/>
        </p:nvSpPr>
        <p:spPr bwMode="auto">
          <a:xfrm flipH="1">
            <a:off x="7050881" y="3125392"/>
            <a:ext cx="25167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USA</a:t>
            </a:r>
            <a:endParaRPr lang="en-US" altLang="en-US" sz="1050">
              <a:solidFill>
                <a:srgbClr val="000000"/>
              </a:solidFill>
              <a:latin typeface="Garamond" panose="02020404030301010803" pitchFamily="18" charset="0"/>
            </a:endParaRPr>
          </a:p>
        </p:txBody>
      </p:sp>
      <p:sp>
        <p:nvSpPr>
          <p:cNvPr id="63508" name="Rectangle 26"/>
          <p:cNvSpPr>
            <a:spLocks noChangeArrowheads="1"/>
          </p:cNvSpPr>
          <p:nvPr/>
        </p:nvSpPr>
        <p:spPr bwMode="auto">
          <a:xfrm flipH="1">
            <a:off x="7050881" y="3540921"/>
            <a:ext cx="100488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EMRO</a:t>
            </a:r>
            <a:endParaRPr lang="en-US" altLang="en-US" sz="1050" b="1">
              <a:solidFill>
                <a:srgbClr val="000000"/>
              </a:solidFill>
              <a:latin typeface="Garamond" panose="02020404030301010803" pitchFamily="18" charset="0"/>
            </a:endParaRPr>
          </a:p>
          <a:p>
            <a:pPr algn="l">
              <a:spcBef>
                <a:spcPct val="0"/>
              </a:spcBef>
              <a:buClrTx/>
              <a:buFontTx/>
              <a:buNone/>
            </a:pPr>
            <a:endParaRPr lang="en-US" altLang="en-US" sz="1050">
              <a:solidFill>
                <a:srgbClr val="000000"/>
              </a:solidFill>
              <a:latin typeface="Garamond" panose="02020404030301010803" pitchFamily="18" charset="0"/>
            </a:endParaRPr>
          </a:p>
        </p:txBody>
      </p:sp>
      <p:sp>
        <p:nvSpPr>
          <p:cNvPr id="63509" name="Rectangle 27"/>
          <p:cNvSpPr>
            <a:spLocks noChangeArrowheads="1"/>
          </p:cNvSpPr>
          <p:nvPr/>
        </p:nvSpPr>
        <p:spPr bwMode="auto">
          <a:xfrm flipH="1">
            <a:off x="1574006" y="2453879"/>
            <a:ext cx="1581150" cy="142875"/>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10" name="Rectangle 28"/>
          <p:cNvSpPr>
            <a:spLocks noChangeArrowheads="1"/>
          </p:cNvSpPr>
          <p:nvPr/>
        </p:nvSpPr>
        <p:spPr bwMode="auto">
          <a:xfrm flipH="1">
            <a:off x="1637110" y="2674144"/>
            <a:ext cx="1518047" cy="142875"/>
          </a:xfrm>
          <a:prstGeom prst="rect">
            <a:avLst/>
          </a:prstGeom>
          <a:solidFill>
            <a:srgbClr val="B72C00"/>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11" name="Rectangle 29"/>
          <p:cNvSpPr>
            <a:spLocks noChangeArrowheads="1"/>
          </p:cNvSpPr>
          <p:nvPr/>
        </p:nvSpPr>
        <p:spPr bwMode="auto">
          <a:xfrm flipH="1">
            <a:off x="1637110" y="2895601"/>
            <a:ext cx="1518047" cy="157163"/>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12" name="Rectangle 30"/>
          <p:cNvSpPr>
            <a:spLocks noChangeArrowheads="1"/>
          </p:cNvSpPr>
          <p:nvPr/>
        </p:nvSpPr>
        <p:spPr bwMode="auto">
          <a:xfrm flipH="1">
            <a:off x="1684735" y="3115867"/>
            <a:ext cx="1470422" cy="144065"/>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13" name="Rectangle 31"/>
          <p:cNvSpPr>
            <a:spLocks noChangeArrowheads="1"/>
          </p:cNvSpPr>
          <p:nvPr/>
        </p:nvSpPr>
        <p:spPr bwMode="auto">
          <a:xfrm flipH="1">
            <a:off x="1807369" y="3330179"/>
            <a:ext cx="1347788" cy="142875"/>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14" name="Rectangle 32"/>
          <p:cNvSpPr>
            <a:spLocks noChangeArrowheads="1"/>
          </p:cNvSpPr>
          <p:nvPr/>
        </p:nvSpPr>
        <p:spPr bwMode="auto">
          <a:xfrm flipH="1">
            <a:off x="2122885" y="3550444"/>
            <a:ext cx="1032272" cy="152400"/>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15" name="Line 33"/>
          <p:cNvSpPr>
            <a:spLocks noChangeShapeType="1"/>
          </p:cNvSpPr>
          <p:nvPr/>
        </p:nvSpPr>
        <p:spPr bwMode="auto">
          <a:xfrm flipH="1">
            <a:off x="3152777" y="2418160"/>
            <a:ext cx="2381" cy="13180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63516" name="Rectangle 34"/>
          <p:cNvSpPr>
            <a:spLocks noChangeArrowheads="1"/>
          </p:cNvSpPr>
          <p:nvPr/>
        </p:nvSpPr>
        <p:spPr bwMode="auto">
          <a:xfrm flipH="1">
            <a:off x="1330193" y="2449117"/>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98</a:t>
            </a:r>
            <a:endParaRPr lang="en-US" altLang="en-US" sz="1050" b="1">
              <a:solidFill>
                <a:srgbClr val="000000"/>
              </a:solidFill>
              <a:latin typeface="Garamond" panose="02020404030301010803" pitchFamily="18" charset="0"/>
            </a:endParaRPr>
          </a:p>
        </p:txBody>
      </p:sp>
      <p:sp>
        <p:nvSpPr>
          <p:cNvPr id="63517" name="Rectangle 35"/>
          <p:cNvSpPr>
            <a:spLocks noChangeArrowheads="1"/>
          </p:cNvSpPr>
          <p:nvPr/>
        </p:nvSpPr>
        <p:spPr bwMode="auto">
          <a:xfrm flipH="1">
            <a:off x="1330193" y="2669382"/>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FF0000"/>
                </a:solidFill>
                <a:latin typeface="Garamond" panose="02020404030301010803" pitchFamily="18" charset="0"/>
              </a:rPr>
              <a:t>97</a:t>
            </a:r>
            <a:endParaRPr lang="en-US" altLang="en-US" sz="1050" b="1">
              <a:solidFill>
                <a:srgbClr val="FF0000"/>
              </a:solidFill>
              <a:latin typeface="Garamond" panose="02020404030301010803" pitchFamily="18" charset="0"/>
            </a:endParaRPr>
          </a:p>
        </p:txBody>
      </p:sp>
      <p:sp>
        <p:nvSpPr>
          <p:cNvPr id="63518" name="Rectangle 36"/>
          <p:cNvSpPr>
            <a:spLocks noChangeArrowheads="1"/>
          </p:cNvSpPr>
          <p:nvPr/>
        </p:nvSpPr>
        <p:spPr bwMode="auto">
          <a:xfrm flipH="1">
            <a:off x="1340908" y="2890839"/>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97</a:t>
            </a:r>
            <a:endParaRPr lang="en-US" altLang="en-US" sz="1050" b="1">
              <a:solidFill>
                <a:srgbClr val="000000"/>
              </a:solidFill>
              <a:latin typeface="Garamond" panose="02020404030301010803" pitchFamily="18" charset="0"/>
            </a:endParaRPr>
          </a:p>
        </p:txBody>
      </p:sp>
      <p:sp>
        <p:nvSpPr>
          <p:cNvPr id="63519" name="Rectangle 37"/>
          <p:cNvSpPr>
            <a:spLocks noChangeArrowheads="1"/>
          </p:cNvSpPr>
          <p:nvPr/>
        </p:nvSpPr>
        <p:spPr bwMode="auto">
          <a:xfrm flipH="1">
            <a:off x="1394487" y="3107532"/>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96</a:t>
            </a:r>
            <a:endParaRPr lang="en-US" altLang="en-US" sz="1050" b="1">
              <a:solidFill>
                <a:srgbClr val="000000"/>
              </a:solidFill>
              <a:latin typeface="Garamond" panose="02020404030301010803" pitchFamily="18" charset="0"/>
            </a:endParaRPr>
          </a:p>
        </p:txBody>
      </p:sp>
      <p:sp>
        <p:nvSpPr>
          <p:cNvPr id="63520" name="Rectangle 38"/>
          <p:cNvSpPr>
            <a:spLocks noChangeArrowheads="1"/>
          </p:cNvSpPr>
          <p:nvPr/>
        </p:nvSpPr>
        <p:spPr bwMode="auto">
          <a:xfrm flipH="1">
            <a:off x="1394487" y="3330179"/>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92</a:t>
            </a:r>
            <a:endParaRPr lang="en-US" altLang="en-US" sz="1050" b="1">
              <a:solidFill>
                <a:srgbClr val="000000"/>
              </a:solidFill>
              <a:latin typeface="Garamond" panose="02020404030301010803" pitchFamily="18" charset="0"/>
            </a:endParaRPr>
          </a:p>
        </p:txBody>
      </p:sp>
      <p:sp>
        <p:nvSpPr>
          <p:cNvPr id="63521" name="Rectangle 39"/>
          <p:cNvSpPr>
            <a:spLocks noChangeArrowheads="1"/>
          </p:cNvSpPr>
          <p:nvPr/>
        </p:nvSpPr>
        <p:spPr bwMode="auto">
          <a:xfrm flipH="1">
            <a:off x="1815968" y="3550444"/>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82</a:t>
            </a:r>
            <a:endParaRPr lang="en-US" altLang="en-US" sz="1050" b="1">
              <a:solidFill>
                <a:srgbClr val="000000"/>
              </a:solidFill>
              <a:latin typeface="Garamond" panose="02020404030301010803" pitchFamily="18" charset="0"/>
            </a:endParaRPr>
          </a:p>
        </p:txBody>
      </p:sp>
      <p:sp>
        <p:nvSpPr>
          <p:cNvPr id="63522" name="Rectangle 45"/>
          <p:cNvSpPr>
            <a:spLocks noChangeArrowheads="1"/>
          </p:cNvSpPr>
          <p:nvPr/>
        </p:nvSpPr>
        <p:spPr bwMode="auto">
          <a:xfrm flipH="1">
            <a:off x="3220642" y="3550444"/>
            <a:ext cx="330219"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World</a:t>
            </a:r>
            <a:endParaRPr lang="en-US" altLang="en-US" sz="1050">
              <a:solidFill>
                <a:srgbClr val="000000"/>
              </a:solidFill>
              <a:latin typeface="Garamond" panose="02020404030301010803" pitchFamily="18" charset="0"/>
            </a:endParaRPr>
          </a:p>
        </p:txBody>
      </p:sp>
      <p:sp>
        <p:nvSpPr>
          <p:cNvPr id="63523" name="Rectangle 46"/>
          <p:cNvSpPr>
            <a:spLocks noChangeArrowheads="1"/>
          </p:cNvSpPr>
          <p:nvPr/>
        </p:nvSpPr>
        <p:spPr bwMode="auto">
          <a:xfrm flipH="1">
            <a:off x="5445919" y="4471989"/>
            <a:ext cx="1604963" cy="141685"/>
          </a:xfrm>
          <a:prstGeom prst="rect">
            <a:avLst/>
          </a:prstGeom>
          <a:solidFill>
            <a:srgbClr val="B72C00"/>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24" name="Rectangle 47"/>
          <p:cNvSpPr>
            <a:spLocks noChangeArrowheads="1"/>
          </p:cNvSpPr>
          <p:nvPr/>
        </p:nvSpPr>
        <p:spPr bwMode="auto">
          <a:xfrm flipH="1">
            <a:off x="5455444" y="4692254"/>
            <a:ext cx="1595438" cy="133350"/>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25" name="Rectangle 48"/>
          <p:cNvSpPr>
            <a:spLocks noChangeArrowheads="1"/>
          </p:cNvSpPr>
          <p:nvPr/>
        </p:nvSpPr>
        <p:spPr bwMode="auto">
          <a:xfrm flipH="1">
            <a:off x="5467351" y="4904186"/>
            <a:ext cx="1583531" cy="144065"/>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26" name="Rectangle 49"/>
          <p:cNvSpPr>
            <a:spLocks noChangeArrowheads="1"/>
          </p:cNvSpPr>
          <p:nvPr/>
        </p:nvSpPr>
        <p:spPr bwMode="auto">
          <a:xfrm flipH="1">
            <a:off x="5573317" y="5126833"/>
            <a:ext cx="1477565" cy="141685"/>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27" name="Rectangle 50"/>
          <p:cNvSpPr>
            <a:spLocks noChangeArrowheads="1"/>
          </p:cNvSpPr>
          <p:nvPr/>
        </p:nvSpPr>
        <p:spPr bwMode="auto">
          <a:xfrm flipH="1">
            <a:off x="6020993" y="5345908"/>
            <a:ext cx="1029890" cy="135731"/>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28" name="Rectangle 51"/>
          <p:cNvSpPr>
            <a:spLocks noChangeArrowheads="1"/>
          </p:cNvSpPr>
          <p:nvPr/>
        </p:nvSpPr>
        <p:spPr bwMode="auto">
          <a:xfrm flipH="1">
            <a:off x="6126956" y="5560221"/>
            <a:ext cx="923925" cy="141685"/>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29" name="Line 52"/>
          <p:cNvSpPr>
            <a:spLocks noChangeShapeType="1"/>
          </p:cNvSpPr>
          <p:nvPr/>
        </p:nvSpPr>
        <p:spPr bwMode="auto">
          <a:xfrm flipH="1">
            <a:off x="7049693" y="4436271"/>
            <a:ext cx="1190" cy="130849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63530" name="Rectangle 53"/>
          <p:cNvSpPr>
            <a:spLocks noChangeArrowheads="1"/>
          </p:cNvSpPr>
          <p:nvPr/>
        </p:nvSpPr>
        <p:spPr bwMode="auto">
          <a:xfrm flipH="1">
            <a:off x="5153289" y="4486276"/>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FF0000"/>
                </a:solidFill>
                <a:latin typeface="Garamond" panose="02020404030301010803" pitchFamily="18" charset="0"/>
              </a:rPr>
              <a:t>99</a:t>
            </a:r>
            <a:endParaRPr lang="en-US" altLang="en-US" sz="1050" b="1">
              <a:solidFill>
                <a:srgbClr val="FF0000"/>
              </a:solidFill>
              <a:latin typeface="Garamond" panose="02020404030301010803" pitchFamily="18" charset="0"/>
            </a:endParaRPr>
          </a:p>
        </p:txBody>
      </p:sp>
      <p:sp>
        <p:nvSpPr>
          <p:cNvPr id="63531" name="Rectangle 54"/>
          <p:cNvSpPr>
            <a:spLocks noChangeArrowheads="1"/>
          </p:cNvSpPr>
          <p:nvPr/>
        </p:nvSpPr>
        <p:spPr bwMode="auto">
          <a:xfrm flipH="1">
            <a:off x="5189008" y="4699398"/>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99</a:t>
            </a:r>
            <a:endParaRPr lang="en-US" altLang="en-US" sz="1050" b="1">
              <a:solidFill>
                <a:srgbClr val="000000"/>
              </a:solidFill>
              <a:latin typeface="Garamond" panose="02020404030301010803" pitchFamily="18" charset="0"/>
            </a:endParaRPr>
          </a:p>
        </p:txBody>
      </p:sp>
      <p:sp>
        <p:nvSpPr>
          <p:cNvPr id="63532" name="Rectangle 55"/>
          <p:cNvSpPr>
            <a:spLocks noChangeArrowheads="1"/>
          </p:cNvSpPr>
          <p:nvPr/>
        </p:nvSpPr>
        <p:spPr bwMode="auto">
          <a:xfrm flipH="1">
            <a:off x="5236633" y="4919663"/>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99</a:t>
            </a:r>
            <a:endParaRPr lang="en-US" altLang="en-US" sz="1050" b="1">
              <a:solidFill>
                <a:srgbClr val="000000"/>
              </a:solidFill>
              <a:latin typeface="Garamond" panose="02020404030301010803" pitchFamily="18" charset="0"/>
            </a:endParaRPr>
          </a:p>
        </p:txBody>
      </p:sp>
      <p:sp>
        <p:nvSpPr>
          <p:cNvPr id="63533" name="Rectangle 56"/>
          <p:cNvSpPr>
            <a:spLocks noChangeArrowheads="1"/>
          </p:cNvSpPr>
          <p:nvPr/>
        </p:nvSpPr>
        <p:spPr bwMode="auto">
          <a:xfrm flipH="1">
            <a:off x="5307476" y="5139929"/>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96</a:t>
            </a:r>
            <a:endParaRPr lang="en-US" altLang="en-US" sz="1050" b="1">
              <a:solidFill>
                <a:srgbClr val="000000"/>
              </a:solidFill>
              <a:latin typeface="Garamond" panose="02020404030301010803" pitchFamily="18" charset="0"/>
            </a:endParaRPr>
          </a:p>
        </p:txBody>
      </p:sp>
      <p:sp>
        <p:nvSpPr>
          <p:cNvPr id="63534" name="Rectangle 57"/>
          <p:cNvSpPr>
            <a:spLocks noChangeArrowheads="1"/>
          </p:cNvSpPr>
          <p:nvPr/>
        </p:nvSpPr>
        <p:spPr bwMode="auto">
          <a:xfrm flipH="1">
            <a:off x="5755746" y="5353051"/>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79</a:t>
            </a:r>
            <a:endParaRPr lang="en-US" altLang="en-US" sz="1050" b="1">
              <a:solidFill>
                <a:srgbClr val="000000"/>
              </a:solidFill>
              <a:latin typeface="Garamond" panose="02020404030301010803" pitchFamily="18" charset="0"/>
            </a:endParaRPr>
          </a:p>
        </p:txBody>
      </p:sp>
      <p:sp>
        <p:nvSpPr>
          <p:cNvPr id="63535" name="Rectangle 58"/>
          <p:cNvSpPr>
            <a:spLocks noChangeArrowheads="1"/>
          </p:cNvSpPr>
          <p:nvPr/>
        </p:nvSpPr>
        <p:spPr bwMode="auto">
          <a:xfrm flipH="1">
            <a:off x="5923624" y="5574507"/>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59</a:t>
            </a:r>
            <a:endParaRPr lang="en-US" altLang="en-US" sz="1050" b="1">
              <a:solidFill>
                <a:srgbClr val="000000"/>
              </a:solidFill>
              <a:latin typeface="Garamond" panose="02020404030301010803" pitchFamily="18" charset="0"/>
            </a:endParaRPr>
          </a:p>
        </p:txBody>
      </p:sp>
      <p:sp>
        <p:nvSpPr>
          <p:cNvPr id="63536" name="Rectangle 64"/>
          <p:cNvSpPr>
            <a:spLocks noChangeArrowheads="1"/>
          </p:cNvSpPr>
          <p:nvPr/>
        </p:nvSpPr>
        <p:spPr bwMode="auto">
          <a:xfrm flipH="1">
            <a:off x="7100889" y="5581651"/>
            <a:ext cx="66204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Middle East </a:t>
            </a:r>
            <a:endParaRPr lang="en-US" altLang="en-US" sz="1050">
              <a:solidFill>
                <a:srgbClr val="000000"/>
              </a:solidFill>
              <a:latin typeface="Garamond" panose="02020404030301010803" pitchFamily="18" charset="0"/>
            </a:endParaRPr>
          </a:p>
        </p:txBody>
      </p:sp>
      <p:sp>
        <p:nvSpPr>
          <p:cNvPr id="63537" name="Rectangle 65"/>
          <p:cNvSpPr>
            <a:spLocks noChangeArrowheads="1"/>
          </p:cNvSpPr>
          <p:nvPr/>
        </p:nvSpPr>
        <p:spPr bwMode="auto">
          <a:xfrm flipH="1">
            <a:off x="2826546" y="4324352"/>
            <a:ext cx="360760" cy="170260"/>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38" name="Rectangle 66"/>
          <p:cNvSpPr>
            <a:spLocks noChangeArrowheads="1"/>
          </p:cNvSpPr>
          <p:nvPr/>
        </p:nvSpPr>
        <p:spPr bwMode="auto">
          <a:xfrm flipH="1">
            <a:off x="2428875" y="4594622"/>
            <a:ext cx="758429" cy="147638"/>
          </a:xfrm>
          <a:prstGeom prst="rect">
            <a:avLst/>
          </a:prstGeom>
          <a:solidFill>
            <a:srgbClr val="C00000"/>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39" name="Rectangle 67"/>
          <p:cNvSpPr>
            <a:spLocks noChangeArrowheads="1"/>
          </p:cNvSpPr>
          <p:nvPr/>
        </p:nvSpPr>
        <p:spPr bwMode="auto">
          <a:xfrm flipH="1">
            <a:off x="2238375" y="4857750"/>
            <a:ext cx="948929" cy="171450"/>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40" name="Rectangle 68"/>
          <p:cNvSpPr>
            <a:spLocks noChangeArrowheads="1"/>
          </p:cNvSpPr>
          <p:nvPr/>
        </p:nvSpPr>
        <p:spPr bwMode="auto">
          <a:xfrm flipH="1">
            <a:off x="1807370" y="5128022"/>
            <a:ext cx="1379935" cy="151209"/>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41" name="Rectangle 69"/>
          <p:cNvSpPr>
            <a:spLocks noChangeArrowheads="1"/>
          </p:cNvSpPr>
          <p:nvPr/>
        </p:nvSpPr>
        <p:spPr bwMode="auto">
          <a:xfrm flipH="1">
            <a:off x="1500188" y="5391151"/>
            <a:ext cx="1687116" cy="148829"/>
          </a:xfrm>
          <a:prstGeom prst="rect">
            <a:avLst/>
          </a:prstGeom>
          <a:solidFill>
            <a:srgbClr val="3D97AF"/>
          </a:solidFill>
          <a:ln w="9525">
            <a:solidFill>
              <a:srgbClr val="000000"/>
            </a:solidFill>
            <a:miter lim="800000"/>
            <a:headEnd/>
            <a:tailEnd/>
          </a:ln>
        </p:spPr>
        <p:txBody>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spcBef>
                <a:spcPct val="0"/>
              </a:spcBef>
              <a:buClrTx/>
              <a:buFontTx/>
              <a:buNone/>
            </a:pPr>
            <a:endParaRPr lang="ar-JO" altLang="en-US" sz="900">
              <a:solidFill>
                <a:srgbClr val="000000"/>
              </a:solidFill>
              <a:latin typeface="Garamond" panose="02020404030301010803" pitchFamily="18" charset="0"/>
            </a:endParaRPr>
          </a:p>
        </p:txBody>
      </p:sp>
      <p:sp>
        <p:nvSpPr>
          <p:cNvPr id="63542" name="Line 70"/>
          <p:cNvSpPr>
            <a:spLocks noChangeShapeType="1"/>
          </p:cNvSpPr>
          <p:nvPr/>
        </p:nvSpPr>
        <p:spPr bwMode="auto">
          <a:xfrm flipH="1">
            <a:off x="3186113" y="4274346"/>
            <a:ext cx="1191" cy="13370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63543" name="Rectangle 71"/>
          <p:cNvSpPr>
            <a:spLocks noChangeArrowheads="1"/>
          </p:cNvSpPr>
          <p:nvPr/>
        </p:nvSpPr>
        <p:spPr bwMode="auto">
          <a:xfrm flipH="1">
            <a:off x="2439049" y="4332686"/>
            <a:ext cx="19396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1.3</a:t>
            </a:r>
            <a:endParaRPr lang="en-US" altLang="en-US" sz="1050" b="1">
              <a:solidFill>
                <a:srgbClr val="000000"/>
              </a:solidFill>
              <a:latin typeface="Garamond" panose="02020404030301010803" pitchFamily="18" charset="0"/>
            </a:endParaRPr>
          </a:p>
        </p:txBody>
      </p:sp>
      <p:sp>
        <p:nvSpPr>
          <p:cNvPr id="63544" name="Rectangle 73"/>
          <p:cNvSpPr>
            <a:spLocks noChangeArrowheads="1"/>
          </p:cNvSpPr>
          <p:nvPr/>
        </p:nvSpPr>
        <p:spPr bwMode="auto">
          <a:xfrm flipH="1">
            <a:off x="1918747" y="4857751"/>
            <a:ext cx="19396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5.3</a:t>
            </a:r>
            <a:endParaRPr lang="en-US" altLang="en-US" sz="1050" b="1">
              <a:solidFill>
                <a:srgbClr val="000000"/>
              </a:solidFill>
              <a:latin typeface="Garamond" panose="02020404030301010803" pitchFamily="18" charset="0"/>
            </a:endParaRPr>
          </a:p>
        </p:txBody>
      </p:sp>
      <p:sp>
        <p:nvSpPr>
          <p:cNvPr id="63545" name="Rectangle 74"/>
          <p:cNvSpPr>
            <a:spLocks noChangeArrowheads="1"/>
          </p:cNvSpPr>
          <p:nvPr/>
        </p:nvSpPr>
        <p:spPr bwMode="auto">
          <a:xfrm flipH="1">
            <a:off x="1478809" y="5117307"/>
            <a:ext cx="19396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6.8</a:t>
            </a:r>
            <a:endParaRPr lang="en-US" altLang="en-US" sz="1050" b="1">
              <a:solidFill>
                <a:srgbClr val="000000"/>
              </a:solidFill>
              <a:latin typeface="Garamond" panose="02020404030301010803" pitchFamily="18" charset="0"/>
            </a:endParaRPr>
          </a:p>
        </p:txBody>
      </p:sp>
      <p:sp>
        <p:nvSpPr>
          <p:cNvPr id="63546" name="Rectangle 75"/>
          <p:cNvSpPr>
            <a:spLocks noChangeArrowheads="1"/>
          </p:cNvSpPr>
          <p:nvPr/>
        </p:nvSpPr>
        <p:spPr bwMode="auto">
          <a:xfrm flipH="1">
            <a:off x="1226608" y="5378054"/>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000000"/>
                </a:solidFill>
                <a:latin typeface="Garamond" panose="02020404030301010803" pitchFamily="18" charset="0"/>
              </a:rPr>
              <a:t>10</a:t>
            </a:r>
            <a:endParaRPr lang="en-US" altLang="en-US" sz="1050" b="1">
              <a:solidFill>
                <a:srgbClr val="000000"/>
              </a:solidFill>
              <a:latin typeface="Garamond" panose="02020404030301010803" pitchFamily="18" charset="0"/>
            </a:endParaRPr>
          </a:p>
        </p:txBody>
      </p:sp>
      <p:sp>
        <p:nvSpPr>
          <p:cNvPr id="63547" name="Rectangle 80"/>
          <p:cNvSpPr>
            <a:spLocks noChangeArrowheads="1"/>
          </p:cNvSpPr>
          <p:nvPr/>
        </p:nvSpPr>
        <p:spPr bwMode="auto">
          <a:xfrm flipH="1">
            <a:off x="3250406" y="5411392"/>
            <a:ext cx="250068"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Syria</a:t>
            </a:r>
            <a:endParaRPr lang="en-US" altLang="en-US" sz="1050">
              <a:solidFill>
                <a:srgbClr val="000000"/>
              </a:solidFill>
              <a:latin typeface="Garamond" panose="02020404030301010803" pitchFamily="18" charset="0"/>
            </a:endParaRPr>
          </a:p>
        </p:txBody>
      </p:sp>
      <p:sp>
        <p:nvSpPr>
          <p:cNvPr id="63548" name="Rectangle 71"/>
          <p:cNvSpPr>
            <a:spLocks noChangeArrowheads="1"/>
          </p:cNvSpPr>
          <p:nvPr/>
        </p:nvSpPr>
        <p:spPr bwMode="auto">
          <a:xfrm flipH="1">
            <a:off x="2134845" y="4582717"/>
            <a:ext cx="19396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ar-JO" altLang="en-US" sz="1050" b="1">
                <a:solidFill>
                  <a:srgbClr val="FF0000"/>
                </a:solidFill>
                <a:latin typeface="Garamond" panose="02020404030301010803" pitchFamily="18" charset="0"/>
              </a:rPr>
              <a:t>3.1</a:t>
            </a:r>
            <a:endParaRPr lang="en-US" altLang="en-US" sz="1050" b="1">
              <a:solidFill>
                <a:srgbClr val="FF0000"/>
              </a:solidFill>
              <a:latin typeface="Garamond" panose="02020404030301010803" pitchFamily="18" charset="0"/>
            </a:endParaRPr>
          </a:p>
        </p:txBody>
      </p:sp>
      <p:sp>
        <p:nvSpPr>
          <p:cNvPr id="63549" name="Rectangle 25"/>
          <p:cNvSpPr>
            <a:spLocks noChangeArrowheads="1"/>
          </p:cNvSpPr>
          <p:nvPr/>
        </p:nvSpPr>
        <p:spPr bwMode="auto">
          <a:xfrm flipH="1">
            <a:off x="7041358" y="3333751"/>
            <a:ext cx="31258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Egypt</a:t>
            </a:r>
            <a:endParaRPr lang="en-US" altLang="en-US" sz="1050">
              <a:solidFill>
                <a:srgbClr val="000000"/>
              </a:solidFill>
              <a:latin typeface="Garamond" panose="02020404030301010803" pitchFamily="18" charset="0"/>
            </a:endParaRPr>
          </a:p>
        </p:txBody>
      </p:sp>
      <p:pic>
        <p:nvPicPr>
          <p:cNvPr id="63551" name="Picture 12" descr="b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8681" y="3714750"/>
            <a:ext cx="75819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52" name="Rectangle 21"/>
          <p:cNvSpPr>
            <a:spLocks noChangeArrowheads="1"/>
          </p:cNvSpPr>
          <p:nvPr/>
        </p:nvSpPr>
        <p:spPr bwMode="auto">
          <a:xfrm flipH="1">
            <a:off x="3200401" y="2457451"/>
            <a:ext cx="66043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Saudi Arabia</a:t>
            </a:r>
            <a:endParaRPr lang="en-US" altLang="en-US" sz="1050">
              <a:solidFill>
                <a:srgbClr val="000000"/>
              </a:solidFill>
              <a:latin typeface="Garamond" panose="02020404030301010803" pitchFamily="18" charset="0"/>
            </a:endParaRPr>
          </a:p>
        </p:txBody>
      </p:sp>
      <p:sp>
        <p:nvSpPr>
          <p:cNvPr id="63553" name="Rectangle 24"/>
          <p:cNvSpPr>
            <a:spLocks noChangeArrowheads="1"/>
          </p:cNvSpPr>
          <p:nvPr/>
        </p:nvSpPr>
        <p:spPr bwMode="auto">
          <a:xfrm flipH="1">
            <a:off x="3212307" y="2686051"/>
            <a:ext cx="37991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b="1">
                <a:solidFill>
                  <a:srgbClr val="FF0000"/>
                </a:solidFill>
                <a:latin typeface="Garamond" panose="02020404030301010803" pitchFamily="18" charset="0"/>
              </a:rPr>
              <a:t>Jordan</a:t>
            </a:r>
            <a:endParaRPr lang="en-US" altLang="en-US" sz="1050" b="1">
              <a:solidFill>
                <a:srgbClr val="FF0000"/>
              </a:solidFill>
              <a:latin typeface="Garamond" panose="02020404030301010803" pitchFamily="18" charset="0"/>
            </a:endParaRPr>
          </a:p>
        </p:txBody>
      </p:sp>
      <p:sp>
        <p:nvSpPr>
          <p:cNvPr id="63554" name="Rectangle 25"/>
          <p:cNvSpPr>
            <a:spLocks noChangeArrowheads="1"/>
          </p:cNvSpPr>
          <p:nvPr/>
        </p:nvSpPr>
        <p:spPr bwMode="auto">
          <a:xfrm flipH="1">
            <a:off x="3269458" y="2914651"/>
            <a:ext cx="31258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Egypt</a:t>
            </a:r>
            <a:endParaRPr lang="en-US" altLang="en-US" sz="1050">
              <a:solidFill>
                <a:srgbClr val="000000"/>
              </a:solidFill>
              <a:latin typeface="Garamond" panose="02020404030301010803" pitchFamily="18" charset="0"/>
            </a:endParaRPr>
          </a:p>
        </p:txBody>
      </p:sp>
      <p:sp>
        <p:nvSpPr>
          <p:cNvPr id="63555" name="Rectangle 25"/>
          <p:cNvSpPr>
            <a:spLocks noChangeArrowheads="1"/>
          </p:cNvSpPr>
          <p:nvPr/>
        </p:nvSpPr>
        <p:spPr bwMode="auto">
          <a:xfrm flipH="1">
            <a:off x="3269457" y="3152776"/>
            <a:ext cx="25167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USA</a:t>
            </a:r>
            <a:endParaRPr lang="en-US" altLang="en-US" sz="1050">
              <a:solidFill>
                <a:srgbClr val="000000"/>
              </a:solidFill>
              <a:latin typeface="Garamond" panose="02020404030301010803" pitchFamily="18" charset="0"/>
            </a:endParaRPr>
          </a:p>
        </p:txBody>
      </p:sp>
      <p:sp>
        <p:nvSpPr>
          <p:cNvPr id="63556" name="Rectangle 22"/>
          <p:cNvSpPr>
            <a:spLocks noChangeArrowheads="1"/>
          </p:cNvSpPr>
          <p:nvPr/>
        </p:nvSpPr>
        <p:spPr bwMode="auto">
          <a:xfrm flipH="1">
            <a:off x="3269457" y="3324226"/>
            <a:ext cx="27571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UAE</a:t>
            </a:r>
            <a:endParaRPr lang="en-US" altLang="en-US" sz="1050">
              <a:solidFill>
                <a:srgbClr val="000000"/>
              </a:solidFill>
              <a:latin typeface="Garamond" panose="02020404030301010803" pitchFamily="18" charset="0"/>
            </a:endParaRPr>
          </a:p>
        </p:txBody>
      </p:sp>
      <p:sp>
        <p:nvSpPr>
          <p:cNvPr id="63557" name="Text Box 7"/>
          <p:cNvSpPr txBox="1">
            <a:spLocks noChangeArrowheads="1"/>
          </p:cNvSpPr>
          <p:nvPr/>
        </p:nvSpPr>
        <p:spPr bwMode="auto">
          <a:xfrm flipH="1">
            <a:off x="692944" y="1915716"/>
            <a:ext cx="3673079"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lnSpc>
                <a:spcPct val="150000"/>
              </a:lnSpc>
              <a:spcBef>
                <a:spcPct val="0"/>
              </a:spcBef>
              <a:buClrTx/>
              <a:buFontTx/>
              <a:buNone/>
            </a:pPr>
            <a:r>
              <a:rPr lang="en-GB" altLang="en-US" sz="1350" b="1">
                <a:solidFill>
                  <a:srgbClr val="0000CC"/>
                </a:solidFill>
                <a:latin typeface="Garamond" panose="02020404030301010803" pitchFamily="18" charset="0"/>
              </a:rPr>
              <a:t>% Polio vaccination coverage-infants</a:t>
            </a:r>
            <a:endParaRPr lang="ar-JO" altLang="en-US" sz="1350" b="1">
              <a:solidFill>
                <a:srgbClr val="0000CC"/>
              </a:solidFill>
              <a:latin typeface="Garamond" panose="02020404030301010803" pitchFamily="18" charset="0"/>
            </a:endParaRPr>
          </a:p>
        </p:txBody>
      </p:sp>
      <p:sp>
        <p:nvSpPr>
          <p:cNvPr id="91" name="Rectangle 81"/>
          <p:cNvSpPr txBox="1">
            <a:spLocks noChangeArrowheads="1"/>
          </p:cNvSpPr>
          <p:nvPr/>
        </p:nvSpPr>
        <p:spPr bwMode="auto">
          <a:xfrm>
            <a:off x="1497806" y="1028701"/>
            <a:ext cx="6091238" cy="627460"/>
          </a:xfrm>
          <a:prstGeom prst="rect">
            <a:avLst/>
          </a:prstGeom>
          <a:noFill/>
          <a:ln w="9525">
            <a:noFill/>
            <a:miter lim="800000"/>
            <a:headEnd/>
            <a:tailEnd/>
          </a:ln>
        </p:spPr>
        <p:txBody>
          <a:bodyPr lIns="0" tIns="0" rIns="0" bIns="0" anchor="b"/>
          <a:lstStyle/>
          <a:p>
            <a:pPr algn="ctr">
              <a:lnSpc>
                <a:spcPct val="90000"/>
              </a:lnSpc>
              <a:defRPr/>
            </a:pPr>
            <a:r>
              <a:rPr lang="en-GB" altLang="en-US" sz="1650" b="1" kern="0" dirty="0">
                <a:solidFill>
                  <a:srgbClr val="0000CC"/>
                </a:solidFill>
                <a:latin typeface="Garamond" pitchFamily="18" charset="0"/>
                <a:cs typeface="Simplified Arabic"/>
              </a:rPr>
              <a:t>The PHC Indicators in Jordan are one of the best in the region </a:t>
            </a:r>
          </a:p>
          <a:p>
            <a:pPr algn="ctr">
              <a:lnSpc>
                <a:spcPct val="90000"/>
              </a:lnSpc>
              <a:defRPr/>
            </a:pPr>
            <a:r>
              <a:rPr lang="en-GB" altLang="en-US" sz="1650" b="1" kern="0" dirty="0">
                <a:solidFill>
                  <a:srgbClr val="0000CC"/>
                </a:solidFill>
                <a:latin typeface="Garamond" pitchFamily="18" charset="0"/>
                <a:cs typeface="Simplified Arabic"/>
              </a:rPr>
              <a:t>and consistent with the World indicators  </a:t>
            </a:r>
            <a:endParaRPr lang="en-US" altLang="en-US" sz="1650" b="1" kern="0" dirty="0">
              <a:solidFill>
                <a:srgbClr val="0000CC"/>
              </a:solidFill>
              <a:latin typeface="Garamond" pitchFamily="18" charset="0"/>
              <a:cs typeface="Simplified Arabic"/>
            </a:endParaRPr>
          </a:p>
        </p:txBody>
      </p:sp>
      <p:sp>
        <p:nvSpPr>
          <p:cNvPr id="63559" name="Text Box 5"/>
          <p:cNvSpPr txBox="1">
            <a:spLocks noChangeArrowheads="1"/>
          </p:cNvSpPr>
          <p:nvPr/>
        </p:nvSpPr>
        <p:spPr bwMode="auto">
          <a:xfrm flipH="1">
            <a:off x="883444" y="4010025"/>
            <a:ext cx="3482579"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lnSpc>
                <a:spcPct val="150000"/>
              </a:lnSpc>
              <a:spcBef>
                <a:spcPct val="0"/>
              </a:spcBef>
              <a:buClrTx/>
              <a:buFontTx/>
              <a:buNone/>
            </a:pPr>
            <a:r>
              <a:rPr lang="en-US" altLang="ja-JP" sz="1350" b="1">
                <a:solidFill>
                  <a:srgbClr val="0000CC"/>
                </a:solidFill>
                <a:latin typeface="Garamond" panose="02020404030301010803" pitchFamily="18" charset="0"/>
                <a:ea typeface="MS PGothic" panose="020B0600070205080204" pitchFamily="34" charset="-128"/>
              </a:rPr>
              <a:t>% of children with ( low birth weight )</a:t>
            </a:r>
            <a:endParaRPr lang="ar-JO" altLang="ja-JP" sz="1350" b="1">
              <a:solidFill>
                <a:srgbClr val="0000CC"/>
              </a:solidFill>
              <a:latin typeface="Garamond" panose="02020404030301010803" pitchFamily="18" charset="0"/>
              <a:ea typeface="MS PGothic" panose="020B0600070205080204" pitchFamily="34" charset="-128"/>
            </a:endParaRPr>
          </a:p>
        </p:txBody>
      </p:sp>
      <p:sp>
        <p:nvSpPr>
          <p:cNvPr id="63560" name="Rectangle 25"/>
          <p:cNvSpPr>
            <a:spLocks noChangeArrowheads="1"/>
          </p:cNvSpPr>
          <p:nvPr/>
        </p:nvSpPr>
        <p:spPr bwMode="auto">
          <a:xfrm flipH="1">
            <a:off x="3269457" y="4352926"/>
            <a:ext cx="25167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USA</a:t>
            </a:r>
            <a:endParaRPr lang="en-US" altLang="en-US" sz="1050">
              <a:solidFill>
                <a:srgbClr val="000000"/>
              </a:solidFill>
              <a:latin typeface="Garamond" panose="02020404030301010803" pitchFamily="18" charset="0"/>
            </a:endParaRPr>
          </a:p>
        </p:txBody>
      </p:sp>
      <p:sp>
        <p:nvSpPr>
          <p:cNvPr id="63561" name="Rectangle 21"/>
          <p:cNvSpPr>
            <a:spLocks noChangeArrowheads="1"/>
          </p:cNvSpPr>
          <p:nvPr/>
        </p:nvSpPr>
        <p:spPr bwMode="auto">
          <a:xfrm flipH="1">
            <a:off x="3200401" y="4867276"/>
            <a:ext cx="66043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Saudi Arabia</a:t>
            </a:r>
            <a:endParaRPr lang="en-US" altLang="en-US" sz="1050">
              <a:solidFill>
                <a:srgbClr val="000000"/>
              </a:solidFill>
              <a:latin typeface="Garamond" panose="02020404030301010803" pitchFamily="18" charset="0"/>
            </a:endParaRPr>
          </a:p>
        </p:txBody>
      </p:sp>
      <p:sp>
        <p:nvSpPr>
          <p:cNvPr id="63562" name="Rectangle 25"/>
          <p:cNvSpPr>
            <a:spLocks noChangeArrowheads="1"/>
          </p:cNvSpPr>
          <p:nvPr/>
        </p:nvSpPr>
        <p:spPr bwMode="auto">
          <a:xfrm flipH="1">
            <a:off x="3267076" y="5143501"/>
            <a:ext cx="31258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Egypt</a:t>
            </a:r>
            <a:endParaRPr lang="en-US" altLang="en-US" sz="1050">
              <a:solidFill>
                <a:srgbClr val="000000"/>
              </a:solidFill>
              <a:latin typeface="Garamond" panose="02020404030301010803" pitchFamily="18" charset="0"/>
            </a:endParaRPr>
          </a:p>
        </p:txBody>
      </p:sp>
      <p:sp>
        <p:nvSpPr>
          <p:cNvPr id="63563" name="Rectangle 24"/>
          <p:cNvSpPr>
            <a:spLocks noChangeArrowheads="1"/>
          </p:cNvSpPr>
          <p:nvPr/>
        </p:nvSpPr>
        <p:spPr bwMode="auto">
          <a:xfrm flipH="1">
            <a:off x="3269456" y="4581526"/>
            <a:ext cx="37991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b="1">
                <a:solidFill>
                  <a:srgbClr val="FF0000"/>
                </a:solidFill>
                <a:latin typeface="Garamond" panose="02020404030301010803" pitchFamily="18" charset="0"/>
              </a:rPr>
              <a:t>Jordan</a:t>
            </a:r>
            <a:endParaRPr lang="en-US" altLang="en-US" sz="1050" b="1">
              <a:solidFill>
                <a:srgbClr val="FF0000"/>
              </a:solidFill>
              <a:latin typeface="Garamond" panose="02020404030301010803" pitchFamily="18" charset="0"/>
            </a:endParaRPr>
          </a:p>
        </p:txBody>
      </p:sp>
      <p:sp>
        <p:nvSpPr>
          <p:cNvPr id="63564" name="Rectangle 24"/>
          <p:cNvSpPr>
            <a:spLocks noChangeArrowheads="1"/>
          </p:cNvSpPr>
          <p:nvPr/>
        </p:nvSpPr>
        <p:spPr bwMode="auto">
          <a:xfrm flipH="1">
            <a:off x="7145486" y="4467226"/>
            <a:ext cx="37991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spcBef>
                <a:spcPct val="0"/>
              </a:spcBef>
              <a:buClrTx/>
              <a:buFontTx/>
              <a:buNone/>
            </a:pPr>
            <a:r>
              <a:rPr lang="en-GB" altLang="en-US" sz="1050" b="1">
                <a:solidFill>
                  <a:srgbClr val="FF0000"/>
                </a:solidFill>
                <a:latin typeface="Garamond" panose="02020404030301010803" pitchFamily="18" charset="0"/>
              </a:rPr>
              <a:t>Jordan</a:t>
            </a:r>
            <a:endParaRPr lang="en-US" altLang="en-US" sz="1050" b="1">
              <a:solidFill>
                <a:srgbClr val="FF0000"/>
              </a:solidFill>
              <a:latin typeface="Garamond" panose="02020404030301010803" pitchFamily="18" charset="0"/>
            </a:endParaRPr>
          </a:p>
        </p:txBody>
      </p:sp>
      <p:sp>
        <p:nvSpPr>
          <p:cNvPr id="63565" name="Rectangle 25"/>
          <p:cNvSpPr>
            <a:spLocks noChangeArrowheads="1"/>
          </p:cNvSpPr>
          <p:nvPr/>
        </p:nvSpPr>
        <p:spPr bwMode="auto">
          <a:xfrm flipH="1">
            <a:off x="7109222" y="4695826"/>
            <a:ext cx="25167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USA</a:t>
            </a:r>
            <a:endParaRPr lang="en-US" altLang="en-US" sz="1050">
              <a:solidFill>
                <a:srgbClr val="000000"/>
              </a:solidFill>
              <a:latin typeface="Garamond" panose="02020404030301010803" pitchFamily="18" charset="0"/>
            </a:endParaRPr>
          </a:p>
        </p:txBody>
      </p:sp>
      <p:sp>
        <p:nvSpPr>
          <p:cNvPr id="63566" name="Rectangle 22"/>
          <p:cNvSpPr>
            <a:spLocks noChangeArrowheads="1"/>
          </p:cNvSpPr>
          <p:nvPr/>
        </p:nvSpPr>
        <p:spPr bwMode="auto">
          <a:xfrm flipH="1">
            <a:off x="7109224" y="4924426"/>
            <a:ext cx="27571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UAE</a:t>
            </a:r>
            <a:endParaRPr lang="en-US" altLang="en-US" sz="1050">
              <a:solidFill>
                <a:srgbClr val="000000"/>
              </a:solidFill>
              <a:latin typeface="Garamond" panose="02020404030301010803" pitchFamily="18" charset="0"/>
            </a:endParaRPr>
          </a:p>
        </p:txBody>
      </p:sp>
      <p:sp>
        <p:nvSpPr>
          <p:cNvPr id="63567" name="Rectangle 21"/>
          <p:cNvSpPr>
            <a:spLocks noChangeArrowheads="1"/>
          </p:cNvSpPr>
          <p:nvPr/>
        </p:nvSpPr>
        <p:spPr bwMode="auto">
          <a:xfrm flipH="1">
            <a:off x="7109224" y="5153026"/>
            <a:ext cx="66043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Saudi Arabia</a:t>
            </a:r>
            <a:endParaRPr lang="en-US" altLang="en-US" sz="1050">
              <a:solidFill>
                <a:srgbClr val="000000"/>
              </a:solidFill>
              <a:latin typeface="Garamond" panose="02020404030301010803" pitchFamily="18" charset="0"/>
            </a:endParaRPr>
          </a:p>
        </p:txBody>
      </p:sp>
      <p:sp>
        <p:nvSpPr>
          <p:cNvPr id="63568" name="Rectangle 25"/>
          <p:cNvSpPr>
            <a:spLocks noChangeArrowheads="1"/>
          </p:cNvSpPr>
          <p:nvPr/>
        </p:nvSpPr>
        <p:spPr bwMode="auto">
          <a:xfrm flipH="1">
            <a:off x="7069932" y="5381626"/>
            <a:ext cx="31258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l">
              <a:spcBef>
                <a:spcPct val="0"/>
              </a:spcBef>
              <a:buClrTx/>
              <a:buFontTx/>
              <a:buNone/>
            </a:pPr>
            <a:r>
              <a:rPr lang="en-GB" altLang="en-US" sz="1050">
                <a:solidFill>
                  <a:srgbClr val="000000"/>
                </a:solidFill>
                <a:latin typeface="Garamond" panose="02020404030301010803" pitchFamily="18" charset="0"/>
              </a:rPr>
              <a:t>Egypt</a:t>
            </a:r>
            <a:endParaRPr lang="en-US" altLang="en-US" sz="1050">
              <a:solidFill>
                <a:srgbClr val="000000"/>
              </a:solidFill>
              <a:latin typeface="Garamond" panose="02020404030301010803" pitchFamily="18" charset="0"/>
            </a:endParaRPr>
          </a:p>
        </p:txBody>
      </p:sp>
      <p:sp>
        <p:nvSpPr>
          <p:cNvPr id="63569" name="Text Box 4"/>
          <p:cNvSpPr txBox="1">
            <a:spLocks noChangeArrowheads="1"/>
          </p:cNvSpPr>
          <p:nvPr/>
        </p:nvSpPr>
        <p:spPr bwMode="auto">
          <a:xfrm flipH="1">
            <a:off x="4777978" y="4057651"/>
            <a:ext cx="3357563"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a:lnSpc>
                <a:spcPct val="150000"/>
              </a:lnSpc>
              <a:spcBef>
                <a:spcPct val="0"/>
              </a:spcBef>
              <a:buClrTx/>
              <a:buFontTx/>
              <a:buNone/>
            </a:pPr>
            <a:r>
              <a:rPr lang="en-GB" altLang="ja-JP" sz="1350" b="1">
                <a:solidFill>
                  <a:srgbClr val="0000CC"/>
                </a:solidFill>
                <a:latin typeface="Garamond" panose="02020404030301010803" pitchFamily="18" charset="0"/>
                <a:ea typeface="MS PGothic" panose="020B0600070205080204" pitchFamily="34" charset="-128"/>
              </a:rPr>
              <a:t>% of Medically assisted delivery </a:t>
            </a:r>
            <a:endParaRPr lang="ar-JO" altLang="ja-JP" sz="1350" b="1">
              <a:solidFill>
                <a:srgbClr val="0000CC"/>
              </a:solidFill>
              <a:latin typeface="Garamond" panose="02020404030301010803" pitchFamily="18" charset="0"/>
              <a:ea typeface="MS PGothic" panose="020B0600070205080204" pitchFamily="34" charset="-128"/>
            </a:endParaRPr>
          </a:p>
        </p:txBody>
      </p:sp>
      <p:sp>
        <p:nvSpPr>
          <p:cNvPr id="63570" name="Text Box 82"/>
          <p:cNvSpPr txBox="1">
            <a:spLocks noChangeArrowheads="1"/>
          </p:cNvSpPr>
          <p:nvPr/>
        </p:nvSpPr>
        <p:spPr bwMode="auto">
          <a:xfrm>
            <a:off x="3200400" y="6866167"/>
            <a:ext cx="2743200" cy="14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lgn="r" rtl="1">
              <a:spcBef>
                <a:spcPct val="100000"/>
              </a:spcBef>
              <a:buClr>
                <a:srgbClr val="0B1F65"/>
              </a:buClr>
              <a:buFont typeface="Webdings" panose="05030102010509060703" pitchFamily="18" charset="2"/>
              <a:buChar char="3"/>
              <a:defRPr sz="1600">
                <a:solidFill>
                  <a:schemeClr val="tx1"/>
                </a:solidFill>
                <a:latin typeface="Arial" panose="020B0604020202020204" pitchFamily="34" charset="0"/>
                <a:cs typeface="Simplified Arabic" pitchFamily="18" charset="0"/>
              </a:defRPr>
            </a:lvl1pPr>
            <a:lvl2pPr marL="742950" indent="-285750" algn="r" rtl="1">
              <a:lnSpc>
                <a:spcPct val="90000"/>
              </a:lnSpc>
              <a:spcBef>
                <a:spcPct val="40000"/>
              </a:spcBef>
              <a:buClr>
                <a:srgbClr val="0B1F65"/>
              </a:buClr>
              <a:buChar char="–"/>
              <a:defRPr sz="1600">
                <a:solidFill>
                  <a:schemeClr val="tx1"/>
                </a:solidFill>
                <a:latin typeface="Arial" panose="020B0604020202020204" pitchFamily="34" charset="0"/>
                <a:cs typeface="Simplified Arabic" pitchFamily="18" charset="0"/>
              </a:defRPr>
            </a:lvl2pPr>
            <a:lvl3pPr marL="1143000" indent="-228600">
              <a:lnSpc>
                <a:spcPct val="90000"/>
              </a:lnSpc>
              <a:spcBef>
                <a:spcPct val="40000"/>
              </a:spcBef>
              <a:buClr>
                <a:srgbClr val="0B1F65"/>
              </a:buClr>
              <a:buFont typeface="Webdings" panose="05030102010509060703" pitchFamily="18" charset="2"/>
              <a:defRPr sz="1600">
                <a:solidFill>
                  <a:schemeClr val="tx1"/>
                </a:solidFill>
                <a:latin typeface="Arial" panose="020B0604020202020204" pitchFamily="34" charset="0"/>
                <a:cs typeface="Simplified Arabic" pitchFamily="18" charset="0"/>
              </a:defRPr>
            </a:lvl3pPr>
            <a:lvl4pPr marL="1600200" indent="-228600">
              <a:lnSpc>
                <a:spcPct val="90000"/>
              </a:lnSpc>
              <a:spcBef>
                <a:spcPct val="40000"/>
              </a:spcBef>
              <a:buClr>
                <a:srgbClr val="0B1F65"/>
              </a:buClr>
              <a:defRPr sz="1600">
                <a:solidFill>
                  <a:schemeClr val="tx1"/>
                </a:solidFill>
                <a:latin typeface="Arial" panose="020B0604020202020204" pitchFamily="34" charset="0"/>
                <a:cs typeface="Simplified Arabic" pitchFamily="18" charset="0"/>
              </a:defRPr>
            </a:lvl4pPr>
            <a:lvl5pPr marL="2057400" indent="-228600">
              <a:lnSpc>
                <a:spcPct val="90000"/>
              </a:lnSpc>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5pPr>
            <a:lvl6pPr marL="25146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6pPr>
            <a:lvl7pPr marL="29718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7pPr>
            <a:lvl8pPr marL="34290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8pPr>
            <a:lvl9pPr marL="3886200" indent="-22860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Arial" panose="020B0604020202020204" pitchFamily="34" charset="0"/>
                <a:cs typeface="Simplified Arabic" pitchFamily="18" charset="0"/>
              </a:defRPr>
            </a:lvl9pPr>
          </a:lstStyle>
          <a:p>
            <a:pPr algn="ctr" rtl="0">
              <a:lnSpc>
                <a:spcPct val="90000"/>
              </a:lnSpc>
              <a:spcBef>
                <a:spcPct val="30000"/>
              </a:spcBef>
              <a:buClrTx/>
              <a:buFontTx/>
              <a:buNone/>
            </a:pPr>
            <a:r>
              <a:rPr lang="en-GB" altLang="en-US" sz="1050" b="1" i="1">
                <a:solidFill>
                  <a:srgbClr val="0000CC"/>
                </a:solidFill>
                <a:latin typeface="Garamond" panose="02020404030301010803" pitchFamily="18" charset="0"/>
              </a:rPr>
              <a:t>Source:  WHO 2014</a:t>
            </a:r>
            <a:endParaRPr lang="en-US" altLang="en-US" sz="1050" b="1" i="1">
              <a:solidFill>
                <a:srgbClr val="0000CC"/>
              </a:solidFill>
              <a:latin typeface="Garamond" panose="02020404030301010803" pitchFamily="18" charset="0"/>
            </a:endParaRPr>
          </a:p>
        </p:txBody>
      </p:sp>
      <p:pic>
        <p:nvPicPr>
          <p:cNvPr id="84" name="Picture 83" descr="j-flag[1]"/>
          <p:cNvPicPr>
            <a:picLocks noChangeAspect="1" noChangeArrowheads="1" noCrop="1"/>
          </p:cNvPicPr>
          <p:nvPr/>
        </p:nvPicPr>
        <p:blipFill>
          <a:blip r:embed="rId4" cstate="print"/>
          <a:srcRect/>
          <a:stretch>
            <a:fillRect/>
          </a:stretch>
        </p:blipFill>
        <p:spPr bwMode="auto">
          <a:xfrm>
            <a:off x="551426" y="1028701"/>
            <a:ext cx="972109" cy="486054"/>
          </a:xfrm>
          <a:prstGeom prst="rect">
            <a:avLst/>
          </a:prstGeom>
          <a:solidFill>
            <a:srgbClr val="FFFFFF">
              <a:shade val="85000"/>
            </a:srgbClr>
          </a:solidFill>
          <a:ln w="88900" cap="sq">
            <a:solidFill>
              <a:srgbClr val="FFFFFF"/>
            </a:solidFill>
            <a:miter lim="800000"/>
          </a:ln>
          <a:effectLst>
            <a:outerShdw blurRad="50800" dist="38100" algn="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85" name="Slide Number Placeholder 84"/>
          <p:cNvSpPr>
            <a:spLocks noGrp="1"/>
          </p:cNvSpPr>
          <p:nvPr>
            <p:ph type="sldNum" sz="quarter" idx="12"/>
          </p:nvPr>
        </p:nvSpPr>
        <p:spPr/>
        <p:txBody>
          <a:bodyPr/>
          <a:lstStyle/>
          <a:p>
            <a:fld id="{9B618960-8005-486C-9A75-10CB2AAC16F9}" type="slidenum">
              <a:rPr lang="en-US" smtClean="0"/>
              <a:pPr/>
              <a:t>9</a:t>
            </a:fld>
            <a:endParaRPr lang="en-US"/>
          </a:p>
        </p:txBody>
      </p:sp>
    </p:spTree>
    <p:extLst>
      <p:ext uri="{BB962C8B-B14F-4D97-AF65-F5344CB8AC3E}">
        <p14:creationId xmlns:p14="http://schemas.microsoft.com/office/powerpoint/2010/main" val="3799830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1319</TotalTime>
  <Words>2047</Words>
  <Application>Microsoft Office PowerPoint</Application>
  <PresentationFormat>On-screen Show (4:3)</PresentationFormat>
  <Paragraphs>248</Paragraphs>
  <Slides>30</Slides>
  <Notes>3</Notes>
  <HiddenSlides>1</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30</vt:i4>
      </vt:variant>
    </vt:vector>
  </HeadingPairs>
  <TitlesOfParts>
    <vt:vector size="49" baseType="lpstr">
      <vt:lpstr>MS PGothic</vt:lpstr>
      <vt:lpstr>Andalus</vt:lpstr>
      <vt:lpstr>Arabic Transparent</vt:lpstr>
      <vt:lpstr>Arial</vt:lpstr>
      <vt:lpstr>Berlin Sans FB Demi</vt:lpstr>
      <vt:lpstr>Book Antiqua</vt:lpstr>
      <vt:lpstr>Calibri</vt:lpstr>
      <vt:lpstr>Calibri Light</vt:lpstr>
      <vt:lpstr>Garamond</vt:lpstr>
      <vt:lpstr>Simplified Arabic</vt:lpstr>
      <vt:lpstr>Times</vt:lpstr>
      <vt:lpstr>Times New Roman</vt:lpstr>
      <vt:lpstr>Trebuchet MS</vt:lpstr>
      <vt:lpstr>Wingdings</vt:lpstr>
      <vt:lpstr>Wingdings 3</vt:lpstr>
      <vt:lpstr>Office Theme</vt:lpstr>
      <vt:lpstr>Organic</vt:lpstr>
      <vt:lpstr>1_Organic</vt:lpstr>
      <vt:lpstr>Facet</vt:lpstr>
      <vt:lpstr>Health System In Jordan</vt:lpstr>
      <vt:lpstr>What is a health system?</vt:lpstr>
      <vt:lpstr>The six building blocks of a health system: </vt:lpstr>
      <vt:lpstr>PowerPoint Presentation</vt:lpstr>
      <vt:lpstr>PowerPoint Presentation</vt:lpstr>
      <vt:lpstr>PowerPoint Presentation</vt:lpstr>
      <vt:lpstr>Total Population</vt:lpstr>
      <vt:lpstr>Jordan/current health status </vt:lpstr>
      <vt:lpstr>PowerPoint Presentation</vt:lpstr>
      <vt:lpstr>Jordan/current health status </vt:lpstr>
      <vt:lpstr>The leading causes of death in Jordan  </vt:lpstr>
      <vt:lpstr>Health Human Resources (2015)</vt:lpstr>
      <vt:lpstr>PowerPoint Presentation</vt:lpstr>
      <vt:lpstr>Healthcare organisation in Jordan</vt:lpstr>
      <vt:lpstr>Healthcare organisation in Jordan</vt:lpstr>
      <vt:lpstr>PowerPoint Presentation</vt:lpstr>
      <vt:lpstr>PowerPoint Presentation</vt:lpstr>
      <vt:lpstr>Non for profit organisations</vt:lpstr>
      <vt:lpstr>Health Insurance coverage</vt:lpstr>
      <vt:lpstr>Enrolees from Medicine Faculties for the year 2016/2017</vt:lpstr>
      <vt:lpstr>Health Expenditure</vt:lpstr>
      <vt:lpstr>Public Sector Expenditure By Function  JOD</vt:lpstr>
      <vt:lpstr>Achievements:</vt:lpstr>
      <vt:lpstr>Health Policy in Jordan</vt:lpstr>
      <vt:lpstr>NHP</vt:lpstr>
      <vt:lpstr>Challenges/Demographic</vt:lpstr>
      <vt:lpstr>Challenges/Epidemiological</vt:lpstr>
      <vt:lpstr>Challenges/Economic</vt:lpstr>
      <vt:lpstr>Challenges/Administrative</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System In Jordan</dc:title>
  <dc:creator>judehhassan@hotmail.com</dc:creator>
  <cp:lastModifiedBy>israa rawashdeh</cp:lastModifiedBy>
  <cp:revision>142</cp:revision>
  <dcterms:created xsi:type="dcterms:W3CDTF">2017-10-02T18:59:10Z</dcterms:created>
  <dcterms:modified xsi:type="dcterms:W3CDTF">2019-10-08T04:34:31Z</dcterms:modified>
</cp:coreProperties>
</file>