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2" r:id="rId3"/>
  </p:sldMasterIdLst>
  <p:notesMasterIdLst>
    <p:notesMasterId r:id="rId28"/>
  </p:notesMasterIdLst>
  <p:sldIdLst>
    <p:sldId id="256" r:id="rId4"/>
    <p:sldId id="257" r:id="rId5"/>
    <p:sldId id="279" r:id="rId6"/>
    <p:sldId id="258" r:id="rId7"/>
    <p:sldId id="270" r:id="rId8"/>
    <p:sldId id="259" r:id="rId9"/>
    <p:sldId id="271" r:id="rId10"/>
    <p:sldId id="261" r:id="rId11"/>
    <p:sldId id="289" r:id="rId12"/>
    <p:sldId id="262" r:id="rId13"/>
    <p:sldId id="290" r:id="rId14"/>
    <p:sldId id="263" r:id="rId15"/>
    <p:sldId id="264" r:id="rId16"/>
    <p:sldId id="265" r:id="rId17"/>
    <p:sldId id="291" r:id="rId18"/>
    <p:sldId id="283" r:id="rId19"/>
    <p:sldId id="267" r:id="rId20"/>
    <p:sldId id="287" r:id="rId21"/>
    <p:sldId id="274" r:id="rId22"/>
    <p:sldId id="268" r:id="rId23"/>
    <p:sldId id="286" r:id="rId24"/>
    <p:sldId id="269" r:id="rId25"/>
    <p:sldId id="292" r:id="rId26"/>
    <p:sldId id="293" r:id="rId2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" Type="http://schemas.openxmlformats.org/officeDocument/2006/relationships/slideMaster" Target="slideMasters/slideMaster1.xml" /><Relationship Id="rId21" Type="http://schemas.openxmlformats.org/officeDocument/2006/relationships/slide" Target="slides/slide18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2" Type="http://schemas.openxmlformats.org/officeDocument/2006/relationships/customXml" Target="../customXml/item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tableStyles" Target="tableStyles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theme" Target="theme/theme1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AB697D5D-84B8-4B91-9F37-4B31FA7A23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B596F4D-4D2E-4E88-9DE7-88A1D692634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A68E82-7655-49FF-8B84-C8F20AF41E68}" type="datetimeFigureOut">
              <a:rPr lang="ar-SA"/>
              <a:pPr>
                <a:defRPr/>
              </a:pPr>
              <a:t>22/03/1443</a:t>
            </a:fld>
            <a:endParaRPr lang="ar-SA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C25D04F3-3D8D-474C-8466-ADDEDB98E7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id="{55B7C866-9C9F-48DA-A290-4B490346D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EFF60AD-36B3-4E27-8AB1-970B406781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96975B9-3096-487A-8E2A-313E2D4A6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fld id="{56516510-6872-432C-85A6-6F86B3A4ED2D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صورة الشريحة 1">
            <a:extLst>
              <a:ext uri="{FF2B5EF4-FFF2-40B4-BE49-F238E27FC236}">
                <a16:creationId xmlns:a16="http://schemas.microsoft.com/office/drawing/2014/main" id="{C5000153-6344-4342-BEC3-9106944BC2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عنصر نائب للملاحظات 2">
            <a:extLst>
              <a:ext uri="{FF2B5EF4-FFF2-40B4-BE49-F238E27FC236}">
                <a16:creationId xmlns:a16="http://schemas.microsoft.com/office/drawing/2014/main" id="{E689A875-CCE1-4DE5-82A1-D6722A67BA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en-US"/>
          </a:p>
        </p:txBody>
      </p:sp>
      <p:sp>
        <p:nvSpPr>
          <p:cNvPr id="5124" name="عنصر نائب لرقم الشريحة 3">
            <a:extLst>
              <a:ext uri="{FF2B5EF4-FFF2-40B4-BE49-F238E27FC236}">
                <a16:creationId xmlns:a16="http://schemas.microsoft.com/office/drawing/2014/main" id="{765F9C97-A1DD-4519-B760-E38A387F6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F86134-EA73-47C5-85B5-33BAF4C33693}" type="slidenum">
              <a:rPr lang="ar-SA" altLang="en-US">
                <a:latin typeface="Calibri" panose="020F0502020204030204" pitchFamily="34" charset="0"/>
              </a:rPr>
              <a:pPr eaLnBrk="1" hangingPunct="1"/>
              <a:t>1</a:t>
            </a:fld>
            <a:endParaRPr lang="ar-S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slideMaster" Target="../slideMasters/slideMaster1.xml" /><Relationship Id="rId1" Type="http://schemas.openxmlformats.org/officeDocument/2006/relationships/themeOverride" Target="../theme/themeOverride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slideMaster" Target="../slideMasters/slideMaster1.xml" /><Relationship Id="rId1" Type="http://schemas.openxmlformats.org/officeDocument/2006/relationships/themeOverride" Target="../theme/themeOverride2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slideMaster" Target="../slideMasters/slideMaster1.xml" /><Relationship Id="rId1" Type="http://schemas.openxmlformats.org/officeDocument/2006/relationships/themeOverride" Target="../theme/themeOverride3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slideMaster" Target="../slideMasters/slideMaster1.xml" /><Relationship Id="rId1" Type="http://schemas.openxmlformats.org/officeDocument/2006/relationships/themeOverride" Target="../theme/themeOverride4.xml" /><Relationship Id="rId4" Type="http://schemas.openxmlformats.org/officeDocument/2006/relationships/image" Target="../media/image1.jpe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9F0AA55C-B459-4AAD-8810-ECFDFF7C2CE6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553F7DE8-63CE-4C3A-BE5D-D0CEB1AB1E06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1331C342-2D1B-4DD1-85A5-1D1A748AF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A8C42FF2-7EC6-4093-BCEA-EDCAD28DB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7EA7FB79-03F3-42AC-9F31-BF69E34E9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51C1B71-4417-4CC2-8209-54EA6345FD25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06AD4481-3C9A-4B65-B7AE-86CCF7B0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8AA9C33-94E9-465F-8AC9-C173A23E6C6E}" type="datetime1">
              <a:rPr lang="ar-SA"/>
              <a:pPr>
                <a:defRPr/>
              </a:pPr>
              <a:t>22/03/1443</a:t>
            </a:fld>
            <a:endParaRPr lang="ar-SA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CAF6C8DF-46BE-47C4-9809-7E0676F8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0F26ACBD-3434-4142-8A09-03DA8D29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AE3DB2-914A-486D-9E9B-6F4D97B27F07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02338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641CCD4-337D-4E9D-B6C7-1826894A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0821-1A39-4BC9-A0D8-BC53CB75C081}" type="datetime1">
              <a:rPr lang="ar-SA"/>
              <a:pPr>
                <a:defRPr/>
              </a:pPr>
              <a:t>22/03/1443</a:t>
            </a:fld>
            <a:endParaRPr lang="ar-SA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98BC8E0-EFEE-44C6-8124-506207ED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C91A702-C171-47F3-AAD7-93154AB8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DAA70-770A-480F-9D7E-ABC5BFB55D7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32042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B9FB874-DF4A-4FCC-96E4-0C328D824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C2C06-E36F-4F1F-9032-0FEA7939BDEC}" type="datetime1">
              <a:rPr lang="ar-SA"/>
              <a:pPr>
                <a:defRPr/>
              </a:pPr>
              <a:t>22/03/1443</a:t>
            </a:fld>
            <a:endParaRPr lang="ar-SA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236EF01-277C-4589-9546-EBF334C0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385A061-5AF3-4648-83D5-2B0B2633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D4468-CF5F-4DF7-BA2B-930A415F5164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14516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816BAE1-BEA2-4D3D-B4D9-688A48293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7960D-70D8-4893-851A-B5F2B22CD9B3}" type="datetime1">
              <a:rPr lang="ar-SA"/>
              <a:pPr>
                <a:defRPr/>
              </a:pPr>
              <a:t>22/03/1443</a:t>
            </a:fld>
            <a:endParaRPr lang="ar-SA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4CCAE72-57D5-4491-BA52-528A5CA1B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3A8AB9F-3A2B-4CE0-85F3-C3A54C97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D5B7C-863C-4A51-9222-138D62BFE107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07326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4106F172-A1FD-4266-B538-C1BBFEFBE07D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  <p:sp>
        <p:nvSpPr>
          <p:cNvPr id="5" name="Chevron 11">
            <a:extLst>
              <a:ext uri="{FF2B5EF4-FFF2-40B4-BE49-F238E27FC236}">
                <a16:creationId xmlns:a16="http://schemas.microsoft.com/office/drawing/2014/main" id="{647B94FE-EE5D-400A-8BA3-C11522A74317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7979C14-BCB4-4F29-BC72-B96AC7229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BD046F-11B1-45E4-B380-B536E260C7D0}" type="datetime1">
              <a:rPr lang="ar-SA"/>
              <a:pPr>
                <a:defRPr/>
              </a:pPr>
              <a:t>22/03/1443</a:t>
            </a:fld>
            <a:endParaRPr lang="ar-S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741FAAB-4046-48B0-A1DD-54887F83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ECB9FC-1A79-4D20-A028-FB259C42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66F53-C647-4A34-B36E-1D4E6B553884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69059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4C776-538F-4509-974C-F0B125B06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97B3C5-7082-4756-874D-4B0F2EC26C25}" type="datetime1">
              <a:rPr lang="ar-SA"/>
              <a:pPr>
                <a:defRPr/>
              </a:pPr>
              <a:t>22/03/1443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4AC35-E8F8-41B2-A0A0-E484A218A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8D58C-4C74-4A23-B4F1-0641C789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9A774-A2DB-4730-A3A7-11F31C7CACC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610858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68CBA-5C91-4302-B1B1-96E48F7AA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04666D-E280-4F1D-8033-94129D12758D}" type="datetime1">
              <a:rPr lang="ar-SA"/>
              <a:pPr>
                <a:defRPr/>
              </a:pPr>
              <a:t>22/03/1443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C4ACB-ACB7-4882-8B1A-FBE9E724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9513B3-6899-4056-AF28-D7B9DE81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A168E-3AB2-4B0E-B1A8-4A7AE237B51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524310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60D68-6F32-408F-96F0-9B5B72CBE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A39DF8-D514-4975-A338-E7A2EF03B530}" type="datetime1">
              <a:rPr lang="ar-SA"/>
              <a:pPr>
                <a:defRPr/>
              </a:pPr>
              <a:t>22/03/1443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9A0EB-D5ED-403B-B7A4-E426031D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805EA-331C-4B4E-AC90-43B537AA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AD7D1-C76B-4213-ABEE-F3426629AB3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292440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20653BA7-ED88-4FDC-BFF1-07FEDB81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BF01-CE8B-49C0-9FF2-B6C354E8D5D7}" type="datetime1">
              <a:rPr lang="ar-SA"/>
              <a:pPr>
                <a:defRPr/>
              </a:pPr>
              <a:t>22/03/1443</a:t>
            </a:fld>
            <a:endParaRPr lang="ar-SA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C583D9DB-EC65-4CC8-92CE-AFEF0E00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D72B08BC-45EC-4568-937D-50284FC6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60221-30B5-47A5-9635-D0E3329BC2C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46971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3D593-769B-4177-A99D-E94CA5E7F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FECB50-CA6B-4E58-B045-0B1CA429643D}" type="datetime1">
              <a:rPr lang="ar-SA"/>
              <a:pPr>
                <a:defRPr/>
              </a:pPr>
              <a:t>22/03/1443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8B918-CF05-42F9-88E2-11DBC538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09D4E-B791-434E-9145-0AE65EFB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E1496-8291-4F11-A66C-10F54D023ED9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140976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B7BBAFBE-926A-4B47-8020-CE1AC00DEB41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D1D28335-B7A8-422A-AD5A-CF523EF5FF93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BC9BB7A-FB67-40A1-AED1-B6FBFF2B6B13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1E440C-F796-4386-AB49-88AD312F26C9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8">
            <a:extLst>
              <a:ext uri="{FF2B5EF4-FFF2-40B4-BE49-F238E27FC236}">
                <a16:creationId xmlns:a16="http://schemas.microsoft.com/office/drawing/2014/main" id="{1755D9F3-BD84-42F9-9627-CE3247C573E4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  <p:sp>
        <p:nvSpPr>
          <p:cNvPr id="10" name="Chevron 19">
            <a:extLst>
              <a:ext uri="{FF2B5EF4-FFF2-40B4-BE49-F238E27FC236}">
                <a16:creationId xmlns:a16="http://schemas.microsoft.com/office/drawing/2014/main" id="{3DDFE668-7074-471C-835C-501EADA1AA86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7FB639A0-13F9-4053-931C-565D8C89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51A7226-06B3-4796-B750-3896B31A799C}" type="datetime1">
              <a:rPr lang="ar-SA"/>
              <a:pPr>
                <a:defRPr/>
              </a:pPr>
              <a:t>22/03/1443</a:t>
            </a:fld>
            <a:endParaRPr lang="ar-SA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ACA290F-131D-4DEF-B13C-BF147452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A20FFC9-1879-4ACE-AD54-30CA78CF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1EA90-3949-4604-A8D8-DB8D7B2BF528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032061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72730EE-A851-4E34-8258-5F500FC14C18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EB63210D-A113-43D2-AC0A-BA5A83C98D07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BB3697E-92C0-479F-A5D3-E1DAF81492C9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814340-9C91-4B58-825B-7C74233A0FAF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F91A32DE-357E-4B41-9EA0-14BDEE3F1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443DD7AC-3715-408E-87AD-C5EDB8F9C4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F0CA17D-233D-4B8D-A920-95DF1A4F0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3473FA24-2A58-492A-97BA-A900EFD39F2F}" type="datetime1">
              <a:rPr lang="ar-SA"/>
              <a:pPr>
                <a:defRPr/>
              </a:pPr>
              <a:t>22/03/1443</a:t>
            </a:fld>
            <a:endParaRPr lang="ar-SA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995039E-898B-4AFB-B5CA-45964AF72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EAD905F-FFFA-4DCA-AFBC-5F76291A6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1844DA30-3C80-42AC-ACD1-96B0D1B7D237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15" r:id="rId2"/>
    <p:sldLayoutId id="2147483820" r:id="rId3"/>
    <p:sldLayoutId id="2147483821" r:id="rId4"/>
    <p:sldLayoutId id="2147483822" r:id="rId5"/>
    <p:sldLayoutId id="2147483823" r:id="rId6"/>
    <p:sldLayoutId id="2147483816" r:id="rId7"/>
    <p:sldLayoutId id="2147483824" r:id="rId8"/>
    <p:sldLayoutId id="2147483825" r:id="rId9"/>
    <p:sldLayoutId id="2147483817" r:id="rId10"/>
    <p:sldLayoutId id="214748381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png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وان 1">
            <a:extLst>
              <a:ext uri="{FF2B5EF4-FFF2-40B4-BE49-F238E27FC236}">
                <a16:creationId xmlns:a16="http://schemas.microsoft.com/office/drawing/2014/main" id="{A9CE524E-AE04-4A0C-8E6C-86543F08E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492896"/>
            <a:ext cx="6912768" cy="11430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BODY STRUCTURE</a:t>
            </a:r>
            <a:endParaRPr lang="ar-SA" sz="6000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9219" name="Slide Number Placeholder 3">
            <a:extLst>
              <a:ext uri="{FF2B5EF4-FFF2-40B4-BE49-F238E27FC236}">
                <a16:creationId xmlns:a16="http://schemas.microsoft.com/office/drawing/2014/main" id="{BAF32B77-E805-49D3-80DB-A67D6A3F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D257DED0-4A69-4CE5-BCAB-B26FCC8905C5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ar-SA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لمحتوى 2">
            <a:extLst>
              <a:ext uri="{FF2B5EF4-FFF2-40B4-BE49-F238E27FC236}">
                <a16:creationId xmlns:a16="http://schemas.microsoft.com/office/drawing/2014/main" id="{0CF9BC0D-A5BE-434D-94E2-0A31846A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15888"/>
            <a:ext cx="8229600" cy="33861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 u="sng">
                <a:latin typeface="Arial" panose="020B0604020202020204" pitchFamily="34" charset="0"/>
                <a:cs typeface="Arial" panose="020B0604020202020204" pitchFamily="34" charset="0"/>
              </a:rPr>
              <a:t>   2-</a:t>
            </a:r>
            <a:r>
              <a:rPr lang="en-US" altLang="en-US" sz="2000" b="1" u="sng">
                <a:latin typeface="Arial" panose="020B0604020202020204" pitchFamily="34" charset="0"/>
                <a:cs typeface="Arial" panose="020B0604020202020204" pitchFamily="34" charset="0"/>
              </a:rPr>
              <a:t>Connective tissue: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Includes bone, cartilage, and adipose (fatty) tissue. This tissue bonds together and support structure. Connective tissue is classified as loose or dense.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Loose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connective tissue has large spaces that separate the fibers and cells with much intercellular fluid. </a:t>
            </a:r>
            <a:endParaRPr lang="ar-JO" altLang="en-US" sz="200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connective tissue has greater fiber concentration and provides structural support.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Adipose tissue is a specialized type of loose connective tissue. It cushions internal organs and acts as a reserve supply of energy.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Slide Number Placeholder 2">
            <a:extLst>
              <a:ext uri="{FF2B5EF4-FFF2-40B4-BE49-F238E27FC236}">
                <a16:creationId xmlns:a16="http://schemas.microsoft.com/office/drawing/2014/main" id="{D2A5E450-8A3D-4D35-888F-BA5CB274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5DD68161-5C4C-468D-AF6C-C9F0F29ED756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ar-SA" altLang="en-US" sz="1000">
              <a:latin typeface="Arial" panose="020B0604020202020204" pitchFamily="34" charset="0"/>
            </a:endParaRPr>
          </a:p>
        </p:txBody>
      </p:sp>
      <p:pic>
        <p:nvPicPr>
          <p:cNvPr id="18436" name="Picture 4" descr="D:\Untitled.png">
            <a:extLst>
              <a:ext uri="{FF2B5EF4-FFF2-40B4-BE49-F238E27FC236}">
                <a16:creationId xmlns:a16="http://schemas.microsoft.com/office/drawing/2014/main" id="{0A695B59-D04E-4FEB-A99E-2803AFD5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429000"/>
            <a:ext cx="61912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>
            <a:extLst>
              <a:ext uri="{FF2B5EF4-FFF2-40B4-BE49-F238E27FC236}">
                <a16:creationId xmlns:a16="http://schemas.microsoft.com/office/drawing/2014/main" id="{E5C29A6B-369C-422E-800F-E75E4A87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255588" eaLnBrk="1" hangingPunct="1">
              <a:spcBef>
                <a:spcPts val="400"/>
              </a:spcBef>
              <a:defRPr/>
            </a:pPr>
            <a:r>
              <a:rPr lang="en-US" altLang="en-US" sz="2000" u="sng" dirty="0">
                <a:solidFill>
                  <a:prstClr val="black"/>
                </a:solidFill>
                <a:effectLst/>
                <a:latin typeface="Arial" charset="0"/>
                <a:ea typeface="+mn-ea"/>
                <a:cs typeface="Arial" charset="0"/>
              </a:rPr>
              <a:t> 3- Muscle tissue:</a:t>
            </a:r>
            <a:br>
              <a:rPr lang="en-US" altLang="en-US" sz="2000" u="sng" dirty="0">
                <a:solidFill>
                  <a:prstClr val="black"/>
                </a:solidFill>
                <a:effectLst/>
                <a:latin typeface="Arial" charset="0"/>
                <a:ea typeface="+mn-ea"/>
                <a:cs typeface="Arial" charset="0"/>
              </a:rPr>
            </a:br>
            <a:r>
              <a:rPr lang="en-US" altLang="en-US" sz="2000" dirty="0">
                <a:solidFill>
                  <a:prstClr val="black"/>
                </a:solidFill>
                <a:effectLst/>
                <a:latin typeface="Arial" charset="0"/>
                <a:ea typeface="+mn-ea"/>
                <a:cs typeface="Arial" charset="0"/>
              </a:rPr>
              <a:t>Skeletal muscle tissue (striated and voluntary)</a:t>
            </a:r>
            <a:br>
              <a:rPr lang="en-US" altLang="en-US" sz="2000" dirty="0">
                <a:solidFill>
                  <a:prstClr val="black"/>
                </a:solidFill>
                <a:effectLst/>
                <a:latin typeface="Arial" charset="0"/>
                <a:ea typeface="+mn-ea"/>
                <a:cs typeface="Arial" charset="0"/>
              </a:rPr>
            </a:br>
            <a:r>
              <a:rPr lang="en-US" altLang="en-US" sz="2000" dirty="0">
                <a:solidFill>
                  <a:prstClr val="black"/>
                </a:solidFill>
                <a:effectLst/>
                <a:latin typeface="Arial" charset="0"/>
                <a:ea typeface="+mn-ea"/>
                <a:cs typeface="Arial" charset="0"/>
              </a:rPr>
              <a:t>Cardiac muscle tissue (striated and </a:t>
            </a:r>
            <a:r>
              <a:rPr lang="en-US" altLang="en-US" sz="2000" u="sng" dirty="0">
                <a:solidFill>
                  <a:prstClr val="black"/>
                </a:solidFill>
                <a:effectLst/>
                <a:latin typeface="Arial" charset="0"/>
                <a:ea typeface="+mn-ea"/>
                <a:cs typeface="Arial" charset="0"/>
              </a:rPr>
              <a:t>involuntary</a:t>
            </a:r>
            <a:r>
              <a:rPr lang="en-US" altLang="en-US" sz="2000" dirty="0">
                <a:solidFill>
                  <a:prstClr val="black"/>
                </a:solidFill>
                <a:effectLst/>
                <a:latin typeface="Arial" charset="0"/>
                <a:ea typeface="+mn-ea"/>
                <a:cs typeface="Arial" charset="0"/>
              </a:rPr>
              <a:t>)</a:t>
            </a:r>
            <a:br>
              <a:rPr lang="en-US" altLang="en-US" sz="2000" dirty="0">
                <a:solidFill>
                  <a:prstClr val="black"/>
                </a:solidFill>
                <a:effectLst/>
                <a:latin typeface="Arial" charset="0"/>
                <a:ea typeface="+mn-ea"/>
                <a:cs typeface="Arial" charset="0"/>
              </a:rPr>
            </a:br>
            <a:r>
              <a:rPr lang="en-US" altLang="en-US" sz="2000" dirty="0">
                <a:solidFill>
                  <a:prstClr val="black"/>
                </a:solidFill>
                <a:effectLst/>
                <a:latin typeface="Arial" charset="0"/>
                <a:ea typeface="+mn-ea"/>
                <a:cs typeface="Arial" charset="0"/>
              </a:rPr>
              <a:t>Smooth muscle tissue (</a:t>
            </a:r>
            <a:r>
              <a:rPr lang="en-US" altLang="en-US" sz="2000" u="sng" dirty="0">
                <a:solidFill>
                  <a:prstClr val="black"/>
                </a:solidFill>
                <a:effectLst/>
                <a:latin typeface="Arial" charset="0"/>
                <a:ea typeface="+mn-ea"/>
                <a:cs typeface="Arial" charset="0"/>
              </a:rPr>
              <a:t>non-striated and involuntary</a:t>
            </a:r>
            <a:r>
              <a:rPr lang="en-US" altLang="en-US" sz="2000" dirty="0">
                <a:solidFill>
                  <a:prstClr val="black"/>
                </a:solidFill>
                <a:effectLst/>
                <a:latin typeface="Arial" charset="0"/>
                <a:ea typeface="+mn-ea"/>
                <a:cs typeface="Arial" charset="0"/>
              </a:rPr>
              <a:t>). Lines the wall of many internal organs and other structures such as walls of arteries and veins.</a:t>
            </a:r>
            <a:endParaRPr lang="en-US" dirty="0"/>
          </a:p>
        </p:txBody>
      </p:sp>
      <p:sp>
        <p:nvSpPr>
          <p:cNvPr id="19459" name="عنصر نائب لرقم الشريحة 3">
            <a:extLst>
              <a:ext uri="{FF2B5EF4-FFF2-40B4-BE49-F238E27FC236}">
                <a16:creationId xmlns:a16="http://schemas.microsoft.com/office/drawing/2014/main" id="{D8D09847-9EE5-4DDF-9050-5431E4B6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D298A022-1AC1-48A6-99C2-CAB5BBB0D94E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ar-SA" altLang="en-US" sz="1000">
              <a:latin typeface="Arial" panose="020B0604020202020204" pitchFamily="34" charset="0"/>
            </a:endParaRPr>
          </a:p>
        </p:txBody>
      </p:sp>
      <p:pic>
        <p:nvPicPr>
          <p:cNvPr id="19460" name="Picture 2" descr="Different Types of Muscle Tissue - Core Fitness &amp; Nutrition">
            <a:extLst>
              <a:ext uri="{FF2B5EF4-FFF2-40B4-BE49-F238E27FC236}">
                <a16:creationId xmlns:a16="http://schemas.microsoft.com/office/drawing/2014/main" id="{DE78B5E2-A2CE-4270-ACC0-40F3816F4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008188"/>
            <a:ext cx="52578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عنصر نائب للمحتوى 2">
            <a:extLst>
              <a:ext uri="{FF2B5EF4-FFF2-40B4-BE49-F238E27FC236}">
                <a16:creationId xmlns:a16="http://schemas.microsoft.com/office/drawing/2014/main" id="{950CE324-A2D9-40DA-916E-2A8315FCA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400" y="908050"/>
            <a:ext cx="8229600" cy="2233613"/>
          </a:xfrm>
        </p:spPr>
        <p:txBody>
          <a:bodyPr rtlCol="1">
            <a:normAutofit fontScale="4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b="1" dirty="0">
                <a:latin typeface="Arial" charset="0"/>
                <a:cs typeface="Arial" charset="0"/>
              </a:rPr>
              <a:t>It’s a reactive tissue. Its main function is communication. Nervous tissue cells may be Neurons or Neuroglia.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900" b="1" dirty="0">
              <a:latin typeface="Arial" charset="0"/>
              <a:cs typeface="Arial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b="1" dirty="0">
                <a:latin typeface="Arial" charset="0"/>
                <a:cs typeface="Arial" charset="0"/>
              </a:rPr>
              <a:t>Neurons consist of: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2900" b="1" dirty="0">
                <a:latin typeface="Arial" charset="0"/>
                <a:cs typeface="Arial" charset="0"/>
              </a:rPr>
              <a:t>Cell body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2900" b="1" dirty="0">
                <a:latin typeface="Arial" charset="0"/>
                <a:cs typeface="Arial" charset="0"/>
              </a:rPr>
              <a:t>Axons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2900" b="1" dirty="0">
                <a:latin typeface="Arial" charset="0"/>
                <a:cs typeface="Arial" charset="0"/>
              </a:rPr>
              <a:t>Dendrites</a:t>
            </a: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SzPct val="80000"/>
              <a:buFont typeface="Verdana" panose="020B0604030504040204" pitchFamily="34" charset="0"/>
              <a:buNone/>
              <a:defRPr/>
            </a:pPr>
            <a:endParaRPr lang="en-US" sz="2900" b="1" dirty="0">
              <a:latin typeface="Arial" charset="0"/>
              <a:cs typeface="Arial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b="1" dirty="0">
                <a:latin typeface="Arial" charset="0"/>
                <a:cs typeface="Arial" charset="0"/>
              </a:rPr>
              <a:t>Neuroglia form the support structure of nervous tissue. They found only in the central nervous system. They insulate and protect neurons.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SA" sz="2000" dirty="0">
              <a:latin typeface="Arial" pitchFamily="34" charset="0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1DC532E5-5B55-42CE-B920-2CD60A543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16632"/>
            <a:ext cx="4978127" cy="864443"/>
          </a:xfrm>
        </p:spPr>
        <p:txBody>
          <a:bodyPr rtlCol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4- Nervous tissue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sz="3600" dirty="0">
              <a:solidFill>
                <a:schemeClr val="tx2">
                  <a:satMod val="130000"/>
                </a:schemeClr>
              </a:solidFill>
              <a:latin typeface="Arial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E43E7CB-F897-4DB6-BCC4-CF99446F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7336CDCD-4C4D-4AAC-A65F-F79536CC8349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ar-SA" altLang="en-US" sz="1000">
              <a:latin typeface="Arial" panose="020B0604020202020204" pitchFamily="34" charset="0"/>
            </a:endParaRPr>
          </a:p>
        </p:txBody>
      </p:sp>
      <p:pic>
        <p:nvPicPr>
          <p:cNvPr id="20485" name="Picture 7" descr="Simple neuron diagram. | Neuron diagram, Neuron structure, Neurons">
            <a:extLst>
              <a:ext uri="{FF2B5EF4-FFF2-40B4-BE49-F238E27FC236}">
                <a16:creationId xmlns:a16="http://schemas.microsoft.com/office/drawing/2014/main" id="{DDA3D3D7-64B1-4F2A-A55C-E6EE39AB7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13100"/>
            <a:ext cx="475297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لمحتوى 2">
            <a:extLst>
              <a:ext uri="{FF2B5EF4-FFF2-40B4-BE49-F238E27FC236}">
                <a16:creationId xmlns:a16="http://schemas.microsoft.com/office/drawing/2014/main" id="{0E311660-204B-4E91-9522-7BDE997B1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68413"/>
            <a:ext cx="8424863" cy="5040312"/>
          </a:xfrm>
        </p:spPr>
        <p:txBody>
          <a:bodyPr/>
          <a:lstStyle/>
          <a:p>
            <a:pPr eaLnBrk="1" hangingPunct="1"/>
            <a:r>
              <a:rPr lang="en-US" altLang="en-US" sz="2300">
                <a:latin typeface="Arial" panose="020B0604020202020204" pitchFamily="34" charset="0"/>
                <a:cs typeface="Arial" panose="020B0604020202020204" pitchFamily="34" charset="0"/>
              </a:rPr>
              <a:t>A body system is composed of varying numbers of organs and accessory structures that have similar or related functions.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The hemopoietic and immune system. The suffix -poiesis =   to make.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The nervous system and special senses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The genitourinary system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The gastrointestinal system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The cardiovascular system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The respiratory system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The endocrine system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The integumentary system (includes skin, hair, nails, and sweat glands. It protects the body and helps regulate body temperature).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Integumentum in Latin means </a:t>
            </a:r>
            <a:r>
              <a:rPr lang="en-US" altLang="en-US" sz="18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cover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The musculoskeletal system</a:t>
            </a: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00B32904-66A8-4E4A-BD73-754348CA9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74638"/>
            <a:ext cx="6994525" cy="850900"/>
          </a:xfrm>
        </p:spPr>
        <p:txBody>
          <a:bodyPr rtlCol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Body organs and systems:</a:t>
            </a:r>
            <a:endParaRPr lang="ar-SA" sz="360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AD8318D4-8961-463F-9B0F-0F9A77FB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24F334C5-B51C-400C-8200-E3F0E94928CB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ar-SA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455C99-2B71-4221-B55B-E85905B7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75" y="1125538"/>
            <a:ext cx="8229600" cy="5399087"/>
          </a:xfrm>
        </p:spPr>
        <p:txBody>
          <a:bodyPr rtlCol="1"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Superior = above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Inferior =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below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Anterior = in front of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Ventral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sometimes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used instead of anterior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Posterior = in back of. 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Dorsal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is sometimes used instead of posterior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Medial = toward the center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Lateral = away from the midline (to the sides)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Proximal = nearest to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Distal = refers to a point farthest from point of origin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Superficial = refers to a point nearest the body surface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Deep = away from the surface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Inversion = turning </a:t>
            </a:r>
            <a:r>
              <a:rPr lang="en-US" sz="23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inward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or inside out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latin typeface="Arial" pitchFamily="34" charset="0"/>
                <a:cs typeface="Arial" pitchFamily="34" charset="0"/>
              </a:rPr>
              <a:t>Eversion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= turning </a:t>
            </a:r>
            <a:r>
              <a:rPr lang="en-US" sz="23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outward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Parietal = pertaining to the outer wall of the body cavity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Visceral = pertaining to the viscera, or internal organs, especially the abdominal organs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ar-SA" sz="2400" dirty="0">
              <a:latin typeface="Arial" pitchFamily="34" charset="0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BBEA6194-15B8-4649-B73C-2550F5DA4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188640"/>
            <a:ext cx="8424936" cy="864095"/>
          </a:xfrm>
          <a:ln w="28575">
            <a:solidFill>
              <a:schemeClr val="tx1"/>
            </a:solidFill>
          </a:ln>
        </p:spPr>
        <p:txBody>
          <a:bodyPr rtlCol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Directional Terms :</a:t>
            </a:r>
            <a:endParaRPr lang="ar-SA" sz="4000" dirty="0">
              <a:solidFill>
                <a:schemeClr val="tx2">
                  <a:satMod val="130000"/>
                </a:schemeClr>
              </a:solidFill>
              <a:latin typeface="Arial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593A561B-B357-4B0A-BA29-453EBD0E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F4A574DA-E791-4979-BA42-E61A0371D584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ar-SA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محتوى 2">
            <a:extLst>
              <a:ext uri="{FF2B5EF4-FFF2-40B4-BE49-F238E27FC236}">
                <a16:creationId xmlns:a16="http://schemas.microsoft.com/office/drawing/2014/main" id="{A9C6BB52-D4AF-4C92-A0B9-D7ED2AC69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75" y="1341438"/>
            <a:ext cx="8229600" cy="4784725"/>
          </a:xfrm>
        </p:spPr>
        <p:txBody>
          <a:bodyPr/>
          <a:lstStyle/>
          <a:p>
            <a:pPr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Sagittal plane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. It runs lengthwise from front to back and divides the body into right and left sides, each containing an arm and a leg.</a:t>
            </a:r>
          </a:p>
          <a:p>
            <a:pPr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Frontal plane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. It runs lengthwise from side to side, dividing the body into </a:t>
            </a:r>
            <a:r>
              <a:rPr lang="en-US" altLang="en-US" sz="28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 and dorsal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(front and back) sections.</a:t>
            </a:r>
          </a:p>
          <a:p>
            <a:pPr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Transverse plane (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</a:t>
            </a: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 plane)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. Cuts the body into upper and lower parts. These are known as the cranial (head) and the caudal (tail) portions.</a:t>
            </a:r>
          </a:p>
          <a:p>
            <a:pPr eaLnBrk="1" hangingPunct="1"/>
            <a:endParaRPr lang="ar-SA" altLang="en-US" sz="2800">
              <a:latin typeface="Arial" panose="020B0604020202020204" pitchFamily="34" charset="0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E8D95F8F-255C-4D7E-89B7-411029C7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74638"/>
            <a:ext cx="7065963" cy="850900"/>
          </a:xfrm>
          <a:ln w="28575">
            <a:solidFill>
              <a:schemeClr val="tx1"/>
            </a:solidFill>
          </a:ln>
        </p:spPr>
        <p:txBody>
          <a:bodyPr rtlCol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Body planes and sections:</a:t>
            </a:r>
            <a:endParaRPr lang="ar-SA" sz="4000" dirty="0">
              <a:solidFill>
                <a:schemeClr val="tx2">
                  <a:satMod val="130000"/>
                </a:schemeClr>
              </a:solidFill>
              <a:latin typeface="Arial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AEE73E1-D12D-4ADB-ADF0-2621C939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BECD6AE0-D853-4EC4-B14C-932C5ED5F3D6}" type="slidenum">
              <a:rPr lang="ar-SA" altLang="en-US" sz="1000">
                <a:solidFill>
                  <a:srgbClr val="000000"/>
                </a:solidFill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ar-SA" altLang="en-U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>
            <a:extLst>
              <a:ext uri="{FF2B5EF4-FFF2-40B4-BE49-F238E27FC236}">
                <a16:creationId xmlns:a16="http://schemas.microsoft.com/office/drawing/2014/main" id="{0FE4978C-9A42-4A61-9219-CD1372D1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B6E5AFAB-DD9F-4221-9F21-BA06B921DA82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ar-SA" altLang="en-US" sz="1000">
              <a:latin typeface="Arial" panose="020B0604020202020204" pitchFamily="34" charset="0"/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E49E9C0A-EBEB-41F3-92E0-68C415396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50863"/>
            <a:ext cx="38512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5" descr="Body Planes | Human anatomy and physiology, Basic anatomy and physiology,  Medical school studying">
            <a:extLst>
              <a:ext uri="{FF2B5EF4-FFF2-40B4-BE49-F238E27FC236}">
                <a16:creationId xmlns:a16="http://schemas.microsoft.com/office/drawing/2014/main" id="{B063BABE-44FB-43AD-95AE-C01A5B7B7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33375"/>
            <a:ext cx="41068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صر نائب للمحتوى 2">
            <a:extLst>
              <a:ext uri="{FF2B5EF4-FFF2-40B4-BE49-F238E27FC236}">
                <a16:creationId xmlns:a16="http://schemas.microsoft.com/office/drawing/2014/main" id="{B30D42AB-C532-4158-9698-36D7C2CD3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41438"/>
            <a:ext cx="4249738" cy="3700462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Ventral cavity</a:t>
            </a:r>
          </a:p>
          <a:p>
            <a:pPr lvl="1" eaLnBrk="1" hangingPunct="1">
              <a:buSzPct val="80000"/>
              <a:buFont typeface="Wingdings" panose="05000000000000000000" pitchFamily="2" charset="2"/>
              <a:buChar char="v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Thoracic (chest) cavity. It includes the mediastinum and pleural cavities</a:t>
            </a:r>
          </a:p>
          <a:p>
            <a:pPr lvl="1" eaLnBrk="1" hangingPunct="1">
              <a:buSzPct val="80000"/>
              <a:buFont typeface="Wingdings" panose="05000000000000000000" pitchFamily="2" charset="2"/>
              <a:buChar char="v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Abdominopelvic cavity.</a:t>
            </a:r>
          </a:p>
          <a:p>
            <a:pPr lvl="1" eaLnBrk="1" hangingPunct="1">
              <a:buFont typeface="Verdana" panose="020B0604030504040204" pitchFamily="34" charset="0"/>
              <a:buNone/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Dorsal cavity</a:t>
            </a:r>
          </a:p>
          <a:p>
            <a:pPr lvl="1" eaLnBrk="1" hangingPunct="1">
              <a:buSzPct val="80000"/>
              <a:buFont typeface="Wingdings" panose="05000000000000000000" pitchFamily="2" charset="2"/>
              <a:buChar char="v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Cranial cavity</a:t>
            </a:r>
          </a:p>
          <a:p>
            <a:pPr lvl="1" eaLnBrk="1" hangingPunct="1">
              <a:buSzPct val="80000"/>
              <a:buFont typeface="Wingdings" panose="05000000000000000000" pitchFamily="2" charset="2"/>
              <a:buChar char="v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Spinal cavity</a:t>
            </a:r>
          </a:p>
          <a:p>
            <a:pPr eaLnBrk="1" hangingPunct="1"/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B721B2A6-87D5-4952-89C3-BFA427F3A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74638"/>
            <a:ext cx="6634163" cy="922337"/>
          </a:xfrm>
          <a:ln w="28575">
            <a:solidFill>
              <a:schemeClr val="tx1"/>
            </a:solidFill>
          </a:ln>
        </p:spPr>
        <p:txBody>
          <a:bodyPr rtlCol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Body cavities:</a:t>
            </a:r>
            <a:endParaRPr lang="ar-SA" sz="4000" dirty="0">
              <a:solidFill>
                <a:schemeClr val="tx2">
                  <a:satMod val="130000"/>
                </a:schemeClr>
              </a:solidFill>
              <a:latin typeface="Arial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1BEDE8A-7A61-4949-9B68-5ED1C23D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5268BD9E-23AB-4D03-91DD-4D4A779AACA8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ar-SA" altLang="en-US" sz="1000">
              <a:latin typeface="Arial" panose="020B0604020202020204" pitchFamily="34" charset="0"/>
            </a:endParaRPr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6596DB97-B422-4806-8A0F-89552AD5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341438"/>
            <a:ext cx="5040312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>
            <a:extLst>
              <a:ext uri="{FF2B5EF4-FFF2-40B4-BE49-F238E27FC236}">
                <a16:creationId xmlns:a16="http://schemas.microsoft.com/office/drawing/2014/main" id="{45C078A2-3A90-4709-9A57-CB624F51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99AF6F6B-F7F8-47C6-967E-0B1243AC2F9C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ar-SA" altLang="en-US" sz="100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9FFC04-ED92-46E5-85EC-4104C63F785D}"/>
              </a:ext>
            </a:extLst>
          </p:cNvPr>
          <p:cNvSpPr txBox="1"/>
          <p:nvPr/>
        </p:nvSpPr>
        <p:spPr>
          <a:xfrm>
            <a:off x="323528" y="332656"/>
            <a:ext cx="8208912" cy="1800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rtlCol="1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auto">
              <a:spcAft>
                <a:spcPts val="0"/>
              </a:spcAft>
              <a:defRPr sz="4000" b="1">
                <a:solidFill>
                  <a:schemeClr val="tx2">
                    <a:satMod val="13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l" rtl="0"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en-US" sz="3200" dirty="0"/>
              <a:t>What is the difference between a region and quadrant?</a:t>
            </a:r>
          </a:p>
          <a:p>
            <a:pPr algn="ctr">
              <a:defRPr/>
            </a:pPr>
            <a:endParaRPr lang="en-US" sz="3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B34B00A-F801-4046-8EB1-3E9BD5B7E144}"/>
              </a:ext>
            </a:extLst>
          </p:cNvPr>
          <p:cNvSpPr/>
          <p:nvPr/>
        </p:nvSpPr>
        <p:spPr>
          <a:xfrm>
            <a:off x="1187450" y="2349500"/>
            <a:ext cx="3024188" cy="381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</a:t>
            </a:r>
            <a:r>
              <a:rPr lang="en-US" u="sng" dirty="0"/>
              <a:t>quadrants</a:t>
            </a:r>
            <a:r>
              <a:rPr lang="en-US" dirty="0"/>
              <a:t> of the abdomen are used</a:t>
            </a:r>
          </a:p>
          <a:p>
            <a:pPr algn="ctr">
              <a:defRPr/>
            </a:pPr>
            <a:r>
              <a:rPr lang="en-US" dirty="0"/>
              <a:t>primarily to identify topographical sites.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AFDDAC2-DFF7-45C4-AA9C-5699351E0AC3}"/>
              </a:ext>
            </a:extLst>
          </p:cNvPr>
          <p:cNvSpPr/>
          <p:nvPr/>
        </p:nvSpPr>
        <p:spPr>
          <a:xfrm>
            <a:off x="4997450" y="2349500"/>
            <a:ext cx="3024188" cy="381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The</a:t>
            </a:r>
          </a:p>
          <a:p>
            <a:pPr algn="ctr" rtl="0">
              <a:defRPr/>
            </a:pPr>
            <a:r>
              <a:rPr lang="en-US" dirty="0" err="1"/>
              <a:t>abdominopelvic</a:t>
            </a:r>
            <a:r>
              <a:rPr lang="en-US" dirty="0"/>
              <a:t> </a:t>
            </a:r>
            <a:r>
              <a:rPr lang="en-US" u="sng" dirty="0"/>
              <a:t>regions</a:t>
            </a:r>
            <a:r>
              <a:rPr lang="en-US" dirty="0"/>
              <a:t> are used   mainly to identify the location of underlying body structures</a:t>
            </a:r>
          </a:p>
          <a:p>
            <a:pPr algn="ctr">
              <a:defRPr/>
            </a:pPr>
            <a:r>
              <a:rPr lang="en-US" dirty="0"/>
              <a:t>and visceral organs.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DDA67E1F-042B-4574-BBF4-67212CB2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549275"/>
            <a:ext cx="823595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Slide Number Placeholder 2">
            <a:extLst>
              <a:ext uri="{FF2B5EF4-FFF2-40B4-BE49-F238E27FC236}">
                <a16:creationId xmlns:a16="http://schemas.microsoft.com/office/drawing/2014/main" id="{4FEF4C76-FFD5-4656-8B02-40679C88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EC67283A-42C2-4BBE-B4B3-E7B05650D1C7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ar-SA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صر نائب للمحتوى 4">
            <a:extLst>
              <a:ext uri="{FF2B5EF4-FFF2-40B4-BE49-F238E27FC236}">
                <a16:creationId xmlns:a16="http://schemas.microsoft.com/office/drawing/2014/main" id="{A220A7F8-9902-4C44-AA3A-EF954FB4B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484313"/>
            <a:ext cx="8064500" cy="3998912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Large group of specialized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cells that perform the same role </a:t>
            </a:r>
            <a:r>
              <a:rPr lang="en-US" dirty="0">
                <a:latin typeface="Arial" charset="0"/>
                <a:cs typeface="Arial" charset="0"/>
                <a:sym typeface="Symbol" pitchFamily="18" charset="2"/>
              </a:rPr>
              <a:t></a:t>
            </a:r>
            <a:r>
              <a:rPr lang="en-US" dirty="0">
                <a:latin typeface="Arial" charset="0"/>
                <a:cs typeface="Arial" charset="0"/>
              </a:rPr>
              <a:t> tissues (e.g. muscle, blood, and bone).</a:t>
            </a:r>
          </a:p>
          <a:p>
            <a:pPr marL="457200" indent="-457200"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Group of tissues </a:t>
            </a:r>
            <a:r>
              <a:rPr lang="en-US" dirty="0">
                <a:latin typeface="Arial" charset="0"/>
                <a:cs typeface="Arial" charset="0"/>
                <a:sym typeface="Symbol" pitchFamily="18" charset="2"/>
              </a:rPr>
              <a:t></a:t>
            </a:r>
            <a:r>
              <a:rPr lang="en-US" dirty="0">
                <a:latin typeface="Arial" charset="0"/>
                <a:cs typeface="Arial" charset="0"/>
              </a:rPr>
              <a:t> organs (e.g. brain, heart, and liver).</a:t>
            </a:r>
          </a:p>
          <a:p>
            <a:pPr marL="457200" indent="-457200"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Organs and tissues are integrated into </a:t>
            </a:r>
            <a:r>
              <a:rPr lang="en-US" dirty="0">
                <a:latin typeface="Arial" charset="0"/>
                <a:cs typeface="Arial" charset="0"/>
                <a:sym typeface="Symbol" pitchFamily="18" charset="2"/>
              </a:rPr>
              <a:t></a:t>
            </a:r>
            <a:r>
              <a:rPr lang="en-US" dirty="0">
                <a:latin typeface="Arial" charset="0"/>
                <a:cs typeface="Arial" charset="0"/>
              </a:rPr>
              <a:t> body systems (e.g. central nervous system, 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      and digestive system)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328F4-2E2C-47A4-87DD-DA60651CB6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 rtlCol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Levels of Organization 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C5D037BA-0DAF-49DB-B02F-4BF45B5C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C6396484-A009-4168-94D8-FB2B53EAF81A}" type="slidenum">
              <a:rPr lang="ar-SA" altLang="en-US" sz="1400" b="1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ar-SA" altLang="en-US" sz="1400" b="1">
              <a:latin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5E302B0-7276-4129-A9A3-E599FBAAA94C}"/>
              </a:ext>
            </a:extLst>
          </p:cNvPr>
          <p:cNvSpPr/>
          <p:nvPr/>
        </p:nvSpPr>
        <p:spPr>
          <a:xfrm>
            <a:off x="6754813" y="4114800"/>
            <a:ext cx="2376487" cy="273685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nn-NO" dirty="0"/>
              <a:t>• cell</a:t>
            </a:r>
          </a:p>
          <a:p>
            <a:pPr algn="l">
              <a:defRPr/>
            </a:pPr>
            <a:r>
              <a:rPr lang="nn-NO" dirty="0"/>
              <a:t>• tissue</a:t>
            </a:r>
          </a:p>
          <a:p>
            <a:pPr algn="l">
              <a:defRPr/>
            </a:pPr>
            <a:r>
              <a:rPr lang="nn-NO" dirty="0"/>
              <a:t>• organ</a:t>
            </a:r>
          </a:p>
          <a:p>
            <a:pPr algn="l">
              <a:defRPr/>
            </a:pPr>
            <a:r>
              <a:rPr lang="nn-NO" dirty="0"/>
              <a:t>• system</a:t>
            </a:r>
          </a:p>
          <a:p>
            <a:pPr algn="l">
              <a:defRPr/>
            </a:pPr>
            <a:r>
              <a:rPr lang="nn-NO" dirty="0"/>
              <a:t>• organism.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لمحتوى 2">
            <a:extLst>
              <a:ext uri="{FF2B5EF4-FFF2-40B4-BE49-F238E27FC236}">
                <a16:creationId xmlns:a16="http://schemas.microsoft.com/office/drawing/2014/main" id="{F831F4E1-9A43-4AF4-B7FE-9BB345F35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81075"/>
            <a:ext cx="8713788" cy="5327650"/>
          </a:xfrm>
        </p:spPr>
        <p:txBody>
          <a:bodyPr/>
          <a:lstStyle/>
          <a:p>
            <a:pPr eaLnBrk="1" hangingPunct="1"/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Right hypochondriac region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(contains the liver, right kidney, and portion of the diaphragm)</a:t>
            </a:r>
          </a:p>
          <a:p>
            <a:pPr eaLnBrk="1" hangingPunct="1"/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Epigastric region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(contains the pancreas and portion of the stomach, liver, inferior vena cava, abdominal aorta, and duodenum)</a:t>
            </a:r>
          </a:p>
          <a:p>
            <a:pPr eaLnBrk="1" hangingPunct="1"/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Left hypochondriac region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(contains a portion of the diaphragm, the spleen, the stomach, the left kidney, and part of the pancreas)</a:t>
            </a:r>
          </a:p>
          <a:p>
            <a:pPr eaLnBrk="1" hangingPunct="1"/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Right lumber region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(contains portions of the large intestines and the right kidney)</a:t>
            </a:r>
          </a:p>
          <a:p>
            <a:pPr eaLnBrk="1" hangingPunct="1"/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Umbilical region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(contains sections of the small and large intestines and a portion of the left kidney)</a:t>
            </a:r>
          </a:p>
          <a:p>
            <a:pPr eaLnBrk="1" hangingPunct="1"/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Left lumber region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(contains portions of the small and large intestines and a portion of the left kidney)</a:t>
            </a:r>
          </a:p>
          <a:p>
            <a:pPr eaLnBrk="1" hangingPunct="1"/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Right iliac (inguinal) region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(includes portions of the small and large intestines)</a:t>
            </a:r>
          </a:p>
          <a:p>
            <a:pPr eaLnBrk="1" hangingPunct="1"/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Hypogastric region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(includes a portion of the sigmoid colon, the urinary bladder and ureters, and portions of the small intestine)</a:t>
            </a:r>
          </a:p>
          <a:p>
            <a:pPr eaLnBrk="1" hangingPunct="1"/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Left iliac (inguinal) region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(contains portions of the small and large intestines)</a:t>
            </a:r>
          </a:p>
          <a:p>
            <a:pPr eaLnBrk="1" hangingPunct="1"/>
            <a:endParaRPr lang="ar-SA" altLang="en-US" sz="1800">
              <a:latin typeface="Arial" panose="020B0604020202020204" pitchFamily="34" charset="0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755499D1-E5BA-4766-B93C-126918A0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16633"/>
            <a:ext cx="6922343" cy="791418"/>
          </a:xfrm>
          <a:ln w="28575">
            <a:solidFill>
              <a:schemeClr val="tx1"/>
            </a:solidFill>
          </a:ln>
        </p:spPr>
        <p:txBody>
          <a:bodyPr rtlCol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Abdominal regions:</a:t>
            </a:r>
            <a:endParaRPr lang="ar-SA" sz="4000" dirty="0">
              <a:solidFill>
                <a:schemeClr val="tx2">
                  <a:satMod val="130000"/>
                </a:schemeClr>
              </a:solidFill>
              <a:latin typeface="Arial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EE73014-F220-45A4-99D1-66E5A3A2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82B2467F-CB38-4C7E-8136-4EB698C8BF84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ar-SA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>
            <a:extLst>
              <a:ext uri="{FF2B5EF4-FFF2-40B4-BE49-F238E27FC236}">
                <a16:creationId xmlns:a16="http://schemas.microsoft.com/office/drawing/2014/main" id="{EE880C5A-2100-4213-8CFB-4761D25E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170DBDDC-C758-4603-9176-E4D778D97250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ar-SA" altLang="en-US" sz="100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69508E-5664-4A89-9CD0-D51353CD817A}"/>
              </a:ext>
            </a:extLst>
          </p:cNvPr>
          <p:cNvSpPr/>
          <p:nvPr/>
        </p:nvSpPr>
        <p:spPr>
          <a:xfrm>
            <a:off x="103188" y="1196975"/>
            <a:ext cx="547052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 rtl="0">
              <a:buFont typeface="Wingdings" pitchFamily="2" charset="2"/>
              <a:buChar char="Ø"/>
              <a:defRPr/>
            </a:pPr>
            <a:r>
              <a:rPr lang="en-US" dirty="0">
                <a:latin typeface="Arial" charset="0"/>
                <a:cs typeface="Arial" charset="0"/>
              </a:rPr>
              <a:t> The </a:t>
            </a:r>
            <a:r>
              <a:rPr lang="en-US" b="1" dirty="0">
                <a:latin typeface="Arial" charset="0"/>
                <a:cs typeface="Arial" charset="0"/>
              </a:rPr>
              <a:t>anatomical position </a:t>
            </a:r>
            <a:r>
              <a:rPr lang="en-US" dirty="0">
                <a:latin typeface="Arial" charset="0"/>
                <a:cs typeface="Arial" charset="0"/>
              </a:rPr>
              <a:t>is a body posture used to locate anatomical parts in relation to each other. </a:t>
            </a:r>
          </a:p>
          <a:p>
            <a:pPr marL="285750" indent="-285750" algn="l" rtl="0">
              <a:buFont typeface="Wingdings" pitchFamily="2" charset="2"/>
              <a:buChar char="Ø"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285750" indent="-285750" algn="l" rtl="0">
              <a:buFont typeface="Wingdings" pitchFamily="2" charset="2"/>
              <a:buChar char="Ø"/>
              <a:defRPr/>
            </a:pPr>
            <a:r>
              <a:rPr lang="en-US" dirty="0">
                <a:latin typeface="Arial" charset="0"/>
                <a:cs typeface="Arial" charset="0"/>
              </a:rPr>
              <a:t> In is position, the body is erect and the eyes are looking forward. The upper limbs hang to the sides, with the palms facing forward. The lower</a:t>
            </a:r>
          </a:p>
          <a:p>
            <a:pPr algn="l" rtl="0">
              <a:defRPr/>
            </a:pPr>
            <a:r>
              <a:rPr lang="en-US" dirty="0">
                <a:latin typeface="Arial" charset="0"/>
                <a:cs typeface="Arial" charset="0"/>
              </a:rPr>
              <a:t>      limbs are parallel, with toes pointing straight ahead.</a:t>
            </a:r>
          </a:p>
          <a:p>
            <a:pPr algn="l" rtl="0">
              <a:defRPr/>
            </a:pPr>
            <a:r>
              <a:rPr lang="en-US" dirty="0">
                <a:latin typeface="Arial" charset="0"/>
                <a:cs typeface="Arial" charset="0"/>
              </a:rPr>
              <a:t> </a:t>
            </a:r>
          </a:p>
          <a:p>
            <a:pPr marL="285750" indent="-285750" algn="l" rtl="0">
              <a:buFont typeface="Wingdings" pitchFamily="2" charset="2"/>
              <a:buChar char="Ø"/>
              <a:defRPr/>
            </a:pPr>
            <a:r>
              <a:rPr lang="en-US" dirty="0">
                <a:latin typeface="Arial" charset="0"/>
                <a:cs typeface="Arial" charset="0"/>
              </a:rPr>
              <a:t> No matter how the body is actually positioned—standing or lying down, facing forward or backward—or how the limbs are actually placed, the positions and relationships of a structure are always described as if the body were in the anatomical position.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AD442-7162-4F2F-9AFB-94BD0B93ED12}"/>
              </a:ext>
            </a:extLst>
          </p:cNvPr>
          <p:cNvSpPr txBox="1"/>
          <p:nvPr/>
        </p:nvSpPr>
        <p:spPr>
          <a:xfrm>
            <a:off x="107504" y="0"/>
            <a:ext cx="7344816" cy="93610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rtlCol="1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auto">
              <a:spcAft>
                <a:spcPts val="0"/>
              </a:spcAft>
              <a:defRPr sz="4000" b="1">
                <a:solidFill>
                  <a:schemeClr val="tx2">
                    <a:satMod val="13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l" rtl="0"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r>
              <a:rPr lang="en-US" dirty="0"/>
              <a:t>Anatomical Position</a:t>
            </a: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861C982A-3FF1-4983-BBA0-1F93B105C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1341438"/>
            <a:ext cx="288925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لمحتوى 2">
            <a:extLst>
              <a:ext uri="{FF2B5EF4-FFF2-40B4-BE49-F238E27FC236}">
                <a16:creationId xmlns:a16="http://schemas.microsoft.com/office/drawing/2014/main" id="{23AF0244-0800-4F99-9B67-C3051943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2313"/>
            <a:ext cx="8229600" cy="241935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Fowler's position – head of bed raised, knees slightly flexed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Trendelenburg's position – lying flat with the head lower than the body or legs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Reverse Trendelenburg's position – lying flat with the head higher than the body or legs</a:t>
            </a: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1A9C8564-D37B-4F27-A2EA-E028AA8D7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31" y="44624"/>
            <a:ext cx="5122863" cy="706437"/>
          </a:xfrm>
        </p:spPr>
        <p:txBody>
          <a:bodyPr rtlCol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 Other Positions:</a:t>
            </a:r>
            <a:endParaRPr lang="ar-SA" sz="3200" dirty="0">
              <a:solidFill>
                <a:schemeClr val="tx2">
                  <a:satMod val="130000"/>
                </a:schemeClr>
              </a:solidFill>
              <a:latin typeface="Arial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C5CE9B5B-0A0B-4D08-B457-BA2B68E4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BFDBAE84-9BEF-4D44-93B6-81AD10139213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ar-SA" altLang="en-US" sz="1000">
              <a:latin typeface="Arial" panose="020B0604020202020204" pitchFamily="34" charset="0"/>
            </a:endParaRPr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A3252990-9307-4529-A817-C33A7D58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3922712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6D915289-8760-439D-8D9E-28B4944EE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3409950"/>
            <a:ext cx="4068763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صر نائب لرقم الشريحة 1">
            <a:extLst>
              <a:ext uri="{FF2B5EF4-FFF2-40B4-BE49-F238E27FC236}">
                <a16:creationId xmlns:a16="http://schemas.microsoft.com/office/drawing/2014/main" id="{8EC68203-2EF2-415D-8B05-535E9C5D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C0844D21-7BFE-44C8-9C85-81BF01E9D461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ar-SA" altLang="en-US" sz="1000">
              <a:latin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C90600C-AA3E-4112-9E6B-11254598866B}"/>
              </a:ext>
            </a:extLst>
          </p:cNvPr>
          <p:cNvSpPr/>
          <p:nvPr/>
        </p:nvSpPr>
        <p:spPr>
          <a:xfrm>
            <a:off x="323850" y="404813"/>
            <a:ext cx="4572000" cy="5200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indent="-255588" algn="l" rtl="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Lithotomy position – lying on the back with the hips and knees flexed and the thighs abducted and externally rotated</a:t>
            </a:r>
            <a:endParaRPr lang="ar-JO" alt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65125" indent="-255588" algn="l" rtl="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endParaRPr lang="ar-JO" alt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65125" indent="-255588" algn="l" rtl="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endParaRPr lang="ar-JO" alt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9537" algn="l" rtl="0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ar-JO" alt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65125" indent="-255588" algn="l" rtl="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Supine position – lying flat on the back</a:t>
            </a:r>
          </a:p>
          <a:p>
            <a:pPr marL="365125" indent="-255588" algn="l" rtl="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Prone position – lying face down</a:t>
            </a:r>
          </a:p>
          <a:p>
            <a:pPr marL="365125" indent="-255588" algn="l" rtl="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endParaRPr lang="en-US" alt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371DF2F3-21CB-4FE9-AB42-7E86BAE1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2924175"/>
            <a:ext cx="40608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3">
            <a:extLst>
              <a:ext uri="{FF2B5EF4-FFF2-40B4-BE49-F238E27FC236}">
                <a16:creationId xmlns:a16="http://schemas.microsoft.com/office/drawing/2014/main" id="{D61D825C-EA90-4BA4-81C7-E0FEAE1BD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4338"/>
            <a:ext cx="285115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4">
            <a:extLst>
              <a:ext uri="{FF2B5EF4-FFF2-40B4-BE49-F238E27FC236}">
                <a16:creationId xmlns:a16="http://schemas.microsoft.com/office/drawing/2014/main" id="{2C2D5DC9-F82A-42F3-BA79-64A463C53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1493838"/>
            <a:ext cx="20732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صر نائب لرقم الشريحة 1">
            <a:extLst>
              <a:ext uri="{FF2B5EF4-FFF2-40B4-BE49-F238E27FC236}">
                <a16:creationId xmlns:a16="http://schemas.microsoft.com/office/drawing/2014/main" id="{09665BC0-0772-426E-B394-F2ED9A28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60A81120-747E-4AAF-B108-C51B7284219E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ar-SA" altLang="en-US" sz="1000">
              <a:latin typeface="Arial" panose="020B0604020202020204" pitchFamily="34" charset="0"/>
            </a:endParaRPr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8CF7FAF2-0A18-4B5B-9C32-25595B2FB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628775"/>
            <a:ext cx="6327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5951B314-69C6-4D9A-8F06-012E3BB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C18B9C9B-EB75-4B5B-9935-9026909997AA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ar-SA" altLang="en-US" sz="1000">
              <a:latin typeface="Arial" panose="020B0604020202020204" pitchFamily="34" charset="0"/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5130C1A1-313E-40ED-AB86-C9E07FD4C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8913"/>
            <a:ext cx="2952750" cy="589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>
            <a:extLst>
              <a:ext uri="{FF2B5EF4-FFF2-40B4-BE49-F238E27FC236}">
                <a16:creationId xmlns:a16="http://schemas.microsoft.com/office/drawing/2014/main" id="{F4B0EEE4-F98F-41A0-9AFA-56CAE2A2A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95425"/>
            <a:ext cx="23907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3F3761D0-7C74-4206-8FA2-76318C698A9A}"/>
              </a:ext>
            </a:extLst>
          </p:cNvPr>
          <p:cNvSpPr/>
          <p:nvPr/>
        </p:nvSpPr>
        <p:spPr>
          <a:xfrm rot="7528096">
            <a:off x="4346575" y="4875213"/>
            <a:ext cx="357188" cy="1223962"/>
          </a:xfrm>
          <a:prstGeom prst="downArrow">
            <a:avLst>
              <a:gd name="adj1" fmla="val 37990"/>
              <a:gd name="adj2" fmla="val 58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لمحتوى 2">
            <a:extLst>
              <a:ext uri="{FF2B5EF4-FFF2-40B4-BE49-F238E27FC236}">
                <a16:creationId xmlns:a16="http://schemas.microsoft.com/office/drawing/2014/main" id="{5CED27A8-9EF9-495C-A499-6ADA1DF5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692150"/>
            <a:ext cx="8229600" cy="52562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Nucleus</a:t>
            </a:r>
            <a:r>
              <a:rPr lang="en-US" sz="2000" dirty="0">
                <a:latin typeface="Arial" charset="0"/>
                <a:cs typeface="Arial" charset="0"/>
              </a:rPr>
              <a:t>: the name derived from Latin word (</a:t>
            </a:r>
            <a:r>
              <a:rPr lang="en-US" sz="2000" i="1" dirty="0" err="1">
                <a:latin typeface="Arial" charset="0"/>
                <a:cs typeface="Arial" charset="0"/>
              </a:rPr>
              <a:t>nuculeus</a:t>
            </a:r>
            <a:r>
              <a:rPr lang="en-US" sz="2000" dirty="0">
                <a:latin typeface="Arial" charset="0"/>
                <a:cs typeface="Arial" charset="0"/>
              </a:rPr>
              <a:t>) which means kernel (i.e. core or seed).</a:t>
            </a:r>
          </a:p>
          <a:p>
            <a:pPr lvl="1" eaLnBrk="1" hangingPunct="1">
              <a:buSzPct val="80000"/>
              <a:buFont typeface="Wingdings" pitchFamily="2" charset="2"/>
              <a:buChar char="v"/>
              <a:defRPr/>
            </a:pPr>
            <a:r>
              <a:rPr lang="en-US" sz="1800" dirty="0">
                <a:latin typeface="Arial" charset="0"/>
                <a:cs typeface="Arial" charset="0"/>
              </a:rPr>
              <a:t>Function = Stores deoxyribonucleic acid (DNA), which carries the genetic materials and is responsible for cellular reproduction or division.</a:t>
            </a:r>
          </a:p>
          <a:p>
            <a:pPr marL="392113" lvl="1" indent="0" eaLnBrk="1" hangingPunct="1">
              <a:buSzPct val="80000"/>
              <a:buFont typeface="Verdana" panose="020B0604030504040204" pitchFamily="34" charset="0"/>
              <a:buNone/>
              <a:defRPr/>
            </a:pPr>
            <a:endParaRPr lang="en-US" sz="1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Mitochondria</a:t>
            </a:r>
            <a:r>
              <a:rPr lang="en-US" sz="2000" dirty="0">
                <a:latin typeface="Arial" charset="0"/>
                <a:cs typeface="Arial" charset="0"/>
              </a:rPr>
              <a:t>: the cell's power plant</a:t>
            </a:r>
          </a:p>
          <a:p>
            <a:pPr lvl="1" eaLnBrk="1" hangingPunct="1">
              <a:buSzPct val="80000"/>
              <a:buFont typeface="Wingdings" pitchFamily="2" charset="2"/>
              <a:buChar char="v"/>
              <a:defRPr/>
            </a:pPr>
            <a:r>
              <a:rPr lang="en-US" sz="1800" dirty="0">
                <a:latin typeface="Arial" charset="0"/>
                <a:cs typeface="Arial" charset="0"/>
              </a:rPr>
              <a:t>Function = Production of adenosine triphosphate (ATP), the high energy molecule that fuels cellular activity</a:t>
            </a:r>
          </a:p>
          <a:p>
            <a:pPr marL="392113" lvl="1" indent="0" eaLnBrk="1" hangingPunct="1">
              <a:buSzPct val="80000"/>
              <a:buFont typeface="Verdana" panose="020B0604030504040204" pitchFamily="34" charset="0"/>
              <a:buNone/>
              <a:defRPr/>
            </a:pPr>
            <a:endParaRPr lang="en-US" sz="1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Ribosomes</a:t>
            </a:r>
            <a:r>
              <a:rPr lang="en-US" sz="2000" dirty="0">
                <a:latin typeface="Arial" charset="0"/>
                <a:cs typeface="Arial" charset="0"/>
              </a:rPr>
              <a:t> and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endoplasmic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reticulum</a:t>
            </a:r>
            <a:r>
              <a:rPr lang="en-US" sz="2000" dirty="0"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buSzPct val="80000"/>
              <a:buFont typeface="Wingdings" pitchFamily="2" charset="2"/>
              <a:buChar char="v"/>
              <a:defRPr/>
            </a:pPr>
            <a:r>
              <a:rPr lang="en-US" sz="1800" dirty="0">
                <a:latin typeface="Arial" charset="0"/>
                <a:cs typeface="Arial" charset="0"/>
              </a:rPr>
              <a:t>Function = Synthesis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>
                <a:latin typeface="Arial" charset="0"/>
                <a:cs typeface="Arial" charset="0"/>
              </a:rPr>
              <a:t>of proteins and metabolism of fat within the cell</a:t>
            </a:r>
          </a:p>
          <a:p>
            <a:pPr lvl="1" eaLnBrk="1" hangingPunct="1">
              <a:buSzPct val="80000"/>
              <a:buFont typeface="Wingdings" pitchFamily="2" charset="2"/>
              <a:buChar char="v"/>
              <a:defRPr/>
            </a:pPr>
            <a:endParaRPr lang="en-US" sz="1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The Golgi apparatus:</a:t>
            </a:r>
          </a:p>
          <a:p>
            <a:pPr lvl="1" eaLnBrk="1" hangingPunct="1">
              <a:buSzPct val="80000"/>
              <a:buFont typeface="Wingdings" pitchFamily="2" charset="2"/>
              <a:buChar char="v"/>
              <a:defRPr/>
            </a:pPr>
            <a:r>
              <a:rPr lang="en-US" sz="1800" dirty="0">
                <a:latin typeface="Arial" charset="0"/>
                <a:cs typeface="Arial" charset="0"/>
              </a:rPr>
              <a:t>Function = Holds enzyme systems that assist in completing the cellular metabolic functions</a:t>
            </a:r>
          </a:p>
          <a:p>
            <a:pPr marL="392113" lvl="1" indent="0" eaLnBrk="1" hangingPunct="1">
              <a:buSzPct val="80000"/>
              <a:buFont typeface="Verdana" panose="020B0604030504040204" pitchFamily="34" charset="0"/>
              <a:buNone/>
              <a:defRPr/>
            </a:pPr>
            <a:endParaRPr lang="en-US" sz="1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Lysosomes</a:t>
            </a:r>
            <a:r>
              <a:rPr lang="en-US" sz="2000" dirty="0"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buSzPct val="80000"/>
              <a:buFont typeface="Wingdings" pitchFamily="2" charset="2"/>
              <a:buChar char="v"/>
              <a:defRPr/>
            </a:pPr>
            <a:r>
              <a:rPr lang="en-US" sz="2000" dirty="0">
                <a:latin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cs typeface="Arial" charset="0"/>
              </a:rPr>
              <a:t>unction = Contain enzymes that allow cytoplasmic digestion</a:t>
            </a: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DDEC9BEF-91B8-43AC-838C-366132AD0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" y="0"/>
            <a:ext cx="7138988" cy="706438"/>
          </a:xfrm>
        </p:spPr>
        <p:txBody>
          <a:bodyPr rtlCol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The cell organelles</a:t>
            </a:r>
            <a:r>
              <a:rPr lang="en-US" sz="3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sz="320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5402E767-0523-46A8-B6EC-886F03BF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5C1978CD-C9E5-4B9E-9180-89B764F619E6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ar-SA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J:\2.JPG">
            <a:extLst>
              <a:ext uri="{FF2B5EF4-FFF2-40B4-BE49-F238E27FC236}">
                <a16:creationId xmlns:a16="http://schemas.microsoft.com/office/drawing/2014/main" id="{09FA5E7D-7311-4A9C-B9FD-F8B25A75C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74688"/>
            <a:ext cx="91519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13304249-A1E4-4F48-84B2-A7227156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50B0BECE-5F81-411A-80FF-DC732ACB87CA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ar-SA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عنصر نائب للمحتوى 2">
            <a:extLst>
              <a:ext uri="{FF2B5EF4-FFF2-40B4-BE49-F238E27FC236}">
                <a16:creationId xmlns:a16="http://schemas.microsoft.com/office/drawing/2014/main" id="{F416504B-4F34-44F4-ADE6-A293B8E22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25538"/>
            <a:ext cx="8713788" cy="5327650"/>
          </a:xfrm>
        </p:spPr>
        <p:txBody>
          <a:bodyPr rtlCol="1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Cells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reproduce to replace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cells that are lost by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wear and tear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Cells reproduce by splitting into two separate daughter cells by 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mitosis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[root =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mitos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(Greek) means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thread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+ suffix = -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osis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means action or state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]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Before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getting into mitosis the cellular mass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double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chromatin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begins to form. Mitosis is composed of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Four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phases, they are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endParaRPr lang="ar-JO" sz="1700" b="1" u="sng" dirty="0">
              <a:solidFill>
                <a:srgbClr val="FF0000"/>
              </a:solidFill>
              <a:latin typeface="Arial" pitchFamily="34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Prophase</a:t>
            </a:r>
            <a:r>
              <a:rPr lang="en-US" sz="17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(chromosomes coil and shorten, nuclear membrane dissolve, chromatids and centromeres appear)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Metaphase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centromeres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divide and align themselves in the middle of the spindle)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Anaphase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centromere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separate and pull chromosomes toward opposite sides of the cell, 46 chromosomes are present on each side of the cell)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b="1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Telophase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(spindle fibers disappear, cytoplasm divides, an new membrane forms around each set of 46 chromosomes).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Telo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- (Greek) means ultimate end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Meiosis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only occurs in gametes (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ova and spermatozoa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). In this division, the number of chromosomes in the Four daughter cells is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reduced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half (i.e. 23 chromosomes). Meiosis (Greek, meaning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lessening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 consists of two divisions separated by a resting phase.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SA" sz="1800" dirty="0">
              <a:latin typeface="Arial" pitchFamily="34" charset="0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51059AE-AA76-48D0-A6C8-4F95FECE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74638"/>
            <a:ext cx="6778625" cy="850900"/>
          </a:xfrm>
        </p:spPr>
        <p:txBody>
          <a:bodyPr rtlCol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Cell division and reproduction:</a:t>
            </a:r>
            <a:endParaRPr lang="ar-SA" sz="2800" dirty="0">
              <a:solidFill>
                <a:schemeClr val="tx2">
                  <a:satMod val="130000"/>
                </a:schemeClr>
              </a:solidFill>
              <a:latin typeface="Arial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F0605676-1CA1-481A-8E6A-043AEF02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3AF55385-AD15-4355-A07D-6E363B4478AF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ar-SA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J:\3.jpg">
            <a:extLst>
              <a:ext uri="{FF2B5EF4-FFF2-40B4-BE49-F238E27FC236}">
                <a16:creationId xmlns:a16="http://schemas.microsoft.com/office/drawing/2014/main" id="{0210E54B-8558-440F-B09A-0833CB787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68300"/>
            <a:ext cx="9058275" cy="60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2">
            <a:extLst>
              <a:ext uri="{FF2B5EF4-FFF2-40B4-BE49-F238E27FC236}">
                <a16:creationId xmlns:a16="http://schemas.microsoft.com/office/drawing/2014/main" id="{0C64618C-5693-421F-BEFF-96983F9D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C6E1F381-7A86-46C8-AE93-83B74FB7781D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ar-SA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0901FD-C32F-49F8-9DC3-37FE8475B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08050"/>
            <a:ext cx="8569325" cy="5473700"/>
          </a:xfrm>
        </p:spPr>
        <p:txBody>
          <a:bodyPr rtlCol="1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Tissues are classified by structure and function into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Four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types: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u="sng" dirty="0">
                <a:latin typeface="Arial" pitchFamily="34" charset="0"/>
                <a:cs typeface="Arial" pitchFamily="34" charset="0"/>
              </a:rPr>
              <a:t>  1- </a:t>
            </a:r>
            <a:r>
              <a:rPr lang="en-US" sz="1800" b="1" u="sng" dirty="0">
                <a:latin typeface="Arial" pitchFamily="34" charset="0"/>
                <a:cs typeface="Arial" pitchFamily="34" charset="0"/>
              </a:rPr>
              <a:t>Epithelial tissue: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Epithelium is a continuous cellular sheet that covers the body's surface,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        lines body organs, and forms certain glands.</a:t>
            </a:r>
          </a:p>
          <a:p>
            <a:pPr marL="640080" lvl="1" indent="-237744" eaLnBrk="1" fontAlgn="auto" hangingPunct="1">
              <a:spcBef>
                <a:spcPts val="324"/>
              </a:spcBef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Endothelium = Single layer of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squamous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cells attached to a basement </a:t>
            </a:r>
          </a:p>
          <a:p>
            <a:pPr marL="640080" lvl="1" indent="-237744" eaLnBrk="1" fontAlgn="auto" hangingPunct="1">
              <a:spcBef>
                <a:spcPts val="324"/>
              </a:spcBef>
              <a:spcAft>
                <a:spcPts val="0"/>
              </a:spcAft>
              <a:buSzPct val="80000"/>
              <a:buFont typeface="Arial" pitchFamily="34" charset="0"/>
              <a:buNone/>
              <a:defRPr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       membrane e.g. blood vessels</a:t>
            </a:r>
          </a:p>
          <a:p>
            <a:pPr marL="640080" lvl="1" indent="-237744" eaLnBrk="1" fontAlgn="auto" hangingPunct="1">
              <a:spcBef>
                <a:spcPts val="324"/>
              </a:spcBef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dirty="0" err="1">
                <a:latin typeface="Arial" pitchFamily="34" charset="0"/>
                <a:cs typeface="Arial" pitchFamily="34" charset="0"/>
              </a:rPr>
              <a:t>Mesothelium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= Lines the surface of serous membranes, such as the pleura, </a:t>
            </a:r>
          </a:p>
          <a:p>
            <a:pPr marL="640080" lvl="1" indent="-237744" eaLnBrk="1" fontAlgn="auto" hangingPunct="1">
              <a:spcBef>
                <a:spcPts val="324"/>
              </a:spcBef>
              <a:spcAft>
                <a:spcPts val="0"/>
              </a:spcAft>
              <a:buSzPct val="80000"/>
              <a:buFont typeface="Arial" pitchFamily="34" charset="0"/>
              <a:buNone/>
              <a:defRPr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       pericardium, and peritoneum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Epithelial tissue may be recognized by number of layers into:</a:t>
            </a:r>
          </a:p>
          <a:p>
            <a:pPr marL="640080" lvl="1" indent="-237744" eaLnBrk="1" fontAlgn="auto" hangingPunct="1">
              <a:spcBef>
                <a:spcPts val="324"/>
              </a:spcBef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Simple = one layer of cells</a:t>
            </a:r>
          </a:p>
          <a:p>
            <a:pPr marL="640080" lvl="1" indent="-237744" eaLnBrk="1" fontAlgn="auto" hangingPunct="1">
              <a:spcBef>
                <a:spcPts val="324"/>
              </a:spcBef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Stratified = three or more layers</a:t>
            </a:r>
          </a:p>
          <a:p>
            <a:pPr marL="640080" lvl="1" indent="-237744" eaLnBrk="1" fontAlgn="auto" hangingPunct="1">
              <a:spcBef>
                <a:spcPts val="324"/>
              </a:spcBef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dirty="0" err="1">
                <a:latin typeface="Arial" pitchFamily="34" charset="0"/>
                <a:cs typeface="Arial" pitchFamily="34" charset="0"/>
              </a:rPr>
              <a:t>Pseudostratified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= one layer of cells but appears to have more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Epithelial tissue may be classified by shape into:</a:t>
            </a:r>
          </a:p>
          <a:p>
            <a:pPr marL="640080" lvl="1" indent="-237744" eaLnBrk="1" fontAlgn="auto" hangingPunct="1">
              <a:spcBef>
                <a:spcPts val="324"/>
              </a:spcBef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dirty="0" err="1">
                <a:latin typeface="Arial" pitchFamily="34" charset="0"/>
                <a:cs typeface="Arial" pitchFamily="34" charset="0"/>
              </a:rPr>
              <a:t>Squamous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= flat surface cells</a:t>
            </a:r>
          </a:p>
          <a:p>
            <a:pPr marL="640080" lvl="1" indent="-237744" eaLnBrk="1" fontAlgn="auto" hangingPunct="1">
              <a:spcBef>
                <a:spcPts val="324"/>
              </a:spcBef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Columnar = tall, cylindrical, prism-shaped surface cells</a:t>
            </a:r>
          </a:p>
          <a:p>
            <a:pPr marL="640080" lvl="1" indent="-237744" eaLnBrk="1" fontAlgn="auto" hangingPunct="1">
              <a:spcBef>
                <a:spcPts val="324"/>
              </a:spcBef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dirty="0" err="1">
                <a:latin typeface="Arial" pitchFamily="34" charset="0"/>
                <a:cs typeface="Arial" pitchFamily="34" charset="0"/>
              </a:rPr>
              <a:t>Cuboidal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= cube-shaped surface cells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 sz="2000" dirty="0">
              <a:latin typeface="Arial" pitchFamily="34" charset="0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D33B783D-2789-4F42-B856-0429DB7B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74638"/>
            <a:ext cx="7704138" cy="561975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Tissues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sz="32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2495B17-3D48-4B19-8892-8824ABFF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399F1D6D-729C-4794-953A-90CB7639F5D2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ar-SA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رقم الشريحة 3">
            <a:extLst>
              <a:ext uri="{FF2B5EF4-FFF2-40B4-BE49-F238E27FC236}">
                <a16:creationId xmlns:a16="http://schemas.microsoft.com/office/drawing/2014/main" id="{7DB4DD09-070A-4195-B72A-4BAA43BE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D494FF79-904F-40CA-BD43-EA199C4C3CA7}" type="slidenum">
              <a:rPr lang="ar-SA" altLang="en-US" sz="1000">
                <a:latin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ar-SA" altLang="en-US" sz="1000">
              <a:latin typeface="Arial" panose="020B0604020202020204" pitchFamily="34" charset="0"/>
            </a:endParaRPr>
          </a:p>
        </p:txBody>
      </p:sp>
      <p:pic>
        <p:nvPicPr>
          <p:cNvPr id="17411" name="Picture 4" descr="Epithelial Tissue - Definition, types, functions, examples">
            <a:extLst>
              <a:ext uri="{FF2B5EF4-FFF2-40B4-BE49-F238E27FC236}">
                <a16:creationId xmlns:a16="http://schemas.microsoft.com/office/drawing/2014/main" id="{CDAED7A4-86E4-44E7-98D5-CBDFE830A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7620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31C9E27C38114AB7F6D07604ACBB68" ma:contentTypeVersion="0" ma:contentTypeDescription="Create a new document." ma:contentTypeScope="" ma:versionID="cbc45d41ed8521f29d22898e662ac2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3C3688-2133-4D81-BE13-7D5B70E10B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9BDB05-D2E9-4FC0-8123-3D87B94F384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1444</Words>
  <Application>Microsoft Office PowerPoint</Application>
  <PresentationFormat>On-screen Show (4:3)</PresentationFormat>
  <Paragraphs>164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BODY STRUCTURE</vt:lpstr>
      <vt:lpstr>Levels of Organization </vt:lpstr>
      <vt:lpstr>PowerPoint Presentation</vt:lpstr>
      <vt:lpstr>The cell organelles:</vt:lpstr>
      <vt:lpstr>PowerPoint Presentation</vt:lpstr>
      <vt:lpstr>Cell division and reproduction:</vt:lpstr>
      <vt:lpstr>PowerPoint Presentation</vt:lpstr>
      <vt:lpstr>Body Tissues:</vt:lpstr>
      <vt:lpstr>PowerPoint Presentation</vt:lpstr>
      <vt:lpstr>PowerPoint Presentation</vt:lpstr>
      <vt:lpstr> 3- Muscle tissue: Skeletal muscle tissue (striated and voluntary) Cardiac muscle tissue (striated and involuntary) Smooth muscle tissue (non-striated and involuntary). Lines the wall of many internal organs and other structures such as walls of arteries and veins.</vt:lpstr>
      <vt:lpstr> 4- Nervous tissue:</vt:lpstr>
      <vt:lpstr>Body organs and systems:</vt:lpstr>
      <vt:lpstr>Directional Terms :</vt:lpstr>
      <vt:lpstr>Body planes and sections:</vt:lpstr>
      <vt:lpstr>PowerPoint Presentation</vt:lpstr>
      <vt:lpstr>Body cavities:</vt:lpstr>
      <vt:lpstr>PowerPoint Presentation</vt:lpstr>
      <vt:lpstr>PowerPoint Presentation</vt:lpstr>
      <vt:lpstr>Abdominal regions:</vt:lpstr>
      <vt:lpstr>PowerPoint Presentation</vt:lpstr>
      <vt:lpstr> Other Positions: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structure</dc:title>
  <dc:creator>Dr.Waleed R. Ezzat</dc:creator>
  <cp:lastModifiedBy>amro Qr</cp:lastModifiedBy>
  <cp:revision>89</cp:revision>
  <dcterms:created xsi:type="dcterms:W3CDTF">2012-06-18T22:38:12Z</dcterms:created>
  <dcterms:modified xsi:type="dcterms:W3CDTF">2021-10-28T06:41:15Z</dcterms:modified>
</cp:coreProperties>
</file>