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10/04/2022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10/04/2022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970" y="-158597"/>
            <a:ext cx="10233442" cy="254143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Viral hepatitis and alcoholic liver disease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000" dirty="0" smtClean="0"/>
              <a:t>Dr. </a:t>
            </a:r>
            <a:r>
              <a:rPr lang="en-US" sz="2000" dirty="0" err="1" smtClean="0"/>
              <a:t>eman</a:t>
            </a:r>
            <a:r>
              <a:rPr lang="en-US" sz="2000" dirty="0" smtClean="0"/>
              <a:t> Krieshan, m.d.</a:t>
            </a:r>
          </a:p>
          <a:p>
            <a:pPr algn="r"/>
            <a:r>
              <a:rPr lang="en-US" sz="2000" dirty="0" smtClean="0"/>
              <a:t>10/4/2022.</a:t>
            </a:r>
            <a:endParaRPr lang="en-US" sz="2000" dirty="0"/>
          </a:p>
        </p:txBody>
      </p:sp>
      <p:pic>
        <p:nvPicPr>
          <p:cNvPr id="9218" name="Picture 2" descr="Understanding Hepatitis, Fighting Hepatitis - Cusa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0"/>
            <a:ext cx="7048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Hepatitis A Virus (</a:t>
            </a:r>
            <a:r>
              <a:rPr lang="en-US" dirty="0" smtClean="0"/>
              <a:t>HAV).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684" y="2226748"/>
            <a:ext cx="9603275" cy="3450613"/>
          </a:xfrm>
        </p:spPr>
        <p:txBody>
          <a:bodyPr/>
          <a:lstStyle/>
          <a:p>
            <a:r>
              <a:rPr lang="en-US" dirty="0"/>
              <a:t>HAV usually is a benign self-limited infection that does not cause chronic hepatitis and </a:t>
            </a:r>
            <a:r>
              <a:rPr lang="en-US" dirty="0" smtClean="0"/>
              <a:t>rarely </a:t>
            </a:r>
            <a:r>
              <a:rPr lang="en-US" dirty="0"/>
              <a:t>produces fulminant </a:t>
            </a:r>
            <a:r>
              <a:rPr lang="en-US" dirty="0" smtClean="0"/>
              <a:t>hepatitis.</a:t>
            </a:r>
          </a:p>
          <a:p>
            <a:r>
              <a:rPr lang="en-US" dirty="0" smtClean="0"/>
              <a:t>incubation </a:t>
            </a:r>
            <a:r>
              <a:rPr lang="en-US" dirty="0"/>
              <a:t>period of 3-6 weeks, shed in the stool for 2 to 3 weeks before and 1 week after the onset of jaundice. </a:t>
            </a:r>
            <a:endParaRPr lang="en-US" dirty="0" smtClean="0"/>
          </a:p>
          <a:p>
            <a:r>
              <a:rPr lang="en-US" dirty="0"/>
              <a:t>The infection </a:t>
            </a:r>
            <a:r>
              <a:rPr lang="en-US" dirty="0" smtClean="0"/>
              <a:t>associated </a:t>
            </a:r>
            <a:r>
              <a:rPr lang="en-US" dirty="0"/>
              <a:t>with poor hygiene and </a:t>
            </a:r>
            <a:r>
              <a:rPr lang="en-US" dirty="0" smtClean="0"/>
              <a:t>sanitation</a:t>
            </a:r>
            <a:r>
              <a:rPr lang="en-US" dirty="0"/>
              <a:t>, ingestion of steamed </a:t>
            </a:r>
            <a:r>
              <a:rPr lang="en-US" dirty="0" smtClean="0"/>
              <a:t>shellfish.</a:t>
            </a:r>
          </a:p>
          <a:p>
            <a:r>
              <a:rPr lang="en-US" dirty="0"/>
              <a:t>Acute HAV tends to cause a febrile </a:t>
            </a:r>
            <a:r>
              <a:rPr lang="en-US" dirty="0" smtClean="0"/>
              <a:t>illness, </a:t>
            </a:r>
            <a:r>
              <a:rPr lang="en-US" dirty="0"/>
              <a:t>jaundice and nonspecific symptoms such as fatigue and loss of </a:t>
            </a:r>
            <a:r>
              <a:rPr lang="en-US" dirty="0" smtClean="0"/>
              <a:t>appetite.</a:t>
            </a:r>
            <a:endParaRPr lang="en-US" dirty="0"/>
          </a:p>
        </p:txBody>
      </p:sp>
      <p:pic>
        <p:nvPicPr>
          <p:cNvPr id="2050" name="Picture 2" descr="Littleneck Clams In the Style of Escargot Recipe - Mary-Frances Heck | Food  &amp; W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35" y="96339"/>
            <a:ext cx="2391508" cy="17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7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patitis A (Hepatovirus A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3" y="1439080"/>
            <a:ext cx="7807325" cy="43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4142" y="177577"/>
            <a:ext cx="7213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 is a small, </a:t>
            </a:r>
            <a:r>
              <a:rPr lang="en-US" sz="2000" dirty="0" err="1"/>
              <a:t>nonenveloped</a:t>
            </a:r>
            <a:r>
              <a:rPr lang="en-US" sz="2000" dirty="0"/>
              <a:t>, positive-strand RNA picornavirus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142" y="577687"/>
            <a:ext cx="10378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cellular immune response, </a:t>
            </a:r>
            <a:r>
              <a:rPr lang="en-US" sz="2000" dirty="0" smtClean="0"/>
              <a:t>particularly </a:t>
            </a:r>
            <a:r>
              <a:rPr lang="en-US" sz="2000" dirty="0"/>
              <a:t>that involving cytotoxic CD8+ T cells, plays a key role in HAV-mediated hepatocellular injury.</a:t>
            </a:r>
          </a:p>
        </p:txBody>
      </p:sp>
    </p:spTree>
    <p:extLst>
      <p:ext uri="{BB962C8B-B14F-4D97-AF65-F5344CB8AC3E}">
        <p14:creationId xmlns:p14="http://schemas.microsoft.com/office/powerpoint/2010/main" val="425176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370" t="29279" r="20519" b="16490"/>
          <a:stretch/>
        </p:blipFill>
        <p:spPr>
          <a:xfrm>
            <a:off x="6133513" y="444863"/>
            <a:ext cx="5050302" cy="5477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13" y="11868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IgM antibody against HAV appears in blood at the onset of symptoms and is a reliable marker of acute infection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26" y="25752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IgM response usually declines in a few months followed by the appearance of IgG anti-HAV that persists for years, often conferring </a:t>
            </a:r>
            <a:r>
              <a:rPr lang="en-US" dirty="0" smtClean="0"/>
              <a:t>lifelong immunity.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7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Hepatitis B Virus (HBV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outcome of HBV infection varies widely, </a:t>
            </a:r>
            <a:r>
              <a:rPr lang="en-US" dirty="0" smtClean="0"/>
              <a:t>from:</a:t>
            </a:r>
          </a:p>
          <a:p>
            <a:r>
              <a:rPr lang="en-US" dirty="0" smtClean="0"/>
              <a:t> </a:t>
            </a:r>
            <a:r>
              <a:rPr lang="en-US" dirty="0"/>
              <a:t>(1) acute hepatitis with recovery and clearance of the </a:t>
            </a:r>
            <a:r>
              <a:rPr lang="en-US" dirty="0" smtClean="0"/>
              <a:t>virus.</a:t>
            </a:r>
          </a:p>
          <a:p>
            <a:r>
              <a:rPr lang="en-US" dirty="0" smtClean="0"/>
              <a:t>(2</a:t>
            </a:r>
            <a:r>
              <a:rPr lang="en-US" dirty="0"/>
              <a:t>) nonprogressive chronic </a:t>
            </a:r>
            <a:r>
              <a:rPr lang="en-US" dirty="0" smtClean="0"/>
              <a:t>hepatitis.</a:t>
            </a:r>
          </a:p>
          <a:p>
            <a:r>
              <a:rPr lang="en-US" dirty="0" smtClean="0"/>
              <a:t> </a:t>
            </a:r>
            <a:r>
              <a:rPr lang="en-US" dirty="0"/>
              <a:t>(3) progressive chronic disease ending in </a:t>
            </a:r>
            <a:r>
              <a:rPr lang="en-US" dirty="0" smtClean="0"/>
              <a:t>cirrhosis.</a:t>
            </a:r>
          </a:p>
          <a:p>
            <a:r>
              <a:rPr lang="en-US" dirty="0" smtClean="0"/>
              <a:t>(4</a:t>
            </a:r>
            <a:r>
              <a:rPr lang="en-US" dirty="0"/>
              <a:t>) fulminant </a:t>
            </a:r>
            <a:r>
              <a:rPr lang="en-US" dirty="0" smtClean="0"/>
              <a:t>hepatitis </a:t>
            </a:r>
            <a:r>
              <a:rPr lang="en-US" dirty="0"/>
              <a:t>with massive liver </a:t>
            </a:r>
            <a:r>
              <a:rPr lang="en-US" dirty="0" smtClean="0"/>
              <a:t>necrosis.</a:t>
            </a:r>
          </a:p>
          <a:p>
            <a:r>
              <a:rPr lang="en-US" dirty="0" smtClean="0"/>
              <a:t>(5</a:t>
            </a:r>
            <a:r>
              <a:rPr lang="en-US" dirty="0"/>
              <a:t>) an asymptomatic “healthy” carrier </a:t>
            </a:r>
            <a:r>
              <a:rPr lang="en-US" dirty="0" smtClean="0"/>
              <a:t>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1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90" t="29856" r="14897" b="25529"/>
          <a:stretch/>
        </p:blipFill>
        <p:spPr>
          <a:xfrm>
            <a:off x="896817" y="689317"/>
            <a:ext cx="10638691" cy="40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4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</a:t>
            </a:r>
            <a:r>
              <a:rPr lang="en-US" dirty="0" smtClean="0"/>
              <a:t>HBV.</a:t>
            </a:r>
            <a:endParaRPr lang="en-US" dirty="0"/>
          </a:p>
        </p:txBody>
      </p:sp>
      <p:pic>
        <p:nvPicPr>
          <p:cNvPr id="3074" name="Picture 2" descr="Understanding Hepatitis, Fighting Hepatitis - Cusa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40" y="1853754"/>
            <a:ext cx="6273360" cy="431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6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88" y="791842"/>
            <a:ext cx="9603275" cy="3450613"/>
          </a:xfrm>
        </p:spPr>
        <p:txBody>
          <a:bodyPr/>
          <a:lstStyle/>
          <a:p>
            <a:r>
              <a:rPr lang="en-US" dirty="0"/>
              <a:t>HBV is a member of </a:t>
            </a:r>
            <a:r>
              <a:rPr lang="en-US" dirty="0" err="1"/>
              <a:t>Hepadnaviridae</a:t>
            </a:r>
            <a:r>
              <a:rPr lang="en-US" dirty="0"/>
              <a:t>, a family of DNA </a:t>
            </a:r>
            <a:r>
              <a:rPr lang="en-US" dirty="0" smtClean="0"/>
              <a:t>viruses.</a:t>
            </a:r>
          </a:p>
          <a:p>
            <a:r>
              <a:rPr lang="en-US" dirty="0"/>
              <a:t>The HBV genome is a partially double-stranded, which encode the following proteins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Nucleocapsid</a:t>
            </a:r>
            <a:r>
              <a:rPr lang="en-US" dirty="0" smtClean="0"/>
              <a:t> </a:t>
            </a:r>
            <a:r>
              <a:rPr lang="en-US" dirty="0"/>
              <a:t>“core” protein (</a:t>
            </a:r>
            <a:r>
              <a:rPr lang="en-US" dirty="0" err="1" smtClean="0"/>
              <a:t>HBcAg</a:t>
            </a:r>
            <a:r>
              <a:rPr lang="en-US" dirty="0" smtClean="0"/>
              <a:t>).</a:t>
            </a:r>
          </a:p>
          <a:p>
            <a:r>
              <a:rPr lang="en-US" dirty="0"/>
              <a:t>Envelope glycoproteins (</a:t>
            </a:r>
            <a:r>
              <a:rPr lang="en-US" dirty="0" err="1" smtClean="0"/>
              <a:t>HBsAg</a:t>
            </a:r>
            <a:r>
              <a:rPr lang="en-US" dirty="0" smtClean="0"/>
              <a:t>).</a:t>
            </a:r>
          </a:p>
          <a:p>
            <a:r>
              <a:rPr lang="en-US" dirty="0"/>
              <a:t>A polymerase (Pol) with both DNA polymerase activity and reverse transcriptase </a:t>
            </a:r>
            <a:r>
              <a:rPr lang="en-US" dirty="0" smtClean="0"/>
              <a:t>activity.</a:t>
            </a:r>
          </a:p>
          <a:p>
            <a:r>
              <a:rPr lang="en-US" dirty="0" err="1"/>
              <a:t>HBx</a:t>
            </a:r>
            <a:r>
              <a:rPr lang="en-US" dirty="0"/>
              <a:t> protein, which is required for virus </a:t>
            </a:r>
            <a:r>
              <a:rPr lang="en-US" dirty="0" smtClean="0"/>
              <a:t>replication.</a:t>
            </a:r>
            <a:endParaRPr lang="en-US" dirty="0"/>
          </a:p>
        </p:txBody>
      </p:sp>
      <p:pic>
        <p:nvPicPr>
          <p:cNvPr id="4" name="Picture 2" descr="The mechanisms of HBV-induced hepatocellular carcinoma | J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0" y="3222870"/>
            <a:ext cx="5003409" cy="36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7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course of the </a:t>
            </a:r>
            <a:r>
              <a:rPr lang="en-US" sz="2400" dirty="0" smtClean="0"/>
              <a:t>disease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47" t="29279" r="20195" b="22837"/>
          <a:stretch/>
        </p:blipFill>
        <p:spPr>
          <a:xfrm>
            <a:off x="1451579" y="1853754"/>
            <a:ext cx="9156946" cy="41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1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43" y="1973529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HBV generally is not directly hepatotoxic, and most hepatocyte injury is caused by CD8+ cytotoxic T cells attacking infected cells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Patient age at the time of infection is the best </a:t>
            </a:r>
            <a:r>
              <a:rPr lang="en-US" dirty="0" smtClean="0"/>
              <a:t>predictor </a:t>
            </a:r>
            <a:r>
              <a:rPr lang="en-US" dirty="0"/>
              <a:t>of chronicity. In general, the younger the age at the time of HBV infection, the higher the chance of chronic infection.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Treatment </a:t>
            </a:r>
            <a:r>
              <a:rPr lang="en-US" dirty="0"/>
              <a:t>of chronic hepatitis B with viral polymerase inhibitors and interferon can slow disease </a:t>
            </a:r>
            <a:r>
              <a:rPr lang="en-US" dirty="0" smtClean="0"/>
              <a:t>progression.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Hepatitis C Virus (</a:t>
            </a:r>
            <a:r>
              <a:rPr lang="en-US" dirty="0" smtClean="0"/>
              <a:t>HCV).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58" y="2015732"/>
            <a:ext cx="10803987" cy="42584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According to data from the Centers for Disease Control and Prevention (CDC), the most common risk factors for HCV infection are 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Intravenous drug </a:t>
            </a:r>
            <a:r>
              <a:rPr lang="en-US" dirty="0" smtClean="0"/>
              <a:t>abuse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Multiple sex </a:t>
            </a:r>
            <a:r>
              <a:rPr lang="en-US" dirty="0" smtClean="0"/>
              <a:t>partners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Having had surgery within the last 6 months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Needle stick </a:t>
            </a:r>
            <a:r>
              <a:rPr lang="en-US" dirty="0" smtClean="0"/>
              <a:t>injury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Multiple contacts with an HCV-infected individual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Employment in the medical or dental </a:t>
            </a:r>
            <a:r>
              <a:rPr lang="en-US" dirty="0" smtClean="0"/>
              <a:t>field.</a:t>
            </a:r>
          </a:p>
          <a:p>
            <a:r>
              <a:rPr lang="en-US" dirty="0"/>
              <a:t>perinatal transmission from the mother.</a:t>
            </a:r>
          </a:p>
        </p:txBody>
      </p:sp>
      <p:pic>
        <p:nvPicPr>
          <p:cNvPr id="5122" name="Picture 2" descr="Hepatitis C Virus (HCV) Test | Adventist HealthCare | Fort Washington, 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47" y="51182"/>
            <a:ext cx="3919953" cy="19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Hepatitis </a:t>
            </a:r>
            <a:r>
              <a:rPr lang="en-US" dirty="0"/>
              <a:t>is applied to </a:t>
            </a:r>
            <a:r>
              <a:rPr lang="en-US" dirty="0" smtClean="0"/>
              <a:t>patterns </a:t>
            </a:r>
            <a:r>
              <a:rPr lang="en-US" dirty="0"/>
              <a:t>of acute and chronic hepatic injuries that are </a:t>
            </a:r>
            <a:r>
              <a:rPr lang="en-US" dirty="0" smtClean="0"/>
              <a:t>produced by: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Hepatotropic</a:t>
            </a:r>
            <a:r>
              <a:rPr lang="en-US" dirty="0"/>
              <a:t> viruses </a:t>
            </a:r>
            <a:r>
              <a:rPr lang="en-US" dirty="0" smtClean="0"/>
              <a:t>(have </a:t>
            </a:r>
            <a:r>
              <a:rPr lang="en-US" dirty="0"/>
              <a:t>a specific affinity for the </a:t>
            </a:r>
            <a:r>
              <a:rPr lang="en-US" dirty="0" smtClean="0"/>
              <a:t>liver).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viruses such as EBV, CMV 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Yellow </a:t>
            </a:r>
            <a:r>
              <a:rPr lang="en-US" dirty="0"/>
              <a:t>fever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Autoimmune reactions.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Drugs and </a:t>
            </a:r>
            <a:r>
              <a:rPr lang="en-US" dirty="0"/>
              <a:t>toxins. </a:t>
            </a:r>
          </a:p>
        </p:txBody>
      </p:sp>
    </p:spTree>
    <p:extLst>
      <p:ext uri="{BB962C8B-B14F-4D97-AF65-F5344CB8AC3E}">
        <p14:creationId xmlns:p14="http://schemas.microsoft.com/office/powerpoint/2010/main" val="306666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632" y="468286"/>
            <a:ext cx="9603275" cy="3450613"/>
          </a:xfrm>
        </p:spPr>
        <p:txBody>
          <a:bodyPr/>
          <a:lstStyle/>
          <a:p>
            <a:r>
              <a:rPr lang="en-US" dirty="0"/>
              <a:t>HCV is a small, enveloped, single-stranded RNA virus, member of the </a:t>
            </a:r>
            <a:r>
              <a:rPr lang="en-US" dirty="0" err="1"/>
              <a:t>Flaviviridae</a:t>
            </a:r>
            <a:r>
              <a:rPr lang="en-US" dirty="0"/>
              <a:t> </a:t>
            </a:r>
            <a:r>
              <a:rPr lang="en-US" dirty="0" smtClean="0"/>
              <a:t>family.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39" t="24086" r="20411" b="28990"/>
          <a:stretch/>
        </p:blipFill>
        <p:spPr>
          <a:xfrm>
            <a:off x="1001414" y="1476110"/>
            <a:ext cx="10365282" cy="46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Hepatitis D Virus (HDV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HDV is a unique RNA virus that is dependent for its life cycle on HBV. Infection with HDV arises in the following settings</a:t>
            </a:r>
            <a:r>
              <a:rPr lang="en-US" dirty="0" smtClean="0"/>
              <a:t>:</a:t>
            </a:r>
          </a:p>
          <a:p>
            <a:r>
              <a:rPr lang="en-US" dirty="0"/>
              <a:t>Coinfection by HDV and HBV</a:t>
            </a:r>
            <a:r>
              <a:rPr lang="en-US" dirty="0" smtClean="0"/>
              <a:t>.</a:t>
            </a:r>
          </a:p>
          <a:p>
            <a:r>
              <a:rPr lang="en-US" dirty="0"/>
              <a:t>Superinfection of a chronic HBV carrier by </a:t>
            </a:r>
            <a:r>
              <a:rPr lang="en-US" dirty="0" smtClean="0"/>
              <a:t>HDV.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1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Hepatitis E Virus (HEV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HEV is an </a:t>
            </a:r>
            <a:r>
              <a:rPr lang="en-US" dirty="0" err="1"/>
              <a:t>enterically</a:t>
            </a:r>
            <a:r>
              <a:rPr lang="en-US" dirty="0"/>
              <a:t> transmitted, water-borne infection that usually produces a self-limiting disease. </a:t>
            </a:r>
            <a:endParaRPr lang="en-US" dirty="0" smtClean="0"/>
          </a:p>
          <a:p>
            <a:r>
              <a:rPr lang="en-US" dirty="0"/>
              <a:t>HEV is an </a:t>
            </a:r>
            <a:r>
              <a:rPr lang="en-US" dirty="0" err="1"/>
              <a:t>unenveloped</a:t>
            </a:r>
            <a:r>
              <a:rPr lang="en-US" dirty="0"/>
              <a:t>, </a:t>
            </a:r>
            <a:r>
              <a:rPr lang="en-US" dirty="0" smtClean="0"/>
              <a:t>positive stranded </a:t>
            </a:r>
            <a:r>
              <a:rPr lang="en-US" dirty="0"/>
              <a:t>RNA virus in the </a:t>
            </a:r>
            <a:r>
              <a:rPr lang="en-US" dirty="0" err="1"/>
              <a:t>Hepevirus</a:t>
            </a:r>
            <a:r>
              <a:rPr lang="en-US" dirty="0"/>
              <a:t> genus.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virus typically infects young to middle-aged adults. </a:t>
            </a:r>
            <a:endParaRPr lang="en-US" dirty="0" smtClean="0"/>
          </a:p>
          <a:p>
            <a:r>
              <a:rPr lang="en-US" dirty="0" smtClean="0"/>
              <a:t>HEV </a:t>
            </a:r>
            <a:r>
              <a:rPr lang="en-US" dirty="0"/>
              <a:t>is a zoonotic disease with animal reservoirs that include monkeys, cats, pigs, and dogs.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characteristic feature of HEV </a:t>
            </a:r>
            <a:r>
              <a:rPr lang="en-US" dirty="0" smtClean="0"/>
              <a:t>infection </a:t>
            </a:r>
            <a:r>
              <a:rPr lang="en-US" dirty="0"/>
              <a:t>is the high mortality rate among </a:t>
            </a:r>
            <a:r>
              <a:rPr lang="en-US" dirty="0" smtClean="0"/>
              <a:t>pregnant.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Biopsy.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05" t="19471" r="51117" b="17260"/>
          <a:stretch/>
        </p:blipFill>
        <p:spPr>
          <a:xfrm>
            <a:off x="1451579" y="1329136"/>
            <a:ext cx="4161430" cy="5348088"/>
          </a:xfrm>
          <a:prstGeom prst="rect">
            <a:avLst/>
          </a:prstGeom>
        </p:spPr>
      </p:pic>
      <p:pic>
        <p:nvPicPr>
          <p:cNvPr id="7170" name="Picture 2" descr="Histopathology Of Acute Hepatitis Stock Photo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80" y="551300"/>
            <a:ext cx="4804814" cy="32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680" y="4114656"/>
            <a:ext cx="4804814" cy="25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748" t="19471" r="20951" b="17452"/>
          <a:stretch/>
        </p:blipFill>
        <p:spPr>
          <a:xfrm>
            <a:off x="886264" y="393896"/>
            <a:ext cx="4642339" cy="5618771"/>
          </a:xfrm>
          <a:prstGeom prst="rect">
            <a:avLst/>
          </a:prstGeom>
        </p:spPr>
      </p:pic>
      <p:pic>
        <p:nvPicPr>
          <p:cNvPr id="3" name="Picture 2" descr="C:\Users\Mohammed\Desktop\pathology-of-hepatitis-43-728.jpg"/>
          <p:cNvPicPr>
            <a:picLocks noChangeAspect="1" noChangeArrowheads="1"/>
          </p:cNvPicPr>
          <p:nvPr/>
        </p:nvPicPr>
        <p:blipFill rotWithShape="1">
          <a:blip r:embed="rId3" cstate="print"/>
          <a:srcRect l="5077" t="17846" r="3692" b="3385"/>
          <a:stretch/>
        </p:blipFill>
        <p:spPr bwMode="auto">
          <a:xfrm>
            <a:off x="6428936" y="106016"/>
            <a:ext cx="4783015" cy="3097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06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609" t="36587" r="51874" b="18990"/>
          <a:stretch/>
        </p:blipFill>
        <p:spPr>
          <a:xfrm>
            <a:off x="0" y="0"/>
            <a:ext cx="4825219" cy="4082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960" t="29856" r="51874" b="22837"/>
          <a:stretch/>
        </p:blipFill>
        <p:spPr>
          <a:xfrm>
            <a:off x="6049108" y="2409178"/>
            <a:ext cx="5045612" cy="44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Excessive ethanol consumption causes more than 60% of chronic liver disease in Western countries and accounts for 40% to 50% of deaths due to cirrhosis</a:t>
            </a:r>
            <a:r>
              <a:rPr lang="en-US" dirty="0" smtClean="0"/>
              <a:t>.</a:t>
            </a:r>
          </a:p>
          <a:p>
            <a:r>
              <a:rPr lang="en-US" dirty="0"/>
              <a:t>Short-term ingestion of as much as 80 g of ethanol per day </a:t>
            </a:r>
            <a:r>
              <a:rPr lang="en-US" dirty="0" smtClean="0"/>
              <a:t>generally produces </a:t>
            </a:r>
            <a:r>
              <a:rPr lang="en-US" dirty="0"/>
              <a:t>mild reversible hepatic </a:t>
            </a:r>
            <a:r>
              <a:rPr lang="en-US" dirty="0" smtClean="0"/>
              <a:t>changes.</a:t>
            </a:r>
          </a:p>
          <a:p>
            <a:r>
              <a:rPr lang="en-US" dirty="0"/>
              <a:t>Chronic intake of 40 to 80 g/day is considered a borderline risk factor for severe injury</a:t>
            </a:r>
            <a:r>
              <a:rPr lang="en-US" dirty="0" smtClean="0"/>
              <a:t>.</a:t>
            </a:r>
          </a:p>
          <a:p>
            <a:r>
              <a:rPr lang="en-US" dirty="0"/>
              <a:t>women are more susceptible than men to hepatic </a:t>
            </a:r>
            <a:r>
              <a:rPr lang="en-US" dirty="0" smtClean="0"/>
              <a:t>injury??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99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17" t="16394" r="22249" b="20145"/>
          <a:stretch/>
        </p:blipFill>
        <p:spPr>
          <a:xfrm>
            <a:off x="2572340" y="365759"/>
            <a:ext cx="7401653" cy="4473527"/>
          </a:xfrm>
          <a:prstGeom prst="rect">
            <a:avLst/>
          </a:prstGeom>
        </p:spPr>
      </p:pic>
      <p:pic>
        <p:nvPicPr>
          <p:cNvPr id="8194" name="Picture 2" descr="Steatosis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7"/>
            <a:ext cx="2712296" cy="20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llory bod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07" y="0"/>
            <a:ext cx="1968193" cy="21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e Pathology of Alcoholic Liver Dise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20" y="4597014"/>
            <a:ext cx="3336480" cy="22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athology Outlines - Secondary biliary cirrhos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9"/>
          <a:stretch/>
        </p:blipFill>
        <p:spPr bwMode="auto">
          <a:xfrm>
            <a:off x="0" y="4181074"/>
            <a:ext cx="3364865" cy="26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2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27-year-old man develops malaise, fatigue, and loss of appetite three weeks after a meal at </a:t>
            </a:r>
            <a:r>
              <a:rPr lang="en-US" dirty="0" smtClean="0"/>
              <a:t>café. He </a:t>
            </a:r>
            <a:r>
              <a:rPr lang="en-US" dirty="0"/>
              <a:t>notes passing dark urine. On physical examination, he has mild scleral icterus and right upper quadrant tenderness. Laboratory studies show serum AST of 62 U/L and ALT of 58 U/L. The total bilirubin concentration is 3.9 mg/</a:t>
            </a:r>
            <a:r>
              <a:rPr lang="en-US" dirty="0" err="1"/>
              <a:t>dL</a:t>
            </a:r>
            <a:r>
              <a:rPr lang="en-US" dirty="0"/>
              <a:t>, and the direct bilirubin concentration is 2.8 mg/</a:t>
            </a:r>
            <a:r>
              <a:rPr lang="en-US" dirty="0" err="1"/>
              <a:t>dL</a:t>
            </a:r>
            <a:r>
              <a:rPr lang="en-US" dirty="0"/>
              <a:t>. His symptoms abate over the next 3 weeks.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857" y="614597"/>
            <a:ext cx="3259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Case study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84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Clinical history and </a:t>
            </a:r>
            <a:r>
              <a:rPr lang="en-US" sz="2400" dirty="0" smtClean="0"/>
              <a:t>examination.</a:t>
            </a:r>
          </a:p>
          <a:p>
            <a:pPr fontAlgn="base"/>
            <a:endParaRPr lang="en-US" sz="2400" dirty="0" smtClean="0"/>
          </a:p>
          <a:p>
            <a:pPr fontAlgn="base"/>
            <a:r>
              <a:rPr lang="en-US" sz="2400" dirty="0" smtClean="0"/>
              <a:t>Laboratory testing.</a:t>
            </a:r>
            <a:endParaRPr lang="en-US" sz="2400" dirty="0"/>
          </a:p>
          <a:p>
            <a:pPr fontAlgn="base"/>
            <a:endParaRPr lang="en-US" sz="2400" dirty="0" smtClean="0"/>
          </a:p>
          <a:p>
            <a:pPr fontAlgn="base"/>
            <a:r>
              <a:rPr lang="en-US" sz="2400" dirty="0" smtClean="0"/>
              <a:t>Biopsy.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63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031" y="2015732"/>
            <a:ext cx="9914823" cy="40169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infection with hepatitis viruses </a:t>
            </a:r>
            <a:r>
              <a:rPr lang="en-US" dirty="0" smtClean="0"/>
              <a:t>produces </a:t>
            </a:r>
            <a:r>
              <a:rPr lang="en-US" dirty="0"/>
              <a:t>a wide range of </a:t>
            </a:r>
            <a:r>
              <a:rPr lang="en-US" dirty="0" smtClean="0"/>
              <a:t>outcomes</a:t>
            </a:r>
            <a:r>
              <a:rPr lang="en-US" dirty="0"/>
              <a:t> </a:t>
            </a:r>
            <a:r>
              <a:rPr lang="en-US" dirty="0" smtClean="0"/>
              <a:t>including: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Acute Asymptomatic Infection: </a:t>
            </a:r>
            <a:endParaRPr lang="en-US" u="sng" dirty="0" smtClean="0"/>
          </a:p>
          <a:p>
            <a:r>
              <a:rPr lang="en-US" dirty="0" smtClean="0"/>
              <a:t>elevated </a:t>
            </a:r>
            <a:r>
              <a:rPr lang="en-US" dirty="0"/>
              <a:t>serum transaminases or the presence of anti-viral antibodies, HAV and HBV infections, particularly in </a:t>
            </a:r>
            <a:r>
              <a:rPr lang="en-US" dirty="0" smtClean="0"/>
              <a:t>childhood.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Acute Symptomatic </a:t>
            </a:r>
            <a:r>
              <a:rPr lang="en-US" u="sng" dirty="0" smtClean="0"/>
              <a:t>Infection, </a:t>
            </a:r>
            <a:r>
              <a:rPr lang="en-US" dirty="0"/>
              <a:t>consisting of: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an incubation period of variable </a:t>
            </a:r>
            <a:r>
              <a:rPr lang="en-US" dirty="0" smtClean="0"/>
              <a:t>length.</a:t>
            </a:r>
          </a:p>
          <a:p>
            <a:r>
              <a:rPr lang="en-US" dirty="0" smtClean="0"/>
              <a:t>(2</a:t>
            </a:r>
            <a:r>
              <a:rPr lang="en-US" dirty="0"/>
              <a:t>) a symptomatic </a:t>
            </a:r>
            <a:r>
              <a:rPr lang="en-US" dirty="0" err="1"/>
              <a:t>preicteric</a:t>
            </a:r>
            <a:r>
              <a:rPr lang="en-US" dirty="0"/>
              <a:t> </a:t>
            </a:r>
            <a:r>
              <a:rPr lang="en-US" dirty="0" smtClean="0"/>
              <a:t>phase.</a:t>
            </a:r>
          </a:p>
          <a:p>
            <a:r>
              <a:rPr lang="en-US" dirty="0" smtClean="0"/>
              <a:t>(3</a:t>
            </a:r>
            <a:r>
              <a:rPr lang="en-US" dirty="0"/>
              <a:t>) a symptomatic icteric </a:t>
            </a:r>
            <a:r>
              <a:rPr lang="en-US" dirty="0" smtClean="0"/>
              <a:t>phase.</a:t>
            </a:r>
          </a:p>
          <a:p>
            <a:r>
              <a:rPr lang="en-US" dirty="0" smtClean="0"/>
              <a:t>(4</a:t>
            </a:r>
            <a:r>
              <a:rPr lang="en-US" dirty="0"/>
              <a:t>) convalescence. 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31836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629392"/>
            <a:ext cx="10864850" cy="522514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Fulminant Hepatic </a:t>
            </a:r>
            <a:r>
              <a:rPr lang="en-US" u="sng" dirty="0" smtClean="0"/>
              <a:t>Failure:</a:t>
            </a:r>
          </a:p>
          <a:p>
            <a:r>
              <a:rPr lang="en-US" dirty="0" smtClean="0"/>
              <a:t>Occur </a:t>
            </a:r>
            <a:r>
              <a:rPr lang="en-US" dirty="0" smtClean="0"/>
              <a:t>with </a:t>
            </a:r>
            <a:r>
              <a:rPr lang="en-US" dirty="0"/>
              <a:t>HBV </a:t>
            </a:r>
            <a:r>
              <a:rPr lang="en-US" dirty="0" smtClean="0"/>
              <a:t>and HAV.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/>
              <a:t>Chronic Hepatitis:</a:t>
            </a:r>
            <a:endParaRPr lang="en-US" u="sng" dirty="0"/>
          </a:p>
          <a:p>
            <a:r>
              <a:rPr lang="en-US" dirty="0" smtClean="0"/>
              <a:t>persistent </a:t>
            </a:r>
            <a:r>
              <a:rPr lang="en-US" dirty="0"/>
              <a:t>or relapsing hepatic disease for a period of more than 6 </a:t>
            </a:r>
            <a:r>
              <a:rPr lang="en-US" dirty="0" smtClean="0"/>
              <a:t>months.</a:t>
            </a:r>
          </a:p>
          <a:p>
            <a:r>
              <a:rPr lang="en-US" dirty="0" smtClean="0"/>
              <a:t>Possible symptoms:</a:t>
            </a:r>
          </a:p>
          <a:p>
            <a:r>
              <a:rPr lang="en-US" dirty="0"/>
              <a:t>elevations of serum </a:t>
            </a:r>
            <a:r>
              <a:rPr lang="en-US" dirty="0" smtClean="0"/>
              <a:t>transaminases.</a:t>
            </a:r>
          </a:p>
          <a:p>
            <a:r>
              <a:rPr lang="en-US" dirty="0"/>
              <a:t>fatigue</a:t>
            </a:r>
            <a:r>
              <a:rPr lang="en-US" dirty="0" smtClean="0"/>
              <a:t>;, </a:t>
            </a:r>
            <a:r>
              <a:rPr lang="en-US" dirty="0"/>
              <a:t>malaise, loss of appetite, and bouts of mild jaundice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The Carrier </a:t>
            </a:r>
            <a:r>
              <a:rPr lang="en-US" u="sng" dirty="0" smtClean="0"/>
              <a:t>State:</a:t>
            </a:r>
          </a:p>
          <a:p>
            <a:r>
              <a:rPr lang="en-US" dirty="0"/>
              <a:t>A carrier is an individual who is </a:t>
            </a:r>
            <a:r>
              <a:rPr lang="en-US" dirty="0" smtClean="0"/>
              <a:t>chronically </a:t>
            </a:r>
            <a:r>
              <a:rPr lang="en-US" dirty="0"/>
              <a:t>infected with a </a:t>
            </a:r>
            <a:r>
              <a:rPr lang="en-US" dirty="0" err="1"/>
              <a:t>hepatropic</a:t>
            </a:r>
            <a:r>
              <a:rPr lang="en-US" dirty="0"/>
              <a:t> virus and has no or </a:t>
            </a:r>
            <a:r>
              <a:rPr lang="en-US" dirty="0" smtClean="0"/>
              <a:t>subclinical </a:t>
            </a:r>
            <a:r>
              <a:rPr lang="en-US" dirty="0"/>
              <a:t>evidence of liver </a:t>
            </a:r>
            <a:r>
              <a:rPr lang="en-US" dirty="0" smtClean="0"/>
              <a:t>disease.</a:t>
            </a:r>
            <a:endParaRPr lang="en-US" u="sng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7534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signs and symptoms include: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US" sz="2000" dirty="0" smtClean="0"/>
              <a:t>General</a:t>
            </a:r>
            <a:r>
              <a:rPr lang="en-US" sz="2000" dirty="0"/>
              <a:t>: fatigue (most common), malaise, mild discomfort in the right upper quadrant, anorexia</a:t>
            </a:r>
          </a:p>
          <a:p>
            <a:pPr lvl="1" fontAlgn="base"/>
            <a:r>
              <a:rPr lang="en-US" sz="2000" dirty="0"/>
              <a:t>Impaired biliary tract function: jaundice, pruritus</a:t>
            </a:r>
          </a:p>
          <a:p>
            <a:pPr lvl="1" fontAlgn="base"/>
            <a:r>
              <a:rPr lang="en-US" sz="2000" dirty="0"/>
              <a:t>Portal hypertension: gastroesophageal varices, ascites, edema, splenomegaly</a:t>
            </a:r>
          </a:p>
          <a:p>
            <a:pPr lvl="1" fontAlgn="base"/>
            <a:r>
              <a:rPr lang="en-US" sz="2000" dirty="0"/>
              <a:t>Impaired hepatocyte metabolism: spider </a:t>
            </a:r>
            <a:r>
              <a:rPr lang="en-US" sz="2000" dirty="0" err="1"/>
              <a:t>angiomata</a:t>
            </a:r>
            <a:r>
              <a:rPr lang="en-US" sz="2000" dirty="0"/>
              <a:t>, hepatic encephalopathy, easy bleeding / bruising</a:t>
            </a:r>
          </a:p>
        </p:txBody>
      </p:sp>
    </p:spTree>
    <p:extLst>
      <p:ext uri="{BB962C8B-B14F-4D97-AF65-F5344CB8AC3E}">
        <p14:creationId xmlns:p14="http://schemas.microsoft.com/office/powerpoint/2010/main" val="426253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Aminotransferase levels (AST, ALT may be elevated</a:t>
            </a:r>
            <a:r>
              <a:rPr lang="en-US" dirty="0" smtClean="0"/>
              <a:t>).</a:t>
            </a:r>
            <a:endParaRPr lang="en-US" dirty="0"/>
          </a:p>
          <a:p>
            <a:pPr fontAlgn="base"/>
            <a:r>
              <a:rPr lang="en-US" dirty="0"/>
              <a:t>Serological testing for hepatitis B, C and D and autoantibodies</a:t>
            </a:r>
          </a:p>
        </p:txBody>
      </p:sp>
    </p:spTree>
    <p:extLst>
      <p:ext uri="{BB962C8B-B14F-4D97-AF65-F5344CB8AC3E}">
        <p14:creationId xmlns:p14="http://schemas.microsoft.com/office/powerpoint/2010/main" val="157146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17" t="28528" r="20226" b="30948"/>
          <a:stretch/>
        </p:blipFill>
        <p:spPr>
          <a:xfrm>
            <a:off x="471947" y="722670"/>
            <a:ext cx="11277378" cy="43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27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40E8E7693214FACFCA802A460EE8F" ma:contentTypeVersion="2" ma:contentTypeDescription="Create a new document." ma:contentTypeScope="" ma:versionID="bd560ea27efd6af8bccb82e80e6f2c7c">
  <xsd:schema xmlns:xsd="http://www.w3.org/2001/XMLSchema" xmlns:xs="http://www.w3.org/2001/XMLSchema" xmlns:p="http://schemas.microsoft.com/office/2006/metadata/properties" xmlns:ns2="7bfd935a-17f5-449f-8c05-9a034bc4da16" targetNamespace="http://schemas.microsoft.com/office/2006/metadata/properties" ma:root="true" ma:fieldsID="e701448f33f984923bac1ee534da4ec7" ns2:_="">
    <xsd:import namespace="7bfd935a-17f5-449f-8c05-9a034bc4d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935a-17f5-449f-8c05-9a034bc4d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B3A48B-483C-4322-9A1F-B22253F02197}"/>
</file>

<file path=customXml/itemProps2.xml><?xml version="1.0" encoding="utf-8"?>
<ds:datastoreItem xmlns:ds="http://schemas.openxmlformats.org/officeDocument/2006/customXml" ds:itemID="{5B136068-04E9-4E82-88F9-AC84F2DADAB8}"/>
</file>

<file path=customXml/itemProps3.xml><?xml version="1.0" encoding="utf-8"?>
<ds:datastoreItem xmlns:ds="http://schemas.openxmlformats.org/officeDocument/2006/customXml" ds:itemID="{C830161F-FEED-454E-BD3E-C48F8420B1C7}"/>
</file>

<file path=docProps/app.xml><?xml version="1.0" encoding="utf-8"?>
<Properties xmlns="http://schemas.openxmlformats.org/officeDocument/2006/extended-properties" xmlns:vt="http://schemas.openxmlformats.org/officeDocument/2006/docPropsVTypes">
  <Template>tf00001245_wac</Template>
  <TotalTime>139</TotalTime>
  <Words>1081</Words>
  <Application>Microsoft Office PowerPoint</Application>
  <PresentationFormat>Widescreen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Gill Sans MT</vt:lpstr>
      <vt:lpstr>Wingdings</vt:lpstr>
      <vt:lpstr>Gallery</vt:lpstr>
      <vt:lpstr>Viral hepatitis and alcoholic liver disease</vt:lpstr>
      <vt:lpstr>hepatitis</vt:lpstr>
      <vt:lpstr>PowerPoint Presentation</vt:lpstr>
      <vt:lpstr>Diagnosis </vt:lpstr>
      <vt:lpstr>Signs and symptoms</vt:lpstr>
      <vt:lpstr>PowerPoint Presentation</vt:lpstr>
      <vt:lpstr>Associated signs and symptoms include: </vt:lpstr>
      <vt:lpstr>Laboratory findings</vt:lpstr>
      <vt:lpstr>PowerPoint Presentation</vt:lpstr>
      <vt:lpstr>1. Hepatitis A Virus (HAV).</vt:lpstr>
      <vt:lpstr>PowerPoint Presentation</vt:lpstr>
      <vt:lpstr>PowerPoint Presentation</vt:lpstr>
      <vt:lpstr>2. Hepatitis B Virus (HBV).</vt:lpstr>
      <vt:lpstr>PowerPoint Presentation</vt:lpstr>
      <vt:lpstr>transmission of HBV.</vt:lpstr>
      <vt:lpstr>PowerPoint Presentation</vt:lpstr>
      <vt:lpstr>The course of the disease</vt:lpstr>
      <vt:lpstr>PowerPoint Presentation</vt:lpstr>
      <vt:lpstr>3. Hepatitis C Virus (HCV).</vt:lpstr>
      <vt:lpstr>PowerPoint Presentation</vt:lpstr>
      <vt:lpstr>4. Hepatitis D Virus (HDV).</vt:lpstr>
      <vt:lpstr>5. Hepatitis E Virus (HEV).</vt:lpstr>
      <vt:lpstr>III. Biopsy.</vt:lpstr>
      <vt:lpstr>PowerPoint Presentation</vt:lpstr>
      <vt:lpstr>PowerPoint Presentation</vt:lpstr>
      <vt:lpstr>Alcoholic Liver Disease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hepatitis and alcoholic liver disease</dc:title>
  <dc:creator>Admin</dc:creator>
  <cp:lastModifiedBy>Admin</cp:lastModifiedBy>
  <cp:revision>16</cp:revision>
  <dcterms:created xsi:type="dcterms:W3CDTF">2022-04-09T20:08:00Z</dcterms:created>
  <dcterms:modified xsi:type="dcterms:W3CDTF">2022-04-10T05:41:05Z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0x0101005B240E8E7693214FACFCA802A460EE8F</vt:lpwstr>
  </property>
</Properties>
</file>