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41.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59" r:id="rId3"/>
    <p:sldId id="267" r:id="rId4"/>
    <p:sldId id="268" r:id="rId5"/>
    <p:sldId id="269" r:id="rId6"/>
    <p:sldId id="272" r:id="rId7"/>
    <p:sldId id="276" r:id="rId8"/>
    <p:sldId id="274" r:id="rId9"/>
    <p:sldId id="277" r:id="rId10"/>
    <p:sldId id="303" r:id="rId11"/>
    <p:sldId id="304" r:id="rId12"/>
    <p:sldId id="305" r:id="rId13"/>
    <p:sldId id="306" r:id="rId14"/>
    <p:sldId id="310" r:id="rId15"/>
    <p:sldId id="308" r:id="rId16"/>
    <p:sldId id="296" r:id="rId17"/>
    <p:sldId id="311" r:id="rId18"/>
    <p:sldId id="314" r:id="rId19"/>
    <p:sldId id="319" r:id="rId20"/>
    <p:sldId id="322" r:id="rId21"/>
    <p:sldId id="329" r:id="rId22"/>
    <p:sldId id="330" r:id="rId23"/>
    <p:sldId id="334" r:id="rId24"/>
    <p:sldId id="335" r:id="rId25"/>
    <p:sldId id="341" r:id="rId26"/>
    <p:sldId id="356"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5" r:id="rId41"/>
    <p:sldId id="35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9" d="100"/>
          <a:sy n="69" d="100"/>
        </p:scale>
        <p:origin x="-672"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2F40C-E432-426E-B878-D3BA70A2A457}" type="datetimeFigureOut">
              <a:rPr lang="en-US" smtClean="0"/>
              <a:t>3/15/2022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728608-455C-435B-A90E-6378A368DBA5}" type="slidenum">
              <a:rPr lang="en-US" smtClean="0"/>
              <a:t>‹#›</a:t>
            </a:fld>
            <a:endParaRPr lang="en-US"/>
          </a:p>
        </p:txBody>
      </p:sp>
    </p:spTree>
    <p:extLst>
      <p:ext uri="{BB962C8B-B14F-4D97-AF65-F5344CB8AC3E}">
        <p14:creationId xmlns:p14="http://schemas.microsoft.com/office/powerpoint/2010/main" val="2143031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4</a:t>
            </a:fld>
            <a:endParaRPr lang="en-US"/>
          </a:p>
        </p:txBody>
      </p:sp>
    </p:spTree>
    <p:extLst>
      <p:ext uri="{BB962C8B-B14F-4D97-AF65-F5344CB8AC3E}">
        <p14:creationId xmlns:p14="http://schemas.microsoft.com/office/powerpoint/2010/main" val="304798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Neutrophils (may persist for weeks), lymphocytes and plasma cells with bone necrosis and reactive new bone formation</a:t>
            </a:r>
          </a:p>
          <a:p>
            <a:pPr fontAlgn="base"/>
            <a:r>
              <a:rPr lang="en-US" sz="1200" b="0" i="0" kern="1200" dirty="0" smtClean="0">
                <a:solidFill>
                  <a:schemeClr val="tx1"/>
                </a:solidFill>
                <a:effectLst/>
                <a:latin typeface="+mn-lt"/>
                <a:ea typeface="+mn-ea"/>
                <a:cs typeface="+mn-cs"/>
              </a:rPr>
              <a:t>Capillary proliferation and fibrosis</a:t>
            </a:r>
          </a:p>
          <a:p>
            <a:pPr fontAlgn="base"/>
            <a:r>
              <a:rPr lang="en-US" sz="1200" b="0" i="0" kern="1200" dirty="0" smtClean="0">
                <a:solidFill>
                  <a:schemeClr val="tx1"/>
                </a:solidFill>
                <a:effectLst/>
                <a:latin typeface="+mn-lt"/>
                <a:ea typeface="+mn-ea"/>
                <a:cs typeface="+mn-cs"/>
              </a:rPr>
              <a:t>Subtypes include plasma cell osteomyelitis and </a:t>
            </a:r>
            <a:r>
              <a:rPr lang="en-US" sz="1200" b="0" i="0" kern="1200" dirty="0" err="1" smtClean="0">
                <a:solidFill>
                  <a:schemeClr val="tx1"/>
                </a:solidFill>
                <a:effectLst/>
                <a:latin typeface="+mn-lt"/>
                <a:ea typeface="+mn-ea"/>
                <a:cs typeface="+mn-cs"/>
              </a:rPr>
              <a:t>xanthogranulomatous</a:t>
            </a:r>
            <a:r>
              <a:rPr lang="en-US" sz="1200" b="0" i="0" kern="1200" dirty="0" smtClean="0">
                <a:solidFill>
                  <a:schemeClr val="tx1"/>
                </a:solidFill>
                <a:effectLst/>
                <a:latin typeface="+mn-lt"/>
                <a:ea typeface="+mn-ea"/>
                <a:cs typeface="+mn-cs"/>
              </a:rPr>
              <a:t> osteomyelitis (abundant foamy macrophages)</a:t>
            </a:r>
          </a:p>
          <a:p>
            <a:pPr fontAlgn="base"/>
            <a:r>
              <a:rPr lang="en-US" sz="1200" b="0" i="0" kern="1200" dirty="0" smtClean="0">
                <a:solidFill>
                  <a:schemeClr val="tx1"/>
                </a:solidFill>
                <a:effectLst/>
                <a:latin typeface="+mn-lt"/>
                <a:ea typeface="+mn-ea"/>
                <a:cs typeface="+mn-cs"/>
              </a:rPr>
              <a:t>Bone marrow space replaced by inflammatory tissue</a:t>
            </a:r>
          </a:p>
          <a:p>
            <a:pPr fontAlgn="base"/>
            <a:r>
              <a:rPr lang="en-US" sz="1200" b="0" i="0" kern="1200" dirty="0" smtClean="0">
                <a:solidFill>
                  <a:schemeClr val="tx1"/>
                </a:solidFill>
                <a:effectLst/>
                <a:latin typeface="+mn-lt"/>
                <a:ea typeface="+mn-ea"/>
                <a:cs typeface="+mn-cs"/>
              </a:rPr>
              <a:t>Salmonella infection may produce </a:t>
            </a:r>
            <a:r>
              <a:rPr lang="en-US" sz="1200" b="0" i="0" kern="1200" dirty="0" err="1" smtClean="0">
                <a:solidFill>
                  <a:schemeClr val="tx1"/>
                </a:solidFill>
                <a:effectLst/>
                <a:latin typeface="+mn-lt"/>
                <a:ea typeface="+mn-ea"/>
                <a:cs typeface="+mn-cs"/>
              </a:rPr>
              <a:t>tuberculoid</a:t>
            </a:r>
            <a:r>
              <a:rPr lang="en-US" sz="1200" b="0" i="0" kern="1200" dirty="0" smtClean="0">
                <a:solidFill>
                  <a:schemeClr val="tx1"/>
                </a:solidFill>
                <a:effectLst/>
                <a:latin typeface="+mn-lt"/>
                <a:ea typeface="+mn-ea"/>
                <a:cs typeface="+mn-cs"/>
              </a:rPr>
              <a:t> granules with variable central necrosis </a:t>
            </a:r>
          </a:p>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14</a:t>
            </a:fld>
            <a:endParaRPr lang="en-US"/>
          </a:p>
        </p:txBody>
      </p:sp>
    </p:spTree>
    <p:extLst>
      <p:ext uri="{BB962C8B-B14F-4D97-AF65-F5344CB8AC3E}">
        <p14:creationId xmlns:p14="http://schemas.microsoft.com/office/powerpoint/2010/main" val="3872437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CAA4B7-4D0C-411A-A2A9-6E7807525523}" type="slidenum">
              <a:rPr lang="en-US" smtClean="0"/>
              <a:t>19</a:t>
            </a:fld>
            <a:endParaRPr lang="en-US"/>
          </a:p>
        </p:txBody>
      </p:sp>
    </p:spTree>
    <p:extLst>
      <p:ext uri="{BB962C8B-B14F-4D97-AF65-F5344CB8AC3E}">
        <p14:creationId xmlns:p14="http://schemas.microsoft.com/office/powerpoint/2010/main" val="290123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79DD04-7164-420C-870A-84090451070B}" type="slidenum">
              <a:rPr lang="en-US" smtClean="0"/>
              <a:t>27</a:t>
            </a:fld>
            <a:endParaRPr lang="en-US"/>
          </a:p>
        </p:txBody>
      </p:sp>
    </p:spTree>
    <p:extLst>
      <p:ext uri="{BB962C8B-B14F-4D97-AF65-F5344CB8AC3E}">
        <p14:creationId xmlns:p14="http://schemas.microsoft.com/office/powerpoint/2010/main" val="4055657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E87BF-E758-4C73-8119-1AE06A5DE05E}" type="slidenum">
              <a:rPr lang="en-US" smtClean="0"/>
              <a:pPr/>
              <a:t>37</a:t>
            </a:fld>
            <a:endParaRPr lang="en-US"/>
          </a:p>
        </p:txBody>
      </p:sp>
    </p:spTree>
    <p:extLst>
      <p:ext uri="{BB962C8B-B14F-4D97-AF65-F5344CB8AC3E}">
        <p14:creationId xmlns:p14="http://schemas.microsoft.com/office/powerpoint/2010/main" val="132002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1A893C-7B3A-48D6-A2E5-FD437E39540A}"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338021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1A893C-7B3A-48D6-A2E5-FD437E39540A}"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3935697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1A893C-7B3A-48D6-A2E5-FD437E39540A}"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11103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1A893C-7B3A-48D6-A2E5-FD437E39540A}"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36543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1A893C-7B3A-48D6-A2E5-FD437E39540A}"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3351057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1A893C-7B3A-48D6-A2E5-FD437E39540A}"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15207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1A893C-7B3A-48D6-A2E5-FD437E39540A}" type="datetimeFigureOut">
              <a:rPr lang="en-US" smtClean="0"/>
              <a:t>3/15/2022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59264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1A893C-7B3A-48D6-A2E5-FD437E39540A}" type="datetimeFigureOut">
              <a:rPr lang="en-US" smtClean="0"/>
              <a:t>3/15/2022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4062096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1A893C-7B3A-48D6-A2E5-FD437E39540A}" type="datetimeFigureOut">
              <a:rPr lang="en-US" smtClean="0"/>
              <a:t>3/15/2022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412021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1A893C-7B3A-48D6-A2E5-FD437E39540A}"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52129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1A893C-7B3A-48D6-A2E5-FD437E39540A}"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904944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A893C-7B3A-48D6-A2E5-FD437E39540A}" type="datetimeFigureOut">
              <a:rPr lang="en-US" smtClean="0"/>
              <a:t>3/15/2022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FCAC4-A8C9-43B5-8CC4-6511D6464C5D}" type="slidenum">
              <a:rPr lang="en-US" smtClean="0"/>
              <a:t>‹#›</a:t>
            </a:fld>
            <a:endParaRPr lang="en-US"/>
          </a:p>
        </p:txBody>
      </p:sp>
    </p:spTree>
    <p:extLst>
      <p:ext uri="{BB962C8B-B14F-4D97-AF65-F5344CB8AC3E}">
        <p14:creationId xmlns:p14="http://schemas.microsoft.com/office/powerpoint/2010/main" val="1725735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Pathology lab 2</a:t>
            </a:r>
            <a:endParaRPr lang="en-US" dirty="0"/>
          </a:p>
        </p:txBody>
      </p:sp>
      <p:sp>
        <p:nvSpPr>
          <p:cNvPr id="3" name="Subtitle 2"/>
          <p:cNvSpPr>
            <a:spLocks noGrp="1"/>
          </p:cNvSpPr>
          <p:nvPr>
            <p:ph type="subTitle" idx="1"/>
          </p:nvPr>
        </p:nvSpPr>
        <p:spPr>
          <a:xfrm>
            <a:off x="11580720" y="8142543"/>
            <a:ext cx="9144000" cy="1655762"/>
          </a:xfrm>
        </p:spPr>
        <p:txBody>
          <a:bodyPr/>
          <a:lstStyle/>
          <a:p>
            <a:endParaRPr lang="en-US" dirty="0"/>
          </a:p>
        </p:txBody>
      </p:sp>
      <p:pic>
        <p:nvPicPr>
          <p:cNvPr id="5" name="Picture 4"/>
          <p:cNvPicPr>
            <a:picLocks noChangeAspect="1"/>
          </p:cNvPicPr>
          <p:nvPr/>
        </p:nvPicPr>
        <p:blipFill rotWithShape="1">
          <a:blip r:embed="rId2"/>
          <a:srcRect l="53620" t="35615" r="19515" b="22573"/>
          <a:stretch/>
        </p:blipFill>
        <p:spPr>
          <a:xfrm>
            <a:off x="9627358" y="4100521"/>
            <a:ext cx="2081284" cy="2149523"/>
          </a:xfrm>
          <a:prstGeom prst="rect">
            <a:avLst/>
          </a:prstGeom>
        </p:spPr>
      </p:pic>
      <p:sp>
        <p:nvSpPr>
          <p:cNvPr id="4" name="Rectangle 3"/>
          <p:cNvSpPr/>
          <p:nvPr/>
        </p:nvSpPr>
        <p:spPr>
          <a:xfrm>
            <a:off x="3048000" y="3973912"/>
            <a:ext cx="6096000" cy="2215991"/>
          </a:xfrm>
          <a:prstGeom prst="rect">
            <a:avLst/>
          </a:prstGeom>
        </p:spPr>
        <p:txBody>
          <a:bodyPr>
            <a:spAutoFit/>
          </a:bodyPr>
          <a:lstStyle/>
          <a:p>
            <a:pPr algn="ctr"/>
            <a:r>
              <a:rPr lang="en-US" sz="2400" b="1" dirty="0"/>
              <a:t>Dr. </a:t>
            </a:r>
            <a:r>
              <a:rPr lang="en-US" sz="2400" b="1" dirty="0" err="1" smtClean="0"/>
              <a:t>Bushra</a:t>
            </a:r>
            <a:r>
              <a:rPr lang="en-US" sz="2400" b="1" dirty="0" smtClean="0"/>
              <a:t> </a:t>
            </a:r>
            <a:r>
              <a:rPr lang="en-US" sz="2400" b="1" dirty="0" err="1" smtClean="0"/>
              <a:t>AlTarawneh</a:t>
            </a:r>
            <a:r>
              <a:rPr lang="en-US" sz="2400" b="1" dirty="0" smtClean="0"/>
              <a:t>, MD</a:t>
            </a:r>
            <a:endParaRPr lang="en-US" sz="2400" b="1" dirty="0"/>
          </a:p>
          <a:p>
            <a:pPr algn="ctr"/>
            <a:r>
              <a:rPr lang="en-US" sz="2400" b="1" dirty="0"/>
              <a:t>Anatomical pathology </a:t>
            </a:r>
            <a:br>
              <a:rPr lang="en-US" sz="2400" b="1" dirty="0"/>
            </a:br>
            <a:r>
              <a:rPr lang="en-US" sz="2400" b="1" dirty="0"/>
              <a:t>Mutah University</a:t>
            </a:r>
            <a:br>
              <a:rPr lang="en-US" sz="2400" b="1" dirty="0"/>
            </a:br>
            <a:r>
              <a:rPr lang="en-US" sz="2400" b="1" dirty="0"/>
              <a:t>School of Medicine- Department of </a:t>
            </a:r>
            <a:r>
              <a:rPr lang="en-US" sz="2400" b="1" dirty="0" smtClean="0"/>
              <a:t>Microbiology </a:t>
            </a:r>
            <a:r>
              <a:rPr lang="en-US" sz="2400" b="1" dirty="0" smtClean="0"/>
              <a:t>&amp; </a:t>
            </a:r>
            <a:r>
              <a:rPr lang="en-US" sz="2400" b="1" dirty="0" smtClean="0"/>
              <a:t>Pathology</a:t>
            </a:r>
            <a:r>
              <a:rPr lang="en-US" dirty="0"/>
              <a:t/>
            </a:r>
            <a:br>
              <a:rPr lang="en-US" dirty="0"/>
            </a:br>
            <a:r>
              <a:rPr lang="en-US" b="1" dirty="0" smtClean="0"/>
              <a:t>MSS lectures </a:t>
            </a:r>
            <a:r>
              <a:rPr lang="en-US" b="1" dirty="0" smtClean="0"/>
              <a:t>2022</a:t>
            </a:r>
            <a:endParaRPr lang="en-US" b="1" dirty="0"/>
          </a:p>
        </p:txBody>
      </p:sp>
    </p:spTree>
    <p:extLst>
      <p:ext uri="{BB962C8B-B14F-4D97-AF65-F5344CB8AC3E}">
        <p14:creationId xmlns:p14="http://schemas.microsoft.com/office/powerpoint/2010/main" val="365634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395" t="4954" r="29702" b="14211"/>
          <a:stretch/>
        </p:blipFill>
        <p:spPr>
          <a:xfrm>
            <a:off x="245660" y="300250"/>
            <a:ext cx="5718412" cy="5540991"/>
          </a:xfrm>
          <a:prstGeom prst="rect">
            <a:avLst/>
          </a:prstGeom>
        </p:spPr>
      </p:pic>
      <p:pic>
        <p:nvPicPr>
          <p:cNvPr id="4" name="Picture 3"/>
          <p:cNvPicPr>
            <a:picLocks noChangeAspect="1"/>
          </p:cNvPicPr>
          <p:nvPr/>
        </p:nvPicPr>
        <p:blipFill rotWithShape="1">
          <a:blip r:embed="rId3"/>
          <a:srcRect l="24627" t="39398" r="42574" b="16998"/>
          <a:stretch/>
        </p:blipFill>
        <p:spPr>
          <a:xfrm>
            <a:off x="6318912" y="300250"/>
            <a:ext cx="5145208" cy="3845734"/>
          </a:xfrm>
          <a:prstGeom prst="rect">
            <a:avLst/>
          </a:prstGeom>
        </p:spPr>
      </p:pic>
      <p:pic>
        <p:nvPicPr>
          <p:cNvPr id="5" name="Picture 4"/>
          <p:cNvPicPr>
            <a:picLocks noChangeAspect="1"/>
          </p:cNvPicPr>
          <p:nvPr/>
        </p:nvPicPr>
        <p:blipFill rotWithShape="1">
          <a:blip r:embed="rId4"/>
          <a:srcRect l="22724" t="46366" r="48955" b="21578"/>
          <a:stretch/>
        </p:blipFill>
        <p:spPr>
          <a:xfrm>
            <a:off x="7055893" y="4244453"/>
            <a:ext cx="3452883" cy="2197290"/>
          </a:xfrm>
          <a:prstGeom prst="rect">
            <a:avLst/>
          </a:prstGeom>
        </p:spPr>
      </p:pic>
    </p:spTree>
    <p:extLst>
      <p:ext uri="{BB962C8B-B14F-4D97-AF65-F5344CB8AC3E}">
        <p14:creationId xmlns:p14="http://schemas.microsoft.com/office/powerpoint/2010/main" val="1012594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627" t="25859" r="33284" b="25759"/>
          <a:stretch/>
        </p:blipFill>
        <p:spPr>
          <a:xfrm>
            <a:off x="1596787" y="916762"/>
            <a:ext cx="8147714" cy="5265675"/>
          </a:xfrm>
          <a:prstGeom prst="rect">
            <a:avLst/>
          </a:prstGeom>
        </p:spPr>
      </p:pic>
    </p:spTree>
    <p:extLst>
      <p:ext uri="{BB962C8B-B14F-4D97-AF65-F5344CB8AC3E}">
        <p14:creationId xmlns:p14="http://schemas.microsoft.com/office/powerpoint/2010/main" val="1245708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948" t="9532" r="28694" b="12818"/>
          <a:stretch/>
        </p:blipFill>
        <p:spPr>
          <a:xfrm>
            <a:off x="382137" y="709683"/>
            <a:ext cx="5527344" cy="5773003"/>
          </a:xfrm>
          <a:prstGeom prst="rect">
            <a:avLst/>
          </a:prstGeom>
        </p:spPr>
      </p:pic>
      <p:pic>
        <p:nvPicPr>
          <p:cNvPr id="4" name="Picture 3"/>
          <p:cNvPicPr>
            <a:picLocks noChangeAspect="1"/>
          </p:cNvPicPr>
          <p:nvPr/>
        </p:nvPicPr>
        <p:blipFill rotWithShape="1">
          <a:blip r:embed="rId3"/>
          <a:srcRect l="20373" t="30638" r="49179" b="17794"/>
          <a:stretch/>
        </p:blipFill>
        <p:spPr>
          <a:xfrm>
            <a:off x="6073254" y="504966"/>
            <a:ext cx="5581933" cy="6114197"/>
          </a:xfrm>
          <a:prstGeom prst="rect">
            <a:avLst/>
          </a:prstGeom>
        </p:spPr>
      </p:pic>
    </p:spTree>
    <p:extLst>
      <p:ext uri="{BB962C8B-B14F-4D97-AF65-F5344CB8AC3E}">
        <p14:creationId xmlns:p14="http://schemas.microsoft.com/office/powerpoint/2010/main" val="1631080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702" t="31633" r="39440" b="21777"/>
          <a:stretch/>
        </p:blipFill>
        <p:spPr>
          <a:xfrm>
            <a:off x="1446662" y="1191730"/>
            <a:ext cx="7465325" cy="4785989"/>
          </a:xfrm>
          <a:prstGeom prst="rect">
            <a:avLst/>
          </a:prstGeom>
          <a:ln>
            <a:noFill/>
          </a:ln>
          <a:effectLst>
            <a:softEdge rad="112500"/>
          </a:effectLst>
        </p:spPr>
      </p:pic>
    </p:spTree>
    <p:extLst>
      <p:ext uri="{BB962C8B-B14F-4D97-AF65-F5344CB8AC3E}">
        <p14:creationId xmlns:p14="http://schemas.microsoft.com/office/powerpoint/2010/main" val="1563721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515" t="18094" r="26008" b="16999"/>
          <a:stretch/>
        </p:blipFill>
        <p:spPr>
          <a:xfrm>
            <a:off x="300251" y="1699145"/>
            <a:ext cx="5609230" cy="4524232"/>
          </a:xfrm>
          <a:prstGeom prst="rect">
            <a:avLst/>
          </a:prstGeom>
        </p:spPr>
      </p:pic>
      <p:pic>
        <p:nvPicPr>
          <p:cNvPr id="3" name="Picture 2"/>
          <p:cNvPicPr>
            <a:picLocks noChangeAspect="1"/>
          </p:cNvPicPr>
          <p:nvPr/>
        </p:nvPicPr>
        <p:blipFill rotWithShape="1">
          <a:blip r:embed="rId4"/>
          <a:srcRect l="25858" t="16899" r="27799" b="16003"/>
          <a:stretch/>
        </p:blipFill>
        <p:spPr>
          <a:xfrm>
            <a:off x="6073254" y="1699146"/>
            <a:ext cx="5650174" cy="4524232"/>
          </a:xfrm>
          <a:prstGeom prst="rect">
            <a:avLst/>
          </a:prstGeom>
        </p:spPr>
      </p:pic>
      <p:sp>
        <p:nvSpPr>
          <p:cNvPr id="4" name="Title 3"/>
          <p:cNvSpPr>
            <a:spLocks noGrp="1"/>
          </p:cNvSpPr>
          <p:nvPr>
            <p:ph type="title"/>
          </p:nvPr>
        </p:nvSpPr>
        <p:spPr/>
        <p:txBody>
          <a:bodyPr/>
          <a:lstStyle/>
          <a:p>
            <a:r>
              <a:rPr lang="en-US" b="1" dirty="0"/>
              <a:t>Microscopic (histologic) description</a:t>
            </a:r>
            <a:endParaRPr lang="en-US" dirty="0"/>
          </a:p>
        </p:txBody>
      </p:sp>
    </p:spTree>
    <p:extLst>
      <p:ext uri="{BB962C8B-B14F-4D97-AF65-F5344CB8AC3E}">
        <p14:creationId xmlns:p14="http://schemas.microsoft.com/office/powerpoint/2010/main" val="2138436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small, walled-off </a:t>
            </a:r>
            <a:r>
              <a:rPr lang="en-US" dirty="0" smtClean="0"/>
              <a:t>intra-cortical </a:t>
            </a:r>
            <a:r>
              <a:rPr lang="en-US" dirty="0"/>
              <a:t>abscess is called a </a:t>
            </a:r>
            <a:r>
              <a:rPr lang="en-US" dirty="0" smtClean="0"/>
              <a:t>Brodie abscess</a:t>
            </a:r>
            <a:r>
              <a:rPr lang="en-US" dirty="0"/>
              <a:t>.</a:t>
            </a:r>
          </a:p>
        </p:txBody>
      </p:sp>
      <p:pic>
        <p:nvPicPr>
          <p:cNvPr id="3" name="Picture 2"/>
          <p:cNvPicPr>
            <a:picLocks noChangeAspect="1"/>
          </p:cNvPicPr>
          <p:nvPr/>
        </p:nvPicPr>
        <p:blipFill rotWithShape="1">
          <a:blip r:embed="rId2"/>
          <a:srcRect l="19702" t="24465" r="57686" b="38701"/>
          <a:stretch/>
        </p:blipFill>
        <p:spPr>
          <a:xfrm>
            <a:off x="6769288" y="1690688"/>
            <a:ext cx="4899547" cy="4487207"/>
          </a:xfrm>
          <a:prstGeom prst="rect">
            <a:avLst/>
          </a:prstGeom>
        </p:spPr>
      </p:pic>
      <p:sp>
        <p:nvSpPr>
          <p:cNvPr id="4" name="TextBox 3"/>
          <p:cNvSpPr txBox="1"/>
          <p:nvPr/>
        </p:nvSpPr>
        <p:spPr>
          <a:xfrm>
            <a:off x="838199" y="2142699"/>
            <a:ext cx="5521657" cy="1200329"/>
          </a:xfrm>
          <a:prstGeom prst="rect">
            <a:avLst/>
          </a:prstGeom>
          <a:noFill/>
        </p:spPr>
        <p:txBody>
          <a:bodyPr wrap="square" rtlCol="0">
            <a:spAutoFit/>
          </a:bodyPr>
          <a:lstStyle/>
          <a:p>
            <a:r>
              <a:rPr lang="en-US" sz="2400" b="1" dirty="0" smtClean="0">
                <a:solidFill>
                  <a:srgbClr val="FF3399"/>
                </a:solidFill>
              </a:rPr>
              <a:t>Typical appearance of Brodie abscess is:</a:t>
            </a:r>
          </a:p>
          <a:p>
            <a:r>
              <a:rPr lang="en-US" sz="2400" dirty="0" smtClean="0"/>
              <a:t>Lucency within the distal metaphysis with reactive surrounding sclerosis.</a:t>
            </a:r>
            <a:endParaRPr lang="en-US" sz="2400" dirty="0"/>
          </a:p>
        </p:txBody>
      </p:sp>
    </p:spTree>
    <p:extLst>
      <p:ext uri="{BB962C8B-B14F-4D97-AF65-F5344CB8AC3E}">
        <p14:creationId xmlns:p14="http://schemas.microsoft.com/office/powerpoint/2010/main" val="486198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79" t="4356" r="1604" b="7044"/>
          <a:stretch/>
        </p:blipFill>
        <p:spPr>
          <a:xfrm>
            <a:off x="200167" y="259308"/>
            <a:ext cx="11791666" cy="6414447"/>
          </a:xfrm>
          <a:prstGeom prst="rect">
            <a:avLst/>
          </a:prstGeom>
          <a:ln>
            <a:noFill/>
          </a:ln>
          <a:effectLst>
            <a:softEdge rad="112500"/>
          </a:effectLst>
        </p:spPr>
      </p:pic>
    </p:spTree>
    <p:extLst>
      <p:ext uri="{BB962C8B-B14F-4D97-AF65-F5344CB8AC3E}">
        <p14:creationId xmlns:p14="http://schemas.microsoft.com/office/powerpoint/2010/main" val="1882945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Diseases of skeletal muscle</a:t>
            </a:r>
            <a:endParaRPr lang="en-US" dirty="0"/>
          </a:p>
        </p:txBody>
      </p:sp>
    </p:spTree>
    <p:extLst>
      <p:ext uri="{BB962C8B-B14F-4D97-AF65-F5344CB8AC3E}">
        <p14:creationId xmlns:p14="http://schemas.microsoft.com/office/powerpoint/2010/main" val="3811443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Spinal Muscular Atrophy </a:t>
            </a:r>
            <a:br>
              <a:rPr lang="en-US" dirty="0"/>
            </a:br>
            <a:r>
              <a:rPr lang="en-US" dirty="0"/>
              <a:t>(Infantile Motor Neuron Disease)</a:t>
            </a:r>
          </a:p>
        </p:txBody>
      </p:sp>
      <p:sp>
        <p:nvSpPr>
          <p:cNvPr id="5" name="Content Placeholder 4"/>
          <p:cNvSpPr>
            <a:spLocks noGrp="1"/>
          </p:cNvSpPr>
          <p:nvPr>
            <p:ph idx="1"/>
          </p:nvPr>
        </p:nvSpPr>
        <p:spPr>
          <a:xfrm>
            <a:off x="838200" y="1690688"/>
            <a:ext cx="10515600" cy="4486275"/>
          </a:xfrm>
        </p:spPr>
        <p:txBody>
          <a:bodyPr/>
          <a:lstStyle/>
          <a:p>
            <a:r>
              <a:rPr lang="en-US" dirty="0"/>
              <a:t>Histology typically exhibits large numbers of extremely </a:t>
            </a:r>
            <a:r>
              <a:rPr lang="en-US" dirty="0" smtClean="0"/>
              <a:t>atrophic muscle </a:t>
            </a:r>
            <a:r>
              <a:rPr lang="en-US" dirty="0"/>
              <a:t>fibers, often involving an entire fascicle of a muscle.</a:t>
            </a:r>
          </a:p>
        </p:txBody>
      </p:sp>
      <p:pic>
        <p:nvPicPr>
          <p:cNvPr id="6" name="Picture 5"/>
          <p:cNvPicPr>
            <a:picLocks noChangeAspect="1"/>
          </p:cNvPicPr>
          <p:nvPr/>
        </p:nvPicPr>
        <p:blipFill rotWithShape="1">
          <a:blip r:embed="rId2"/>
          <a:srcRect l="3694" t="15904" r="61380" b="36312"/>
          <a:stretch/>
        </p:blipFill>
        <p:spPr>
          <a:xfrm>
            <a:off x="2156346" y="2642192"/>
            <a:ext cx="7397087" cy="3854142"/>
          </a:xfrm>
          <a:prstGeom prst="rect">
            <a:avLst/>
          </a:prstGeom>
        </p:spPr>
      </p:pic>
    </p:spTree>
    <p:extLst>
      <p:ext uri="{BB962C8B-B14F-4D97-AF65-F5344CB8AC3E}">
        <p14:creationId xmlns:p14="http://schemas.microsoft.com/office/powerpoint/2010/main" val="1363898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3918" t="9333" r="34291" b="6048"/>
          <a:stretch/>
        </p:blipFill>
        <p:spPr>
          <a:xfrm>
            <a:off x="518616" y="0"/>
            <a:ext cx="6141494" cy="6646460"/>
          </a:xfrm>
          <a:prstGeom prst="rect">
            <a:avLst/>
          </a:prstGeom>
        </p:spPr>
      </p:pic>
      <p:pic>
        <p:nvPicPr>
          <p:cNvPr id="6" name="Picture 5"/>
          <p:cNvPicPr>
            <a:picLocks noChangeAspect="1"/>
          </p:cNvPicPr>
          <p:nvPr/>
        </p:nvPicPr>
        <p:blipFill rotWithShape="1">
          <a:blip r:embed="rId4"/>
          <a:srcRect l="30224" t="30240" r="23881" b="22175"/>
          <a:stretch/>
        </p:blipFill>
        <p:spPr>
          <a:xfrm>
            <a:off x="6951258" y="1392071"/>
            <a:ext cx="5240742" cy="4954137"/>
          </a:xfrm>
          <a:prstGeom prst="rect">
            <a:avLst/>
          </a:prstGeom>
        </p:spPr>
      </p:pic>
    </p:spTree>
    <p:extLst>
      <p:ext uri="{BB962C8B-B14F-4D97-AF65-F5344CB8AC3E}">
        <p14:creationId xmlns:p14="http://schemas.microsoft.com/office/powerpoint/2010/main" val="28595317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Paget disease and Osteomyelitis</a:t>
            </a:r>
            <a:endParaRPr lang="en-US" dirty="0"/>
          </a:p>
        </p:txBody>
      </p:sp>
      <p:sp>
        <p:nvSpPr>
          <p:cNvPr id="3" name="Subtitle 2"/>
          <p:cNvSpPr>
            <a:spLocks noGrp="1"/>
          </p:cNvSpPr>
          <p:nvPr>
            <p:ph type="subTitle" idx="1"/>
          </p:nvPr>
        </p:nvSpPr>
        <p:spPr>
          <a:xfrm>
            <a:off x="11580720" y="8142543"/>
            <a:ext cx="9144000" cy="1655762"/>
          </a:xfrm>
        </p:spPr>
        <p:txBody>
          <a:bodyPr/>
          <a:lstStyle/>
          <a:p>
            <a:endParaRPr lang="en-US" dirty="0"/>
          </a:p>
        </p:txBody>
      </p:sp>
    </p:spTree>
    <p:extLst>
      <p:ext uri="{BB962C8B-B14F-4D97-AF65-F5344CB8AC3E}">
        <p14:creationId xmlns:p14="http://schemas.microsoft.com/office/powerpoint/2010/main" val="2226098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Morphology </a:t>
            </a:r>
            <a:endParaRPr lang="en-US" dirty="0"/>
          </a:p>
        </p:txBody>
      </p:sp>
      <p:sp>
        <p:nvSpPr>
          <p:cNvPr id="3" name="Content Placeholder 2"/>
          <p:cNvSpPr>
            <a:spLocks noGrp="1"/>
          </p:cNvSpPr>
          <p:nvPr>
            <p:ph idx="1"/>
          </p:nvPr>
        </p:nvSpPr>
        <p:spPr>
          <a:xfrm>
            <a:off x="838200" y="1825625"/>
            <a:ext cx="7241275" cy="4351338"/>
          </a:xfrm>
        </p:spPr>
        <p:txBody>
          <a:bodyPr>
            <a:normAutofit fontScale="85000" lnSpcReduction="20000"/>
          </a:bodyPr>
          <a:lstStyle/>
          <a:p>
            <a:r>
              <a:rPr lang="en-US" dirty="0" smtClean="0"/>
              <a:t>DMD cases can exhibit enlarged, rounded, hyaline fibers lacking normal cross striations. Both DMD and BMD muscles show:</a:t>
            </a:r>
          </a:p>
          <a:p>
            <a:r>
              <a:rPr lang="en-US" dirty="0" smtClean="0"/>
              <a:t>Variation in myofiber diameter, with both small and giant fibers, sometimes with fiber splitting</a:t>
            </a:r>
          </a:p>
          <a:p>
            <a:r>
              <a:rPr lang="en-US" dirty="0" smtClean="0"/>
              <a:t>Increased numbers of internalized nuclei degeneration, necrosis, and phagocytosis of muscle fibers</a:t>
            </a:r>
          </a:p>
          <a:p>
            <a:r>
              <a:rPr lang="en-US" dirty="0" smtClean="0"/>
              <a:t>Regeneration of muscle fibers</a:t>
            </a:r>
          </a:p>
          <a:p>
            <a:r>
              <a:rPr lang="en-US" dirty="0" smtClean="0"/>
              <a:t>Proliferation of endomysial connective tissue</a:t>
            </a:r>
          </a:p>
          <a:p>
            <a:r>
              <a:rPr lang="en-US" dirty="0" smtClean="0"/>
              <a:t>In late stages, muscles are entirely replaced by fat and connective tissue</a:t>
            </a:r>
          </a:p>
          <a:p>
            <a:r>
              <a:rPr lang="en-US" dirty="0" smtClean="0"/>
              <a:t>Both type 1 and type 2 fibers are involved, without change in relative distribution.</a:t>
            </a:r>
            <a:endParaRPr lang="en-US" dirty="0"/>
          </a:p>
        </p:txBody>
      </p:sp>
      <p:pic>
        <p:nvPicPr>
          <p:cNvPr id="4" name="Picture 3"/>
          <p:cNvPicPr>
            <a:picLocks noChangeAspect="1"/>
          </p:cNvPicPr>
          <p:nvPr/>
        </p:nvPicPr>
        <p:blipFill rotWithShape="1">
          <a:blip r:embed="rId2"/>
          <a:srcRect l="65597" t="25461" r="9888" b="15804"/>
          <a:stretch/>
        </p:blipFill>
        <p:spPr>
          <a:xfrm>
            <a:off x="8079475" y="791570"/>
            <a:ext cx="3867963" cy="5210270"/>
          </a:xfrm>
          <a:prstGeom prst="rect">
            <a:avLst/>
          </a:prstGeom>
        </p:spPr>
      </p:pic>
    </p:spTree>
    <p:extLst>
      <p:ext uri="{BB962C8B-B14F-4D97-AF65-F5344CB8AC3E}">
        <p14:creationId xmlns:p14="http://schemas.microsoft.com/office/powerpoint/2010/main" val="39809088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739" t="11922" r="26343" b="19189"/>
          <a:stretch/>
        </p:blipFill>
        <p:spPr>
          <a:xfrm>
            <a:off x="2452255" y="1288472"/>
            <a:ext cx="6951053" cy="4853227"/>
          </a:xfrm>
          <a:prstGeom prst="rect">
            <a:avLst/>
          </a:prstGeom>
        </p:spPr>
      </p:pic>
      <p:sp>
        <p:nvSpPr>
          <p:cNvPr id="5" name="TextBox 4"/>
          <p:cNvSpPr txBox="1"/>
          <p:nvPr/>
        </p:nvSpPr>
        <p:spPr>
          <a:xfrm>
            <a:off x="1528549" y="6127845"/>
            <a:ext cx="9498841" cy="646331"/>
          </a:xfrm>
          <a:prstGeom prst="rect">
            <a:avLst/>
          </a:prstGeom>
          <a:noFill/>
        </p:spPr>
        <p:txBody>
          <a:bodyPr wrap="square" rtlCol="0">
            <a:spAutoFit/>
          </a:bodyPr>
          <a:lstStyle/>
          <a:p>
            <a:pPr algn="ctr"/>
            <a:r>
              <a:rPr lang="en-US" dirty="0"/>
              <a:t> </a:t>
            </a:r>
            <a:r>
              <a:rPr lang="en-US" dirty="0" err="1"/>
              <a:t>Gottron's</a:t>
            </a:r>
            <a:r>
              <a:rPr lang="en-US" dirty="0"/>
              <a:t> papules. Discrete erythematous papules overlying the metacarpal and interphalangeal joints in a patient with juvenile dermatomyositis</a:t>
            </a:r>
          </a:p>
        </p:txBody>
      </p:sp>
      <p:sp>
        <p:nvSpPr>
          <p:cNvPr id="2" name="Rectangle 1"/>
          <p:cNvSpPr/>
          <p:nvPr/>
        </p:nvSpPr>
        <p:spPr>
          <a:xfrm>
            <a:off x="150129" y="205312"/>
            <a:ext cx="3727687" cy="707886"/>
          </a:xfrm>
          <a:prstGeom prst="rect">
            <a:avLst/>
          </a:prstGeom>
        </p:spPr>
        <p:txBody>
          <a:bodyPr wrap="none">
            <a:spAutoFit/>
          </a:bodyPr>
          <a:lstStyle/>
          <a:p>
            <a:r>
              <a:rPr lang="en-US" sz="4000" dirty="0" err="1"/>
              <a:t>Dermatomyositis</a:t>
            </a:r>
            <a:endParaRPr lang="en-US" sz="4000" dirty="0"/>
          </a:p>
        </p:txBody>
      </p:sp>
    </p:spTree>
    <p:extLst>
      <p:ext uri="{BB962C8B-B14F-4D97-AF65-F5344CB8AC3E}">
        <p14:creationId xmlns:p14="http://schemas.microsoft.com/office/powerpoint/2010/main" val="3699103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originals/84/62/fe/8462fe01333e0889da4e81f64e7897c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73" y="327569"/>
            <a:ext cx="11361456" cy="6340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969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784" t="19886" r="18060" b="17994"/>
          <a:stretch/>
        </p:blipFill>
        <p:spPr>
          <a:xfrm>
            <a:off x="832251" y="545909"/>
            <a:ext cx="10509038" cy="5882185"/>
          </a:xfrm>
          <a:prstGeom prst="rect">
            <a:avLst/>
          </a:prstGeom>
          <a:ln>
            <a:noFill/>
          </a:ln>
          <a:effectLst>
            <a:softEdge rad="112500"/>
          </a:effectLst>
        </p:spPr>
      </p:pic>
    </p:spTree>
    <p:extLst>
      <p:ext uri="{BB962C8B-B14F-4D97-AF65-F5344CB8AC3E}">
        <p14:creationId xmlns:p14="http://schemas.microsoft.com/office/powerpoint/2010/main" val="2444738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593" t="16956" r="59342" b="42065"/>
          <a:stretch/>
        </p:blipFill>
        <p:spPr>
          <a:xfrm>
            <a:off x="764275" y="678170"/>
            <a:ext cx="10536072" cy="5490620"/>
          </a:xfrm>
          <a:prstGeom prst="rect">
            <a:avLst/>
          </a:prstGeom>
        </p:spPr>
      </p:pic>
    </p:spTree>
    <p:extLst>
      <p:ext uri="{BB962C8B-B14F-4D97-AF65-F5344CB8AC3E}">
        <p14:creationId xmlns:p14="http://schemas.microsoft.com/office/powerpoint/2010/main" val="2610876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590" t="43977" r="15484" b="19189"/>
          <a:stretch/>
        </p:blipFill>
        <p:spPr>
          <a:xfrm>
            <a:off x="884004" y="1201003"/>
            <a:ext cx="10429990" cy="4326341"/>
          </a:xfrm>
          <a:prstGeom prst="rect">
            <a:avLst/>
          </a:prstGeom>
        </p:spPr>
      </p:pic>
    </p:spTree>
    <p:extLst>
      <p:ext uri="{BB962C8B-B14F-4D97-AF65-F5344CB8AC3E}">
        <p14:creationId xmlns:p14="http://schemas.microsoft.com/office/powerpoint/2010/main" val="2124001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Soft </a:t>
            </a:r>
            <a:r>
              <a:rPr lang="en-US" dirty="0" smtClean="0"/>
              <a:t>Tissue and Bone Tumors</a:t>
            </a:r>
            <a:endParaRPr lang="en-US" dirty="0"/>
          </a:p>
        </p:txBody>
      </p:sp>
    </p:spTree>
    <p:extLst>
      <p:ext uri="{BB962C8B-B14F-4D97-AF65-F5344CB8AC3E}">
        <p14:creationId xmlns:p14="http://schemas.microsoft.com/office/powerpoint/2010/main" val="3875992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142" y="1412776"/>
            <a:ext cx="5755857"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2" y="116632"/>
            <a:ext cx="6440361" cy="6566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1734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3961" y="269776"/>
            <a:ext cx="6062464" cy="1143000"/>
          </a:xfrm>
        </p:spPr>
        <p:txBody>
          <a:bodyPr>
            <a:normAutofit/>
          </a:bodyPr>
          <a:lstStyle/>
          <a:p>
            <a:r>
              <a:rPr lang="en-US" sz="3000" dirty="0" smtClean="0"/>
              <a:t>Normal adipose tissue</a:t>
            </a:r>
            <a:endParaRPr lang="en-US" sz="3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3" y="1556792"/>
            <a:ext cx="6172115"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14842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t>
            </a:r>
            <a:endParaRPr lang="en-US" dirty="0"/>
          </a:p>
        </p:txBody>
      </p:sp>
      <p:sp>
        <p:nvSpPr>
          <p:cNvPr id="2" name="Content Placeholder 1"/>
          <p:cNvSpPr>
            <a:spLocks noGrp="1"/>
          </p:cNvSpPr>
          <p:nvPr>
            <p:ph idx="1"/>
          </p:nvPr>
        </p:nvSpPr>
        <p:spPr/>
        <p:txBody>
          <a:bodyPr/>
          <a:lstStyle/>
          <a:p>
            <a:r>
              <a:rPr lang="en-US" dirty="0" smtClean="0"/>
              <a:t>+985*</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49" y="242889"/>
            <a:ext cx="4343400"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4772224" y="656772"/>
            <a:ext cx="1536171"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076" y="205615"/>
            <a:ext cx="4374513" cy="1776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a:xfrm>
            <a:off x="9024795" y="1995064"/>
            <a:ext cx="576064"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732" y="2852937"/>
            <a:ext cx="3668779" cy="1770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p:cNvSpPr/>
          <p:nvPr/>
        </p:nvSpPr>
        <p:spPr>
          <a:xfrm>
            <a:off x="5283959" y="3393555"/>
            <a:ext cx="1868156" cy="5385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0148" y="3052571"/>
            <a:ext cx="4270509" cy="2299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3712" y="4947875"/>
            <a:ext cx="3678069" cy="207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urved Right Arrow 10"/>
          <p:cNvSpPr/>
          <p:nvPr/>
        </p:nvSpPr>
        <p:spPr>
          <a:xfrm rot="20068560">
            <a:off x="1773788" y="4841950"/>
            <a:ext cx="913089" cy="1622055"/>
          </a:xfrm>
          <a:prstGeom prst="curvedRightArrow">
            <a:avLst>
              <a:gd name="adj1" fmla="val 26422"/>
              <a:gd name="adj2" fmla="val 67459"/>
              <a:gd name="adj3" fmla="val 396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26500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steoclasts"/>
          <p:cNvPicPr>
            <a:picLocks noChangeAspect="1" noChangeArrowheads="1"/>
          </p:cNvPicPr>
          <p:nvPr/>
        </p:nvPicPr>
        <p:blipFill rotWithShape="1">
          <a:blip r:embed="rId2">
            <a:extLst>
              <a:ext uri="{28A0092B-C50C-407E-A947-70E740481C1C}">
                <a14:useLocalDpi xmlns:a14="http://schemas.microsoft.com/office/drawing/2010/main" val="0"/>
              </a:ext>
            </a:extLst>
          </a:blip>
          <a:srcRect l="73" t="25109" r="56886" b="1539"/>
          <a:stretch/>
        </p:blipFill>
        <p:spPr bwMode="auto">
          <a:xfrm>
            <a:off x="0" y="0"/>
            <a:ext cx="120646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78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11582400" cy="1143000"/>
          </a:xfrm>
        </p:spPr>
        <p:txBody>
          <a:bodyPr>
            <a:noAutofit/>
          </a:bodyPr>
          <a:lstStyle/>
          <a:p>
            <a:r>
              <a:rPr lang="en-US" sz="2000" dirty="0" err="1"/>
              <a:t>Myxoid</a:t>
            </a:r>
            <a:r>
              <a:rPr lang="en-US" sz="2000" dirty="0"/>
              <a:t> </a:t>
            </a:r>
            <a:r>
              <a:rPr lang="en-US" sz="2000" dirty="0" err="1"/>
              <a:t>liposarcoma</a:t>
            </a:r>
            <a:r>
              <a:rPr lang="en-US" sz="2000" dirty="0"/>
              <a:t>. Adult-appearing fat cells and </a:t>
            </a:r>
            <a:r>
              <a:rPr lang="en-US" sz="2000" dirty="0" smtClean="0"/>
              <a:t>more primitive </a:t>
            </a:r>
            <a:r>
              <a:rPr lang="en-US" sz="2000" dirty="0"/>
              <a:t>cells, with lipid vacuoles (</a:t>
            </a:r>
            <a:r>
              <a:rPr lang="en-US" sz="2000" dirty="0" err="1"/>
              <a:t>lipoblasts</a:t>
            </a:r>
            <a:r>
              <a:rPr lang="en-US" sz="2000" dirty="0"/>
              <a:t>), are scattered in </a:t>
            </a:r>
            <a:r>
              <a:rPr lang="en-US" sz="2000" dirty="0" smtClean="0"/>
              <a:t>abundant </a:t>
            </a:r>
            <a:r>
              <a:rPr lang="en-US" sz="2000" dirty="0" err="1" smtClean="0"/>
              <a:t>myxoid</a:t>
            </a:r>
            <a:r>
              <a:rPr lang="en-US" sz="2000" dirty="0" smtClean="0"/>
              <a:t> </a:t>
            </a:r>
            <a:r>
              <a:rPr lang="en-US" sz="2000" dirty="0"/>
              <a:t>matrix and a rich, arborizing capillary network.</a:t>
            </a:r>
          </a:p>
        </p:txBody>
      </p:sp>
      <p:sp>
        <p:nvSpPr>
          <p:cNvPr id="2" name="Content Placeholder 1"/>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831" y="2060849"/>
            <a:ext cx="868680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92260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9349" y="274638"/>
            <a:ext cx="11952651" cy="1143000"/>
          </a:xfrm>
        </p:spPr>
        <p:txBody>
          <a:bodyPr>
            <a:noAutofit/>
          </a:bodyPr>
          <a:lstStyle/>
          <a:p>
            <a:r>
              <a:rPr lang="en-US" sz="2000" dirty="0"/>
              <a:t>Nodular fasciitis. A highly cellular lesion composed </a:t>
            </a:r>
            <a:r>
              <a:rPr lang="en-US" sz="2000" dirty="0" smtClean="0"/>
              <a:t>of plump</a:t>
            </a:r>
            <a:r>
              <a:rPr lang="en-US" sz="2000" dirty="0"/>
              <a:t>, randomly oriented spindle cells surrounded by </a:t>
            </a:r>
            <a:r>
              <a:rPr lang="en-US" sz="2000" dirty="0" err="1"/>
              <a:t>myxoid</a:t>
            </a:r>
            <a:r>
              <a:rPr lang="en-US" sz="2000" dirty="0"/>
              <a:t> stroma</a:t>
            </a:r>
            <a:r>
              <a:rPr lang="en-US" sz="2000" dirty="0" smtClean="0"/>
              <a:t>. </a:t>
            </a:r>
            <a:br>
              <a:rPr lang="en-US" sz="2000" dirty="0" smtClean="0"/>
            </a:br>
            <a:r>
              <a:rPr lang="en-US" sz="2000" dirty="0" smtClean="0"/>
              <a:t>Note </a:t>
            </a:r>
            <a:r>
              <a:rPr lang="en-US" sz="2000" dirty="0"/>
              <a:t>the prominent mitotic activity</a:t>
            </a: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445353" y="2561112"/>
            <a:ext cx="5301295" cy="2604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754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11582400" cy="1143000"/>
          </a:xfrm>
        </p:spPr>
        <p:txBody>
          <a:bodyPr>
            <a:noAutofit/>
          </a:bodyPr>
          <a:lstStyle/>
          <a:p>
            <a:r>
              <a:rPr lang="en-US" sz="3000" dirty="0" err="1"/>
              <a:t>Fibrosarcoma</a:t>
            </a:r>
            <a:r>
              <a:rPr lang="en-US" sz="3000" dirty="0"/>
              <a:t>. Malignant spindle cells here are </a:t>
            </a:r>
            <a:r>
              <a:rPr lang="en-US" sz="3000" dirty="0" smtClean="0"/>
              <a:t>arranged in </a:t>
            </a:r>
            <a:r>
              <a:rPr lang="en-US" sz="3000" dirty="0"/>
              <a:t>a herringbone pattern.</a:t>
            </a:r>
          </a:p>
        </p:txBody>
      </p:sp>
      <p:sp>
        <p:nvSpPr>
          <p:cNvPr id="2" name="Content Placeholder 1"/>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703" y="1285874"/>
            <a:ext cx="9437349" cy="4663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8480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5360" y="274638"/>
            <a:ext cx="11856640" cy="1143000"/>
          </a:xfrm>
        </p:spPr>
        <p:txBody>
          <a:bodyPr>
            <a:noAutofit/>
          </a:bodyPr>
          <a:lstStyle/>
          <a:p>
            <a:r>
              <a:rPr lang="en-US" sz="2000" dirty="0" err="1"/>
              <a:t>Rhabdomyosarcoma</a:t>
            </a:r>
            <a:r>
              <a:rPr lang="en-US" sz="2000" dirty="0"/>
              <a:t>. The </a:t>
            </a:r>
            <a:r>
              <a:rPr lang="en-US" sz="2000" dirty="0" err="1"/>
              <a:t>rhabdomyoblasts</a:t>
            </a:r>
            <a:r>
              <a:rPr lang="en-US" sz="2000" dirty="0"/>
              <a:t> are large and</a:t>
            </a:r>
            <a:br>
              <a:rPr lang="en-US" sz="2000" dirty="0"/>
            </a:br>
            <a:r>
              <a:rPr lang="en-US" sz="2000" dirty="0"/>
              <a:t>round and have abundant </a:t>
            </a:r>
            <a:r>
              <a:rPr lang="en-US" sz="2000" dirty="0" err="1"/>
              <a:t>eosinophilic</a:t>
            </a:r>
            <a:r>
              <a:rPr lang="en-US" sz="2000" dirty="0"/>
              <a:t> </a:t>
            </a:r>
            <a:r>
              <a:rPr lang="en-US" sz="2000" dirty="0" smtClean="0"/>
              <a:t>cytoplasm.</a:t>
            </a:r>
            <a:endParaRPr lang="en-US" sz="2000" dirty="0"/>
          </a:p>
        </p:txBody>
      </p:sp>
      <p:sp>
        <p:nvSpPr>
          <p:cNvPr id="2" name="Content Placeholder 1"/>
          <p:cNvSpPr>
            <a:spLocks noGrp="1"/>
          </p:cNvSpPr>
          <p:nvPr>
            <p:ph idx="1"/>
          </p:nvPr>
        </p:nvSpPr>
        <p:spPr>
          <a:xfrm>
            <a:off x="623392" y="1254596"/>
            <a:ext cx="11439061" cy="4525963"/>
          </a:xfrm>
        </p:spPr>
        <p:txBody>
          <a:bodyPr>
            <a:normAutofit/>
          </a:bodyPr>
          <a:lstStyle/>
          <a:p>
            <a:pPr marL="109728" indent="0">
              <a:buNone/>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84785"/>
            <a:ext cx="868680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3268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a:t>Synovial sarcoma exhibiting a classic biphasic spindle cell</a:t>
            </a:r>
            <a:br>
              <a:rPr lang="en-US" sz="2000" dirty="0"/>
            </a:br>
            <a:r>
              <a:rPr lang="en-US" sz="2000" dirty="0"/>
              <a:t>and </a:t>
            </a:r>
            <a:r>
              <a:rPr lang="en-US" sz="2000" dirty="0" err="1"/>
              <a:t>glandlike</a:t>
            </a:r>
            <a:r>
              <a:rPr lang="en-US" sz="2000" dirty="0"/>
              <a:t> histologic appearance.</a:t>
            </a:r>
          </a:p>
        </p:txBody>
      </p:sp>
      <p:sp>
        <p:nvSpPr>
          <p:cNvPr id="2" name="Content Placeholder 1"/>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72817"/>
            <a:ext cx="868680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5713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1" y="109539"/>
            <a:ext cx="6413500" cy="663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42335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9349" y="274638"/>
            <a:ext cx="11617291" cy="1143000"/>
          </a:xfrm>
        </p:spPr>
        <p:txBody>
          <a:bodyPr>
            <a:noAutofit/>
          </a:bodyPr>
          <a:lstStyle/>
          <a:p>
            <a:r>
              <a:rPr lang="en-US" sz="2000" dirty="0" smtClean="0">
                <a:solidFill>
                  <a:srgbClr val="FF0000"/>
                </a:solidFill>
              </a:rPr>
              <a:t>Osteoid</a:t>
            </a:r>
            <a:r>
              <a:rPr lang="en-US" sz="2000" dirty="0" smtClean="0"/>
              <a:t> </a:t>
            </a:r>
            <a:r>
              <a:rPr lang="en-US" sz="2000" dirty="0" err="1">
                <a:solidFill>
                  <a:srgbClr val="FF0000"/>
                </a:solidFill>
              </a:rPr>
              <a:t>osteoma</a:t>
            </a:r>
            <a:r>
              <a:rPr lang="en-US" sz="2000" dirty="0">
                <a:solidFill>
                  <a:srgbClr val="FF0000"/>
                </a:solidFill>
              </a:rPr>
              <a:t> </a:t>
            </a:r>
            <a:r>
              <a:rPr lang="en-US" sz="2000" dirty="0"/>
              <a:t>showing randomly oriented </a:t>
            </a:r>
            <a:r>
              <a:rPr lang="en-US" sz="2000" dirty="0" err="1" smtClean="0"/>
              <a:t>trabeculae</a:t>
            </a:r>
            <a:r>
              <a:rPr lang="en-US" sz="2000" dirty="0" smtClean="0"/>
              <a:t> of </a:t>
            </a:r>
            <a:r>
              <a:rPr lang="en-US" sz="2000" dirty="0"/>
              <a:t>woven bone rimmed by prominent osteoblasts. The </a:t>
            </a:r>
            <a:r>
              <a:rPr lang="en-US" sz="2000" dirty="0" err="1" smtClean="0"/>
              <a:t>intertrabecular</a:t>
            </a:r>
            <a:r>
              <a:rPr lang="en-US" sz="2000" dirty="0" smtClean="0"/>
              <a:t> spaces </a:t>
            </a:r>
            <a:r>
              <a:rPr lang="en-US" sz="2000" dirty="0"/>
              <a:t>are filled by vascular loose connective tissue.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499" y="1772817"/>
            <a:ext cx="8674100"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504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1371" y="274638"/>
            <a:ext cx="11151029" cy="2002234"/>
          </a:xfrm>
        </p:spPr>
        <p:txBody>
          <a:bodyPr>
            <a:noAutofit/>
          </a:bodyPr>
          <a:lstStyle/>
          <a:p>
            <a:r>
              <a:rPr lang="en-US" sz="1700" dirty="0" smtClean="0"/>
              <a:t>Macroscopically. Mass </a:t>
            </a:r>
            <a:r>
              <a:rPr lang="en-US" sz="1700" dirty="0"/>
              <a:t>involving the upper end of </a:t>
            </a:r>
            <a:r>
              <a:rPr lang="en-US" sz="1700" dirty="0" smtClean="0"/>
              <a:t>the tibia</a:t>
            </a:r>
            <a:r>
              <a:rPr lang="en-US" sz="1700" dirty="0"/>
              <a:t>. The tan-white tumor fills most of the medullary cavity of </a:t>
            </a:r>
            <a:r>
              <a:rPr lang="en-US" sz="1700" dirty="0" smtClean="0"/>
              <a:t>the metaphysis </a:t>
            </a:r>
            <a:r>
              <a:rPr lang="en-US" sz="1700" dirty="0"/>
              <a:t>and proximal diaphysis. It has infiltrated through the cortex</a:t>
            </a:r>
            <a:r>
              <a:rPr lang="en-US" sz="1700" dirty="0" smtClean="0"/>
              <a:t>, lifted </a:t>
            </a:r>
            <a:r>
              <a:rPr lang="en-US" sz="1700" dirty="0"/>
              <a:t>the </a:t>
            </a:r>
            <a:r>
              <a:rPr lang="en-US" sz="1700" dirty="0" err="1"/>
              <a:t>periosteum</a:t>
            </a:r>
            <a:r>
              <a:rPr lang="en-US" sz="1700" dirty="0"/>
              <a:t>, and formed soft tissue masses on both sides of </a:t>
            </a:r>
            <a:r>
              <a:rPr lang="en-US" sz="1700" dirty="0" smtClean="0"/>
              <a:t>the bone</a:t>
            </a:r>
            <a:r>
              <a:rPr lang="en-US" sz="1700" dirty="0"/>
              <a:t>. </a:t>
            </a:r>
            <a:r>
              <a:rPr lang="en-US" sz="1700" dirty="0" smtClean="0"/>
              <a:t/>
            </a:r>
            <a:br>
              <a:rPr lang="en-US" sz="1700" dirty="0" smtClean="0"/>
            </a:br>
            <a:r>
              <a:rPr lang="en-US" sz="1700" dirty="0"/>
              <a:t/>
            </a:r>
            <a:br>
              <a:rPr lang="en-US" sz="1700" dirty="0"/>
            </a:br>
            <a:r>
              <a:rPr lang="en-US" sz="1700" dirty="0" smtClean="0"/>
              <a:t>Microscopically</a:t>
            </a:r>
            <a:r>
              <a:rPr lang="en-US" sz="1700" dirty="0"/>
              <a:t>, </a:t>
            </a:r>
            <a:r>
              <a:rPr lang="en-US" sz="1700" dirty="0" smtClean="0"/>
              <a:t>with </a:t>
            </a:r>
            <a:r>
              <a:rPr lang="en-US" sz="1700" dirty="0"/>
              <a:t>coarse, lacelike pattern of </a:t>
            </a:r>
            <a:r>
              <a:rPr lang="en-US" sz="1700" dirty="0" smtClean="0"/>
              <a:t>neoplastic bone </a:t>
            </a:r>
            <a:r>
              <a:rPr lang="en-US" sz="1700" dirty="0"/>
              <a:t>(arrow) produced by anaplastic tumor cells. Note the </a:t>
            </a:r>
            <a:r>
              <a:rPr lang="en-US" sz="1700" dirty="0" smtClean="0"/>
              <a:t>wildly aberrant </a:t>
            </a:r>
            <a:r>
              <a:rPr lang="en-US" sz="1700" dirty="0"/>
              <a:t>mitotic figures (arrowheads).</a:t>
            </a:r>
          </a:p>
        </p:txBody>
      </p:sp>
      <p:pic>
        <p:nvPicPr>
          <p:cNvPr id="30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721601" y="2434779"/>
            <a:ext cx="337410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7542" y="2537520"/>
            <a:ext cx="3881335"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85300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3340" y="1052736"/>
            <a:ext cx="4773728" cy="2736304"/>
          </a:xfrm>
        </p:spPr>
        <p:txBody>
          <a:bodyPr>
            <a:normAutofit/>
          </a:bodyPr>
          <a:lstStyle/>
          <a:p>
            <a:r>
              <a:rPr lang="en-US" sz="1800" b="0" dirty="0" err="1"/>
              <a:t>Chondrosarcoma</a:t>
            </a:r>
            <a:r>
              <a:rPr lang="en-US" sz="1800" b="0" dirty="0"/>
              <a:t>. </a:t>
            </a:r>
            <a:r>
              <a:rPr lang="en-US" sz="1800" dirty="0"/>
              <a:t>A, </a:t>
            </a:r>
            <a:r>
              <a:rPr lang="en-US" sz="1800" b="0" dirty="0"/>
              <a:t>Islands of hyaline and </a:t>
            </a:r>
            <a:r>
              <a:rPr lang="en-US" sz="1800" b="0" dirty="0" err="1"/>
              <a:t>myxoid</a:t>
            </a:r>
            <a:r>
              <a:rPr lang="en-US" sz="1800" b="0" dirty="0"/>
              <a:t> cartilage</a:t>
            </a:r>
            <a:br>
              <a:rPr lang="en-US" sz="1800" b="0" dirty="0"/>
            </a:br>
            <a:r>
              <a:rPr lang="en-US" sz="1800" b="0" dirty="0"/>
              <a:t>expand the medullary cavity and grow through the cortex to form</a:t>
            </a:r>
            <a:br>
              <a:rPr lang="en-US" sz="1800" b="0" dirty="0"/>
            </a:br>
            <a:r>
              <a:rPr lang="en-US" sz="1800" b="0" dirty="0"/>
              <a:t>a sessile </a:t>
            </a:r>
            <a:r>
              <a:rPr lang="en-US" sz="1800" b="0" dirty="0" err="1"/>
              <a:t>paracortical</a:t>
            </a:r>
            <a:r>
              <a:rPr lang="en-US" sz="1800" b="0" dirty="0"/>
              <a:t> mass. </a:t>
            </a:r>
            <a:r>
              <a:rPr lang="en-US" sz="1800" b="0" dirty="0" smtClean="0"/>
              <a:t/>
            </a:r>
            <a:br>
              <a:rPr lang="en-US" sz="1800" b="0" dirty="0" smtClean="0"/>
            </a:br>
            <a:r>
              <a:rPr lang="en-US" sz="1800" b="0" dirty="0"/>
              <a:t/>
            </a:r>
            <a:br>
              <a:rPr lang="en-US" sz="1800" b="0" dirty="0"/>
            </a:br>
            <a:r>
              <a:rPr lang="en-US" sz="1800" b="0" dirty="0" smtClean="0"/>
              <a:t/>
            </a:r>
            <a:br>
              <a:rPr lang="en-US" sz="1800" b="0" dirty="0" smtClean="0"/>
            </a:br>
            <a:r>
              <a:rPr lang="en-US" sz="1800" dirty="0" smtClean="0"/>
              <a:t>B</a:t>
            </a:r>
            <a:r>
              <a:rPr lang="en-US" sz="1800" dirty="0"/>
              <a:t>, </a:t>
            </a:r>
            <a:r>
              <a:rPr lang="en-US" sz="1800" b="0" dirty="0"/>
              <a:t>Anaplastic chondrocytes within a </a:t>
            </a:r>
            <a:r>
              <a:rPr lang="en-US" sz="1800" b="0" dirty="0" err="1" smtClean="0"/>
              <a:t>chondroid</a:t>
            </a:r>
            <a:r>
              <a:rPr lang="en-US" sz="1800" b="0" dirty="0" smtClean="0"/>
              <a:t> matrix</a:t>
            </a:r>
            <a:r>
              <a:rPr lang="en-US" sz="1800" b="0" dirty="0"/>
              <a:t>.</a:t>
            </a:r>
            <a:endParaRPr lang="en-US" sz="1800" dirty="0"/>
          </a:p>
        </p:txBody>
      </p:sp>
      <p:pic>
        <p:nvPicPr>
          <p:cNvPr id="81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23926" y="116633"/>
            <a:ext cx="6768073" cy="318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914" y="3441577"/>
            <a:ext cx="6842135"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76390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1371" y="332656"/>
            <a:ext cx="10972800" cy="3370386"/>
          </a:xfrm>
        </p:spPr>
        <p:txBody>
          <a:bodyPr>
            <a:normAutofit/>
          </a:bodyPr>
          <a:lstStyle/>
          <a:p>
            <a:r>
              <a:rPr lang="en-US" sz="2000" b="0" dirty="0" smtClean="0">
                <a:solidFill>
                  <a:srgbClr val="FF0000"/>
                </a:solidFill>
              </a:rPr>
              <a:t>Macroscopically</a:t>
            </a:r>
            <a:r>
              <a:rPr lang="en-US" sz="2000" b="0" dirty="0" smtClean="0"/>
              <a:t>: Ewing </a:t>
            </a:r>
            <a:r>
              <a:rPr lang="en-US" sz="2000" b="0" dirty="0"/>
              <a:t>sarcoma/PNET arises in the medullary cavity </a:t>
            </a:r>
            <a:r>
              <a:rPr lang="en-US" sz="2000" b="0" dirty="0" smtClean="0"/>
              <a:t>and invades </a:t>
            </a:r>
            <a:r>
              <a:rPr lang="en-US" sz="2000" b="0" dirty="0"/>
              <a:t>the cortex and </a:t>
            </a:r>
            <a:r>
              <a:rPr lang="en-US" sz="2000" b="0" dirty="0" err="1"/>
              <a:t>periosteum</a:t>
            </a:r>
            <a:r>
              <a:rPr lang="en-US" sz="2000" b="0" dirty="0"/>
              <a:t> to produce a soft </a:t>
            </a:r>
            <a:r>
              <a:rPr lang="en-US" sz="2000" b="0" dirty="0" smtClean="0"/>
              <a:t>tan white tumor </a:t>
            </a:r>
            <a:r>
              <a:rPr lang="en-US" sz="2000" b="0" dirty="0"/>
              <a:t>mass, frequently with hemorrhage and necrosis</a:t>
            </a:r>
            <a:r>
              <a:rPr lang="en-US" sz="2000" b="0" dirty="0" smtClean="0"/>
              <a:t>.</a:t>
            </a:r>
            <a:br>
              <a:rPr lang="en-US" sz="2000" b="0" dirty="0" smtClean="0"/>
            </a:br>
            <a:r>
              <a:rPr lang="en-US" sz="2000" b="0" dirty="0"/>
              <a:t/>
            </a:r>
            <a:br>
              <a:rPr lang="en-US" sz="2000" b="0" dirty="0"/>
            </a:br>
            <a:r>
              <a:rPr lang="en-US" sz="2000" b="0" dirty="0" smtClean="0">
                <a:solidFill>
                  <a:srgbClr val="FF0000"/>
                </a:solidFill>
              </a:rPr>
              <a:t>Microscopically</a:t>
            </a:r>
            <a:r>
              <a:rPr lang="en-US" sz="2000" b="0" dirty="0" smtClean="0"/>
              <a:t>: t </a:t>
            </a:r>
            <a:r>
              <a:rPr lang="en-US" sz="2000" b="0" dirty="0"/>
              <a:t>is composed of sheets of uniform small, round cells </a:t>
            </a:r>
            <a:r>
              <a:rPr lang="en-US" sz="2000" b="0" dirty="0" smtClean="0"/>
              <a:t>that are </a:t>
            </a:r>
            <a:r>
              <a:rPr lang="en-US" sz="2000" b="0" dirty="0"/>
              <a:t>slightly larger than lymphocytes; </a:t>
            </a:r>
            <a:r>
              <a:rPr lang="en-US" sz="2000" b="0" dirty="0" smtClean="0"/>
              <a:t>The </a:t>
            </a:r>
            <a:r>
              <a:rPr lang="en-US" sz="2000" b="0" dirty="0"/>
              <a:t>presence </a:t>
            </a:r>
            <a:r>
              <a:rPr lang="en-US" sz="2000" b="0" dirty="0" smtClean="0"/>
              <a:t>of Homer-Wright </a:t>
            </a:r>
            <a:r>
              <a:rPr lang="en-US" sz="2000" b="0" dirty="0"/>
              <a:t>rosettes (tumor cells circled about </a:t>
            </a:r>
            <a:r>
              <a:rPr lang="en-US" sz="2000" b="0" dirty="0" smtClean="0"/>
              <a:t>a central </a:t>
            </a:r>
            <a:r>
              <a:rPr lang="en-US" sz="2000" b="0" dirty="0" err="1"/>
              <a:t>fibrillary</a:t>
            </a:r>
            <a:r>
              <a:rPr lang="en-US" sz="2000" b="0" dirty="0"/>
              <a:t> space) indicates neural differentiation</a:t>
            </a:r>
            <a:r>
              <a:rPr lang="en-US" sz="2000" b="0" dirty="0" smtClean="0"/>
              <a:t>.</a:t>
            </a:r>
            <a:endParaRPr lang="en-US" sz="2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9563" y="3650277"/>
            <a:ext cx="5814029" cy="319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8498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steoclasts"/>
          <p:cNvPicPr>
            <a:picLocks noChangeAspect="1" noChangeArrowheads="1"/>
          </p:cNvPicPr>
          <p:nvPr/>
        </p:nvPicPr>
        <p:blipFill rotWithShape="1">
          <a:blip r:embed="rId3">
            <a:extLst>
              <a:ext uri="{28A0092B-C50C-407E-A947-70E740481C1C}">
                <a14:useLocalDpi xmlns:a14="http://schemas.microsoft.com/office/drawing/2010/main" val="0"/>
              </a:ext>
            </a:extLst>
          </a:blip>
          <a:srcRect l="52981" t="492" r="78" b="3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571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b="0" dirty="0"/>
              <a:t>Benign giant cell tumor showing abundant multinucleate</a:t>
            </a:r>
            <a:br>
              <a:rPr lang="en-US" sz="2000" b="0" dirty="0"/>
            </a:br>
            <a:r>
              <a:rPr lang="en-US" sz="2000" b="0" dirty="0"/>
              <a:t>giant cells and a background of mononuclear cells.</a:t>
            </a:r>
            <a:endParaRPr lang="en-US" sz="2000" dirty="0"/>
          </a:p>
        </p:txBody>
      </p:sp>
      <p:sp>
        <p:nvSpPr>
          <p:cNvPr id="2" name="Content Placeholder 1"/>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28801"/>
            <a:ext cx="868680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0646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5400" dirty="0" smtClean="0"/>
              <a:t>GOOD LUCK IN YOUR EXAM</a:t>
            </a:r>
          </a:p>
        </p:txBody>
      </p:sp>
    </p:spTree>
    <p:extLst>
      <p:ext uri="{BB962C8B-B14F-4D97-AF65-F5344CB8AC3E}">
        <p14:creationId xmlns:p14="http://schemas.microsoft.com/office/powerpoint/2010/main" val="2730228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thogenesis   Hyper vascular/                 Initial phase of   Osteolytic phase               Disorder involv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7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085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 Vertebrae:&#10;Picture frame appearance&#10;&#10;Cystic spongiosa&#10;&#10;Cortical thickening.&#10;&#10;Coarse trabecular pattern.&#10;&#10; "/>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13898" y="191068"/>
            <a:ext cx="11355543" cy="6114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488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 Pelvis:&#10;&#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09" y="395785"/>
            <a:ext cx="11403831" cy="631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27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ntrast enhanced MRI&#10;• Intracortical and speckled intramedullary&#10;enhancement due to increased blood flow.&#10;&#10;+C&#10;&#10; "/>
          <p:cNvPicPr>
            <a:picLocks noChangeAspect="1" noChangeArrowheads="1"/>
          </p:cNvPicPr>
          <p:nvPr/>
        </p:nvPicPr>
        <p:blipFill rotWithShape="1">
          <a:blip r:embed="rId2">
            <a:extLst>
              <a:ext uri="{28A0092B-C50C-407E-A947-70E740481C1C}">
                <a14:useLocalDpi xmlns:a14="http://schemas.microsoft.com/office/drawing/2010/main" val="0"/>
              </a:ext>
            </a:extLst>
          </a:blip>
          <a:srcRect l="3932" t="18579" r="10073" b="3742"/>
          <a:stretch/>
        </p:blipFill>
        <p:spPr bwMode="auto">
          <a:xfrm>
            <a:off x="341195" y="300251"/>
            <a:ext cx="4776716" cy="536357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نتيجة بحث الصور عن paget disease of the bone .pp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626" y="423080"/>
            <a:ext cx="6405349" cy="633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049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Osteomyelitis-Definition</a:t>
            </a:r>
            <a:r>
              <a:rPr lang="en-US" dirty="0" smtClean="0"/>
              <a:t> </a:t>
            </a:r>
            <a:endParaRPr lang="en-US" dirty="0"/>
          </a:p>
        </p:txBody>
      </p:sp>
      <p:sp>
        <p:nvSpPr>
          <p:cNvPr id="3" name="Content Placeholder 2"/>
          <p:cNvSpPr>
            <a:spLocks noGrp="1"/>
          </p:cNvSpPr>
          <p:nvPr>
            <p:ph idx="1"/>
          </p:nvPr>
        </p:nvSpPr>
        <p:spPr>
          <a:xfrm>
            <a:off x="838200" y="1825625"/>
            <a:ext cx="6695364" cy="4351338"/>
          </a:xfrm>
        </p:spPr>
        <p:txBody>
          <a:bodyPr/>
          <a:lstStyle/>
          <a:p>
            <a:r>
              <a:rPr lang="en-US" b="1" dirty="0" smtClean="0">
                <a:solidFill>
                  <a:srgbClr val="FF3399"/>
                </a:solidFill>
              </a:rPr>
              <a:t>Definition</a:t>
            </a:r>
            <a:r>
              <a:rPr lang="en-US" b="1" dirty="0">
                <a:solidFill>
                  <a:srgbClr val="FF3399"/>
                </a:solidFill>
              </a:rPr>
              <a:t>: </a:t>
            </a:r>
            <a:r>
              <a:rPr lang="en-US" dirty="0"/>
              <a:t>“ A </a:t>
            </a:r>
            <a:r>
              <a:rPr lang="en-US" dirty="0" smtClean="0"/>
              <a:t>severe, persistent </a:t>
            </a:r>
            <a:r>
              <a:rPr lang="en-US" dirty="0"/>
              <a:t>and incapacitating infection of bone and bone marrow </a:t>
            </a:r>
            <a:r>
              <a:rPr lang="en-US" dirty="0" smtClean="0"/>
              <a:t>”.</a:t>
            </a:r>
          </a:p>
          <a:p>
            <a:r>
              <a:rPr lang="en-US" dirty="0" smtClean="0"/>
              <a:t>Osteomyelitis </a:t>
            </a:r>
            <a:r>
              <a:rPr lang="en-US" dirty="0"/>
              <a:t>(osteo- derived from the Greek word osteon, meaning bone, </a:t>
            </a:r>
            <a:r>
              <a:rPr lang="en-US" dirty="0" err="1"/>
              <a:t>myelo</a:t>
            </a:r>
            <a:r>
              <a:rPr lang="en-US" dirty="0"/>
              <a:t>- meaning marrow, and -itis meaning inflammation) simply means an infection of the bone or bone marrow. </a:t>
            </a:r>
            <a:endParaRPr lang="en-US" dirty="0" smtClean="0"/>
          </a:p>
          <a:p>
            <a:r>
              <a:rPr lang="en-US" dirty="0" smtClean="0"/>
              <a:t>Infection </a:t>
            </a:r>
            <a:r>
              <a:rPr lang="en-US" dirty="0"/>
              <a:t>mainly involves - Marrow spaces -Haversian canals </a:t>
            </a:r>
            <a:r>
              <a:rPr lang="en-US" dirty="0" smtClean="0"/>
              <a:t>–Sub-periosteal </a:t>
            </a:r>
            <a:r>
              <a:rPr lang="en-US" dirty="0"/>
              <a:t>Spaces</a:t>
            </a:r>
            <a:endParaRPr lang="en-US" dirty="0" smtClean="0"/>
          </a:p>
        </p:txBody>
      </p:sp>
      <p:pic>
        <p:nvPicPr>
          <p:cNvPr id="4" name="Picture 3"/>
          <p:cNvPicPr>
            <a:picLocks noChangeAspect="1"/>
          </p:cNvPicPr>
          <p:nvPr/>
        </p:nvPicPr>
        <p:blipFill rotWithShape="1">
          <a:blip r:embed="rId2"/>
          <a:srcRect l="36380" t="18691" r="37314" b="20981"/>
          <a:stretch/>
        </p:blipFill>
        <p:spPr>
          <a:xfrm>
            <a:off x="8038531" y="1319508"/>
            <a:ext cx="3671248" cy="5063319"/>
          </a:xfrm>
          <a:prstGeom prst="rect">
            <a:avLst/>
          </a:prstGeom>
          <a:ln>
            <a:noFill/>
          </a:ln>
          <a:effectLst>
            <a:softEdge rad="112500"/>
          </a:effectLst>
        </p:spPr>
      </p:pic>
    </p:spTree>
    <p:extLst>
      <p:ext uri="{BB962C8B-B14F-4D97-AF65-F5344CB8AC3E}">
        <p14:creationId xmlns:p14="http://schemas.microsoft.com/office/powerpoint/2010/main" val="2721346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مستند" ma:contentTypeID="0x01010027C22B83CFD723468AD4A84E22A98B74" ma:contentTypeVersion="9" ma:contentTypeDescription="إنشاء مستند جديد." ma:contentTypeScope="" ma:versionID="e8592cecb5864364a20a2c443b269cf3">
  <xsd:schema xmlns:xsd="http://www.w3.org/2001/XMLSchema" xmlns:xs="http://www.w3.org/2001/XMLSchema" xmlns:p="http://schemas.microsoft.com/office/2006/metadata/properties" xmlns:ns2="1415beaa-1878-4f09-8105-dc829c0dd417" xmlns:ns3="a433687a-ae5f-44a0-9b01-062828d2e892" targetNamespace="http://schemas.microsoft.com/office/2006/metadata/properties" ma:root="true" ma:fieldsID="abd94c6cc996d4e2e2aa21f489f29809" ns2:_="" ns3:_="">
    <xsd:import namespace="1415beaa-1878-4f09-8105-dc829c0dd417"/>
    <xsd:import namespace="a433687a-ae5f-44a0-9b01-062828d2e89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15beaa-1878-4f09-8105-dc829c0dd4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علامات الصور" ma:readOnly="false" ma:fieldId="{5cf76f15-5ced-4ddc-b409-7134ff3c332f}" ma:taxonomyMulti="true" ma:sspId="9ff52f34-b351-492d-bd72-b80be8882ab9"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33687a-ae5f-44a0-9b01-062828d2e89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00fab3d-d326-4a93-90c4-3a6f5e166fe6}" ma:internalName="TaxCatchAll" ma:showField="CatchAllData" ma:web="a433687a-ae5f-44a0-9b01-062828d2e8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415beaa-1878-4f09-8105-dc829c0dd417">
      <Terms xmlns="http://schemas.microsoft.com/office/infopath/2007/PartnerControls"/>
    </lcf76f155ced4ddcb4097134ff3c332f>
    <TaxCatchAll xmlns="a433687a-ae5f-44a0-9b01-062828d2e892" xsi:nil="true"/>
  </documentManagement>
</p:properties>
</file>

<file path=customXml/itemProps1.xml><?xml version="1.0" encoding="utf-8"?>
<ds:datastoreItem xmlns:ds="http://schemas.openxmlformats.org/officeDocument/2006/customXml" ds:itemID="{62E13903-6D36-4754-BA82-8B0A4EC99EE7}"/>
</file>

<file path=customXml/itemProps2.xml><?xml version="1.0" encoding="utf-8"?>
<ds:datastoreItem xmlns:ds="http://schemas.openxmlformats.org/officeDocument/2006/customXml" ds:itemID="{E79DD7EE-DCF5-43E8-9DBB-9AA33C0A2C39}"/>
</file>

<file path=customXml/itemProps3.xml><?xml version="1.0" encoding="utf-8"?>
<ds:datastoreItem xmlns:ds="http://schemas.openxmlformats.org/officeDocument/2006/customXml" ds:itemID="{80ED0C04-7C20-4D30-AB8F-5A0B1D083852}"/>
</file>

<file path=docProps/app.xml><?xml version="1.0" encoding="utf-8"?>
<Properties xmlns="http://schemas.openxmlformats.org/officeDocument/2006/extended-properties" xmlns:vt="http://schemas.openxmlformats.org/officeDocument/2006/docPropsVTypes">
  <TotalTime>400</TotalTime>
  <Words>507</Words>
  <Application>Microsoft Office PowerPoint</Application>
  <PresentationFormat>Custom</PresentationFormat>
  <Paragraphs>50</Paragraphs>
  <Slides>41</Slides>
  <Notes>5</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Pathology lab 2</vt:lpstr>
      <vt:lpstr>Paget disease and Osteomyelitis</vt:lpstr>
      <vt:lpstr>PowerPoint Presentation</vt:lpstr>
      <vt:lpstr>PowerPoint Presentation</vt:lpstr>
      <vt:lpstr>PowerPoint Presentation</vt:lpstr>
      <vt:lpstr>PowerPoint Presentation</vt:lpstr>
      <vt:lpstr>PowerPoint Presentation</vt:lpstr>
      <vt:lpstr>PowerPoint Presentation</vt:lpstr>
      <vt:lpstr>Osteomyelitis-Definition </vt:lpstr>
      <vt:lpstr>PowerPoint Presentation</vt:lpstr>
      <vt:lpstr>PowerPoint Presentation</vt:lpstr>
      <vt:lpstr>PowerPoint Presentation</vt:lpstr>
      <vt:lpstr>PowerPoint Presentation</vt:lpstr>
      <vt:lpstr>Microscopic (histologic) description</vt:lpstr>
      <vt:lpstr>A small, walled-off intra-cortical abscess is called a Brodie abscess.</vt:lpstr>
      <vt:lpstr>PowerPoint Presentation</vt:lpstr>
      <vt:lpstr>Diseases of skeletal muscle</vt:lpstr>
      <vt:lpstr>Spinal Muscular Atrophy  (Infantile Motor Neuron Disease)</vt:lpstr>
      <vt:lpstr>PowerPoint Presentation</vt:lpstr>
      <vt:lpstr>Morphology </vt:lpstr>
      <vt:lpstr>PowerPoint Presentation</vt:lpstr>
      <vt:lpstr>PowerPoint Presentation</vt:lpstr>
      <vt:lpstr>PowerPoint Presentation</vt:lpstr>
      <vt:lpstr>PowerPoint Presentation</vt:lpstr>
      <vt:lpstr>PowerPoint Presentation</vt:lpstr>
      <vt:lpstr>Soft Tissue and Bone Tumors</vt:lpstr>
      <vt:lpstr>PowerPoint Presentation</vt:lpstr>
      <vt:lpstr>Normal adipose tissue</vt:lpstr>
      <vt:lpstr>-</vt:lpstr>
      <vt:lpstr>Myxoid liposarcoma. Adult-appearing fat cells and more primitive cells, with lipid vacuoles (lipoblasts), are scattered in abundant myxoid matrix and a rich, arborizing capillary network.</vt:lpstr>
      <vt:lpstr>Nodular fasciitis. A highly cellular lesion composed of plump, randomly oriented spindle cells surrounded by myxoid stroma.  Note the prominent mitotic activity</vt:lpstr>
      <vt:lpstr>Fibrosarcoma. Malignant spindle cells here are arranged in a herringbone pattern.</vt:lpstr>
      <vt:lpstr>Rhabdomyosarcoma. The rhabdomyoblasts are large and round and have abundant eosinophilic cytoplasm.</vt:lpstr>
      <vt:lpstr>Synovial sarcoma exhibiting a classic biphasic spindle cell and glandlike histologic appearance.</vt:lpstr>
      <vt:lpstr>PowerPoint Presentation</vt:lpstr>
      <vt:lpstr>Osteoid osteoma showing randomly oriented trabeculae of woven bone rimmed by prominent osteoblasts. The intertrabecular spaces are filled by vascular loose connective tissue.</vt:lpstr>
      <vt:lpstr>Macroscopically. Mass involving the upper end of the tibia. The tan-white tumor fills most of the medullary cavity of the metaphysis and proximal diaphysis. It has infiltrated through the cortex, lifted the periosteum, and formed soft tissue masses on both sides of the bone.   Microscopically, with coarse, lacelike pattern of neoplastic bone (arrow) produced by anaplastic tumor cells. Note the wildly aberrant mitotic figures (arrowheads).</vt:lpstr>
      <vt:lpstr>Chondrosarcoma. A, Islands of hyaline and myxoid cartilage expand the medullary cavity and grow through the cortex to form a sessile paracortical mass.    B, Anaplastic chondrocytes within a chondroid matrix.</vt:lpstr>
      <vt:lpstr>Macroscopically: Ewing sarcoma/PNET arises in the medullary cavity and invades the cortex and periosteum to produce a soft tan white tumor mass, frequently with hemorrhage and necrosis.  Microscopically: t is composed of sheets of uniform small, round cells that are slightly larger than lymphocytes; The presence of Homer-Wright rosettes (tumor cells circled about a central fibrillary space) indicates neural differentiation.</vt:lpstr>
      <vt:lpstr>Benign giant cell tumor showing abundant multinucleate giant cells and a background of mononuclear cells.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Toshiba</cp:lastModifiedBy>
  <cp:revision>61</cp:revision>
  <dcterms:created xsi:type="dcterms:W3CDTF">2020-01-21T06:54:18Z</dcterms:created>
  <dcterms:modified xsi:type="dcterms:W3CDTF">2022-03-15T20:02:39Z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0x01010027C22B83CFD723468AD4A84E22A98B74</vt:lpwstr>
  </property>
</Properties>
</file>