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4"/>
  </p:notesMasterIdLst>
  <p:sldIdLst>
    <p:sldId id="257" r:id="rId2"/>
    <p:sldId id="292" r:id="rId3"/>
    <p:sldId id="291" r:id="rId4"/>
    <p:sldId id="303" r:id="rId5"/>
    <p:sldId id="294" r:id="rId6"/>
    <p:sldId id="293" r:id="rId7"/>
    <p:sldId id="286" r:id="rId8"/>
    <p:sldId id="287" r:id="rId9"/>
    <p:sldId id="288" r:id="rId10"/>
    <p:sldId id="289" r:id="rId11"/>
    <p:sldId id="290" r:id="rId12"/>
    <p:sldId id="295" r:id="rId13"/>
    <p:sldId id="296" r:id="rId14"/>
    <p:sldId id="297" r:id="rId15"/>
    <p:sldId id="271" r:id="rId16"/>
    <p:sldId id="272" r:id="rId17"/>
    <p:sldId id="273" r:id="rId18"/>
    <p:sldId id="298" r:id="rId19"/>
    <p:sldId id="299" r:id="rId20"/>
    <p:sldId id="300" r:id="rId21"/>
    <p:sldId id="261" r:id="rId22"/>
    <p:sldId id="279" r:id="rId23"/>
    <p:sldId id="270" r:id="rId24"/>
    <p:sldId id="267" r:id="rId25"/>
    <p:sldId id="274" r:id="rId26"/>
    <p:sldId id="268" r:id="rId27"/>
    <p:sldId id="301" r:id="rId28"/>
    <p:sldId id="302" r:id="rId29"/>
    <p:sldId id="285" r:id="rId30"/>
    <p:sldId id="275" r:id="rId31"/>
    <p:sldId id="276" r:id="rId32"/>
    <p:sldId id="278" r:id="rId33"/>
  </p:sldIdLst>
  <p:sldSz cx="9144000" cy="6858000" type="screen4x3"/>
  <p:notesSz cx="6858000" cy="9144000"/>
  <p:defaultTextStyle>
    <a:defPPr>
      <a:defRPr lang="ar-EG"/>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4047" autoAdjust="0"/>
  </p:normalViewPr>
  <p:slideViewPr>
    <p:cSldViewPr>
      <p:cViewPr>
        <p:scale>
          <a:sx n="78" d="100"/>
          <a:sy n="78" d="100"/>
        </p:scale>
        <p:origin x="1176"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79D6A0-364E-4392-A33A-6B913AAB888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839FD72-ED2F-43D1-B777-2A7C2BA6B5DD}">
      <dgm:prSet phldrT="[Text]" custT="1"/>
      <dgm:spPr/>
      <dgm:t>
        <a:bodyPr/>
        <a:lstStyle/>
        <a:p>
          <a:endParaRPr lang="en-US" sz="2000" dirty="0"/>
        </a:p>
        <a:p>
          <a:endParaRPr lang="en-US" sz="2000" dirty="0"/>
        </a:p>
        <a:p>
          <a:r>
            <a:rPr lang="en-US" sz="2400" b="1" dirty="0"/>
            <a:t>Hospital</a:t>
          </a:r>
          <a:r>
            <a:rPr lang="en-US" sz="2000" dirty="0"/>
            <a:t> </a:t>
          </a:r>
        </a:p>
      </dgm:t>
    </dgm:pt>
    <dgm:pt modelId="{ABD44E6E-E9FF-4BF6-8791-D92A530DAD31}" type="parTrans" cxnId="{1EDF4361-4ABD-4A6B-BEF9-4A5F0CEAAAE5}">
      <dgm:prSet/>
      <dgm:spPr/>
      <dgm:t>
        <a:bodyPr/>
        <a:lstStyle/>
        <a:p>
          <a:endParaRPr lang="en-US"/>
        </a:p>
      </dgm:t>
    </dgm:pt>
    <dgm:pt modelId="{11FCBE8A-AF94-4F76-B968-168E54B5F4BA}" type="sibTrans" cxnId="{1EDF4361-4ABD-4A6B-BEF9-4A5F0CEAAAE5}">
      <dgm:prSet/>
      <dgm:spPr/>
      <dgm:t>
        <a:bodyPr/>
        <a:lstStyle/>
        <a:p>
          <a:endParaRPr lang="en-US"/>
        </a:p>
      </dgm:t>
    </dgm:pt>
    <dgm:pt modelId="{4A2B8C1F-87A5-45D2-B43A-0B35457E44A4}">
      <dgm:prSet phldrT="[Text]"/>
      <dgm:spPr/>
      <dgm:t>
        <a:bodyPr/>
        <a:lstStyle/>
        <a:p>
          <a:r>
            <a:rPr lang="en-US" sz="1600" dirty="0"/>
            <a:t>Healer </a:t>
          </a:r>
        </a:p>
      </dgm:t>
    </dgm:pt>
    <dgm:pt modelId="{DD236F45-96D1-4D06-8CAF-1AB5C0D31CED}" type="parTrans" cxnId="{C9320A06-9DFD-4E1C-BD45-5EDAD579C42B}">
      <dgm:prSet/>
      <dgm:spPr/>
      <dgm:t>
        <a:bodyPr/>
        <a:lstStyle/>
        <a:p>
          <a:endParaRPr lang="en-US"/>
        </a:p>
      </dgm:t>
    </dgm:pt>
    <dgm:pt modelId="{D3E45EFE-7854-46B8-9C28-BA457CF3F467}" type="sibTrans" cxnId="{C9320A06-9DFD-4E1C-BD45-5EDAD579C42B}">
      <dgm:prSet/>
      <dgm:spPr/>
      <dgm:t>
        <a:bodyPr/>
        <a:lstStyle/>
        <a:p>
          <a:endParaRPr lang="en-US"/>
        </a:p>
      </dgm:t>
    </dgm:pt>
    <dgm:pt modelId="{86DBF884-087D-4193-8C7F-8DB7BD60CBBF}">
      <dgm:prSet phldrT="[Text]"/>
      <dgm:spPr/>
      <dgm:t>
        <a:bodyPr/>
        <a:lstStyle/>
        <a:p>
          <a:r>
            <a:rPr lang="en-US" sz="1600" dirty="0"/>
            <a:t>Manager </a:t>
          </a:r>
        </a:p>
      </dgm:t>
    </dgm:pt>
    <dgm:pt modelId="{70A01F83-BB4E-4F07-844D-4801A51AE781}" type="parTrans" cxnId="{4B51EDA0-FE0D-4C48-AE51-D169711F2599}">
      <dgm:prSet/>
      <dgm:spPr/>
      <dgm:t>
        <a:bodyPr/>
        <a:lstStyle/>
        <a:p>
          <a:endParaRPr lang="en-US"/>
        </a:p>
      </dgm:t>
    </dgm:pt>
    <dgm:pt modelId="{E220FD00-0A04-4E21-95A0-8695E9009355}" type="sibTrans" cxnId="{4B51EDA0-FE0D-4C48-AE51-D169711F2599}">
      <dgm:prSet/>
      <dgm:spPr/>
      <dgm:t>
        <a:bodyPr/>
        <a:lstStyle/>
        <a:p>
          <a:endParaRPr lang="en-US"/>
        </a:p>
      </dgm:t>
    </dgm:pt>
    <dgm:pt modelId="{705FCAD3-080A-4F1E-A7EE-3DEA2BA97D30}">
      <dgm:prSet phldrT="[Text]" custT="1"/>
      <dgm:spPr/>
      <dgm:t>
        <a:bodyPr/>
        <a:lstStyle/>
        <a:p>
          <a:endParaRPr lang="en-US" sz="2000" kern="1200" dirty="0"/>
        </a:p>
        <a:p>
          <a:endParaRPr lang="en-US" sz="2000" kern="1200" dirty="0"/>
        </a:p>
        <a:p>
          <a:r>
            <a:rPr lang="en-US" sz="2400" b="1" kern="1200" dirty="0">
              <a:solidFill>
                <a:prstClr val="white"/>
              </a:solidFill>
              <a:latin typeface="Calibri"/>
              <a:ea typeface="+mn-ea"/>
              <a:cs typeface="+mn-cs"/>
            </a:rPr>
            <a:t>Medical colleague </a:t>
          </a:r>
        </a:p>
      </dgm:t>
    </dgm:pt>
    <dgm:pt modelId="{D70530E7-7BEB-4952-ABC1-F66A6D28B43B}" type="parTrans" cxnId="{87266231-C3F8-4DA6-9920-D0EF31816DB4}">
      <dgm:prSet/>
      <dgm:spPr/>
      <dgm:t>
        <a:bodyPr/>
        <a:lstStyle/>
        <a:p>
          <a:endParaRPr lang="en-US"/>
        </a:p>
      </dgm:t>
    </dgm:pt>
    <dgm:pt modelId="{15F48D0A-18A2-418A-8D08-064D0ABF8EED}" type="sibTrans" cxnId="{87266231-C3F8-4DA6-9920-D0EF31816DB4}">
      <dgm:prSet/>
      <dgm:spPr/>
      <dgm:t>
        <a:bodyPr/>
        <a:lstStyle/>
        <a:p>
          <a:endParaRPr lang="en-US"/>
        </a:p>
      </dgm:t>
    </dgm:pt>
    <dgm:pt modelId="{E6D2A68B-7349-4FA8-A1EF-9C376D712275}">
      <dgm:prSet phldrT="[Text]"/>
      <dgm:spPr/>
      <dgm:t>
        <a:bodyPr/>
        <a:lstStyle/>
        <a:p>
          <a:r>
            <a:rPr lang="en-US" sz="1600" kern="1200" dirty="0"/>
            <a:t>Educator </a:t>
          </a:r>
        </a:p>
      </dgm:t>
    </dgm:pt>
    <dgm:pt modelId="{356DC9BD-AEEA-4A1B-BCB1-A854A1220CBA}" type="parTrans" cxnId="{B62FE00F-3942-4B94-8513-D061FD4F5E53}">
      <dgm:prSet/>
      <dgm:spPr/>
      <dgm:t>
        <a:bodyPr/>
        <a:lstStyle/>
        <a:p>
          <a:endParaRPr lang="en-US"/>
        </a:p>
      </dgm:t>
    </dgm:pt>
    <dgm:pt modelId="{F8F4F6DC-6B22-4E06-898A-007A8E02C0E0}" type="sibTrans" cxnId="{B62FE00F-3942-4B94-8513-D061FD4F5E53}">
      <dgm:prSet/>
      <dgm:spPr/>
      <dgm:t>
        <a:bodyPr/>
        <a:lstStyle/>
        <a:p>
          <a:endParaRPr lang="en-US"/>
        </a:p>
      </dgm:t>
    </dgm:pt>
    <dgm:pt modelId="{5CC89F49-9D25-4C92-A2C6-C82BBCC38AC8}">
      <dgm:prSet custT="1"/>
      <dgm:spPr/>
      <dgm:t>
        <a:bodyPr/>
        <a:lstStyle/>
        <a:p>
          <a:pPr marL="0" lvl="0" algn="ctr" defTabSz="1066800">
            <a:lnSpc>
              <a:spcPct val="90000"/>
            </a:lnSpc>
            <a:spcBef>
              <a:spcPct val="0"/>
            </a:spcBef>
            <a:spcAft>
              <a:spcPct val="35000"/>
            </a:spcAft>
            <a:buNone/>
          </a:pPr>
          <a:endParaRPr lang="en-US" sz="2400" b="1" kern="1200" dirty="0">
            <a:solidFill>
              <a:prstClr val="white"/>
            </a:solidFill>
            <a:latin typeface="Calibri"/>
            <a:ea typeface="+mn-ea"/>
            <a:cs typeface="+mn-cs"/>
          </a:endParaRPr>
        </a:p>
        <a:p>
          <a:pPr marL="0" lvl="0" algn="ctr" defTabSz="1066800">
            <a:lnSpc>
              <a:spcPct val="90000"/>
            </a:lnSpc>
            <a:spcBef>
              <a:spcPct val="0"/>
            </a:spcBef>
            <a:spcAft>
              <a:spcPct val="35000"/>
            </a:spcAft>
            <a:buNone/>
          </a:pPr>
          <a:r>
            <a:rPr lang="en-US" sz="2400" b="1" kern="1200" dirty="0">
              <a:solidFill>
                <a:prstClr val="white"/>
              </a:solidFill>
              <a:latin typeface="Calibri"/>
              <a:ea typeface="+mn-ea"/>
              <a:cs typeface="+mn-cs"/>
            </a:rPr>
            <a:t>Community </a:t>
          </a:r>
        </a:p>
        <a:p>
          <a:pPr marL="171450" lvl="1" indent="-171450" algn="l" defTabSz="711200">
            <a:lnSpc>
              <a:spcPct val="90000"/>
            </a:lnSpc>
            <a:spcBef>
              <a:spcPct val="0"/>
            </a:spcBef>
            <a:spcAft>
              <a:spcPct val="15000"/>
            </a:spcAft>
            <a:buChar char="•"/>
          </a:pPr>
          <a:r>
            <a:rPr lang="en-US" sz="1600" kern="1200" dirty="0">
              <a:solidFill>
                <a:prstClr val="white"/>
              </a:solidFill>
              <a:latin typeface="Calibri"/>
              <a:ea typeface="+mn-ea"/>
              <a:cs typeface="+mn-cs"/>
            </a:rPr>
            <a:t>Healer</a:t>
          </a:r>
        </a:p>
        <a:p>
          <a:pPr marL="171450" lvl="1" indent="-171450" algn="l" defTabSz="711200">
            <a:lnSpc>
              <a:spcPct val="90000"/>
            </a:lnSpc>
            <a:spcBef>
              <a:spcPct val="0"/>
            </a:spcBef>
            <a:spcAft>
              <a:spcPct val="15000"/>
            </a:spcAft>
            <a:buChar char="•"/>
          </a:pPr>
          <a:r>
            <a:rPr lang="en-US" sz="1600" kern="1200" dirty="0">
              <a:solidFill>
                <a:prstClr val="white"/>
              </a:solidFill>
              <a:latin typeface="Calibri"/>
              <a:ea typeface="+mn-ea"/>
              <a:cs typeface="+mn-cs"/>
            </a:rPr>
            <a:t>Health educator</a:t>
          </a:r>
        </a:p>
        <a:p>
          <a:pPr marL="171450" lvl="1" indent="-171450" algn="l" defTabSz="711200">
            <a:lnSpc>
              <a:spcPct val="90000"/>
            </a:lnSpc>
            <a:spcBef>
              <a:spcPct val="0"/>
            </a:spcBef>
            <a:spcAft>
              <a:spcPct val="15000"/>
            </a:spcAft>
            <a:buChar char="•"/>
          </a:pPr>
          <a:r>
            <a:rPr lang="en-US" sz="1600" kern="1200" dirty="0">
              <a:solidFill>
                <a:prstClr val="white"/>
              </a:solidFill>
              <a:latin typeface="Calibri"/>
              <a:ea typeface="+mn-ea"/>
              <a:cs typeface="+mn-cs"/>
            </a:rPr>
            <a:t>Manger</a:t>
          </a:r>
        </a:p>
        <a:p>
          <a:pPr marL="171450" lvl="1" indent="-171450" algn="l" defTabSz="711200">
            <a:lnSpc>
              <a:spcPct val="90000"/>
            </a:lnSpc>
            <a:spcBef>
              <a:spcPct val="0"/>
            </a:spcBef>
            <a:spcAft>
              <a:spcPct val="15000"/>
            </a:spcAft>
            <a:buChar char="•"/>
          </a:pPr>
          <a:r>
            <a:rPr lang="en-US" sz="1600" kern="1200" dirty="0">
              <a:solidFill>
                <a:prstClr val="white"/>
              </a:solidFill>
              <a:latin typeface="Calibri"/>
              <a:ea typeface="+mn-ea"/>
              <a:cs typeface="+mn-cs"/>
            </a:rPr>
            <a:t>Researcher </a:t>
          </a:r>
        </a:p>
      </dgm:t>
    </dgm:pt>
    <dgm:pt modelId="{CBF59B33-DC47-4994-AEB0-C23470AD99AA}" type="parTrans" cxnId="{C21162E9-70D0-47D5-A670-A513FDD84521}">
      <dgm:prSet/>
      <dgm:spPr/>
      <dgm:t>
        <a:bodyPr/>
        <a:lstStyle/>
        <a:p>
          <a:endParaRPr lang="en-US"/>
        </a:p>
      </dgm:t>
    </dgm:pt>
    <dgm:pt modelId="{79BAAA60-C891-4207-8676-223A364AF82C}" type="sibTrans" cxnId="{C21162E9-70D0-47D5-A670-A513FDD84521}">
      <dgm:prSet/>
      <dgm:spPr/>
      <dgm:t>
        <a:bodyPr/>
        <a:lstStyle/>
        <a:p>
          <a:endParaRPr lang="en-US"/>
        </a:p>
      </dgm:t>
    </dgm:pt>
    <dgm:pt modelId="{E8F2DFE2-9C92-49DC-AB90-500D7B56DFC1}">
      <dgm:prSet phldrT="[Text]"/>
      <dgm:spPr/>
      <dgm:t>
        <a:bodyPr/>
        <a:lstStyle/>
        <a:p>
          <a:r>
            <a:rPr lang="en-US" sz="1600" dirty="0"/>
            <a:t>Researcher </a:t>
          </a:r>
        </a:p>
      </dgm:t>
    </dgm:pt>
    <dgm:pt modelId="{A13EE71C-AE65-43D4-8DED-601BC0011019}" type="parTrans" cxnId="{A2482DE4-C365-4F31-9526-9BD23D07796D}">
      <dgm:prSet/>
      <dgm:spPr/>
      <dgm:t>
        <a:bodyPr/>
        <a:lstStyle/>
        <a:p>
          <a:endParaRPr lang="en-US"/>
        </a:p>
      </dgm:t>
    </dgm:pt>
    <dgm:pt modelId="{0648FC8D-B906-42F7-979D-47AF9823E832}" type="sibTrans" cxnId="{A2482DE4-C365-4F31-9526-9BD23D07796D}">
      <dgm:prSet/>
      <dgm:spPr/>
      <dgm:t>
        <a:bodyPr/>
        <a:lstStyle/>
        <a:p>
          <a:endParaRPr lang="en-US"/>
        </a:p>
      </dgm:t>
    </dgm:pt>
    <dgm:pt modelId="{50388B73-415C-4D97-ADCB-B1E9C1D6E746}">
      <dgm:prSet phldrT="[Text]"/>
      <dgm:spPr/>
      <dgm:t>
        <a:bodyPr/>
        <a:lstStyle/>
        <a:p>
          <a:r>
            <a:rPr lang="en-US" sz="1600" kern="1200" dirty="0"/>
            <a:t>Researcher</a:t>
          </a:r>
        </a:p>
      </dgm:t>
    </dgm:pt>
    <dgm:pt modelId="{A2B248C5-CF13-47B9-A238-E780130F900D}" type="parTrans" cxnId="{DF63AA96-CCCF-444A-AE9F-342DBA8BF9D9}">
      <dgm:prSet/>
      <dgm:spPr/>
      <dgm:t>
        <a:bodyPr/>
        <a:lstStyle/>
        <a:p>
          <a:endParaRPr lang="en-US"/>
        </a:p>
      </dgm:t>
    </dgm:pt>
    <dgm:pt modelId="{A22D5FCA-8475-49C9-B249-27791FA3B4B5}" type="sibTrans" cxnId="{DF63AA96-CCCF-444A-AE9F-342DBA8BF9D9}">
      <dgm:prSet/>
      <dgm:spPr/>
      <dgm:t>
        <a:bodyPr/>
        <a:lstStyle/>
        <a:p>
          <a:endParaRPr lang="en-US"/>
        </a:p>
      </dgm:t>
    </dgm:pt>
    <dgm:pt modelId="{F487142D-E43C-475A-A7EB-9125C1C8543D}">
      <dgm:prSet phldrT="[Text]"/>
      <dgm:spPr/>
      <dgm:t>
        <a:bodyPr/>
        <a:lstStyle/>
        <a:p>
          <a:r>
            <a:rPr lang="en-US" sz="1600" kern="1200" dirty="0"/>
            <a:t>Manager </a:t>
          </a:r>
        </a:p>
      </dgm:t>
    </dgm:pt>
    <dgm:pt modelId="{410E45DB-324F-4198-AABC-BEEF3F45E35D}" type="parTrans" cxnId="{FF67CDC4-58F6-4576-A2E7-417539F19010}">
      <dgm:prSet/>
      <dgm:spPr/>
      <dgm:t>
        <a:bodyPr/>
        <a:lstStyle/>
        <a:p>
          <a:endParaRPr lang="en-US"/>
        </a:p>
      </dgm:t>
    </dgm:pt>
    <dgm:pt modelId="{EB685F21-662B-475B-824A-A04E096FF66D}" type="sibTrans" cxnId="{FF67CDC4-58F6-4576-A2E7-417539F19010}">
      <dgm:prSet/>
      <dgm:spPr/>
      <dgm:t>
        <a:bodyPr/>
        <a:lstStyle/>
        <a:p>
          <a:endParaRPr lang="en-US"/>
        </a:p>
      </dgm:t>
    </dgm:pt>
    <dgm:pt modelId="{FB889A8D-17C3-4B20-AAFC-B2B5BEF5FB0A}">
      <dgm:prSet phldrT="[Text]" custT="1"/>
      <dgm:spPr/>
      <dgm:t>
        <a:bodyPr/>
        <a:lstStyle/>
        <a:p>
          <a:pPr marL="0" lvl="0" algn="l" defTabSz="889000">
            <a:lnSpc>
              <a:spcPct val="90000"/>
            </a:lnSpc>
            <a:spcBef>
              <a:spcPct val="0"/>
            </a:spcBef>
            <a:spcAft>
              <a:spcPct val="35000"/>
            </a:spcAft>
            <a:buNone/>
          </a:pPr>
          <a:endParaRPr lang="en-US" sz="2000" kern="1200" dirty="0"/>
        </a:p>
        <a:p>
          <a:pPr marL="0" lvl="0" algn="l" defTabSz="889000">
            <a:lnSpc>
              <a:spcPct val="90000"/>
            </a:lnSpc>
            <a:spcBef>
              <a:spcPct val="0"/>
            </a:spcBef>
            <a:spcAft>
              <a:spcPct val="35000"/>
            </a:spcAft>
            <a:buNone/>
          </a:pPr>
          <a:endParaRPr lang="en-US" sz="2000" kern="1200" dirty="0"/>
        </a:p>
        <a:p>
          <a:pPr marL="0" lvl="0" algn="l" defTabSz="889000">
            <a:lnSpc>
              <a:spcPct val="90000"/>
            </a:lnSpc>
            <a:spcBef>
              <a:spcPct val="0"/>
            </a:spcBef>
            <a:spcAft>
              <a:spcPct val="35000"/>
            </a:spcAft>
            <a:buNone/>
          </a:pPr>
          <a:r>
            <a:rPr lang="en-US" sz="2400" b="1" kern="1200" dirty="0">
              <a:solidFill>
                <a:prstClr val="white"/>
              </a:solidFill>
              <a:latin typeface="Calibri"/>
              <a:ea typeface="+mn-ea"/>
              <a:cs typeface="+mn-cs"/>
            </a:rPr>
            <a:t>Ministry of health </a:t>
          </a:r>
        </a:p>
      </dgm:t>
    </dgm:pt>
    <dgm:pt modelId="{019B8434-5EC4-4469-94C3-5E4AFA8211CF}" type="sibTrans" cxnId="{19931027-6AF2-4382-A00C-6576A3F7FBF4}">
      <dgm:prSet/>
      <dgm:spPr/>
      <dgm:t>
        <a:bodyPr/>
        <a:lstStyle/>
        <a:p>
          <a:endParaRPr lang="en-US"/>
        </a:p>
      </dgm:t>
    </dgm:pt>
    <dgm:pt modelId="{940F71AD-470D-4493-8E9C-BA9BF23D5197}" type="parTrans" cxnId="{19931027-6AF2-4382-A00C-6576A3F7FBF4}">
      <dgm:prSet/>
      <dgm:spPr/>
      <dgm:t>
        <a:bodyPr/>
        <a:lstStyle/>
        <a:p>
          <a:endParaRPr lang="en-US"/>
        </a:p>
      </dgm:t>
    </dgm:pt>
    <dgm:pt modelId="{D2164514-1757-4FDF-A637-0E8177889F72}">
      <dgm:prSet phldrT="[Text]"/>
      <dgm:spPr/>
      <dgm:t>
        <a:bodyPr/>
        <a:lstStyle/>
        <a:p>
          <a:pPr marL="171450" lvl="1" algn="l" defTabSz="711200">
            <a:lnSpc>
              <a:spcPct val="90000"/>
            </a:lnSpc>
            <a:spcBef>
              <a:spcPct val="0"/>
            </a:spcBef>
            <a:spcAft>
              <a:spcPct val="15000"/>
            </a:spcAft>
          </a:pPr>
          <a:r>
            <a:rPr lang="en-US" sz="1600" kern="1200" dirty="0"/>
            <a:t>Healer </a:t>
          </a:r>
        </a:p>
      </dgm:t>
    </dgm:pt>
    <dgm:pt modelId="{10FF66BA-E5E1-4E85-9084-306338C9F950}" type="sibTrans" cxnId="{D1203625-C99D-490E-96DC-D7291D8815CF}">
      <dgm:prSet/>
      <dgm:spPr/>
      <dgm:t>
        <a:bodyPr/>
        <a:lstStyle/>
        <a:p>
          <a:endParaRPr lang="en-US"/>
        </a:p>
      </dgm:t>
    </dgm:pt>
    <dgm:pt modelId="{452D9EFC-89E2-40E5-A695-C88D673916E9}" type="parTrans" cxnId="{D1203625-C99D-490E-96DC-D7291D8815CF}">
      <dgm:prSet/>
      <dgm:spPr/>
      <dgm:t>
        <a:bodyPr/>
        <a:lstStyle/>
        <a:p>
          <a:endParaRPr lang="en-US"/>
        </a:p>
      </dgm:t>
    </dgm:pt>
    <dgm:pt modelId="{6D26B30B-05D1-4020-A706-6E7F84E1B60D}">
      <dgm:prSet phldrT="[Text]" phldr="1"/>
      <dgm:spPr/>
      <dgm:t>
        <a:bodyPr/>
        <a:lstStyle/>
        <a:p>
          <a:pPr marL="171450" lvl="1" algn="l" defTabSz="711200">
            <a:lnSpc>
              <a:spcPct val="90000"/>
            </a:lnSpc>
            <a:spcBef>
              <a:spcPct val="0"/>
            </a:spcBef>
            <a:spcAft>
              <a:spcPct val="15000"/>
            </a:spcAft>
          </a:pPr>
          <a:endParaRPr lang="en-US" sz="1600" kern="1200"/>
        </a:p>
      </dgm:t>
    </dgm:pt>
    <dgm:pt modelId="{A07D9B3A-BD4F-4759-80DC-F93F7512DAA0}" type="sibTrans" cxnId="{49C3C867-83B8-47FC-AA83-83F042299E29}">
      <dgm:prSet/>
      <dgm:spPr/>
      <dgm:t>
        <a:bodyPr/>
        <a:lstStyle/>
        <a:p>
          <a:endParaRPr lang="en-US"/>
        </a:p>
      </dgm:t>
    </dgm:pt>
    <dgm:pt modelId="{FFB21DE0-FD3E-46DA-B486-1425F9841530}" type="parTrans" cxnId="{49C3C867-83B8-47FC-AA83-83F042299E29}">
      <dgm:prSet/>
      <dgm:spPr/>
      <dgm:t>
        <a:bodyPr/>
        <a:lstStyle/>
        <a:p>
          <a:endParaRPr lang="en-US"/>
        </a:p>
      </dgm:t>
    </dgm:pt>
    <dgm:pt modelId="{75CA50C5-B96C-41FB-BF9F-4A3811288937}">
      <dgm:prSet phldrT="[Text]"/>
      <dgm:spPr/>
      <dgm:t>
        <a:bodyPr/>
        <a:lstStyle/>
        <a:p>
          <a:pPr marL="171450" lvl="1" algn="l" defTabSz="711200">
            <a:lnSpc>
              <a:spcPct val="90000"/>
            </a:lnSpc>
            <a:spcBef>
              <a:spcPct val="0"/>
            </a:spcBef>
            <a:spcAft>
              <a:spcPct val="15000"/>
            </a:spcAft>
          </a:pPr>
          <a:r>
            <a:rPr lang="en-US" sz="1600" kern="1200" dirty="0"/>
            <a:t>Manager</a:t>
          </a:r>
        </a:p>
      </dgm:t>
    </dgm:pt>
    <dgm:pt modelId="{640F09CB-D50F-4CE4-B09D-B2DE4788521A}" type="parTrans" cxnId="{B87B7947-18CD-4A61-9F37-8179F0605CB0}">
      <dgm:prSet/>
      <dgm:spPr/>
      <dgm:t>
        <a:bodyPr/>
        <a:lstStyle/>
        <a:p>
          <a:endParaRPr lang="en-US"/>
        </a:p>
      </dgm:t>
    </dgm:pt>
    <dgm:pt modelId="{BF9DA256-C046-48BC-A8A4-7A400468F8D9}" type="sibTrans" cxnId="{B87B7947-18CD-4A61-9F37-8179F0605CB0}">
      <dgm:prSet/>
      <dgm:spPr/>
      <dgm:t>
        <a:bodyPr/>
        <a:lstStyle/>
        <a:p>
          <a:endParaRPr lang="en-US"/>
        </a:p>
      </dgm:t>
    </dgm:pt>
    <dgm:pt modelId="{B91DF2EF-BE2B-4D49-B36A-C6DCCCBFAAB3}">
      <dgm:prSet phldrT="[Text]"/>
      <dgm:spPr/>
      <dgm:t>
        <a:bodyPr/>
        <a:lstStyle/>
        <a:p>
          <a:pPr marL="171450" lvl="1" algn="l" defTabSz="711200">
            <a:lnSpc>
              <a:spcPct val="90000"/>
            </a:lnSpc>
            <a:spcBef>
              <a:spcPct val="0"/>
            </a:spcBef>
            <a:spcAft>
              <a:spcPct val="15000"/>
            </a:spcAft>
          </a:pPr>
          <a:r>
            <a:rPr lang="en-US" sz="1600" kern="1200" dirty="0"/>
            <a:t>Planner </a:t>
          </a:r>
        </a:p>
      </dgm:t>
    </dgm:pt>
    <dgm:pt modelId="{AC3405ED-57BD-4A6D-B043-0AB48731DDDF}" type="parTrans" cxnId="{576B42D1-28E4-497A-9368-CCB16CEFD3EE}">
      <dgm:prSet/>
      <dgm:spPr/>
      <dgm:t>
        <a:bodyPr/>
        <a:lstStyle/>
        <a:p>
          <a:endParaRPr lang="en-US"/>
        </a:p>
      </dgm:t>
    </dgm:pt>
    <dgm:pt modelId="{1275FBC1-161E-4A6B-A8D5-B5BC50E5AB4D}" type="sibTrans" cxnId="{576B42D1-28E4-497A-9368-CCB16CEFD3EE}">
      <dgm:prSet/>
      <dgm:spPr/>
      <dgm:t>
        <a:bodyPr/>
        <a:lstStyle/>
        <a:p>
          <a:endParaRPr lang="en-US"/>
        </a:p>
      </dgm:t>
    </dgm:pt>
    <dgm:pt modelId="{6B09C85C-7E0E-4189-A640-0006CAD009B6}">
      <dgm:prSet phldrT="[Text]"/>
      <dgm:spPr/>
      <dgm:t>
        <a:bodyPr/>
        <a:lstStyle/>
        <a:p>
          <a:pPr marL="171450" lvl="1" algn="l" defTabSz="711200">
            <a:lnSpc>
              <a:spcPct val="90000"/>
            </a:lnSpc>
            <a:spcBef>
              <a:spcPct val="0"/>
            </a:spcBef>
            <a:spcAft>
              <a:spcPct val="15000"/>
            </a:spcAft>
          </a:pPr>
          <a:r>
            <a:rPr lang="en-US" sz="1600" kern="1200" dirty="0"/>
            <a:t>Researcher </a:t>
          </a:r>
        </a:p>
      </dgm:t>
    </dgm:pt>
    <dgm:pt modelId="{FFE51B71-95B8-479D-A197-1C8461D0C2CA}" type="parTrans" cxnId="{306A91B9-AAA9-4785-BC88-323644890162}">
      <dgm:prSet/>
      <dgm:spPr/>
      <dgm:t>
        <a:bodyPr/>
        <a:lstStyle/>
        <a:p>
          <a:endParaRPr lang="en-US"/>
        </a:p>
      </dgm:t>
    </dgm:pt>
    <dgm:pt modelId="{28F14F41-607B-4C1A-95B8-3D1E6A7685DF}" type="sibTrans" cxnId="{306A91B9-AAA9-4785-BC88-323644890162}">
      <dgm:prSet/>
      <dgm:spPr/>
      <dgm:t>
        <a:bodyPr/>
        <a:lstStyle/>
        <a:p>
          <a:endParaRPr lang="en-US"/>
        </a:p>
      </dgm:t>
    </dgm:pt>
    <dgm:pt modelId="{D287DCFD-FE5C-4420-9C38-06FEE173D102}" type="pres">
      <dgm:prSet presAssocID="{3479D6A0-364E-4392-A33A-6B913AAB8886}" presName="Name0" presStyleCnt="0">
        <dgm:presLayoutVars>
          <dgm:dir/>
          <dgm:resizeHandles val="exact"/>
        </dgm:presLayoutVars>
      </dgm:prSet>
      <dgm:spPr/>
    </dgm:pt>
    <dgm:pt modelId="{0FECAF5A-2B13-42D7-92FF-D06BCB979D1D}" type="pres">
      <dgm:prSet presAssocID="{1839FD72-ED2F-43D1-B777-2A7C2BA6B5DD}" presName="node" presStyleLbl="node1" presStyleIdx="0" presStyleCnt="4">
        <dgm:presLayoutVars>
          <dgm:bulletEnabled val="1"/>
        </dgm:presLayoutVars>
      </dgm:prSet>
      <dgm:spPr/>
    </dgm:pt>
    <dgm:pt modelId="{5AE43A76-C00B-45A0-BD03-3FDB3563CE83}" type="pres">
      <dgm:prSet presAssocID="{11FCBE8A-AF94-4F76-B968-168E54B5F4BA}" presName="sibTrans" presStyleCnt="0"/>
      <dgm:spPr/>
    </dgm:pt>
    <dgm:pt modelId="{EBBFEF21-761E-4DAD-90ED-77B4E4907E8B}" type="pres">
      <dgm:prSet presAssocID="{705FCAD3-080A-4F1E-A7EE-3DEA2BA97D30}" presName="node" presStyleLbl="node1" presStyleIdx="1" presStyleCnt="4">
        <dgm:presLayoutVars>
          <dgm:bulletEnabled val="1"/>
        </dgm:presLayoutVars>
      </dgm:prSet>
      <dgm:spPr/>
    </dgm:pt>
    <dgm:pt modelId="{CE2E50B7-5363-4B64-BF53-B4B96333671D}" type="pres">
      <dgm:prSet presAssocID="{15F48D0A-18A2-418A-8D08-064D0ABF8EED}" presName="sibTrans" presStyleCnt="0"/>
      <dgm:spPr/>
    </dgm:pt>
    <dgm:pt modelId="{F7A833E7-6EA3-428D-B67A-4FEE8A9C9F11}" type="pres">
      <dgm:prSet presAssocID="{FB889A8D-17C3-4B20-AAFC-B2B5BEF5FB0A}" presName="node" presStyleLbl="node1" presStyleIdx="2" presStyleCnt="4" custLinFactNeighborX="48630" custLinFactNeighborY="-2504">
        <dgm:presLayoutVars>
          <dgm:bulletEnabled val="1"/>
        </dgm:presLayoutVars>
      </dgm:prSet>
      <dgm:spPr/>
    </dgm:pt>
    <dgm:pt modelId="{535310C9-EBCF-4E9E-AA0B-4C82E60A7B53}" type="pres">
      <dgm:prSet presAssocID="{019B8434-5EC4-4469-94C3-5E4AFA8211CF}" presName="sibTrans" presStyleCnt="0"/>
      <dgm:spPr/>
    </dgm:pt>
    <dgm:pt modelId="{2C28E469-5628-4E0D-B2A2-9CF2CBB08D9F}" type="pres">
      <dgm:prSet presAssocID="{5CC89F49-9D25-4C92-A2C6-C82BBCC38AC8}" presName="node" presStyleLbl="node1" presStyleIdx="3" presStyleCnt="4" custLinFactNeighborX="97245" custLinFactNeighborY="-959">
        <dgm:presLayoutVars>
          <dgm:bulletEnabled val="1"/>
        </dgm:presLayoutVars>
      </dgm:prSet>
      <dgm:spPr/>
    </dgm:pt>
  </dgm:ptLst>
  <dgm:cxnLst>
    <dgm:cxn modelId="{50950403-03C8-4A07-BFFA-D0A65D436EE8}" type="presOf" srcId="{4A2B8C1F-87A5-45D2-B43A-0B35457E44A4}" destId="{0FECAF5A-2B13-42D7-92FF-D06BCB979D1D}" srcOrd="0" destOrd="1" presId="urn:microsoft.com/office/officeart/2005/8/layout/hList6"/>
    <dgm:cxn modelId="{C9320A06-9DFD-4E1C-BD45-5EDAD579C42B}" srcId="{1839FD72-ED2F-43D1-B777-2A7C2BA6B5DD}" destId="{4A2B8C1F-87A5-45D2-B43A-0B35457E44A4}" srcOrd="0" destOrd="0" parTransId="{DD236F45-96D1-4D06-8CAF-1AB5C0D31CED}" sibTransId="{D3E45EFE-7854-46B8-9C28-BA457CF3F467}"/>
    <dgm:cxn modelId="{1627770E-1B1A-408A-BC69-108A39EE158D}" type="presOf" srcId="{1839FD72-ED2F-43D1-B777-2A7C2BA6B5DD}" destId="{0FECAF5A-2B13-42D7-92FF-D06BCB979D1D}" srcOrd="0" destOrd="0" presId="urn:microsoft.com/office/officeart/2005/8/layout/hList6"/>
    <dgm:cxn modelId="{B62FE00F-3942-4B94-8513-D061FD4F5E53}" srcId="{705FCAD3-080A-4F1E-A7EE-3DEA2BA97D30}" destId="{E6D2A68B-7349-4FA8-A1EF-9C376D712275}" srcOrd="0" destOrd="0" parTransId="{356DC9BD-AEEA-4A1B-BCB1-A854A1220CBA}" sibTransId="{F8F4F6DC-6B22-4E06-898A-007A8E02C0E0}"/>
    <dgm:cxn modelId="{D1203625-C99D-490E-96DC-D7291D8815CF}" srcId="{FB889A8D-17C3-4B20-AAFC-B2B5BEF5FB0A}" destId="{D2164514-1757-4FDF-A637-0E8177889F72}" srcOrd="0" destOrd="0" parTransId="{452D9EFC-89E2-40E5-A695-C88D673916E9}" sibTransId="{10FF66BA-E5E1-4E85-9084-306338C9F950}"/>
    <dgm:cxn modelId="{19931027-6AF2-4382-A00C-6576A3F7FBF4}" srcId="{3479D6A0-364E-4392-A33A-6B913AAB8886}" destId="{FB889A8D-17C3-4B20-AAFC-B2B5BEF5FB0A}" srcOrd="2" destOrd="0" parTransId="{940F71AD-470D-4493-8E9C-BA9BF23D5197}" sibTransId="{019B8434-5EC4-4469-94C3-5E4AFA8211CF}"/>
    <dgm:cxn modelId="{87266231-C3F8-4DA6-9920-D0EF31816DB4}" srcId="{3479D6A0-364E-4392-A33A-6B913AAB8886}" destId="{705FCAD3-080A-4F1E-A7EE-3DEA2BA97D30}" srcOrd="1" destOrd="0" parTransId="{D70530E7-7BEB-4952-ABC1-F66A6D28B43B}" sibTransId="{15F48D0A-18A2-418A-8D08-064D0ABF8EED}"/>
    <dgm:cxn modelId="{EF2B9A5B-B0B6-4383-8C40-362E95DD8BED}" type="presOf" srcId="{6B09C85C-7E0E-4189-A640-0006CAD009B6}" destId="{F7A833E7-6EA3-428D-B67A-4FEE8A9C9F11}" srcOrd="0" destOrd="4" presId="urn:microsoft.com/office/officeart/2005/8/layout/hList6"/>
    <dgm:cxn modelId="{1EDF4361-4ABD-4A6B-BEF9-4A5F0CEAAAE5}" srcId="{3479D6A0-364E-4392-A33A-6B913AAB8886}" destId="{1839FD72-ED2F-43D1-B777-2A7C2BA6B5DD}" srcOrd="0" destOrd="0" parTransId="{ABD44E6E-E9FF-4BF6-8791-D92A530DAD31}" sibTransId="{11FCBE8A-AF94-4F76-B968-168E54B5F4BA}"/>
    <dgm:cxn modelId="{F5450C63-43B6-4248-BC78-05D48A56CA31}" type="presOf" srcId="{705FCAD3-080A-4F1E-A7EE-3DEA2BA97D30}" destId="{EBBFEF21-761E-4DAD-90ED-77B4E4907E8B}" srcOrd="0" destOrd="0" presId="urn:microsoft.com/office/officeart/2005/8/layout/hList6"/>
    <dgm:cxn modelId="{B87B7947-18CD-4A61-9F37-8179F0605CB0}" srcId="{FB889A8D-17C3-4B20-AAFC-B2B5BEF5FB0A}" destId="{75CA50C5-B96C-41FB-BF9F-4A3811288937}" srcOrd="1" destOrd="0" parTransId="{640F09CB-D50F-4CE4-B09D-B2DE4788521A}" sibTransId="{BF9DA256-C046-48BC-A8A4-7A400468F8D9}"/>
    <dgm:cxn modelId="{49C3C867-83B8-47FC-AA83-83F042299E29}" srcId="{FB889A8D-17C3-4B20-AAFC-B2B5BEF5FB0A}" destId="{6D26B30B-05D1-4020-A706-6E7F84E1B60D}" srcOrd="4" destOrd="0" parTransId="{FFB21DE0-FD3E-46DA-B486-1425F9841530}" sibTransId="{A07D9B3A-BD4F-4759-80DC-F93F7512DAA0}"/>
    <dgm:cxn modelId="{4E2F686C-00D5-48F5-AC37-D94B3AA93F92}" type="presOf" srcId="{50388B73-415C-4D97-ADCB-B1E9C1D6E746}" destId="{EBBFEF21-761E-4DAD-90ED-77B4E4907E8B}" srcOrd="0" destOrd="2" presId="urn:microsoft.com/office/officeart/2005/8/layout/hList6"/>
    <dgm:cxn modelId="{7501DE71-E54A-4F7A-9A39-D37280E0643B}" type="presOf" srcId="{E6D2A68B-7349-4FA8-A1EF-9C376D712275}" destId="{EBBFEF21-761E-4DAD-90ED-77B4E4907E8B}" srcOrd="0" destOrd="1" presId="urn:microsoft.com/office/officeart/2005/8/layout/hList6"/>
    <dgm:cxn modelId="{F9037078-9144-46C2-B2A8-E19F115A8F2B}" type="presOf" srcId="{86DBF884-087D-4193-8C7F-8DB7BD60CBBF}" destId="{0FECAF5A-2B13-42D7-92FF-D06BCB979D1D}" srcOrd="0" destOrd="2" presId="urn:microsoft.com/office/officeart/2005/8/layout/hList6"/>
    <dgm:cxn modelId="{3F417C7D-439D-44D6-A557-E2C051EE4ACE}" type="presOf" srcId="{D2164514-1757-4FDF-A637-0E8177889F72}" destId="{F7A833E7-6EA3-428D-B67A-4FEE8A9C9F11}" srcOrd="0" destOrd="1" presId="urn:microsoft.com/office/officeart/2005/8/layout/hList6"/>
    <dgm:cxn modelId="{DA53A186-F978-4E6D-B68A-5B2FA7EFEEE3}" type="presOf" srcId="{3479D6A0-364E-4392-A33A-6B913AAB8886}" destId="{D287DCFD-FE5C-4420-9C38-06FEE173D102}" srcOrd="0" destOrd="0" presId="urn:microsoft.com/office/officeart/2005/8/layout/hList6"/>
    <dgm:cxn modelId="{DF63AA96-CCCF-444A-AE9F-342DBA8BF9D9}" srcId="{705FCAD3-080A-4F1E-A7EE-3DEA2BA97D30}" destId="{50388B73-415C-4D97-ADCB-B1E9C1D6E746}" srcOrd="1" destOrd="0" parTransId="{A2B248C5-CF13-47B9-A238-E780130F900D}" sibTransId="{A22D5FCA-8475-49C9-B249-27791FA3B4B5}"/>
    <dgm:cxn modelId="{9A6F4D9B-4D91-41F7-81B0-EAC6C45392A2}" type="presOf" srcId="{5CC89F49-9D25-4C92-A2C6-C82BBCC38AC8}" destId="{2C28E469-5628-4E0D-B2A2-9CF2CBB08D9F}" srcOrd="0" destOrd="0" presId="urn:microsoft.com/office/officeart/2005/8/layout/hList6"/>
    <dgm:cxn modelId="{B931769E-C335-48A4-8B57-BD53B5047199}" type="presOf" srcId="{6D26B30B-05D1-4020-A706-6E7F84E1B60D}" destId="{F7A833E7-6EA3-428D-B67A-4FEE8A9C9F11}" srcOrd="0" destOrd="5" presId="urn:microsoft.com/office/officeart/2005/8/layout/hList6"/>
    <dgm:cxn modelId="{4B51EDA0-FE0D-4C48-AE51-D169711F2599}" srcId="{1839FD72-ED2F-43D1-B777-2A7C2BA6B5DD}" destId="{86DBF884-087D-4193-8C7F-8DB7BD60CBBF}" srcOrd="1" destOrd="0" parTransId="{70A01F83-BB4E-4F07-844D-4801A51AE781}" sibTransId="{E220FD00-0A04-4E21-95A0-8695E9009355}"/>
    <dgm:cxn modelId="{306A91B9-AAA9-4785-BC88-323644890162}" srcId="{FB889A8D-17C3-4B20-AAFC-B2B5BEF5FB0A}" destId="{6B09C85C-7E0E-4189-A640-0006CAD009B6}" srcOrd="3" destOrd="0" parTransId="{FFE51B71-95B8-479D-A197-1C8461D0C2CA}" sibTransId="{28F14F41-607B-4C1A-95B8-3D1E6A7685DF}"/>
    <dgm:cxn modelId="{FF67CDC4-58F6-4576-A2E7-417539F19010}" srcId="{705FCAD3-080A-4F1E-A7EE-3DEA2BA97D30}" destId="{F487142D-E43C-475A-A7EB-9125C1C8543D}" srcOrd="2" destOrd="0" parTransId="{410E45DB-324F-4198-AABC-BEEF3F45E35D}" sibTransId="{EB685F21-662B-475B-824A-A04E096FF66D}"/>
    <dgm:cxn modelId="{72F18ACD-978B-4685-AFB1-71D2D40B11DB}" type="presOf" srcId="{F487142D-E43C-475A-A7EB-9125C1C8543D}" destId="{EBBFEF21-761E-4DAD-90ED-77B4E4907E8B}" srcOrd="0" destOrd="3" presId="urn:microsoft.com/office/officeart/2005/8/layout/hList6"/>
    <dgm:cxn modelId="{6DE52CD1-4A88-406A-99B4-B053995AE97F}" type="presOf" srcId="{B91DF2EF-BE2B-4D49-B36A-C6DCCCBFAAB3}" destId="{F7A833E7-6EA3-428D-B67A-4FEE8A9C9F11}" srcOrd="0" destOrd="3" presId="urn:microsoft.com/office/officeart/2005/8/layout/hList6"/>
    <dgm:cxn modelId="{576B42D1-28E4-497A-9368-CCB16CEFD3EE}" srcId="{FB889A8D-17C3-4B20-AAFC-B2B5BEF5FB0A}" destId="{B91DF2EF-BE2B-4D49-B36A-C6DCCCBFAAB3}" srcOrd="2" destOrd="0" parTransId="{AC3405ED-57BD-4A6D-B043-0AB48731DDDF}" sibTransId="{1275FBC1-161E-4A6B-A8D5-B5BC50E5AB4D}"/>
    <dgm:cxn modelId="{0730B2DF-68C1-4C9E-884E-B6CAB3AE9577}" type="presOf" srcId="{FB889A8D-17C3-4B20-AAFC-B2B5BEF5FB0A}" destId="{F7A833E7-6EA3-428D-B67A-4FEE8A9C9F11}" srcOrd="0" destOrd="0" presId="urn:microsoft.com/office/officeart/2005/8/layout/hList6"/>
    <dgm:cxn modelId="{49CC65E0-D738-461D-8AC8-BA60AAECED36}" type="presOf" srcId="{75CA50C5-B96C-41FB-BF9F-4A3811288937}" destId="{F7A833E7-6EA3-428D-B67A-4FEE8A9C9F11}" srcOrd="0" destOrd="2" presId="urn:microsoft.com/office/officeart/2005/8/layout/hList6"/>
    <dgm:cxn modelId="{A2482DE4-C365-4F31-9526-9BD23D07796D}" srcId="{1839FD72-ED2F-43D1-B777-2A7C2BA6B5DD}" destId="{E8F2DFE2-9C92-49DC-AB90-500D7B56DFC1}" srcOrd="2" destOrd="0" parTransId="{A13EE71C-AE65-43D4-8DED-601BC0011019}" sibTransId="{0648FC8D-B906-42F7-979D-47AF9823E832}"/>
    <dgm:cxn modelId="{C21162E9-70D0-47D5-A670-A513FDD84521}" srcId="{3479D6A0-364E-4392-A33A-6B913AAB8886}" destId="{5CC89F49-9D25-4C92-A2C6-C82BBCC38AC8}" srcOrd="3" destOrd="0" parTransId="{CBF59B33-DC47-4994-AEB0-C23470AD99AA}" sibTransId="{79BAAA60-C891-4207-8676-223A364AF82C}"/>
    <dgm:cxn modelId="{19E797FA-E402-4816-8ED7-D4134B160B46}" type="presOf" srcId="{E8F2DFE2-9C92-49DC-AB90-500D7B56DFC1}" destId="{0FECAF5A-2B13-42D7-92FF-D06BCB979D1D}" srcOrd="0" destOrd="3" presId="urn:microsoft.com/office/officeart/2005/8/layout/hList6"/>
    <dgm:cxn modelId="{C4603C2A-23E7-4264-A03D-F909236F8C09}" type="presParOf" srcId="{D287DCFD-FE5C-4420-9C38-06FEE173D102}" destId="{0FECAF5A-2B13-42D7-92FF-D06BCB979D1D}" srcOrd="0" destOrd="0" presId="urn:microsoft.com/office/officeart/2005/8/layout/hList6"/>
    <dgm:cxn modelId="{76047239-B61E-4B12-AA3B-EB5F2B5D05D4}" type="presParOf" srcId="{D287DCFD-FE5C-4420-9C38-06FEE173D102}" destId="{5AE43A76-C00B-45A0-BD03-3FDB3563CE83}" srcOrd="1" destOrd="0" presId="urn:microsoft.com/office/officeart/2005/8/layout/hList6"/>
    <dgm:cxn modelId="{5F00DA3B-B014-4399-A2C3-B69BC3516D46}" type="presParOf" srcId="{D287DCFD-FE5C-4420-9C38-06FEE173D102}" destId="{EBBFEF21-761E-4DAD-90ED-77B4E4907E8B}" srcOrd="2" destOrd="0" presId="urn:microsoft.com/office/officeart/2005/8/layout/hList6"/>
    <dgm:cxn modelId="{CCC0433E-BD46-4760-A82B-68B335B6E996}" type="presParOf" srcId="{D287DCFD-FE5C-4420-9C38-06FEE173D102}" destId="{CE2E50B7-5363-4B64-BF53-B4B96333671D}" srcOrd="3" destOrd="0" presId="urn:microsoft.com/office/officeart/2005/8/layout/hList6"/>
    <dgm:cxn modelId="{1CFBB29E-5079-427E-933A-8B20E5685FFE}" type="presParOf" srcId="{D287DCFD-FE5C-4420-9C38-06FEE173D102}" destId="{F7A833E7-6EA3-428D-B67A-4FEE8A9C9F11}" srcOrd="4" destOrd="0" presId="urn:microsoft.com/office/officeart/2005/8/layout/hList6"/>
    <dgm:cxn modelId="{02E7B6A6-7DF2-408D-BA29-0AE3D0BF61AF}" type="presParOf" srcId="{D287DCFD-FE5C-4420-9C38-06FEE173D102}" destId="{535310C9-EBCF-4E9E-AA0B-4C82E60A7B53}" srcOrd="5" destOrd="0" presId="urn:microsoft.com/office/officeart/2005/8/layout/hList6"/>
    <dgm:cxn modelId="{33707181-AFE3-4B55-B529-7F3793AC64FA}" type="presParOf" srcId="{D287DCFD-FE5C-4420-9C38-06FEE173D102}" destId="{2C28E469-5628-4E0D-B2A2-9CF2CBB08D9F}"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CAF5A-2B13-42D7-92FF-D06BCB979D1D}">
      <dsp:nvSpPr>
        <dsp:cNvPr id="0" name=""/>
        <dsp:cNvSpPr/>
      </dsp:nvSpPr>
      <dsp:spPr>
        <a:xfrm rot="16200000">
          <a:off x="-1287549" y="1289533"/>
          <a:ext cx="4525963" cy="194689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400" b="1" kern="1200" dirty="0"/>
            <a:t>Hospital</a:t>
          </a:r>
          <a:r>
            <a:rPr lang="en-US" sz="2000" kern="1200" dirty="0"/>
            <a:t> </a:t>
          </a:r>
        </a:p>
        <a:p>
          <a:pPr marL="171450" lvl="1" indent="-171450" algn="l" defTabSz="711200">
            <a:lnSpc>
              <a:spcPct val="90000"/>
            </a:lnSpc>
            <a:spcBef>
              <a:spcPct val="0"/>
            </a:spcBef>
            <a:spcAft>
              <a:spcPct val="15000"/>
            </a:spcAft>
            <a:buChar char="•"/>
          </a:pPr>
          <a:r>
            <a:rPr lang="en-US" sz="1600" kern="1200" dirty="0"/>
            <a:t>Healer </a:t>
          </a:r>
        </a:p>
        <a:p>
          <a:pPr marL="171450" lvl="1" indent="-171450" algn="l" defTabSz="711200">
            <a:lnSpc>
              <a:spcPct val="90000"/>
            </a:lnSpc>
            <a:spcBef>
              <a:spcPct val="0"/>
            </a:spcBef>
            <a:spcAft>
              <a:spcPct val="15000"/>
            </a:spcAft>
            <a:buChar char="•"/>
          </a:pPr>
          <a:r>
            <a:rPr lang="en-US" sz="1600" kern="1200" dirty="0"/>
            <a:t>Manager </a:t>
          </a:r>
        </a:p>
        <a:p>
          <a:pPr marL="171450" lvl="1" indent="-171450" algn="l" defTabSz="711200">
            <a:lnSpc>
              <a:spcPct val="90000"/>
            </a:lnSpc>
            <a:spcBef>
              <a:spcPct val="0"/>
            </a:spcBef>
            <a:spcAft>
              <a:spcPct val="15000"/>
            </a:spcAft>
            <a:buChar char="•"/>
          </a:pPr>
          <a:r>
            <a:rPr lang="en-US" sz="1600" kern="1200" dirty="0"/>
            <a:t>Researcher </a:t>
          </a:r>
        </a:p>
      </dsp:txBody>
      <dsp:txXfrm rot="5400000">
        <a:off x="1985" y="905192"/>
        <a:ext cx="1946895" cy="2715577"/>
      </dsp:txXfrm>
    </dsp:sp>
    <dsp:sp modelId="{EBBFEF21-761E-4DAD-90ED-77B4E4907E8B}">
      <dsp:nvSpPr>
        <dsp:cNvPr id="0" name=""/>
        <dsp:cNvSpPr/>
      </dsp:nvSpPr>
      <dsp:spPr>
        <a:xfrm rot="16200000">
          <a:off x="805362" y="1289533"/>
          <a:ext cx="4525963" cy="194689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400" b="1" kern="1200" dirty="0">
              <a:solidFill>
                <a:prstClr val="white"/>
              </a:solidFill>
              <a:latin typeface="Calibri"/>
              <a:ea typeface="+mn-ea"/>
              <a:cs typeface="+mn-cs"/>
            </a:rPr>
            <a:t>Medical colleague </a:t>
          </a:r>
        </a:p>
        <a:p>
          <a:pPr marL="171450" lvl="1" indent="-171450" algn="l" defTabSz="711200">
            <a:lnSpc>
              <a:spcPct val="90000"/>
            </a:lnSpc>
            <a:spcBef>
              <a:spcPct val="0"/>
            </a:spcBef>
            <a:spcAft>
              <a:spcPct val="15000"/>
            </a:spcAft>
            <a:buChar char="•"/>
          </a:pPr>
          <a:r>
            <a:rPr lang="en-US" sz="1600" kern="1200" dirty="0"/>
            <a:t>Educator </a:t>
          </a:r>
        </a:p>
        <a:p>
          <a:pPr marL="171450" lvl="1" indent="-171450" algn="l" defTabSz="711200">
            <a:lnSpc>
              <a:spcPct val="90000"/>
            </a:lnSpc>
            <a:spcBef>
              <a:spcPct val="0"/>
            </a:spcBef>
            <a:spcAft>
              <a:spcPct val="15000"/>
            </a:spcAft>
            <a:buChar char="•"/>
          </a:pPr>
          <a:r>
            <a:rPr lang="en-US" sz="1600" kern="1200" dirty="0"/>
            <a:t>Researcher</a:t>
          </a:r>
        </a:p>
        <a:p>
          <a:pPr marL="171450" lvl="1" indent="-171450" algn="l" defTabSz="711200">
            <a:lnSpc>
              <a:spcPct val="90000"/>
            </a:lnSpc>
            <a:spcBef>
              <a:spcPct val="0"/>
            </a:spcBef>
            <a:spcAft>
              <a:spcPct val="15000"/>
            </a:spcAft>
            <a:buChar char="•"/>
          </a:pPr>
          <a:r>
            <a:rPr lang="en-US" sz="1600" kern="1200" dirty="0"/>
            <a:t>Manager </a:t>
          </a:r>
        </a:p>
      </dsp:txBody>
      <dsp:txXfrm rot="5400000">
        <a:off x="2094896" y="905192"/>
        <a:ext cx="1946895" cy="2715577"/>
      </dsp:txXfrm>
    </dsp:sp>
    <dsp:sp modelId="{F7A833E7-6EA3-428D-B67A-4FEE8A9C9F11}">
      <dsp:nvSpPr>
        <dsp:cNvPr id="0" name=""/>
        <dsp:cNvSpPr/>
      </dsp:nvSpPr>
      <dsp:spPr>
        <a:xfrm rot="16200000">
          <a:off x="2969282" y="1289533"/>
          <a:ext cx="4525963" cy="194689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400" b="1" kern="1200" dirty="0">
              <a:solidFill>
                <a:prstClr val="white"/>
              </a:solidFill>
              <a:latin typeface="Calibri"/>
              <a:ea typeface="+mn-ea"/>
              <a:cs typeface="+mn-cs"/>
            </a:rPr>
            <a:t>Ministry of health </a:t>
          </a:r>
        </a:p>
        <a:p>
          <a:pPr marL="171450" lvl="1" indent="-171450" algn="l" defTabSz="711200">
            <a:lnSpc>
              <a:spcPct val="90000"/>
            </a:lnSpc>
            <a:spcBef>
              <a:spcPct val="0"/>
            </a:spcBef>
            <a:spcAft>
              <a:spcPct val="15000"/>
            </a:spcAft>
            <a:buChar char="•"/>
          </a:pPr>
          <a:r>
            <a:rPr lang="en-US" sz="1600" kern="1200" dirty="0"/>
            <a:t>Healer </a:t>
          </a:r>
        </a:p>
        <a:p>
          <a:pPr marL="171450" lvl="1" indent="-171450" algn="l" defTabSz="711200">
            <a:lnSpc>
              <a:spcPct val="90000"/>
            </a:lnSpc>
            <a:spcBef>
              <a:spcPct val="0"/>
            </a:spcBef>
            <a:spcAft>
              <a:spcPct val="15000"/>
            </a:spcAft>
            <a:buChar char="•"/>
          </a:pPr>
          <a:r>
            <a:rPr lang="en-US" sz="1600" kern="1200" dirty="0"/>
            <a:t>Manager</a:t>
          </a:r>
        </a:p>
        <a:p>
          <a:pPr marL="171450" lvl="1" indent="-171450" algn="l" defTabSz="711200">
            <a:lnSpc>
              <a:spcPct val="90000"/>
            </a:lnSpc>
            <a:spcBef>
              <a:spcPct val="0"/>
            </a:spcBef>
            <a:spcAft>
              <a:spcPct val="15000"/>
            </a:spcAft>
            <a:buChar char="•"/>
          </a:pPr>
          <a:r>
            <a:rPr lang="en-US" sz="1600" kern="1200" dirty="0"/>
            <a:t>Planner </a:t>
          </a:r>
        </a:p>
        <a:p>
          <a:pPr marL="171450" lvl="1" indent="-171450" algn="l" defTabSz="711200">
            <a:lnSpc>
              <a:spcPct val="90000"/>
            </a:lnSpc>
            <a:spcBef>
              <a:spcPct val="0"/>
            </a:spcBef>
            <a:spcAft>
              <a:spcPct val="15000"/>
            </a:spcAft>
            <a:buChar char="•"/>
          </a:pPr>
          <a:r>
            <a:rPr lang="en-US" sz="1600" kern="1200" dirty="0"/>
            <a:t>Researcher </a:t>
          </a:r>
        </a:p>
        <a:p>
          <a:pPr marL="171450" lvl="1" indent="-171450" algn="l" defTabSz="711200">
            <a:lnSpc>
              <a:spcPct val="90000"/>
            </a:lnSpc>
            <a:spcBef>
              <a:spcPct val="0"/>
            </a:spcBef>
            <a:spcAft>
              <a:spcPct val="15000"/>
            </a:spcAft>
            <a:buChar char="•"/>
          </a:pPr>
          <a:endParaRPr lang="en-US" sz="1600" kern="1200"/>
        </a:p>
      </dsp:txBody>
      <dsp:txXfrm rot="5400000">
        <a:off x="4258816" y="905192"/>
        <a:ext cx="1946895" cy="2715577"/>
      </dsp:txXfrm>
    </dsp:sp>
    <dsp:sp modelId="{2C28E469-5628-4E0D-B2A2-9CF2CBB08D9F}">
      <dsp:nvSpPr>
        <dsp:cNvPr id="0" name=""/>
        <dsp:cNvSpPr/>
      </dsp:nvSpPr>
      <dsp:spPr>
        <a:xfrm rot="16200000">
          <a:off x="4993170" y="1289533"/>
          <a:ext cx="4525963" cy="194689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algn="ctr" defTabSz="1066800">
            <a:lnSpc>
              <a:spcPct val="90000"/>
            </a:lnSpc>
            <a:spcBef>
              <a:spcPct val="0"/>
            </a:spcBef>
            <a:spcAft>
              <a:spcPct val="35000"/>
            </a:spcAft>
            <a:buNone/>
          </a:pPr>
          <a:endParaRPr lang="en-US" sz="2400" b="1" kern="1200" dirty="0">
            <a:solidFill>
              <a:prstClr val="white"/>
            </a:solidFill>
            <a:latin typeface="Calibri"/>
            <a:ea typeface="+mn-ea"/>
            <a:cs typeface="+mn-cs"/>
          </a:endParaRPr>
        </a:p>
        <a:p>
          <a:pPr marL="0" lvl="0" algn="ctr" defTabSz="1066800">
            <a:lnSpc>
              <a:spcPct val="90000"/>
            </a:lnSpc>
            <a:spcBef>
              <a:spcPct val="0"/>
            </a:spcBef>
            <a:spcAft>
              <a:spcPct val="35000"/>
            </a:spcAft>
            <a:buNone/>
          </a:pPr>
          <a:r>
            <a:rPr lang="en-US" sz="2400" b="1" kern="1200" dirty="0">
              <a:solidFill>
                <a:prstClr val="white"/>
              </a:solidFill>
              <a:latin typeface="Calibri"/>
              <a:ea typeface="+mn-ea"/>
              <a:cs typeface="+mn-cs"/>
            </a:rPr>
            <a:t>Community </a:t>
          </a:r>
        </a:p>
        <a:p>
          <a:pPr marL="171450" lvl="1" indent="-171450" algn="l" defTabSz="711200">
            <a:lnSpc>
              <a:spcPct val="90000"/>
            </a:lnSpc>
            <a:spcBef>
              <a:spcPct val="0"/>
            </a:spcBef>
            <a:spcAft>
              <a:spcPct val="15000"/>
            </a:spcAft>
            <a:buNone/>
          </a:pPr>
          <a:r>
            <a:rPr lang="en-US" sz="1600" kern="1200" dirty="0">
              <a:solidFill>
                <a:prstClr val="white"/>
              </a:solidFill>
              <a:latin typeface="Calibri"/>
              <a:ea typeface="+mn-ea"/>
              <a:cs typeface="+mn-cs"/>
            </a:rPr>
            <a:t>Healer</a:t>
          </a:r>
        </a:p>
        <a:p>
          <a:pPr marL="171450" lvl="1" indent="-171450" algn="l" defTabSz="711200">
            <a:lnSpc>
              <a:spcPct val="90000"/>
            </a:lnSpc>
            <a:spcBef>
              <a:spcPct val="0"/>
            </a:spcBef>
            <a:spcAft>
              <a:spcPct val="15000"/>
            </a:spcAft>
            <a:buNone/>
          </a:pPr>
          <a:r>
            <a:rPr lang="en-US" sz="1600" kern="1200" dirty="0">
              <a:solidFill>
                <a:prstClr val="white"/>
              </a:solidFill>
              <a:latin typeface="Calibri"/>
              <a:ea typeface="+mn-ea"/>
              <a:cs typeface="+mn-cs"/>
            </a:rPr>
            <a:t>Health educator</a:t>
          </a:r>
        </a:p>
        <a:p>
          <a:pPr marL="171450" lvl="1" indent="-171450" algn="l" defTabSz="711200">
            <a:lnSpc>
              <a:spcPct val="90000"/>
            </a:lnSpc>
            <a:spcBef>
              <a:spcPct val="0"/>
            </a:spcBef>
            <a:spcAft>
              <a:spcPct val="15000"/>
            </a:spcAft>
            <a:buNone/>
          </a:pPr>
          <a:r>
            <a:rPr lang="en-US" sz="1600" kern="1200" dirty="0">
              <a:solidFill>
                <a:prstClr val="white"/>
              </a:solidFill>
              <a:latin typeface="Calibri"/>
              <a:ea typeface="+mn-ea"/>
              <a:cs typeface="+mn-cs"/>
            </a:rPr>
            <a:t>Manger</a:t>
          </a:r>
        </a:p>
        <a:p>
          <a:pPr marL="171450" lvl="1" indent="-171450" algn="l" defTabSz="711200">
            <a:lnSpc>
              <a:spcPct val="90000"/>
            </a:lnSpc>
            <a:spcBef>
              <a:spcPct val="0"/>
            </a:spcBef>
            <a:spcAft>
              <a:spcPct val="15000"/>
            </a:spcAft>
            <a:buNone/>
          </a:pPr>
          <a:r>
            <a:rPr lang="en-US" sz="1600" kern="1200" dirty="0">
              <a:solidFill>
                <a:prstClr val="white"/>
              </a:solidFill>
              <a:latin typeface="Calibri"/>
              <a:ea typeface="+mn-ea"/>
              <a:cs typeface="+mn-cs"/>
            </a:rPr>
            <a:t>Researcher </a:t>
          </a:r>
        </a:p>
      </dsp:txBody>
      <dsp:txXfrm rot="5400000">
        <a:off x="6282704" y="905192"/>
        <a:ext cx="1946895" cy="271557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31E80-EBC7-4795-8108-04A8B901C13F}" type="datetimeFigureOut">
              <a:rPr lang="en-US" smtClean="0"/>
              <a:t>3/5/2022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9DA14-D6D0-411B-9194-F9AB7133ADA0}" type="slidenum">
              <a:rPr lang="en-US" smtClean="0"/>
              <a:t>‹#›</a:t>
            </a:fld>
            <a:endParaRPr lang="en-US"/>
          </a:p>
        </p:txBody>
      </p:sp>
    </p:spTree>
    <p:extLst>
      <p:ext uri="{BB962C8B-B14F-4D97-AF65-F5344CB8AC3E}">
        <p14:creationId xmlns:p14="http://schemas.microsoft.com/office/powerpoint/2010/main" val="107966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A9DA14-D6D0-411B-9194-F9AB7133ADA0}" type="slidenum">
              <a:rPr lang="en-US" smtClean="0"/>
              <a:t>4</a:t>
            </a:fld>
            <a:endParaRPr lang="en-US"/>
          </a:p>
        </p:txBody>
      </p:sp>
    </p:spTree>
    <p:extLst>
      <p:ext uri="{BB962C8B-B14F-4D97-AF65-F5344CB8AC3E}">
        <p14:creationId xmlns:p14="http://schemas.microsoft.com/office/powerpoint/2010/main" val="2590314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A9DA14-D6D0-411B-9194-F9AB7133ADA0}" type="slidenum">
              <a:rPr lang="en-US" smtClean="0"/>
              <a:t>12</a:t>
            </a:fld>
            <a:endParaRPr lang="en-US"/>
          </a:p>
        </p:txBody>
      </p:sp>
    </p:spTree>
    <p:extLst>
      <p:ext uri="{BB962C8B-B14F-4D97-AF65-F5344CB8AC3E}">
        <p14:creationId xmlns:p14="http://schemas.microsoft.com/office/powerpoint/2010/main" val="540965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a:extLst>
              <a:ext uri="{FF2B5EF4-FFF2-40B4-BE49-F238E27FC236}">
                <a16:creationId xmlns:a16="http://schemas.microsoft.com/office/drawing/2014/main" id="{F93EB3B9-159F-42C1-A013-40CC790748A2}"/>
              </a:ext>
            </a:extLst>
          </p:cNvPr>
          <p:cNvSpPr>
            <a:spLocks noGrp="1"/>
          </p:cNvSpPr>
          <p:nvPr>
            <p:ph type="dt" sz="half" idx="10"/>
          </p:nvPr>
        </p:nvSpPr>
        <p:spPr/>
        <p:txBody>
          <a:bodyPr/>
          <a:lstStyle>
            <a:lvl1pPr>
              <a:defRPr/>
            </a:lvl1pPr>
          </a:lstStyle>
          <a:p>
            <a:pPr>
              <a:defRPr/>
            </a:pPr>
            <a:fld id="{5967F89B-7CFC-4D57-B3A0-24D29DE5A664}" type="datetimeFigureOut">
              <a:rPr lang="ar-EG"/>
              <a:pPr>
                <a:defRPr/>
              </a:pPr>
              <a:t>02/08/1443</a:t>
            </a:fld>
            <a:endParaRPr lang="ar-EG"/>
          </a:p>
        </p:txBody>
      </p:sp>
      <p:sp>
        <p:nvSpPr>
          <p:cNvPr id="5" name="Footer Placeholder 4">
            <a:extLst>
              <a:ext uri="{FF2B5EF4-FFF2-40B4-BE49-F238E27FC236}">
                <a16:creationId xmlns:a16="http://schemas.microsoft.com/office/drawing/2014/main" id="{AF0CA77F-4839-4591-8CA8-DEE4FD7C152D}"/>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87FF22C7-5FD0-4FB9-BB0A-C92464A3C5BA}"/>
              </a:ext>
            </a:extLst>
          </p:cNvPr>
          <p:cNvSpPr>
            <a:spLocks noGrp="1"/>
          </p:cNvSpPr>
          <p:nvPr>
            <p:ph type="sldNum" sz="quarter" idx="12"/>
          </p:nvPr>
        </p:nvSpPr>
        <p:spPr/>
        <p:txBody>
          <a:bodyPr/>
          <a:lstStyle>
            <a:lvl1pPr>
              <a:defRPr/>
            </a:lvl1pPr>
          </a:lstStyle>
          <a:p>
            <a:pPr>
              <a:defRPr/>
            </a:pPr>
            <a:fld id="{323ED4F3-496E-491A-AC98-4FE623672779}" type="slidenum">
              <a:rPr lang="ar-EG" altLang="en-US"/>
              <a:pPr>
                <a:defRPr/>
              </a:pPr>
              <a:t>‹#›</a:t>
            </a:fld>
            <a:endParaRPr lang="ar-EG" altLang="en-US"/>
          </a:p>
        </p:txBody>
      </p:sp>
    </p:spTree>
    <p:extLst>
      <p:ext uri="{BB962C8B-B14F-4D97-AF65-F5344CB8AC3E}">
        <p14:creationId xmlns:p14="http://schemas.microsoft.com/office/powerpoint/2010/main" val="414571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60853D62-72E1-4CFE-A347-116C80AF7E86}"/>
              </a:ext>
            </a:extLst>
          </p:cNvPr>
          <p:cNvSpPr>
            <a:spLocks noGrp="1"/>
          </p:cNvSpPr>
          <p:nvPr>
            <p:ph type="dt" sz="half" idx="10"/>
          </p:nvPr>
        </p:nvSpPr>
        <p:spPr/>
        <p:txBody>
          <a:bodyPr/>
          <a:lstStyle>
            <a:lvl1pPr>
              <a:defRPr/>
            </a:lvl1pPr>
          </a:lstStyle>
          <a:p>
            <a:pPr>
              <a:defRPr/>
            </a:pPr>
            <a:fld id="{B45ABFFC-8341-48A7-9BE4-C300C7BE047D}" type="datetimeFigureOut">
              <a:rPr lang="ar-EG"/>
              <a:pPr>
                <a:defRPr/>
              </a:pPr>
              <a:t>02/08/1443</a:t>
            </a:fld>
            <a:endParaRPr lang="ar-EG"/>
          </a:p>
        </p:txBody>
      </p:sp>
      <p:sp>
        <p:nvSpPr>
          <p:cNvPr id="5" name="Footer Placeholder 4">
            <a:extLst>
              <a:ext uri="{FF2B5EF4-FFF2-40B4-BE49-F238E27FC236}">
                <a16:creationId xmlns:a16="http://schemas.microsoft.com/office/drawing/2014/main" id="{E65C5463-18A2-4849-8193-24EF6D11212F}"/>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AB8F6006-3EAD-47C5-B834-864DDD731D64}"/>
              </a:ext>
            </a:extLst>
          </p:cNvPr>
          <p:cNvSpPr>
            <a:spLocks noGrp="1"/>
          </p:cNvSpPr>
          <p:nvPr>
            <p:ph type="sldNum" sz="quarter" idx="12"/>
          </p:nvPr>
        </p:nvSpPr>
        <p:spPr/>
        <p:txBody>
          <a:bodyPr/>
          <a:lstStyle>
            <a:lvl1pPr>
              <a:defRPr/>
            </a:lvl1pPr>
          </a:lstStyle>
          <a:p>
            <a:pPr>
              <a:defRPr/>
            </a:pPr>
            <a:fld id="{AD75E4DA-DE11-435E-ACA2-9CCA1ABD7C16}" type="slidenum">
              <a:rPr lang="ar-EG" altLang="en-US"/>
              <a:pPr>
                <a:defRPr/>
              </a:pPr>
              <a:t>‹#›</a:t>
            </a:fld>
            <a:endParaRPr lang="ar-EG" altLang="en-US"/>
          </a:p>
        </p:txBody>
      </p:sp>
    </p:spTree>
    <p:extLst>
      <p:ext uri="{BB962C8B-B14F-4D97-AF65-F5344CB8AC3E}">
        <p14:creationId xmlns:p14="http://schemas.microsoft.com/office/powerpoint/2010/main" val="133524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E4C9A0FF-5357-4D07-ACBD-7A9DD969EDE2}"/>
              </a:ext>
            </a:extLst>
          </p:cNvPr>
          <p:cNvSpPr>
            <a:spLocks noGrp="1"/>
          </p:cNvSpPr>
          <p:nvPr>
            <p:ph type="dt" sz="half" idx="10"/>
          </p:nvPr>
        </p:nvSpPr>
        <p:spPr/>
        <p:txBody>
          <a:bodyPr/>
          <a:lstStyle>
            <a:lvl1pPr>
              <a:defRPr/>
            </a:lvl1pPr>
          </a:lstStyle>
          <a:p>
            <a:pPr>
              <a:defRPr/>
            </a:pPr>
            <a:fld id="{CA9E0524-683C-48D4-8286-859D636FB8F5}" type="datetimeFigureOut">
              <a:rPr lang="ar-EG"/>
              <a:pPr>
                <a:defRPr/>
              </a:pPr>
              <a:t>02/08/1443</a:t>
            </a:fld>
            <a:endParaRPr lang="ar-EG"/>
          </a:p>
        </p:txBody>
      </p:sp>
      <p:sp>
        <p:nvSpPr>
          <p:cNvPr id="5" name="Footer Placeholder 4">
            <a:extLst>
              <a:ext uri="{FF2B5EF4-FFF2-40B4-BE49-F238E27FC236}">
                <a16:creationId xmlns:a16="http://schemas.microsoft.com/office/drawing/2014/main" id="{182DBD43-A341-4D44-8B35-6BD0C09B8DAB}"/>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DE7689CD-AA1D-4774-8AD9-B10E0DBC5C0C}"/>
              </a:ext>
            </a:extLst>
          </p:cNvPr>
          <p:cNvSpPr>
            <a:spLocks noGrp="1"/>
          </p:cNvSpPr>
          <p:nvPr>
            <p:ph type="sldNum" sz="quarter" idx="12"/>
          </p:nvPr>
        </p:nvSpPr>
        <p:spPr/>
        <p:txBody>
          <a:bodyPr/>
          <a:lstStyle>
            <a:lvl1pPr>
              <a:defRPr/>
            </a:lvl1pPr>
          </a:lstStyle>
          <a:p>
            <a:pPr>
              <a:defRPr/>
            </a:pPr>
            <a:fld id="{8AD3E8F9-7C1B-4742-A3C7-233F1001FC72}" type="slidenum">
              <a:rPr lang="ar-EG" altLang="en-US"/>
              <a:pPr>
                <a:defRPr/>
              </a:pPr>
              <a:t>‹#›</a:t>
            </a:fld>
            <a:endParaRPr lang="ar-EG" altLang="en-US"/>
          </a:p>
        </p:txBody>
      </p:sp>
    </p:spTree>
    <p:extLst>
      <p:ext uri="{BB962C8B-B14F-4D97-AF65-F5344CB8AC3E}">
        <p14:creationId xmlns:p14="http://schemas.microsoft.com/office/powerpoint/2010/main" val="1309409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195F38E7-56B0-41E7-BE5D-4FA0DFAAE16B}"/>
              </a:ext>
            </a:extLst>
          </p:cNvPr>
          <p:cNvSpPr>
            <a:spLocks noGrp="1"/>
          </p:cNvSpPr>
          <p:nvPr>
            <p:ph type="dt" sz="half" idx="10"/>
          </p:nvPr>
        </p:nvSpPr>
        <p:spPr/>
        <p:txBody>
          <a:bodyPr/>
          <a:lstStyle>
            <a:lvl1pPr>
              <a:defRPr/>
            </a:lvl1pPr>
          </a:lstStyle>
          <a:p>
            <a:pPr>
              <a:defRPr/>
            </a:pPr>
            <a:fld id="{70D989CF-77BE-4792-BAB4-1C3CE7C4E371}" type="datetimeFigureOut">
              <a:rPr lang="ar-EG"/>
              <a:pPr>
                <a:defRPr/>
              </a:pPr>
              <a:t>02/08/1443</a:t>
            </a:fld>
            <a:endParaRPr lang="ar-EG"/>
          </a:p>
        </p:txBody>
      </p:sp>
      <p:sp>
        <p:nvSpPr>
          <p:cNvPr id="5" name="Footer Placeholder 4">
            <a:extLst>
              <a:ext uri="{FF2B5EF4-FFF2-40B4-BE49-F238E27FC236}">
                <a16:creationId xmlns:a16="http://schemas.microsoft.com/office/drawing/2014/main" id="{43E2B327-C128-4AC5-A71D-DEC7AF54DBDC}"/>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90B855F4-3534-4F7D-95C3-5EC8FFEA0E95}"/>
              </a:ext>
            </a:extLst>
          </p:cNvPr>
          <p:cNvSpPr>
            <a:spLocks noGrp="1"/>
          </p:cNvSpPr>
          <p:nvPr>
            <p:ph type="sldNum" sz="quarter" idx="12"/>
          </p:nvPr>
        </p:nvSpPr>
        <p:spPr/>
        <p:txBody>
          <a:bodyPr/>
          <a:lstStyle>
            <a:lvl1pPr>
              <a:defRPr/>
            </a:lvl1pPr>
          </a:lstStyle>
          <a:p>
            <a:pPr>
              <a:defRPr/>
            </a:pPr>
            <a:fld id="{B11443AA-08F8-43CC-A88D-5A29390A926F}" type="slidenum">
              <a:rPr lang="ar-EG" altLang="en-US"/>
              <a:pPr>
                <a:defRPr/>
              </a:pPr>
              <a:t>‹#›</a:t>
            </a:fld>
            <a:endParaRPr lang="ar-EG" altLang="en-US"/>
          </a:p>
        </p:txBody>
      </p:sp>
    </p:spTree>
    <p:extLst>
      <p:ext uri="{BB962C8B-B14F-4D97-AF65-F5344CB8AC3E}">
        <p14:creationId xmlns:p14="http://schemas.microsoft.com/office/powerpoint/2010/main" val="265299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8F3AE-26D2-4874-85B4-5F05B1838D18}"/>
              </a:ext>
            </a:extLst>
          </p:cNvPr>
          <p:cNvSpPr>
            <a:spLocks noGrp="1"/>
          </p:cNvSpPr>
          <p:nvPr>
            <p:ph type="dt" sz="half" idx="10"/>
          </p:nvPr>
        </p:nvSpPr>
        <p:spPr/>
        <p:txBody>
          <a:bodyPr/>
          <a:lstStyle>
            <a:lvl1pPr>
              <a:defRPr/>
            </a:lvl1pPr>
          </a:lstStyle>
          <a:p>
            <a:pPr>
              <a:defRPr/>
            </a:pPr>
            <a:fld id="{F3E9F7FB-82F8-4FC6-96DA-9089EF4157BF}" type="datetimeFigureOut">
              <a:rPr lang="ar-EG"/>
              <a:pPr>
                <a:defRPr/>
              </a:pPr>
              <a:t>02/08/1443</a:t>
            </a:fld>
            <a:endParaRPr lang="ar-EG"/>
          </a:p>
        </p:txBody>
      </p:sp>
      <p:sp>
        <p:nvSpPr>
          <p:cNvPr id="5" name="Footer Placeholder 4">
            <a:extLst>
              <a:ext uri="{FF2B5EF4-FFF2-40B4-BE49-F238E27FC236}">
                <a16:creationId xmlns:a16="http://schemas.microsoft.com/office/drawing/2014/main" id="{F062CCEC-CC63-400D-96EF-A85F4EEC606D}"/>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9A181343-8771-4C3E-B2C0-F2AD2F227F55}"/>
              </a:ext>
            </a:extLst>
          </p:cNvPr>
          <p:cNvSpPr>
            <a:spLocks noGrp="1"/>
          </p:cNvSpPr>
          <p:nvPr>
            <p:ph type="sldNum" sz="quarter" idx="12"/>
          </p:nvPr>
        </p:nvSpPr>
        <p:spPr/>
        <p:txBody>
          <a:bodyPr/>
          <a:lstStyle>
            <a:lvl1pPr>
              <a:defRPr/>
            </a:lvl1pPr>
          </a:lstStyle>
          <a:p>
            <a:pPr>
              <a:defRPr/>
            </a:pPr>
            <a:fld id="{619A034D-1E67-4F67-B9C5-014101F93796}" type="slidenum">
              <a:rPr lang="ar-EG" altLang="en-US"/>
              <a:pPr>
                <a:defRPr/>
              </a:pPr>
              <a:t>‹#›</a:t>
            </a:fld>
            <a:endParaRPr lang="ar-EG" altLang="en-US"/>
          </a:p>
        </p:txBody>
      </p:sp>
    </p:spTree>
    <p:extLst>
      <p:ext uri="{BB962C8B-B14F-4D97-AF65-F5344CB8AC3E}">
        <p14:creationId xmlns:p14="http://schemas.microsoft.com/office/powerpoint/2010/main" val="153296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3">
            <a:extLst>
              <a:ext uri="{FF2B5EF4-FFF2-40B4-BE49-F238E27FC236}">
                <a16:creationId xmlns:a16="http://schemas.microsoft.com/office/drawing/2014/main" id="{4F93638B-4EB7-4A9A-934A-6B77DC3F7DC4}"/>
              </a:ext>
            </a:extLst>
          </p:cNvPr>
          <p:cNvSpPr>
            <a:spLocks noGrp="1"/>
          </p:cNvSpPr>
          <p:nvPr>
            <p:ph type="dt" sz="half" idx="10"/>
          </p:nvPr>
        </p:nvSpPr>
        <p:spPr/>
        <p:txBody>
          <a:bodyPr/>
          <a:lstStyle>
            <a:lvl1pPr>
              <a:defRPr/>
            </a:lvl1pPr>
          </a:lstStyle>
          <a:p>
            <a:pPr>
              <a:defRPr/>
            </a:pPr>
            <a:fld id="{7EEB2BBD-A0D0-417B-BC04-059C69F812C1}" type="datetimeFigureOut">
              <a:rPr lang="ar-EG"/>
              <a:pPr>
                <a:defRPr/>
              </a:pPr>
              <a:t>02/08/1443</a:t>
            </a:fld>
            <a:endParaRPr lang="ar-EG"/>
          </a:p>
        </p:txBody>
      </p:sp>
      <p:sp>
        <p:nvSpPr>
          <p:cNvPr id="6" name="Footer Placeholder 4">
            <a:extLst>
              <a:ext uri="{FF2B5EF4-FFF2-40B4-BE49-F238E27FC236}">
                <a16:creationId xmlns:a16="http://schemas.microsoft.com/office/drawing/2014/main" id="{40447749-457E-4FE0-B9AD-9D04367C8D68}"/>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419BD52F-F471-4A4B-962E-75D9F8E4A3E3}"/>
              </a:ext>
            </a:extLst>
          </p:cNvPr>
          <p:cNvSpPr>
            <a:spLocks noGrp="1"/>
          </p:cNvSpPr>
          <p:nvPr>
            <p:ph type="sldNum" sz="quarter" idx="12"/>
          </p:nvPr>
        </p:nvSpPr>
        <p:spPr/>
        <p:txBody>
          <a:bodyPr/>
          <a:lstStyle>
            <a:lvl1pPr>
              <a:defRPr/>
            </a:lvl1pPr>
          </a:lstStyle>
          <a:p>
            <a:pPr>
              <a:defRPr/>
            </a:pPr>
            <a:fld id="{0E0FC521-FC7E-4E4C-B37F-D1756CF673FC}" type="slidenum">
              <a:rPr lang="ar-EG" altLang="en-US"/>
              <a:pPr>
                <a:defRPr/>
              </a:pPr>
              <a:t>‹#›</a:t>
            </a:fld>
            <a:endParaRPr lang="ar-EG" altLang="en-US"/>
          </a:p>
        </p:txBody>
      </p:sp>
    </p:spTree>
    <p:extLst>
      <p:ext uri="{BB962C8B-B14F-4D97-AF65-F5344CB8AC3E}">
        <p14:creationId xmlns:p14="http://schemas.microsoft.com/office/powerpoint/2010/main" val="3203053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3">
            <a:extLst>
              <a:ext uri="{FF2B5EF4-FFF2-40B4-BE49-F238E27FC236}">
                <a16:creationId xmlns:a16="http://schemas.microsoft.com/office/drawing/2014/main" id="{73EC7CF4-6C08-4BE6-BDE5-6E33584A6081}"/>
              </a:ext>
            </a:extLst>
          </p:cNvPr>
          <p:cNvSpPr>
            <a:spLocks noGrp="1"/>
          </p:cNvSpPr>
          <p:nvPr>
            <p:ph type="dt" sz="half" idx="10"/>
          </p:nvPr>
        </p:nvSpPr>
        <p:spPr/>
        <p:txBody>
          <a:bodyPr/>
          <a:lstStyle>
            <a:lvl1pPr>
              <a:defRPr/>
            </a:lvl1pPr>
          </a:lstStyle>
          <a:p>
            <a:pPr>
              <a:defRPr/>
            </a:pPr>
            <a:fld id="{4E4C2571-27E3-41A6-9A9C-41D8B85D1926}" type="datetimeFigureOut">
              <a:rPr lang="ar-EG"/>
              <a:pPr>
                <a:defRPr/>
              </a:pPr>
              <a:t>02/08/1443</a:t>
            </a:fld>
            <a:endParaRPr lang="ar-EG"/>
          </a:p>
        </p:txBody>
      </p:sp>
      <p:sp>
        <p:nvSpPr>
          <p:cNvPr id="8" name="Footer Placeholder 4">
            <a:extLst>
              <a:ext uri="{FF2B5EF4-FFF2-40B4-BE49-F238E27FC236}">
                <a16:creationId xmlns:a16="http://schemas.microsoft.com/office/drawing/2014/main" id="{3C8ECD67-4FA4-4A24-9F06-E0510DB4A2DE}"/>
              </a:ext>
            </a:extLst>
          </p:cNvPr>
          <p:cNvSpPr>
            <a:spLocks noGrp="1"/>
          </p:cNvSpPr>
          <p:nvPr>
            <p:ph type="ftr" sz="quarter" idx="11"/>
          </p:nvPr>
        </p:nvSpPr>
        <p:spPr/>
        <p:txBody>
          <a:bodyPr/>
          <a:lstStyle>
            <a:lvl1pPr>
              <a:defRPr/>
            </a:lvl1pPr>
          </a:lstStyle>
          <a:p>
            <a:pPr>
              <a:defRPr/>
            </a:pPr>
            <a:endParaRPr lang="ar-EG"/>
          </a:p>
        </p:txBody>
      </p:sp>
      <p:sp>
        <p:nvSpPr>
          <p:cNvPr id="9" name="Slide Number Placeholder 5">
            <a:extLst>
              <a:ext uri="{FF2B5EF4-FFF2-40B4-BE49-F238E27FC236}">
                <a16:creationId xmlns:a16="http://schemas.microsoft.com/office/drawing/2014/main" id="{C8DAB978-AFE6-46FE-BA80-930402E2B39A}"/>
              </a:ext>
            </a:extLst>
          </p:cNvPr>
          <p:cNvSpPr>
            <a:spLocks noGrp="1"/>
          </p:cNvSpPr>
          <p:nvPr>
            <p:ph type="sldNum" sz="quarter" idx="12"/>
          </p:nvPr>
        </p:nvSpPr>
        <p:spPr/>
        <p:txBody>
          <a:bodyPr/>
          <a:lstStyle>
            <a:lvl1pPr>
              <a:defRPr/>
            </a:lvl1pPr>
          </a:lstStyle>
          <a:p>
            <a:pPr>
              <a:defRPr/>
            </a:pPr>
            <a:fld id="{F3B44D3D-CDB1-45BD-9B5A-8A2D42FC3937}" type="slidenum">
              <a:rPr lang="ar-EG" altLang="en-US"/>
              <a:pPr>
                <a:defRPr/>
              </a:pPr>
              <a:t>‹#›</a:t>
            </a:fld>
            <a:endParaRPr lang="ar-EG" altLang="en-US"/>
          </a:p>
        </p:txBody>
      </p:sp>
    </p:spTree>
    <p:extLst>
      <p:ext uri="{BB962C8B-B14F-4D97-AF65-F5344CB8AC3E}">
        <p14:creationId xmlns:p14="http://schemas.microsoft.com/office/powerpoint/2010/main" val="4179157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a:extLst>
              <a:ext uri="{FF2B5EF4-FFF2-40B4-BE49-F238E27FC236}">
                <a16:creationId xmlns:a16="http://schemas.microsoft.com/office/drawing/2014/main" id="{444D94F0-58CA-4358-A8B5-90AE781BD1B1}"/>
              </a:ext>
            </a:extLst>
          </p:cNvPr>
          <p:cNvSpPr>
            <a:spLocks noGrp="1"/>
          </p:cNvSpPr>
          <p:nvPr>
            <p:ph type="dt" sz="half" idx="10"/>
          </p:nvPr>
        </p:nvSpPr>
        <p:spPr/>
        <p:txBody>
          <a:bodyPr/>
          <a:lstStyle>
            <a:lvl1pPr>
              <a:defRPr/>
            </a:lvl1pPr>
          </a:lstStyle>
          <a:p>
            <a:pPr>
              <a:defRPr/>
            </a:pPr>
            <a:fld id="{FA211A9D-A09F-4378-84EF-592B4139F64A}" type="datetimeFigureOut">
              <a:rPr lang="ar-EG"/>
              <a:pPr>
                <a:defRPr/>
              </a:pPr>
              <a:t>02/08/1443</a:t>
            </a:fld>
            <a:endParaRPr lang="ar-EG"/>
          </a:p>
        </p:txBody>
      </p:sp>
      <p:sp>
        <p:nvSpPr>
          <p:cNvPr id="4" name="Footer Placeholder 4">
            <a:extLst>
              <a:ext uri="{FF2B5EF4-FFF2-40B4-BE49-F238E27FC236}">
                <a16:creationId xmlns:a16="http://schemas.microsoft.com/office/drawing/2014/main" id="{16169ADE-9B22-4F3D-B4C4-E0F3BF339A67}"/>
              </a:ext>
            </a:extLst>
          </p:cNvPr>
          <p:cNvSpPr>
            <a:spLocks noGrp="1"/>
          </p:cNvSpPr>
          <p:nvPr>
            <p:ph type="ftr" sz="quarter" idx="11"/>
          </p:nvPr>
        </p:nvSpPr>
        <p:spPr/>
        <p:txBody>
          <a:bodyPr/>
          <a:lstStyle>
            <a:lvl1pPr>
              <a:defRPr/>
            </a:lvl1pPr>
          </a:lstStyle>
          <a:p>
            <a:pPr>
              <a:defRPr/>
            </a:pPr>
            <a:endParaRPr lang="ar-EG"/>
          </a:p>
        </p:txBody>
      </p:sp>
      <p:sp>
        <p:nvSpPr>
          <p:cNvPr id="5" name="Slide Number Placeholder 5">
            <a:extLst>
              <a:ext uri="{FF2B5EF4-FFF2-40B4-BE49-F238E27FC236}">
                <a16:creationId xmlns:a16="http://schemas.microsoft.com/office/drawing/2014/main" id="{762A66D8-25C5-4A66-8F3E-370705426AAD}"/>
              </a:ext>
            </a:extLst>
          </p:cNvPr>
          <p:cNvSpPr>
            <a:spLocks noGrp="1"/>
          </p:cNvSpPr>
          <p:nvPr>
            <p:ph type="sldNum" sz="quarter" idx="12"/>
          </p:nvPr>
        </p:nvSpPr>
        <p:spPr/>
        <p:txBody>
          <a:bodyPr/>
          <a:lstStyle>
            <a:lvl1pPr>
              <a:defRPr/>
            </a:lvl1pPr>
          </a:lstStyle>
          <a:p>
            <a:pPr>
              <a:defRPr/>
            </a:pPr>
            <a:fld id="{4B150071-6306-4EE6-B392-2325C43D65B4}" type="slidenum">
              <a:rPr lang="ar-EG" altLang="en-US"/>
              <a:pPr>
                <a:defRPr/>
              </a:pPr>
              <a:t>‹#›</a:t>
            </a:fld>
            <a:endParaRPr lang="ar-EG" altLang="en-US"/>
          </a:p>
        </p:txBody>
      </p:sp>
    </p:spTree>
    <p:extLst>
      <p:ext uri="{BB962C8B-B14F-4D97-AF65-F5344CB8AC3E}">
        <p14:creationId xmlns:p14="http://schemas.microsoft.com/office/powerpoint/2010/main" val="787483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C9D7171-8FBD-4D83-8A1E-7294113BD4F1}"/>
              </a:ext>
            </a:extLst>
          </p:cNvPr>
          <p:cNvSpPr>
            <a:spLocks noGrp="1"/>
          </p:cNvSpPr>
          <p:nvPr>
            <p:ph type="dt" sz="half" idx="10"/>
          </p:nvPr>
        </p:nvSpPr>
        <p:spPr/>
        <p:txBody>
          <a:bodyPr/>
          <a:lstStyle>
            <a:lvl1pPr>
              <a:defRPr/>
            </a:lvl1pPr>
          </a:lstStyle>
          <a:p>
            <a:pPr>
              <a:defRPr/>
            </a:pPr>
            <a:fld id="{033D6596-31AA-40BF-BC3C-036AC344900D}" type="datetimeFigureOut">
              <a:rPr lang="ar-EG"/>
              <a:pPr>
                <a:defRPr/>
              </a:pPr>
              <a:t>02/08/1443</a:t>
            </a:fld>
            <a:endParaRPr lang="ar-EG"/>
          </a:p>
        </p:txBody>
      </p:sp>
      <p:sp>
        <p:nvSpPr>
          <p:cNvPr id="3" name="Footer Placeholder 4">
            <a:extLst>
              <a:ext uri="{FF2B5EF4-FFF2-40B4-BE49-F238E27FC236}">
                <a16:creationId xmlns:a16="http://schemas.microsoft.com/office/drawing/2014/main" id="{7A437272-417F-4548-902C-942A7FDE7B83}"/>
              </a:ext>
            </a:extLst>
          </p:cNvPr>
          <p:cNvSpPr>
            <a:spLocks noGrp="1"/>
          </p:cNvSpPr>
          <p:nvPr>
            <p:ph type="ftr" sz="quarter" idx="11"/>
          </p:nvPr>
        </p:nvSpPr>
        <p:spPr/>
        <p:txBody>
          <a:bodyPr/>
          <a:lstStyle>
            <a:lvl1pPr>
              <a:defRPr/>
            </a:lvl1pPr>
          </a:lstStyle>
          <a:p>
            <a:pPr>
              <a:defRPr/>
            </a:pPr>
            <a:endParaRPr lang="ar-EG"/>
          </a:p>
        </p:txBody>
      </p:sp>
      <p:sp>
        <p:nvSpPr>
          <p:cNvPr id="4" name="Slide Number Placeholder 5">
            <a:extLst>
              <a:ext uri="{FF2B5EF4-FFF2-40B4-BE49-F238E27FC236}">
                <a16:creationId xmlns:a16="http://schemas.microsoft.com/office/drawing/2014/main" id="{39F94B39-2D57-41C0-B81C-A15E666B4F63}"/>
              </a:ext>
            </a:extLst>
          </p:cNvPr>
          <p:cNvSpPr>
            <a:spLocks noGrp="1"/>
          </p:cNvSpPr>
          <p:nvPr>
            <p:ph type="sldNum" sz="quarter" idx="12"/>
          </p:nvPr>
        </p:nvSpPr>
        <p:spPr/>
        <p:txBody>
          <a:bodyPr/>
          <a:lstStyle>
            <a:lvl1pPr>
              <a:defRPr/>
            </a:lvl1pPr>
          </a:lstStyle>
          <a:p>
            <a:pPr>
              <a:defRPr/>
            </a:pPr>
            <a:fld id="{F84B8396-5F7E-4A1C-BEA7-1F4900C458FD}" type="slidenum">
              <a:rPr lang="ar-EG" altLang="en-US"/>
              <a:pPr>
                <a:defRPr/>
              </a:pPr>
              <a:t>‹#›</a:t>
            </a:fld>
            <a:endParaRPr lang="ar-EG" altLang="en-US"/>
          </a:p>
        </p:txBody>
      </p:sp>
    </p:spTree>
    <p:extLst>
      <p:ext uri="{BB962C8B-B14F-4D97-AF65-F5344CB8AC3E}">
        <p14:creationId xmlns:p14="http://schemas.microsoft.com/office/powerpoint/2010/main" val="188657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99B1EB1-892E-46F1-98BE-84950D53DAA5}"/>
              </a:ext>
            </a:extLst>
          </p:cNvPr>
          <p:cNvSpPr>
            <a:spLocks noGrp="1"/>
          </p:cNvSpPr>
          <p:nvPr>
            <p:ph type="dt" sz="half" idx="10"/>
          </p:nvPr>
        </p:nvSpPr>
        <p:spPr/>
        <p:txBody>
          <a:bodyPr/>
          <a:lstStyle>
            <a:lvl1pPr>
              <a:defRPr/>
            </a:lvl1pPr>
          </a:lstStyle>
          <a:p>
            <a:pPr>
              <a:defRPr/>
            </a:pPr>
            <a:fld id="{CACEB31A-74F6-4844-AEBC-40A6368B0F0A}" type="datetimeFigureOut">
              <a:rPr lang="ar-EG"/>
              <a:pPr>
                <a:defRPr/>
              </a:pPr>
              <a:t>02/08/1443</a:t>
            </a:fld>
            <a:endParaRPr lang="ar-EG"/>
          </a:p>
        </p:txBody>
      </p:sp>
      <p:sp>
        <p:nvSpPr>
          <p:cNvPr id="6" name="Footer Placeholder 4">
            <a:extLst>
              <a:ext uri="{FF2B5EF4-FFF2-40B4-BE49-F238E27FC236}">
                <a16:creationId xmlns:a16="http://schemas.microsoft.com/office/drawing/2014/main" id="{A55FD6E2-0343-4BBD-B8F7-CB9EA45CB261}"/>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AB155BCC-59FC-47E1-A25C-3F1CB70D48D9}"/>
              </a:ext>
            </a:extLst>
          </p:cNvPr>
          <p:cNvSpPr>
            <a:spLocks noGrp="1"/>
          </p:cNvSpPr>
          <p:nvPr>
            <p:ph type="sldNum" sz="quarter" idx="12"/>
          </p:nvPr>
        </p:nvSpPr>
        <p:spPr/>
        <p:txBody>
          <a:bodyPr/>
          <a:lstStyle>
            <a:lvl1pPr>
              <a:defRPr/>
            </a:lvl1pPr>
          </a:lstStyle>
          <a:p>
            <a:pPr>
              <a:defRPr/>
            </a:pPr>
            <a:fld id="{37949C58-AEF9-4252-8FD0-021E173D0BED}" type="slidenum">
              <a:rPr lang="ar-EG" altLang="en-US"/>
              <a:pPr>
                <a:defRPr/>
              </a:pPr>
              <a:t>‹#›</a:t>
            </a:fld>
            <a:endParaRPr lang="ar-EG" altLang="en-US"/>
          </a:p>
        </p:txBody>
      </p:sp>
    </p:spTree>
    <p:extLst>
      <p:ext uri="{BB962C8B-B14F-4D97-AF65-F5344CB8AC3E}">
        <p14:creationId xmlns:p14="http://schemas.microsoft.com/office/powerpoint/2010/main" val="3746980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6FB62DC-897B-44FF-BC97-70D32262EE90}"/>
              </a:ext>
            </a:extLst>
          </p:cNvPr>
          <p:cNvSpPr>
            <a:spLocks noGrp="1"/>
          </p:cNvSpPr>
          <p:nvPr>
            <p:ph type="dt" sz="half" idx="10"/>
          </p:nvPr>
        </p:nvSpPr>
        <p:spPr/>
        <p:txBody>
          <a:bodyPr/>
          <a:lstStyle>
            <a:lvl1pPr>
              <a:defRPr/>
            </a:lvl1pPr>
          </a:lstStyle>
          <a:p>
            <a:pPr>
              <a:defRPr/>
            </a:pPr>
            <a:fld id="{3428F9BE-E239-4CE6-B3D4-5A6012B84F91}" type="datetimeFigureOut">
              <a:rPr lang="ar-EG"/>
              <a:pPr>
                <a:defRPr/>
              </a:pPr>
              <a:t>02/08/1443</a:t>
            </a:fld>
            <a:endParaRPr lang="ar-EG"/>
          </a:p>
        </p:txBody>
      </p:sp>
      <p:sp>
        <p:nvSpPr>
          <p:cNvPr id="6" name="Footer Placeholder 4">
            <a:extLst>
              <a:ext uri="{FF2B5EF4-FFF2-40B4-BE49-F238E27FC236}">
                <a16:creationId xmlns:a16="http://schemas.microsoft.com/office/drawing/2014/main" id="{3AADCF3A-0980-4162-8C9F-D534E7AF7CF0}"/>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ACACE5CF-D6B6-4363-8D38-C8A809E6C6C3}"/>
              </a:ext>
            </a:extLst>
          </p:cNvPr>
          <p:cNvSpPr>
            <a:spLocks noGrp="1"/>
          </p:cNvSpPr>
          <p:nvPr>
            <p:ph type="sldNum" sz="quarter" idx="12"/>
          </p:nvPr>
        </p:nvSpPr>
        <p:spPr/>
        <p:txBody>
          <a:bodyPr/>
          <a:lstStyle>
            <a:lvl1pPr>
              <a:defRPr/>
            </a:lvl1pPr>
          </a:lstStyle>
          <a:p>
            <a:pPr>
              <a:defRPr/>
            </a:pPr>
            <a:fld id="{28FA8172-F83F-4667-B10C-E8BB01D19E8F}" type="slidenum">
              <a:rPr lang="ar-EG" altLang="en-US"/>
              <a:pPr>
                <a:defRPr/>
              </a:pPr>
              <a:t>‹#›</a:t>
            </a:fld>
            <a:endParaRPr lang="ar-EG" altLang="en-US"/>
          </a:p>
        </p:txBody>
      </p:sp>
    </p:spTree>
    <p:extLst>
      <p:ext uri="{BB962C8B-B14F-4D97-AF65-F5344CB8AC3E}">
        <p14:creationId xmlns:p14="http://schemas.microsoft.com/office/powerpoint/2010/main" val="940869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4AC9DBB-3DD7-47DB-B0DF-29D03CED4F6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77A8BA9-F791-4045-91B4-1DF66D9FC9F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9C1ABF-ACF9-444A-8BCE-EB8F597EC6A8}"/>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fld id="{29C38BEC-39C7-4E16-81DD-DF318ACE6720}" type="datetimeFigureOut">
              <a:rPr lang="ar-EG"/>
              <a:pPr>
                <a:defRPr/>
              </a:pPr>
              <a:t>02/08/1443</a:t>
            </a:fld>
            <a:endParaRPr lang="ar-EG"/>
          </a:p>
        </p:txBody>
      </p:sp>
      <p:sp>
        <p:nvSpPr>
          <p:cNvPr id="5" name="Footer Placeholder 4">
            <a:extLst>
              <a:ext uri="{FF2B5EF4-FFF2-40B4-BE49-F238E27FC236}">
                <a16:creationId xmlns:a16="http://schemas.microsoft.com/office/drawing/2014/main" id="{F4740469-A662-440C-A934-AADCEB165FD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a:extLst>
              <a:ext uri="{FF2B5EF4-FFF2-40B4-BE49-F238E27FC236}">
                <a16:creationId xmlns:a16="http://schemas.microsoft.com/office/drawing/2014/main" id="{76CE73E4-1FB8-41FC-B94F-76E6DE7E4232}"/>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anose="020F0502020204030204" pitchFamily="34" charset="0"/>
              </a:defRPr>
            </a:lvl1pPr>
          </a:lstStyle>
          <a:p>
            <a:pPr>
              <a:defRPr/>
            </a:pPr>
            <a:fld id="{9856C561-6E7F-4001-9DF6-7D5E9ED373EC}" type="slidenum">
              <a:rPr lang="ar-EG" altLang="en-US"/>
              <a:pPr>
                <a:defRPr/>
              </a:pPr>
              <a:t>‹#›</a:t>
            </a:fld>
            <a:endParaRPr lang="ar-EG"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1.png"/><Relationship Id="rId4" Type="http://schemas.openxmlformats.org/officeDocument/2006/relationships/diagramQuickStyle" Target="../diagrams/quickStyle1.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15A93-A926-4C83-A401-FD2AEB222C45}"/>
              </a:ext>
            </a:extLst>
          </p:cNvPr>
          <p:cNvSpPr>
            <a:spLocks noGrp="1"/>
          </p:cNvSpPr>
          <p:nvPr>
            <p:ph type="title"/>
          </p:nvPr>
        </p:nvSpPr>
        <p:spPr>
          <a:xfrm>
            <a:off x="714375" y="571500"/>
            <a:ext cx="8229600" cy="1143000"/>
          </a:xfrm>
        </p:spPr>
        <p:txBody>
          <a:bodyPr rtlCol="0">
            <a:normAutofit fontScale="90000"/>
          </a:bodyPr>
          <a:lstStyle/>
          <a:p>
            <a:pPr eaLnBrk="1" fontAlgn="auto" hangingPunct="1">
              <a:spcAft>
                <a:spcPts val="0"/>
              </a:spcAft>
              <a:defRPr/>
            </a:pPr>
            <a:r>
              <a:rPr lang="en-US" b="1" i="1" dirty="0">
                <a:cs typeface="Calibri" pitchFamily="34" charset="0"/>
              </a:rPr>
              <a:t>Ethical responsibilities  of physicians</a:t>
            </a:r>
            <a:br>
              <a:rPr lang="en-US" b="1" dirty="0"/>
            </a:br>
            <a:r>
              <a:rPr lang="en-US" b="1" dirty="0">
                <a:solidFill>
                  <a:srgbClr val="FF0066"/>
                </a:solidFill>
              </a:rPr>
              <a:t>Duties of physicians:</a:t>
            </a:r>
            <a:br>
              <a:rPr lang="en-US" b="1" dirty="0">
                <a:solidFill>
                  <a:srgbClr val="FF0066"/>
                </a:solidFill>
              </a:rPr>
            </a:br>
            <a:endParaRPr lang="en-US" dirty="0">
              <a:solidFill>
                <a:srgbClr val="FF0066"/>
              </a:solidFill>
            </a:endParaRPr>
          </a:p>
        </p:txBody>
      </p:sp>
      <p:sp>
        <p:nvSpPr>
          <p:cNvPr id="3" name="Content Placeholder 2">
            <a:extLst>
              <a:ext uri="{FF2B5EF4-FFF2-40B4-BE49-F238E27FC236}">
                <a16:creationId xmlns:a16="http://schemas.microsoft.com/office/drawing/2014/main" id="{37717270-54EC-4A08-86B7-3EFFAC2B3744}"/>
              </a:ext>
            </a:extLst>
          </p:cNvPr>
          <p:cNvSpPr>
            <a:spLocks noGrp="1"/>
          </p:cNvSpPr>
          <p:nvPr>
            <p:ph idx="1"/>
          </p:nvPr>
        </p:nvSpPr>
        <p:spPr>
          <a:xfrm>
            <a:off x="179388" y="1855788"/>
            <a:ext cx="8929687" cy="4525962"/>
          </a:xfrm>
        </p:spPr>
        <p:txBody>
          <a:bodyPr rtlCol="0">
            <a:normAutofit lnSpcReduction="10000"/>
          </a:bodyPr>
          <a:lstStyle/>
          <a:p>
            <a:pPr marL="0" indent="0" algn="just" rtl="0">
              <a:buFont typeface="Arial" panose="020B0604020202020204" pitchFamily="34" charset="0"/>
              <a:buNone/>
              <a:defRPr/>
            </a:pPr>
            <a:endParaRPr lang="en-US" dirty="0"/>
          </a:p>
          <a:p>
            <a:pPr marL="0" indent="0" algn="just" rtl="0">
              <a:buFont typeface="Arial" panose="020B0604020202020204" pitchFamily="34" charset="0"/>
              <a:buNone/>
              <a:defRPr/>
            </a:pPr>
            <a:r>
              <a:rPr lang="en-US" dirty="0"/>
              <a:t>1. Define the doctor's duties towards self, colleagues, patients (and families), the profession, and the community in general. </a:t>
            </a:r>
          </a:p>
          <a:p>
            <a:pPr marL="0" indent="0" algn="just" rtl="0">
              <a:buFont typeface="Arial" panose="020B0604020202020204" pitchFamily="34" charset="0"/>
              <a:buNone/>
              <a:defRPr/>
            </a:pPr>
            <a:r>
              <a:rPr lang="en-US" dirty="0"/>
              <a:t>2. Describe the relationships that the doctor has with others during the providing of health care. </a:t>
            </a:r>
          </a:p>
          <a:p>
            <a:pPr marL="0" indent="0" algn="just" rtl="0">
              <a:buFont typeface="Arial" panose="020B0604020202020204" pitchFamily="34" charset="0"/>
              <a:buNone/>
              <a:defRPr/>
            </a:pPr>
            <a:r>
              <a:rPr lang="en-US" dirty="0"/>
              <a:t>3. Appreciate the significance of maintaining professional relationships with colleagues in achieving the best health care. </a:t>
            </a:r>
          </a:p>
          <a:p>
            <a:pPr marL="0" indent="0" algn="just" rtl="0" eaLnBrk="1" fontAlgn="auto" hangingPunct="1">
              <a:spcAft>
                <a:spcPts val="0"/>
              </a:spcAft>
              <a:buFont typeface="Arial" panose="020B0604020202020204" pitchFamily="34" charset="0"/>
              <a:buNone/>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8CDADA7-68C6-46B8-9F26-E687D4EB7222}"/>
              </a:ext>
            </a:extLst>
          </p:cNvPr>
          <p:cNvSpPr>
            <a:spLocks noGrp="1"/>
          </p:cNvSpPr>
          <p:nvPr>
            <p:ph type="title"/>
          </p:nvPr>
        </p:nvSpPr>
        <p:spPr>
          <a:xfrm>
            <a:off x="539750" y="214313"/>
            <a:ext cx="8404225" cy="1270000"/>
          </a:xfrm>
        </p:spPr>
        <p:txBody>
          <a:bodyPr/>
          <a:lstStyle/>
          <a:p>
            <a:pPr eaLnBrk="1" hangingPunct="1"/>
            <a:r>
              <a:rPr lang="en-US" altLang="en-US" sz="3400" b="1" i="1">
                <a:solidFill>
                  <a:schemeClr val="accent2"/>
                </a:solidFill>
                <a:cs typeface="Times New Roman" panose="02020603050405020304" pitchFamily="18" charset="0"/>
              </a:rPr>
              <a:t>(continued )</a:t>
            </a:r>
          </a:p>
        </p:txBody>
      </p:sp>
      <p:sp>
        <p:nvSpPr>
          <p:cNvPr id="10243" name="Rectangle 3">
            <a:extLst>
              <a:ext uri="{FF2B5EF4-FFF2-40B4-BE49-F238E27FC236}">
                <a16:creationId xmlns:a16="http://schemas.microsoft.com/office/drawing/2014/main" id="{D09123D2-057F-444F-91A8-3B59E16FD7C7}"/>
              </a:ext>
            </a:extLst>
          </p:cNvPr>
          <p:cNvSpPr>
            <a:spLocks noGrp="1"/>
          </p:cNvSpPr>
          <p:nvPr>
            <p:ph type="body" idx="1"/>
          </p:nvPr>
        </p:nvSpPr>
        <p:spPr>
          <a:xfrm>
            <a:off x="395288" y="1125538"/>
            <a:ext cx="8559800" cy="5472112"/>
          </a:xfrm>
        </p:spPr>
        <p:txBody>
          <a:bodyPr/>
          <a:lstStyle/>
          <a:p>
            <a:pPr algn="just" rtl="0" eaLnBrk="1" hangingPunct="1">
              <a:lnSpc>
                <a:spcPct val="90000"/>
              </a:lnSpc>
              <a:buFont typeface="Wingdings" panose="05000000000000000000" pitchFamily="2" charset="2"/>
              <a:buNone/>
            </a:pPr>
            <a:r>
              <a:rPr lang="en-US" altLang="en-US" sz="2600" b="1" i="1" dirty="0">
                <a:solidFill>
                  <a:srgbClr val="0000FF"/>
                </a:solidFill>
                <a:cs typeface="Arial" panose="020B0604020202020204" pitchFamily="34" charset="0"/>
              </a:rPr>
              <a:t>6-Advertising himself and his clinic</a:t>
            </a:r>
            <a:r>
              <a:rPr lang="en-US" altLang="en-US" sz="2600" dirty="0">
                <a:cs typeface="Arial" panose="020B0604020202020204" pitchFamily="34" charset="0"/>
              </a:rPr>
              <a:t> </a:t>
            </a:r>
            <a:r>
              <a:rPr lang="en-US" altLang="en-US" sz="2600" b="1" dirty="0">
                <a:cs typeface="Arial" panose="020B0604020202020204" pitchFamily="34" charset="0"/>
              </a:rPr>
              <a:t>should be gained out of his good reputation between his patients and colleagues and his scientific knowledge and skills. He has not to use non-ethical methods like agents.</a:t>
            </a:r>
            <a:r>
              <a:rPr lang="en-US" altLang="en-US" sz="2600" dirty="0">
                <a:cs typeface="Arial" panose="020B0604020202020204" pitchFamily="34" charset="0"/>
              </a:rPr>
              <a:t> </a:t>
            </a:r>
          </a:p>
          <a:p>
            <a:pPr algn="l" rtl="0" eaLnBrk="1" hangingPunct="1">
              <a:lnSpc>
                <a:spcPct val="90000"/>
              </a:lnSpc>
              <a:buFont typeface="Wingdings" panose="05000000000000000000" pitchFamily="2" charset="2"/>
              <a:buNone/>
            </a:pPr>
            <a:r>
              <a:rPr lang="en-US" altLang="en-US" sz="2600" b="1" i="1" dirty="0">
                <a:solidFill>
                  <a:srgbClr val="0000FF"/>
                </a:solidFill>
                <a:cs typeface="Arial" panose="020B0604020202020204" pitchFamily="34" charset="0"/>
              </a:rPr>
              <a:t>Advertising through media has rules (in newspapers for 2 weeks in the following situations):</a:t>
            </a:r>
          </a:p>
          <a:p>
            <a:pPr algn="l" rtl="0" eaLnBrk="1" hangingPunct="1">
              <a:lnSpc>
                <a:spcPct val="90000"/>
              </a:lnSpc>
            </a:pPr>
            <a:r>
              <a:rPr lang="en-US" altLang="en-US" sz="2600" b="1" dirty="0">
                <a:cs typeface="Arial" panose="020B0604020202020204" pitchFamily="34" charset="0"/>
              </a:rPr>
              <a:t>On opening his clinic</a:t>
            </a:r>
          </a:p>
          <a:p>
            <a:pPr algn="l" rtl="0" eaLnBrk="1" hangingPunct="1">
              <a:lnSpc>
                <a:spcPct val="90000"/>
              </a:lnSpc>
            </a:pPr>
            <a:r>
              <a:rPr lang="en-US" altLang="en-US" sz="2600" b="1" dirty="0">
                <a:cs typeface="Arial" panose="020B0604020202020204" pitchFamily="34" charset="0"/>
              </a:rPr>
              <a:t>On changing the address</a:t>
            </a:r>
          </a:p>
          <a:p>
            <a:pPr algn="l" rtl="0" eaLnBrk="1" hangingPunct="1">
              <a:lnSpc>
                <a:spcPct val="90000"/>
              </a:lnSpc>
            </a:pPr>
            <a:r>
              <a:rPr lang="en-US" altLang="en-US" sz="2600" b="1" dirty="0">
                <a:cs typeface="Arial" panose="020B0604020202020204" pitchFamily="34" charset="0"/>
              </a:rPr>
              <a:t>On changing the time- table or schedule</a:t>
            </a:r>
          </a:p>
          <a:p>
            <a:pPr algn="l" rtl="0" eaLnBrk="1" hangingPunct="1">
              <a:lnSpc>
                <a:spcPct val="90000"/>
              </a:lnSpc>
            </a:pPr>
            <a:r>
              <a:rPr lang="en-US" altLang="en-US" sz="2600" b="1" dirty="0">
                <a:cs typeface="Arial" panose="020B0604020202020204" pitchFamily="34" charset="0"/>
              </a:rPr>
              <a:t>On leaving the town for more than a month </a:t>
            </a:r>
          </a:p>
        </p:txBody>
      </p:sp>
      <p:sp>
        <p:nvSpPr>
          <p:cNvPr id="10244" name="AutoShape 4">
            <a:hlinkClick r:id="rId2" action="ppaction://hlinksldjump"/>
            <a:extLst>
              <a:ext uri="{FF2B5EF4-FFF2-40B4-BE49-F238E27FC236}">
                <a16:creationId xmlns:a16="http://schemas.microsoft.com/office/drawing/2014/main" id="{0810ADFD-405A-48F4-85FC-DCEED07F313B}"/>
              </a:ext>
            </a:extLst>
          </p:cNvPr>
          <p:cNvSpPr>
            <a:spLocks noChangeArrowheads="1"/>
          </p:cNvSpPr>
          <p:nvPr/>
        </p:nvSpPr>
        <p:spPr bwMode="auto">
          <a:xfrm>
            <a:off x="7164388" y="5661025"/>
            <a:ext cx="863600" cy="576263"/>
          </a:xfrm>
          <a:prstGeom prst="curvedRightArrow">
            <a:avLst>
              <a:gd name="adj1" fmla="val 20000"/>
              <a:gd name="adj2" fmla="val 40000"/>
              <a:gd name="adj3" fmla="val 49954"/>
            </a:avLst>
          </a:prstGeom>
          <a:solidFill>
            <a:schemeClr val="tx1"/>
          </a:solidFill>
          <a:ln w="9525">
            <a:solidFill>
              <a:schemeClr val="tx1"/>
            </a:solidFill>
            <a:miter lim="800000"/>
            <a:headEnd/>
            <a:tailEnd/>
          </a:ln>
          <a:effectLst>
            <a:outerShdw dist="107763" dir="8100000" algn="ctr" rotWithShape="0">
              <a:schemeClr val="bg2">
                <a:alpha val="50000"/>
              </a:schemeClr>
            </a:outerShdw>
          </a:effec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lang="en-US" altLang="en-US" sz="1800">
              <a:solidFill>
                <a:schemeClr val="tx2"/>
              </a:solidFill>
              <a:latin typeface="Arial" panose="020B06040202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8AAACC5-9CA4-4B8B-8281-73BE8DABC6C4}"/>
              </a:ext>
            </a:extLst>
          </p:cNvPr>
          <p:cNvSpPr>
            <a:spLocks noGrp="1"/>
          </p:cNvSpPr>
          <p:nvPr>
            <p:ph type="title"/>
          </p:nvPr>
        </p:nvSpPr>
        <p:spPr>
          <a:xfrm>
            <a:off x="468313" y="214313"/>
            <a:ext cx="8475662" cy="1270000"/>
          </a:xfrm>
        </p:spPr>
        <p:txBody>
          <a:bodyPr/>
          <a:lstStyle/>
          <a:p>
            <a:pPr eaLnBrk="1" hangingPunct="1"/>
            <a:r>
              <a:rPr lang="en-US" altLang="en-US" sz="3400" b="1">
                <a:solidFill>
                  <a:srgbClr val="CC3300"/>
                </a:solidFill>
                <a:cs typeface="Times New Roman" panose="02020603050405020304" pitchFamily="18" charset="0"/>
              </a:rPr>
              <a:t>(continued )</a:t>
            </a:r>
          </a:p>
        </p:txBody>
      </p:sp>
      <p:sp>
        <p:nvSpPr>
          <p:cNvPr id="14339" name="Rectangle 3">
            <a:extLst>
              <a:ext uri="{FF2B5EF4-FFF2-40B4-BE49-F238E27FC236}">
                <a16:creationId xmlns:a16="http://schemas.microsoft.com/office/drawing/2014/main" id="{31AD6ABE-EB3A-4AE8-B4E3-BD45BE59BD1D}"/>
              </a:ext>
            </a:extLst>
          </p:cNvPr>
          <p:cNvSpPr>
            <a:spLocks noGrp="1" noChangeArrowheads="1"/>
          </p:cNvSpPr>
          <p:nvPr>
            <p:ph type="body" idx="1"/>
          </p:nvPr>
        </p:nvSpPr>
        <p:spPr>
          <a:xfrm>
            <a:off x="179388" y="1428750"/>
            <a:ext cx="8775700" cy="5429250"/>
          </a:xfrm>
        </p:spPr>
        <p:txBody>
          <a:bodyPr/>
          <a:lstStyle/>
          <a:p>
            <a:pPr algn="l" rtl="0" eaLnBrk="1" hangingPunct="1">
              <a:lnSpc>
                <a:spcPct val="90000"/>
              </a:lnSpc>
              <a:defRPr/>
            </a:pPr>
            <a:r>
              <a:rPr lang="en-US" sz="2400" b="1" i="1" dirty="0">
                <a:solidFill>
                  <a:schemeClr val="tx2">
                    <a:lumMod val="75000"/>
                  </a:schemeClr>
                </a:solidFill>
              </a:rPr>
              <a:t>The label on the clinic should be of a reasonable size without decoration and including the exact qualification and post of the physician. Any addition e.g. unreal specialty mentioned in it is considered forgery by law. </a:t>
            </a:r>
          </a:p>
          <a:p>
            <a:pPr algn="l" rtl="0" eaLnBrk="1" hangingPunct="1">
              <a:lnSpc>
                <a:spcPct val="90000"/>
              </a:lnSpc>
              <a:defRPr/>
            </a:pPr>
            <a:endParaRPr lang="en-US" sz="2400" b="1" i="1" dirty="0">
              <a:solidFill>
                <a:schemeClr val="tx2">
                  <a:lumMod val="75000"/>
                </a:schemeClr>
              </a:solidFill>
            </a:endParaRPr>
          </a:p>
          <a:p>
            <a:pPr algn="l" rtl="0" eaLnBrk="1" hangingPunct="1">
              <a:lnSpc>
                <a:spcPct val="90000"/>
              </a:lnSpc>
              <a:buFont typeface="Wingdings" pitchFamily="2" charset="2"/>
              <a:buNone/>
              <a:defRPr/>
            </a:pPr>
            <a:endParaRPr lang="en-US" sz="2400" b="1" dirty="0"/>
          </a:p>
          <a:p>
            <a:pPr algn="l" rtl="0" eaLnBrk="1" hangingPunct="1">
              <a:lnSpc>
                <a:spcPct val="90000"/>
              </a:lnSpc>
              <a:buFont typeface="Wingdings" pitchFamily="2" charset="2"/>
              <a:buNone/>
              <a:defRPr/>
            </a:pPr>
            <a:endParaRPr lang="en-US" sz="2400" b="1" dirty="0"/>
          </a:p>
          <a:p>
            <a:pPr algn="l" rtl="0" eaLnBrk="1" hangingPunct="1">
              <a:lnSpc>
                <a:spcPct val="90000"/>
              </a:lnSpc>
              <a:buFont typeface="Wingdings" pitchFamily="2" charset="2"/>
              <a:buNone/>
              <a:defRPr/>
            </a:pPr>
            <a:endParaRPr lang="en-US" sz="2400" b="1" dirty="0"/>
          </a:p>
          <a:p>
            <a:pPr algn="l" rtl="0" eaLnBrk="1" hangingPunct="1">
              <a:lnSpc>
                <a:spcPct val="90000"/>
              </a:lnSpc>
              <a:buFont typeface="Wingdings" pitchFamily="2" charset="2"/>
              <a:buNone/>
              <a:defRPr/>
            </a:pPr>
            <a:endParaRPr lang="en-US" sz="2400" b="1" dirty="0"/>
          </a:p>
          <a:p>
            <a:pPr algn="l" rtl="0" eaLnBrk="1" hangingPunct="1">
              <a:lnSpc>
                <a:spcPct val="90000"/>
              </a:lnSpc>
              <a:defRPr/>
            </a:pPr>
            <a:r>
              <a:rPr lang="en-US" sz="2400" b="1" i="1" dirty="0">
                <a:solidFill>
                  <a:schemeClr val="tx2">
                    <a:lumMod val="75000"/>
                  </a:schemeClr>
                </a:solidFill>
              </a:rPr>
              <a:t>The practitioner must be careful not to do effort to attract patient to himself, such by giving </a:t>
            </a:r>
            <a:r>
              <a:rPr lang="en-US" sz="2400" b="1" i="1" dirty="0">
                <a:solidFill>
                  <a:srgbClr val="FF0000"/>
                </a:solidFill>
              </a:rPr>
              <a:t>interviews to the lay press </a:t>
            </a:r>
            <a:r>
              <a:rPr lang="en-US" sz="2400" b="1" i="1" dirty="0">
                <a:solidFill>
                  <a:schemeClr val="tx2">
                    <a:lumMod val="75000"/>
                  </a:schemeClr>
                </a:solidFill>
              </a:rPr>
              <a:t>or by </a:t>
            </a:r>
            <a:r>
              <a:rPr lang="en-US" sz="2400" b="1" i="1" dirty="0">
                <a:solidFill>
                  <a:srgbClr val="FF0000"/>
                </a:solidFill>
              </a:rPr>
              <a:t>writing articles </a:t>
            </a:r>
            <a:r>
              <a:rPr lang="en-US" sz="2400" b="1" i="1" dirty="0">
                <a:solidFill>
                  <a:schemeClr val="tx2">
                    <a:lumMod val="75000"/>
                  </a:schemeClr>
                </a:solidFill>
              </a:rPr>
              <a:t>on medical subjects for the lay press. However it may be quite legal to publish articles or deliver lecture on topics of general medical interest. </a:t>
            </a:r>
          </a:p>
          <a:p>
            <a:pPr algn="l" rtl="0" eaLnBrk="1" hangingPunct="1">
              <a:lnSpc>
                <a:spcPct val="90000"/>
              </a:lnSpc>
              <a:buFont typeface="Arial" panose="020B0604020202020204" pitchFamily="34" charset="0"/>
              <a:buNone/>
              <a:defRPr/>
            </a:pPr>
            <a:endParaRPr lang="en-US" sz="2400" b="1" dirty="0"/>
          </a:p>
          <a:p>
            <a:pPr algn="l" rtl="0" eaLnBrk="1" hangingPunct="1">
              <a:lnSpc>
                <a:spcPct val="90000"/>
              </a:lnSpc>
              <a:buFont typeface="Wingdings" pitchFamily="2" charset="2"/>
              <a:buNone/>
              <a:defRPr/>
            </a:pPr>
            <a:r>
              <a:rPr lang="en-US" sz="2400" b="1" dirty="0"/>
              <a:t> </a:t>
            </a:r>
          </a:p>
        </p:txBody>
      </p:sp>
      <p:sp>
        <p:nvSpPr>
          <p:cNvPr id="8" name="TextBox 7">
            <a:extLst>
              <a:ext uri="{FF2B5EF4-FFF2-40B4-BE49-F238E27FC236}">
                <a16:creationId xmlns:a16="http://schemas.microsoft.com/office/drawing/2014/main" id="{8766608B-2657-4879-B9B0-2CE7D813F31C}"/>
              </a:ext>
            </a:extLst>
          </p:cNvPr>
          <p:cNvSpPr txBox="1"/>
          <p:nvPr/>
        </p:nvSpPr>
        <p:spPr>
          <a:xfrm>
            <a:off x="4932040" y="3220045"/>
            <a:ext cx="3384376" cy="1631216"/>
          </a:xfrm>
          <a:prstGeom prst="rect">
            <a:avLst/>
          </a:prstGeom>
          <a:noFill/>
        </p:spPr>
        <p:txBody>
          <a:bodyPr wrap="square" rtlCol="0">
            <a:spAutoFit/>
          </a:bodyPr>
          <a:lstStyle/>
          <a:p>
            <a:pPr algn="ctr" rtl="1"/>
            <a:r>
              <a:rPr lang="ar-EG" sz="2000" b="1" dirty="0"/>
              <a:t>الاستاذ الدكتور ع ا </a:t>
            </a:r>
          </a:p>
          <a:p>
            <a:pPr algn="ctr" rtl="1"/>
            <a:r>
              <a:rPr lang="ar-EG" sz="2000" b="1" dirty="0"/>
              <a:t>دكتوراة في الطب</a:t>
            </a:r>
          </a:p>
          <a:p>
            <a:pPr algn="ctr" rtl="1"/>
            <a:r>
              <a:rPr lang="ar-EG" sz="2000" b="1" dirty="0"/>
              <a:t>علاج الصداع في ثوان </a:t>
            </a:r>
          </a:p>
          <a:p>
            <a:pPr algn="ctr" rtl="1"/>
            <a:r>
              <a:rPr lang="ar-EG" sz="2000" b="1" dirty="0"/>
              <a:t>افضل جراح علي مستوي الشرق الاوسط </a:t>
            </a:r>
            <a:endParaRPr lang="en-US" sz="2000" b="1" dirty="0"/>
          </a:p>
        </p:txBody>
      </p:sp>
      <p:pic>
        <p:nvPicPr>
          <p:cNvPr id="10" name="Picture 9">
            <a:extLst>
              <a:ext uri="{FF2B5EF4-FFF2-40B4-BE49-F238E27FC236}">
                <a16:creationId xmlns:a16="http://schemas.microsoft.com/office/drawing/2014/main" id="{5FF1F212-4299-4C46-9EDA-E07F3AA49A58}"/>
              </a:ext>
            </a:extLst>
          </p:cNvPr>
          <p:cNvPicPr>
            <a:picLocks noChangeAspect="1"/>
          </p:cNvPicPr>
          <p:nvPr/>
        </p:nvPicPr>
        <p:blipFill>
          <a:blip r:embed="rId2"/>
          <a:stretch>
            <a:fillRect/>
          </a:stretch>
        </p:blipFill>
        <p:spPr>
          <a:xfrm>
            <a:off x="188912" y="3220045"/>
            <a:ext cx="3980674" cy="71301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anim calcmode="lin" valueType="num">
                                      <p:cBhvr>
                                        <p:cTn id="8"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fade">
                                      <p:cBhvr>
                                        <p:cTn id="22" dur="1000"/>
                                        <p:tgtEl>
                                          <p:spTgt spid="14339">
                                            <p:txEl>
                                              <p:pRg st="6" end="6"/>
                                            </p:txEl>
                                          </p:spTgt>
                                        </p:tgtEl>
                                      </p:cBhvr>
                                    </p:animEffect>
                                    <p:anim calcmode="lin" valueType="num">
                                      <p:cBhvr>
                                        <p:cTn id="23" dur="10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1433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4339">
                                            <p:txEl>
                                              <p:pRg st="8" end="8"/>
                                            </p:txEl>
                                          </p:spTgt>
                                        </p:tgtEl>
                                        <p:attrNameLst>
                                          <p:attrName>style.visibility</p:attrName>
                                        </p:attrNameLst>
                                      </p:cBhvr>
                                      <p:to>
                                        <p:strVal val="visible"/>
                                      </p:to>
                                    </p:set>
                                    <p:animEffect transition="in" filter="fade">
                                      <p:cBhvr>
                                        <p:cTn id="29" dur="1000"/>
                                        <p:tgtEl>
                                          <p:spTgt spid="14339">
                                            <p:txEl>
                                              <p:pRg st="8" end="8"/>
                                            </p:txEl>
                                          </p:spTgt>
                                        </p:tgtEl>
                                      </p:cBhvr>
                                    </p:animEffect>
                                    <p:anim calcmode="lin" valueType="num">
                                      <p:cBhvr>
                                        <p:cTn id="30" dur="1000" fill="hold"/>
                                        <p:tgtEl>
                                          <p:spTgt spid="14339">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1433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1A9633-D319-4E66-A985-4829FFE1FCE9}"/>
              </a:ext>
            </a:extLst>
          </p:cNvPr>
          <p:cNvSpPr>
            <a:spLocks noGrp="1"/>
          </p:cNvSpPr>
          <p:nvPr>
            <p:ph type="title"/>
          </p:nvPr>
        </p:nvSpPr>
        <p:spPr>
          <a:xfrm>
            <a:off x="485775" y="0"/>
            <a:ext cx="8229600" cy="1143000"/>
          </a:xfrm>
        </p:spPr>
        <p:txBody>
          <a:bodyPr rtlCol="0">
            <a:normAutofit fontScale="90000"/>
          </a:bodyPr>
          <a:lstStyle/>
          <a:p>
            <a:pPr eaLnBrk="1" fontAlgn="auto" hangingPunct="1">
              <a:spcAft>
                <a:spcPts val="0"/>
              </a:spcAft>
              <a:defRPr/>
            </a:pPr>
            <a:r>
              <a:rPr lang="en-US" sz="3600" b="1" u="sng" dirty="0"/>
              <a:t>Duties of physicians towards the community.</a:t>
            </a:r>
            <a:br>
              <a:rPr lang="en-US" sz="3600" b="1" u="sng" dirty="0"/>
            </a:br>
            <a:endParaRPr lang="en-US" sz="3600" u="sng" dirty="0"/>
          </a:p>
        </p:txBody>
      </p:sp>
      <p:sp>
        <p:nvSpPr>
          <p:cNvPr id="9" name="AutoShape 3">
            <a:extLst>
              <a:ext uri="{FF2B5EF4-FFF2-40B4-BE49-F238E27FC236}">
                <a16:creationId xmlns:a16="http://schemas.microsoft.com/office/drawing/2014/main" id="{650776E1-0BDD-48E8-BF5C-AA317C29AE04}"/>
              </a:ext>
            </a:extLst>
          </p:cNvPr>
          <p:cNvSpPr>
            <a:spLocks noChangeAspect="1" noChangeArrowheads="1" noTextEdit="1"/>
          </p:cNvSpPr>
          <p:nvPr/>
        </p:nvSpPr>
        <p:spPr bwMode="auto">
          <a:xfrm>
            <a:off x="484188" y="1001713"/>
            <a:ext cx="8251825"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Line 5">
            <a:extLst>
              <a:ext uri="{FF2B5EF4-FFF2-40B4-BE49-F238E27FC236}">
                <a16:creationId xmlns:a16="http://schemas.microsoft.com/office/drawing/2014/main" id="{6FBD4D8F-BF27-413D-8D42-A7212EB87672}"/>
              </a:ext>
            </a:extLst>
          </p:cNvPr>
          <p:cNvSpPr>
            <a:spLocks noChangeShapeType="1"/>
          </p:cNvSpPr>
          <p:nvPr/>
        </p:nvSpPr>
        <p:spPr bwMode="auto">
          <a:xfrm>
            <a:off x="3235326" y="1027113"/>
            <a:ext cx="0" cy="2543175"/>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6">
            <a:extLst>
              <a:ext uri="{FF2B5EF4-FFF2-40B4-BE49-F238E27FC236}">
                <a16:creationId xmlns:a16="http://schemas.microsoft.com/office/drawing/2014/main" id="{D9034AF1-86C7-4C01-969D-836F8B38E658}"/>
              </a:ext>
            </a:extLst>
          </p:cNvPr>
          <p:cNvSpPr>
            <a:spLocks noChangeShapeType="1"/>
          </p:cNvSpPr>
          <p:nvPr/>
        </p:nvSpPr>
        <p:spPr bwMode="auto">
          <a:xfrm>
            <a:off x="5803901" y="1027113"/>
            <a:ext cx="0" cy="2543175"/>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7">
            <a:extLst>
              <a:ext uri="{FF2B5EF4-FFF2-40B4-BE49-F238E27FC236}">
                <a16:creationId xmlns:a16="http://schemas.microsoft.com/office/drawing/2014/main" id="{2B078446-C6F9-4DE9-B74A-F0F3BFE5FD25}"/>
              </a:ext>
            </a:extLst>
          </p:cNvPr>
          <p:cNvSpPr>
            <a:spLocks noChangeShapeType="1"/>
          </p:cNvSpPr>
          <p:nvPr/>
        </p:nvSpPr>
        <p:spPr bwMode="auto">
          <a:xfrm>
            <a:off x="485776" y="1733550"/>
            <a:ext cx="82423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8">
            <a:extLst>
              <a:ext uri="{FF2B5EF4-FFF2-40B4-BE49-F238E27FC236}">
                <a16:creationId xmlns:a16="http://schemas.microsoft.com/office/drawing/2014/main" id="{2930199D-F190-4E3A-A6F3-7F117B68F2CB}"/>
              </a:ext>
            </a:extLst>
          </p:cNvPr>
          <p:cNvSpPr>
            <a:spLocks noChangeShapeType="1"/>
          </p:cNvSpPr>
          <p:nvPr/>
        </p:nvSpPr>
        <p:spPr bwMode="auto">
          <a:xfrm>
            <a:off x="485776" y="2374900"/>
            <a:ext cx="82423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9">
            <a:extLst>
              <a:ext uri="{FF2B5EF4-FFF2-40B4-BE49-F238E27FC236}">
                <a16:creationId xmlns:a16="http://schemas.microsoft.com/office/drawing/2014/main" id="{BBB8F032-1D8A-420C-82AF-9D89B71316FA}"/>
              </a:ext>
            </a:extLst>
          </p:cNvPr>
          <p:cNvSpPr>
            <a:spLocks noChangeShapeType="1"/>
          </p:cNvSpPr>
          <p:nvPr/>
        </p:nvSpPr>
        <p:spPr bwMode="auto">
          <a:xfrm>
            <a:off x="492126" y="1027113"/>
            <a:ext cx="0" cy="2543175"/>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0">
            <a:extLst>
              <a:ext uri="{FF2B5EF4-FFF2-40B4-BE49-F238E27FC236}">
                <a16:creationId xmlns:a16="http://schemas.microsoft.com/office/drawing/2014/main" id="{0843EA51-C62E-47F3-97ED-DA58B2A69DB0}"/>
              </a:ext>
            </a:extLst>
          </p:cNvPr>
          <p:cNvSpPr>
            <a:spLocks noChangeShapeType="1"/>
          </p:cNvSpPr>
          <p:nvPr/>
        </p:nvSpPr>
        <p:spPr bwMode="auto">
          <a:xfrm>
            <a:off x="8721726" y="1027113"/>
            <a:ext cx="0" cy="2543175"/>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1">
            <a:extLst>
              <a:ext uri="{FF2B5EF4-FFF2-40B4-BE49-F238E27FC236}">
                <a16:creationId xmlns:a16="http://schemas.microsoft.com/office/drawing/2014/main" id="{25543204-E033-48E4-B80F-C7811F9C1AAC}"/>
              </a:ext>
            </a:extLst>
          </p:cNvPr>
          <p:cNvSpPr>
            <a:spLocks noChangeShapeType="1"/>
          </p:cNvSpPr>
          <p:nvPr/>
        </p:nvSpPr>
        <p:spPr bwMode="auto">
          <a:xfrm>
            <a:off x="485776" y="1033463"/>
            <a:ext cx="82423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Line 12">
            <a:extLst>
              <a:ext uri="{FF2B5EF4-FFF2-40B4-BE49-F238E27FC236}">
                <a16:creationId xmlns:a16="http://schemas.microsoft.com/office/drawing/2014/main" id="{917CE7FF-1FBF-426C-96F4-F57A6FB3B58D}"/>
              </a:ext>
            </a:extLst>
          </p:cNvPr>
          <p:cNvSpPr>
            <a:spLocks noChangeShapeType="1"/>
          </p:cNvSpPr>
          <p:nvPr/>
        </p:nvSpPr>
        <p:spPr bwMode="auto">
          <a:xfrm>
            <a:off x="485776" y="3563938"/>
            <a:ext cx="82423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3">
            <a:extLst>
              <a:ext uri="{FF2B5EF4-FFF2-40B4-BE49-F238E27FC236}">
                <a16:creationId xmlns:a16="http://schemas.microsoft.com/office/drawing/2014/main" id="{377902FF-6581-4BB1-A7EA-A15771B3F35E}"/>
              </a:ext>
            </a:extLst>
          </p:cNvPr>
          <p:cNvSpPr>
            <a:spLocks noChangeArrowheads="1"/>
          </p:cNvSpPr>
          <p:nvPr/>
        </p:nvSpPr>
        <p:spPr bwMode="auto">
          <a:xfrm>
            <a:off x="1612901" y="1076325"/>
            <a:ext cx="6445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0000"/>
                </a:solidFill>
                <a:effectLst/>
                <a:latin typeface="Calibri" panose="020F0502020204030204" pitchFamily="34" charset="0"/>
              </a:rPr>
              <a:t>Duty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4">
            <a:extLst>
              <a:ext uri="{FF2B5EF4-FFF2-40B4-BE49-F238E27FC236}">
                <a16:creationId xmlns:a16="http://schemas.microsoft.com/office/drawing/2014/main" id="{65E1A0FD-2499-4BC0-8E03-0B159EEC675E}"/>
              </a:ext>
            </a:extLst>
          </p:cNvPr>
          <p:cNvSpPr>
            <a:spLocks noChangeArrowheads="1"/>
          </p:cNvSpPr>
          <p:nvPr/>
        </p:nvSpPr>
        <p:spPr bwMode="auto">
          <a:xfrm>
            <a:off x="3482976" y="1076325"/>
            <a:ext cx="8445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0000"/>
                </a:solidFill>
                <a:effectLst/>
                <a:latin typeface="Calibri" panose="020F0502020204030204" pitchFamily="34" charset="0"/>
              </a:rPr>
              <a:t>Good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5">
            <a:extLst>
              <a:ext uri="{FF2B5EF4-FFF2-40B4-BE49-F238E27FC236}">
                <a16:creationId xmlns:a16="http://schemas.microsoft.com/office/drawing/2014/main" id="{C06BBD8D-4771-49FB-9951-5D939D04A136}"/>
              </a:ext>
            </a:extLst>
          </p:cNvPr>
          <p:cNvSpPr>
            <a:spLocks noChangeArrowheads="1"/>
          </p:cNvSpPr>
          <p:nvPr/>
        </p:nvSpPr>
        <p:spPr bwMode="auto">
          <a:xfrm>
            <a:off x="4189413" y="1076325"/>
            <a:ext cx="157321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0000"/>
                </a:solidFill>
                <a:effectLst/>
                <a:latin typeface="Calibri" panose="020F0502020204030204" pitchFamily="34" charset="0"/>
              </a:rPr>
              <a:t>professional)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6">
            <a:extLst>
              <a:ext uri="{FF2B5EF4-FFF2-40B4-BE49-F238E27FC236}">
                <a16:creationId xmlns:a16="http://schemas.microsoft.com/office/drawing/2014/main" id="{A4A37F35-1A5B-46AE-B952-F34EC759C11D}"/>
              </a:ext>
            </a:extLst>
          </p:cNvPr>
          <p:cNvSpPr>
            <a:spLocks noChangeArrowheads="1"/>
          </p:cNvSpPr>
          <p:nvPr/>
        </p:nvSpPr>
        <p:spPr bwMode="auto">
          <a:xfrm>
            <a:off x="3411538" y="1381125"/>
            <a:ext cx="11779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0000"/>
                </a:solidFill>
                <a:effectLst/>
                <a:latin typeface="Calibri" panose="020F0502020204030204" pitchFamily="34" charset="0"/>
              </a:rPr>
              <a:t>example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7">
            <a:extLst>
              <a:ext uri="{FF2B5EF4-FFF2-40B4-BE49-F238E27FC236}">
                <a16:creationId xmlns:a16="http://schemas.microsoft.com/office/drawing/2014/main" id="{73A2CB6E-3DA5-4BA0-A549-6CA870F34EF4}"/>
              </a:ext>
            </a:extLst>
          </p:cNvPr>
          <p:cNvSpPr>
            <a:spLocks noChangeArrowheads="1"/>
          </p:cNvSpPr>
          <p:nvPr/>
        </p:nvSpPr>
        <p:spPr bwMode="auto">
          <a:xfrm>
            <a:off x="4445001" y="1381125"/>
            <a:ext cx="133191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0000"/>
                </a:solidFill>
                <a:effectLst/>
                <a:latin typeface="Calibri" panose="020F0502020204030204" pitchFamily="34" charset="0"/>
              </a:rPr>
              <a:t>What to do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8">
            <a:extLst>
              <a:ext uri="{FF2B5EF4-FFF2-40B4-BE49-F238E27FC236}">
                <a16:creationId xmlns:a16="http://schemas.microsoft.com/office/drawing/2014/main" id="{66C250AC-F3B4-4D33-8C71-3BD2B23F2125}"/>
              </a:ext>
            </a:extLst>
          </p:cNvPr>
          <p:cNvSpPr>
            <a:spLocks noChangeArrowheads="1"/>
          </p:cNvSpPr>
          <p:nvPr/>
        </p:nvSpPr>
        <p:spPr bwMode="auto">
          <a:xfrm>
            <a:off x="6172201" y="1076325"/>
            <a:ext cx="67786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0000"/>
                </a:solidFill>
                <a:effectLst/>
                <a:latin typeface="Calibri" panose="020F0502020204030204" pitchFamily="34" charset="0"/>
              </a:rPr>
              <a:t>Bad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9">
            <a:extLst>
              <a:ext uri="{FF2B5EF4-FFF2-40B4-BE49-F238E27FC236}">
                <a16:creationId xmlns:a16="http://schemas.microsoft.com/office/drawing/2014/main" id="{14A9024D-A6E4-4F05-A7BA-B7ABA5B635D2}"/>
              </a:ext>
            </a:extLst>
          </p:cNvPr>
          <p:cNvSpPr>
            <a:spLocks noChangeArrowheads="1"/>
          </p:cNvSpPr>
          <p:nvPr/>
        </p:nvSpPr>
        <p:spPr bwMode="auto">
          <a:xfrm>
            <a:off x="6711951" y="1076325"/>
            <a:ext cx="184626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0000"/>
                </a:solidFill>
                <a:effectLst/>
                <a:latin typeface="Calibri" panose="020F0502020204030204" pitchFamily="34" charset="0"/>
              </a:rPr>
              <a:t>unprofessional)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0">
            <a:extLst>
              <a:ext uri="{FF2B5EF4-FFF2-40B4-BE49-F238E27FC236}">
                <a16:creationId xmlns:a16="http://schemas.microsoft.com/office/drawing/2014/main" id="{23C7858B-F0FA-4A90-9D00-8C29D6606718}"/>
              </a:ext>
            </a:extLst>
          </p:cNvPr>
          <p:cNvSpPr>
            <a:spLocks noChangeArrowheads="1"/>
          </p:cNvSpPr>
          <p:nvPr/>
        </p:nvSpPr>
        <p:spPr bwMode="auto">
          <a:xfrm>
            <a:off x="5907088" y="1381125"/>
            <a:ext cx="117951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0000"/>
                </a:solidFill>
                <a:effectLst/>
                <a:latin typeface="Calibri" panose="020F0502020204030204" pitchFamily="34" charset="0"/>
              </a:rPr>
              <a:t>example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1">
            <a:extLst>
              <a:ext uri="{FF2B5EF4-FFF2-40B4-BE49-F238E27FC236}">
                <a16:creationId xmlns:a16="http://schemas.microsoft.com/office/drawing/2014/main" id="{93980A2D-E731-4B19-8B49-341C321C699E}"/>
              </a:ext>
            </a:extLst>
          </p:cNvPr>
          <p:cNvSpPr>
            <a:spLocks noChangeArrowheads="1"/>
          </p:cNvSpPr>
          <p:nvPr/>
        </p:nvSpPr>
        <p:spPr bwMode="auto">
          <a:xfrm>
            <a:off x="6940551" y="1381125"/>
            <a:ext cx="1830388"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0000"/>
                </a:solidFill>
                <a:effectLst/>
                <a:latin typeface="Calibri" panose="020F0502020204030204" pitchFamily="34" charset="0"/>
              </a:rPr>
              <a:t>What not to do)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2">
            <a:extLst>
              <a:ext uri="{FF2B5EF4-FFF2-40B4-BE49-F238E27FC236}">
                <a16:creationId xmlns:a16="http://schemas.microsoft.com/office/drawing/2014/main" id="{48A4F2D1-9956-477F-9795-71C583EE438A}"/>
              </a:ext>
            </a:extLst>
          </p:cNvPr>
          <p:cNvSpPr>
            <a:spLocks noChangeArrowheads="1"/>
          </p:cNvSpPr>
          <p:nvPr/>
        </p:nvSpPr>
        <p:spPr bwMode="auto">
          <a:xfrm>
            <a:off x="584201" y="1776413"/>
            <a:ext cx="24939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Positive interaction with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23">
            <a:extLst>
              <a:ext uri="{FF2B5EF4-FFF2-40B4-BE49-F238E27FC236}">
                <a16:creationId xmlns:a16="http://schemas.microsoft.com/office/drawing/2014/main" id="{7FE00FCE-4260-473D-B63B-6F35F5502A36}"/>
              </a:ext>
            </a:extLst>
          </p:cNvPr>
          <p:cNvSpPr>
            <a:spLocks noChangeArrowheads="1"/>
          </p:cNvSpPr>
          <p:nvPr/>
        </p:nvSpPr>
        <p:spPr bwMode="auto">
          <a:xfrm>
            <a:off x="584201" y="2051050"/>
            <a:ext cx="2362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the community's affairs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24">
            <a:extLst>
              <a:ext uri="{FF2B5EF4-FFF2-40B4-BE49-F238E27FC236}">
                <a16:creationId xmlns:a16="http://schemas.microsoft.com/office/drawing/2014/main" id="{D6AB3096-1F7E-4A18-9124-7E72134B1D36}"/>
              </a:ext>
            </a:extLst>
          </p:cNvPr>
          <p:cNvSpPr>
            <a:spLocks noChangeArrowheads="1"/>
          </p:cNvSpPr>
          <p:nvPr/>
        </p:nvSpPr>
        <p:spPr bwMode="auto">
          <a:xfrm>
            <a:off x="3379788" y="1776413"/>
            <a:ext cx="24685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Volunteer for an NGO in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25">
            <a:extLst>
              <a:ext uri="{FF2B5EF4-FFF2-40B4-BE49-F238E27FC236}">
                <a16:creationId xmlns:a16="http://schemas.microsoft.com/office/drawing/2014/main" id="{A1931D02-65F2-4641-BC51-054D4204668B}"/>
              </a:ext>
            </a:extLst>
          </p:cNvPr>
          <p:cNvSpPr>
            <a:spLocks noChangeArrowheads="1"/>
          </p:cNvSpPr>
          <p:nvPr/>
        </p:nvSpPr>
        <p:spPr bwMode="auto">
          <a:xfrm>
            <a:off x="3327401" y="2051050"/>
            <a:ext cx="158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case of disaster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6">
            <a:extLst>
              <a:ext uri="{FF2B5EF4-FFF2-40B4-BE49-F238E27FC236}">
                <a16:creationId xmlns:a16="http://schemas.microsoft.com/office/drawing/2014/main" id="{0EAEBB7C-CC55-40C6-ADDA-62E186E04ACB}"/>
              </a:ext>
            </a:extLst>
          </p:cNvPr>
          <p:cNvSpPr>
            <a:spLocks noChangeArrowheads="1"/>
          </p:cNvSpPr>
          <p:nvPr/>
        </p:nvSpPr>
        <p:spPr bwMode="auto">
          <a:xfrm>
            <a:off x="5895976" y="1776413"/>
            <a:ext cx="2238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7">
            <a:extLst>
              <a:ext uri="{FF2B5EF4-FFF2-40B4-BE49-F238E27FC236}">
                <a16:creationId xmlns:a16="http://schemas.microsoft.com/office/drawing/2014/main" id="{60EC1267-CE80-49FA-A179-399DECA11A7B}"/>
              </a:ext>
            </a:extLst>
          </p:cNvPr>
          <p:cNvSpPr>
            <a:spLocks noChangeArrowheads="1"/>
          </p:cNvSpPr>
          <p:nvPr/>
        </p:nvSpPr>
        <p:spPr bwMode="auto">
          <a:xfrm>
            <a:off x="5995988" y="1776413"/>
            <a:ext cx="2773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It's the government's work,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Rectangle 28">
            <a:extLst>
              <a:ext uri="{FF2B5EF4-FFF2-40B4-BE49-F238E27FC236}">
                <a16:creationId xmlns:a16="http://schemas.microsoft.com/office/drawing/2014/main" id="{D06598FD-B500-4331-8A66-0175F8585083}"/>
              </a:ext>
            </a:extLst>
          </p:cNvPr>
          <p:cNvSpPr>
            <a:spLocks noChangeArrowheads="1"/>
          </p:cNvSpPr>
          <p:nvPr/>
        </p:nvSpPr>
        <p:spPr bwMode="auto">
          <a:xfrm>
            <a:off x="5895976" y="2051050"/>
            <a:ext cx="1884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why should I care?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29">
            <a:extLst>
              <a:ext uri="{FF2B5EF4-FFF2-40B4-BE49-F238E27FC236}">
                <a16:creationId xmlns:a16="http://schemas.microsoft.com/office/drawing/2014/main" id="{1E28FF47-CBAA-44EE-B721-C6E048F6AF29}"/>
              </a:ext>
            </a:extLst>
          </p:cNvPr>
          <p:cNvSpPr>
            <a:spLocks noChangeArrowheads="1"/>
          </p:cNvSpPr>
          <p:nvPr/>
        </p:nvSpPr>
        <p:spPr bwMode="auto">
          <a:xfrm>
            <a:off x="7654926" y="2051050"/>
            <a:ext cx="222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0">
            <a:extLst>
              <a:ext uri="{FF2B5EF4-FFF2-40B4-BE49-F238E27FC236}">
                <a16:creationId xmlns:a16="http://schemas.microsoft.com/office/drawing/2014/main" id="{8E966CA5-1899-4F59-BF86-5061FB135F59}"/>
              </a:ext>
            </a:extLst>
          </p:cNvPr>
          <p:cNvSpPr>
            <a:spLocks noChangeArrowheads="1"/>
          </p:cNvSpPr>
          <p:nvPr/>
        </p:nvSpPr>
        <p:spPr bwMode="auto">
          <a:xfrm>
            <a:off x="584201" y="2414588"/>
            <a:ext cx="2647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Protect the community by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Rectangle 31">
            <a:extLst>
              <a:ext uri="{FF2B5EF4-FFF2-40B4-BE49-F238E27FC236}">
                <a16:creationId xmlns:a16="http://schemas.microsoft.com/office/drawing/2014/main" id="{3282A686-F5E1-43F6-97E6-E33489EBCA59}"/>
              </a:ext>
            </a:extLst>
          </p:cNvPr>
          <p:cNvSpPr>
            <a:spLocks noChangeArrowheads="1"/>
          </p:cNvSpPr>
          <p:nvPr/>
        </p:nvSpPr>
        <p:spPr bwMode="auto">
          <a:xfrm>
            <a:off x="584201" y="2689225"/>
            <a:ext cx="1060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reporting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32">
            <a:extLst>
              <a:ext uri="{FF2B5EF4-FFF2-40B4-BE49-F238E27FC236}">
                <a16:creationId xmlns:a16="http://schemas.microsoft.com/office/drawing/2014/main" id="{D5D443C1-C8BD-4FC0-B244-BF17708F7C2E}"/>
              </a:ext>
            </a:extLst>
          </p:cNvPr>
          <p:cNvSpPr>
            <a:spLocks noChangeArrowheads="1"/>
          </p:cNvSpPr>
          <p:nvPr/>
        </p:nvSpPr>
        <p:spPr bwMode="auto">
          <a:xfrm>
            <a:off x="584201" y="2965450"/>
            <a:ext cx="2143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reportable/epidemic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Rectangle 33">
            <a:extLst>
              <a:ext uri="{FF2B5EF4-FFF2-40B4-BE49-F238E27FC236}">
                <a16:creationId xmlns:a16="http://schemas.microsoft.com/office/drawing/2014/main" id="{D59C183D-188A-4C17-BBE3-371D1D88986C}"/>
              </a:ext>
            </a:extLst>
          </p:cNvPr>
          <p:cNvSpPr>
            <a:spLocks noChangeArrowheads="1"/>
          </p:cNvSpPr>
          <p:nvPr/>
        </p:nvSpPr>
        <p:spPr bwMode="auto">
          <a:xfrm>
            <a:off x="584201" y="3240088"/>
            <a:ext cx="9128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diseases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34">
            <a:extLst>
              <a:ext uri="{FF2B5EF4-FFF2-40B4-BE49-F238E27FC236}">
                <a16:creationId xmlns:a16="http://schemas.microsoft.com/office/drawing/2014/main" id="{ADB63A6A-DE28-4B5E-A61D-49A587849D52}"/>
              </a:ext>
            </a:extLst>
          </p:cNvPr>
          <p:cNvSpPr>
            <a:spLocks noChangeArrowheads="1"/>
          </p:cNvSpPr>
          <p:nvPr/>
        </p:nvSpPr>
        <p:spPr bwMode="auto">
          <a:xfrm>
            <a:off x="3327401" y="2414588"/>
            <a:ext cx="24971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Familiarize yourself with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5">
            <a:extLst>
              <a:ext uri="{FF2B5EF4-FFF2-40B4-BE49-F238E27FC236}">
                <a16:creationId xmlns:a16="http://schemas.microsoft.com/office/drawing/2014/main" id="{D4DDCDFB-0DEF-46A9-8184-EAC9ED061C71}"/>
              </a:ext>
            </a:extLst>
          </p:cNvPr>
          <p:cNvSpPr>
            <a:spLocks noChangeArrowheads="1"/>
          </p:cNvSpPr>
          <p:nvPr/>
        </p:nvSpPr>
        <p:spPr bwMode="auto">
          <a:xfrm>
            <a:off x="3327401" y="2689225"/>
            <a:ext cx="2559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the reporting system 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Rectangle 36">
            <a:extLst>
              <a:ext uri="{FF2B5EF4-FFF2-40B4-BE49-F238E27FC236}">
                <a16:creationId xmlns:a16="http://schemas.microsoft.com/office/drawing/2014/main" id="{D2B269DA-7B98-415F-9C7F-FEDC95EDBD9E}"/>
              </a:ext>
            </a:extLst>
          </p:cNvPr>
          <p:cNvSpPr>
            <a:spLocks noChangeArrowheads="1"/>
          </p:cNvSpPr>
          <p:nvPr/>
        </p:nvSpPr>
        <p:spPr bwMode="auto">
          <a:xfrm>
            <a:off x="3327401" y="2965450"/>
            <a:ext cx="673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forms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7">
            <a:extLst>
              <a:ext uri="{FF2B5EF4-FFF2-40B4-BE49-F238E27FC236}">
                <a16:creationId xmlns:a16="http://schemas.microsoft.com/office/drawing/2014/main" id="{48806988-C28C-473C-9705-D0A5C1315163}"/>
              </a:ext>
            </a:extLst>
          </p:cNvPr>
          <p:cNvSpPr>
            <a:spLocks noChangeArrowheads="1"/>
          </p:cNvSpPr>
          <p:nvPr/>
        </p:nvSpPr>
        <p:spPr bwMode="auto">
          <a:xfrm>
            <a:off x="5895976" y="2414588"/>
            <a:ext cx="2590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“I won't report. Someone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8">
            <a:extLst>
              <a:ext uri="{FF2B5EF4-FFF2-40B4-BE49-F238E27FC236}">
                <a16:creationId xmlns:a16="http://schemas.microsoft.com/office/drawing/2014/main" id="{C2D7640A-15CB-44BB-A3FD-5E0BE96E3DEA}"/>
              </a:ext>
            </a:extLst>
          </p:cNvPr>
          <p:cNvSpPr>
            <a:spLocks noChangeArrowheads="1"/>
          </p:cNvSpPr>
          <p:nvPr/>
        </p:nvSpPr>
        <p:spPr bwMode="auto">
          <a:xfrm>
            <a:off x="5895976" y="2689225"/>
            <a:ext cx="24606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else will. It'll cause me a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Rectangle 39">
            <a:extLst>
              <a:ext uri="{FF2B5EF4-FFF2-40B4-BE49-F238E27FC236}">
                <a16:creationId xmlns:a16="http://schemas.microsoft.com/office/drawing/2014/main" id="{A44CD18B-47FE-4C46-B9F5-C6B309A3BE2E}"/>
              </a:ext>
            </a:extLst>
          </p:cNvPr>
          <p:cNvSpPr>
            <a:spLocks noChangeArrowheads="1"/>
          </p:cNvSpPr>
          <p:nvPr/>
        </p:nvSpPr>
        <p:spPr bwMode="auto">
          <a:xfrm>
            <a:off x="5895976" y="2965450"/>
            <a:ext cx="1693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headache later.”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AutoShape 41">
            <a:extLst>
              <a:ext uri="{FF2B5EF4-FFF2-40B4-BE49-F238E27FC236}">
                <a16:creationId xmlns:a16="http://schemas.microsoft.com/office/drawing/2014/main" id="{3A2D1E6B-6005-4F02-B2BB-74C4ACEC661C}"/>
              </a:ext>
            </a:extLst>
          </p:cNvPr>
          <p:cNvSpPr>
            <a:spLocks noChangeAspect="1" noChangeArrowheads="1" noTextEdit="1"/>
          </p:cNvSpPr>
          <p:nvPr/>
        </p:nvSpPr>
        <p:spPr bwMode="auto">
          <a:xfrm>
            <a:off x="481013" y="3586163"/>
            <a:ext cx="825182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Line 43">
            <a:extLst>
              <a:ext uri="{FF2B5EF4-FFF2-40B4-BE49-F238E27FC236}">
                <a16:creationId xmlns:a16="http://schemas.microsoft.com/office/drawing/2014/main" id="{E0A514A6-866C-4361-90FA-5969366BC927}"/>
              </a:ext>
            </a:extLst>
          </p:cNvPr>
          <p:cNvSpPr>
            <a:spLocks noChangeShapeType="1"/>
          </p:cNvSpPr>
          <p:nvPr/>
        </p:nvSpPr>
        <p:spPr bwMode="auto">
          <a:xfrm>
            <a:off x="3232151" y="3605213"/>
            <a:ext cx="0" cy="321468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4">
            <a:extLst>
              <a:ext uri="{FF2B5EF4-FFF2-40B4-BE49-F238E27FC236}">
                <a16:creationId xmlns:a16="http://schemas.microsoft.com/office/drawing/2014/main" id="{53F59585-92CD-46F6-896C-03CF521B51F7}"/>
              </a:ext>
            </a:extLst>
          </p:cNvPr>
          <p:cNvSpPr>
            <a:spLocks noChangeShapeType="1"/>
          </p:cNvSpPr>
          <p:nvPr/>
        </p:nvSpPr>
        <p:spPr bwMode="auto">
          <a:xfrm>
            <a:off x="5800726" y="3605213"/>
            <a:ext cx="0" cy="321468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5">
            <a:extLst>
              <a:ext uri="{FF2B5EF4-FFF2-40B4-BE49-F238E27FC236}">
                <a16:creationId xmlns:a16="http://schemas.microsoft.com/office/drawing/2014/main" id="{5A67F7BE-E0BD-4D1A-BDD9-46237E1774D0}"/>
              </a:ext>
            </a:extLst>
          </p:cNvPr>
          <p:cNvSpPr>
            <a:spLocks noChangeShapeType="1"/>
          </p:cNvSpPr>
          <p:nvPr/>
        </p:nvSpPr>
        <p:spPr bwMode="auto">
          <a:xfrm>
            <a:off x="482601" y="5349876"/>
            <a:ext cx="82423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6">
            <a:extLst>
              <a:ext uri="{FF2B5EF4-FFF2-40B4-BE49-F238E27FC236}">
                <a16:creationId xmlns:a16="http://schemas.microsoft.com/office/drawing/2014/main" id="{AC39580C-5F78-4955-B662-2F3B876A222B}"/>
              </a:ext>
            </a:extLst>
          </p:cNvPr>
          <p:cNvSpPr>
            <a:spLocks noChangeShapeType="1"/>
          </p:cNvSpPr>
          <p:nvPr/>
        </p:nvSpPr>
        <p:spPr bwMode="auto">
          <a:xfrm>
            <a:off x="488951" y="3605213"/>
            <a:ext cx="0" cy="321468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47">
            <a:extLst>
              <a:ext uri="{FF2B5EF4-FFF2-40B4-BE49-F238E27FC236}">
                <a16:creationId xmlns:a16="http://schemas.microsoft.com/office/drawing/2014/main" id="{83CCA7EC-BB52-48BF-9C10-BDD06F6873A0}"/>
              </a:ext>
            </a:extLst>
          </p:cNvPr>
          <p:cNvSpPr>
            <a:spLocks noChangeShapeType="1"/>
          </p:cNvSpPr>
          <p:nvPr/>
        </p:nvSpPr>
        <p:spPr bwMode="auto">
          <a:xfrm>
            <a:off x="8718551" y="3605213"/>
            <a:ext cx="0" cy="3216275"/>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48">
            <a:extLst>
              <a:ext uri="{FF2B5EF4-FFF2-40B4-BE49-F238E27FC236}">
                <a16:creationId xmlns:a16="http://schemas.microsoft.com/office/drawing/2014/main" id="{C73335D6-66B6-4AEC-B4A9-AC32F9D843E4}"/>
              </a:ext>
            </a:extLst>
          </p:cNvPr>
          <p:cNvSpPr>
            <a:spLocks noChangeShapeType="1"/>
          </p:cNvSpPr>
          <p:nvPr/>
        </p:nvSpPr>
        <p:spPr bwMode="auto">
          <a:xfrm>
            <a:off x="482601" y="3613151"/>
            <a:ext cx="82423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49">
            <a:extLst>
              <a:ext uri="{FF2B5EF4-FFF2-40B4-BE49-F238E27FC236}">
                <a16:creationId xmlns:a16="http://schemas.microsoft.com/office/drawing/2014/main" id="{63573DB6-483C-4255-8788-18623128445A}"/>
              </a:ext>
            </a:extLst>
          </p:cNvPr>
          <p:cNvSpPr>
            <a:spLocks noChangeShapeType="1"/>
          </p:cNvSpPr>
          <p:nvPr/>
        </p:nvSpPr>
        <p:spPr bwMode="auto">
          <a:xfrm>
            <a:off x="482601" y="6813551"/>
            <a:ext cx="82423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50">
            <a:extLst>
              <a:ext uri="{FF2B5EF4-FFF2-40B4-BE49-F238E27FC236}">
                <a16:creationId xmlns:a16="http://schemas.microsoft.com/office/drawing/2014/main" id="{7E4776FB-DA78-404F-89FA-8995E71F604F}"/>
              </a:ext>
            </a:extLst>
          </p:cNvPr>
          <p:cNvSpPr>
            <a:spLocks noChangeArrowheads="1"/>
          </p:cNvSpPr>
          <p:nvPr/>
        </p:nvSpPr>
        <p:spPr bwMode="auto">
          <a:xfrm>
            <a:off x="581026" y="3652838"/>
            <a:ext cx="2225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Improve health in the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Rectangle 51">
            <a:extLst>
              <a:ext uri="{FF2B5EF4-FFF2-40B4-BE49-F238E27FC236}">
                <a16:creationId xmlns:a16="http://schemas.microsoft.com/office/drawing/2014/main" id="{9E89D333-F731-455C-AFAC-B4A4DC788831}"/>
              </a:ext>
            </a:extLst>
          </p:cNvPr>
          <p:cNvSpPr>
            <a:spLocks noChangeArrowheads="1"/>
          </p:cNvSpPr>
          <p:nvPr/>
        </p:nvSpPr>
        <p:spPr bwMode="auto">
          <a:xfrm>
            <a:off x="581026" y="3929063"/>
            <a:ext cx="2060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community through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Rectangle 52">
            <a:extLst>
              <a:ext uri="{FF2B5EF4-FFF2-40B4-BE49-F238E27FC236}">
                <a16:creationId xmlns:a16="http://schemas.microsoft.com/office/drawing/2014/main" id="{95680787-2C09-4ACA-A5CE-0E0F2A6AE964}"/>
              </a:ext>
            </a:extLst>
          </p:cNvPr>
          <p:cNvSpPr>
            <a:spLocks noChangeArrowheads="1"/>
          </p:cNvSpPr>
          <p:nvPr/>
        </p:nvSpPr>
        <p:spPr bwMode="auto">
          <a:xfrm>
            <a:off x="581026" y="4203701"/>
            <a:ext cx="2117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advocacy and health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Rectangle 53">
            <a:extLst>
              <a:ext uri="{FF2B5EF4-FFF2-40B4-BE49-F238E27FC236}">
                <a16:creationId xmlns:a16="http://schemas.microsoft.com/office/drawing/2014/main" id="{A9E467FD-3587-4D46-8CEC-499593D6FBB7}"/>
              </a:ext>
            </a:extLst>
          </p:cNvPr>
          <p:cNvSpPr>
            <a:spLocks noChangeArrowheads="1"/>
          </p:cNvSpPr>
          <p:nvPr/>
        </p:nvSpPr>
        <p:spPr bwMode="auto">
          <a:xfrm>
            <a:off x="581026" y="4478338"/>
            <a:ext cx="1587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education, 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Rectangle 54">
            <a:extLst>
              <a:ext uri="{FF2B5EF4-FFF2-40B4-BE49-F238E27FC236}">
                <a16:creationId xmlns:a16="http://schemas.microsoft.com/office/drawing/2014/main" id="{D55B3442-03C7-4CE1-B5C9-6144ED6203AE}"/>
              </a:ext>
            </a:extLst>
          </p:cNvPr>
          <p:cNvSpPr>
            <a:spLocks noChangeArrowheads="1"/>
          </p:cNvSpPr>
          <p:nvPr/>
        </p:nvSpPr>
        <p:spPr bwMode="auto">
          <a:xfrm>
            <a:off x="581026" y="4752976"/>
            <a:ext cx="2720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involvement in community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Rectangle 55">
            <a:extLst>
              <a:ext uri="{FF2B5EF4-FFF2-40B4-BE49-F238E27FC236}">
                <a16:creationId xmlns:a16="http://schemas.microsoft.com/office/drawing/2014/main" id="{D21A0A22-2AC0-4E19-B759-A4CB8D727594}"/>
              </a:ext>
            </a:extLst>
          </p:cNvPr>
          <p:cNvSpPr>
            <a:spLocks noChangeArrowheads="1"/>
          </p:cNvSpPr>
          <p:nvPr/>
        </p:nvSpPr>
        <p:spPr bwMode="auto">
          <a:xfrm>
            <a:off x="581026" y="5027613"/>
            <a:ext cx="1625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health activities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Rectangle 56">
            <a:extLst>
              <a:ext uri="{FF2B5EF4-FFF2-40B4-BE49-F238E27FC236}">
                <a16:creationId xmlns:a16="http://schemas.microsoft.com/office/drawing/2014/main" id="{CF0D7B50-8DAF-4A1C-95DE-B0B0072B24FE}"/>
              </a:ext>
            </a:extLst>
          </p:cNvPr>
          <p:cNvSpPr>
            <a:spLocks noChangeArrowheads="1"/>
          </p:cNvSpPr>
          <p:nvPr/>
        </p:nvSpPr>
        <p:spPr bwMode="auto">
          <a:xfrm>
            <a:off x="3324226" y="3667126"/>
            <a:ext cx="179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7">
            <a:extLst>
              <a:ext uri="{FF2B5EF4-FFF2-40B4-BE49-F238E27FC236}">
                <a16:creationId xmlns:a16="http://schemas.microsoft.com/office/drawing/2014/main" id="{3520C11E-280B-4F16-9860-9DCB90C74736}"/>
              </a:ext>
            </a:extLst>
          </p:cNvPr>
          <p:cNvSpPr>
            <a:spLocks noChangeArrowheads="1"/>
          </p:cNvSpPr>
          <p:nvPr/>
        </p:nvSpPr>
        <p:spPr bwMode="auto">
          <a:xfrm>
            <a:off x="3611563" y="3652838"/>
            <a:ext cx="18494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Prepare advocacy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58">
            <a:extLst>
              <a:ext uri="{FF2B5EF4-FFF2-40B4-BE49-F238E27FC236}">
                <a16:creationId xmlns:a16="http://schemas.microsoft.com/office/drawing/2014/main" id="{51471767-DD1E-41D8-8BA6-ABE826B9703D}"/>
              </a:ext>
            </a:extLst>
          </p:cNvPr>
          <p:cNvSpPr>
            <a:spLocks noChangeArrowheads="1"/>
          </p:cNvSpPr>
          <p:nvPr/>
        </p:nvSpPr>
        <p:spPr bwMode="auto">
          <a:xfrm>
            <a:off x="3611563" y="3929063"/>
            <a:ext cx="917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material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59">
            <a:extLst>
              <a:ext uri="{FF2B5EF4-FFF2-40B4-BE49-F238E27FC236}">
                <a16:creationId xmlns:a16="http://schemas.microsoft.com/office/drawing/2014/main" id="{46268FB9-479D-4BFE-BF43-2CAD925F0642}"/>
              </a:ext>
            </a:extLst>
          </p:cNvPr>
          <p:cNvSpPr>
            <a:spLocks noChangeArrowheads="1"/>
          </p:cNvSpPr>
          <p:nvPr/>
        </p:nvSpPr>
        <p:spPr bwMode="auto">
          <a:xfrm>
            <a:off x="3324226" y="4216401"/>
            <a:ext cx="179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0">
            <a:extLst>
              <a:ext uri="{FF2B5EF4-FFF2-40B4-BE49-F238E27FC236}">
                <a16:creationId xmlns:a16="http://schemas.microsoft.com/office/drawing/2014/main" id="{E84292ED-4653-46C2-BEF8-5CE4B7BEE725}"/>
              </a:ext>
            </a:extLst>
          </p:cNvPr>
          <p:cNvSpPr>
            <a:spLocks noChangeArrowheads="1"/>
          </p:cNvSpPr>
          <p:nvPr/>
        </p:nvSpPr>
        <p:spPr bwMode="auto">
          <a:xfrm>
            <a:off x="3611563" y="4203701"/>
            <a:ext cx="1797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Give a public talk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1">
            <a:extLst>
              <a:ext uri="{FF2B5EF4-FFF2-40B4-BE49-F238E27FC236}">
                <a16:creationId xmlns:a16="http://schemas.microsoft.com/office/drawing/2014/main" id="{BA542378-ED3E-4687-B1B9-2AD7C3FE5F5B}"/>
              </a:ext>
            </a:extLst>
          </p:cNvPr>
          <p:cNvSpPr>
            <a:spLocks noChangeArrowheads="1"/>
          </p:cNvSpPr>
          <p:nvPr/>
        </p:nvSpPr>
        <p:spPr bwMode="auto">
          <a:xfrm>
            <a:off x="3611563" y="4478338"/>
            <a:ext cx="2028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about a health issue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2">
            <a:extLst>
              <a:ext uri="{FF2B5EF4-FFF2-40B4-BE49-F238E27FC236}">
                <a16:creationId xmlns:a16="http://schemas.microsoft.com/office/drawing/2014/main" id="{72C0EE6C-BAB0-45D8-B491-79E45B2056AA}"/>
              </a:ext>
            </a:extLst>
          </p:cNvPr>
          <p:cNvSpPr>
            <a:spLocks noChangeArrowheads="1"/>
          </p:cNvSpPr>
          <p:nvPr/>
        </p:nvSpPr>
        <p:spPr bwMode="auto">
          <a:xfrm>
            <a:off x="5892801" y="3652838"/>
            <a:ext cx="28114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An NGO invited you to their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3">
            <a:extLst>
              <a:ext uri="{FF2B5EF4-FFF2-40B4-BE49-F238E27FC236}">
                <a16:creationId xmlns:a16="http://schemas.microsoft.com/office/drawing/2014/main" id="{46363A48-C643-4A3D-95A4-014B7C4910B6}"/>
              </a:ext>
            </a:extLst>
          </p:cNvPr>
          <p:cNvSpPr>
            <a:spLocks noChangeArrowheads="1"/>
          </p:cNvSpPr>
          <p:nvPr/>
        </p:nvSpPr>
        <p:spPr bwMode="auto">
          <a:xfrm>
            <a:off x="5892801" y="3929063"/>
            <a:ext cx="26320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camp for a disaster. “How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4">
            <a:extLst>
              <a:ext uri="{FF2B5EF4-FFF2-40B4-BE49-F238E27FC236}">
                <a16:creationId xmlns:a16="http://schemas.microsoft.com/office/drawing/2014/main" id="{4F121E0E-D68C-4F11-B696-FDAAA3FE34C7}"/>
              </a:ext>
            </a:extLst>
          </p:cNvPr>
          <p:cNvSpPr>
            <a:spLocks noChangeArrowheads="1"/>
          </p:cNvSpPr>
          <p:nvPr/>
        </p:nvSpPr>
        <p:spPr bwMode="auto">
          <a:xfrm>
            <a:off x="5892801" y="4203701"/>
            <a:ext cx="27066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much will you compensate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5">
            <a:extLst>
              <a:ext uri="{FF2B5EF4-FFF2-40B4-BE49-F238E27FC236}">
                <a16:creationId xmlns:a16="http://schemas.microsoft.com/office/drawing/2014/main" id="{E71C0765-45BE-4C9B-881A-E4ACF73727AE}"/>
              </a:ext>
            </a:extLst>
          </p:cNvPr>
          <p:cNvSpPr>
            <a:spLocks noChangeArrowheads="1"/>
          </p:cNvSpPr>
          <p:nvPr/>
        </p:nvSpPr>
        <p:spPr bwMode="auto">
          <a:xfrm>
            <a:off x="5892801" y="4478338"/>
            <a:ext cx="1790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me for my 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6">
            <a:extLst>
              <a:ext uri="{FF2B5EF4-FFF2-40B4-BE49-F238E27FC236}">
                <a16:creationId xmlns:a16="http://schemas.microsoft.com/office/drawing/2014/main" id="{F97D79A1-2D3B-40DE-BA40-B01602A8CA08}"/>
              </a:ext>
            </a:extLst>
          </p:cNvPr>
          <p:cNvSpPr>
            <a:spLocks noChangeArrowheads="1"/>
          </p:cNvSpPr>
          <p:nvPr/>
        </p:nvSpPr>
        <p:spPr bwMode="auto">
          <a:xfrm>
            <a:off x="581026" y="5392738"/>
            <a:ext cx="2616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Rational use of the health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Rectangle 67">
            <a:extLst>
              <a:ext uri="{FF2B5EF4-FFF2-40B4-BE49-F238E27FC236}">
                <a16:creationId xmlns:a16="http://schemas.microsoft.com/office/drawing/2014/main" id="{ACA65F75-811D-430F-B7DB-5E21F7E88587}"/>
              </a:ext>
            </a:extLst>
          </p:cNvPr>
          <p:cNvSpPr>
            <a:spLocks noChangeArrowheads="1"/>
          </p:cNvSpPr>
          <p:nvPr/>
        </p:nvSpPr>
        <p:spPr bwMode="auto">
          <a:xfrm>
            <a:off x="581026" y="5667376"/>
            <a:ext cx="2670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care institution's resources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Rectangle 68">
            <a:extLst>
              <a:ext uri="{FF2B5EF4-FFF2-40B4-BE49-F238E27FC236}">
                <a16:creationId xmlns:a16="http://schemas.microsoft.com/office/drawing/2014/main" id="{FA23159D-5A05-4084-93B9-FFD583E043DF}"/>
              </a:ext>
            </a:extLst>
          </p:cNvPr>
          <p:cNvSpPr>
            <a:spLocks noChangeArrowheads="1"/>
          </p:cNvSpPr>
          <p:nvPr/>
        </p:nvSpPr>
        <p:spPr bwMode="auto">
          <a:xfrm>
            <a:off x="3324226" y="5392738"/>
            <a:ext cx="7064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Use hi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69">
            <a:extLst>
              <a:ext uri="{FF2B5EF4-FFF2-40B4-BE49-F238E27FC236}">
                <a16:creationId xmlns:a16="http://schemas.microsoft.com/office/drawing/2014/main" id="{CDBF6407-0FF8-435C-8DD7-00325908BA8F}"/>
              </a:ext>
            </a:extLst>
          </p:cNvPr>
          <p:cNvSpPr>
            <a:spLocks noChangeArrowheads="1"/>
          </p:cNvSpPr>
          <p:nvPr/>
        </p:nvSpPr>
        <p:spPr bwMode="auto">
          <a:xfrm>
            <a:off x="3911601" y="5392738"/>
            <a:ext cx="1920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70">
            <a:extLst>
              <a:ext uri="{FF2B5EF4-FFF2-40B4-BE49-F238E27FC236}">
                <a16:creationId xmlns:a16="http://schemas.microsoft.com/office/drawing/2014/main" id="{FD02654B-4030-4A35-BAED-8B452CC8186D}"/>
              </a:ext>
            </a:extLst>
          </p:cNvPr>
          <p:cNvSpPr>
            <a:spLocks noChangeArrowheads="1"/>
          </p:cNvSpPr>
          <p:nvPr/>
        </p:nvSpPr>
        <p:spPr bwMode="auto">
          <a:xfrm>
            <a:off x="3981451" y="5392738"/>
            <a:ext cx="15827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tech expensive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71">
            <a:extLst>
              <a:ext uri="{FF2B5EF4-FFF2-40B4-BE49-F238E27FC236}">
                <a16:creationId xmlns:a16="http://schemas.microsoft.com/office/drawing/2014/main" id="{9E7A0F56-A092-4A54-83F8-549C2F351821}"/>
              </a:ext>
            </a:extLst>
          </p:cNvPr>
          <p:cNvSpPr>
            <a:spLocks noChangeArrowheads="1"/>
          </p:cNvSpPr>
          <p:nvPr/>
        </p:nvSpPr>
        <p:spPr bwMode="auto">
          <a:xfrm>
            <a:off x="3324226" y="5667376"/>
            <a:ext cx="25320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investigations only when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72">
            <a:extLst>
              <a:ext uri="{FF2B5EF4-FFF2-40B4-BE49-F238E27FC236}">
                <a16:creationId xmlns:a16="http://schemas.microsoft.com/office/drawing/2014/main" id="{10D1C7D2-DF09-4DC1-BB14-CFF60393DCB2}"/>
              </a:ext>
            </a:extLst>
          </p:cNvPr>
          <p:cNvSpPr>
            <a:spLocks noChangeArrowheads="1"/>
          </p:cNvSpPr>
          <p:nvPr/>
        </p:nvSpPr>
        <p:spPr bwMode="auto">
          <a:xfrm>
            <a:off x="3324226" y="5942013"/>
            <a:ext cx="831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needed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73">
            <a:extLst>
              <a:ext uri="{FF2B5EF4-FFF2-40B4-BE49-F238E27FC236}">
                <a16:creationId xmlns:a16="http://schemas.microsoft.com/office/drawing/2014/main" id="{01241F4C-B5AF-4FA0-BA10-2977D1DFEA50}"/>
              </a:ext>
            </a:extLst>
          </p:cNvPr>
          <p:cNvSpPr>
            <a:spLocks noChangeArrowheads="1"/>
          </p:cNvSpPr>
          <p:nvPr/>
        </p:nvSpPr>
        <p:spPr bwMode="auto">
          <a:xfrm>
            <a:off x="5892801" y="5392738"/>
            <a:ext cx="2730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Request MRI or CT scan for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74">
            <a:extLst>
              <a:ext uri="{FF2B5EF4-FFF2-40B4-BE49-F238E27FC236}">
                <a16:creationId xmlns:a16="http://schemas.microsoft.com/office/drawing/2014/main" id="{3484B5EC-25DD-4FAB-9308-8552CCF908B7}"/>
              </a:ext>
            </a:extLst>
          </p:cNvPr>
          <p:cNvSpPr>
            <a:spLocks noChangeArrowheads="1"/>
          </p:cNvSpPr>
          <p:nvPr/>
        </p:nvSpPr>
        <p:spPr bwMode="auto">
          <a:xfrm>
            <a:off x="5892801" y="5667376"/>
            <a:ext cx="1498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every patient.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75">
            <a:extLst>
              <a:ext uri="{FF2B5EF4-FFF2-40B4-BE49-F238E27FC236}">
                <a16:creationId xmlns:a16="http://schemas.microsoft.com/office/drawing/2014/main" id="{42836C4F-B367-490C-905A-505C292F43E6}"/>
              </a:ext>
            </a:extLst>
          </p:cNvPr>
          <p:cNvSpPr>
            <a:spLocks noChangeArrowheads="1"/>
          </p:cNvSpPr>
          <p:nvPr/>
        </p:nvSpPr>
        <p:spPr bwMode="auto">
          <a:xfrm>
            <a:off x="7262813" y="5667376"/>
            <a:ext cx="2238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76">
            <a:extLst>
              <a:ext uri="{FF2B5EF4-FFF2-40B4-BE49-F238E27FC236}">
                <a16:creationId xmlns:a16="http://schemas.microsoft.com/office/drawing/2014/main" id="{3F87C2F0-CDB4-4A02-84DF-CF087E78BC61}"/>
              </a:ext>
            </a:extLst>
          </p:cNvPr>
          <p:cNvSpPr>
            <a:spLocks noChangeArrowheads="1"/>
          </p:cNvSpPr>
          <p:nvPr/>
        </p:nvSpPr>
        <p:spPr bwMode="auto">
          <a:xfrm>
            <a:off x="7370763" y="5667376"/>
            <a:ext cx="5238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77">
            <a:extLst>
              <a:ext uri="{FF2B5EF4-FFF2-40B4-BE49-F238E27FC236}">
                <a16:creationId xmlns:a16="http://schemas.microsoft.com/office/drawing/2014/main" id="{7B396A20-E5A8-47E6-8BE1-23332B6A157A}"/>
              </a:ext>
            </a:extLst>
          </p:cNvPr>
          <p:cNvSpPr>
            <a:spLocks noChangeArrowheads="1"/>
          </p:cNvSpPr>
          <p:nvPr/>
        </p:nvSpPr>
        <p:spPr bwMode="auto">
          <a:xfrm>
            <a:off x="5892801" y="5942013"/>
            <a:ext cx="28178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machines are already there.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78">
            <a:extLst>
              <a:ext uri="{FF2B5EF4-FFF2-40B4-BE49-F238E27FC236}">
                <a16:creationId xmlns:a16="http://schemas.microsoft.com/office/drawing/2014/main" id="{A98BFE93-0ED0-4321-93BD-D2B297630397}"/>
              </a:ext>
            </a:extLst>
          </p:cNvPr>
          <p:cNvSpPr>
            <a:spLocks noChangeArrowheads="1"/>
          </p:cNvSpPr>
          <p:nvPr/>
        </p:nvSpPr>
        <p:spPr bwMode="auto">
          <a:xfrm>
            <a:off x="5892801" y="6216651"/>
            <a:ext cx="2225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It could be something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79">
            <a:extLst>
              <a:ext uri="{FF2B5EF4-FFF2-40B4-BE49-F238E27FC236}">
                <a16:creationId xmlns:a16="http://schemas.microsoft.com/office/drawing/2014/main" id="{FF92FA0D-BC57-43BB-B320-545247305824}"/>
              </a:ext>
            </a:extLst>
          </p:cNvPr>
          <p:cNvSpPr>
            <a:spLocks noChangeArrowheads="1"/>
          </p:cNvSpPr>
          <p:nvPr/>
        </p:nvSpPr>
        <p:spPr bwMode="auto">
          <a:xfrm>
            <a:off x="5892801" y="6491288"/>
            <a:ext cx="1644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serious anyway.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80">
            <a:extLst>
              <a:ext uri="{FF2B5EF4-FFF2-40B4-BE49-F238E27FC236}">
                <a16:creationId xmlns:a16="http://schemas.microsoft.com/office/drawing/2014/main" id="{94535888-34B8-433F-95B9-5EC8C3A60574}"/>
              </a:ext>
            </a:extLst>
          </p:cNvPr>
          <p:cNvSpPr>
            <a:spLocks noChangeArrowheads="1"/>
          </p:cNvSpPr>
          <p:nvPr/>
        </p:nvSpPr>
        <p:spPr bwMode="auto">
          <a:xfrm>
            <a:off x="7377113" y="6491288"/>
            <a:ext cx="2238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80">
                                          <p:stCondLst>
                                            <p:cond delay="0"/>
                                          </p:stCondLst>
                                        </p:cTn>
                                        <p:tgtEl>
                                          <p:spTgt spid="43"/>
                                        </p:tgtEl>
                                      </p:cBhvr>
                                    </p:animEffect>
                                    <p:anim calcmode="lin" valueType="num">
                                      <p:cBhvr>
                                        <p:cTn id="2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27" dur="26">
                                          <p:stCondLst>
                                            <p:cond delay="650"/>
                                          </p:stCondLst>
                                        </p:cTn>
                                        <p:tgtEl>
                                          <p:spTgt spid="43"/>
                                        </p:tgtEl>
                                      </p:cBhvr>
                                      <p:to x="100000" y="60000"/>
                                    </p:animScale>
                                    <p:animScale>
                                      <p:cBhvr>
                                        <p:cTn id="28" dur="166" decel="50000">
                                          <p:stCondLst>
                                            <p:cond delay="676"/>
                                          </p:stCondLst>
                                        </p:cTn>
                                        <p:tgtEl>
                                          <p:spTgt spid="43"/>
                                        </p:tgtEl>
                                      </p:cBhvr>
                                      <p:to x="100000" y="100000"/>
                                    </p:animScale>
                                    <p:animScale>
                                      <p:cBhvr>
                                        <p:cTn id="29" dur="26">
                                          <p:stCondLst>
                                            <p:cond delay="1312"/>
                                          </p:stCondLst>
                                        </p:cTn>
                                        <p:tgtEl>
                                          <p:spTgt spid="43"/>
                                        </p:tgtEl>
                                      </p:cBhvr>
                                      <p:to x="100000" y="80000"/>
                                    </p:animScale>
                                    <p:animScale>
                                      <p:cBhvr>
                                        <p:cTn id="30" dur="166" decel="50000">
                                          <p:stCondLst>
                                            <p:cond delay="1338"/>
                                          </p:stCondLst>
                                        </p:cTn>
                                        <p:tgtEl>
                                          <p:spTgt spid="43"/>
                                        </p:tgtEl>
                                      </p:cBhvr>
                                      <p:to x="100000" y="100000"/>
                                    </p:animScale>
                                    <p:animScale>
                                      <p:cBhvr>
                                        <p:cTn id="31" dur="26">
                                          <p:stCondLst>
                                            <p:cond delay="1642"/>
                                          </p:stCondLst>
                                        </p:cTn>
                                        <p:tgtEl>
                                          <p:spTgt spid="43"/>
                                        </p:tgtEl>
                                      </p:cBhvr>
                                      <p:to x="100000" y="90000"/>
                                    </p:animScale>
                                    <p:animScale>
                                      <p:cBhvr>
                                        <p:cTn id="32" dur="166" decel="50000">
                                          <p:stCondLst>
                                            <p:cond delay="1668"/>
                                          </p:stCondLst>
                                        </p:cTn>
                                        <p:tgtEl>
                                          <p:spTgt spid="43"/>
                                        </p:tgtEl>
                                      </p:cBhvr>
                                      <p:to x="100000" y="100000"/>
                                    </p:animScale>
                                    <p:animScale>
                                      <p:cBhvr>
                                        <p:cTn id="33" dur="26">
                                          <p:stCondLst>
                                            <p:cond delay="1808"/>
                                          </p:stCondLst>
                                        </p:cTn>
                                        <p:tgtEl>
                                          <p:spTgt spid="43"/>
                                        </p:tgtEl>
                                      </p:cBhvr>
                                      <p:to x="100000" y="95000"/>
                                    </p:animScale>
                                    <p:animScale>
                                      <p:cBhvr>
                                        <p:cTn id="34" dur="166" decel="50000">
                                          <p:stCondLst>
                                            <p:cond delay="1834"/>
                                          </p:stCondLst>
                                        </p:cTn>
                                        <p:tgtEl>
                                          <p:spTgt spid="43"/>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down)">
                                      <p:cBhvr>
                                        <p:cTn id="37" dur="580">
                                          <p:stCondLst>
                                            <p:cond delay="0"/>
                                          </p:stCondLst>
                                        </p:cTn>
                                        <p:tgtEl>
                                          <p:spTgt spid="41"/>
                                        </p:tgtEl>
                                      </p:cBhvr>
                                    </p:animEffect>
                                    <p:anim calcmode="lin" valueType="num">
                                      <p:cBhvr>
                                        <p:cTn id="38"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43" dur="26">
                                          <p:stCondLst>
                                            <p:cond delay="650"/>
                                          </p:stCondLst>
                                        </p:cTn>
                                        <p:tgtEl>
                                          <p:spTgt spid="41"/>
                                        </p:tgtEl>
                                      </p:cBhvr>
                                      <p:to x="100000" y="60000"/>
                                    </p:animScale>
                                    <p:animScale>
                                      <p:cBhvr>
                                        <p:cTn id="44" dur="166" decel="50000">
                                          <p:stCondLst>
                                            <p:cond delay="676"/>
                                          </p:stCondLst>
                                        </p:cTn>
                                        <p:tgtEl>
                                          <p:spTgt spid="41"/>
                                        </p:tgtEl>
                                      </p:cBhvr>
                                      <p:to x="100000" y="100000"/>
                                    </p:animScale>
                                    <p:animScale>
                                      <p:cBhvr>
                                        <p:cTn id="45" dur="26">
                                          <p:stCondLst>
                                            <p:cond delay="1312"/>
                                          </p:stCondLst>
                                        </p:cTn>
                                        <p:tgtEl>
                                          <p:spTgt spid="41"/>
                                        </p:tgtEl>
                                      </p:cBhvr>
                                      <p:to x="100000" y="80000"/>
                                    </p:animScale>
                                    <p:animScale>
                                      <p:cBhvr>
                                        <p:cTn id="46" dur="166" decel="50000">
                                          <p:stCondLst>
                                            <p:cond delay="1338"/>
                                          </p:stCondLst>
                                        </p:cTn>
                                        <p:tgtEl>
                                          <p:spTgt spid="41"/>
                                        </p:tgtEl>
                                      </p:cBhvr>
                                      <p:to x="100000" y="100000"/>
                                    </p:animScale>
                                    <p:animScale>
                                      <p:cBhvr>
                                        <p:cTn id="47" dur="26">
                                          <p:stCondLst>
                                            <p:cond delay="1642"/>
                                          </p:stCondLst>
                                        </p:cTn>
                                        <p:tgtEl>
                                          <p:spTgt spid="41"/>
                                        </p:tgtEl>
                                      </p:cBhvr>
                                      <p:to x="100000" y="90000"/>
                                    </p:animScale>
                                    <p:animScale>
                                      <p:cBhvr>
                                        <p:cTn id="48" dur="166" decel="50000">
                                          <p:stCondLst>
                                            <p:cond delay="1668"/>
                                          </p:stCondLst>
                                        </p:cTn>
                                        <p:tgtEl>
                                          <p:spTgt spid="41"/>
                                        </p:tgtEl>
                                      </p:cBhvr>
                                      <p:to x="100000" y="100000"/>
                                    </p:animScale>
                                    <p:animScale>
                                      <p:cBhvr>
                                        <p:cTn id="49" dur="26">
                                          <p:stCondLst>
                                            <p:cond delay="1808"/>
                                          </p:stCondLst>
                                        </p:cTn>
                                        <p:tgtEl>
                                          <p:spTgt spid="41"/>
                                        </p:tgtEl>
                                      </p:cBhvr>
                                      <p:to x="100000" y="95000"/>
                                    </p:animScale>
                                    <p:animScale>
                                      <p:cBhvr>
                                        <p:cTn id="50" dur="166" decel="50000">
                                          <p:stCondLst>
                                            <p:cond delay="1834"/>
                                          </p:stCondLst>
                                        </p:cTn>
                                        <p:tgtEl>
                                          <p:spTgt spid="41"/>
                                        </p:tgtEl>
                                      </p:cBhvr>
                                      <p:to x="100000" y="100000"/>
                                    </p:animScale>
                                  </p:childTnLst>
                                </p:cTn>
                              </p:par>
                              <p:par>
                                <p:cTn id="51" presetID="26"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80">
                                          <p:stCondLst>
                                            <p:cond delay="0"/>
                                          </p:stCondLst>
                                        </p:cTn>
                                        <p:tgtEl>
                                          <p:spTgt spid="40"/>
                                        </p:tgtEl>
                                      </p:cBhvr>
                                    </p:animEffect>
                                    <p:anim calcmode="lin" valueType="num">
                                      <p:cBhvr>
                                        <p:cTn id="5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59" dur="26">
                                          <p:stCondLst>
                                            <p:cond delay="650"/>
                                          </p:stCondLst>
                                        </p:cTn>
                                        <p:tgtEl>
                                          <p:spTgt spid="40"/>
                                        </p:tgtEl>
                                      </p:cBhvr>
                                      <p:to x="100000" y="60000"/>
                                    </p:animScale>
                                    <p:animScale>
                                      <p:cBhvr>
                                        <p:cTn id="60" dur="166" decel="50000">
                                          <p:stCondLst>
                                            <p:cond delay="676"/>
                                          </p:stCondLst>
                                        </p:cTn>
                                        <p:tgtEl>
                                          <p:spTgt spid="40"/>
                                        </p:tgtEl>
                                      </p:cBhvr>
                                      <p:to x="100000" y="100000"/>
                                    </p:animScale>
                                    <p:animScale>
                                      <p:cBhvr>
                                        <p:cTn id="61" dur="26">
                                          <p:stCondLst>
                                            <p:cond delay="1312"/>
                                          </p:stCondLst>
                                        </p:cTn>
                                        <p:tgtEl>
                                          <p:spTgt spid="40"/>
                                        </p:tgtEl>
                                      </p:cBhvr>
                                      <p:to x="100000" y="80000"/>
                                    </p:animScale>
                                    <p:animScale>
                                      <p:cBhvr>
                                        <p:cTn id="62" dur="166" decel="50000">
                                          <p:stCondLst>
                                            <p:cond delay="1338"/>
                                          </p:stCondLst>
                                        </p:cTn>
                                        <p:tgtEl>
                                          <p:spTgt spid="40"/>
                                        </p:tgtEl>
                                      </p:cBhvr>
                                      <p:to x="100000" y="100000"/>
                                    </p:animScale>
                                    <p:animScale>
                                      <p:cBhvr>
                                        <p:cTn id="63" dur="26">
                                          <p:stCondLst>
                                            <p:cond delay="1642"/>
                                          </p:stCondLst>
                                        </p:cTn>
                                        <p:tgtEl>
                                          <p:spTgt spid="40"/>
                                        </p:tgtEl>
                                      </p:cBhvr>
                                      <p:to x="100000" y="90000"/>
                                    </p:animScale>
                                    <p:animScale>
                                      <p:cBhvr>
                                        <p:cTn id="64" dur="166" decel="50000">
                                          <p:stCondLst>
                                            <p:cond delay="1668"/>
                                          </p:stCondLst>
                                        </p:cTn>
                                        <p:tgtEl>
                                          <p:spTgt spid="40"/>
                                        </p:tgtEl>
                                      </p:cBhvr>
                                      <p:to x="100000" y="100000"/>
                                    </p:animScale>
                                    <p:animScale>
                                      <p:cBhvr>
                                        <p:cTn id="65" dur="26">
                                          <p:stCondLst>
                                            <p:cond delay="1808"/>
                                          </p:stCondLst>
                                        </p:cTn>
                                        <p:tgtEl>
                                          <p:spTgt spid="40"/>
                                        </p:tgtEl>
                                      </p:cBhvr>
                                      <p:to x="100000" y="95000"/>
                                    </p:animScale>
                                    <p:animScale>
                                      <p:cBhvr>
                                        <p:cTn id="66" dur="166" decel="50000">
                                          <p:stCondLst>
                                            <p:cond delay="1834"/>
                                          </p:stCondLst>
                                        </p:cTn>
                                        <p:tgtEl>
                                          <p:spTgt spid="40"/>
                                        </p:tgtEl>
                                      </p:cBhvr>
                                      <p:to x="100000" y="100000"/>
                                    </p:animScale>
                                  </p:childTnLst>
                                </p:cTn>
                              </p:par>
                              <p:par>
                                <p:cTn id="67" presetID="26"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down)">
                                      <p:cBhvr>
                                        <p:cTn id="69" dur="580">
                                          <p:stCondLst>
                                            <p:cond delay="0"/>
                                          </p:stCondLst>
                                        </p:cTn>
                                        <p:tgtEl>
                                          <p:spTgt spid="39"/>
                                        </p:tgtEl>
                                      </p:cBhvr>
                                    </p:animEffect>
                                    <p:anim calcmode="lin" valueType="num">
                                      <p:cBhvr>
                                        <p:cTn id="7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75" dur="26">
                                          <p:stCondLst>
                                            <p:cond delay="650"/>
                                          </p:stCondLst>
                                        </p:cTn>
                                        <p:tgtEl>
                                          <p:spTgt spid="39"/>
                                        </p:tgtEl>
                                      </p:cBhvr>
                                      <p:to x="100000" y="60000"/>
                                    </p:animScale>
                                    <p:animScale>
                                      <p:cBhvr>
                                        <p:cTn id="76" dur="166" decel="50000">
                                          <p:stCondLst>
                                            <p:cond delay="676"/>
                                          </p:stCondLst>
                                        </p:cTn>
                                        <p:tgtEl>
                                          <p:spTgt spid="39"/>
                                        </p:tgtEl>
                                      </p:cBhvr>
                                      <p:to x="100000" y="100000"/>
                                    </p:animScale>
                                    <p:animScale>
                                      <p:cBhvr>
                                        <p:cTn id="77" dur="26">
                                          <p:stCondLst>
                                            <p:cond delay="1312"/>
                                          </p:stCondLst>
                                        </p:cTn>
                                        <p:tgtEl>
                                          <p:spTgt spid="39"/>
                                        </p:tgtEl>
                                      </p:cBhvr>
                                      <p:to x="100000" y="80000"/>
                                    </p:animScale>
                                    <p:animScale>
                                      <p:cBhvr>
                                        <p:cTn id="78" dur="166" decel="50000">
                                          <p:stCondLst>
                                            <p:cond delay="1338"/>
                                          </p:stCondLst>
                                        </p:cTn>
                                        <p:tgtEl>
                                          <p:spTgt spid="39"/>
                                        </p:tgtEl>
                                      </p:cBhvr>
                                      <p:to x="100000" y="100000"/>
                                    </p:animScale>
                                    <p:animScale>
                                      <p:cBhvr>
                                        <p:cTn id="79" dur="26">
                                          <p:stCondLst>
                                            <p:cond delay="1642"/>
                                          </p:stCondLst>
                                        </p:cTn>
                                        <p:tgtEl>
                                          <p:spTgt spid="39"/>
                                        </p:tgtEl>
                                      </p:cBhvr>
                                      <p:to x="100000" y="90000"/>
                                    </p:animScale>
                                    <p:animScale>
                                      <p:cBhvr>
                                        <p:cTn id="80" dur="166" decel="50000">
                                          <p:stCondLst>
                                            <p:cond delay="1668"/>
                                          </p:stCondLst>
                                        </p:cTn>
                                        <p:tgtEl>
                                          <p:spTgt spid="39"/>
                                        </p:tgtEl>
                                      </p:cBhvr>
                                      <p:to x="100000" y="100000"/>
                                    </p:animScale>
                                    <p:animScale>
                                      <p:cBhvr>
                                        <p:cTn id="81" dur="26">
                                          <p:stCondLst>
                                            <p:cond delay="1808"/>
                                          </p:stCondLst>
                                        </p:cTn>
                                        <p:tgtEl>
                                          <p:spTgt spid="39"/>
                                        </p:tgtEl>
                                      </p:cBhvr>
                                      <p:to x="100000" y="95000"/>
                                    </p:animScale>
                                    <p:animScale>
                                      <p:cBhvr>
                                        <p:cTn id="82" dur="166" decel="50000">
                                          <p:stCondLst>
                                            <p:cond delay="1834"/>
                                          </p:stCondLst>
                                        </p:cTn>
                                        <p:tgtEl>
                                          <p:spTgt spid="39"/>
                                        </p:tgtEl>
                                      </p:cBhvr>
                                      <p:to x="100000" y="100000"/>
                                    </p:animScale>
                                  </p:childTnLst>
                                </p:cTn>
                              </p:par>
                              <p:par>
                                <p:cTn id="83" presetID="26"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wipe(down)">
                                      <p:cBhvr>
                                        <p:cTn id="85" dur="580">
                                          <p:stCondLst>
                                            <p:cond delay="0"/>
                                          </p:stCondLst>
                                        </p:cTn>
                                        <p:tgtEl>
                                          <p:spTgt spid="36"/>
                                        </p:tgtEl>
                                      </p:cBhvr>
                                    </p:animEffect>
                                    <p:anim calcmode="lin" valueType="num">
                                      <p:cBhvr>
                                        <p:cTn id="86"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91" dur="26">
                                          <p:stCondLst>
                                            <p:cond delay="650"/>
                                          </p:stCondLst>
                                        </p:cTn>
                                        <p:tgtEl>
                                          <p:spTgt spid="36"/>
                                        </p:tgtEl>
                                      </p:cBhvr>
                                      <p:to x="100000" y="60000"/>
                                    </p:animScale>
                                    <p:animScale>
                                      <p:cBhvr>
                                        <p:cTn id="92" dur="166" decel="50000">
                                          <p:stCondLst>
                                            <p:cond delay="676"/>
                                          </p:stCondLst>
                                        </p:cTn>
                                        <p:tgtEl>
                                          <p:spTgt spid="36"/>
                                        </p:tgtEl>
                                      </p:cBhvr>
                                      <p:to x="100000" y="100000"/>
                                    </p:animScale>
                                    <p:animScale>
                                      <p:cBhvr>
                                        <p:cTn id="93" dur="26">
                                          <p:stCondLst>
                                            <p:cond delay="1312"/>
                                          </p:stCondLst>
                                        </p:cTn>
                                        <p:tgtEl>
                                          <p:spTgt spid="36"/>
                                        </p:tgtEl>
                                      </p:cBhvr>
                                      <p:to x="100000" y="80000"/>
                                    </p:animScale>
                                    <p:animScale>
                                      <p:cBhvr>
                                        <p:cTn id="94" dur="166" decel="50000">
                                          <p:stCondLst>
                                            <p:cond delay="1338"/>
                                          </p:stCondLst>
                                        </p:cTn>
                                        <p:tgtEl>
                                          <p:spTgt spid="36"/>
                                        </p:tgtEl>
                                      </p:cBhvr>
                                      <p:to x="100000" y="100000"/>
                                    </p:animScale>
                                    <p:animScale>
                                      <p:cBhvr>
                                        <p:cTn id="95" dur="26">
                                          <p:stCondLst>
                                            <p:cond delay="1642"/>
                                          </p:stCondLst>
                                        </p:cTn>
                                        <p:tgtEl>
                                          <p:spTgt spid="36"/>
                                        </p:tgtEl>
                                      </p:cBhvr>
                                      <p:to x="100000" y="90000"/>
                                    </p:animScale>
                                    <p:animScale>
                                      <p:cBhvr>
                                        <p:cTn id="96" dur="166" decel="50000">
                                          <p:stCondLst>
                                            <p:cond delay="1668"/>
                                          </p:stCondLst>
                                        </p:cTn>
                                        <p:tgtEl>
                                          <p:spTgt spid="36"/>
                                        </p:tgtEl>
                                      </p:cBhvr>
                                      <p:to x="100000" y="100000"/>
                                    </p:animScale>
                                    <p:animScale>
                                      <p:cBhvr>
                                        <p:cTn id="97" dur="26">
                                          <p:stCondLst>
                                            <p:cond delay="1808"/>
                                          </p:stCondLst>
                                        </p:cTn>
                                        <p:tgtEl>
                                          <p:spTgt spid="36"/>
                                        </p:tgtEl>
                                      </p:cBhvr>
                                      <p:to x="100000" y="95000"/>
                                    </p:animScale>
                                    <p:animScale>
                                      <p:cBhvr>
                                        <p:cTn id="98" dur="166" decel="50000">
                                          <p:stCondLst>
                                            <p:cond delay="1834"/>
                                          </p:stCondLst>
                                        </p:cTn>
                                        <p:tgtEl>
                                          <p:spTgt spid="36"/>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down)">
                                      <p:cBhvr>
                                        <p:cTn id="101" dur="580">
                                          <p:stCondLst>
                                            <p:cond delay="0"/>
                                          </p:stCondLst>
                                        </p:cTn>
                                        <p:tgtEl>
                                          <p:spTgt spid="35"/>
                                        </p:tgtEl>
                                      </p:cBhvr>
                                    </p:animEffect>
                                    <p:anim calcmode="lin" valueType="num">
                                      <p:cBhvr>
                                        <p:cTn id="102"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07" dur="26">
                                          <p:stCondLst>
                                            <p:cond delay="650"/>
                                          </p:stCondLst>
                                        </p:cTn>
                                        <p:tgtEl>
                                          <p:spTgt spid="35"/>
                                        </p:tgtEl>
                                      </p:cBhvr>
                                      <p:to x="100000" y="60000"/>
                                    </p:animScale>
                                    <p:animScale>
                                      <p:cBhvr>
                                        <p:cTn id="108" dur="166" decel="50000">
                                          <p:stCondLst>
                                            <p:cond delay="676"/>
                                          </p:stCondLst>
                                        </p:cTn>
                                        <p:tgtEl>
                                          <p:spTgt spid="35"/>
                                        </p:tgtEl>
                                      </p:cBhvr>
                                      <p:to x="100000" y="100000"/>
                                    </p:animScale>
                                    <p:animScale>
                                      <p:cBhvr>
                                        <p:cTn id="109" dur="26">
                                          <p:stCondLst>
                                            <p:cond delay="1312"/>
                                          </p:stCondLst>
                                        </p:cTn>
                                        <p:tgtEl>
                                          <p:spTgt spid="35"/>
                                        </p:tgtEl>
                                      </p:cBhvr>
                                      <p:to x="100000" y="80000"/>
                                    </p:animScale>
                                    <p:animScale>
                                      <p:cBhvr>
                                        <p:cTn id="110" dur="166" decel="50000">
                                          <p:stCondLst>
                                            <p:cond delay="1338"/>
                                          </p:stCondLst>
                                        </p:cTn>
                                        <p:tgtEl>
                                          <p:spTgt spid="35"/>
                                        </p:tgtEl>
                                      </p:cBhvr>
                                      <p:to x="100000" y="100000"/>
                                    </p:animScale>
                                    <p:animScale>
                                      <p:cBhvr>
                                        <p:cTn id="111" dur="26">
                                          <p:stCondLst>
                                            <p:cond delay="1642"/>
                                          </p:stCondLst>
                                        </p:cTn>
                                        <p:tgtEl>
                                          <p:spTgt spid="35"/>
                                        </p:tgtEl>
                                      </p:cBhvr>
                                      <p:to x="100000" y="90000"/>
                                    </p:animScale>
                                    <p:animScale>
                                      <p:cBhvr>
                                        <p:cTn id="112" dur="166" decel="50000">
                                          <p:stCondLst>
                                            <p:cond delay="1668"/>
                                          </p:stCondLst>
                                        </p:cTn>
                                        <p:tgtEl>
                                          <p:spTgt spid="35"/>
                                        </p:tgtEl>
                                      </p:cBhvr>
                                      <p:to x="100000" y="100000"/>
                                    </p:animScale>
                                    <p:animScale>
                                      <p:cBhvr>
                                        <p:cTn id="113" dur="26">
                                          <p:stCondLst>
                                            <p:cond delay="1808"/>
                                          </p:stCondLst>
                                        </p:cTn>
                                        <p:tgtEl>
                                          <p:spTgt spid="35"/>
                                        </p:tgtEl>
                                      </p:cBhvr>
                                      <p:to x="100000" y="95000"/>
                                    </p:animScale>
                                    <p:animScale>
                                      <p:cBhvr>
                                        <p:cTn id="114" dur="166" decel="50000">
                                          <p:stCondLst>
                                            <p:cond delay="1834"/>
                                          </p:stCondLst>
                                        </p:cTn>
                                        <p:tgtEl>
                                          <p:spTgt spid="35"/>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wipe(down)">
                                      <p:cBhvr>
                                        <p:cTn id="117" dur="580">
                                          <p:stCondLst>
                                            <p:cond delay="0"/>
                                          </p:stCondLst>
                                        </p:cTn>
                                        <p:tgtEl>
                                          <p:spTgt spid="37"/>
                                        </p:tgtEl>
                                      </p:cBhvr>
                                    </p:animEffect>
                                    <p:anim calcmode="lin" valueType="num">
                                      <p:cBhvr>
                                        <p:cTn id="11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23" dur="26">
                                          <p:stCondLst>
                                            <p:cond delay="650"/>
                                          </p:stCondLst>
                                        </p:cTn>
                                        <p:tgtEl>
                                          <p:spTgt spid="37"/>
                                        </p:tgtEl>
                                      </p:cBhvr>
                                      <p:to x="100000" y="60000"/>
                                    </p:animScale>
                                    <p:animScale>
                                      <p:cBhvr>
                                        <p:cTn id="124" dur="166" decel="50000">
                                          <p:stCondLst>
                                            <p:cond delay="676"/>
                                          </p:stCondLst>
                                        </p:cTn>
                                        <p:tgtEl>
                                          <p:spTgt spid="37"/>
                                        </p:tgtEl>
                                      </p:cBhvr>
                                      <p:to x="100000" y="100000"/>
                                    </p:animScale>
                                    <p:animScale>
                                      <p:cBhvr>
                                        <p:cTn id="125" dur="26">
                                          <p:stCondLst>
                                            <p:cond delay="1312"/>
                                          </p:stCondLst>
                                        </p:cTn>
                                        <p:tgtEl>
                                          <p:spTgt spid="37"/>
                                        </p:tgtEl>
                                      </p:cBhvr>
                                      <p:to x="100000" y="80000"/>
                                    </p:animScale>
                                    <p:animScale>
                                      <p:cBhvr>
                                        <p:cTn id="126" dur="166" decel="50000">
                                          <p:stCondLst>
                                            <p:cond delay="1338"/>
                                          </p:stCondLst>
                                        </p:cTn>
                                        <p:tgtEl>
                                          <p:spTgt spid="37"/>
                                        </p:tgtEl>
                                      </p:cBhvr>
                                      <p:to x="100000" y="100000"/>
                                    </p:animScale>
                                    <p:animScale>
                                      <p:cBhvr>
                                        <p:cTn id="127" dur="26">
                                          <p:stCondLst>
                                            <p:cond delay="1642"/>
                                          </p:stCondLst>
                                        </p:cTn>
                                        <p:tgtEl>
                                          <p:spTgt spid="37"/>
                                        </p:tgtEl>
                                      </p:cBhvr>
                                      <p:to x="100000" y="90000"/>
                                    </p:animScale>
                                    <p:animScale>
                                      <p:cBhvr>
                                        <p:cTn id="128" dur="166" decel="50000">
                                          <p:stCondLst>
                                            <p:cond delay="1668"/>
                                          </p:stCondLst>
                                        </p:cTn>
                                        <p:tgtEl>
                                          <p:spTgt spid="37"/>
                                        </p:tgtEl>
                                      </p:cBhvr>
                                      <p:to x="100000" y="100000"/>
                                    </p:animScale>
                                    <p:animScale>
                                      <p:cBhvr>
                                        <p:cTn id="129" dur="26">
                                          <p:stCondLst>
                                            <p:cond delay="1808"/>
                                          </p:stCondLst>
                                        </p:cTn>
                                        <p:tgtEl>
                                          <p:spTgt spid="37"/>
                                        </p:tgtEl>
                                      </p:cBhvr>
                                      <p:to x="100000" y="95000"/>
                                    </p:animScale>
                                    <p:animScale>
                                      <p:cBhvr>
                                        <p:cTn id="130" dur="166" decel="50000">
                                          <p:stCondLst>
                                            <p:cond delay="1834"/>
                                          </p:stCondLst>
                                        </p:cTn>
                                        <p:tgtEl>
                                          <p:spTgt spid="37"/>
                                        </p:tgtEl>
                                      </p:cBhvr>
                                      <p:to x="100000" y="100000"/>
                                    </p:animScale>
                                  </p:childTnLst>
                                </p:cTn>
                              </p:par>
                              <p:par>
                                <p:cTn id="131" presetID="26" presetClass="entr" presetSubtype="0" fill="hold" grpId="0" nodeType="with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wipe(down)">
                                      <p:cBhvr>
                                        <p:cTn id="133" dur="580">
                                          <p:stCondLst>
                                            <p:cond delay="0"/>
                                          </p:stCondLst>
                                        </p:cTn>
                                        <p:tgtEl>
                                          <p:spTgt spid="38"/>
                                        </p:tgtEl>
                                      </p:cBhvr>
                                    </p:animEffect>
                                    <p:anim calcmode="lin" valueType="num">
                                      <p:cBhvr>
                                        <p:cTn id="134"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39" dur="26">
                                          <p:stCondLst>
                                            <p:cond delay="650"/>
                                          </p:stCondLst>
                                        </p:cTn>
                                        <p:tgtEl>
                                          <p:spTgt spid="38"/>
                                        </p:tgtEl>
                                      </p:cBhvr>
                                      <p:to x="100000" y="60000"/>
                                    </p:animScale>
                                    <p:animScale>
                                      <p:cBhvr>
                                        <p:cTn id="140" dur="166" decel="50000">
                                          <p:stCondLst>
                                            <p:cond delay="676"/>
                                          </p:stCondLst>
                                        </p:cTn>
                                        <p:tgtEl>
                                          <p:spTgt spid="38"/>
                                        </p:tgtEl>
                                      </p:cBhvr>
                                      <p:to x="100000" y="100000"/>
                                    </p:animScale>
                                    <p:animScale>
                                      <p:cBhvr>
                                        <p:cTn id="141" dur="26">
                                          <p:stCondLst>
                                            <p:cond delay="1312"/>
                                          </p:stCondLst>
                                        </p:cTn>
                                        <p:tgtEl>
                                          <p:spTgt spid="38"/>
                                        </p:tgtEl>
                                      </p:cBhvr>
                                      <p:to x="100000" y="80000"/>
                                    </p:animScale>
                                    <p:animScale>
                                      <p:cBhvr>
                                        <p:cTn id="142" dur="166" decel="50000">
                                          <p:stCondLst>
                                            <p:cond delay="1338"/>
                                          </p:stCondLst>
                                        </p:cTn>
                                        <p:tgtEl>
                                          <p:spTgt spid="38"/>
                                        </p:tgtEl>
                                      </p:cBhvr>
                                      <p:to x="100000" y="100000"/>
                                    </p:animScale>
                                    <p:animScale>
                                      <p:cBhvr>
                                        <p:cTn id="143" dur="26">
                                          <p:stCondLst>
                                            <p:cond delay="1642"/>
                                          </p:stCondLst>
                                        </p:cTn>
                                        <p:tgtEl>
                                          <p:spTgt spid="38"/>
                                        </p:tgtEl>
                                      </p:cBhvr>
                                      <p:to x="100000" y="90000"/>
                                    </p:animScale>
                                    <p:animScale>
                                      <p:cBhvr>
                                        <p:cTn id="144" dur="166" decel="50000">
                                          <p:stCondLst>
                                            <p:cond delay="1668"/>
                                          </p:stCondLst>
                                        </p:cTn>
                                        <p:tgtEl>
                                          <p:spTgt spid="38"/>
                                        </p:tgtEl>
                                      </p:cBhvr>
                                      <p:to x="100000" y="100000"/>
                                    </p:animScale>
                                    <p:animScale>
                                      <p:cBhvr>
                                        <p:cTn id="145" dur="26">
                                          <p:stCondLst>
                                            <p:cond delay="1808"/>
                                          </p:stCondLst>
                                        </p:cTn>
                                        <p:tgtEl>
                                          <p:spTgt spid="38"/>
                                        </p:tgtEl>
                                      </p:cBhvr>
                                      <p:to x="100000" y="95000"/>
                                    </p:animScale>
                                    <p:animScale>
                                      <p:cBhvr>
                                        <p:cTn id="146" dur="166" decel="50000">
                                          <p:stCondLst>
                                            <p:cond delay="1834"/>
                                          </p:stCondLst>
                                        </p:cTn>
                                        <p:tgtEl>
                                          <p:spTgt spid="38"/>
                                        </p:tgtEl>
                                      </p:cBhvr>
                                      <p:to x="100000" y="100000"/>
                                    </p:animScale>
                                  </p:childTnLst>
                                </p:cTn>
                              </p:par>
                              <p:par>
                                <p:cTn id="147" presetID="26" presetClass="entr" presetSubtype="0" fill="hold" grpId="0" nodeType="withEffect">
                                  <p:stCondLst>
                                    <p:cond delay="0"/>
                                  </p:stCondLst>
                                  <p:childTnLst>
                                    <p:set>
                                      <p:cBhvr>
                                        <p:cTn id="148" dur="1" fill="hold">
                                          <p:stCondLst>
                                            <p:cond delay="0"/>
                                          </p:stCondLst>
                                        </p:cTn>
                                        <p:tgtEl>
                                          <p:spTgt spid="44"/>
                                        </p:tgtEl>
                                        <p:attrNameLst>
                                          <p:attrName>style.visibility</p:attrName>
                                        </p:attrNameLst>
                                      </p:cBhvr>
                                      <p:to>
                                        <p:strVal val="visible"/>
                                      </p:to>
                                    </p:set>
                                    <p:animEffect transition="in" filter="wipe(down)">
                                      <p:cBhvr>
                                        <p:cTn id="149" dur="580">
                                          <p:stCondLst>
                                            <p:cond delay="0"/>
                                          </p:stCondLst>
                                        </p:cTn>
                                        <p:tgtEl>
                                          <p:spTgt spid="44"/>
                                        </p:tgtEl>
                                      </p:cBhvr>
                                    </p:animEffect>
                                    <p:anim calcmode="lin" valueType="num">
                                      <p:cBhvr>
                                        <p:cTn id="15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55" dur="26">
                                          <p:stCondLst>
                                            <p:cond delay="650"/>
                                          </p:stCondLst>
                                        </p:cTn>
                                        <p:tgtEl>
                                          <p:spTgt spid="44"/>
                                        </p:tgtEl>
                                      </p:cBhvr>
                                      <p:to x="100000" y="60000"/>
                                    </p:animScale>
                                    <p:animScale>
                                      <p:cBhvr>
                                        <p:cTn id="156" dur="166" decel="50000">
                                          <p:stCondLst>
                                            <p:cond delay="676"/>
                                          </p:stCondLst>
                                        </p:cTn>
                                        <p:tgtEl>
                                          <p:spTgt spid="44"/>
                                        </p:tgtEl>
                                      </p:cBhvr>
                                      <p:to x="100000" y="100000"/>
                                    </p:animScale>
                                    <p:animScale>
                                      <p:cBhvr>
                                        <p:cTn id="157" dur="26">
                                          <p:stCondLst>
                                            <p:cond delay="1312"/>
                                          </p:stCondLst>
                                        </p:cTn>
                                        <p:tgtEl>
                                          <p:spTgt spid="44"/>
                                        </p:tgtEl>
                                      </p:cBhvr>
                                      <p:to x="100000" y="80000"/>
                                    </p:animScale>
                                    <p:animScale>
                                      <p:cBhvr>
                                        <p:cTn id="158" dur="166" decel="50000">
                                          <p:stCondLst>
                                            <p:cond delay="1338"/>
                                          </p:stCondLst>
                                        </p:cTn>
                                        <p:tgtEl>
                                          <p:spTgt spid="44"/>
                                        </p:tgtEl>
                                      </p:cBhvr>
                                      <p:to x="100000" y="100000"/>
                                    </p:animScale>
                                    <p:animScale>
                                      <p:cBhvr>
                                        <p:cTn id="159" dur="26">
                                          <p:stCondLst>
                                            <p:cond delay="1642"/>
                                          </p:stCondLst>
                                        </p:cTn>
                                        <p:tgtEl>
                                          <p:spTgt spid="44"/>
                                        </p:tgtEl>
                                      </p:cBhvr>
                                      <p:to x="100000" y="90000"/>
                                    </p:animScale>
                                    <p:animScale>
                                      <p:cBhvr>
                                        <p:cTn id="160" dur="166" decel="50000">
                                          <p:stCondLst>
                                            <p:cond delay="1668"/>
                                          </p:stCondLst>
                                        </p:cTn>
                                        <p:tgtEl>
                                          <p:spTgt spid="44"/>
                                        </p:tgtEl>
                                      </p:cBhvr>
                                      <p:to x="100000" y="100000"/>
                                    </p:animScale>
                                    <p:animScale>
                                      <p:cBhvr>
                                        <p:cTn id="161" dur="26">
                                          <p:stCondLst>
                                            <p:cond delay="1808"/>
                                          </p:stCondLst>
                                        </p:cTn>
                                        <p:tgtEl>
                                          <p:spTgt spid="44"/>
                                        </p:tgtEl>
                                      </p:cBhvr>
                                      <p:to x="100000" y="95000"/>
                                    </p:animScale>
                                    <p:animScale>
                                      <p:cBhvr>
                                        <p:cTn id="162" dur="166" decel="50000">
                                          <p:stCondLst>
                                            <p:cond delay="1834"/>
                                          </p:stCondLst>
                                        </p:cTn>
                                        <p:tgtEl>
                                          <p:spTgt spid="44"/>
                                        </p:tgtEl>
                                      </p:cBhvr>
                                      <p:to x="100000" y="100000"/>
                                    </p:animScale>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grpId="0" nodeType="clickEffect">
                                  <p:stCondLst>
                                    <p:cond delay="0"/>
                                  </p:stCondLst>
                                  <p:childTnLst>
                                    <p:set>
                                      <p:cBhvr>
                                        <p:cTn id="166" dur="1" fill="hold">
                                          <p:stCondLst>
                                            <p:cond delay="0"/>
                                          </p:stCondLst>
                                        </p:cTn>
                                        <p:tgtEl>
                                          <p:spTgt spid="59"/>
                                        </p:tgtEl>
                                        <p:attrNameLst>
                                          <p:attrName>style.visibility</p:attrName>
                                        </p:attrNameLst>
                                      </p:cBhvr>
                                      <p:to>
                                        <p:strVal val="visible"/>
                                      </p:to>
                                    </p:set>
                                    <p:animEffect transition="in" filter="fade">
                                      <p:cBhvr>
                                        <p:cTn id="167" dur="1000"/>
                                        <p:tgtEl>
                                          <p:spTgt spid="59"/>
                                        </p:tgtEl>
                                      </p:cBhvr>
                                    </p:animEffect>
                                    <p:anim calcmode="lin" valueType="num">
                                      <p:cBhvr>
                                        <p:cTn id="168" dur="1000" fill="hold"/>
                                        <p:tgtEl>
                                          <p:spTgt spid="59"/>
                                        </p:tgtEl>
                                        <p:attrNameLst>
                                          <p:attrName>ppt_x</p:attrName>
                                        </p:attrNameLst>
                                      </p:cBhvr>
                                      <p:tavLst>
                                        <p:tav tm="0">
                                          <p:val>
                                            <p:strVal val="#ppt_x"/>
                                          </p:val>
                                        </p:tav>
                                        <p:tav tm="100000">
                                          <p:val>
                                            <p:strVal val="#ppt_x"/>
                                          </p:val>
                                        </p:tav>
                                      </p:tavLst>
                                    </p:anim>
                                    <p:anim calcmode="lin" valueType="num">
                                      <p:cBhvr>
                                        <p:cTn id="169" dur="1000" fill="hold"/>
                                        <p:tgtEl>
                                          <p:spTgt spid="59"/>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58"/>
                                        </p:tgtEl>
                                        <p:attrNameLst>
                                          <p:attrName>style.visibility</p:attrName>
                                        </p:attrNameLst>
                                      </p:cBhvr>
                                      <p:to>
                                        <p:strVal val="visible"/>
                                      </p:to>
                                    </p:set>
                                    <p:animEffect transition="in" filter="fade">
                                      <p:cBhvr>
                                        <p:cTn id="177" dur="1000"/>
                                        <p:tgtEl>
                                          <p:spTgt spid="58"/>
                                        </p:tgtEl>
                                      </p:cBhvr>
                                    </p:animEffect>
                                    <p:anim calcmode="lin" valueType="num">
                                      <p:cBhvr>
                                        <p:cTn id="178" dur="1000" fill="hold"/>
                                        <p:tgtEl>
                                          <p:spTgt spid="58"/>
                                        </p:tgtEl>
                                        <p:attrNameLst>
                                          <p:attrName>ppt_x</p:attrName>
                                        </p:attrNameLst>
                                      </p:cBhvr>
                                      <p:tavLst>
                                        <p:tav tm="0">
                                          <p:val>
                                            <p:strVal val="#ppt_x"/>
                                          </p:val>
                                        </p:tav>
                                        <p:tav tm="100000">
                                          <p:val>
                                            <p:strVal val="#ppt_x"/>
                                          </p:val>
                                        </p:tav>
                                      </p:tavLst>
                                    </p:anim>
                                    <p:anim calcmode="lin" valueType="num">
                                      <p:cBhvr>
                                        <p:cTn id="179" dur="1000" fill="hold"/>
                                        <p:tgtEl>
                                          <p:spTgt spid="58"/>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60"/>
                                        </p:tgtEl>
                                        <p:attrNameLst>
                                          <p:attrName>style.visibility</p:attrName>
                                        </p:attrNameLst>
                                      </p:cBhvr>
                                      <p:to>
                                        <p:strVal val="visible"/>
                                      </p:to>
                                    </p:set>
                                    <p:animEffect transition="in" filter="fade">
                                      <p:cBhvr>
                                        <p:cTn id="182" dur="1000"/>
                                        <p:tgtEl>
                                          <p:spTgt spid="60"/>
                                        </p:tgtEl>
                                      </p:cBhvr>
                                    </p:animEffect>
                                    <p:anim calcmode="lin" valueType="num">
                                      <p:cBhvr>
                                        <p:cTn id="183" dur="1000" fill="hold"/>
                                        <p:tgtEl>
                                          <p:spTgt spid="60"/>
                                        </p:tgtEl>
                                        <p:attrNameLst>
                                          <p:attrName>ppt_x</p:attrName>
                                        </p:attrNameLst>
                                      </p:cBhvr>
                                      <p:tavLst>
                                        <p:tav tm="0">
                                          <p:val>
                                            <p:strVal val="#ppt_x"/>
                                          </p:val>
                                        </p:tav>
                                        <p:tav tm="100000">
                                          <p:val>
                                            <p:strVal val="#ppt_x"/>
                                          </p:val>
                                        </p:tav>
                                      </p:tavLst>
                                    </p:anim>
                                    <p:anim calcmode="lin" valueType="num">
                                      <p:cBhvr>
                                        <p:cTn id="184" dur="1000" fill="hold"/>
                                        <p:tgtEl>
                                          <p:spTgt spid="60"/>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Effect transition="in" filter="fade">
                                      <p:cBhvr>
                                        <p:cTn id="187" dur="1000"/>
                                        <p:tgtEl>
                                          <p:spTgt spid="56"/>
                                        </p:tgtEl>
                                      </p:cBhvr>
                                    </p:animEffect>
                                    <p:anim calcmode="lin" valueType="num">
                                      <p:cBhvr>
                                        <p:cTn id="188" dur="1000" fill="hold"/>
                                        <p:tgtEl>
                                          <p:spTgt spid="56"/>
                                        </p:tgtEl>
                                        <p:attrNameLst>
                                          <p:attrName>ppt_x</p:attrName>
                                        </p:attrNameLst>
                                      </p:cBhvr>
                                      <p:tavLst>
                                        <p:tav tm="0">
                                          <p:val>
                                            <p:strVal val="#ppt_x"/>
                                          </p:val>
                                        </p:tav>
                                        <p:tav tm="100000">
                                          <p:val>
                                            <p:strVal val="#ppt_x"/>
                                          </p:val>
                                        </p:tav>
                                      </p:tavLst>
                                    </p:anim>
                                    <p:anim calcmode="lin" valueType="num">
                                      <p:cBhvr>
                                        <p:cTn id="189" dur="1000" fill="hold"/>
                                        <p:tgtEl>
                                          <p:spTgt spid="56"/>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55"/>
                                        </p:tgtEl>
                                        <p:attrNameLst>
                                          <p:attrName>style.visibility</p:attrName>
                                        </p:attrNameLst>
                                      </p:cBhvr>
                                      <p:to>
                                        <p:strVal val="visible"/>
                                      </p:to>
                                    </p:set>
                                    <p:animEffect transition="in" filter="fade">
                                      <p:cBhvr>
                                        <p:cTn id="192" dur="1000"/>
                                        <p:tgtEl>
                                          <p:spTgt spid="55"/>
                                        </p:tgtEl>
                                      </p:cBhvr>
                                    </p:animEffect>
                                    <p:anim calcmode="lin" valueType="num">
                                      <p:cBhvr>
                                        <p:cTn id="193" dur="1000" fill="hold"/>
                                        <p:tgtEl>
                                          <p:spTgt spid="55"/>
                                        </p:tgtEl>
                                        <p:attrNameLst>
                                          <p:attrName>ppt_x</p:attrName>
                                        </p:attrNameLst>
                                      </p:cBhvr>
                                      <p:tavLst>
                                        <p:tav tm="0">
                                          <p:val>
                                            <p:strVal val="#ppt_x"/>
                                          </p:val>
                                        </p:tav>
                                        <p:tav tm="100000">
                                          <p:val>
                                            <p:strVal val="#ppt_x"/>
                                          </p:val>
                                        </p:tav>
                                      </p:tavLst>
                                    </p:anim>
                                    <p:anim calcmode="lin" valueType="num">
                                      <p:cBhvr>
                                        <p:cTn id="194" dur="1000" fill="hold"/>
                                        <p:tgtEl>
                                          <p:spTgt spid="55"/>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1000" fill="hold"/>
                                        <p:tgtEl>
                                          <p:spTgt spid="62"/>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63"/>
                                        </p:tgtEl>
                                        <p:attrNameLst>
                                          <p:attrName>style.visibility</p:attrName>
                                        </p:attrNameLst>
                                      </p:cBhvr>
                                      <p:to>
                                        <p:strVal val="visible"/>
                                      </p:to>
                                    </p:set>
                                    <p:animEffect transition="in" filter="fade">
                                      <p:cBhvr>
                                        <p:cTn id="202" dur="1000"/>
                                        <p:tgtEl>
                                          <p:spTgt spid="63"/>
                                        </p:tgtEl>
                                      </p:cBhvr>
                                    </p:animEffect>
                                    <p:anim calcmode="lin" valueType="num">
                                      <p:cBhvr>
                                        <p:cTn id="203" dur="1000" fill="hold"/>
                                        <p:tgtEl>
                                          <p:spTgt spid="63"/>
                                        </p:tgtEl>
                                        <p:attrNameLst>
                                          <p:attrName>ppt_x</p:attrName>
                                        </p:attrNameLst>
                                      </p:cBhvr>
                                      <p:tavLst>
                                        <p:tav tm="0">
                                          <p:val>
                                            <p:strVal val="#ppt_x"/>
                                          </p:val>
                                        </p:tav>
                                        <p:tav tm="100000">
                                          <p:val>
                                            <p:strVal val="#ppt_x"/>
                                          </p:val>
                                        </p:tav>
                                      </p:tavLst>
                                    </p:anim>
                                    <p:anim calcmode="lin" valueType="num">
                                      <p:cBhvr>
                                        <p:cTn id="204" dur="1000" fill="hold"/>
                                        <p:tgtEl>
                                          <p:spTgt spid="63"/>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65"/>
                                        </p:tgtEl>
                                        <p:attrNameLst>
                                          <p:attrName>style.visibility</p:attrName>
                                        </p:attrNameLst>
                                      </p:cBhvr>
                                      <p:to>
                                        <p:strVal val="visible"/>
                                      </p:to>
                                    </p:set>
                                    <p:animEffect transition="in" filter="fade">
                                      <p:cBhvr>
                                        <p:cTn id="207" dur="1000"/>
                                        <p:tgtEl>
                                          <p:spTgt spid="65"/>
                                        </p:tgtEl>
                                      </p:cBhvr>
                                    </p:animEffect>
                                    <p:anim calcmode="lin" valueType="num">
                                      <p:cBhvr>
                                        <p:cTn id="208" dur="1000" fill="hold"/>
                                        <p:tgtEl>
                                          <p:spTgt spid="65"/>
                                        </p:tgtEl>
                                        <p:attrNameLst>
                                          <p:attrName>ppt_x</p:attrName>
                                        </p:attrNameLst>
                                      </p:cBhvr>
                                      <p:tavLst>
                                        <p:tav tm="0">
                                          <p:val>
                                            <p:strVal val="#ppt_x"/>
                                          </p:val>
                                        </p:tav>
                                        <p:tav tm="100000">
                                          <p:val>
                                            <p:strVal val="#ppt_x"/>
                                          </p:val>
                                        </p:tav>
                                      </p:tavLst>
                                    </p:anim>
                                    <p:anim calcmode="lin" valueType="num">
                                      <p:cBhvr>
                                        <p:cTn id="209" dur="1000" fill="hold"/>
                                        <p:tgtEl>
                                          <p:spTgt spid="65"/>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66"/>
                                        </p:tgtEl>
                                        <p:attrNameLst>
                                          <p:attrName>style.visibility</p:attrName>
                                        </p:attrNameLst>
                                      </p:cBhvr>
                                      <p:to>
                                        <p:strVal val="visible"/>
                                      </p:to>
                                    </p:set>
                                    <p:animEffect transition="in" filter="fade">
                                      <p:cBhvr>
                                        <p:cTn id="212" dur="1000"/>
                                        <p:tgtEl>
                                          <p:spTgt spid="66"/>
                                        </p:tgtEl>
                                      </p:cBhvr>
                                    </p:animEffect>
                                    <p:anim calcmode="lin" valueType="num">
                                      <p:cBhvr>
                                        <p:cTn id="213" dur="1000" fill="hold"/>
                                        <p:tgtEl>
                                          <p:spTgt spid="66"/>
                                        </p:tgtEl>
                                        <p:attrNameLst>
                                          <p:attrName>ppt_x</p:attrName>
                                        </p:attrNameLst>
                                      </p:cBhvr>
                                      <p:tavLst>
                                        <p:tav tm="0">
                                          <p:val>
                                            <p:strVal val="#ppt_x"/>
                                          </p:val>
                                        </p:tav>
                                        <p:tav tm="100000">
                                          <p:val>
                                            <p:strVal val="#ppt_x"/>
                                          </p:val>
                                        </p:tav>
                                      </p:tavLst>
                                    </p:anim>
                                    <p:anim calcmode="lin" valueType="num">
                                      <p:cBhvr>
                                        <p:cTn id="214" dur="1000" fill="hold"/>
                                        <p:tgtEl>
                                          <p:spTgt spid="66"/>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70"/>
                                        </p:tgtEl>
                                        <p:attrNameLst>
                                          <p:attrName>style.visibility</p:attrName>
                                        </p:attrNameLst>
                                      </p:cBhvr>
                                      <p:to>
                                        <p:strVal val="visible"/>
                                      </p:to>
                                    </p:set>
                                    <p:animEffect transition="in" filter="fade">
                                      <p:cBhvr>
                                        <p:cTn id="217" dur="1000"/>
                                        <p:tgtEl>
                                          <p:spTgt spid="70"/>
                                        </p:tgtEl>
                                      </p:cBhvr>
                                    </p:animEffect>
                                    <p:anim calcmode="lin" valueType="num">
                                      <p:cBhvr>
                                        <p:cTn id="218" dur="1000" fill="hold"/>
                                        <p:tgtEl>
                                          <p:spTgt spid="70"/>
                                        </p:tgtEl>
                                        <p:attrNameLst>
                                          <p:attrName>ppt_x</p:attrName>
                                        </p:attrNameLst>
                                      </p:cBhvr>
                                      <p:tavLst>
                                        <p:tav tm="0">
                                          <p:val>
                                            <p:strVal val="#ppt_x"/>
                                          </p:val>
                                        </p:tav>
                                        <p:tav tm="100000">
                                          <p:val>
                                            <p:strVal val="#ppt_x"/>
                                          </p:val>
                                        </p:tav>
                                      </p:tavLst>
                                    </p:anim>
                                    <p:anim calcmode="lin" valueType="num">
                                      <p:cBhvr>
                                        <p:cTn id="219" dur="1000" fill="hold"/>
                                        <p:tgtEl>
                                          <p:spTgt spid="70"/>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69"/>
                                        </p:tgtEl>
                                        <p:attrNameLst>
                                          <p:attrName>style.visibility</p:attrName>
                                        </p:attrNameLst>
                                      </p:cBhvr>
                                      <p:to>
                                        <p:strVal val="visible"/>
                                      </p:to>
                                    </p:set>
                                    <p:animEffect transition="in" filter="fade">
                                      <p:cBhvr>
                                        <p:cTn id="222" dur="1000"/>
                                        <p:tgtEl>
                                          <p:spTgt spid="69"/>
                                        </p:tgtEl>
                                      </p:cBhvr>
                                    </p:animEffect>
                                    <p:anim calcmode="lin" valueType="num">
                                      <p:cBhvr>
                                        <p:cTn id="223" dur="1000" fill="hold"/>
                                        <p:tgtEl>
                                          <p:spTgt spid="69"/>
                                        </p:tgtEl>
                                        <p:attrNameLst>
                                          <p:attrName>ppt_x</p:attrName>
                                        </p:attrNameLst>
                                      </p:cBhvr>
                                      <p:tavLst>
                                        <p:tav tm="0">
                                          <p:val>
                                            <p:strVal val="#ppt_x"/>
                                          </p:val>
                                        </p:tav>
                                        <p:tav tm="100000">
                                          <p:val>
                                            <p:strVal val="#ppt_x"/>
                                          </p:val>
                                        </p:tav>
                                      </p:tavLst>
                                    </p:anim>
                                    <p:anim calcmode="lin" valueType="num">
                                      <p:cBhvr>
                                        <p:cTn id="224" dur="1000" fill="hold"/>
                                        <p:tgtEl>
                                          <p:spTgt spid="69"/>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0"/>
                                  </p:stCondLst>
                                  <p:childTnLst>
                                    <p:set>
                                      <p:cBhvr>
                                        <p:cTn id="226" dur="1" fill="hold">
                                          <p:stCondLst>
                                            <p:cond delay="0"/>
                                          </p:stCondLst>
                                        </p:cTn>
                                        <p:tgtEl>
                                          <p:spTgt spid="68"/>
                                        </p:tgtEl>
                                        <p:attrNameLst>
                                          <p:attrName>style.visibility</p:attrName>
                                        </p:attrNameLst>
                                      </p:cBhvr>
                                      <p:to>
                                        <p:strVal val="visible"/>
                                      </p:to>
                                    </p:set>
                                    <p:animEffect transition="in" filter="fade">
                                      <p:cBhvr>
                                        <p:cTn id="227" dur="1000"/>
                                        <p:tgtEl>
                                          <p:spTgt spid="68"/>
                                        </p:tgtEl>
                                      </p:cBhvr>
                                    </p:animEffect>
                                    <p:anim calcmode="lin" valueType="num">
                                      <p:cBhvr>
                                        <p:cTn id="228" dur="1000" fill="hold"/>
                                        <p:tgtEl>
                                          <p:spTgt spid="68"/>
                                        </p:tgtEl>
                                        <p:attrNameLst>
                                          <p:attrName>ppt_x</p:attrName>
                                        </p:attrNameLst>
                                      </p:cBhvr>
                                      <p:tavLst>
                                        <p:tav tm="0">
                                          <p:val>
                                            <p:strVal val="#ppt_x"/>
                                          </p:val>
                                        </p:tav>
                                        <p:tav tm="100000">
                                          <p:val>
                                            <p:strVal val="#ppt_x"/>
                                          </p:val>
                                        </p:tav>
                                      </p:tavLst>
                                    </p:anim>
                                    <p:anim calcmode="lin" valueType="num">
                                      <p:cBhvr>
                                        <p:cTn id="229" dur="1000" fill="hold"/>
                                        <p:tgtEl>
                                          <p:spTgt spid="68"/>
                                        </p:tgtEl>
                                        <p:attrNameLst>
                                          <p:attrName>ppt_y</p:attrName>
                                        </p:attrNameLst>
                                      </p:cBhvr>
                                      <p:tavLst>
                                        <p:tav tm="0">
                                          <p:val>
                                            <p:strVal val="#ppt_y+.1"/>
                                          </p:val>
                                        </p:tav>
                                        <p:tav tm="100000">
                                          <p:val>
                                            <p:strVal val="#ppt_y"/>
                                          </p:val>
                                        </p:tav>
                                      </p:tavLst>
                                    </p:anim>
                                  </p:childTnLst>
                                </p:cTn>
                              </p:par>
                              <p:par>
                                <p:cTn id="230" presetID="42" presetClass="entr" presetSubtype="0" fill="hold" grpId="0" nodeType="withEffect">
                                  <p:stCondLst>
                                    <p:cond delay="0"/>
                                  </p:stCondLst>
                                  <p:childTnLst>
                                    <p:set>
                                      <p:cBhvr>
                                        <p:cTn id="231" dur="1" fill="hold">
                                          <p:stCondLst>
                                            <p:cond delay="0"/>
                                          </p:stCondLst>
                                        </p:cTn>
                                        <p:tgtEl>
                                          <p:spTgt spid="67"/>
                                        </p:tgtEl>
                                        <p:attrNameLst>
                                          <p:attrName>style.visibility</p:attrName>
                                        </p:attrNameLst>
                                      </p:cBhvr>
                                      <p:to>
                                        <p:strVal val="visible"/>
                                      </p:to>
                                    </p:set>
                                    <p:animEffect transition="in" filter="fade">
                                      <p:cBhvr>
                                        <p:cTn id="232" dur="1000"/>
                                        <p:tgtEl>
                                          <p:spTgt spid="67"/>
                                        </p:tgtEl>
                                      </p:cBhvr>
                                    </p:animEffect>
                                    <p:anim calcmode="lin" valueType="num">
                                      <p:cBhvr>
                                        <p:cTn id="233" dur="1000" fill="hold"/>
                                        <p:tgtEl>
                                          <p:spTgt spid="67"/>
                                        </p:tgtEl>
                                        <p:attrNameLst>
                                          <p:attrName>ppt_x</p:attrName>
                                        </p:attrNameLst>
                                      </p:cBhvr>
                                      <p:tavLst>
                                        <p:tav tm="0">
                                          <p:val>
                                            <p:strVal val="#ppt_x"/>
                                          </p:val>
                                        </p:tav>
                                        <p:tav tm="100000">
                                          <p:val>
                                            <p:strVal val="#ppt_x"/>
                                          </p:val>
                                        </p:tav>
                                      </p:tavLst>
                                    </p:anim>
                                    <p:anim calcmode="lin" valueType="num">
                                      <p:cBhvr>
                                        <p:cTn id="234"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235" fill="hold">
                      <p:stCondLst>
                        <p:cond delay="indefinite"/>
                      </p:stCondLst>
                      <p:childTnLst>
                        <p:par>
                          <p:cTn id="236" fill="hold">
                            <p:stCondLst>
                              <p:cond delay="0"/>
                            </p:stCondLst>
                            <p:childTnLst>
                              <p:par>
                                <p:cTn id="237" presetID="22" presetClass="entr" presetSubtype="4" fill="hold" grpId="0" nodeType="clickEffect">
                                  <p:stCondLst>
                                    <p:cond delay="0"/>
                                  </p:stCondLst>
                                  <p:childTnLst>
                                    <p:set>
                                      <p:cBhvr>
                                        <p:cTn id="238" dur="1" fill="hold">
                                          <p:stCondLst>
                                            <p:cond delay="0"/>
                                          </p:stCondLst>
                                        </p:cTn>
                                        <p:tgtEl>
                                          <p:spTgt spid="72"/>
                                        </p:tgtEl>
                                        <p:attrNameLst>
                                          <p:attrName>style.visibility</p:attrName>
                                        </p:attrNameLst>
                                      </p:cBhvr>
                                      <p:to>
                                        <p:strVal val="visible"/>
                                      </p:to>
                                    </p:set>
                                    <p:animEffect transition="in" filter="wipe(down)">
                                      <p:cBhvr>
                                        <p:cTn id="239" dur="500"/>
                                        <p:tgtEl>
                                          <p:spTgt spid="72"/>
                                        </p:tgtEl>
                                      </p:cBhvr>
                                    </p:animEffect>
                                  </p:childTnLst>
                                </p:cTn>
                              </p:par>
                              <p:par>
                                <p:cTn id="240" presetID="22" presetClass="entr" presetSubtype="4" fill="hold" grpId="0" nodeType="withEffect">
                                  <p:stCondLst>
                                    <p:cond delay="0"/>
                                  </p:stCondLst>
                                  <p:childTnLst>
                                    <p:set>
                                      <p:cBhvr>
                                        <p:cTn id="241" dur="1" fill="hold">
                                          <p:stCondLst>
                                            <p:cond delay="0"/>
                                          </p:stCondLst>
                                        </p:cTn>
                                        <p:tgtEl>
                                          <p:spTgt spid="71"/>
                                        </p:tgtEl>
                                        <p:attrNameLst>
                                          <p:attrName>style.visibility</p:attrName>
                                        </p:attrNameLst>
                                      </p:cBhvr>
                                      <p:to>
                                        <p:strVal val="visible"/>
                                      </p:to>
                                    </p:set>
                                    <p:animEffect transition="in" filter="wipe(down)">
                                      <p:cBhvr>
                                        <p:cTn id="242" dur="500"/>
                                        <p:tgtEl>
                                          <p:spTgt spid="71"/>
                                        </p:tgtEl>
                                      </p:cBhvr>
                                    </p:animEffect>
                                  </p:childTnLst>
                                </p:cTn>
                              </p:par>
                              <p:par>
                                <p:cTn id="243" presetID="22" presetClass="entr" presetSubtype="4" fill="hold" grpId="0" nodeType="withEffect">
                                  <p:stCondLst>
                                    <p:cond delay="0"/>
                                  </p:stCondLst>
                                  <p:childTnLst>
                                    <p:set>
                                      <p:cBhvr>
                                        <p:cTn id="244" dur="1" fill="hold">
                                          <p:stCondLst>
                                            <p:cond delay="0"/>
                                          </p:stCondLst>
                                        </p:cTn>
                                        <p:tgtEl>
                                          <p:spTgt spid="75"/>
                                        </p:tgtEl>
                                        <p:attrNameLst>
                                          <p:attrName>style.visibility</p:attrName>
                                        </p:attrNameLst>
                                      </p:cBhvr>
                                      <p:to>
                                        <p:strVal val="visible"/>
                                      </p:to>
                                    </p:set>
                                    <p:animEffect transition="in" filter="wipe(down)">
                                      <p:cBhvr>
                                        <p:cTn id="245" dur="500"/>
                                        <p:tgtEl>
                                          <p:spTgt spid="75"/>
                                        </p:tgtEl>
                                      </p:cBhvr>
                                    </p:animEffect>
                                  </p:childTnLst>
                                </p:cTn>
                              </p:par>
                              <p:par>
                                <p:cTn id="246" presetID="22" presetClass="entr" presetSubtype="4" fill="hold" grpId="0" nodeType="withEffect">
                                  <p:stCondLst>
                                    <p:cond delay="0"/>
                                  </p:stCondLst>
                                  <p:childTnLst>
                                    <p:set>
                                      <p:cBhvr>
                                        <p:cTn id="247" dur="1" fill="hold">
                                          <p:stCondLst>
                                            <p:cond delay="0"/>
                                          </p:stCondLst>
                                        </p:cTn>
                                        <p:tgtEl>
                                          <p:spTgt spid="73"/>
                                        </p:tgtEl>
                                        <p:attrNameLst>
                                          <p:attrName>style.visibility</p:attrName>
                                        </p:attrNameLst>
                                      </p:cBhvr>
                                      <p:to>
                                        <p:strVal val="visible"/>
                                      </p:to>
                                    </p:set>
                                    <p:animEffect transition="in" filter="wipe(down)">
                                      <p:cBhvr>
                                        <p:cTn id="248" dur="500"/>
                                        <p:tgtEl>
                                          <p:spTgt spid="73"/>
                                        </p:tgtEl>
                                      </p:cBhvr>
                                    </p:animEffect>
                                  </p:childTnLst>
                                </p:cTn>
                              </p:par>
                              <p:par>
                                <p:cTn id="249" presetID="22" presetClass="entr" presetSubtype="4" fill="hold" grpId="0" nodeType="withEffect">
                                  <p:stCondLst>
                                    <p:cond delay="0"/>
                                  </p:stCondLst>
                                  <p:childTnLst>
                                    <p:set>
                                      <p:cBhvr>
                                        <p:cTn id="250" dur="1" fill="hold">
                                          <p:stCondLst>
                                            <p:cond delay="0"/>
                                          </p:stCondLst>
                                        </p:cTn>
                                        <p:tgtEl>
                                          <p:spTgt spid="77"/>
                                        </p:tgtEl>
                                        <p:attrNameLst>
                                          <p:attrName>style.visibility</p:attrName>
                                        </p:attrNameLst>
                                      </p:cBhvr>
                                      <p:to>
                                        <p:strVal val="visible"/>
                                      </p:to>
                                    </p:set>
                                    <p:animEffect transition="in" filter="wipe(down)">
                                      <p:cBhvr>
                                        <p:cTn id="251" dur="500"/>
                                        <p:tgtEl>
                                          <p:spTgt spid="77"/>
                                        </p:tgtEl>
                                      </p:cBhvr>
                                    </p:animEffect>
                                  </p:childTnLst>
                                </p:cTn>
                              </p:par>
                              <p:par>
                                <p:cTn id="252" presetID="22" presetClass="entr" presetSubtype="4" fill="hold" grpId="0" nodeType="with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wipe(down)">
                                      <p:cBhvr>
                                        <p:cTn id="254" dur="500"/>
                                        <p:tgtEl>
                                          <p:spTgt spid="76"/>
                                        </p:tgtEl>
                                      </p:cBhvr>
                                    </p:animEffect>
                                  </p:childTnLst>
                                </p:cTn>
                              </p:par>
                              <p:par>
                                <p:cTn id="255" presetID="22" presetClass="entr" presetSubtype="4" fill="hold" grpId="0" nodeType="withEffect">
                                  <p:stCondLst>
                                    <p:cond delay="0"/>
                                  </p:stCondLst>
                                  <p:childTnLst>
                                    <p:set>
                                      <p:cBhvr>
                                        <p:cTn id="256" dur="1" fill="hold">
                                          <p:stCondLst>
                                            <p:cond delay="0"/>
                                          </p:stCondLst>
                                        </p:cTn>
                                        <p:tgtEl>
                                          <p:spTgt spid="78"/>
                                        </p:tgtEl>
                                        <p:attrNameLst>
                                          <p:attrName>style.visibility</p:attrName>
                                        </p:attrNameLst>
                                      </p:cBhvr>
                                      <p:to>
                                        <p:strVal val="visible"/>
                                      </p:to>
                                    </p:set>
                                    <p:animEffect transition="in" filter="wipe(down)">
                                      <p:cBhvr>
                                        <p:cTn id="257" dur="500"/>
                                        <p:tgtEl>
                                          <p:spTgt spid="78"/>
                                        </p:tgtEl>
                                      </p:cBhvr>
                                    </p:animEffect>
                                  </p:childTnLst>
                                </p:cTn>
                              </p:par>
                              <p:par>
                                <p:cTn id="258" presetID="22" presetClass="entr" presetSubtype="4" fill="hold" grpId="0" nodeType="withEffect">
                                  <p:stCondLst>
                                    <p:cond delay="0"/>
                                  </p:stCondLst>
                                  <p:childTnLst>
                                    <p:set>
                                      <p:cBhvr>
                                        <p:cTn id="259" dur="1" fill="hold">
                                          <p:stCondLst>
                                            <p:cond delay="0"/>
                                          </p:stCondLst>
                                        </p:cTn>
                                        <p:tgtEl>
                                          <p:spTgt spid="79"/>
                                        </p:tgtEl>
                                        <p:attrNameLst>
                                          <p:attrName>style.visibility</p:attrName>
                                        </p:attrNameLst>
                                      </p:cBhvr>
                                      <p:to>
                                        <p:strVal val="visible"/>
                                      </p:to>
                                    </p:set>
                                    <p:animEffect transition="in" filter="wipe(down)">
                                      <p:cBhvr>
                                        <p:cTn id="260" dur="500"/>
                                        <p:tgtEl>
                                          <p:spTgt spid="79"/>
                                        </p:tgtEl>
                                      </p:cBhvr>
                                    </p:animEffect>
                                  </p:childTnLst>
                                </p:cTn>
                              </p:par>
                              <p:par>
                                <p:cTn id="261" presetID="22" presetClass="entr" presetSubtype="4" fill="hold" grpId="0" nodeType="withEffect">
                                  <p:stCondLst>
                                    <p:cond delay="0"/>
                                  </p:stCondLst>
                                  <p:childTnLst>
                                    <p:set>
                                      <p:cBhvr>
                                        <p:cTn id="262" dur="1" fill="hold">
                                          <p:stCondLst>
                                            <p:cond delay="0"/>
                                          </p:stCondLst>
                                        </p:cTn>
                                        <p:tgtEl>
                                          <p:spTgt spid="82"/>
                                        </p:tgtEl>
                                        <p:attrNameLst>
                                          <p:attrName>style.visibility</p:attrName>
                                        </p:attrNameLst>
                                      </p:cBhvr>
                                      <p:to>
                                        <p:strVal val="visible"/>
                                      </p:to>
                                    </p:set>
                                    <p:animEffect transition="in" filter="wipe(down)">
                                      <p:cBhvr>
                                        <p:cTn id="263" dur="500"/>
                                        <p:tgtEl>
                                          <p:spTgt spid="82"/>
                                        </p:tgtEl>
                                      </p:cBhvr>
                                    </p:animEffect>
                                  </p:childTnLst>
                                </p:cTn>
                              </p:par>
                              <p:par>
                                <p:cTn id="264" presetID="22" presetClass="entr" presetSubtype="4" fill="hold" grpId="0" nodeType="withEffect">
                                  <p:stCondLst>
                                    <p:cond delay="0"/>
                                  </p:stCondLst>
                                  <p:childTnLst>
                                    <p:set>
                                      <p:cBhvr>
                                        <p:cTn id="265" dur="1" fill="hold">
                                          <p:stCondLst>
                                            <p:cond delay="0"/>
                                          </p:stCondLst>
                                        </p:cTn>
                                        <p:tgtEl>
                                          <p:spTgt spid="83"/>
                                        </p:tgtEl>
                                        <p:attrNameLst>
                                          <p:attrName>style.visibility</p:attrName>
                                        </p:attrNameLst>
                                      </p:cBhvr>
                                      <p:to>
                                        <p:strVal val="visible"/>
                                      </p:to>
                                    </p:set>
                                    <p:animEffect transition="in" filter="wipe(down)">
                                      <p:cBhvr>
                                        <p:cTn id="266" dur="500"/>
                                        <p:tgtEl>
                                          <p:spTgt spid="83"/>
                                        </p:tgtEl>
                                      </p:cBhvr>
                                    </p:animEffect>
                                  </p:childTnLst>
                                </p:cTn>
                              </p:par>
                              <p:par>
                                <p:cTn id="267" presetID="22" presetClass="entr" presetSubtype="4" fill="hold" grpId="0" nodeType="withEffect">
                                  <p:stCondLst>
                                    <p:cond delay="0"/>
                                  </p:stCondLst>
                                  <p:childTnLst>
                                    <p:set>
                                      <p:cBhvr>
                                        <p:cTn id="268" dur="1" fill="hold">
                                          <p:stCondLst>
                                            <p:cond delay="0"/>
                                          </p:stCondLst>
                                        </p:cTn>
                                        <p:tgtEl>
                                          <p:spTgt spid="84"/>
                                        </p:tgtEl>
                                        <p:attrNameLst>
                                          <p:attrName>style.visibility</p:attrName>
                                        </p:attrNameLst>
                                      </p:cBhvr>
                                      <p:to>
                                        <p:strVal val="visible"/>
                                      </p:to>
                                    </p:set>
                                    <p:animEffect transition="in" filter="wipe(down)">
                                      <p:cBhvr>
                                        <p:cTn id="269" dur="500"/>
                                        <p:tgtEl>
                                          <p:spTgt spid="84"/>
                                        </p:tgtEl>
                                      </p:cBhvr>
                                    </p:animEffect>
                                  </p:childTnLst>
                                </p:cTn>
                              </p:par>
                              <p:par>
                                <p:cTn id="270" presetID="22" presetClass="entr" presetSubtype="4" fill="hold" grpId="0" nodeType="withEffect">
                                  <p:stCondLst>
                                    <p:cond delay="0"/>
                                  </p:stCondLst>
                                  <p:childTnLst>
                                    <p:set>
                                      <p:cBhvr>
                                        <p:cTn id="271" dur="1" fill="hold">
                                          <p:stCondLst>
                                            <p:cond delay="0"/>
                                          </p:stCondLst>
                                        </p:cTn>
                                        <p:tgtEl>
                                          <p:spTgt spid="81"/>
                                        </p:tgtEl>
                                        <p:attrNameLst>
                                          <p:attrName>style.visibility</p:attrName>
                                        </p:attrNameLst>
                                      </p:cBhvr>
                                      <p:to>
                                        <p:strVal val="visible"/>
                                      </p:to>
                                    </p:set>
                                    <p:animEffect transition="in" filter="wipe(down)">
                                      <p:cBhvr>
                                        <p:cTn id="2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2" grpId="0"/>
      <p:bldP spid="33" grpId="0"/>
      <p:bldP spid="35" grpId="0"/>
      <p:bldP spid="36" grpId="0"/>
      <p:bldP spid="37" grpId="0"/>
      <p:bldP spid="38" grpId="0"/>
      <p:bldP spid="39" grpId="0"/>
      <p:bldP spid="40" grpId="0"/>
      <p:bldP spid="41" grpId="0"/>
      <p:bldP spid="43" grpId="0"/>
      <p:bldP spid="44" grpId="0"/>
      <p:bldP spid="55" grpId="0"/>
      <p:bldP spid="56" grpId="0"/>
      <p:bldP spid="57" grpId="0"/>
      <p:bldP spid="58" grpId="0"/>
      <p:bldP spid="59" grpId="0"/>
      <p:bldP spid="60" grpId="0"/>
      <p:bldP spid="62" grpId="0"/>
      <p:bldP spid="63" grpId="0"/>
      <p:bldP spid="65" grpId="0"/>
      <p:bldP spid="66" grpId="0"/>
      <p:bldP spid="67" grpId="0"/>
      <p:bldP spid="68" grpId="0"/>
      <p:bldP spid="69" grpId="0"/>
      <p:bldP spid="70" grpId="0"/>
      <p:bldP spid="71" grpId="0"/>
      <p:bldP spid="72" grpId="0"/>
      <p:bldP spid="73" grpId="0"/>
      <p:bldP spid="75" grpId="0"/>
      <p:bldP spid="76" grpId="0"/>
      <p:bldP spid="77" grpId="0"/>
      <p:bldP spid="78" grpId="0"/>
      <p:bldP spid="79" grpId="0"/>
      <p:bldP spid="81" grpId="0"/>
      <p:bldP spid="82" grpId="0"/>
      <p:bldP spid="83" grpId="0"/>
      <p:bldP spid="8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3751-E9A2-4BB9-A56B-450B120629D3}"/>
              </a:ext>
            </a:extLst>
          </p:cNvPr>
          <p:cNvSpPr>
            <a:spLocks noGrp="1"/>
          </p:cNvSpPr>
          <p:nvPr>
            <p:ph type="title"/>
          </p:nvPr>
        </p:nvSpPr>
        <p:spPr>
          <a:xfrm>
            <a:off x="0" y="274638"/>
            <a:ext cx="9144000" cy="1143000"/>
          </a:xfrm>
        </p:spPr>
        <p:txBody>
          <a:bodyPr/>
          <a:lstStyle/>
          <a:p>
            <a:pPr algn="l" rtl="0"/>
            <a:r>
              <a:rPr lang="en-US" sz="4000" b="1" u="sng" dirty="0"/>
              <a:t>Duties of physicians towards the community.</a:t>
            </a:r>
            <a:br>
              <a:rPr lang="en-US" sz="4000" b="1" u="sng" dirty="0"/>
            </a:br>
            <a:endParaRPr lang="en-US" sz="4000" dirty="0"/>
          </a:p>
        </p:txBody>
      </p:sp>
      <p:sp>
        <p:nvSpPr>
          <p:cNvPr id="8" name="AutoShape 3">
            <a:extLst>
              <a:ext uri="{FF2B5EF4-FFF2-40B4-BE49-F238E27FC236}">
                <a16:creationId xmlns:a16="http://schemas.microsoft.com/office/drawing/2014/main" id="{45B48246-340C-4DEC-B562-C3070AF3779E}"/>
              </a:ext>
            </a:extLst>
          </p:cNvPr>
          <p:cNvSpPr>
            <a:spLocks noChangeAspect="1" noChangeArrowheads="1" noTextEdit="1"/>
          </p:cNvSpPr>
          <p:nvPr/>
        </p:nvSpPr>
        <p:spPr bwMode="auto">
          <a:xfrm>
            <a:off x="0" y="1628775"/>
            <a:ext cx="9144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5">
            <a:extLst>
              <a:ext uri="{FF2B5EF4-FFF2-40B4-BE49-F238E27FC236}">
                <a16:creationId xmlns:a16="http://schemas.microsoft.com/office/drawing/2014/main" id="{2B6A6DA1-699E-413D-A774-5976558461DA}"/>
              </a:ext>
            </a:extLst>
          </p:cNvPr>
          <p:cNvSpPr>
            <a:spLocks noChangeShapeType="1"/>
          </p:cNvSpPr>
          <p:nvPr/>
        </p:nvSpPr>
        <p:spPr bwMode="auto">
          <a:xfrm>
            <a:off x="3049588" y="1654175"/>
            <a:ext cx="0" cy="356711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6">
            <a:extLst>
              <a:ext uri="{FF2B5EF4-FFF2-40B4-BE49-F238E27FC236}">
                <a16:creationId xmlns:a16="http://schemas.microsoft.com/office/drawing/2014/main" id="{3133E0B1-5E50-4628-BFC6-7BAAF4EB4DA7}"/>
              </a:ext>
            </a:extLst>
          </p:cNvPr>
          <p:cNvSpPr>
            <a:spLocks noChangeShapeType="1"/>
          </p:cNvSpPr>
          <p:nvPr/>
        </p:nvSpPr>
        <p:spPr bwMode="auto">
          <a:xfrm>
            <a:off x="6089650" y="1654175"/>
            <a:ext cx="0" cy="356711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7">
            <a:extLst>
              <a:ext uri="{FF2B5EF4-FFF2-40B4-BE49-F238E27FC236}">
                <a16:creationId xmlns:a16="http://schemas.microsoft.com/office/drawing/2014/main" id="{65ED3C6D-FFE8-4CBD-9BFF-EE37A791E9E2}"/>
              </a:ext>
            </a:extLst>
          </p:cNvPr>
          <p:cNvSpPr>
            <a:spLocks noChangeShapeType="1"/>
          </p:cNvSpPr>
          <p:nvPr/>
        </p:nvSpPr>
        <p:spPr bwMode="auto">
          <a:xfrm>
            <a:off x="1588" y="2446338"/>
            <a:ext cx="9136063"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8">
            <a:extLst>
              <a:ext uri="{FF2B5EF4-FFF2-40B4-BE49-F238E27FC236}">
                <a16:creationId xmlns:a16="http://schemas.microsoft.com/office/drawing/2014/main" id="{77D81E06-12DC-4EC2-8516-CFDF4307ED65}"/>
              </a:ext>
            </a:extLst>
          </p:cNvPr>
          <p:cNvSpPr>
            <a:spLocks noChangeShapeType="1"/>
          </p:cNvSpPr>
          <p:nvPr/>
        </p:nvSpPr>
        <p:spPr bwMode="auto">
          <a:xfrm>
            <a:off x="1588" y="4151313"/>
            <a:ext cx="9136063"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9">
            <a:extLst>
              <a:ext uri="{FF2B5EF4-FFF2-40B4-BE49-F238E27FC236}">
                <a16:creationId xmlns:a16="http://schemas.microsoft.com/office/drawing/2014/main" id="{498F64F4-F638-4140-BF07-9FA967D3C5A1}"/>
              </a:ext>
            </a:extLst>
          </p:cNvPr>
          <p:cNvSpPr>
            <a:spLocks noChangeShapeType="1"/>
          </p:cNvSpPr>
          <p:nvPr/>
        </p:nvSpPr>
        <p:spPr bwMode="auto">
          <a:xfrm>
            <a:off x="7938" y="1654175"/>
            <a:ext cx="0" cy="356711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0">
            <a:extLst>
              <a:ext uri="{FF2B5EF4-FFF2-40B4-BE49-F238E27FC236}">
                <a16:creationId xmlns:a16="http://schemas.microsoft.com/office/drawing/2014/main" id="{9E8D4BC3-563B-42F1-B6EE-B9B0460A0737}"/>
              </a:ext>
            </a:extLst>
          </p:cNvPr>
          <p:cNvSpPr>
            <a:spLocks noChangeShapeType="1"/>
          </p:cNvSpPr>
          <p:nvPr/>
        </p:nvSpPr>
        <p:spPr bwMode="auto">
          <a:xfrm>
            <a:off x="9131300" y="1654175"/>
            <a:ext cx="0" cy="356711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1">
            <a:extLst>
              <a:ext uri="{FF2B5EF4-FFF2-40B4-BE49-F238E27FC236}">
                <a16:creationId xmlns:a16="http://schemas.microsoft.com/office/drawing/2014/main" id="{EC138C19-2BD5-41BD-89D6-4F307C00CEE5}"/>
              </a:ext>
            </a:extLst>
          </p:cNvPr>
          <p:cNvSpPr>
            <a:spLocks noChangeShapeType="1"/>
          </p:cNvSpPr>
          <p:nvPr/>
        </p:nvSpPr>
        <p:spPr bwMode="auto">
          <a:xfrm>
            <a:off x="1588" y="1660525"/>
            <a:ext cx="9136063"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2">
            <a:extLst>
              <a:ext uri="{FF2B5EF4-FFF2-40B4-BE49-F238E27FC236}">
                <a16:creationId xmlns:a16="http://schemas.microsoft.com/office/drawing/2014/main" id="{99021DE7-D4B7-4013-A1AA-6251045DDBEE}"/>
              </a:ext>
            </a:extLst>
          </p:cNvPr>
          <p:cNvSpPr>
            <a:spLocks noChangeShapeType="1"/>
          </p:cNvSpPr>
          <p:nvPr/>
        </p:nvSpPr>
        <p:spPr bwMode="auto">
          <a:xfrm>
            <a:off x="1588" y="5214938"/>
            <a:ext cx="9136063"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3">
            <a:extLst>
              <a:ext uri="{FF2B5EF4-FFF2-40B4-BE49-F238E27FC236}">
                <a16:creationId xmlns:a16="http://schemas.microsoft.com/office/drawing/2014/main" id="{F3EB842D-67BE-4C65-B816-CFB3D65B7063}"/>
              </a:ext>
            </a:extLst>
          </p:cNvPr>
          <p:cNvSpPr>
            <a:spLocks noChangeArrowheads="1"/>
          </p:cNvSpPr>
          <p:nvPr/>
        </p:nvSpPr>
        <p:spPr bwMode="auto">
          <a:xfrm>
            <a:off x="1276350" y="1700213"/>
            <a:ext cx="64135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0000"/>
                </a:solidFill>
                <a:effectLst/>
                <a:latin typeface="Calibri" panose="020F0502020204030204" pitchFamily="34" charset="0"/>
              </a:rPr>
              <a:t>Duty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F15D9B54-6797-4528-835C-C25F0129A1AC}"/>
              </a:ext>
            </a:extLst>
          </p:cNvPr>
          <p:cNvSpPr>
            <a:spLocks noChangeArrowheads="1"/>
          </p:cNvSpPr>
          <p:nvPr/>
        </p:nvSpPr>
        <p:spPr bwMode="auto">
          <a:xfrm>
            <a:off x="3532188" y="1700213"/>
            <a:ext cx="228123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0000"/>
                </a:solidFill>
                <a:effectLst/>
                <a:latin typeface="Calibri" panose="020F0502020204030204" pitchFamily="34" charset="0"/>
              </a:rPr>
              <a:t>Good (professional)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6DC861AB-1F49-4F5B-9EF5-13CA2CED0206}"/>
              </a:ext>
            </a:extLst>
          </p:cNvPr>
          <p:cNvSpPr>
            <a:spLocks noChangeArrowheads="1"/>
          </p:cNvSpPr>
          <p:nvPr/>
        </p:nvSpPr>
        <p:spPr bwMode="auto">
          <a:xfrm>
            <a:off x="3462338" y="2006600"/>
            <a:ext cx="23685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0000"/>
                </a:solidFill>
                <a:effectLst/>
                <a:latin typeface="Calibri" panose="020F0502020204030204" pitchFamily="34" charset="0"/>
              </a:rPr>
              <a:t>example (What to do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9B9AE78E-1C8A-4AFA-94E8-3B9F081691DE}"/>
              </a:ext>
            </a:extLst>
          </p:cNvPr>
          <p:cNvSpPr>
            <a:spLocks noChangeArrowheads="1"/>
          </p:cNvSpPr>
          <p:nvPr/>
        </p:nvSpPr>
        <p:spPr bwMode="auto">
          <a:xfrm>
            <a:off x="6518275" y="1700213"/>
            <a:ext cx="238601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0000"/>
                </a:solidFill>
                <a:effectLst/>
                <a:latin typeface="Calibri" panose="020F0502020204030204" pitchFamily="34" charset="0"/>
              </a:rPr>
              <a:t>Bad (unprofessional)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39548A25-D8E1-4269-85A7-7E3FB737CF2C}"/>
              </a:ext>
            </a:extLst>
          </p:cNvPr>
          <p:cNvSpPr>
            <a:spLocks noChangeArrowheads="1"/>
          </p:cNvSpPr>
          <p:nvPr/>
        </p:nvSpPr>
        <p:spPr bwMode="auto">
          <a:xfrm>
            <a:off x="6254750" y="2006600"/>
            <a:ext cx="28670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0000"/>
                </a:solidFill>
                <a:effectLst/>
                <a:latin typeface="Calibri" panose="020F0502020204030204" pitchFamily="34" charset="0"/>
              </a:rPr>
              <a:t>example (What not to do)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90EA7276-50A0-46A0-9921-606D3AB427D6}"/>
              </a:ext>
            </a:extLst>
          </p:cNvPr>
          <p:cNvSpPr>
            <a:spLocks noChangeArrowheads="1"/>
          </p:cNvSpPr>
          <p:nvPr/>
        </p:nvSpPr>
        <p:spPr bwMode="auto">
          <a:xfrm>
            <a:off x="100013" y="2487613"/>
            <a:ext cx="28019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Effective contribution to the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E40F84B9-795B-4D6F-B8D8-E87E4BCAC0B7}"/>
              </a:ext>
            </a:extLst>
          </p:cNvPr>
          <p:cNvSpPr>
            <a:spLocks noChangeArrowheads="1"/>
          </p:cNvSpPr>
          <p:nvPr/>
        </p:nvSpPr>
        <p:spPr bwMode="auto">
          <a:xfrm>
            <a:off x="100013" y="2760663"/>
            <a:ext cx="27876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development of polices that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42A18730-E1DB-4A72-82AD-5AD0EDA98C4B}"/>
              </a:ext>
            </a:extLst>
          </p:cNvPr>
          <p:cNvSpPr>
            <a:spLocks noChangeArrowheads="1"/>
          </p:cNvSpPr>
          <p:nvPr/>
        </p:nvSpPr>
        <p:spPr bwMode="auto">
          <a:xfrm>
            <a:off x="100013" y="3033713"/>
            <a:ext cx="29035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respond to community needs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A5C71BB0-0F44-4CB6-B572-141EEB7FC737}"/>
              </a:ext>
            </a:extLst>
          </p:cNvPr>
          <p:cNvSpPr>
            <a:spLocks noChangeArrowheads="1"/>
          </p:cNvSpPr>
          <p:nvPr/>
        </p:nvSpPr>
        <p:spPr bwMode="auto">
          <a:xfrm>
            <a:off x="100013" y="3308350"/>
            <a:ext cx="28924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and facilitate easier access to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29CD492F-6F94-43B0-9ADF-0C0B6C5F1B16}"/>
              </a:ext>
            </a:extLst>
          </p:cNvPr>
          <p:cNvSpPr>
            <a:spLocks noChangeArrowheads="1"/>
          </p:cNvSpPr>
          <p:nvPr/>
        </p:nvSpPr>
        <p:spPr bwMode="auto">
          <a:xfrm>
            <a:off x="100013" y="3581400"/>
            <a:ext cx="10509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health car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CCB9DD1F-3006-4D9F-8903-65A8C687E349}"/>
              </a:ext>
            </a:extLst>
          </p:cNvPr>
          <p:cNvSpPr>
            <a:spLocks noChangeArrowheads="1"/>
          </p:cNvSpPr>
          <p:nvPr/>
        </p:nvSpPr>
        <p:spPr bwMode="auto">
          <a:xfrm>
            <a:off x="3140075" y="2489200"/>
            <a:ext cx="201613"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9F55F62B-76AE-4DFB-AC2A-B83B7FC2BDE2}"/>
              </a:ext>
            </a:extLst>
          </p:cNvPr>
          <p:cNvSpPr>
            <a:spLocks noChangeArrowheads="1"/>
          </p:cNvSpPr>
          <p:nvPr/>
        </p:nvSpPr>
        <p:spPr bwMode="auto">
          <a:xfrm>
            <a:off x="3289300" y="2489200"/>
            <a:ext cx="2341563"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Respond to quality control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C22C3C3C-456D-45F6-A8C0-6B7DC6CEBE5C}"/>
              </a:ext>
            </a:extLst>
          </p:cNvPr>
          <p:cNvSpPr>
            <a:spLocks noChangeArrowheads="1"/>
          </p:cNvSpPr>
          <p:nvPr/>
        </p:nvSpPr>
        <p:spPr bwMode="auto">
          <a:xfrm>
            <a:off x="3140075" y="2732088"/>
            <a:ext cx="1376363"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questionnaires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FE250CC7-84F5-4CDD-A716-0837BDA6D04B}"/>
              </a:ext>
            </a:extLst>
          </p:cNvPr>
          <p:cNvSpPr>
            <a:spLocks noChangeArrowheads="1"/>
          </p:cNvSpPr>
          <p:nvPr/>
        </p:nvSpPr>
        <p:spPr bwMode="auto">
          <a:xfrm>
            <a:off x="3140075" y="2978150"/>
            <a:ext cx="201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A03D78FE-CBE6-4648-AB9E-E1638DEA7C2A}"/>
              </a:ext>
            </a:extLst>
          </p:cNvPr>
          <p:cNvSpPr>
            <a:spLocks noChangeArrowheads="1"/>
          </p:cNvSpPr>
          <p:nvPr/>
        </p:nvSpPr>
        <p:spPr bwMode="auto">
          <a:xfrm>
            <a:off x="3289300" y="2978150"/>
            <a:ext cx="24114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Join committees of interest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3F1AE0F6-FEBC-442C-A031-DF9D7BB7209E}"/>
              </a:ext>
            </a:extLst>
          </p:cNvPr>
          <p:cNvSpPr>
            <a:spLocks noChangeArrowheads="1"/>
          </p:cNvSpPr>
          <p:nvPr/>
        </p:nvSpPr>
        <p:spPr bwMode="auto">
          <a:xfrm>
            <a:off x="6181725" y="2489200"/>
            <a:ext cx="2881313"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Doing what everybody else does,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C3018585-81E2-485E-9D9B-5548BAD8564B}"/>
              </a:ext>
            </a:extLst>
          </p:cNvPr>
          <p:cNvSpPr>
            <a:spLocks noChangeArrowheads="1"/>
          </p:cNvSpPr>
          <p:nvPr/>
        </p:nvSpPr>
        <p:spPr bwMode="auto">
          <a:xfrm>
            <a:off x="6181725" y="2732088"/>
            <a:ext cx="29479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and constantly complaining about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93F0883E-3002-4EDC-B777-24B99EAAB5FE}"/>
              </a:ext>
            </a:extLst>
          </p:cNvPr>
          <p:cNvSpPr>
            <a:spLocks noChangeArrowheads="1"/>
          </p:cNvSpPr>
          <p:nvPr/>
        </p:nvSpPr>
        <p:spPr bwMode="auto">
          <a:xfrm>
            <a:off x="6181725" y="2978150"/>
            <a:ext cx="21717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the failure of the system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7D1117F9-CA5F-4790-8A4F-72BD8A86FDE5}"/>
              </a:ext>
            </a:extLst>
          </p:cNvPr>
          <p:cNvSpPr>
            <a:spLocks noChangeArrowheads="1"/>
          </p:cNvSpPr>
          <p:nvPr/>
        </p:nvSpPr>
        <p:spPr bwMode="auto">
          <a:xfrm>
            <a:off x="100013" y="4192588"/>
            <a:ext cx="25765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Be an ideal example in his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5F64C0CF-13F4-4EDA-BDF6-1A94A07A83B2}"/>
              </a:ext>
            </a:extLst>
          </p:cNvPr>
          <p:cNvSpPr>
            <a:spLocks noChangeArrowheads="1"/>
          </p:cNvSpPr>
          <p:nvPr/>
        </p:nvSpPr>
        <p:spPr bwMode="auto">
          <a:xfrm>
            <a:off x="100013" y="4468813"/>
            <a:ext cx="207168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attitude and religion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C3A19967-F7F6-4F21-90DE-9DE847679462}"/>
              </a:ext>
            </a:extLst>
          </p:cNvPr>
          <p:cNvSpPr>
            <a:spLocks noChangeArrowheads="1"/>
          </p:cNvSpPr>
          <p:nvPr/>
        </p:nvSpPr>
        <p:spPr bwMode="auto">
          <a:xfrm>
            <a:off x="3140075" y="4197350"/>
            <a:ext cx="23923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Make sure there is another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ED9BD02F-A9CA-4062-B752-B19C330F9C0B}"/>
              </a:ext>
            </a:extLst>
          </p:cNvPr>
          <p:cNvSpPr>
            <a:spLocks noChangeArrowheads="1"/>
          </p:cNvSpPr>
          <p:nvPr/>
        </p:nvSpPr>
        <p:spPr bwMode="auto">
          <a:xfrm>
            <a:off x="3140075" y="4438650"/>
            <a:ext cx="3008313"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qualified person looking after your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A274D8AA-3B60-46E9-8EC1-32F126393D6C}"/>
              </a:ext>
            </a:extLst>
          </p:cNvPr>
          <p:cNvSpPr>
            <a:spLocks noChangeArrowheads="1"/>
          </p:cNvSpPr>
          <p:nvPr/>
        </p:nvSpPr>
        <p:spPr bwMode="auto">
          <a:xfrm>
            <a:off x="3140075" y="4681538"/>
            <a:ext cx="24765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patient while you go to pray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6489BCEC-EB36-4C0F-95E5-65C5AE9CF5C0}"/>
              </a:ext>
            </a:extLst>
          </p:cNvPr>
          <p:cNvSpPr>
            <a:spLocks noChangeArrowheads="1"/>
          </p:cNvSpPr>
          <p:nvPr/>
        </p:nvSpPr>
        <p:spPr bwMode="auto">
          <a:xfrm>
            <a:off x="6181725" y="4197350"/>
            <a:ext cx="30146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“Why should I care? No one would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B4A20256-4E10-4B3D-98CC-DD783D37B3F2}"/>
              </a:ext>
            </a:extLst>
          </p:cNvPr>
          <p:cNvSpPr>
            <a:spLocks noChangeArrowheads="1"/>
          </p:cNvSpPr>
          <p:nvPr/>
        </p:nvSpPr>
        <p:spPr bwMode="auto">
          <a:xfrm>
            <a:off x="6181725" y="4438650"/>
            <a:ext cx="2932113"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dare to blame me. I was praying.”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593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barn(inVertical)">
                                      <p:cBhvr>
                                        <p:cTn id="31" dur="500"/>
                                        <p:tgtEl>
                                          <p:spTgt spid="3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arn(inVertical)">
                                      <p:cBhvr>
                                        <p:cTn id="34" dur="500"/>
                                        <p:tgtEl>
                                          <p:spTgt spid="3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8" grpId="0"/>
      <p:bldP spid="29" grpId="0"/>
      <p:bldP spid="31" grpId="0"/>
      <p:bldP spid="32" grpId="0"/>
      <p:bldP spid="33" grpId="0"/>
      <p:bldP spid="34" grpId="0"/>
      <p:bldP spid="35" grpId="0"/>
      <p:bldP spid="36" grpId="0"/>
      <p:bldP spid="37" grpId="0"/>
      <p:bldP spid="38"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3751-E9A2-4BB9-A56B-450B120629D3}"/>
              </a:ext>
            </a:extLst>
          </p:cNvPr>
          <p:cNvSpPr>
            <a:spLocks noGrp="1"/>
          </p:cNvSpPr>
          <p:nvPr>
            <p:ph type="title"/>
          </p:nvPr>
        </p:nvSpPr>
        <p:spPr>
          <a:xfrm>
            <a:off x="0" y="274638"/>
            <a:ext cx="9144000" cy="1143000"/>
          </a:xfrm>
        </p:spPr>
        <p:txBody>
          <a:bodyPr/>
          <a:lstStyle/>
          <a:p>
            <a:pPr algn="l" rtl="0"/>
            <a:r>
              <a:rPr lang="en-US" sz="4000" b="1" u="sng" dirty="0"/>
              <a:t>Duties of physicians towards the community.</a:t>
            </a:r>
            <a:br>
              <a:rPr lang="en-US" sz="4000" b="1" u="sng" dirty="0"/>
            </a:br>
            <a:endParaRPr lang="en-US" sz="4000" dirty="0"/>
          </a:p>
        </p:txBody>
      </p:sp>
      <p:pic>
        <p:nvPicPr>
          <p:cNvPr id="6" name="Picture 5">
            <a:extLst>
              <a:ext uri="{FF2B5EF4-FFF2-40B4-BE49-F238E27FC236}">
                <a16:creationId xmlns:a16="http://schemas.microsoft.com/office/drawing/2014/main" id="{D77D7793-F812-4221-999F-555830D95F58}"/>
              </a:ext>
            </a:extLst>
          </p:cNvPr>
          <p:cNvPicPr>
            <a:picLocks noChangeAspect="1"/>
          </p:cNvPicPr>
          <p:nvPr/>
        </p:nvPicPr>
        <p:blipFill>
          <a:blip r:embed="rId2"/>
          <a:stretch>
            <a:fillRect/>
          </a:stretch>
        </p:blipFill>
        <p:spPr>
          <a:xfrm>
            <a:off x="0" y="1196751"/>
            <a:ext cx="9144000" cy="6286115"/>
          </a:xfrm>
          <a:prstGeom prst="rect">
            <a:avLst/>
          </a:prstGeom>
        </p:spPr>
      </p:pic>
    </p:spTree>
    <p:extLst>
      <p:ext uri="{BB962C8B-B14F-4D97-AF65-F5344CB8AC3E}">
        <p14:creationId xmlns:p14="http://schemas.microsoft.com/office/powerpoint/2010/main" val="3582173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5F5C711-E506-4D08-8433-16CE3146E27D}"/>
              </a:ext>
            </a:extLst>
          </p:cNvPr>
          <p:cNvSpPr>
            <a:spLocks noGrp="1"/>
          </p:cNvSpPr>
          <p:nvPr>
            <p:ph type="title"/>
          </p:nvPr>
        </p:nvSpPr>
        <p:spPr>
          <a:xfrm>
            <a:off x="457200" y="274638"/>
            <a:ext cx="8435975" cy="1143000"/>
          </a:xfrm>
        </p:spPr>
        <p:txBody>
          <a:bodyPr rtlCol="1">
            <a:normAutofit fontScale="90000"/>
          </a:bodyPr>
          <a:lstStyle/>
          <a:p>
            <a:pPr eaLnBrk="1" fontAlgn="auto" hangingPunct="1">
              <a:spcAft>
                <a:spcPts val="0"/>
              </a:spcAft>
              <a:defRPr/>
            </a:pPr>
            <a:r>
              <a:rPr lang="en-US" altLang="en-US" sz="2800" b="1" dirty="0"/>
              <a:t> </a:t>
            </a:r>
            <a:r>
              <a:rPr lang="en-US" altLang="en-US" sz="3100" b="1" dirty="0">
                <a:solidFill>
                  <a:srgbClr val="FF0000"/>
                </a:solidFill>
              </a:rPr>
              <a:t>4. Duties of physicians t</a:t>
            </a:r>
            <a:r>
              <a:rPr lang="en-US" altLang="en-US" sz="3100" b="1" u="sng" dirty="0">
                <a:solidFill>
                  <a:srgbClr val="FF0000"/>
                </a:solidFill>
              </a:rPr>
              <a:t>owards colleagues: </a:t>
            </a:r>
            <a:br>
              <a:rPr lang="en-US" altLang="en-US" sz="3100" b="1" u="sng" dirty="0">
                <a:solidFill>
                  <a:srgbClr val="FF0000"/>
                </a:solidFill>
              </a:rPr>
            </a:br>
            <a:r>
              <a:rPr lang="en-US" altLang="en-US" sz="3100" b="1" u="sng" dirty="0">
                <a:solidFill>
                  <a:srgbClr val="FF0000"/>
                </a:solidFill>
              </a:rPr>
              <a:t>(physician – physician relationship).</a:t>
            </a:r>
            <a:br>
              <a:rPr lang="en-US" altLang="en-US" sz="2800" b="1" u="sng" dirty="0"/>
            </a:br>
            <a:endParaRPr lang="en-US" altLang="en-US" sz="2800" b="1" u="sng" dirty="0"/>
          </a:p>
        </p:txBody>
      </p:sp>
      <p:sp>
        <p:nvSpPr>
          <p:cNvPr id="19459" name="Content Placeholder 2">
            <a:extLst>
              <a:ext uri="{FF2B5EF4-FFF2-40B4-BE49-F238E27FC236}">
                <a16:creationId xmlns:a16="http://schemas.microsoft.com/office/drawing/2014/main" id="{0EFBD4A9-6F3C-4ACB-B6ED-44D1E58E0591}"/>
              </a:ext>
            </a:extLst>
          </p:cNvPr>
          <p:cNvSpPr>
            <a:spLocks noGrp="1"/>
          </p:cNvSpPr>
          <p:nvPr>
            <p:ph idx="1"/>
          </p:nvPr>
        </p:nvSpPr>
        <p:spPr>
          <a:xfrm>
            <a:off x="179388" y="2171700"/>
            <a:ext cx="8867775" cy="5145088"/>
          </a:xfrm>
        </p:spPr>
        <p:txBody>
          <a:bodyPr/>
          <a:lstStyle/>
          <a:p>
            <a:pPr algn="l" rtl="0" eaLnBrk="1" hangingPunct="1">
              <a:buFont typeface="Arial" panose="020B0604020202020204" pitchFamily="34" charset="0"/>
              <a:buNone/>
            </a:pPr>
            <a:r>
              <a:rPr lang="en-US" altLang="en-US" sz="2400" b="1" i="1" dirty="0">
                <a:solidFill>
                  <a:srgbClr val="FF0000"/>
                </a:solidFill>
                <a:cs typeface="Arial" panose="020B0604020202020204" pitchFamily="34" charset="0"/>
              </a:rPr>
              <a:t>Physician should not:</a:t>
            </a:r>
          </a:p>
          <a:p>
            <a:pPr eaLnBrk="1" hangingPunct="1">
              <a:buFont typeface="Arial" panose="020B0604020202020204" pitchFamily="34" charset="0"/>
              <a:buNone/>
            </a:pPr>
            <a:endParaRPr lang="en-US" altLang="en-US" sz="2400" dirty="0">
              <a:cs typeface="Arial" panose="020B0604020202020204" pitchFamily="34" charset="0"/>
            </a:endParaRPr>
          </a:p>
          <a:p>
            <a:pPr algn="l" rtl="0" eaLnBrk="1" hangingPunct="1">
              <a:buFont typeface="Arial" panose="020B0604020202020204" pitchFamily="34" charset="0"/>
              <a:buNone/>
            </a:pPr>
            <a:r>
              <a:rPr lang="en-US" altLang="en-US" sz="2400" dirty="0">
                <a:cs typeface="Arial" panose="020B0604020202020204" pitchFamily="34" charset="0"/>
              </a:rPr>
              <a:t>1) </a:t>
            </a:r>
            <a:r>
              <a:rPr lang="en-US" altLang="en-US" sz="2400" b="1" dirty="0">
                <a:solidFill>
                  <a:srgbClr val="FF0000"/>
                </a:solidFill>
                <a:cs typeface="Arial" panose="020B0604020202020204" pitchFamily="34" charset="0"/>
              </a:rPr>
              <a:t>Criticize</a:t>
            </a:r>
            <a:r>
              <a:rPr lang="en-US" altLang="en-US" sz="2400" dirty="0">
                <a:cs typeface="Arial" panose="020B0604020202020204" pitchFamily="34" charset="0"/>
              </a:rPr>
              <a:t> the treatment of his colleague.</a:t>
            </a:r>
          </a:p>
          <a:p>
            <a:pPr algn="l" rtl="0" eaLnBrk="1" hangingPunct="1">
              <a:buFont typeface="Arial" panose="020B0604020202020204" pitchFamily="34" charset="0"/>
              <a:buNone/>
            </a:pPr>
            <a:r>
              <a:rPr lang="en-US" altLang="en-US" sz="2400" dirty="0">
                <a:cs typeface="Arial" panose="020B0604020202020204" pitchFamily="34" charset="0"/>
              </a:rPr>
              <a:t>2) Trying to replace another colleague in the </a:t>
            </a:r>
            <a:r>
              <a:rPr lang="en-US" altLang="en-US" sz="2400" b="1" dirty="0">
                <a:solidFill>
                  <a:srgbClr val="FF0000"/>
                </a:solidFill>
                <a:cs typeface="Arial" panose="020B0604020202020204" pitchFamily="34" charset="0"/>
              </a:rPr>
              <a:t>treatment of a patient</a:t>
            </a:r>
            <a:r>
              <a:rPr lang="en-US" altLang="en-US" sz="2400" dirty="0">
                <a:cs typeface="Arial" panose="020B0604020202020204" pitchFamily="34" charset="0"/>
              </a:rPr>
              <a:t>.</a:t>
            </a:r>
          </a:p>
          <a:p>
            <a:pPr algn="l" rtl="0" eaLnBrk="1" hangingPunct="1">
              <a:buFont typeface="Arial" panose="020B0604020202020204" pitchFamily="34" charset="0"/>
              <a:buNone/>
            </a:pPr>
            <a:r>
              <a:rPr lang="en-US" altLang="en-US" sz="2400" dirty="0">
                <a:cs typeface="Arial" panose="020B0604020202020204" pitchFamily="34" charset="0"/>
              </a:rPr>
              <a:t>3) </a:t>
            </a:r>
            <a:r>
              <a:rPr lang="en-US" altLang="en-US" sz="2400" b="1" dirty="0">
                <a:solidFill>
                  <a:srgbClr val="FF0000"/>
                </a:solidFill>
                <a:cs typeface="Arial" panose="020B0604020202020204" pitchFamily="34" charset="0"/>
              </a:rPr>
              <a:t>Refusing </a:t>
            </a:r>
            <a:r>
              <a:rPr lang="en-US" altLang="en-US" sz="2400" dirty="0">
                <a:cs typeface="Arial" panose="020B0604020202020204" pitchFamily="34" charset="0"/>
              </a:rPr>
              <a:t>to attend and treat a fellow colleague or any of his relatives to whom he is responsible.</a:t>
            </a:r>
          </a:p>
          <a:p>
            <a:pPr algn="l" rtl="0" eaLnBrk="1" hangingPunct="1">
              <a:buFont typeface="Arial" panose="020B0604020202020204" pitchFamily="34" charset="0"/>
              <a:buNone/>
            </a:pPr>
            <a:r>
              <a:rPr lang="en-US" altLang="en-US" sz="2400" dirty="0">
                <a:cs typeface="Arial" panose="020B0604020202020204" pitchFamily="34" charset="0"/>
              </a:rPr>
              <a:t>5) </a:t>
            </a:r>
            <a:r>
              <a:rPr lang="en-US" altLang="en-US" sz="2400" b="1" dirty="0">
                <a:solidFill>
                  <a:srgbClr val="FF0000"/>
                </a:solidFill>
                <a:cs typeface="Arial" panose="020B0604020202020204" pitchFamily="34" charset="0"/>
              </a:rPr>
              <a:t>Accept any fees </a:t>
            </a:r>
            <a:r>
              <a:rPr lang="en-US" altLang="en-US" sz="2400" dirty="0">
                <a:cs typeface="Arial" panose="020B0604020202020204" pitchFamily="34" charset="0"/>
              </a:rPr>
              <a:t>for the treatment of fellow colleague of any or his relatives to whom he is responsible. </a:t>
            </a:r>
          </a:p>
        </p:txBody>
      </p:sp>
      <p:pic>
        <p:nvPicPr>
          <p:cNvPr id="19460" name="Picture 2">
            <a:extLst>
              <a:ext uri="{FF2B5EF4-FFF2-40B4-BE49-F238E27FC236}">
                <a16:creationId xmlns:a16="http://schemas.microsoft.com/office/drawing/2014/main" id="{6444D9F7-D03E-421A-A1C1-41EEF77B5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961" t="39346" r="8141" b="33485"/>
          <a:stretch>
            <a:fillRect/>
          </a:stretch>
        </p:blipFill>
        <p:spPr bwMode="auto">
          <a:xfrm>
            <a:off x="4643438" y="1071563"/>
            <a:ext cx="41751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844719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DD2F65A-747F-45FE-858D-C21AABBABA07}"/>
              </a:ext>
            </a:extLst>
          </p:cNvPr>
          <p:cNvSpPr>
            <a:spLocks noGrp="1"/>
          </p:cNvSpPr>
          <p:nvPr>
            <p:ph type="title"/>
          </p:nvPr>
        </p:nvSpPr>
        <p:spPr>
          <a:xfrm>
            <a:off x="395288" y="115888"/>
            <a:ext cx="8548687" cy="1462087"/>
          </a:xfrm>
        </p:spPr>
        <p:txBody>
          <a:bodyPr/>
          <a:lstStyle/>
          <a:p>
            <a:pPr eaLnBrk="1" hangingPunct="1"/>
            <a:r>
              <a:rPr lang="en-US" altLang="en-US" b="1" i="1" dirty="0">
                <a:solidFill>
                  <a:srgbClr val="CC3300"/>
                </a:solidFill>
                <a:cs typeface="Times New Roman" panose="02020603050405020304" pitchFamily="18" charset="0"/>
              </a:rPr>
              <a:t>Duties of the physician towards his colleagues.</a:t>
            </a:r>
            <a:r>
              <a:rPr lang="en-US" altLang="en-US" dirty="0">
                <a:cs typeface="Times New Roman" panose="02020603050405020304" pitchFamily="18" charset="0"/>
              </a:rPr>
              <a:t> </a:t>
            </a:r>
          </a:p>
        </p:txBody>
      </p:sp>
      <p:sp>
        <p:nvSpPr>
          <p:cNvPr id="41987" name="Rectangle 3">
            <a:extLst>
              <a:ext uri="{FF2B5EF4-FFF2-40B4-BE49-F238E27FC236}">
                <a16:creationId xmlns:a16="http://schemas.microsoft.com/office/drawing/2014/main" id="{5ED03613-FFE6-4D00-BD28-DDA312813858}"/>
              </a:ext>
            </a:extLst>
          </p:cNvPr>
          <p:cNvSpPr>
            <a:spLocks noGrp="1"/>
          </p:cNvSpPr>
          <p:nvPr>
            <p:ph type="body" idx="1"/>
          </p:nvPr>
        </p:nvSpPr>
        <p:spPr>
          <a:xfrm>
            <a:off x="179387" y="1772816"/>
            <a:ext cx="8735333" cy="4319587"/>
          </a:xfrm>
        </p:spPr>
        <p:txBody>
          <a:bodyPr/>
          <a:lstStyle/>
          <a:p>
            <a:pPr algn="justLow" rtl="0" eaLnBrk="1" hangingPunct="1">
              <a:lnSpc>
                <a:spcPct val="90000"/>
              </a:lnSpc>
              <a:buFont typeface="Wingdings" panose="05000000000000000000" pitchFamily="2" charset="2"/>
              <a:buNone/>
            </a:pPr>
            <a:r>
              <a:rPr lang="en-US" altLang="en-US" sz="2800" b="1" dirty="0">
                <a:solidFill>
                  <a:srgbClr val="0000FF"/>
                </a:solidFill>
                <a:cs typeface="Arial" panose="020B0604020202020204" pitchFamily="34" charset="0"/>
              </a:rPr>
              <a:t>5-There should be good </a:t>
            </a:r>
            <a:r>
              <a:rPr lang="en-US" altLang="en-US" sz="2800" b="1" dirty="0">
                <a:solidFill>
                  <a:schemeClr val="accent2"/>
                </a:solidFill>
                <a:cs typeface="Arial" panose="020B0604020202020204" pitchFamily="34" charset="0"/>
              </a:rPr>
              <a:t>cooperation </a:t>
            </a:r>
            <a:r>
              <a:rPr lang="en-US" altLang="en-US" sz="2800" b="1" dirty="0">
                <a:solidFill>
                  <a:srgbClr val="0000FF"/>
                </a:solidFill>
                <a:cs typeface="Arial" panose="020B0604020202020204" pitchFamily="34" charset="0"/>
              </a:rPr>
              <a:t>and </a:t>
            </a:r>
            <a:r>
              <a:rPr lang="en-US" altLang="en-US" sz="2800" b="1" dirty="0">
                <a:solidFill>
                  <a:schemeClr val="accent2"/>
                </a:solidFill>
                <a:cs typeface="Arial" panose="020B0604020202020204" pitchFamily="34" charset="0"/>
              </a:rPr>
              <a:t>respect</a:t>
            </a:r>
            <a:r>
              <a:rPr lang="en-US" altLang="en-US" sz="2800" b="1" dirty="0">
                <a:solidFill>
                  <a:srgbClr val="0000FF"/>
                </a:solidFill>
                <a:cs typeface="Arial" panose="020B0604020202020204" pitchFamily="34" charset="0"/>
              </a:rPr>
              <a:t> between the colleagues.</a:t>
            </a:r>
          </a:p>
          <a:p>
            <a:pPr algn="justLow" rtl="0" eaLnBrk="1" hangingPunct="1">
              <a:lnSpc>
                <a:spcPct val="90000"/>
              </a:lnSpc>
              <a:buFont typeface="Wingdings" panose="05000000000000000000" pitchFamily="2" charset="2"/>
              <a:buNone/>
            </a:pPr>
            <a:endParaRPr lang="en-US" altLang="en-US" sz="2800" b="1" dirty="0">
              <a:solidFill>
                <a:srgbClr val="0000FF"/>
              </a:solidFill>
              <a:cs typeface="Arial" panose="020B0604020202020204" pitchFamily="34" charset="0"/>
            </a:endParaRPr>
          </a:p>
          <a:p>
            <a:pPr algn="just" rtl="0" eaLnBrk="1" hangingPunct="1">
              <a:lnSpc>
                <a:spcPct val="90000"/>
              </a:lnSpc>
              <a:buFont typeface="Wingdings" panose="05000000000000000000" pitchFamily="2" charset="2"/>
              <a:buNone/>
            </a:pPr>
            <a:r>
              <a:rPr lang="en-US" altLang="en-US" sz="2800" b="1" dirty="0">
                <a:solidFill>
                  <a:srgbClr val="0000FF"/>
                </a:solidFill>
                <a:cs typeface="Arial" panose="020B0604020202020204" pitchFamily="34" charset="0"/>
              </a:rPr>
              <a:t>6-He has not to </a:t>
            </a:r>
            <a:r>
              <a:rPr lang="en-US" altLang="en-US" sz="2800" b="1" dirty="0">
                <a:solidFill>
                  <a:schemeClr val="accent2"/>
                </a:solidFill>
                <a:cs typeface="Arial" panose="020B0604020202020204" pitchFamily="34" charset="0"/>
              </a:rPr>
              <a:t>open a clinic in the same building</a:t>
            </a:r>
            <a:r>
              <a:rPr lang="en-US" altLang="en-US" sz="2800" b="1" dirty="0">
                <a:solidFill>
                  <a:srgbClr val="0000FF"/>
                </a:solidFill>
                <a:cs typeface="Arial" panose="020B0604020202020204" pitchFamily="34" charset="0"/>
              </a:rPr>
              <a:t> with a physician of the same specialty except after taking permission of the medical  syndicate and the physician himself. </a:t>
            </a:r>
          </a:p>
        </p:txBody>
      </p:sp>
      <p:sp>
        <p:nvSpPr>
          <p:cNvPr id="41988" name="Oval 4" descr="team">
            <a:extLst>
              <a:ext uri="{FF2B5EF4-FFF2-40B4-BE49-F238E27FC236}">
                <a16:creationId xmlns:a16="http://schemas.microsoft.com/office/drawing/2014/main" id="{10A65A94-60FE-4B8E-A33A-01CDAF543F57}"/>
              </a:ext>
            </a:extLst>
          </p:cNvPr>
          <p:cNvSpPr>
            <a:spLocks noChangeArrowheads="1"/>
          </p:cNvSpPr>
          <p:nvPr/>
        </p:nvSpPr>
        <p:spPr bwMode="auto">
          <a:xfrm>
            <a:off x="6286500" y="5778500"/>
            <a:ext cx="2678113" cy="1079500"/>
          </a:xfrm>
          <a:prstGeom prst="ellipse">
            <a:avLst/>
          </a:prstGeom>
          <a:blipFill dpi="0" rotWithShape="1">
            <a:blip r:embed="rId2"/>
            <a:srcRect/>
            <a:stretch>
              <a:fillRect/>
            </a:stretch>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rtl="1" eaLnBrk="1" fontAlgn="auto" hangingPunct="1">
              <a:spcBef>
                <a:spcPts val="0"/>
              </a:spcBef>
              <a:spcAft>
                <a:spcPts val="0"/>
              </a:spcAft>
              <a:defRPr/>
            </a:pPr>
            <a:endParaRPr lang="en-US" altLang="en-US">
              <a:latin typeface="+mn-lt"/>
              <a:cs typeface="+mn-cs"/>
            </a:endParaRPr>
          </a:p>
        </p:txBody>
      </p:sp>
    </p:spTree>
    <p:extLst>
      <p:ext uri="{BB962C8B-B14F-4D97-AF65-F5344CB8AC3E}">
        <p14:creationId xmlns:p14="http://schemas.microsoft.com/office/powerpoint/2010/main" val="11854931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0-#ppt_w/2"/>
                                          </p:val>
                                        </p:tav>
                                        <p:tav tm="100000">
                                          <p:val>
                                            <p:strVal val="#ppt_x"/>
                                          </p:val>
                                        </p:tav>
                                      </p:tavLst>
                                    </p:anim>
                                    <p:anim calcmode="lin" valueType="num">
                                      <p:cBhvr additive="base">
                                        <p:cTn id="8" dur="500" fill="hold"/>
                                        <p:tgtEl>
                                          <p:spTgt spid="41986"/>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1988"/>
                                        </p:tgtEl>
                                        <p:attrNameLst>
                                          <p:attrName>style.visibility</p:attrName>
                                        </p:attrNameLst>
                                      </p:cBhvr>
                                      <p:to>
                                        <p:strVal val="visible"/>
                                      </p:to>
                                    </p:set>
                                    <p:anim calcmode="lin" valueType="num">
                                      <p:cBhvr additive="base">
                                        <p:cTn id="11" dur="500" fill="hold"/>
                                        <p:tgtEl>
                                          <p:spTgt spid="41988"/>
                                        </p:tgtEl>
                                        <p:attrNameLst>
                                          <p:attrName>ppt_x</p:attrName>
                                        </p:attrNameLst>
                                      </p:cBhvr>
                                      <p:tavLst>
                                        <p:tav tm="0">
                                          <p:val>
                                            <p:strVal val="0-#ppt_w/2"/>
                                          </p:val>
                                        </p:tav>
                                        <p:tav tm="100000">
                                          <p:val>
                                            <p:strVal val="#ppt_x"/>
                                          </p:val>
                                        </p:tav>
                                      </p:tavLst>
                                    </p:anim>
                                    <p:anim calcmode="lin" valueType="num">
                                      <p:cBhvr additive="base">
                                        <p:cTn id="12" dur="500" fill="hold"/>
                                        <p:tgtEl>
                                          <p:spTgt spid="41988"/>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41987">
                                            <p:txEl>
                                              <p:pRg st="0" end="0"/>
                                            </p:txEl>
                                          </p:spTgt>
                                        </p:tgtEl>
                                        <p:attrNameLst>
                                          <p:attrName>style.visibility</p:attrName>
                                        </p:attrNameLst>
                                      </p:cBhvr>
                                      <p:to>
                                        <p:strVal val="visible"/>
                                      </p:to>
                                    </p:set>
                                    <p:anim calcmode="lin" valueType="num">
                                      <p:cBhvr additive="base">
                                        <p:cTn id="1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41987">
                                            <p:txEl>
                                              <p:pRg st="2" end="2"/>
                                            </p:txEl>
                                          </p:spTgt>
                                        </p:tgtEl>
                                        <p:attrNameLst>
                                          <p:attrName>style.visibility</p:attrName>
                                        </p:attrNameLst>
                                      </p:cBhvr>
                                      <p:to>
                                        <p:strVal val="visible"/>
                                      </p:to>
                                    </p:set>
                                    <p:anim calcmode="lin" valueType="num">
                                      <p:cBhvr additive="base">
                                        <p:cTn id="23"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19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108418D-A6F6-4E2A-AF21-7A08C3BB435B}"/>
              </a:ext>
            </a:extLst>
          </p:cNvPr>
          <p:cNvSpPr>
            <a:spLocks noGrp="1"/>
          </p:cNvSpPr>
          <p:nvPr>
            <p:ph type="title"/>
          </p:nvPr>
        </p:nvSpPr>
        <p:spPr>
          <a:xfrm>
            <a:off x="431800" y="0"/>
            <a:ext cx="8712200" cy="1462088"/>
          </a:xfrm>
        </p:spPr>
        <p:txBody>
          <a:bodyPr/>
          <a:lstStyle/>
          <a:p>
            <a:pPr eaLnBrk="1" hangingPunct="1"/>
            <a:r>
              <a:rPr lang="en-US" altLang="en-US" sz="3400" b="1" i="1">
                <a:solidFill>
                  <a:schemeClr val="accent2"/>
                </a:solidFill>
                <a:cs typeface="Times New Roman" panose="02020603050405020304" pitchFamily="18" charset="0"/>
              </a:rPr>
              <a:t>( continued )</a:t>
            </a:r>
          </a:p>
        </p:txBody>
      </p:sp>
      <p:sp>
        <p:nvSpPr>
          <p:cNvPr id="43011" name="Rectangle 3">
            <a:extLst>
              <a:ext uri="{FF2B5EF4-FFF2-40B4-BE49-F238E27FC236}">
                <a16:creationId xmlns:a16="http://schemas.microsoft.com/office/drawing/2014/main" id="{F3C0A0AB-9659-4F97-A7C7-5DD348FE0D4B}"/>
              </a:ext>
            </a:extLst>
          </p:cNvPr>
          <p:cNvSpPr>
            <a:spLocks noGrp="1"/>
          </p:cNvSpPr>
          <p:nvPr>
            <p:ph type="body" idx="1"/>
          </p:nvPr>
        </p:nvSpPr>
        <p:spPr>
          <a:xfrm>
            <a:off x="395288" y="1773238"/>
            <a:ext cx="8353425" cy="4114800"/>
          </a:xfrm>
        </p:spPr>
        <p:txBody>
          <a:bodyPr/>
          <a:lstStyle/>
          <a:p>
            <a:pPr algn="just" rtl="0" eaLnBrk="1" hangingPunct="1">
              <a:lnSpc>
                <a:spcPct val="90000"/>
              </a:lnSpc>
              <a:buFont typeface="Wingdings" panose="05000000000000000000" pitchFamily="2" charset="2"/>
              <a:buNone/>
            </a:pPr>
            <a:r>
              <a:rPr lang="en-US" altLang="en-US" sz="2800" b="1" dirty="0">
                <a:solidFill>
                  <a:srgbClr val="0000FF"/>
                </a:solidFill>
                <a:cs typeface="Arial" panose="020B0604020202020204" pitchFamily="34" charset="0"/>
              </a:rPr>
              <a:t>7-He has not to compete with physicians by increasing or decreasing the fees than the range accepted by the medical syndicate.</a:t>
            </a:r>
          </a:p>
          <a:p>
            <a:pPr algn="just" rtl="0" eaLnBrk="1" hangingPunct="1">
              <a:lnSpc>
                <a:spcPct val="90000"/>
              </a:lnSpc>
              <a:buFont typeface="Wingdings" panose="05000000000000000000" pitchFamily="2" charset="2"/>
              <a:buNone/>
            </a:pPr>
            <a:endParaRPr lang="en-US" altLang="en-US" sz="2800" b="1" dirty="0">
              <a:solidFill>
                <a:srgbClr val="0000FF"/>
              </a:solidFill>
              <a:cs typeface="Arial" panose="020B0604020202020204" pitchFamily="34" charset="0"/>
            </a:endParaRPr>
          </a:p>
          <a:p>
            <a:pPr algn="just" rtl="0" eaLnBrk="1" hangingPunct="1">
              <a:lnSpc>
                <a:spcPct val="90000"/>
              </a:lnSpc>
              <a:buFont typeface="Wingdings" panose="05000000000000000000" pitchFamily="2" charset="2"/>
              <a:buNone/>
            </a:pPr>
            <a:r>
              <a:rPr lang="en-US" altLang="en-US" sz="2800" b="1" dirty="0">
                <a:solidFill>
                  <a:srgbClr val="0000FF"/>
                </a:solidFill>
                <a:cs typeface="Arial" panose="020B0604020202020204" pitchFamily="34" charset="0"/>
              </a:rPr>
              <a:t>8-He should not take fees when examining and treating a physician or his family or medical students. </a:t>
            </a:r>
          </a:p>
          <a:p>
            <a:pPr algn="just" rtl="0" eaLnBrk="1" hangingPunct="1">
              <a:lnSpc>
                <a:spcPct val="90000"/>
              </a:lnSpc>
              <a:buFont typeface="Wingdings" panose="05000000000000000000" pitchFamily="2" charset="2"/>
              <a:buNone/>
            </a:pPr>
            <a:endParaRPr lang="en-US" altLang="en-US" sz="2800" b="1" dirty="0">
              <a:solidFill>
                <a:srgbClr val="0000FF"/>
              </a:solidFill>
              <a:cs typeface="Arial" panose="020B0604020202020204" pitchFamily="34" charset="0"/>
            </a:endParaRPr>
          </a:p>
          <a:p>
            <a:pPr algn="just" rtl="0" eaLnBrk="1" hangingPunct="1">
              <a:lnSpc>
                <a:spcPct val="90000"/>
              </a:lnSpc>
              <a:buFont typeface="Wingdings" panose="05000000000000000000" pitchFamily="2" charset="2"/>
              <a:buNone/>
            </a:pPr>
            <a:r>
              <a:rPr lang="en-US" altLang="en-US" sz="2800" b="1" dirty="0">
                <a:solidFill>
                  <a:srgbClr val="0000FF"/>
                </a:solidFill>
                <a:cs typeface="Arial" panose="020B0604020202020204" pitchFamily="34" charset="0"/>
              </a:rPr>
              <a:t>9-When replacing a physician in his clinic, he must not entice </a:t>
            </a:r>
            <a:r>
              <a:rPr lang="ar-EG" altLang="en-US" sz="2800" b="1" dirty="0">
                <a:solidFill>
                  <a:srgbClr val="FF0000"/>
                </a:solidFill>
              </a:rPr>
              <a:t>جذ ب</a:t>
            </a:r>
            <a:r>
              <a:rPr lang="en-US" altLang="en-US" sz="2800" b="1" dirty="0">
                <a:solidFill>
                  <a:srgbClr val="0000FF"/>
                </a:solidFill>
                <a:cs typeface="Arial" panose="020B0604020202020204" pitchFamily="34" charset="0"/>
              </a:rPr>
              <a:t> (=take) patients from his colleagues . </a:t>
            </a:r>
          </a:p>
        </p:txBody>
      </p:sp>
      <p:sp>
        <p:nvSpPr>
          <p:cNvPr id="5" name="AutoShape 7">
            <a:hlinkClick r:id="rId2" action="ppaction://hlinksldjump"/>
            <a:extLst>
              <a:ext uri="{FF2B5EF4-FFF2-40B4-BE49-F238E27FC236}">
                <a16:creationId xmlns:a16="http://schemas.microsoft.com/office/drawing/2014/main" id="{E966F3EA-FBE2-4721-8376-239773F896F4}"/>
              </a:ext>
            </a:extLst>
          </p:cNvPr>
          <p:cNvSpPr>
            <a:spLocks noChangeArrowheads="1"/>
          </p:cNvSpPr>
          <p:nvPr/>
        </p:nvSpPr>
        <p:spPr bwMode="auto">
          <a:xfrm>
            <a:off x="8027988" y="5805488"/>
            <a:ext cx="863600" cy="863600"/>
          </a:xfrm>
          <a:prstGeom prst="curvedRightArrow">
            <a:avLst>
              <a:gd name="adj1" fmla="val 20000"/>
              <a:gd name="adj2" fmla="val 40000"/>
              <a:gd name="adj3" fmla="val 33333"/>
            </a:avLst>
          </a:prstGeom>
          <a:solidFill>
            <a:schemeClr val="tx1"/>
          </a:solidFill>
          <a:ln w="9525">
            <a:solidFill>
              <a:schemeClr val="tx1"/>
            </a:solidFill>
            <a:miter lim="800000"/>
            <a:headEnd/>
            <a:tailEnd/>
          </a:ln>
          <a:effectLst>
            <a:outerShdw dist="107763" dir="13500000" sx="75000" sy="75000" algn="tl" rotWithShape="0">
              <a:schemeClr val="bg2">
                <a:alpha val="50000"/>
              </a:schemeClr>
            </a:outerShdw>
          </a:effectLst>
        </p:spPr>
        <p:txBody>
          <a:bodyPr wrap="none" anchor="ctr"/>
          <a:lstStyle/>
          <a:p>
            <a:pPr algn="ctr" rtl="1" eaLnBrk="1" fontAlgn="auto" hangingPunct="1">
              <a:spcBef>
                <a:spcPts val="0"/>
              </a:spcBef>
              <a:spcAft>
                <a:spcPts val="0"/>
              </a:spcAft>
              <a:defRPr/>
            </a:pPr>
            <a:endParaRPr lang="en-US" altLang="en-US">
              <a:latin typeface="+mn-lt"/>
              <a:cs typeface="+mn-cs"/>
            </a:endParaRPr>
          </a:p>
        </p:txBody>
      </p:sp>
      <p:sp>
        <p:nvSpPr>
          <p:cNvPr id="6" name="Oval 4" descr="team">
            <a:extLst>
              <a:ext uri="{FF2B5EF4-FFF2-40B4-BE49-F238E27FC236}">
                <a16:creationId xmlns:a16="http://schemas.microsoft.com/office/drawing/2014/main" id="{B15011F1-6764-4445-B927-EB1723F5B4DC}"/>
              </a:ext>
            </a:extLst>
          </p:cNvPr>
          <p:cNvSpPr>
            <a:spLocks noChangeArrowheads="1"/>
          </p:cNvSpPr>
          <p:nvPr/>
        </p:nvSpPr>
        <p:spPr bwMode="auto">
          <a:xfrm>
            <a:off x="6072188" y="357188"/>
            <a:ext cx="2678112" cy="1079500"/>
          </a:xfrm>
          <a:prstGeom prst="ellipse">
            <a:avLst/>
          </a:prstGeom>
          <a:blipFill dpi="0" rotWithShape="1">
            <a:blip r:embed="rId3"/>
            <a:srcRect/>
            <a:stretch>
              <a:fillRect/>
            </a:stretch>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rtl="1" eaLnBrk="1" fontAlgn="auto" hangingPunct="1">
              <a:spcBef>
                <a:spcPts val="0"/>
              </a:spcBef>
              <a:spcAft>
                <a:spcPts val="0"/>
              </a:spcAft>
              <a:defRPr/>
            </a:pPr>
            <a:endParaRPr lang="en-US" altLang="en-US">
              <a:latin typeface="+mn-lt"/>
              <a:cs typeface="+mn-cs"/>
            </a:endParaRPr>
          </a:p>
        </p:txBody>
      </p:sp>
    </p:spTree>
    <p:extLst>
      <p:ext uri="{BB962C8B-B14F-4D97-AF65-F5344CB8AC3E}">
        <p14:creationId xmlns:p14="http://schemas.microsoft.com/office/powerpoint/2010/main" val="35722580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ppt_x"/>
                                          </p:val>
                                        </p:tav>
                                        <p:tav tm="100000">
                                          <p:val>
                                            <p:strVal val="#ppt_x"/>
                                          </p:val>
                                        </p:tav>
                                      </p:tavLst>
                                    </p:anim>
                                    <p:anim calcmode="lin" valueType="num">
                                      <p:cBhvr additive="base">
                                        <p:cTn id="8" dur="500" fill="hold"/>
                                        <p:tgtEl>
                                          <p:spTgt spid="430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1">
                                            <p:txEl>
                                              <p:pRg st="0" end="0"/>
                                            </p:txEl>
                                          </p:spTgt>
                                        </p:tgtEl>
                                        <p:attrNameLst>
                                          <p:attrName>style.visibility</p:attrName>
                                        </p:attrNameLst>
                                      </p:cBhvr>
                                      <p:to>
                                        <p:strVal val="visible"/>
                                      </p:to>
                                    </p:set>
                                    <p:anim calcmode="lin" valueType="num">
                                      <p:cBhvr additive="base">
                                        <p:cTn id="13"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011">
                                            <p:txEl>
                                              <p:pRg st="4" end="4"/>
                                            </p:txEl>
                                          </p:spTgt>
                                        </p:tgtEl>
                                        <p:attrNameLst>
                                          <p:attrName>style.visibility</p:attrName>
                                        </p:attrNameLst>
                                      </p:cBhvr>
                                      <p:to>
                                        <p:strVal val="visible"/>
                                      </p:to>
                                    </p:set>
                                    <p:anim calcmode="lin" valueType="num">
                                      <p:cBhvr additive="base">
                                        <p:cTn id="25" dur="500" fill="hold"/>
                                        <p:tgtEl>
                                          <p:spTgt spid="4301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301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F589C-3168-477E-98ED-D7700C55A13A}"/>
              </a:ext>
            </a:extLst>
          </p:cNvPr>
          <p:cNvSpPr>
            <a:spLocks noGrp="1"/>
          </p:cNvSpPr>
          <p:nvPr>
            <p:ph type="title"/>
          </p:nvPr>
        </p:nvSpPr>
        <p:spPr>
          <a:xfrm>
            <a:off x="-108519" y="-675456"/>
            <a:ext cx="9073007" cy="2093094"/>
          </a:xfrm>
        </p:spPr>
        <p:txBody>
          <a:bodyPr/>
          <a:lstStyle/>
          <a:p>
            <a:r>
              <a:rPr lang="en-US" altLang="en-US" b="1" i="1" dirty="0">
                <a:solidFill>
                  <a:srgbClr val="CC3300"/>
                </a:solidFill>
                <a:cs typeface="Times New Roman" panose="02020603050405020304" pitchFamily="18" charset="0"/>
              </a:rPr>
              <a:t>Duties towards his colleagues.</a:t>
            </a:r>
            <a:r>
              <a:rPr lang="en-US" altLang="en-US" dirty="0">
                <a:cs typeface="Times New Roman" panose="02020603050405020304" pitchFamily="18" charset="0"/>
              </a:rPr>
              <a:t> </a:t>
            </a:r>
            <a:endParaRPr lang="en-US" dirty="0"/>
          </a:p>
        </p:txBody>
      </p:sp>
      <p:graphicFrame>
        <p:nvGraphicFramePr>
          <p:cNvPr id="4" name="Table 4">
            <a:extLst>
              <a:ext uri="{FF2B5EF4-FFF2-40B4-BE49-F238E27FC236}">
                <a16:creationId xmlns:a16="http://schemas.microsoft.com/office/drawing/2014/main" id="{BBC52F3F-A129-41E6-9637-17340197AE00}"/>
              </a:ext>
            </a:extLst>
          </p:cNvPr>
          <p:cNvGraphicFramePr>
            <a:graphicFrameLocks noGrp="1"/>
          </p:cNvGraphicFramePr>
          <p:nvPr>
            <p:extLst>
              <p:ext uri="{D42A27DB-BD31-4B8C-83A1-F6EECF244321}">
                <p14:modId xmlns:p14="http://schemas.microsoft.com/office/powerpoint/2010/main" val="1606348835"/>
              </p:ext>
            </p:extLst>
          </p:nvPr>
        </p:nvGraphicFramePr>
        <p:xfrm>
          <a:off x="179512" y="846138"/>
          <a:ext cx="8964488" cy="6640592"/>
        </p:xfrm>
        <a:graphic>
          <a:graphicData uri="http://schemas.openxmlformats.org/drawingml/2006/table">
            <a:tbl>
              <a:tblPr firstRow="1" bandRow="1">
                <a:tableStyleId>{5C22544A-7EE6-4342-B048-85BDC9FD1C3A}</a:tableStyleId>
              </a:tblPr>
              <a:tblGrid>
                <a:gridCol w="2796142">
                  <a:extLst>
                    <a:ext uri="{9D8B030D-6E8A-4147-A177-3AD203B41FA5}">
                      <a16:colId xmlns:a16="http://schemas.microsoft.com/office/drawing/2014/main" val="1245717158"/>
                    </a:ext>
                  </a:extLst>
                </a:gridCol>
                <a:gridCol w="3084173">
                  <a:extLst>
                    <a:ext uri="{9D8B030D-6E8A-4147-A177-3AD203B41FA5}">
                      <a16:colId xmlns:a16="http://schemas.microsoft.com/office/drawing/2014/main" val="4203533939"/>
                    </a:ext>
                  </a:extLst>
                </a:gridCol>
                <a:gridCol w="3084173">
                  <a:extLst>
                    <a:ext uri="{9D8B030D-6E8A-4147-A177-3AD203B41FA5}">
                      <a16:colId xmlns:a16="http://schemas.microsoft.com/office/drawing/2014/main" val="4278607031"/>
                    </a:ext>
                  </a:extLst>
                </a:gridCol>
              </a:tblGrid>
              <a:tr h="879872">
                <a:tc>
                  <a:txBody>
                    <a:bodyPr/>
                    <a:lstStyle/>
                    <a:p>
                      <a:pPr algn="ctr"/>
                      <a:r>
                        <a:rPr lang="en-US" sz="2000" b="1" dirty="0">
                          <a:solidFill>
                            <a:srgbClr val="FF0000"/>
                          </a:solidFill>
                        </a:rPr>
                        <a:t>Duty</a:t>
                      </a:r>
                    </a:p>
                  </a:txBody>
                  <a:tcPr marT="45703" marB="45703"/>
                </a:tc>
                <a:tc>
                  <a:txBody>
                    <a:bodyPr/>
                    <a:lstStyle/>
                    <a:p>
                      <a:pPr algn="ctr"/>
                      <a:r>
                        <a:rPr lang="en-US" sz="2000" b="1" dirty="0">
                          <a:solidFill>
                            <a:srgbClr val="FF0000"/>
                          </a:solidFill>
                        </a:rPr>
                        <a:t>Good (professional) example (What to do</a:t>
                      </a:r>
                    </a:p>
                  </a:txBody>
                  <a:tcPr marT="45703" marB="45703"/>
                </a:tc>
                <a:tc>
                  <a:txBody>
                    <a:bodyPr/>
                    <a:lstStyle/>
                    <a:p>
                      <a:pPr algn="ctr"/>
                      <a:r>
                        <a:rPr lang="en-US" sz="2000" b="1" dirty="0">
                          <a:solidFill>
                            <a:srgbClr val="FF0000"/>
                          </a:solidFill>
                        </a:rPr>
                        <a:t>Bad (unprofessional) example (What not to do)</a:t>
                      </a:r>
                    </a:p>
                  </a:txBody>
                  <a:tcPr marT="45703" marB="45703"/>
                </a:tc>
                <a:extLst>
                  <a:ext uri="{0D108BD9-81ED-4DB2-BD59-A6C34878D82A}">
                    <a16:rowId xmlns:a16="http://schemas.microsoft.com/office/drawing/2014/main" val="1026604625"/>
                  </a:ext>
                </a:extLst>
              </a:tr>
              <a:tr h="12965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To deal with, and act towards his/her colleagues in a good manner and in the same way he/she would prefer to be treated 	</a:t>
                      </a:r>
                    </a:p>
                    <a:p>
                      <a:pPr algn="l" rtl="0"/>
                      <a:endParaRPr lang="en-US" dirty="0"/>
                    </a:p>
                  </a:txBody>
                  <a:tcPr/>
                </a:tc>
                <a:tc>
                  <a:txBody>
                    <a:bodyPr/>
                    <a:lstStyle/>
                    <a:p>
                      <a:pPr algn="l" rtl="0"/>
                      <a:r>
                        <a:rPr lang="en-US" sz="1800" b="0" i="0" u="none" strike="noStrike" kern="1200" baseline="0" dirty="0">
                          <a:solidFill>
                            <a:schemeClr val="dk1"/>
                          </a:solidFill>
                          <a:latin typeface="+mn-lt"/>
                          <a:ea typeface="+mn-ea"/>
                          <a:cs typeface="+mn-cs"/>
                        </a:rPr>
                        <a:t>Acknowledge them, praise them, and thank them </a:t>
                      </a:r>
                    </a:p>
                    <a:p>
                      <a:pPr algn="l" rtl="0"/>
                      <a:r>
                        <a:rPr lang="en-US" sz="1800" b="0" i="0" u="none" strike="noStrike" kern="1200" baseline="0" dirty="0">
                          <a:solidFill>
                            <a:schemeClr val="dk1"/>
                          </a:solidFill>
                          <a:latin typeface="+mn-lt"/>
                          <a:ea typeface="+mn-ea"/>
                          <a:cs typeface="+mn-cs"/>
                        </a:rPr>
                        <a:t>	</a:t>
                      </a:r>
                    </a:p>
                    <a:p>
                      <a:pPr algn="l" rtl="0"/>
                      <a:endParaRPr lang="en-US" dirty="0"/>
                    </a:p>
                  </a:txBody>
                  <a:tcPr/>
                </a:tc>
                <a:tc>
                  <a:txBody>
                    <a:bodyPr/>
                    <a:lstStyle/>
                    <a:p>
                      <a:pPr algn="l" rtl="0"/>
                      <a:r>
                        <a:rPr lang="en-US" sz="1800" b="0" i="0" u="none" strike="noStrike" kern="1200" baseline="0" dirty="0">
                          <a:solidFill>
                            <a:schemeClr val="dk1"/>
                          </a:solidFill>
                          <a:latin typeface="+mn-lt"/>
                          <a:ea typeface="+mn-ea"/>
                          <a:cs typeface="+mn-cs"/>
                        </a:rPr>
                        <a:t>“Who does she think she is? She has to stop showing up in the round answering all the questions.” </a:t>
                      </a:r>
                    </a:p>
                    <a:p>
                      <a:pPr algn="l" rtl="0"/>
                      <a:r>
                        <a:rPr lang="en-US" sz="1800" b="0" i="0" u="none" strike="noStrike" kern="1200" baseline="0" dirty="0">
                          <a:solidFill>
                            <a:schemeClr val="dk1"/>
                          </a:solidFill>
                          <a:latin typeface="+mn-lt"/>
                          <a:ea typeface="+mn-ea"/>
                          <a:cs typeface="+mn-cs"/>
                        </a:rPr>
                        <a:t>	</a:t>
                      </a:r>
                    </a:p>
                    <a:p>
                      <a:pPr algn="l" rtl="0"/>
                      <a:endParaRPr lang="en-US" dirty="0"/>
                    </a:p>
                  </a:txBody>
                  <a:tcPr/>
                </a:tc>
                <a:extLst>
                  <a:ext uri="{0D108BD9-81ED-4DB2-BD59-A6C34878D82A}">
                    <a16:rowId xmlns:a16="http://schemas.microsoft.com/office/drawing/2014/main" val="100787146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To avoid direct criticism to his/her colleague in front of patients 	</a:t>
                      </a:r>
                      <a:endParaRPr lang="en-US" dirty="0"/>
                    </a:p>
                  </a:txBody>
                  <a:tcPr/>
                </a:tc>
                <a:tc>
                  <a:txBody>
                    <a:bodyPr/>
                    <a:lstStyle/>
                    <a:p>
                      <a:pPr algn="l" rtl="0"/>
                      <a:r>
                        <a:rPr lang="en-US" sz="1800" b="0" i="0" u="none" strike="noStrike" kern="1200" baseline="0" dirty="0">
                          <a:solidFill>
                            <a:schemeClr val="dk1"/>
                          </a:solidFill>
                          <a:latin typeface="+mn-lt"/>
                          <a:ea typeface="+mn-ea"/>
                          <a:cs typeface="+mn-cs"/>
                        </a:rPr>
                        <a:t>“I think I know another way to do this examination.” 	</a:t>
                      </a:r>
                    </a:p>
                    <a:p>
                      <a:pPr algn="l" rtl="0"/>
                      <a:endParaRPr lang="en-US" dirty="0"/>
                    </a:p>
                  </a:txBody>
                  <a:tcPr/>
                </a:tc>
                <a:tc>
                  <a:txBody>
                    <a:bodyPr/>
                    <a:lstStyle/>
                    <a:p>
                      <a:pPr algn="l" rtl="0"/>
                      <a:r>
                        <a:rPr lang="en-US" sz="1800" b="0" i="0" u="none" strike="noStrike" kern="1200" baseline="0" dirty="0">
                          <a:solidFill>
                            <a:schemeClr val="dk1"/>
                          </a:solidFill>
                          <a:latin typeface="+mn-lt"/>
                          <a:ea typeface="+mn-ea"/>
                          <a:cs typeface="+mn-cs"/>
                        </a:rPr>
                        <a:t>“What do you think you're doing? This examination is completely wrong.” </a:t>
                      </a:r>
                      <a:endParaRPr lang="en-US" dirty="0"/>
                    </a:p>
                  </a:txBody>
                  <a:tcPr/>
                </a:tc>
                <a:extLst>
                  <a:ext uri="{0D108BD9-81ED-4DB2-BD59-A6C34878D82A}">
                    <a16:rowId xmlns:a16="http://schemas.microsoft.com/office/drawing/2014/main" val="1772570571"/>
                  </a:ext>
                </a:extLst>
              </a:tr>
              <a:tr h="12965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Not to indulge in defaming the honor of his/her colleagues 	</a:t>
                      </a:r>
                    </a:p>
                    <a:p>
                      <a:pPr algn="l" rtl="0"/>
                      <a:endParaRPr lang="en-US" dirty="0"/>
                    </a:p>
                  </a:txBody>
                  <a:tcPr/>
                </a:tc>
                <a:tc>
                  <a:txBody>
                    <a:bodyPr/>
                    <a:lstStyle/>
                    <a:p>
                      <a:pPr algn="l" rtl="0"/>
                      <a:r>
                        <a:rPr lang="en-US" sz="1800" b="0" i="0" u="none" strike="noStrike" kern="1200" baseline="0" dirty="0">
                          <a:solidFill>
                            <a:schemeClr val="dk1"/>
                          </a:solidFill>
                          <a:latin typeface="+mn-lt"/>
                          <a:ea typeface="+mn-ea"/>
                          <a:cs typeface="+mn-cs"/>
                        </a:rPr>
                        <a:t>A patient was referred to you from another doctor. You don't agree with his/her diagnosis/treatment. Tell the patient that there are different ways of investigating and treating his case, and then call the first doctor to discuss. </a:t>
                      </a:r>
                    </a:p>
                    <a:p>
                      <a:pPr algn="l" rtl="0"/>
                      <a:r>
                        <a:rPr lang="en-US" sz="1800" b="0" i="0" u="none" strike="noStrike" kern="1200" baseline="0" dirty="0">
                          <a:solidFill>
                            <a:schemeClr val="dk1"/>
                          </a:solidFill>
                          <a:latin typeface="+mn-lt"/>
                          <a:ea typeface="+mn-ea"/>
                          <a:cs typeface="+mn-cs"/>
                        </a:rPr>
                        <a:t>	</a:t>
                      </a:r>
                    </a:p>
                    <a:p>
                      <a:pPr algn="l" rtl="0"/>
                      <a:endParaRPr lang="en-US" dirty="0"/>
                    </a:p>
                  </a:txBody>
                  <a:tcPr/>
                </a:tc>
                <a:tc>
                  <a:txBody>
                    <a:bodyPr/>
                    <a:lstStyle/>
                    <a:p>
                      <a:pPr algn="l" rtl="0"/>
                      <a:r>
                        <a:rPr lang="en-US" sz="1800" b="0" i="0" u="none" strike="noStrike" kern="1200" baseline="0" dirty="0">
                          <a:solidFill>
                            <a:schemeClr val="dk1"/>
                          </a:solidFill>
                          <a:latin typeface="+mn-lt"/>
                          <a:ea typeface="+mn-ea"/>
                          <a:cs typeface="+mn-cs"/>
                        </a:rPr>
                        <a:t> A doctor tells his patient, “How on earth did such an ignorant doctor give you such treatment? You are lucky you didn't continue with him.” </a:t>
                      </a:r>
                    </a:p>
                    <a:p>
                      <a:pPr algn="l" rtl="0"/>
                      <a:r>
                        <a:rPr lang="en-US" sz="1800" b="0" i="0" u="none" strike="noStrike" kern="1200" baseline="0" dirty="0">
                          <a:solidFill>
                            <a:schemeClr val="dk1"/>
                          </a:solidFill>
                          <a:latin typeface="+mn-lt"/>
                          <a:ea typeface="+mn-ea"/>
                          <a:cs typeface="+mn-cs"/>
                        </a:rPr>
                        <a:t>	</a:t>
                      </a:r>
                    </a:p>
                    <a:p>
                      <a:pPr algn="l" rtl="0"/>
                      <a:endParaRPr lang="en-US" dirty="0"/>
                    </a:p>
                  </a:txBody>
                  <a:tcPr/>
                </a:tc>
                <a:extLst>
                  <a:ext uri="{0D108BD9-81ED-4DB2-BD59-A6C34878D82A}">
                    <a16:rowId xmlns:a16="http://schemas.microsoft.com/office/drawing/2014/main" val="979080299"/>
                  </a:ext>
                </a:extLst>
              </a:tr>
            </a:tbl>
          </a:graphicData>
        </a:graphic>
      </p:graphicFrame>
    </p:spTree>
    <p:extLst>
      <p:ext uri="{BB962C8B-B14F-4D97-AF65-F5344CB8AC3E}">
        <p14:creationId xmlns:p14="http://schemas.microsoft.com/office/powerpoint/2010/main" val="1025647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1BC9-2491-4A2F-80C5-4A61006923B2}"/>
              </a:ext>
            </a:extLst>
          </p:cNvPr>
          <p:cNvSpPr>
            <a:spLocks noGrp="1"/>
          </p:cNvSpPr>
          <p:nvPr>
            <p:ph type="title"/>
          </p:nvPr>
        </p:nvSpPr>
        <p:spPr/>
        <p:txBody>
          <a:bodyPr/>
          <a:lstStyle/>
          <a:p>
            <a:endParaRPr lang="en-US"/>
          </a:p>
        </p:txBody>
      </p:sp>
      <p:graphicFrame>
        <p:nvGraphicFramePr>
          <p:cNvPr id="4" name="Table 4">
            <a:extLst>
              <a:ext uri="{FF2B5EF4-FFF2-40B4-BE49-F238E27FC236}">
                <a16:creationId xmlns:a16="http://schemas.microsoft.com/office/drawing/2014/main" id="{98ED8F5D-485B-4561-AE07-F90F81211839}"/>
              </a:ext>
            </a:extLst>
          </p:cNvPr>
          <p:cNvGraphicFramePr>
            <a:graphicFrameLocks noGrp="1"/>
          </p:cNvGraphicFramePr>
          <p:nvPr>
            <p:extLst>
              <p:ext uri="{D42A27DB-BD31-4B8C-83A1-F6EECF244321}">
                <p14:modId xmlns:p14="http://schemas.microsoft.com/office/powerpoint/2010/main" val="1014546633"/>
              </p:ext>
            </p:extLst>
          </p:nvPr>
        </p:nvGraphicFramePr>
        <p:xfrm>
          <a:off x="-108519" y="0"/>
          <a:ext cx="9252519" cy="8123486"/>
        </p:xfrm>
        <a:graphic>
          <a:graphicData uri="http://schemas.openxmlformats.org/drawingml/2006/table">
            <a:tbl>
              <a:tblPr firstRow="1" bandRow="1">
                <a:tableStyleId>{5C22544A-7EE6-4342-B048-85BDC9FD1C3A}</a:tableStyleId>
              </a:tblPr>
              <a:tblGrid>
                <a:gridCol w="3084173">
                  <a:extLst>
                    <a:ext uri="{9D8B030D-6E8A-4147-A177-3AD203B41FA5}">
                      <a16:colId xmlns:a16="http://schemas.microsoft.com/office/drawing/2014/main" val="1245717158"/>
                    </a:ext>
                  </a:extLst>
                </a:gridCol>
                <a:gridCol w="3084173">
                  <a:extLst>
                    <a:ext uri="{9D8B030D-6E8A-4147-A177-3AD203B41FA5}">
                      <a16:colId xmlns:a16="http://schemas.microsoft.com/office/drawing/2014/main" val="4203533939"/>
                    </a:ext>
                  </a:extLst>
                </a:gridCol>
                <a:gridCol w="3084173">
                  <a:extLst>
                    <a:ext uri="{9D8B030D-6E8A-4147-A177-3AD203B41FA5}">
                      <a16:colId xmlns:a16="http://schemas.microsoft.com/office/drawing/2014/main" val="4278607031"/>
                    </a:ext>
                  </a:extLst>
                </a:gridCol>
              </a:tblGrid>
              <a:tr h="1309438">
                <a:tc>
                  <a:txBody>
                    <a:bodyPr/>
                    <a:lstStyle/>
                    <a:p>
                      <a:pPr algn="ctr"/>
                      <a:r>
                        <a:rPr lang="en-US" sz="2000" b="1" dirty="0">
                          <a:solidFill>
                            <a:srgbClr val="FF0000"/>
                          </a:solidFill>
                        </a:rPr>
                        <a:t>Duty</a:t>
                      </a:r>
                    </a:p>
                  </a:txBody>
                  <a:tcPr marT="45703" marB="45703"/>
                </a:tc>
                <a:tc>
                  <a:txBody>
                    <a:bodyPr/>
                    <a:lstStyle/>
                    <a:p>
                      <a:pPr algn="ctr"/>
                      <a:r>
                        <a:rPr lang="en-US" sz="2000" b="1" dirty="0">
                          <a:solidFill>
                            <a:srgbClr val="FF0000"/>
                          </a:solidFill>
                        </a:rPr>
                        <a:t>Good (professional) example (What to do</a:t>
                      </a:r>
                    </a:p>
                  </a:txBody>
                  <a:tcPr marT="45703" marB="45703"/>
                </a:tc>
                <a:tc>
                  <a:txBody>
                    <a:bodyPr/>
                    <a:lstStyle/>
                    <a:p>
                      <a:pPr algn="ctr"/>
                      <a:r>
                        <a:rPr lang="en-US" sz="2000" b="1" dirty="0">
                          <a:solidFill>
                            <a:srgbClr val="FF0000"/>
                          </a:solidFill>
                        </a:rPr>
                        <a:t>Bad (unprofessional) example (What not to do)</a:t>
                      </a:r>
                    </a:p>
                  </a:txBody>
                  <a:tcPr marT="45703" marB="45703"/>
                </a:tc>
                <a:extLst>
                  <a:ext uri="{0D108BD9-81ED-4DB2-BD59-A6C34878D82A}">
                    <a16:rowId xmlns:a16="http://schemas.microsoft.com/office/drawing/2014/main" val="1026604625"/>
                  </a:ext>
                </a:extLst>
              </a:tr>
              <a:tr h="2744547">
                <a:tc>
                  <a:txBody>
                    <a:bodyPr/>
                    <a:lstStyle/>
                    <a:p>
                      <a:pPr algn="l" rtl="0"/>
                      <a:r>
                        <a:rPr lang="en-US" sz="2800" b="1" dirty="0"/>
                        <a:t>To exert every possible effort to educate colleagues </a:t>
                      </a:r>
                    </a:p>
                  </a:txBody>
                  <a:tcPr/>
                </a:tc>
                <a:tc>
                  <a:txBody>
                    <a:bodyPr/>
                    <a:lstStyle/>
                    <a:p>
                      <a:pPr algn="l" rtl="0"/>
                      <a:r>
                        <a:rPr lang="en-US" sz="2800" b="1" dirty="0"/>
                        <a:t>Read an interesting</a:t>
                      </a:r>
                    </a:p>
                    <a:p>
                      <a:pPr algn="l" rtl="0"/>
                      <a:r>
                        <a:rPr lang="en-US" sz="2800" b="1" dirty="0"/>
                        <a:t>article? Bought an</a:t>
                      </a:r>
                    </a:p>
                    <a:p>
                      <a:pPr algn="l" rtl="0"/>
                      <a:r>
                        <a:rPr lang="en-US" sz="2800" b="1" dirty="0"/>
                        <a:t>important book? Share it</a:t>
                      </a:r>
                    </a:p>
                    <a:p>
                      <a:pPr algn="l" rtl="0"/>
                      <a:r>
                        <a:rPr lang="en-US" sz="2800" b="1" dirty="0"/>
                        <a:t>with them</a:t>
                      </a:r>
                    </a:p>
                  </a:txBody>
                  <a:tcPr/>
                </a:tc>
                <a:tc>
                  <a:txBody>
                    <a:bodyPr/>
                    <a:lstStyle/>
                    <a:p>
                      <a:pPr algn="l" rtl="0"/>
                      <a:r>
                        <a:rPr lang="en-US" sz="2800" b="1" dirty="0"/>
                        <a:t>Hiding the important notes</a:t>
                      </a:r>
                    </a:p>
                    <a:p>
                      <a:pPr algn="l" rtl="0"/>
                      <a:r>
                        <a:rPr lang="en-US" sz="2800" b="1" dirty="0"/>
                        <a:t>or questions that your</a:t>
                      </a:r>
                    </a:p>
                    <a:p>
                      <a:pPr algn="l" rtl="0"/>
                      <a:r>
                        <a:rPr lang="en-US" sz="2800" b="1" dirty="0"/>
                        <a:t>senior colleagues gave you</a:t>
                      </a:r>
                    </a:p>
                  </a:txBody>
                  <a:tcPr/>
                </a:tc>
                <a:extLst>
                  <a:ext uri="{0D108BD9-81ED-4DB2-BD59-A6C34878D82A}">
                    <a16:rowId xmlns:a16="http://schemas.microsoft.com/office/drawing/2014/main" val="1007871463"/>
                  </a:ext>
                </a:extLst>
              </a:tr>
              <a:tr h="4069501">
                <a:tc>
                  <a:txBody>
                    <a:bodyPr/>
                    <a:lstStyle/>
                    <a:p>
                      <a:pPr algn="l" rtl="0"/>
                      <a:r>
                        <a:rPr lang="en-US" sz="2800" b="1" dirty="0"/>
                        <a:t>Respect the differences among colleagues (gender, culture, belief…)</a:t>
                      </a:r>
                    </a:p>
                  </a:txBody>
                  <a:tcPr/>
                </a:tc>
                <a:tc>
                  <a:txBody>
                    <a:bodyPr/>
                    <a:lstStyle/>
                    <a:p>
                      <a:pPr algn="l" rtl="0"/>
                      <a:r>
                        <a:rPr lang="en-US" sz="2800" b="1" dirty="0"/>
                        <a:t>Your colleague is from a peripheral part of the country; tell him “It's amazing that you could have gained all these achievements being from there.”</a:t>
                      </a:r>
                    </a:p>
                  </a:txBody>
                  <a:tcPr/>
                </a:tc>
                <a:tc>
                  <a:txBody>
                    <a:bodyPr/>
                    <a:lstStyle/>
                    <a:p>
                      <a:pPr algn="l" rtl="0"/>
                      <a:r>
                        <a:rPr lang="en-US" sz="2800" b="1" dirty="0"/>
                        <a:t>Telling jokes about your colleague's nationality or tribe in front of everyone</a:t>
                      </a:r>
                    </a:p>
                  </a:txBody>
                  <a:tcPr/>
                </a:tc>
                <a:extLst>
                  <a:ext uri="{0D108BD9-81ED-4DB2-BD59-A6C34878D82A}">
                    <a16:rowId xmlns:a16="http://schemas.microsoft.com/office/drawing/2014/main" val="979080299"/>
                  </a:ext>
                </a:extLst>
              </a:tr>
            </a:tbl>
          </a:graphicData>
        </a:graphic>
      </p:graphicFrame>
    </p:spTree>
    <p:extLst>
      <p:ext uri="{BB962C8B-B14F-4D97-AF65-F5344CB8AC3E}">
        <p14:creationId xmlns:p14="http://schemas.microsoft.com/office/powerpoint/2010/main" val="2981348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8DB5E925-BE92-4B11-B447-931EDB2EE5F7}"/>
              </a:ext>
            </a:extLst>
          </p:cNvPr>
          <p:cNvSpPr>
            <a:spLocks noGrp="1"/>
          </p:cNvSpPr>
          <p:nvPr>
            <p:ph type="title"/>
          </p:nvPr>
        </p:nvSpPr>
        <p:spPr/>
        <p:txBody>
          <a:bodyPr/>
          <a:lstStyle/>
          <a:p>
            <a:endParaRPr lang="en-US" altLang="en-US">
              <a:cs typeface="Times New Roman" panose="02020603050405020304" pitchFamily="18" charset="0"/>
            </a:endParaRPr>
          </a:p>
        </p:txBody>
      </p:sp>
      <p:pic>
        <p:nvPicPr>
          <p:cNvPr id="3075" name="Content Placeholder 3">
            <a:extLst>
              <a:ext uri="{FF2B5EF4-FFF2-40B4-BE49-F238E27FC236}">
                <a16:creationId xmlns:a16="http://schemas.microsoft.com/office/drawing/2014/main" id="{A0856C0F-43CD-4944-AD1E-8FAF64A2A9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27388" y="1735138"/>
            <a:ext cx="2570162" cy="2627312"/>
          </a:xfrm>
        </p:spPr>
      </p:pic>
      <p:pic>
        <p:nvPicPr>
          <p:cNvPr id="3076" name="Picture 4">
            <a:extLst>
              <a:ext uri="{FF2B5EF4-FFF2-40B4-BE49-F238E27FC236}">
                <a16:creationId xmlns:a16="http://schemas.microsoft.com/office/drawing/2014/main" id="{B5AF1E47-A637-4DCF-B818-5908F8423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9520"/>
          <a:stretch>
            <a:fillRect/>
          </a:stretch>
        </p:blipFill>
        <p:spPr bwMode="auto">
          <a:xfrm>
            <a:off x="755650" y="1735138"/>
            <a:ext cx="17287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a:extLst>
              <a:ext uri="{FF2B5EF4-FFF2-40B4-BE49-F238E27FC236}">
                <a16:creationId xmlns:a16="http://schemas.microsoft.com/office/drawing/2014/main" id="{75AB85C8-B804-4AAB-9E95-12E1546018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1894"/>
          <a:stretch>
            <a:fillRect/>
          </a:stretch>
        </p:blipFill>
        <p:spPr bwMode="auto">
          <a:xfrm>
            <a:off x="2987675" y="-223838"/>
            <a:ext cx="2505075"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a:extLst>
              <a:ext uri="{FF2B5EF4-FFF2-40B4-BE49-F238E27FC236}">
                <a16:creationId xmlns:a16="http://schemas.microsoft.com/office/drawing/2014/main" id="{50BFFBD5-0454-4C73-8639-1D41C74CDB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50000"/>
          <a:stretch>
            <a:fillRect/>
          </a:stretch>
        </p:blipFill>
        <p:spPr bwMode="auto">
          <a:xfrm>
            <a:off x="6875463" y="1916113"/>
            <a:ext cx="10731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a:extLst>
              <a:ext uri="{FF2B5EF4-FFF2-40B4-BE49-F238E27FC236}">
                <a16:creationId xmlns:a16="http://schemas.microsoft.com/office/drawing/2014/main" id="{85131A16-0571-4672-A667-856BF3D289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040188"/>
            <a:ext cx="18097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llout: Down Arrow 8">
            <a:extLst>
              <a:ext uri="{FF2B5EF4-FFF2-40B4-BE49-F238E27FC236}">
                <a16:creationId xmlns:a16="http://schemas.microsoft.com/office/drawing/2014/main" id="{8B08E055-F983-4BCA-8604-45A65FA0F53A}"/>
              </a:ext>
            </a:extLst>
          </p:cNvPr>
          <p:cNvSpPr/>
          <p:nvPr/>
        </p:nvSpPr>
        <p:spPr>
          <a:xfrm rot="18681522">
            <a:off x="1954213" y="2652713"/>
            <a:ext cx="1168400" cy="1143000"/>
          </a:xfrm>
          <a:prstGeom prst="downArrowCallout">
            <a:avLst>
              <a:gd name="adj1" fmla="val 0"/>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please</a:t>
            </a:r>
          </a:p>
        </p:txBody>
      </p:sp>
      <p:sp>
        <p:nvSpPr>
          <p:cNvPr id="11" name="Callout: Down Arrow 10">
            <a:extLst>
              <a:ext uri="{FF2B5EF4-FFF2-40B4-BE49-F238E27FC236}">
                <a16:creationId xmlns:a16="http://schemas.microsoft.com/office/drawing/2014/main" id="{8B4DCB1C-3F79-4BC7-86B8-EDDE9E7AE20D}"/>
              </a:ext>
            </a:extLst>
          </p:cNvPr>
          <p:cNvSpPr/>
          <p:nvPr/>
        </p:nvSpPr>
        <p:spPr>
          <a:xfrm rot="13467701">
            <a:off x="1866900" y="4138613"/>
            <a:ext cx="1166813" cy="1698625"/>
          </a:xfrm>
          <a:prstGeom prst="downArrowCallout">
            <a:avLst>
              <a:gd name="adj1" fmla="val 0"/>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please</a:t>
            </a:r>
          </a:p>
        </p:txBody>
      </p:sp>
      <p:sp>
        <p:nvSpPr>
          <p:cNvPr id="12" name="Callout: Down Arrow 11">
            <a:extLst>
              <a:ext uri="{FF2B5EF4-FFF2-40B4-BE49-F238E27FC236}">
                <a16:creationId xmlns:a16="http://schemas.microsoft.com/office/drawing/2014/main" id="{2A42531E-DC07-48C1-BB8E-7AF13CE85444}"/>
              </a:ext>
            </a:extLst>
          </p:cNvPr>
          <p:cNvSpPr/>
          <p:nvPr/>
        </p:nvSpPr>
        <p:spPr>
          <a:xfrm rot="3856913">
            <a:off x="6069013" y="2552700"/>
            <a:ext cx="1168400" cy="1336675"/>
          </a:xfrm>
          <a:prstGeom prst="downArrowCallout">
            <a:avLst>
              <a:gd name="adj1" fmla="val 0"/>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please</a:t>
            </a:r>
          </a:p>
        </p:txBody>
      </p:sp>
      <p:pic>
        <p:nvPicPr>
          <p:cNvPr id="3083" name="Picture 9">
            <a:extLst>
              <a:ext uri="{FF2B5EF4-FFF2-40B4-BE49-F238E27FC236}">
                <a16:creationId xmlns:a16="http://schemas.microsoft.com/office/drawing/2014/main" id="{0B312AFC-9D72-4069-BA2F-CB6984F86D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622" r="3268" b="27951"/>
          <a:stretch>
            <a:fillRect/>
          </a:stretch>
        </p:blipFill>
        <p:spPr bwMode="auto">
          <a:xfrm>
            <a:off x="3238500" y="3489325"/>
            <a:ext cx="2727325"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649379D-EDA2-4F84-9106-ED69E095D48D}"/>
              </a:ext>
            </a:extLst>
          </p:cNvPr>
          <p:cNvSpPr/>
          <p:nvPr/>
        </p:nvSpPr>
        <p:spPr>
          <a:xfrm>
            <a:off x="2987675" y="1417638"/>
            <a:ext cx="3312517" cy="45850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7D7D3-153A-41B7-B021-AEA10FCB1C75}"/>
              </a:ext>
            </a:extLst>
          </p:cNvPr>
          <p:cNvSpPr>
            <a:spLocks noGrp="1"/>
          </p:cNvSpPr>
          <p:nvPr>
            <p:ph type="title"/>
          </p:nvPr>
        </p:nvSpPr>
        <p:spPr/>
        <p:txBody>
          <a:bodyPr/>
          <a:lstStyle/>
          <a:p>
            <a:endParaRPr lang="en-US"/>
          </a:p>
        </p:txBody>
      </p:sp>
      <p:graphicFrame>
        <p:nvGraphicFramePr>
          <p:cNvPr id="4" name="Table 4">
            <a:extLst>
              <a:ext uri="{FF2B5EF4-FFF2-40B4-BE49-F238E27FC236}">
                <a16:creationId xmlns:a16="http://schemas.microsoft.com/office/drawing/2014/main" id="{4A7EDEF5-D64F-41CB-9533-8DD9CB7DFF81}"/>
              </a:ext>
            </a:extLst>
          </p:cNvPr>
          <p:cNvGraphicFramePr>
            <a:graphicFrameLocks noGrp="1"/>
          </p:cNvGraphicFramePr>
          <p:nvPr>
            <p:extLst>
              <p:ext uri="{D42A27DB-BD31-4B8C-83A1-F6EECF244321}">
                <p14:modId xmlns:p14="http://schemas.microsoft.com/office/powerpoint/2010/main" val="1215270468"/>
              </p:ext>
            </p:extLst>
          </p:nvPr>
        </p:nvGraphicFramePr>
        <p:xfrm>
          <a:off x="0" y="0"/>
          <a:ext cx="9144000" cy="6741367"/>
        </p:xfrm>
        <a:graphic>
          <a:graphicData uri="http://schemas.openxmlformats.org/drawingml/2006/table">
            <a:tbl>
              <a:tblPr firstRow="1" bandRow="1">
                <a:tableStyleId>{5C22544A-7EE6-4342-B048-85BDC9FD1C3A}</a:tableStyleId>
              </a:tblPr>
              <a:tblGrid>
                <a:gridCol w="3419872">
                  <a:extLst>
                    <a:ext uri="{9D8B030D-6E8A-4147-A177-3AD203B41FA5}">
                      <a16:colId xmlns:a16="http://schemas.microsoft.com/office/drawing/2014/main" val="1245717158"/>
                    </a:ext>
                  </a:extLst>
                </a:gridCol>
                <a:gridCol w="2676128">
                  <a:extLst>
                    <a:ext uri="{9D8B030D-6E8A-4147-A177-3AD203B41FA5}">
                      <a16:colId xmlns:a16="http://schemas.microsoft.com/office/drawing/2014/main" val="4203533939"/>
                    </a:ext>
                  </a:extLst>
                </a:gridCol>
                <a:gridCol w="3048000">
                  <a:extLst>
                    <a:ext uri="{9D8B030D-6E8A-4147-A177-3AD203B41FA5}">
                      <a16:colId xmlns:a16="http://schemas.microsoft.com/office/drawing/2014/main" val="4278607031"/>
                    </a:ext>
                  </a:extLst>
                </a:gridCol>
              </a:tblGrid>
              <a:tr h="1474309">
                <a:tc>
                  <a:txBody>
                    <a:bodyPr/>
                    <a:lstStyle/>
                    <a:p>
                      <a:pPr algn="ctr"/>
                      <a:r>
                        <a:rPr lang="en-US" sz="2000" b="1" dirty="0">
                          <a:solidFill>
                            <a:srgbClr val="FF0000"/>
                          </a:solidFill>
                        </a:rPr>
                        <a:t>Duty</a:t>
                      </a:r>
                    </a:p>
                  </a:txBody>
                  <a:tcPr marT="45703" marB="45703"/>
                </a:tc>
                <a:tc>
                  <a:txBody>
                    <a:bodyPr/>
                    <a:lstStyle/>
                    <a:p>
                      <a:pPr algn="ctr"/>
                      <a:r>
                        <a:rPr lang="en-US" sz="2000" b="1" dirty="0">
                          <a:solidFill>
                            <a:srgbClr val="FF0000"/>
                          </a:solidFill>
                        </a:rPr>
                        <a:t>Good (professional) example (What to do</a:t>
                      </a:r>
                    </a:p>
                  </a:txBody>
                  <a:tcPr marT="45703" marB="45703"/>
                </a:tc>
                <a:tc>
                  <a:txBody>
                    <a:bodyPr/>
                    <a:lstStyle/>
                    <a:p>
                      <a:pPr algn="ctr"/>
                      <a:r>
                        <a:rPr lang="en-US" sz="2000" b="1" dirty="0">
                          <a:solidFill>
                            <a:srgbClr val="FF0000"/>
                          </a:solidFill>
                        </a:rPr>
                        <a:t>Bad (unprofessional) example (What not to do)</a:t>
                      </a:r>
                    </a:p>
                  </a:txBody>
                  <a:tcPr marT="45703" marB="45703"/>
                </a:tc>
                <a:extLst>
                  <a:ext uri="{0D108BD9-81ED-4DB2-BD59-A6C34878D82A}">
                    <a16:rowId xmlns:a16="http://schemas.microsoft.com/office/drawing/2014/main" val="1026604625"/>
                  </a:ext>
                </a:extLst>
              </a:tr>
              <a:tr h="2815594">
                <a:tc>
                  <a:txBody>
                    <a:bodyPr/>
                    <a:lstStyle/>
                    <a:p>
                      <a:pPr algn="l" rtl="0"/>
                      <a:r>
                        <a:rPr lang="en-US" sz="2400" b="1" dirty="0"/>
                        <a:t>The physician should respect other nonphysician medical professional colleagues, and appreciate their roles in the health care of the patient </a:t>
                      </a:r>
                    </a:p>
                  </a:txBody>
                  <a:tcPr/>
                </a:tc>
                <a:tc>
                  <a:txBody>
                    <a:bodyPr/>
                    <a:lstStyle/>
                    <a:p>
                      <a:pPr algn="l" rtl="0"/>
                      <a:r>
                        <a:rPr lang="en-US" sz="2400" b="1" dirty="0"/>
                        <a:t>You learned something from a nurse or midwife? “Thanks. I'm so grateful you showed me that.” </a:t>
                      </a:r>
                    </a:p>
                  </a:txBody>
                  <a:tcPr/>
                </a:tc>
                <a:tc>
                  <a:txBody>
                    <a:bodyPr/>
                    <a:lstStyle/>
                    <a:p>
                      <a:pPr algn="l" rtl="0"/>
                      <a:r>
                        <a:rPr lang="en-US" sz="2400" b="1" dirty="0"/>
                        <a:t>A doctor says to a midwife, “This is a doctor's job. Please give way!” </a:t>
                      </a:r>
                    </a:p>
                  </a:txBody>
                  <a:tcPr/>
                </a:tc>
                <a:extLst>
                  <a:ext uri="{0D108BD9-81ED-4DB2-BD59-A6C34878D82A}">
                    <a16:rowId xmlns:a16="http://schemas.microsoft.com/office/drawing/2014/main" val="1007871463"/>
                  </a:ext>
                </a:extLst>
              </a:tr>
              <a:tr h="2451464">
                <a:tc>
                  <a:txBody>
                    <a:bodyPr/>
                    <a:lstStyle/>
                    <a:p>
                      <a:pPr algn="l" rtl="0"/>
                      <a:r>
                        <a:rPr lang="en-US" sz="2400" b="1" dirty="0"/>
                        <a:t>He/she must report incidents in which a colleague's actions would be dangerous could be dangerous to the authority concerned</a:t>
                      </a:r>
                    </a:p>
                  </a:txBody>
                  <a:tcPr/>
                </a:tc>
                <a:tc>
                  <a:txBody>
                    <a:bodyPr/>
                    <a:lstStyle/>
                    <a:p>
                      <a:pPr algn="l" rtl="0"/>
                      <a:r>
                        <a:rPr lang="en-US" sz="2400" b="1" dirty="0"/>
                        <a:t>Your surgery consultant made a mistake during surgery; write it down in the surgery sheet.</a:t>
                      </a:r>
                    </a:p>
                  </a:txBody>
                  <a:tcPr/>
                </a:tc>
                <a:tc>
                  <a:txBody>
                    <a:bodyPr/>
                    <a:lstStyle/>
                    <a:p>
                      <a:pPr algn="l" rtl="0"/>
                      <a:r>
                        <a:rPr lang="en-US" sz="2400" b="1" dirty="0"/>
                        <a:t>“Why should I cause myself trouble? Nobody was hurt anyway.</a:t>
                      </a:r>
                    </a:p>
                  </a:txBody>
                  <a:tcPr/>
                </a:tc>
                <a:extLst>
                  <a:ext uri="{0D108BD9-81ED-4DB2-BD59-A6C34878D82A}">
                    <a16:rowId xmlns:a16="http://schemas.microsoft.com/office/drawing/2014/main" val="979080299"/>
                  </a:ext>
                </a:extLst>
              </a:tr>
            </a:tbl>
          </a:graphicData>
        </a:graphic>
      </p:graphicFrame>
    </p:spTree>
    <p:extLst>
      <p:ext uri="{BB962C8B-B14F-4D97-AF65-F5344CB8AC3E}">
        <p14:creationId xmlns:p14="http://schemas.microsoft.com/office/powerpoint/2010/main" val="350044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47B8F-096C-42F7-8C5F-F2C92DBCF386}"/>
              </a:ext>
            </a:extLst>
          </p:cNvPr>
          <p:cNvSpPr>
            <a:spLocks noGrp="1"/>
          </p:cNvSpPr>
          <p:nvPr>
            <p:ph type="title"/>
          </p:nvPr>
        </p:nvSpPr>
        <p:spPr>
          <a:xfrm>
            <a:off x="457200" y="428625"/>
            <a:ext cx="8229600" cy="830263"/>
          </a:xfrm>
        </p:spPr>
        <p:txBody>
          <a:bodyPr rtlCol="0">
            <a:normAutofit fontScale="90000"/>
          </a:bodyPr>
          <a:lstStyle/>
          <a:p>
            <a:pPr rtl="0" eaLnBrk="1" fontAlgn="auto" hangingPunct="1">
              <a:spcAft>
                <a:spcPts val="0"/>
              </a:spcAft>
              <a:defRPr/>
            </a:pPr>
            <a:r>
              <a:rPr lang="en-US" sz="3600" b="1" dirty="0">
                <a:solidFill>
                  <a:srgbClr val="FF0000"/>
                </a:solidFill>
              </a:rPr>
              <a:t>3. Duties of physicians </a:t>
            </a:r>
            <a:r>
              <a:rPr lang="en-US" sz="3600" b="1" u="sng" dirty="0">
                <a:solidFill>
                  <a:srgbClr val="FF0000"/>
                </a:solidFill>
              </a:rPr>
              <a:t>toward patient:</a:t>
            </a:r>
            <a:br>
              <a:rPr lang="en-US" sz="3600" b="1" u="sng" dirty="0">
                <a:solidFill>
                  <a:srgbClr val="FF0000"/>
                </a:solidFill>
              </a:rPr>
            </a:br>
            <a:r>
              <a:rPr lang="en-US" sz="3600" b="1" u="sng" dirty="0">
                <a:solidFill>
                  <a:srgbClr val="FF0000"/>
                </a:solidFill>
              </a:rPr>
              <a:t> (physician-patient relationship</a:t>
            </a:r>
            <a:r>
              <a:rPr lang="en-US" sz="3100" u="sng" dirty="0"/>
              <a:t>).</a:t>
            </a:r>
            <a:br>
              <a:rPr lang="en-US" dirty="0"/>
            </a:br>
            <a:endParaRPr lang="en-US" dirty="0"/>
          </a:p>
        </p:txBody>
      </p:sp>
      <p:sp>
        <p:nvSpPr>
          <p:cNvPr id="3" name="Content Placeholder 2">
            <a:extLst>
              <a:ext uri="{FF2B5EF4-FFF2-40B4-BE49-F238E27FC236}">
                <a16:creationId xmlns:a16="http://schemas.microsoft.com/office/drawing/2014/main" id="{FE4C1C81-BF67-44C0-8F8A-79568D2A3B3A}"/>
              </a:ext>
            </a:extLst>
          </p:cNvPr>
          <p:cNvSpPr>
            <a:spLocks noGrp="1"/>
          </p:cNvSpPr>
          <p:nvPr>
            <p:ph idx="1"/>
          </p:nvPr>
        </p:nvSpPr>
        <p:spPr>
          <a:xfrm>
            <a:off x="107950" y="2286000"/>
            <a:ext cx="9144000" cy="5175250"/>
          </a:xfrm>
        </p:spPr>
        <p:txBody>
          <a:bodyPr rtlCol="0">
            <a:noAutofit/>
          </a:bodyPr>
          <a:lstStyle/>
          <a:p>
            <a:pPr algn="l" rtl="0" eaLnBrk="1" fontAlgn="auto" hangingPunct="1">
              <a:spcAft>
                <a:spcPts val="0"/>
              </a:spcAft>
              <a:buFont typeface="Arial" panose="020B0604020202020204" pitchFamily="34" charset="0"/>
              <a:buNone/>
              <a:defRPr/>
            </a:pPr>
            <a:r>
              <a:rPr lang="en-US" sz="2400" u="sng" dirty="0"/>
              <a:t>Physician should:</a:t>
            </a:r>
          </a:p>
          <a:p>
            <a:pPr algn="l" rtl="0" eaLnBrk="1" fontAlgn="auto" hangingPunct="1">
              <a:spcAft>
                <a:spcPts val="0"/>
              </a:spcAft>
              <a:defRPr/>
            </a:pPr>
            <a:r>
              <a:rPr lang="en-US" sz="2400" dirty="0"/>
              <a:t> </a:t>
            </a:r>
            <a:r>
              <a:rPr lang="en-US" sz="2000" b="1" dirty="0"/>
              <a:t>Owe his patients </a:t>
            </a:r>
            <a:r>
              <a:rPr lang="en-US" sz="2000" b="1" dirty="0">
                <a:solidFill>
                  <a:srgbClr val="0070C0"/>
                </a:solidFill>
              </a:rPr>
              <a:t>complete loyalty </a:t>
            </a:r>
            <a:r>
              <a:rPr lang="en-US" sz="2000" b="1" dirty="0"/>
              <a:t>and all the resources of his science.</a:t>
            </a:r>
          </a:p>
          <a:p>
            <a:pPr marL="0" indent="355600" algn="l" rtl="0" eaLnBrk="1" fontAlgn="auto" hangingPunct="1">
              <a:spcAft>
                <a:spcPts val="0"/>
              </a:spcAft>
              <a:defRPr/>
            </a:pPr>
            <a:r>
              <a:rPr lang="en-US" sz="2000" b="1" dirty="0">
                <a:solidFill>
                  <a:srgbClr val="0070C0"/>
                </a:solidFill>
              </a:rPr>
              <a:t>Request another physician </a:t>
            </a:r>
            <a:r>
              <a:rPr lang="en-US" sz="2000" b="1" dirty="0"/>
              <a:t>who has the necessary ability. </a:t>
            </a:r>
            <a:r>
              <a:rPr lang="ar-EG" sz="2000" b="1" dirty="0"/>
              <a:t>يستدعى</a:t>
            </a:r>
            <a:endParaRPr lang="en-US" sz="2000" b="1" dirty="0"/>
          </a:p>
          <a:p>
            <a:pPr marL="0" indent="355600" algn="l" rtl="0" eaLnBrk="1" fontAlgn="auto" hangingPunct="1">
              <a:spcAft>
                <a:spcPts val="0"/>
              </a:spcAft>
              <a:defRPr/>
            </a:pPr>
            <a:r>
              <a:rPr lang="en-US" sz="2000" b="1" dirty="0"/>
              <a:t>Observe </a:t>
            </a:r>
            <a:r>
              <a:rPr lang="en-US" sz="2000" b="1" dirty="0">
                <a:solidFill>
                  <a:srgbClr val="0070C0"/>
                </a:solidFill>
              </a:rPr>
              <a:t>absolute confidentiality </a:t>
            </a:r>
            <a:r>
              <a:rPr lang="en-US" sz="2000" b="1" dirty="0"/>
              <a:t>even after the patient has died.</a:t>
            </a:r>
          </a:p>
          <a:p>
            <a:pPr algn="l" rtl="0" eaLnBrk="1" fontAlgn="auto" hangingPunct="1">
              <a:spcAft>
                <a:spcPts val="0"/>
              </a:spcAft>
              <a:defRPr/>
            </a:pPr>
            <a:r>
              <a:rPr lang="en-US" sz="2000" b="1" dirty="0"/>
              <a:t>Provide the patient with </a:t>
            </a:r>
            <a:r>
              <a:rPr lang="en-US" sz="2000" b="1" dirty="0">
                <a:solidFill>
                  <a:srgbClr val="0070C0"/>
                </a:solidFill>
              </a:rPr>
              <a:t>information</a:t>
            </a:r>
            <a:r>
              <a:rPr lang="en-US" sz="2000" b="1" dirty="0"/>
              <a:t> necessary to explain why physician recommendation ought to be followed. </a:t>
            </a:r>
          </a:p>
          <a:p>
            <a:pPr algn="l" rtl="0" eaLnBrk="1" fontAlgn="auto" hangingPunct="1">
              <a:spcAft>
                <a:spcPts val="0"/>
              </a:spcAft>
              <a:buFont typeface="Arial" panose="020B0604020202020204" pitchFamily="34" charset="0"/>
              <a:buNone/>
              <a:defRPr/>
            </a:pPr>
            <a:endParaRPr lang="en-US" sz="2400" dirty="0"/>
          </a:p>
          <a:p>
            <a:pPr marL="0" indent="0" algn="l" rtl="0" eaLnBrk="1" fontAlgn="auto" hangingPunct="1">
              <a:spcAft>
                <a:spcPts val="0"/>
              </a:spcAft>
              <a:buFont typeface="Arial" panose="020B0604020202020204" pitchFamily="34" charset="0"/>
              <a:buNone/>
              <a:defRPr/>
            </a:pPr>
            <a:r>
              <a:rPr lang="en-US" sz="2400" u="sng" dirty="0"/>
              <a:t>The patient is </a:t>
            </a:r>
          </a:p>
          <a:p>
            <a:pPr marL="0" indent="0" algn="l" rtl="0" eaLnBrk="1" fontAlgn="auto" hangingPunct="1">
              <a:spcAft>
                <a:spcPts val="0"/>
              </a:spcAft>
              <a:buFont typeface="Arial" panose="020B0604020202020204" pitchFamily="34" charset="0"/>
              <a:buNone/>
              <a:defRPr/>
            </a:pPr>
            <a:r>
              <a:rPr lang="en-US" sz="2000" b="1" dirty="0"/>
              <a:t>Obligated</a:t>
            </a:r>
            <a:r>
              <a:rPr lang="en-US" sz="2000" b="1" u="sng" dirty="0"/>
              <a:t> </a:t>
            </a:r>
            <a:r>
              <a:rPr lang="en-US" sz="2000" b="1" dirty="0">
                <a:solidFill>
                  <a:srgbClr val="0070C0"/>
                </a:solidFill>
              </a:rPr>
              <a:t>to participate and cooperate </a:t>
            </a:r>
            <a:r>
              <a:rPr lang="en-US" sz="2000" b="1" dirty="0"/>
              <a:t>in the treatment and to follow reasonable instructions for further evaluation and treatment.                        </a:t>
            </a:r>
          </a:p>
          <a:p>
            <a:pPr eaLnBrk="1" fontAlgn="auto" hangingPunct="1">
              <a:spcAft>
                <a:spcPts val="0"/>
              </a:spcAft>
              <a:buFont typeface="Arial" panose="020B0604020202020204" pitchFamily="34" charset="0"/>
              <a:buNone/>
              <a:defRPr/>
            </a:pPr>
            <a:r>
              <a:rPr lang="en-US" sz="2000" b="1" dirty="0"/>
              <a:t>                                             </a:t>
            </a:r>
          </a:p>
        </p:txBody>
      </p:sp>
      <p:pic>
        <p:nvPicPr>
          <p:cNvPr id="14340" name="Picture 2">
            <a:extLst>
              <a:ext uri="{FF2B5EF4-FFF2-40B4-BE49-F238E27FC236}">
                <a16:creationId xmlns:a16="http://schemas.microsoft.com/office/drawing/2014/main" id="{F05232B9-1B6A-481D-8D29-2EBE221AC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12" t="33441" r="6039" b="33485"/>
          <a:stretch>
            <a:fillRect/>
          </a:stretch>
        </p:blipFill>
        <p:spPr bwMode="auto">
          <a:xfrm>
            <a:off x="4786313" y="1000125"/>
            <a:ext cx="39957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D8636FF-320E-4F0A-96B1-4997C45A610F}"/>
              </a:ext>
            </a:extLst>
          </p:cNvPr>
          <p:cNvSpPr>
            <a:spLocks noGrp="1" noChangeArrowheads="1"/>
          </p:cNvSpPr>
          <p:nvPr>
            <p:ph type="title"/>
          </p:nvPr>
        </p:nvSpPr>
        <p:spPr/>
        <p:txBody>
          <a:bodyPr rtlCol="1">
            <a:normAutofit fontScale="90000"/>
          </a:bodyPr>
          <a:lstStyle/>
          <a:p>
            <a:pPr eaLnBrk="1" fontAlgn="auto" hangingPunct="1">
              <a:spcAft>
                <a:spcPts val="0"/>
              </a:spcAft>
              <a:defRPr/>
            </a:pPr>
            <a:r>
              <a:rPr lang="en-US" altLang="en-US" b="1" i="1">
                <a:solidFill>
                  <a:srgbClr val="CC3300"/>
                </a:solidFill>
              </a:rPr>
              <a:t>Duties of the physician towards the patients</a:t>
            </a:r>
            <a:r>
              <a:rPr lang="en-US" altLang="en-US"/>
              <a:t> </a:t>
            </a:r>
          </a:p>
        </p:txBody>
      </p:sp>
      <p:sp>
        <p:nvSpPr>
          <p:cNvPr id="38915" name="Rectangle 3">
            <a:extLst>
              <a:ext uri="{FF2B5EF4-FFF2-40B4-BE49-F238E27FC236}">
                <a16:creationId xmlns:a16="http://schemas.microsoft.com/office/drawing/2014/main" id="{A0FC5BFB-0971-4139-95F0-62A69BD7C160}"/>
              </a:ext>
            </a:extLst>
          </p:cNvPr>
          <p:cNvSpPr>
            <a:spLocks noGrp="1" noChangeArrowheads="1"/>
          </p:cNvSpPr>
          <p:nvPr>
            <p:ph type="body" idx="1"/>
          </p:nvPr>
        </p:nvSpPr>
        <p:spPr>
          <a:xfrm>
            <a:off x="0" y="1714500"/>
            <a:ext cx="8715375" cy="3857625"/>
          </a:xfrm>
        </p:spPr>
        <p:txBody>
          <a:bodyPr rtlCol="1">
            <a:normAutofit lnSpcReduction="10000"/>
          </a:bodyPr>
          <a:lstStyle/>
          <a:p>
            <a:pPr marL="533400" indent="-533400" algn="just" rtl="0" eaLnBrk="1" fontAlgn="auto" hangingPunct="1">
              <a:lnSpc>
                <a:spcPct val="80000"/>
              </a:lnSpc>
              <a:spcAft>
                <a:spcPts val="0"/>
              </a:spcAft>
              <a:buFont typeface="Wingdings" pitchFamily="2" charset="2"/>
              <a:buNone/>
              <a:defRPr/>
            </a:pPr>
            <a:r>
              <a:rPr lang="en-US" altLang="en-US" sz="2600" dirty="0"/>
              <a:t>1- </a:t>
            </a:r>
            <a:r>
              <a:rPr lang="en-US" altLang="en-US" sz="2800" b="1" i="1" dirty="0">
                <a:solidFill>
                  <a:srgbClr val="002060"/>
                </a:solidFill>
              </a:rPr>
              <a:t>He should be in good and kind relation with the patients. </a:t>
            </a:r>
          </a:p>
          <a:p>
            <a:pPr marL="533400" indent="-533400" algn="just" rtl="0" eaLnBrk="1" fontAlgn="auto" hangingPunct="1">
              <a:lnSpc>
                <a:spcPct val="80000"/>
              </a:lnSpc>
              <a:spcAft>
                <a:spcPts val="0"/>
              </a:spcAft>
              <a:buFont typeface="Wingdings" pitchFamily="2" charset="2"/>
              <a:buNone/>
              <a:defRPr/>
            </a:pPr>
            <a:endParaRPr lang="en-US" altLang="en-US" sz="2800" b="1" i="1" dirty="0">
              <a:solidFill>
                <a:srgbClr val="002060"/>
              </a:solidFill>
            </a:endParaRPr>
          </a:p>
          <a:p>
            <a:pPr marL="533400" indent="-533400" algn="just" rtl="0" eaLnBrk="1" fontAlgn="auto" hangingPunct="1">
              <a:lnSpc>
                <a:spcPct val="80000"/>
              </a:lnSpc>
              <a:spcAft>
                <a:spcPts val="0"/>
              </a:spcAft>
              <a:buFont typeface="Wingdings" pitchFamily="2" charset="2"/>
              <a:buNone/>
              <a:defRPr/>
            </a:pPr>
            <a:r>
              <a:rPr lang="en-US" altLang="en-US" sz="2800" b="1" i="1" dirty="0">
                <a:solidFill>
                  <a:srgbClr val="002060"/>
                </a:solidFill>
              </a:rPr>
              <a:t>2- He has to do his utmost for caring of his patient. He should respect the patient's life, trying always to protect not to harm it and to reduce the patients pains. </a:t>
            </a:r>
          </a:p>
          <a:p>
            <a:pPr marL="533400" indent="-533400" algn="just" rtl="0" eaLnBrk="1" fontAlgn="auto" hangingPunct="1">
              <a:lnSpc>
                <a:spcPct val="80000"/>
              </a:lnSpc>
              <a:spcAft>
                <a:spcPts val="0"/>
              </a:spcAft>
              <a:buFont typeface="Wingdings" pitchFamily="2" charset="2"/>
              <a:buNone/>
              <a:defRPr/>
            </a:pPr>
            <a:endParaRPr lang="en-US" altLang="en-US" sz="2800" b="1" i="1" dirty="0">
              <a:solidFill>
                <a:srgbClr val="002060"/>
              </a:solidFill>
            </a:endParaRPr>
          </a:p>
          <a:p>
            <a:pPr marL="533400" indent="-533400" algn="just" rtl="0" eaLnBrk="1" fontAlgn="auto" hangingPunct="1">
              <a:lnSpc>
                <a:spcPct val="80000"/>
              </a:lnSpc>
              <a:spcAft>
                <a:spcPts val="0"/>
              </a:spcAft>
              <a:buFont typeface="Wingdings" pitchFamily="2" charset="2"/>
              <a:buNone/>
              <a:defRPr/>
            </a:pPr>
            <a:r>
              <a:rPr lang="en-US" altLang="en-US" sz="2800" b="1" i="1" dirty="0">
                <a:solidFill>
                  <a:srgbClr val="002060"/>
                </a:solidFill>
              </a:rPr>
              <a:t>3- The physician must support the dignity of all persons without differentiation  between them (social, economic, financial, religious and personal factors)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 calcmode="lin" valueType="num">
                                      <p:cBhvr additive="base">
                                        <p:cTn id="13"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8915">
                                            <p:txEl>
                                              <p:pRg st="4" end="4"/>
                                            </p:txEl>
                                          </p:spTgt>
                                        </p:tgtEl>
                                        <p:attrNameLst>
                                          <p:attrName>style.visibility</p:attrName>
                                        </p:attrNameLst>
                                      </p:cBhvr>
                                      <p:to>
                                        <p:strVal val="visible"/>
                                      </p:to>
                                    </p:set>
                                    <p:anim calcmode="lin" valueType="num">
                                      <p:cBhvr additive="base">
                                        <p:cTn id="25"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B5C78AA-59F4-458D-B542-24BDD9CECAD3}"/>
              </a:ext>
            </a:extLst>
          </p:cNvPr>
          <p:cNvSpPr>
            <a:spLocks noGrp="1"/>
          </p:cNvSpPr>
          <p:nvPr>
            <p:ph type="title"/>
          </p:nvPr>
        </p:nvSpPr>
        <p:spPr>
          <a:xfrm>
            <a:off x="468313" y="214313"/>
            <a:ext cx="8475662" cy="1462087"/>
          </a:xfrm>
        </p:spPr>
        <p:txBody>
          <a:bodyPr/>
          <a:lstStyle/>
          <a:p>
            <a:pPr eaLnBrk="1" hangingPunct="1"/>
            <a:r>
              <a:rPr lang="en-US" altLang="en-US" sz="3400" b="1" i="1">
                <a:solidFill>
                  <a:srgbClr val="CC3300"/>
                </a:solidFill>
                <a:cs typeface="Times New Roman" panose="02020603050405020304" pitchFamily="18" charset="0"/>
              </a:rPr>
              <a:t>(continued )</a:t>
            </a:r>
          </a:p>
        </p:txBody>
      </p:sp>
      <p:sp>
        <p:nvSpPr>
          <p:cNvPr id="39939" name="Rectangle 3">
            <a:extLst>
              <a:ext uri="{FF2B5EF4-FFF2-40B4-BE49-F238E27FC236}">
                <a16:creationId xmlns:a16="http://schemas.microsoft.com/office/drawing/2014/main" id="{FB5F5DE3-C491-4CC1-9C1B-B0A52D9EE303}"/>
              </a:ext>
            </a:extLst>
          </p:cNvPr>
          <p:cNvSpPr>
            <a:spLocks noGrp="1"/>
          </p:cNvSpPr>
          <p:nvPr>
            <p:ph type="body" idx="1"/>
          </p:nvPr>
        </p:nvSpPr>
        <p:spPr>
          <a:xfrm>
            <a:off x="566738" y="1571625"/>
            <a:ext cx="8005762" cy="4448175"/>
          </a:xfrm>
        </p:spPr>
        <p:txBody>
          <a:bodyPr/>
          <a:lstStyle/>
          <a:p>
            <a:pPr marL="533400" indent="-533400" algn="just" rtl="0" eaLnBrk="1" hangingPunct="1">
              <a:lnSpc>
                <a:spcPct val="80000"/>
              </a:lnSpc>
              <a:buFont typeface="Arial" panose="020B0604020202020204" pitchFamily="34" charset="0"/>
              <a:buNone/>
            </a:pPr>
            <a:r>
              <a:rPr lang="en-US" altLang="en-US" sz="2800" b="1" i="1">
                <a:solidFill>
                  <a:srgbClr val="002060"/>
                </a:solidFill>
                <a:cs typeface="Arial" panose="020B0604020202020204" pitchFamily="34" charset="0"/>
              </a:rPr>
              <a:t>4-Continuous medical education is essential and he should use recent technology which will help in diagnosis and treatment. </a:t>
            </a:r>
          </a:p>
          <a:p>
            <a:pPr marL="533400" indent="-533400" algn="just" rtl="0" eaLnBrk="1" hangingPunct="1">
              <a:lnSpc>
                <a:spcPct val="80000"/>
              </a:lnSpc>
              <a:buFont typeface="Arial" panose="020B0604020202020204" pitchFamily="34" charset="0"/>
              <a:buNone/>
            </a:pPr>
            <a:endParaRPr lang="en-US" altLang="en-US" sz="2800" b="1" i="1">
              <a:solidFill>
                <a:srgbClr val="002060"/>
              </a:solidFill>
              <a:cs typeface="Arial" panose="020B0604020202020204" pitchFamily="34" charset="0"/>
            </a:endParaRPr>
          </a:p>
          <a:p>
            <a:pPr marL="533400" indent="-533400" algn="just" rtl="0" eaLnBrk="1" hangingPunct="1">
              <a:lnSpc>
                <a:spcPct val="80000"/>
              </a:lnSpc>
              <a:buFont typeface="Arial" panose="020B0604020202020204" pitchFamily="34" charset="0"/>
              <a:buNone/>
            </a:pPr>
            <a:r>
              <a:rPr lang="en-US" altLang="en-US" sz="2800" b="1" i="1">
                <a:solidFill>
                  <a:srgbClr val="002060"/>
                </a:solidFill>
                <a:cs typeface="Arial" panose="020B0604020202020204" pitchFamily="34" charset="0"/>
              </a:rPr>
              <a:t> 5-If he is unable for any reason to give the considerable care to the patient, he should ask for consultation of one of his colleagues.</a:t>
            </a:r>
          </a:p>
          <a:p>
            <a:pPr marL="533400" indent="-533400" algn="just" rtl="0" eaLnBrk="1" hangingPunct="1">
              <a:lnSpc>
                <a:spcPct val="80000"/>
              </a:lnSpc>
              <a:buFont typeface="Arial" panose="020B0604020202020204" pitchFamily="34" charset="0"/>
              <a:buNone/>
            </a:pPr>
            <a:endParaRPr lang="en-US" altLang="en-US" sz="2800" b="1" i="1">
              <a:solidFill>
                <a:srgbClr val="002060"/>
              </a:solidFill>
              <a:cs typeface="Arial" panose="020B0604020202020204" pitchFamily="34" charset="0"/>
            </a:endParaRPr>
          </a:p>
          <a:p>
            <a:pPr marL="533400" indent="-533400" algn="just" rtl="0" eaLnBrk="1" hangingPunct="1">
              <a:lnSpc>
                <a:spcPct val="80000"/>
              </a:lnSpc>
              <a:buFont typeface="Arial" panose="020B0604020202020204" pitchFamily="34" charset="0"/>
              <a:buNone/>
            </a:pPr>
            <a:r>
              <a:rPr lang="en-US" altLang="en-US" sz="2800" b="1" i="1">
                <a:solidFill>
                  <a:srgbClr val="002060"/>
                </a:solidFill>
                <a:cs typeface="Arial" panose="020B0604020202020204" pitchFamily="34" charset="0"/>
              </a:rPr>
              <a:t>6-He has not  to reveal the patient's secrets.</a:t>
            </a:r>
          </a:p>
          <a:p>
            <a:pPr marL="533400" indent="-533400" algn="just" rtl="0" eaLnBrk="1" hangingPunct="1">
              <a:lnSpc>
                <a:spcPct val="80000"/>
              </a:lnSpc>
              <a:buFont typeface="Arial" panose="020B0604020202020204" pitchFamily="34" charset="0"/>
              <a:buNone/>
            </a:pPr>
            <a:r>
              <a:rPr lang="en-US" altLang="en-US" sz="2800" b="1" i="1">
                <a:solidFill>
                  <a:srgbClr val="002060"/>
                </a:solidFill>
                <a:cs typeface="Arial" panose="020B0604020202020204" pitchFamily="34" charset="0"/>
              </a:rPr>
              <a:t>7-If the patient or his family ask  for consultation of another physician he should obey their wish. </a:t>
            </a:r>
          </a:p>
        </p:txBody>
      </p:sp>
      <p:sp>
        <p:nvSpPr>
          <p:cNvPr id="39940" name="AutoShape 4" descr="jr-doctor-fairy-tales-games-screen-shot-2">
            <a:extLst>
              <a:ext uri="{FF2B5EF4-FFF2-40B4-BE49-F238E27FC236}">
                <a16:creationId xmlns:a16="http://schemas.microsoft.com/office/drawing/2014/main" id="{EFC41F08-5DD3-4168-A0BA-6A60981A0020}"/>
              </a:ext>
            </a:extLst>
          </p:cNvPr>
          <p:cNvSpPr>
            <a:spLocks noChangeArrowheads="1"/>
          </p:cNvSpPr>
          <p:nvPr/>
        </p:nvSpPr>
        <p:spPr bwMode="auto">
          <a:xfrm rot="-304986">
            <a:off x="7956550" y="5661025"/>
            <a:ext cx="1008063" cy="1008063"/>
          </a:xfrm>
          <a:prstGeom prst="octagon">
            <a:avLst>
              <a:gd name="adj" fmla="val 29287"/>
            </a:avLst>
          </a:prstGeom>
          <a:blipFill dpi="0" rotWithShape="1">
            <a:blip r:embed="rId2" cstate="print"/>
            <a:srcRect/>
            <a:stretch>
              <a:fillRect/>
            </a:stretch>
          </a:blip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pPr algn="r" rtl="1" eaLnBrk="1" fontAlgn="auto" hangingPunct="1">
              <a:spcBef>
                <a:spcPts val="0"/>
              </a:spcBef>
              <a:spcAft>
                <a:spcPts val="0"/>
              </a:spcAft>
              <a:defRPr/>
            </a:pPr>
            <a:endParaRPr lang="en-US" altLang="en-US">
              <a:latin typeface="Verdana"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500" fill="hold"/>
                                        <p:tgtEl>
                                          <p:spTgt spid="39940"/>
                                        </p:tgtEl>
                                        <p:attrNameLst>
                                          <p:attrName>ppt_x</p:attrName>
                                        </p:attrNameLst>
                                      </p:cBhvr>
                                      <p:tavLst>
                                        <p:tav tm="0">
                                          <p:val>
                                            <p:strVal val="0-#ppt_w/2"/>
                                          </p:val>
                                        </p:tav>
                                        <p:tav tm="100000">
                                          <p:val>
                                            <p:strVal val="#ppt_x"/>
                                          </p:val>
                                        </p:tav>
                                      </p:tavLst>
                                    </p:anim>
                                    <p:anim calcmode="lin" valueType="num">
                                      <p:cBhvr additive="base">
                                        <p:cTn id="8" dur="500" fill="hold"/>
                                        <p:tgtEl>
                                          <p:spTgt spid="3994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9938"/>
                                        </p:tgtEl>
                                        <p:attrNameLst>
                                          <p:attrName>style.visibility</p:attrName>
                                        </p:attrNameLst>
                                      </p:cBhvr>
                                      <p:to>
                                        <p:strVal val="visible"/>
                                      </p:to>
                                    </p:set>
                                    <p:anim calcmode="lin" valueType="num">
                                      <p:cBhvr additive="base">
                                        <p:cTn id="11" dur="500" fill="hold"/>
                                        <p:tgtEl>
                                          <p:spTgt spid="39938"/>
                                        </p:tgtEl>
                                        <p:attrNameLst>
                                          <p:attrName>ppt_x</p:attrName>
                                        </p:attrNameLst>
                                      </p:cBhvr>
                                      <p:tavLst>
                                        <p:tav tm="0">
                                          <p:val>
                                            <p:strVal val="0-#ppt_w/2"/>
                                          </p:val>
                                        </p:tav>
                                        <p:tav tm="100000">
                                          <p:val>
                                            <p:strVal val="#ppt_x"/>
                                          </p:val>
                                        </p:tav>
                                      </p:tavLst>
                                    </p:anim>
                                    <p:anim calcmode="lin" valueType="num">
                                      <p:cBhvr additive="base">
                                        <p:cTn id="12"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39939">
                                            <p:txEl>
                                              <p:pRg st="0" end="0"/>
                                            </p:txEl>
                                          </p:spTgt>
                                        </p:tgtEl>
                                        <p:attrNameLst>
                                          <p:attrName>style.visibility</p:attrName>
                                        </p:attrNameLst>
                                      </p:cBhvr>
                                      <p:to>
                                        <p:strVal val="visible"/>
                                      </p:to>
                                    </p:set>
                                    <p:anim calcmode="lin" valueType="num">
                                      <p:cBhvr additive="base">
                                        <p:cTn id="17"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39939">
                                            <p:txEl>
                                              <p:pRg st="2" end="2"/>
                                            </p:txEl>
                                          </p:spTgt>
                                        </p:tgtEl>
                                        <p:attrNameLst>
                                          <p:attrName>style.visibility</p:attrName>
                                        </p:attrNameLst>
                                      </p:cBhvr>
                                      <p:to>
                                        <p:strVal val="visible"/>
                                      </p:to>
                                    </p:set>
                                    <p:anim calcmode="lin" valueType="num">
                                      <p:cBhvr additive="base">
                                        <p:cTn id="23"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39939">
                                            <p:txEl>
                                              <p:pRg st="4" end="4"/>
                                            </p:txEl>
                                          </p:spTgt>
                                        </p:tgtEl>
                                        <p:attrNameLst>
                                          <p:attrName>style.visibility</p:attrName>
                                        </p:attrNameLst>
                                      </p:cBhvr>
                                      <p:to>
                                        <p:strVal val="visible"/>
                                      </p:to>
                                    </p:set>
                                    <p:anim calcmode="lin" valueType="num">
                                      <p:cBhvr additive="base">
                                        <p:cTn id="29" dur="500" fill="hold"/>
                                        <p:tgtEl>
                                          <p:spTgt spid="39939">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99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39939">
                                            <p:txEl>
                                              <p:pRg st="5" end="5"/>
                                            </p:txEl>
                                          </p:spTgt>
                                        </p:tgtEl>
                                        <p:attrNameLst>
                                          <p:attrName>style.visibility</p:attrName>
                                        </p:attrNameLst>
                                      </p:cBhvr>
                                      <p:to>
                                        <p:strVal val="visible"/>
                                      </p:to>
                                    </p:set>
                                    <p:anim calcmode="lin" valueType="num">
                                      <p:cBhvr additive="base">
                                        <p:cTn id="35" dur="500" fill="hold"/>
                                        <p:tgtEl>
                                          <p:spTgt spid="39939">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993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C44F08E-DEC6-4912-A0F5-0BD7758A9252}"/>
              </a:ext>
            </a:extLst>
          </p:cNvPr>
          <p:cNvSpPr>
            <a:spLocks noGrp="1"/>
          </p:cNvSpPr>
          <p:nvPr>
            <p:ph type="title"/>
          </p:nvPr>
        </p:nvSpPr>
        <p:spPr>
          <a:xfrm>
            <a:off x="611188" y="214313"/>
            <a:ext cx="8332787" cy="1462087"/>
          </a:xfrm>
        </p:spPr>
        <p:txBody>
          <a:bodyPr/>
          <a:lstStyle/>
          <a:p>
            <a:pPr eaLnBrk="1" hangingPunct="1"/>
            <a:r>
              <a:rPr lang="en-US" altLang="en-US" sz="3400" b="1" i="1">
                <a:solidFill>
                  <a:srgbClr val="CC3300"/>
                </a:solidFill>
                <a:cs typeface="Times New Roman" panose="02020603050405020304" pitchFamily="18" charset="0"/>
              </a:rPr>
              <a:t>Duties of the physician towards the patients (continued )</a:t>
            </a:r>
          </a:p>
        </p:txBody>
      </p:sp>
      <p:sp>
        <p:nvSpPr>
          <p:cNvPr id="40963" name="Rectangle 3">
            <a:extLst>
              <a:ext uri="{FF2B5EF4-FFF2-40B4-BE49-F238E27FC236}">
                <a16:creationId xmlns:a16="http://schemas.microsoft.com/office/drawing/2014/main" id="{8690FF9A-B765-4F20-855D-37F44534C813}"/>
              </a:ext>
            </a:extLst>
          </p:cNvPr>
          <p:cNvSpPr>
            <a:spLocks noGrp="1"/>
          </p:cNvSpPr>
          <p:nvPr>
            <p:ph type="body" idx="1"/>
          </p:nvPr>
        </p:nvSpPr>
        <p:spPr>
          <a:xfrm>
            <a:off x="566738" y="1752600"/>
            <a:ext cx="8002587" cy="4267200"/>
          </a:xfrm>
        </p:spPr>
        <p:txBody>
          <a:bodyPr/>
          <a:lstStyle/>
          <a:p>
            <a:pPr algn="just" rtl="0" eaLnBrk="1" hangingPunct="1">
              <a:buFont typeface="Wingdings" panose="05000000000000000000" pitchFamily="2" charset="2"/>
              <a:buNone/>
            </a:pPr>
            <a:r>
              <a:rPr lang="en-US" altLang="en-US" b="1">
                <a:cs typeface="Arial" panose="020B0604020202020204" pitchFamily="34" charset="0"/>
              </a:rPr>
              <a:t>8- A doctor cannot be forced to treat any person, but having once accepted the case be must continue to treat him until other assistance can be obtained.  </a:t>
            </a:r>
          </a:p>
        </p:txBody>
      </p:sp>
      <p:sp>
        <p:nvSpPr>
          <p:cNvPr id="34820" name="AutoShape 4">
            <a:hlinkClick r:id="rId2" action="ppaction://hlinksldjump"/>
            <a:extLst>
              <a:ext uri="{FF2B5EF4-FFF2-40B4-BE49-F238E27FC236}">
                <a16:creationId xmlns:a16="http://schemas.microsoft.com/office/drawing/2014/main" id="{9192936F-E2AB-416B-9690-4AEA9A603628}"/>
              </a:ext>
            </a:extLst>
          </p:cNvPr>
          <p:cNvSpPr>
            <a:spLocks noChangeArrowheads="1"/>
          </p:cNvSpPr>
          <p:nvPr/>
        </p:nvSpPr>
        <p:spPr bwMode="auto">
          <a:xfrm>
            <a:off x="7164388" y="5661025"/>
            <a:ext cx="863600" cy="576263"/>
          </a:xfrm>
          <a:prstGeom prst="curvedRightArrow">
            <a:avLst>
              <a:gd name="adj1" fmla="val 20000"/>
              <a:gd name="adj2" fmla="val 40000"/>
              <a:gd name="adj3" fmla="val 49954"/>
            </a:avLst>
          </a:prstGeom>
          <a:solidFill>
            <a:schemeClr val="tx1"/>
          </a:solidFill>
          <a:ln w="9525">
            <a:solidFill>
              <a:schemeClr val="tx1"/>
            </a:solidFill>
            <a:miter lim="800000"/>
            <a:headEnd/>
            <a:tailEnd/>
          </a:ln>
          <a:effectLst>
            <a:outerShdw dist="107763" dir="13500000" sx="75000" sy="75000" algn="tl" rotWithShape="0">
              <a:schemeClr val="bg2">
                <a:alpha val="50000"/>
              </a:schemeClr>
            </a:outerShdw>
          </a:effectLst>
        </p:spPr>
        <p:txBody>
          <a:bodyPr wrap="none" anchor="ctr"/>
          <a:lstStyle/>
          <a:p>
            <a:pPr algn="ctr" rtl="1" eaLnBrk="1" fontAlgn="auto" hangingPunct="1">
              <a:spcBef>
                <a:spcPts val="0"/>
              </a:spcBef>
              <a:spcAft>
                <a:spcPts val="0"/>
              </a:spcAft>
              <a:defRPr/>
            </a:pPr>
            <a:endParaRPr lang="en-US" altLang="en-US">
              <a:latin typeface="+mn-lt"/>
              <a:cs typeface="+mn-cs"/>
            </a:endParaRPr>
          </a:p>
        </p:txBody>
      </p:sp>
      <p:sp>
        <p:nvSpPr>
          <p:cNvPr id="5" name="AutoShape 4" descr="bioethics">
            <a:extLst>
              <a:ext uri="{FF2B5EF4-FFF2-40B4-BE49-F238E27FC236}">
                <a16:creationId xmlns:a16="http://schemas.microsoft.com/office/drawing/2014/main" id="{D1EB7DC8-F5F4-4B13-96FB-9C224EAE998E}"/>
              </a:ext>
            </a:extLst>
          </p:cNvPr>
          <p:cNvSpPr>
            <a:spLocks noChangeArrowheads="1"/>
          </p:cNvSpPr>
          <p:nvPr/>
        </p:nvSpPr>
        <p:spPr bwMode="auto">
          <a:xfrm>
            <a:off x="1643063" y="4429125"/>
            <a:ext cx="1476375" cy="1800225"/>
          </a:xfrm>
          <a:prstGeom prst="roundRect">
            <a:avLst>
              <a:gd name="adj" fmla="val 16667"/>
            </a:avLst>
          </a:prstGeom>
          <a:blipFill dpi="0" rotWithShape="1">
            <a:blip r:embed="rId3"/>
            <a:srcRect/>
            <a:stretch>
              <a:fillRect/>
            </a:stretch>
          </a:blipFill>
          <a:ln w="9525">
            <a:solidFill>
              <a:schemeClr val="tx1"/>
            </a:solidFill>
            <a:round/>
            <a:headEnd/>
            <a:tailEnd/>
          </a:ln>
          <a:effectLst>
            <a:prstShdw prst="shdw15">
              <a:schemeClr val="bg2">
                <a:alpha val="50000"/>
              </a:schemeClr>
            </a:prstShdw>
          </a:effec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en-US" sz="1800">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0-#ppt_w/2"/>
                                          </p:val>
                                        </p:tav>
                                        <p:tav tm="100000">
                                          <p:val>
                                            <p:strVal val="#ppt_x"/>
                                          </p:val>
                                        </p:tav>
                                      </p:tavLst>
                                    </p:anim>
                                    <p:anim calcmode="lin" valueType="num">
                                      <p:cBhvr additive="base">
                                        <p:cTn id="8" dur="500" fill="hold"/>
                                        <p:tgtEl>
                                          <p:spTgt spid="409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0" end="0"/>
                                            </p:txEl>
                                          </p:spTgt>
                                        </p:tgtEl>
                                        <p:attrNameLst>
                                          <p:attrName>style.visibility</p:attrName>
                                        </p:attrNameLst>
                                      </p:cBhvr>
                                      <p:to>
                                        <p:strVal val="visible"/>
                                      </p:to>
                                    </p:set>
                                    <p:anim calcmode="lin" valueType="num">
                                      <p:cBhvr additive="base">
                                        <p:cTn id="13"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9188F450-C242-421A-8448-1ED47D72D1D4}"/>
              </a:ext>
            </a:extLst>
          </p:cNvPr>
          <p:cNvSpPr>
            <a:spLocks noGrp="1"/>
          </p:cNvSpPr>
          <p:nvPr>
            <p:ph type="body" idx="1"/>
          </p:nvPr>
        </p:nvSpPr>
        <p:spPr>
          <a:xfrm>
            <a:off x="539750" y="1357313"/>
            <a:ext cx="7905750" cy="5143500"/>
          </a:xfrm>
        </p:spPr>
        <p:txBody>
          <a:bodyPr/>
          <a:lstStyle/>
          <a:p>
            <a:pPr algn="just" rtl="0" eaLnBrk="1" hangingPunct="1">
              <a:lnSpc>
                <a:spcPct val="90000"/>
              </a:lnSpc>
              <a:buFont typeface="Wingdings" panose="05000000000000000000" pitchFamily="2" charset="2"/>
              <a:buNone/>
            </a:pPr>
            <a:r>
              <a:rPr lang="en-US" altLang="en-US" sz="2800" b="1" dirty="0">
                <a:solidFill>
                  <a:srgbClr val="0000FF"/>
                </a:solidFill>
                <a:cs typeface="Arial" panose="020B0604020202020204" pitchFamily="34" charset="0"/>
              </a:rPr>
              <a:t>9-On consultation</a:t>
            </a:r>
            <a:r>
              <a:rPr lang="en-US" altLang="en-US" sz="2800" dirty="0">
                <a:solidFill>
                  <a:srgbClr val="0000FF"/>
                </a:solidFill>
                <a:cs typeface="Arial" panose="020B0604020202020204" pitchFamily="34" charset="0"/>
              </a:rPr>
              <a:t> :</a:t>
            </a:r>
          </a:p>
          <a:p>
            <a:pPr algn="just" rtl="0" eaLnBrk="1" hangingPunct="1">
              <a:lnSpc>
                <a:spcPct val="90000"/>
              </a:lnSpc>
              <a:buFont typeface="Wingdings" panose="05000000000000000000" pitchFamily="2" charset="2"/>
              <a:buChar char="Ø"/>
            </a:pPr>
            <a:r>
              <a:rPr lang="en-US" altLang="en-US" sz="2400" b="1" i="1" dirty="0">
                <a:cs typeface="Arial" panose="020B0604020202020204" pitchFamily="34" charset="0"/>
              </a:rPr>
              <a:t>If the patient is coming to his clinic while he was treated by another physician, there is no obligations to consult the previous one. </a:t>
            </a:r>
          </a:p>
          <a:p>
            <a:pPr algn="just" rtl="0" eaLnBrk="1" hangingPunct="1">
              <a:lnSpc>
                <a:spcPct val="90000"/>
              </a:lnSpc>
              <a:buFont typeface="Wingdings" panose="05000000000000000000" pitchFamily="2" charset="2"/>
              <a:buChar char="Ø"/>
            </a:pPr>
            <a:endParaRPr lang="en-US" altLang="en-US" sz="2400" b="1" i="1" dirty="0">
              <a:cs typeface="Arial" panose="020B0604020202020204" pitchFamily="34" charset="0"/>
            </a:endParaRPr>
          </a:p>
          <a:p>
            <a:pPr algn="just" rtl="0" eaLnBrk="1" hangingPunct="1">
              <a:lnSpc>
                <a:spcPct val="90000"/>
              </a:lnSpc>
              <a:buFont typeface="Wingdings" panose="05000000000000000000" pitchFamily="2" charset="2"/>
              <a:buChar char="Ø"/>
            </a:pPr>
            <a:r>
              <a:rPr lang="en-US" altLang="en-US" sz="2400" b="1" i="1" dirty="0">
                <a:cs typeface="Arial" panose="020B0604020202020204" pitchFamily="34" charset="0"/>
              </a:rPr>
              <a:t>If he is asked to visit a patient that has been treated by another physician, he should ask the patient to consult this physician except when the patient refuses.</a:t>
            </a:r>
          </a:p>
          <a:p>
            <a:pPr algn="just" rtl="0" eaLnBrk="1" hangingPunct="1">
              <a:lnSpc>
                <a:spcPct val="90000"/>
              </a:lnSpc>
              <a:buFont typeface="Wingdings" panose="05000000000000000000" pitchFamily="2" charset="2"/>
              <a:buChar char="Ø"/>
            </a:pPr>
            <a:endParaRPr lang="en-US" altLang="en-US" sz="2400" b="1" i="1" dirty="0">
              <a:cs typeface="Arial" panose="020B0604020202020204" pitchFamily="34" charset="0"/>
            </a:endParaRPr>
          </a:p>
          <a:p>
            <a:pPr algn="just" rtl="0" eaLnBrk="1" hangingPunct="1">
              <a:lnSpc>
                <a:spcPct val="90000"/>
              </a:lnSpc>
              <a:buFont typeface="Wingdings" panose="05000000000000000000" pitchFamily="2" charset="2"/>
              <a:buChar char="Ø"/>
            </a:pPr>
            <a:r>
              <a:rPr lang="en-US" altLang="en-US" sz="2400" b="1" i="1" dirty="0">
                <a:cs typeface="Arial" panose="020B0604020202020204" pitchFamily="34" charset="0"/>
              </a:rPr>
              <a:t>He has to obey the wish of the patient and his family if they ask for another opinion.</a:t>
            </a:r>
          </a:p>
          <a:p>
            <a:pPr algn="just" rtl="0" eaLnBrk="1" hangingPunct="1">
              <a:lnSpc>
                <a:spcPct val="90000"/>
              </a:lnSpc>
              <a:buFont typeface="Wingdings" panose="05000000000000000000" pitchFamily="2" charset="2"/>
              <a:buChar char="Ø"/>
            </a:pPr>
            <a:r>
              <a:rPr lang="en-US" altLang="en-US" sz="2400" b="1" i="1" dirty="0">
                <a:cs typeface="Arial" panose="020B0604020202020204" pitchFamily="34" charset="0"/>
              </a:rPr>
              <a:t>If there is any disagreement, he may leave the other physician to continue treatment  of the case</a:t>
            </a:r>
            <a:r>
              <a:rPr lang="en-US" altLang="en-US" sz="2400" i="1" dirty="0">
                <a:cs typeface="Arial" panose="020B0604020202020204" pitchFamily="34" charset="0"/>
              </a:rPr>
              <a:t> </a:t>
            </a:r>
          </a:p>
        </p:txBody>
      </p:sp>
      <p:sp>
        <p:nvSpPr>
          <p:cNvPr id="44037" name="AutoShape 5">
            <a:extLst>
              <a:ext uri="{FF2B5EF4-FFF2-40B4-BE49-F238E27FC236}">
                <a16:creationId xmlns:a16="http://schemas.microsoft.com/office/drawing/2014/main" id="{52043419-D936-40B3-8FC9-5140A90B211B}"/>
              </a:ext>
            </a:extLst>
          </p:cNvPr>
          <p:cNvSpPr>
            <a:spLocks noGrp="1" noChangeArrowheads="1"/>
          </p:cNvSpPr>
          <p:nvPr>
            <p:ph type="title"/>
          </p:nvPr>
        </p:nvSpPr>
        <p:spPr>
          <a:xfrm>
            <a:off x="323850" y="214314"/>
            <a:ext cx="8620125" cy="1079500"/>
          </a:xfrm>
          <a:prstGeom prst="roundRect">
            <a:avLst>
              <a:gd name="adj" fmla="val 21667"/>
            </a:avLst>
          </a:prstGeom>
          <a:noFill/>
        </p:spPr>
        <p:txBody>
          <a:bodyPr/>
          <a:lstStyle/>
          <a:p>
            <a:pPr eaLnBrk="1" hangingPunct="1"/>
            <a:r>
              <a:rPr lang="en-US" altLang="en-US" sz="3400" b="1" i="1" dirty="0">
                <a:solidFill>
                  <a:srgbClr val="CC3300"/>
                </a:solidFill>
                <a:cs typeface="Times New Roman" panose="02020603050405020304" pitchFamily="18" charset="0"/>
              </a:rPr>
              <a:t>( continued )</a:t>
            </a:r>
          </a:p>
        </p:txBody>
      </p:sp>
      <p:sp>
        <p:nvSpPr>
          <p:cNvPr id="5" name="Oval 4" descr="team">
            <a:extLst>
              <a:ext uri="{FF2B5EF4-FFF2-40B4-BE49-F238E27FC236}">
                <a16:creationId xmlns:a16="http://schemas.microsoft.com/office/drawing/2014/main" id="{65BB267E-972A-4FF7-AEA4-023EDE18CBC9}"/>
              </a:ext>
            </a:extLst>
          </p:cNvPr>
          <p:cNvSpPr>
            <a:spLocks noChangeArrowheads="1"/>
          </p:cNvSpPr>
          <p:nvPr/>
        </p:nvSpPr>
        <p:spPr bwMode="auto">
          <a:xfrm>
            <a:off x="6215063" y="357188"/>
            <a:ext cx="2678112" cy="1079500"/>
          </a:xfrm>
          <a:prstGeom prst="ellipse">
            <a:avLst/>
          </a:prstGeom>
          <a:blipFill dpi="0" rotWithShape="1">
            <a:blip r:embed="rId2"/>
            <a:srcRect/>
            <a:stretch>
              <a:fillRect/>
            </a:stretch>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rtl="1" eaLnBrk="1" fontAlgn="auto" hangingPunct="1">
              <a:spcBef>
                <a:spcPts val="0"/>
              </a:spcBef>
              <a:spcAft>
                <a:spcPts val="0"/>
              </a:spcAft>
              <a:defRPr/>
            </a:pPr>
            <a:endParaRPr lang="en-US" altLang="en-US">
              <a:latin typeface="+mn-lt"/>
              <a:cs typeface="+mn-cs"/>
            </a:endParaRPr>
          </a:p>
        </p:txBody>
      </p:sp>
    </p:spTree>
    <p:extLst>
      <p:ext uri="{BB962C8B-B14F-4D97-AF65-F5344CB8AC3E}">
        <p14:creationId xmlns:p14="http://schemas.microsoft.com/office/powerpoint/2010/main" val="20958397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childTnLst>
                                    <p:set>
                                      <p:cBhvr>
                                        <p:cTn id="6" dur="1" fill="hold">
                                          <p:stCondLst>
                                            <p:cond delay="0"/>
                                          </p:stCondLst>
                                        </p:cTn>
                                        <p:tgtEl>
                                          <p:spTgt spid="44037"/>
                                        </p:tgtEl>
                                        <p:attrNameLst>
                                          <p:attrName>style.visibility</p:attrName>
                                        </p:attrNameLst>
                                      </p:cBhvr>
                                      <p:to>
                                        <p:strVal val="visible"/>
                                      </p:to>
                                    </p:set>
                                    <p:anim calcmode="lin" valueType="num">
                                      <p:cBhvr additive="base">
                                        <p:cTn id="7" dur="500" fill="hold"/>
                                        <p:tgtEl>
                                          <p:spTgt spid="44037"/>
                                        </p:tgtEl>
                                        <p:attrNameLst>
                                          <p:attrName>ppt_x</p:attrName>
                                        </p:attrNameLst>
                                      </p:cBhvr>
                                      <p:tavLst>
                                        <p:tav tm="0">
                                          <p:val>
                                            <p:strVal val="0-#ppt_w/2"/>
                                          </p:val>
                                        </p:tav>
                                        <p:tav tm="100000">
                                          <p:val>
                                            <p:strVal val="#ppt_x"/>
                                          </p:val>
                                        </p:tav>
                                      </p:tavLst>
                                    </p:anim>
                                    <p:anim calcmode="lin" valueType="num">
                                      <p:cBhvr additive="base">
                                        <p:cTn id="8" dur="500" fill="hold"/>
                                        <p:tgtEl>
                                          <p:spTgt spid="4403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4035">
                                            <p:txEl>
                                              <p:pRg st="0" end="0"/>
                                            </p:txEl>
                                          </p:spTgt>
                                        </p:tgtEl>
                                        <p:attrNameLst>
                                          <p:attrName>style.visibility</p:attrName>
                                        </p:attrNameLst>
                                      </p:cBhvr>
                                      <p:to>
                                        <p:strVal val="visible"/>
                                      </p:to>
                                    </p:set>
                                    <p:anim calcmode="lin" valueType="num">
                                      <p:cBhvr additive="base">
                                        <p:cTn id="13"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4035">
                                            <p:txEl>
                                              <p:pRg st="1" end="1"/>
                                            </p:txEl>
                                          </p:spTgt>
                                        </p:tgtEl>
                                        <p:attrNameLst>
                                          <p:attrName>style.visibility</p:attrName>
                                        </p:attrNameLst>
                                      </p:cBhvr>
                                      <p:to>
                                        <p:strVal val="visible"/>
                                      </p:to>
                                    </p:set>
                                    <p:anim calcmode="lin" valueType="num">
                                      <p:cBhvr additive="base">
                                        <p:cTn id="19" dur="5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additive="base">
                                        <p:cTn id="25" dur="500" fill="hold"/>
                                        <p:tgtEl>
                                          <p:spTgt spid="440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0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4035">
                                            <p:txEl>
                                              <p:pRg st="5" end="5"/>
                                            </p:txEl>
                                          </p:spTgt>
                                        </p:tgtEl>
                                        <p:attrNameLst>
                                          <p:attrName>style.visibility</p:attrName>
                                        </p:attrNameLst>
                                      </p:cBhvr>
                                      <p:to>
                                        <p:strVal val="visible"/>
                                      </p:to>
                                    </p:set>
                                    <p:anim calcmode="lin" valueType="num">
                                      <p:cBhvr additive="base">
                                        <p:cTn id="31" dur="500" fill="hold"/>
                                        <p:tgtEl>
                                          <p:spTgt spid="4403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0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44035">
                                            <p:txEl>
                                              <p:pRg st="6" end="6"/>
                                            </p:txEl>
                                          </p:spTgt>
                                        </p:tgtEl>
                                        <p:attrNameLst>
                                          <p:attrName>style.visibility</p:attrName>
                                        </p:attrNameLst>
                                      </p:cBhvr>
                                      <p:to>
                                        <p:strVal val="visible"/>
                                      </p:to>
                                    </p:set>
                                    <p:anim calcmode="lin" valueType="num">
                                      <p:cBhvr additive="base">
                                        <p:cTn id="37" dur="500" fill="hold"/>
                                        <p:tgtEl>
                                          <p:spTgt spid="4403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4035">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9"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0-#ppt_w/2"/>
                                          </p:val>
                                        </p:tav>
                                        <p:tav tm="100000">
                                          <p:val>
                                            <p:strVal val="#ppt_x"/>
                                          </p:val>
                                        </p:tav>
                                      </p:tavLst>
                                    </p:anim>
                                    <p:anim calcmode="lin" valueType="num">
                                      <p:cBhvr additive="base">
                                        <p:cTn id="4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DC8A8D-E07E-4B12-AFB5-4018A8BA0D7A}"/>
              </a:ext>
            </a:extLst>
          </p:cNvPr>
          <p:cNvSpPr>
            <a:spLocks noGrp="1"/>
          </p:cNvSpPr>
          <p:nvPr>
            <p:ph idx="1"/>
          </p:nvPr>
        </p:nvSpPr>
        <p:spPr>
          <a:xfrm>
            <a:off x="144463" y="360363"/>
            <a:ext cx="8999537" cy="5588917"/>
          </a:xfrm>
        </p:spPr>
        <p:txBody>
          <a:bodyPr rtlCol="0">
            <a:noAutofit/>
          </a:bodyPr>
          <a:lstStyle/>
          <a:p>
            <a:pPr algn="ctr" eaLnBrk="1" fontAlgn="auto" hangingPunct="1">
              <a:lnSpc>
                <a:spcPct val="90000"/>
              </a:lnSpc>
              <a:spcAft>
                <a:spcPts val="0"/>
              </a:spcAft>
              <a:buFont typeface="Arial" panose="020B0604020202020204" pitchFamily="34" charset="0"/>
              <a:buNone/>
              <a:defRPr/>
            </a:pPr>
            <a:r>
              <a:rPr lang="en-US" b="1" dirty="0">
                <a:solidFill>
                  <a:srgbClr val="FF0000"/>
                </a:solidFill>
              </a:rPr>
              <a:t>Termination of the physician- patient relationship:</a:t>
            </a:r>
          </a:p>
          <a:p>
            <a:pPr algn="ctr" eaLnBrk="1" fontAlgn="auto" hangingPunct="1">
              <a:lnSpc>
                <a:spcPct val="90000"/>
              </a:lnSpc>
              <a:spcAft>
                <a:spcPts val="0"/>
              </a:spcAft>
              <a:buFont typeface="Arial" panose="020B0604020202020204" pitchFamily="34" charset="0"/>
              <a:buNone/>
              <a:defRPr/>
            </a:pPr>
            <a:endParaRPr lang="en-US" sz="1000" b="1" dirty="0">
              <a:solidFill>
                <a:srgbClr val="FF0000"/>
              </a:solidFill>
            </a:endParaRPr>
          </a:p>
          <a:p>
            <a:pPr algn="just" rtl="0" eaLnBrk="1" fontAlgn="auto" hangingPunct="1">
              <a:lnSpc>
                <a:spcPct val="150000"/>
              </a:lnSpc>
              <a:spcAft>
                <a:spcPts val="0"/>
              </a:spcAft>
              <a:buFont typeface="Arial" panose="020B0604020202020204" pitchFamily="34" charset="0"/>
              <a:buNone/>
              <a:defRPr/>
            </a:pPr>
            <a:r>
              <a:rPr lang="en-US" dirty="0"/>
              <a:t>(1) Completion of the treatment by </a:t>
            </a:r>
            <a:r>
              <a:rPr lang="en-US" b="1" dirty="0">
                <a:solidFill>
                  <a:srgbClr val="0070C0"/>
                </a:solidFill>
              </a:rPr>
              <a:t>patient recovery</a:t>
            </a:r>
            <a:r>
              <a:rPr lang="en-US" dirty="0"/>
              <a:t>.</a:t>
            </a:r>
          </a:p>
          <a:p>
            <a:pPr algn="just" rtl="0" eaLnBrk="1" fontAlgn="auto" hangingPunct="1">
              <a:lnSpc>
                <a:spcPct val="150000"/>
              </a:lnSpc>
              <a:spcAft>
                <a:spcPts val="0"/>
              </a:spcAft>
              <a:buFont typeface="Arial" panose="020B0604020202020204" pitchFamily="34" charset="0"/>
              <a:buNone/>
              <a:defRPr/>
            </a:pPr>
            <a:r>
              <a:rPr lang="en-US" dirty="0"/>
              <a:t>(2) The </a:t>
            </a:r>
            <a:r>
              <a:rPr lang="en-US" b="1" u="sng" dirty="0">
                <a:solidFill>
                  <a:srgbClr val="0070C0"/>
                </a:solidFill>
              </a:rPr>
              <a:t>patient</a:t>
            </a:r>
            <a:r>
              <a:rPr lang="en-US" b="1" dirty="0">
                <a:solidFill>
                  <a:srgbClr val="0070C0"/>
                </a:solidFill>
              </a:rPr>
              <a:t> may unilaterally </a:t>
            </a:r>
            <a:r>
              <a:rPr lang="en-US" dirty="0"/>
              <a:t>terminate the relationship for any reason and at any time.</a:t>
            </a:r>
          </a:p>
          <a:p>
            <a:pPr algn="just" rtl="0" eaLnBrk="1" fontAlgn="auto" hangingPunct="1">
              <a:lnSpc>
                <a:spcPct val="150000"/>
              </a:lnSpc>
              <a:spcAft>
                <a:spcPts val="0"/>
              </a:spcAft>
              <a:buFont typeface="Arial" panose="020B0604020202020204" pitchFamily="34" charset="0"/>
              <a:buNone/>
              <a:defRPr/>
            </a:pPr>
            <a:r>
              <a:rPr lang="en-US" dirty="0"/>
              <a:t>(3) Patient’s care has completely </a:t>
            </a:r>
            <a:r>
              <a:rPr lang="en-US" b="1" dirty="0">
                <a:solidFill>
                  <a:srgbClr val="0070C0"/>
                </a:solidFill>
              </a:rPr>
              <a:t>transferred to another physician</a:t>
            </a:r>
            <a:r>
              <a:rPr lang="en-US" dirty="0"/>
              <a:t>.</a:t>
            </a:r>
          </a:p>
          <a:p>
            <a:pPr eaLnBrk="1" fontAlgn="auto" hangingPunct="1">
              <a:lnSpc>
                <a:spcPct val="150000"/>
              </a:lnSpc>
              <a:spcAft>
                <a:spcPts val="0"/>
              </a:spcAft>
              <a:buFont typeface="Arial" panose="020B0604020202020204" pitchFamily="34" charset="0"/>
              <a:buNone/>
              <a:defRPr/>
            </a:pPr>
            <a:endParaRPr lang="en-US" dirty="0"/>
          </a:p>
          <a:p>
            <a:pPr eaLnBrk="1" fontAlgn="auto" hangingPunct="1">
              <a:lnSpc>
                <a:spcPct val="90000"/>
              </a:lnSpc>
              <a:spcAft>
                <a:spcPts val="0"/>
              </a:spcAft>
              <a:buFont typeface="Arial" panose="020B0604020202020204" pitchFamily="34" charset="0"/>
              <a:buNone/>
              <a:defRPr/>
            </a:pPr>
            <a:endParaRPr lang="en-US" sz="2400" dirty="0"/>
          </a:p>
          <a:p>
            <a:pPr eaLnBrk="1" fontAlgn="auto" hangingPunct="1">
              <a:spcAft>
                <a:spcPts val="0"/>
              </a:spcAft>
              <a:defRPr/>
            </a:pP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312EA-EC68-40BC-91B8-75847D49ADA0}"/>
              </a:ext>
            </a:extLst>
          </p:cNvPr>
          <p:cNvSpPr>
            <a:spLocks noGrp="1"/>
          </p:cNvSpPr>
          <p:nvPr>
            <p:ph type="title"/>
          </p:nvPr>
        </p:nvSpPr>
        <p:spPr>
          <a:xfrm>
            <a:off x="457200" y="0"/>
            <a:ext cx="8229600" cy="1143000"/>
          </a:xfrm>
        </p:spPr>
        <p:txBody>
          <a:bodyPr/>
          <a:lstStyle/>
          <a:p>
            <a:r>
              <a:rPr lang="en-US" sz="4400" b="1" dirty="0">
                <a:solidFill>
                  <a:srgbClr val="FF0000"/>
                </a:solidFill>
              </a:rPr>
              <a:t>Abandonment:</a:t>
            </a:r>
            <a:br>
              <a:rPr lang="en-US" sz="4400" b="1" dirty="0">
                <a:solidFill>
                  <a:srgbClr val="FF0000"/>
                </a:solidFill>
              </a:rPr>
            </a:br>
            <a:endParaRPr lang="en-US" dirty="0"/>
          </a:p>
        </p:txBody>
      </p:sp>
      <p:sp>
        <p:nvSpPr>
          <p:cNvPr id="3" name="Content Placeholder 2">
            <a:extLst>
              <a:ext uri="{FF2B5EF4-FFF2-40B4-BE49-F238E27FC236}">
                <a16:creationId xmlns:a16="http://schemas.microsoft.com/office/drawing/2014/main" id="{66F3821C-55F1-4772-AE9E-16AF06E829A0}"/>
              </a:ext>
            </a:extLst>
          </p:cNvPr>
          <p:cNvSpPr>
            <a:spLocks noGrp="1"/>
          </p:cNvSpPr>
          <p:nvPr>
            <p:ph idx="1"/>
          </p:nvPr>
        </p:nvSpPr>
        <p:spPr>
          <a:xfrm>
            <a:off x="-108520" y="571500"/>
            <a:ext cx="9252520" cy="4525963"/>
          </a:xfrm>
        </p:spPr>
        <p:txBody>
          <a:bodyPr/>
          <a:lstStyle/>
          <a:p>
            <a:pPr algn="just" rtl="0"/>
            <a:r>
              <a:rPr lang="en-US" sz="2800" dirty="0"/>
              <a:t>"the unilateral severance of the professional relationship without reasonable notice at a time when there is still the necessity of continuing medical attention”.</a:t>
            </a:r>
          </a:p>
          <a:p>
            <a:pPr algn="just" rtl="0"/>
            <a:r>
              <a:rPr lang="en-US" sz="2800" dirty="0"/>
              <a:t>Abandonment of a patient may result in civil liability for the physician.</a:t>
            </a:r>
          </a:p>
          <a:p>
            <a:pPr marL="0" indent="0" algn="just" rtl="0">
              <a:buNone/>
            </a:pPr>
            <a:r>
              <a:rPr lang="en-US" sz="2800" b="1" dirty="0"/>
              <a:t>How Can a Physician Properly Terminate the Physician-Patient Relationship?</a:t>
            </a:r>
          </a:p>
          <a:p>
            <a:pPr marL="0" indent="0" algn="just" rtl="0">
              <a:buNone/>
            </a:pPr>
            <a:r>
              <a:rPr lang="en-US" sz="2800" dirty="0"/>
              <a:t>For a patient who is actively treating for a condition, a physician must:</a:t>
            </a:r>
          </a:p>
          <a:p>
            <a:pPr lvl="1" algn="just" rtl="0"/>
            <a:r>
              <a:rPr lang="en-US" sz="2400" dirty="0"/>
              <a:t>give the patient proper notice that the physician is terminating the physician-patient relationship, and</a:t>
            </a:r>
          </a:p>
          <a:p>
            <a:pPr lvl="1" algn="just" rtl="0"/>
            <a:r>
              <a:rPr lang="en-US" sz="2400" dirty="0"/>
              <a:t>give the patient sufficient time to find another physician before finally refusing to treat the patient any further.</a:t>
            </a:r>
          </a:p>
        </p:txBody>
      </p:sp>
    </p:spTree>
    <p:extLst>
      <p:ext uri="{BB962C8B-B14F-4D97-AF65-F5344CB8AC3E}">
        <p14:creationId xmlns:p14="http://schemas.microsoft.com/office/powerpoint/2010/main" val="3048633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882FE-84AF-4B75-9E6E-37C5459D0F87}"/>
              </a:ext>
            </a:extLst>
          </p:cNvPr>
          <p:cNvSpPr>
            <a:spLocks noGrp="1"/>
          </p:cNvSpPr>
          <p:nvPr>
            <p:ph type="title"/>
          </p:nvPr>
        </p:nvSpPr>
        <p:spPr/>
        <p:txBody>
          <a:bodyPr/>
          <a:lstStyle/>
          <a:p>
            <a:r>
              <a:rPr lang="en-US" dirty="0"/>
              <a:t>What Must a Patient Prove in a Malpractice Case?</a:t>
            </a:r>
            <a:br>
              <a:rPr lang="en-US" dirty="0"/>
            </a:br>
            <a:endParaRPr lang="en-US" dirty="0"/>
          </a:p>
        </p:txBody>
      </p:sp>
      <p:sp>
        <p:nvSpPr>
          <p:cNvPr id="3" name="Content Placeholder 2">
            <a:extLst>
              <a:ext uri="{FF2B5EF4-FFF2-40B4-BE49-F238E27FC236}">
                <a16:creationId xmlns:a16="http://schemas.microsoft.com/office/drawing/2014/main" id="{54EDFDAE-CEFC-428C-879A-CEB83270CC15}"/>
              </a:ext>
            </a:extLst>
          </p:cNvPr>
          <p:cNvSpPr>
            <a:spLocks noGrp="1"/>
          </p:cNvSpPr>
          <p:nvPr>
            <p:ph idx="1"/>
          </p:nvPr>
        </p:nvSpPr>
        <p:spPr>
          <a:xfrm>
            <a:off x="0" y="1600200"/>
            <a:ext cx="8964488" cy="4525963"/>
          </a:xfrm>
        </p:spPr>
        <p:txBody>
          <a:bodyPr/>
          <a:lstStyle/>
          <a:p>
            <a:pPr algn="just" rtl="0"/>
            <a:r>
              <a:rPr lang="en-US" b="1" dirty="0">
                <a:solidFill>
                  <a:srgbClr val="FF0000"/>
                </a:solidFill>
              </a:rPr>
              <a:t>The patient must show the following:</a:t>
            </a:r>
          </a:p>
          <a:p>
            <a:pPr lvl="1" algn="just" rtl="0"/>
            <a:r>
              <a:rPr lang="en-US" dirty="0"/>
              <a:t>the patient needed continuing medical treatment</a:t>
            </a:r>
          </a:p>
          <a:p>
            <a:pPr lvl="1" algn="just" rtl="0"/>
            <a:r>
              <a:rPr lang="en-US" dirty="0"/>
              <a:t>the physician stopped treating the patient</a:t>
            </a:r>
          </a:p>
          <a:p>
            <a:pPr lvl="1" algn="just" rtl="0"/>
            <a:r>
              <a:rPr lang="en-US" dirty="0"/>
              <a:t>the physician did not give the patient enough time to find another doctor before the physician stopped his/her treatment of the patient</a:t>
            </a:r>
          </a:p>
          <a:p>
            <a:pPr lvl="1" algn="just" rtl="0"/>
            <a:r>
              <a:rPr lang="en-US" dirty="0"/>
              <a:t>as a result of the physician's abandonment of the patient, the patient's condition was made worse</a:t>
            </a:r>
          </a:p>
        </p:txBody>
      </p:sp>
    </p:spTree>
    <p:extLst>
      <p:ext uri="{BB962C8B-B14F-4D97-AF65-F5344CB8AC3E}">
        <p14:creationId xmlns:p14="http://schemas.microsoft.com/office/powerpoint/2010/main" val="37834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6D08095-E19F-4450-8F7B-8610EAA583CA}"/>
              </a:ext>
            </a:extLst>
          </p:cNvPr>
          <p:cNvSpPr>
            <a:spLocks noGrp="1"/>
          </p:cNvSpPr>
          <p:nvPr>
            <p:ph type="title"/>
          </p:nvPr>
        </p:nvSpPr>
        <p:spPr>
          <a:xfrm>
            <a:off x="250825" y="2205038"/>
            <a:ext cx="8229600" cy="1143000"/>
          </a:xfrm>
        </p:spPr>
        <p:txBody>
          <a:bodyPr/>
          <a:lstStyle/>
          <a:p>
            <a:pPr eaLnBrk="1" hangingPunct="1"/>
            <a:r>
              <a:rPr lang="en-US" altLang="en-US" sz="4800" b="1">
                <a:solidFill>
                  <a:srgbClr val="0000FF"/>
                </a:solidFill>
                <a:cs typeface="Times New Roman" panose="02020603050405020304" pitchFamily="18" charset="0"/>
              </a:rPr>
              <a:t>Case- studies</a:t>
            </a:r>
          </a:p>
        </p:txBody>
      </p:sp>
      <p:sp>
        <p:nvSpPr>
          <p:cNvPr id="3" name="AutoShape 5" descr="macintosh-doctor-john-raia">
            <a:extLst>
              <a:ext uri="{FF2B5EF4-FFF2-40B4-BE49-F238E27FC236}">
                <a16:creationId xmlns:a16="http://schemas.microsoft.com/office/drawing/2014/main" id="{298F0097-0045-48DC-B6AA-8FA36EDD05CF}"/>
              </a:ext>
            </a:extLst>
          </p:cNvPr>
          <p:cNvSpPr>
            <a:spLocks noChangeArrowheads="1"/>
          </p:cNvSpPr>
          <p:nvPr/>
        </p:nvSpPr>
        <p:spPr bwMode="auto">
          <a:xfrm>
            <a:off x="2286000" y="3429000"/>
            <a:ext cx="4286250" cy="2457450"/>
          </a:xfrm>
          <a:prstGeom prst="octagon">
            <a:avLst>
              <a:gd name="adj" fmla="val 29287"/>
            </a:avLst>
          </a:prstGeom>
          <a:blipFill dpi="0" rotWithShape="1">
            <a:blip r:embed="rId2"/>
            <a:srcRect/>
            <a:stretch>
              <a:fillRect/>
            </a:stretch>
          </a:blipFill>
          <a:ln w="9525">
            <a:solidFill>
              <a:schemeClr val="tx1"/>
            </a:solidFill>
            <a:miter lim="800000"/>
            <a:headEnd/>
            <a:tailEnd/>
          </a:ln>
          <a:effectLst>
            <a:prstShdw prst="shdw12">
              <a:schemeClr val="bg2">
                <a:alpha val="50000"/>
              </a:schemeClr>
            </a:prstShdw>
          </a:effec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lang="en-US" altLang="en-US" sz="180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strips(downLeft)">
                                      <p:cBhvr>
                                        <p:cTn id="7" dur="5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ADAE187-A036-4FB8-B373-9FC3D1FAD145}"/>
              </a:ext>
            </a:extLst>
          </p:cNvPr>
          <p:cNvSpPr>
            <a:spLocks noGrp="1"/>
          </p:cNvSpPr>
          <p:nvPr>
            <p:ph type="title"/>
          </p:nvPr>
        </p:nvSpPr>
        <p:spPr/>
        <p:txBody>
          <a:bodyPr/>
          <a:lstStyle/>
          <a:p>
            <a:endParaRPr lang="en-US" altLang="en-US">
              <a:cs typeface="Times New Roman" panose="02020603050405020304" pitchFamily="18" charset="0"/>
            </a:endParaRPr>
          </a:p>
        </p:txBody>
      </p:sp>
      <p:pic>
        <p:nvPicPr>
          <p:cNvPr id="4099" name="Picture 4">
            <a:extLst>
              <a:ext uri="{FF2B5EF4-FFF2-40B4-BE49-F238E27FC236}">
                <a16:creationId xmlns:a16="http://schemas.microsoft.com/office/drawing/2014/main" id="{6BCAD148-DDF9-4B83-B901-AE0C72DD4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04813"/>
            <a:ext cx="8362950"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56C11E8-0C8C-4F9A-9F46-E3A8D0C5DBEB}"/>
              </a:ext>
            </a:extLst>
          </p:cNvPr>
          <p:cNvSpPr>
            <a:spLocks noGrp="1" noChangeArrowheads="1"/>
          </p:cNvSpPr>
          <p:nvPr>
            <p:ph type="title"/>
          </p:nvPr>
        </p:nvSpPr>
        <p:spPr>
          <a:xfrm>
            <a:off x="179388" y="549275"/>
            <a:ext cx="8001000" cy="1216025"/>
          </a:xfrm>
        </p:spPr>
        <p:txBody>
          <a:bodyPr rtlCol="1">
            <a:normAutofit fontScale="90000"/>
          </a:bodyPr>
          <a:lstStyle/>
          <a:p>
            <a:pPr eaLnBrk="1" fontAlgn="auto" hangingPunct="1">
              <a:spcAft>
                <a:spcPts val="0"/>
              </a:spcAft>
              <a:defRPr/>
            </a:pPr>
            <a:r>
              <a:rPr lang="en-US" altLang="en-US" b="1" i="1">
                <a:solidFill>
                  <a:schemeClr val="hlink"/>
                </a:solidFill>
              </a:rPr>
              <a:t>CASE STUDY</a:t>
            </a:r>
            <a:br>
              <a:rPr lang="en-US" altLang="en-US"/>
            </a:br>
            <a:endParaRPr lang="en-US" altLang="en-US"/>
          </a:p>
        </p:txBody>
      </p:sp>
      <p:sp>
        <p:nvSpPr>
          <p:cNvPr id="24579" name="Rectangle 3">
            <a:extLst>
              <a:ext uri="{FF2B5EF4-FFF2-40B4-BE49-F238E27FC236}">
                <a16:creationId xmlns:a16="http://schemas.microsoft.com/office/drawing/2014/main" id="{D059C554-316F-45D9-8227-4B96DAEB712E}"/>
              </a:ext>
            </a:extLst>
          </p:cNvPr>
          <p:cNvSpPr>
            <a:spLocks noGrp="1"/>
          </p:cNvSpPr>
          <p:nvPr>
            <p:ph type="body" idx="1"/>
          </p:nvPr>
        </p:nvSpPr>
        <p:spPr>
          <a:xfrm>
            <a:off x="0" y="1500188"/>
            <a:ext cx="8847138" cy="5357812"/>
          </a:xfrm>
        </p:spPr>
        <p:txBody>
          <a:bodyPr/>
          <a:lstStyle/>
          <a:p>
            <a:pPr marL="533400" indent="-533400" algn="just" rtl="0" eaLnBrk="1" hangingPunct="1">
              <a:lnSpc>
                <a:spcPct val="80000"/>
              </a:lnSpc>
            </a:pPr>
            <a:r>
              <a:rPr lang="en-US" altLang="en-US" sz="2400" b="1">
                <a:cs typeface="Arial" panose="020B0604020202020204" pitchFamily="34" charset="0"/>
              </a:rPr>
              <a:t>Dr. C, a newly appointed anesthetist in a city hospital, is alarmed by the behavior of the senior surgeon in the operating room. The surgeon uses out-of-date techniques that prolong operations and result in greater post-operative pain and longer recovery times. Moreover, he makes frequent crude jokes about the patients that obviously bother the assisting nurses. As a more junior staff member, Dr. C is reluctant to criticize the surgeon personally or to report him to higher authorities. However, he feels that he must do something to improve the situation.</a:t>
            </a:r>
          </a:p>
          <a:p>
            <a:pPr marL="533400" indent="-533400" algn="just" rtl="0" eaLnBrk="1" hangingPunct="1">
              <a:lnSpc>
                <a:spcPct val="80000"/>
              </a:lnSpc>
            </a:pPr>
            <a:endParaRPr lang="ar-EG" altLang="en-US" sz="2400" b="1"/>
          </a:p>
          <a:p>
            <a:pPr marL="533400" indent="-533400" algn="just" rtl="0" eaLnBrk="1" hangingPunct="1">
              <a:lnSpc>
                <a:spcPct val="80000"/>
              </a:lnSpc>
            </a:pPr>
            <a:r>
              <a:rPr lang="en-US" altLang="en-US" sz="2400">
                <a:solidFill>
                  <a:srgbClr val="0000FF"/>
                </a:solidFill>
                <a:cs typeface="Arial" panose="020B0604020202020204" pitchFamily="34" charset="0"/>
              </a:rPr>
              <a:t>Does Dr. C, have the right to be worry about the behavior of the senior surgeon in the operating room and to criticize him and why?</a:t>
            </a:r>
          </a:p>
          <a:p>
            <a:pPr marL="533400" indent="-533400" algn="just" rtl="0" eaLnBrk="1" hangingPunct="1">
              <a:lnSpc>
                <a:spcPct val="80000"/>
              </a:lnSpc>
            </a:pPr>
            <a:r>
              <a:rPr lang="en-US" altLang="en-US" sz="2400">
                <a:solidFill>
                  <a:srgbClr val="0000FF"/>
                </a:solidFill>
                <a:cs typeface="Arial" panose="020B0604020202020204" pitchFamily="34" charset="0"/>
              </a:rPr>
              <a:t>Does Dr. C, have the right to do something? </a:t>
            </a:r>
          </a:p>
          <a:p>
            <a:pPr marL="533400" indent="-533400" algn="just" rtl="0" eaLnBrk="1" hangingPunct="1">
              <a:lnSpc>
                <a:spcPct val="80000"/>
              </a:lnSpc>
            </a:pPr>
            <a:r>
              <a:rPr lang="en-US" altLang="en-US" sz="2400">
                <a:solidFill>
                  <a:srgbClr val="0000FF"/>
                </a:solidFill>
                <a:cs typeface="Arial" panose="020B0604020202020204" pitchFamily="34" charset="0"/>
              </a:rPr>
              <a:t>If yes, what he should do</a:t>
            </a:r>
            <a:r>
              <a:rPr lang="en-US" altLang="en-US" sz="2600">
                <a:solidFill>
                  <a:srgbClr val="0000FF"/>
                </a:solidFill>
                <a:cs typeface="Arial" panose="020B0604020202020204" pitchFamily="34" charset="0"/>
              </a:rPr>
              <a:t>?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A98662DE-6039-4FB9-A5DC-88A92B1666B4}"/>
              </a:ext>
            </a:extLst>
          </p:cNvPr>
          <p:cNvSpPr>
            <a:spLocks noGrp="1"/>
          </p:cNvSpPr>
          <p:nvPr>
            <p:ph type="body" idx="1"/>
          </p:nvPr>
        </p:nvSpPr>
        <p:spPr>
          <a:xfrm>
            <a:off x="395288" y="1700213"/>
            <a:ext cx="8415337" cy="5727700"/>
          </a:xfrm>
        </p:spPr>
        <p:txBody>
          <a:bodyPr/>
          <a:lstStyle/>
          <a:p>
            <a:pPr algn="just" rtl="0" eaLnBrk="1" hangingPunct="1">
              <a:lnSpc>
                <a:spcPct val="80000"/>
              </a:lnSpc>
            </a:pPr>
            <a:r>
              <a:rPr lang="en-US" altLang="en-US" sz="2400">
                <a:cs typeface="Arial" panose="020B0604020202020204" pitchFamily="34" charset="0"/>
              </a:rPr>
              <a:t>Dr. C is right to be worried by the behavior of the senior surgeon in the operating room. Not only is he endangering the health of the patient but he is being disrespectful to both the patient and his colleagues. Dr. C has an ethical duty not to ignore this behavior but to do something about it. </a:t>
            </a:r>
          </a:p>
          <a:p>
            <a:pPr algn="just" rtl="0" eaLnBrk="1" hangingPunct="1">
              <a:lnSpc>
                <a:spcPct val="80000"/>
              </a:lnSpc>
            </a:pPr>
            <a:endParaRPr lang="en-US" altLang="en-US" sz="2400">
              <a:cs typeface="Arial" panose="020B0604020202020204" pitchFamily="34" charset="0"/>
            </a:endParaRPr>
          </a:p>
          <a:p>
            <a:pPr lvl="1" algn="just" rtl="0" eaLnBrk="1" hangingPunct="1">
              <a:lnSpc>
                <a:spcPct val="80000"/>
              </a:lnSpc>
            </a:pPr>
            <a:r>
              <a:rPr lang="en-US" altLang="en-US" sz="2400" b="1">
                <a:cs typeface="Arial" panose="020B0604020202020204" pitchFamily="34" charset="0"/>
              </a:rPr>
              <a:t>As a first step, he should not indicate any support for the offensive behavior, for example, by laughing at the jokes. </a:t>
            </a:r>
          </a:p>
          <a:p>
            <a:pPr lvl="1" algn="just" rtl="0" eaLnBrk="1" hangingPunct="1">
              <a:lnSpc>
                <a:spcPct val="80000"/>
              </a:lnSpc>
            </a:pPr>
            <a:r>
              <a:rPr lang="en-US" altLang="en-US" sz="2400" b="1">
                <a:cs typeface="Arial" panose="020B0604020202020204" pitchFamily="34" charset="0"/>
              </a:rPr>
              <a:t>If he thinks that discussing the matter with the surgeon might be effective, he should go ahead and do this. </a:t>
            </a:r>
          </a:p>
          <a:p>
            <a:pPr lvl="1" algn="just" rtl="0" eaLnBrk="1" hangingPunct="1">
              <a:lnSpc>
                <a:spcPct val="80000"/>
              </a:lnSpc>
            </a:pPr>
            <a:r>
              <a:rPr lang="en-US" altLang="en-US" sz="2400" b="1">
                <a:cs typeface="Arial" panose="020B0604020202020204" pitchFamily="34" charset="0"/>
              </a:rPr>
              <a:t>Otherwise, he may have to go directly to higher authorities in the hospital. If they are unwilling to deal with the situation, then he can approach the appropriate physician licensing body and ask it to investigate.</a:t>
            </a:r>
            <a:endParaRPr lang="ar-SA" altLang="en-US" sz="2400" b="1"/>
          </a:p>
          <a:p>
            <a:pPr algn="just" rtl="0" eaLnBrk="1" hangingPunct="1">
              <a:lnSpc>
                <a:spcPct val="80000"/>
              </a:lnSpc>
              <a:buFont typeface="Wingdings" panose="05000000000000000000" pitchFamily="2" charset="2"/>
              <a:buNone/>
            </a:pPr>
            <a:endParaRPr lang="en-US" altLang="en-US" sz="2400" b="1">
              <a:cs typeface="Arial" panose="020B0604020202020204" pitchFamily="34"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descr="ROSE1">
            <a:extLst>
              <a:ext uri="{FF2B5EF4-FFF2-40B4-BE49-F238E27FC236}">
                <a16:creationId xmlns:a16="http://schemas.microsoft.com/office/drawing/2014/main" id="{B2D0B994-283C-4440-877A-E11CC24AF769}"/>
              </a:ext>
            </a:extLst>
          </p:cNvPr>
          <p:cNvSpPr>
            <a:spLocks noGrp="1" noChangeArrowheads="1"/>
          </p:cNvSpPr>
          <p:nvPr>
            <p:ph type="body" idx="1"/>
          </p:nvPr>
        </p:nvSpPr>
        <p:spPr>
          <a:xfrm>
            <a:off x="4716463" y="3573463"/>
            <a:ext cx="4032250" cy="3003550"/>
          </a:xfrm>
          <a:prstGeom prst="ellipse">
            <a:avLst/>
          </a:prstGeom>
          <a:blipFill dpi="0" rotWithShape="0">
            <a:blip r:embed="rId2"/>
            <a:srcRect/>
            <a:stretch>
              <a:fillRect/>
            </a:stretch>
          </a:blipFill>
          <a:ln w="76200" cmpd="tri">
            <a:solidFill>
              <a:schemeClr val="bg2"/>
            </a:solidFill>
            <a:round/>
            <a:headEnd/>
            <a:tailEnd/>
          </a:ln>
          <a:effectLst>
            <a:outerShdw dist="107763" dir="13500000" sx="75000" sy="75000" algn="tl" rotWithShape="0">
              <a:schemeClr val="bg2">
                <a:alpha val="50000"/>
              </a:schemeClr>
            </a:outerShdw>
          </a:effectLst>
        </p:spPr>
        <p:txBody>
          <a:bodyPr/>
          <a:lstStyle/>
          <a:p>
            <a:pPr eaLnBrk="1" hangingPunct="1"/>
            <a:endParaRPr lang="en-US" altLang="en-US">
              <a:cs typeface="Arial" panose="020B0604020202020204" pitchFamily="34" charset="0"/>
            </a:endParaRPr>
          </a:p>
        </p:txBody>
      </p:sp>
      <p:sp>
        <p:nvSpPr>
          <p:cNvPr id="45061" name="Oval 5">
            <a:extLst>
              <a:ext uri="{FF2B5EF4-FFF2-40B4-BE49-F238E27FC236}">
                <a16:creationId xmlns:a16="http://schemas.microsoft.com/office/drawing/2014/main" id="{0F8B26C1-9486-4A9D-8254-79089CEA39EC}"/>
              </a:ext>
            </a:extLst>
          </p:cNvPr>
          <p:cNvSpPr>
            <a:spLocks noGrp="1" noChangeArrowheads="1"/>
          </p:cNvSpPr>
          <p:nvPr>
            <p:ph type="title"/>
          </p:nvPr>
        </p:nvSpPr>
        <p:spPr>
          <a:xfrm>
            <a:off x="-1260475" y="765175"/>
            <a:ext cx="7924800" cy="1143000"/>
          </a:xfrm>
          <a:prstGeom prst="ellipse">
            <a:avLst/>
          </a:prstGeom>
          <a:noFill/>
        </p:spPr>
        <p:txBody>
          <a:bodyPr/>
          <a:lstStyle/>
          <a:p>
            <a:pPr eaLnBrk="1" hangingPunct="1"/>
            <a:r>
              <a:rPr lang="en-US" altLang="en-US" i="1">
                <a:cs typeface="Times New Roman" panose="02020603050405020304" pitchFamily="18" charset="0"/>
              </a:rPr>
              <a:t>Thank you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1+#ppt_w/2"/>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061"/>
                                        </p:tgtEl>
                                        <p:attrNameLst>
                                          <p:attrName>style.visibility</p:attrName>
                                        </p:attrNameLst>
                                      </p:cBhvr>
                                      <p:to>
                                        <p:strVal val="visible"/>
                                      </p:to>
                                    </p:set>
                                    <p:anim calcmode="lin" valueType="num">
                                      <p:cBhvr additive="base">
                                        <p:cTn id="11" dur="500" fill="hold"/>
                                        <p:tgtEl>
                                          <p:spTgt spid="45061"/>
                                        </p:tgtEl>
                                        <p:attrNameLst>
                                          <p:attrName>ppt_x</p:attrName>
                                        </p:attrNameLst>
                                      </p:cBhvr>
                                      <p:tavLst>
                                        <p:tav tm="0">
                                          <p:val>
                                            <p:strVal val="#ppt_x"/>
                                          </p:val>
                                        </p:tav>
                                        <p:tav tm="100000">
                                          <p:val>
                                            <p:strVal val="#ppt_x"/>
                                          </p:val>
                                        </p:tav>
                                      </p:tavLst>
                                    </p:anim>
                                    <p:anim calcmode="lin" valueType="num">
                                      <p:cBhvr additive="base">
                                        <p:cTn id="12"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450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EFA73-304B-4D58-A57E-4611ECD6F202}"/>
              </a:ext>
            </a:extLst>
          </p:cNvPr>
          <p:cNvSpPr>
            <a:spLocks noGrp="1"/>
          </p:cNvSpPr>
          <p:nvPr>
            <p:ph type="title"/>
          </p:nvPr>
        </p:nvSpPr>
        <p:spPr>
          <a:xfrm>
            <a:off x="457200" y="-315416"/>
            <a:ext cx="8229600" cy="1143000"/>
          </a:xfrm>
        </p:spPr>
        <p:txBody>
          <a:bodyPr/>
          <a:lstStyle/>
          <a:p>
            <a:r>
              <a:rPr lang="en-US" dirty="0"/>
              <a:t>Case (ethical scenario) </a:t>
            </a:r>
          </a:p>
        </p:txBody>
      </p:sp>
      <p:sp>
        <p:nvSpPr>
          <p:cNvPr id="3" name="Content Placeholder 2">
            <a:extLst>
              <a:ext uri="{FF2B5EF4-FFF2-40B4-BE49-F238E27FC236}">
                <a16:creationId xmlns:a16="http://schemas.microsoft.com/office/drawing/2014/main" id="{4ADABFB9-B03E-41FC-A83C-3775144E3060}"/>
              </a:ext>
            </a:extLst>
          </p:cNvPr>
          <p:cNvSpPr>
            <a:spLocks noGrp="1"/>
          </p:cNvSpPr>
          <p:nvPr>
            <p:ph idx="1"/>
          </p:nvPr>
        </p:nvSpPr>
        <p:spPr>
          <a:xfrm>
            <a:off x="-32657" y="827584"/>
            <a:ext cx="9176657" cy="5733256"/>
          </a:xfrm>
        </p:spPr>
        <p:txBody>
          <a:bodyPr/>
          <a:lstStyle/>
          <a:p>
            <a:pPr marL="0" indent="0" algn="just" rtl="0">
              <a:buNone/>
            </a:pPr>
            <a:r>
              <a:rPr lang="en-US" sz="2000" dirty="0"/>
              <a:t>On his round, the well-known surgeon Mr. Butcher was always keen to have all the residents and interns on his unit in attendance, in addition to other health care team members (dietician, physiotherapist, nurses, and others) to whom he always referred as the “paramedics.” During the round, he asked one of his unit's female interns to examine a 65-year-old male patient who had had his prostate removed two days before. He asked her in a loud voice. Both the intern and the patient felt embarrassed. The surgeon stopped her when she tried to pull the curtains, as there were few other patients next to this patient who would see him being examined if the curtains were not pulled. He said, “Nothing to be ashamed of. He is a patient in a teaching hospital so he expects that you will all examine him,” then, “isn't that right Mr. X?” talking to the patient. The intern asked the patient's permission then examined him, and the operation site. The surgeon then asked her and the other “doctors” some questions. As usual in his round, the wrong answers were ridiculed, and the “paramedics” were never given a chance to answer. “Paramedics are to take the instructions doctors give them,” he would </a:t>
            </a:r>
            <a:r>
              <a:rPr lang="en-US" sz="2000"/>
              <a:t>always say.</a:t>
            </a:r>
            <a:endParaRPr lang="en-US" sz="2000" dirty="0"/>
          </a:p>
        </p:txBody>
      </p:sp>
    </p:spTree>
    <p:extLst>
      <p:ext uri="{BB962C8B-B14F-4D97-AF65-F5344CB8AC3E}">
        <p14:creationId xmlns:p14="http://schemas.microsoft.com/office/powerpoint/2010/main" val="225962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AED3E4B-50C4-44CE-B339-4318C58942E0}"/>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3" name="Picture 5" descr="A group of people in matching outfits&#10;&#10;Description automatically generated with low confidence">
            <a:extLst>
              <a:ext uri="{FF2B5EF4-FFF2-40B4-BE49-F238E27FC236}">
                <a16:creationId xmlns:a16="http://schemas.microsoft.com/office/drawing/2014/main" id="{95E882F9-102E-4B43-8BEF-E502AEC575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2060575"/>
            <a:ext cx="115411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7">
            <a:extLst>
              <a:ext uri="{FF2B5EF4-FFF2-40B4-BE49-F238E27FC236}">
                <a16:creationId xmlns:a16="http://schemas.microsoft.com/office/drawing/2014/main" id="{F668F34A-4E8F-4D76-B49C-CD48901840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213" y="2168525"/>
            <a:ext cx="11890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Text, letter&#10;&#10;Description automatically generated">
            <a:extLst>
              <a:ext uri="{FF2B5EF4-FFF2-40B4-BE49-F238E27FC236}">
                <a16:creationId xmlns:a16="http://schemas.microsoft.com/office/drawing/2014/main" id="{3088FC4E-C76A-4F03-9B8A-CA7AFCAB6F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6463" y="1304925"/>
            <a:ext cx="193357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0" descr="Background pattern&#10;&#10;Description automatically generated">
            <a:extLst>
              <a:ext uri="{FF2B5EF4-FFF2-40B4-BE49-F238E27FC236}">
                <a16:creationId xmlns:a16="http://schemas.microsoft.com/office/drawing/2014/main" id="{068F84A1-1B1E-4CF0-8E7C-B2312F7F2EC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67525" y="1898650"/>
            <a:ext cx="16017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62B155B-B835-49BC-979F-ED32F379AC64}"/>
              </a:ext>
            </a:extLst>
          </p:cNvPr>
          <p:cNvSpPr>
            <a:spLocks noGrp="1"/>
          </p:cNvSpPr>
          <p:nvPr>
            <p:ph type="title"/>
          </p:nvPr>
        </p:nvSpPr>
        <p:spPr/>
        <p:txBody>
          <a:bodyPr/>
          <a:lstStyle/>
          <a:p>
            <a:r>
              <a:rPr lang="en-US" altLang="en-US">
                <a:cs typeface="Times New Roman" panose="02020603050405020304" pitchFamily="18" charset="0"/>
              </a:rPr>
              <a:t>Duties of the physician toward him/herself</a:t>
            </a:r>
          </a:p>
        </p:txBody>
      </p:sp>
      <p:sp>
        <p:nvSpPr>
          <p:cNvPr id="3" name="Content Placeholder 2">
            <a:extLst>
              <a:ext uri="{FF2B5EF4-FFF2-40B4-BE49-F238E27FC236}">
                <a16:creationId xmlns:a16="http://schemas.microsoft.com/office/drawing/2014/main" id="{D8DBC3B4-5110-4FC3-A628-E873CD622E19}"/>
              </a:ext>
            </a:extLst>
          </p:cNvPr>
          <p:cNvSpPr>
            <a:spLocks noGrp="1"/>
          </p:cNvSpPr>
          <p:nvPr>
            <p:ph idx="1"/>
          </p:nvPr>
        </p:nvSpPr>
        <p:spPr>
          <a:xfrm>
            <a:off x="0" y="1446238"/>
            <a:ext cx="8686800" cy="4525963"/>
          </a:xfrm>
        </p:spPr>
        <p:txBody>
          <a:bodyPr/>
          <a:lstStyle/>
          <a:p>
            <a:pPr algn="just" rtl="0">
              <a:defRPr/>
            </a:pPr>
            <a:r>
              <a:rPr lang="en-US" b="1" dirty="0">
                <a:latin typeface="Tahoma" panose="020B0604030504040204" pitchFamily="34" charset="0"/>
              </a:rPr>
              <a:t>“… The physician should be modest, virtuous and merciful… He should wear clean clothes, be dignified, and have well-groomed hair and beard. He should select his company to be persons of good reputation. He should be careful of what he says and should not hesitate to ask forgiveness if he has made an error...</a:t>
            </a:r>
          </a:p>
          <a:p>
            <a:pPr marL="0" indent="0" algn="just" rtl="0">
              <a:buFont typeface="Arial" panose="020B0604020202020204" pitchFamily="34" charset="0"/>
              <a:buNone/>
              <a:defRPr/>
            </a:pPr>
            <a:r>
              <a:rPr lang="en-US" b="1" dirty="0">
                <a:latin typeface="Tahoma" panose="020B0604030504040204" pitchFamily="34" charset="0"/>
              </a:rPr>
              <a:t>	</a:t>
            </a:r>
            <a:r>
              <a:rPr lang="es-ES" b="1" dirty="0">
                <a:latin typeface="Tahoma" panose="020B0604030504040204" pitchFamily="34" charset="0"/>
              </a:rPr>
              <a:t>Al-</a:t>
            </a:r>
            <a:r>
              <a:rPr lang="es-ES" b="1" dirty="0" err="1">
                <a:latin typeface="Tahoma" panose="020B0604030504040204" pitchFamily="34" charset="0"/>
              </a:rPr>
              <a:t>Tabari</a:t>
            </a:r>
            <a:r>
              <a:rPr lang="es-ES" b="1" dirty="0">
                <a:latin typeface="Tahoma" panose="020B0604030504040204" pitchFamily="34" charset="0"/>
              </a:rPr>
              <a:t>, 970 A.D., </a:t>
            </a:r>
            <a:r>
              <a:rPr lang="es-ES" b="1" dirty="0" err="1">
                <a:latin typeface="Tahoma" panose="020B0604030504040204" pitchFamily="34" charset="0"/>
              </a:rPr>
              <a:t>Fardous</a:t>
            </a:r>
            <a:r>
              <a:rPr lang="es-ES" b="1" dirty="0">
                <a:latin typeface="Tahoma" panose="020B0604030504040204" pitchFamily="34" charset="0"/>
              </a:rPr>
              <a:t> Al </a:t>
            </a:r>
            <a:r>
              <a:rPr lang="es-ES" b="1" dirty="0" err="1">
                <a:latin typeface="Tahoma" panose="020B0604030504040204" pitchFamily="34" charset="0"/>
              </a:rPr>
              <a:t>Hikma</a:t>
            </a:r>
            <a:endParaRPr lang="en-US" sz="4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type="wd">
                                    <p:tmPct val="1000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6E562DA-0916-46F7-B1E6-DEFD7AB54060}"/>
              </a:ext>
            </a:extLst>
          </p:cNvPr>
          <p:cNvSpPr>
            <a:spLocks noGrp="1"/>
          </p:cNvSpPr>
          <p:nvPr>
            <p:ph type="title"/>
          </p:nvPr>
        </p:nvSpPr>
        <p:spPr>
          <a:xfrm>
            <a:off x="395288" y="0"/>
            <a:ext cx="8748712" cy="1462088"/>
          </a:xfrm>
        </p:spPr>
        <p:txBody>
          <a:bodyPr/>
          <a:lstStyle/>
          <a:p>
            <a:pPr eaLnBrk="1" hangingPunct="1"/>
            <a:r>
              <a:rPr lang="en-US" altLang="en-US" b="1" i="1">
                <a:solidFill>
                  <a:schemeClr val="accent2"/>
                </a:solidFill>
                <a:cs typeface="Times New Roman" panose="02020603050405020304" pitchFamily="18" charset="0"/>
              </a:rPr>
              <a:t>1. Duties of the physician towards the profession</a:t>
            </a:r>
            <a:r>
              <a:rPr lang="en-US" altLang="en-US">
                <a:cs typeface="Times New Roman" panose="02020603050405020304" pitchFamily="18" charset="0"/>
              </a:rPr>
              <a:t> </a:t>
            </a:r>
          </a:p>
        </p:txBody>
      </p:sp>
      <p:sp>
        <p:nvSpPr>
          <p:cNvPr id="35843" name="Rectangle 3">
            <a:extLst>
              <a:ext uri="{FF2B5EF4-FFF2-40B4-BE49-F238E27FC236}">
                <a16:creationId xmlns:a16="http://schemas.microsoft.com/office/drawing/2014/main" id="{D9ECCAAB-7395-4C97-B87B-99B5C26DC22C}"/>
              </a:ext>
            </a:extLst>
          </p:cNvPr>
          <p:cNvSpPr>
            <a:spLocks noGrp="1"/>
          </p:cNvSpPr>
          <p:nvPr>
            <p:ph type="body" idx="1"/>
          </p:nvPr>
        </p:nvSpPr>
        <p:spPr>
          <a:xfrm>
            <a:off x="179388" y="1371600"/>
            <a:ext cx="8280400" cy="4114800"/>
          </a:xfrm>
        </p:spPr>
        <p:txBody>
          <a:bodyPr/>
          <a:lstStyle/>
          <a:p>
            <a:pPr algn="l" eaLnBrk="1" hangingPunct="1">
              <a:buFont typeface="Wingdings" panose="05000000000000000000" pitchFamily="2" charset="2"/>
              <a:buNone/>
            </a:pPr>
            <a:r>
              <a:rPr lang="en-US" altLang="en-US" sz="2600" b="1" i="1">
                <a:solidFill>
                  <a:srgbClr val="FF0000"/>
                </a:solidFill>
                <a:cs typeface="Arial" panose="020B0604020202020204" pitchFamily="34" charset="0"/>
              </a:rPr>
              <a:t>1-To respect the dignity of his profession:</a:t>
            </a:r>
            <a:r>
              <a:rPr lang="en-US" altLang="en-US" sz="2600">
                <a:solidFill>
                  <a:srgbClr val="FF0000"/>
                </a:solidFill>
                <a:cs typeface="Arial" panose="020B0604020202020204" pitchFamily="34" charset="0"/>
              </a:rPr>
              <a:t> </a:t>
            </a:r>
          </a:p>
          <a:p>
            <a:pPr algn="l" rtl="0" eaLnBrk="1" hangingPunct="1">
              <a:buFont typeface="Wingdings" panose="05000000000000000000" pitchFamily="2" charset="2"/>
              <a:buChar char="Ø"/>
            </a:pPr>
            <a:r>
              <a:rPr lang="en-US" altLang="en-US" sz="2600" b="1">
                <a:cs typeface="Arial" panose="020B0604020202020204" pitchFamily="34" charset="0"/>
              </a:rPr>
              <a:t>By being </a:t>
            </a:r>
            <a:r>
              <a:rPr lang="en-US" altLang="en-US" sz="2600" b="1">
                <a:solidFill>
                  <a:srgbClr val="0000FF"/>
                </a:solidFill>
                <a:cs typeface="Arial" panose="020B0604020202020204" pitchFamily="34" charset="0"/>
              </a:rPr>
              <a:t>honest</a:t>
            </a:r>
            <a:r>
              <a:rPr lang="en-US" altLang="en-US" sz="2600" b="1">
                <a:cs typeface="Arial" panose="020B0604020202020204" pitchFamily="34" charset="0"/>
              </a:rPr>
              <a:t>, </a:t>
            </a:r>
            <a:r>
              <a:rPr lang="en-US" altLang="en-US" sz="2600" b="1">
                <a:solidFill>
                  <a:srgbClr val="0000FF"/>
                </a:solidFill>
                <a:cs typeface="Arial" panose="020B0604020202020204" pitchFamily="34" charset="0"/>
              </a:rPr>
              <a:t>correct</a:t>
            </a:r>
            <a:r>
              <a:rPr lang="en-US" altLang="en-US" sz="2600" b="1">
                <a:cs typeface="Arial" panose="020B0604020202020204" pitchFamily="34" charset="0"/>
              </a:rPr>
              <a:t> and </a:t>
            </a:r>
            <a:r>
              <a:rPr lang="en-US" altLang="en-US" sz="2600" b="1">
                <a:solidFill>
                  <a:srgbClr val="0000FF"/>
                </a:solidFill>
                <a:cs typeface="Arial" panose="020B0604020202020204" pitchFamily="34" charset="0"/>
              </a:rPr>
              <a:t>accurate</a:t>
            </a:r>
            <a:r>
              <a:rPr lang="en-US" altLang="en-US" sz="2600" b="1">
                <a:cs typeface="Arial" panose="020B0604020202020204" pitchFamily="34" charset="0"/>
              </a:rPr>
              <a:t> in his work and he </a:t>
            </a:r>
            <a:r>
              <a:rPr lang="en-US" altLang="en-US" sz="2600" b="1">
                <a:solidFill>
                  <a:srgbClr val="0000FF"/>
                </a:solidFill>
                <a:cs typeface="Arial" panose="020B0604020202020204" pitchFamily="34" charset="0"/>
              </a:rPr>
              <a:t>has not to join any job</a:t>
            </a:r>
            <a:r>
              <a:rPr lang="en-US" altLang="en-US" sz="2600" b="1">
                <a:cs typeface="Arial" panose="020B0604020202020204" pitchFamily="34" charset="0"/>
              </a:rPr>
              <a:t> beside medicine except </a:t>
            </a:r>
            <a:r>
              <a:rPr lang="en-US" altLang="en-US" sz="2600" b="1">
                <a:solidFill>
                  <a:srgbClr val="0000FF"/>
                </a:solidFill>
                <a:cs typeface="Arial" panose="020B0604020202020204" pitchFamily="34" charset="0"/>
              </a:rPr>
              <a:t>teaching and governmental professions .</a:t>
            </a:r>
          </a:p>
          <a:p>
            <a:pPr algn="l" rtl="0" eaLnBrk="1" hangingPunct="1">
              <a:buFont typeface="Wingdings" panose="05000000000000000000" pitchFamily="2" charset="2"/>
              <a:buChar char="Ø"/>
            </a:pPr>
            <a:r>
              <a:rPr lang="en-US" altLang="en-US" sz="2600" b="1">
                <a:solidFill>
                  <a:srgbClr val="0000FF"/>
                </a:solidFill>
                <a:cs typeface="Arial" panose="020B0604020202020204" pitchFamily="34" charset="0"/>
              </a:rPr>
              <a:t>Develop him/herself to develop the profession: </a:t>
            </a:r>
            <a:r>
              <a:rPr lang="en-US" altLang="en-US" sz="2600" b="1">
                <a:cs typeface="Arial" panose="020B0604020202020204" pitchFamily="34" charset="0"/>
              </a:rPr>
              <a:t>Attend continuous medical education (CME) activities, conduct research, and publish results</a:t>
            </a:r>
          </a:p>
          <a:p>
            <a:pPr algn="l" rtl="0" eaLnBrk="1" hangingPunct="1">
              <a:buFont typeface="Wingdings" panose="05000000000000000000" pitchFamily="2" charset="2"/>
              <a:buChar char="Ø"/>
            </a:pPr>
            <a:r>
              <a:rPr lang="en-US" altLang="en-US" sz="2600" b="1">
                <a:cs typeface="Arial" panose="020B0604020202020204" pitchFamily="34" charset="0"/>
              </a:rPr>
              <a:t>He should not use his name for </a:t>
            </a:r>
            <a:r>
              <a:rPr lang="en-US" altLang="en-US" sz="2600" b="1">
                <a:solidFill>
                  <a:srgbClr val="0000FF"/>
                </a:solidFill>
                <a:cs typeface="Arial" panose="020B0604020202020204" pitchFamily="34" charset="0"/>
              </a:rPr>
              <a:t>trading medications</a:t>
            </a:r>
            <a:r>
              <a:rPr lang="en-US" altLang="en-US" sz="2600" b="1">
                <a:cs typeface="Arial" panose="020B0604020202020204" pitchFamily="34" charset="0"/>
              </a:rPr>
              <a:t> or for commercial purposes. </a:t>
            </a:r>
          </a:p>
          <a:p>
            <a:pPr algn="l" rtl="0" eaLnBrk="1" hangingPunct="1">
              <a:buFont typeface="Wingdings" panose="05000000000000000000" pitchFamily="2" charset="2"/>
              <a:buChar char="Ø"/>
            </a:pPr>
            <a:r>
              <a:rPr lang="en-US" altLang="en-US" sz="2600" b="1">
                <a:cs typeface="Arial" panose="020B0604020202020204" pitchFamily="34" charset="0"/>
              </a:rPr>
              <a:t>He has not to </a:t>
            </a:r>
            <a:r>
              <a:rPr lang="en-US" altLang="en-US" sz="2600" b="1">
                <a:solidFill>
                  <a:srgbClr val="0000FF"/>
                </a:solidFill>
                <a:cs typeface="Arial" panose="020B0604020202020204" pitchFamily="34" charset="0"/>
              </a:rPr>
              <a:t>use agents</a:t>
            </a:r>
            <a:r>
              <a:rPr lang="en-US" altLang="en-US" sz="2600" b="1">
                <a:cs typeface="Arial" panose="020B0604020202020204" pitchFamily="34" charset="0"/>
              </a:rPr>
              <a:t> to get more patients.</a:t>
            </a:r>
          </a:p>
          <a:p>
            <a:pPr algn="l" rtl="0" eaLnBrk="1" hangingPunct="1">
              <a:buFont typeface="Wingdings" panose="05000000000000000000" pitchFamily="2" charset="2"/>
              <a:buChar char="Ø"/>
            </a:pPr>
            <a:r>
              <a:rPr lang="en-US" altLang="en-US" sz="2600" b="1">
                <a:cs typeface="Arial" panose="020B0604020202020204" pitchFamily="34" charset="0"/>
              </a:rPr>
              <a:t>He should </a:t>
            </a:r>
            <a:r>
              <a:rPr lang="en-US" altLang="en-US" sz="2600" b="1">
                <a:solidFill>
                  <a:srgbClr val="0000FF"/>
                </a:solidFill>
                <a:cs typeface="Arial" panose="020B0604020202020204" pitchFamily="34" charset="0"/>
              </a:rPr>
              <a:t>not sell</a:t>
            </a:r>
            <a:r>
              <a:rPr lang="en-US" altLang="en-US" sz="2600" b="1">
                <a:cs typeface="Arial" panose="020B0604020202020204" pitchFamily="34" charset="0"/>
              </a:rPr>
              <a:t> any medical samples. </a:t>
            </a:r>
          </a:p>
          <a:p>
            <a:pPr algn="l" rtl="0" eaLnBrk="1" hangingPunct="1">
              <a:buFont typeface="Wingdings" panose="05000000000000000000" pitchFamily="2" charset="2"/>
              <a:buChar char="Ø"/>
            </a:pPr>
            <a:r>
              <a:rPr lang="en-US" altLang="en-US" sz="2600" b="1">
                <a:cs typeface="Arial" panose="020B0604020202020204" pitchFamily="34" charset="0"/>
              </a:rPr>
              <a:t>Provide a role model for his colleagues and patients</a:t>
            </a:r>
          </a:p>
        </p:txBody>
      </p:sp>
      <p:sp>
        <p:nvSpPr>
          <p:cNvPr id="7172" name="AutoShape 4">
            <a:hlinkClick r:id="rId2" action="ppaction://hlinksldjump"/>
            <a:extLst>
              <a:ext uri="{FF2B5EF4-FFF2-40B4-BE49-F238E27FC236}">
                <a16:creationId xmlns:a16="http://schemas.microsoft.com/office/drawing/2014/main" id="{00043067-A1D5-481E-8EF7-367E280E05F3}"/>
              </a:ext>
            </a:extLst>
          </p:cNvPr>
          <p:cNvSpPr>
            <a:spLocks noChangeArrowheads="1"/>
          </p:cNvSpPr>
          <p:nvPr/>
        </p:nvSpPr>
        <p:spPr bwMode="auto">
          <a:xfrm>
            <a:off x="8027988" y="5949950"/>
            <a:ext cx="863600" cy="576263"/>
          </a:xfrm>
          <a:prstGeom prst="curvedRightArrow">
            <a:avLst>
              <a:gd name="adj1" fmla="val 20000"/>
              <a:gd name="adj2" fmla="val 40000"/>
              <a:gd name="adj3" fmla="val 49954"/>
            </a:avLst>
          </a:prstGeom>
          <a:solidFill>
            <a:schemeClr val="tx1"/>
          </a:solidFill>
          <a:ln w="9525">
            <a:solidFill>
              <a:schemeClr val="tx1"/>
            </a:solidFill>
            <a:miter lim="800000"/>
            <a:headEnd/>
            <a:tailEnd/>
          </a:ln>
          <a:effectLst>
            <a:outerShdw dist="107763" dir="8100000" algn="ctr" rotWithShape="0">
              <a:schemeClr val="bg2">
                <a:alpha val="50000"/>
              </a:schemeClr>
            </a:outerShdw>
          </a:effec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lang="en-US" altLang="en-US" sz="1800">
              <a:solidFill>
                <a:schemeClr val="tx2"/>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0-#ppt_w/2"/>
                                          </p:val>
                                        </p:tav>
                                        <p:tav tm="100000">
                                          <p:val>
                                            <p:strVal val="#ppt_x"/>
                                          </p:val>
                                        </p:tav>
                                      </p:tavLst>
                                    </p:anim>
                                    <p:anim calcmode="lin" valueType="num">
                                      <p:cBhvr additive="base">
                                        <p:cTn id="8" dur="500" fill="hold"/>
                                        <p:tgtEl>
                                          <p:spTgt spid="3584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35843">
                                            <p:txEl>
                                              <p:pRg st="0" end="0"/>
                                            </p:txEl>
                                          </p:spTgt>
                                        </p:tgtEl>
                                        <p:attrNameLst>
                                          <p:attrName>style.visibility</p:attrName>
                                        </p:attrNameLst>
                                      </p:cBhvr>
                                      <p:to>
                                        <p:strVal val="visible"/>
                                      </p:to>
                                    </p:set>
                                    <p:animEffect transition="in" filter="wipe(down)">
                                      <p:cBhvr>
                                        <p:cTn id="13" dur="500"/>
                                        <p:tgtEl>
                                          <p:spTgt spid="3584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35843">
                                            <p:txEl>
                                              <p:pRg st="1" end="1"/>
                                            </p:txEl>
                                          </p:spTgt>
                                        </p:tgtEl>
                                        <p:attrNameLst>
                                          <p:attrName>style.visibility</p:attrName>
                                        </p:attrNameLst>
                                      </p:cBhvr>
                                      <p:to>
                                        <p:strVal val="visible"/>
                                      </p:to>
                                    </p:set>
                                    <p:anim calcmode="lin" valueType="num">
                                      <p:cBhvr additive="base">
                                        <p:cTn id="18"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35843">
                                            <p:txEl>
                                              <p:pRg st="2" end="2"/>
                                            </p:txEl>
                                          </p:spTgt>
                                        </p:tgtEl>
                                        <p:attrNameLst>
                                          <p:attrName>style.visibility</p:attrName>
                                        </p:attrNameLst>
                                      </p:cBhvr>
                                      <p:to>
                                        <p:strVal val="visible"/>
                                      </p:to>
                                    </p:set>
                                    <p:anim calcmode="lin" valueType="num">
                                      <p:cBhvr additive="base">
                                        <p:cTn id="24"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35843">
                                            <p:txEl>
                                              <p:pRg st="3" end="3"/>
                                            </p:txEl>
                                          </p:spTgt>
                                        </p:tgtEl>
                                        <p:attrNameLst>
                                          <p:attrName>style.visibility</p:attrName>
                                        </p:attrNameLst>
                                      </p:cBhvr>
                                      <p:to>
                                        <p:strVal val="visible"/>
                                      </p:to>
                                    </p:set>
                                    <p:anim calcmode="lin" valueType="num">
                                      <p:cBhvr additive="base">
                                        <p:cTn id="30" dur="500" fill="hold"/>
                                        <p:tgtEl>
                                          <p:spTgt spid="3584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5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nodeType="clickEffect">
                                  <p:stCondLst>
                                    <p:cond delay="0"/>
                                  </p:stCondLst>
                                  <p:childTnLst>
                                    <p:set>
                                      <p:cBhvr>
                                        <p:cTn id="35" dur="1" fill="hold">
                                          <p:stCondLst>
                                            <p:cond delay="0"/>
                                          </p:stCondLst>
                                        </p:cTn>
                                        <p:tgtEl>
                                          <p:spTgt spid="35843">
                                            <p:txEl>
                                              <p:pRg st="4" end="4"/>
                                            </p:txEl>
                                          </p:spTgt>
                                        </p:tgtEl>
                                        <p:attrNameLst>
                                          <p:attrName>style.visibility</p:attrName>
                                        </p:attrNameLst>
                                      </p:cBhvr>
                                      <p:to>
                                        <p:strVal val="visible"/>
                                      </p:to>
                                    </p:set>
                                    <p:anim calcmode="lin" valueType="num">
                                      <p:cBhvr additive="base">
                                        <p:cTn id="36" dur="500" fill="hold"/>
                                        <p:tgtEl>
                                          <p:spTgt spid="3584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58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nodeType="clickEffect">
                                  <p:stCondLst>
                                    <p:cond delay="0"/>
                                  </p:stCondLst>
                                  <p:childTnLst>
                                    <p:set>
                                      <p:cBhvr>
                                        <p:cTn id="41" dur="1" fill="hold">
                                          <p:stCondLst>
                                            <p:cond delay="0"/>
                                          </p:stCondLst>
                                        </p:cTn>
                                        <p:tgtEl>
                                          <p:spTgt spid="35843">
                                            <p:txEl>
                                              <p:pRg st="5" end="5"/>
                                            </p:txEl>
                                          </p:spTgt>
                                        </p:tgtEl>
                                        <p:attrNameLst>
                                          <p:attrName>style.visibility</p:attrName>
                                        </p:attrNameLst>
                                      </p:cBhvr>
                                      <p:to>
                                        <p:strVal val="visible"/>
                                      </p:to>
                                    </p:set>
                                    <p:anim calcmode="lin" valueType="num">
                                      <p:cBhvr additive="base">
                                        <p:cTn id="42" dur="500" fill="hold"/>
                                        <p:tgtEl>
                                          <p:spTgt spid="35843">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58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nodeType="clickEffect">
                                  <p:stCondLst>
                                    <p:cond delay="0"/>
                                  </p:stCondLst>
                                  <p:childTnLst>
                                    <p:set>
                                      <p:cBhvr>
                                        <p:cTn id="47" dur="1" fill="hold">
                                          <p:stCondLst>
                                            <p:cond delay="0"/>
                                          </p:stCondLst>
                                        </p:cTn>
                                        <p:tgtEl>
                                          <p:spTgt spid="35843">
                                            <p:txEl>
                                              <p:pRg st="6" end="6"/>
                                            </p:txEl>
                                          </p:spTgt>
                                        </p:tgtEl>
                                        <p:attrNameLst>
                                          <p:attrName>style.visibility</p:attrName>
                                        </p:attrNameLst>
                                      </p:cBhvr>
                                      <p:to>
                                        <p:strVal val="visible"/>
                                      </p:to>
                                    </p:set>
                                    <p:anim calcmode="lin" valueType="num">
                                      <p:cBhvr additive="base">
                                        <p:cTn id="48" dur="500" fill="hold"/>
                                        <p:tgtEl>
                                          <p:spTgt spid="35843">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58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2CDADB2-B89B-4DC9-B1B2-4F3CE7E68BB3}"/>
              </a:ext>
            </a:extLst>
          </p:cNvPr>
          <p:cNvSpPr>
            <a:spLocks noGrp="1"/>
          </p:cNvSpPr>
          <p:nvPr>
            <p:ph type="title"/>
          </p:nvPr>
        </p:nvSpPr>
        <p:spPr>
          <a:xfrm>
            <a:off x="0" y="0"/>
            <a:ext cx="8475663" cy="1462088"/>
          </a:xfrm>
        </p:spPr>
        <p:txBody>
          <a:bodyPr/>
          <a:lstStyle/>
          <a:p>
            <a:pPr eaLnBrk="1" hangingPunct="1"/>
            <a:r>
              <a:rPr lang="en-US" altLang="en-US" sz="3400" b="1" i="1">
                <a:solidFill>
                  <a:srgbClr val="CC3300"/>
                </a:solidFill>
                <a:cs typeface="Times New Roman" panose="02020603050405020304" pitchFamily="18" charset="0"/>
              </a:rPr>
              <a:t> (continued )</a:t>
            </a:r>
          </a:p>
        </p:txBody>
      </p:sp>
      <p:sp>
        <p:nvSpPr>
          <p:cNvPr id="36867" name="Rectangle 3">
            <a:extLst>
              <a:ext uri="{FF2B5EF4-FFF2-40B4-BE49-F238E27FC236}">
                <a16:creationId xmlns:a16="http://schemas.microsoft.com/office/drawing/2014/main" id="{C95C1FDA-5F5D-4CA2-B2E5-97D2CBEC4EE3}"/>
              </a:ext>
            </a:extLst>
          </p:cNvPr>
          <p:cNvSpPr>
            <a:spLocks noGrp="1"/>
          </p:cNvSpPr>
          <p:nvPr>
            <p:ph type="body" idx="1"/>
          </p:nvPr>
        </p:nvSpPr>
        <p:spPr>
          <a:xfrm>
            <a:off x="0" y="1700213"/>
            <a:ext cx="8713788" cy="4868862"/>
          </a:xfrm>
        </p:spPr>
        <p:txBody>
          <a:bodyPr/>
          <a:lstStyle/>
          <a:p>
            <a:pPr marL="533400" indent="-533400" algn="just" rtl="0" eaLnBrk="1" hangingPunct="1">
              <a:lnSpc>
                <a:spcPct val="80000"/>
              </a:lnSpc>
              <a:buFont typeface="Wingdings" panose="05000000000000000000" pitchFamily="2" charset="2"/>
              <a:buNone/>
            </a:pPr>
            <a:r>
              <a:rPr lang="en-US" altLang="en-US" sz="2600" b="1" i="1">
                <a:solidFill>
                  <a:srgbClr val="0000FF"/>
                </a:solidFill>
                <a:cs typeface="Arial" panose="020B0604020202020204" pitchFamily="34" charset="0"/>
              </a:rPr>
              <a:t>2- He should be honest, accurate and correct in writing any medical report or certificate.</a:t>
            </a:r>
          </a:p>
          <a:p>
            <a:pPr marL="533400" indent="-533400" algn="just" rtl="0" eaLnBrk="1" hangingPunct="1">
              <a:lnSpc>
                <a:spcPct val="80000"/>
              </a:lnSpc>
              <a:buFont typeface="Wingdings" panose="05000000000000000000" pitchFamily="2" charset="2"/>
              <a:buNone/>
            </a:pPr>
            <a:r>
              <a:rPr lang="en-US" altLang="en-US" sz="2600" b="1" i="1">
                <a:solidFill>
                  <a:srgbClr val="0000FF"/>
                </a:solidFill>
                <a:cs typeface="Arial" panose="020B0604020202020204" pitchFamily="34" charset="0"/>
              </a:rPr>
              <a:t>3- He should be </a:t>
            </a:r>
            <a:r>
              <a:rPr lang="en-US" altLang="en-US" sz="2600" b="1" i="1">
                <a:solidFill>
                  <a:srgbClr val="CC3300"/>
                </a:solidFill>
                <a:cs typeface="Arial" panose="020B0604020202020204" pitchFamily="34" charset="0"/>
              </a:rPr>
              <a:t>reasonable in his financial relation</a:t>
            </a:r>
            <a:r>
              <a:rPr lang="en-US" altLang="en-US" sz="2600" b="1" i="1">
                <a:solidFill>
                  <a:srgbClr val="0000FF"/>
                </a:solidFill>
                <a:cs typeface="Arial" panose="020B0604020202020204" pitchFamily="34" charset="0"/>
              </a:rPr>
              <a:t> with patients according to the </a:t>
            </a:r>
            <a:r>
              <a:rPr lang="en-US" altLang="en-US" sz="2600" b="1" i="1">
                <a:solidFill>
                  <a:srgbClr val="CC3300"/>
                </a:solidFill>
                <a:cs typeface="Arial" panose="020B0604020202020204" pitchFamily="34" charset="0"/>
              </a:rPr>
              <a:t>fees</a:t>
            </a:r>
            <a:r>
              <a:rPr lang="en-US" altLang="en-US" sz="2600" b="1" i="1">
                <a:solidFill>
                  <a:srgbClr val="0000FF"/>
                </a:solidFill>
                <a:cs typeface="Arial" panose="020B0604020202020204" pitchFamily="34" charset="0"/>
              </a:rPr>
              <a:t> put by the </a:t>
            </a:r>
            <a:r>
              <a:rPr lang="en-US" altLang="en-US" sz="2600" b="1" i="1">
                <a:solidFill>
                  <a:srgbClr val="CC3300"/>
                </a:solidFill>
                <a:cs typeface="Arial" panose="020B0604020202020204" pitchFamily="34" charset="0"/>
              </a:rPr>
              <a:t>medical syndicate</a:t>
            </a:r>
          </a:p>
          <a:p>
            <a:pPr marL="533400" indent="-533400" algn="just" rtl="0" eaLnBrk="1" hangingPunct="1">
              <a:lnSpc>
                <a:spcPct val="80000"/>
              </a:lnSpc>
              <a:buFont typeface="Wingdings" panose="05000000000000000000" pitchFamily="2" charset="2"/>
              <a:buNone/>
            </a:pPr>
            <a:r>
              <a:rPr lang="en-US" altLang="en-US" sz="2600" b="1" i="1">
                <a:solidFill>
                  <a:srgbClr val="0000FF"/>
                </a:solidFill>
                <a:cs typeface="Arial" panose="020B0604020202020204" pitchFamily="34" charset="0"/>
              </a:rPr>
              <a:t> 4- A physician is advised to use great caution in </a:t>
            </a:r>
            <a:r>
              <a:rPr lang="en-US" altLang="en-US" sz="2600" b="1" i="1">
                <a:solidFill>
                  <a:srgbClr val="CC3300"/>
                </a:solidFill>
                <a:cs typeface="Arial" panose="020B0604020202020204" pitchFamily="34" charset="0"/>
              </a:rPr>
              <a:t>divulging (announcing) discoveries</a:t>
            </a:r>
            <a:r>
              <a:rPr lang="en-US" altLang="en-US" sz="2600" b="1" i="1">
                <a:solidFill>
                  <a:srgbClr val="0000FF"/>
                </a:solidFill>
                <a:cs typeface="Arial" panose="020B0604020202020204" pitchFamily="34" charset="0"/>
              </a:rPr>
              <a:t> or </a:t>
            </a:r>
            <a:r>
              <a:rPr lang="en-US" altLang="en-US" sz="2600" b="1" i="1">
                <a:solidFill>
                  <a:srgbClr val="CC3300"/>
                </a:solidFill>
                <a:cs typeface="Arial" panose="020B0604020202020204" pitchFamily="34" charset="0"/>
              </a:rPr>
              <a:t>new techniques</a:t>
            </a:r>
            <a:r>
              <a:rPr lang="en-US" altLang="en-US" sz="2600" b="1" i="1">
                <a:solidFill>
                  <a:srgbClr val="0000FF"/>
                </a:solidFill>
                <a:cs typeface="Arial" panose="020B0604020202020204" pitchFamily="34" charset="0"/>
              </a:rPr>
              <a:t> of treatment. He has to use the scientific procedures and should follow the normal legal channels to advertise the results of his medical research. The research should be accepted by a respectable medical periodical journal and accepted by the authorities </a:t>
            </a:r>
          </a:p>
        </p:txBody>
      </p:sp>
      <p:sp>
        <p:nvSpPr>
          <p:cNvPr id="36868" name="AutoShape 4" descr="Doctor_With_Stethoscope">
            <a:extLst>
              <a:ext uri="{FF2B5EF4-FFF2-40B4-BE49-F238E27FC236}">
                <a16:creationId xmlns:a16="http://schemas.microsoft.com/office/drawing/2014/main" id="{64DBB7B8-69AF-484A-8225-0E296A4BEF75}"/>
              </a:ext>
            </a:extLst>
          </p:cNvPr>
          <p:cNvSpPr>
            <a:spLocks noChangeArrowheads="1"/>
          </p:cNvSpPr>
          <p:nvPr/>
        </p:nvSpPr>
        <p:spPr bwMode="auto">
          <a:xfrm>
            <a:off x="7956550" y="765175"/>
            <a:ext cx="1046163" cy="792163"/>
          </a:xfrm>
          <a:prstGeom prst="flowChartPunchedCard">
            <a:avLst/>
          </a:prstGeom>
          <a:blipFill dpi="0" rotWithShape="0">
            <a:blip r:embed="rId2"/>
            <a:srcRect/>
            <a:stretch>
              <a:fillRect/>
            </a:stretch>
          </a:blipFill>
          <a:ln w="9525">
            <a:solidFill>
              <a:schemeClr val="tx1"/>
            </a:solidFill>
            <a:miter lim="800000"/>
            <a:headEnd/>
            <a:tailEnd/>
          </a:ln>
          <a:effectLst>
            <a:outerShdw sy="50000" kx="2453608" rotWithShape="0">
              <a:schemeClr val="bg2">
                <a:alpha val="50000"/>
              </a:schemeClr>
            </a:outerShdw>
          </a:effec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sz="1800">
                <a:latin typeface="Arial" panose="020B0604020202020204" pitchFamily="34" charset="0"/>
              </a:rPr>
              <a:t>`</a:t>
            </a:r>
          </a:p>
        </p:txBody>
      </p:sp>
      <p:sp>
        <p:nvSpPr>
          <p:cNvPr id="8197" name="AutoShape 4">
            <a:hlinkClick r:id="rId3" action="ppaction://hlinksldjump"/>
            <a:extLst>
              <a:ext uri="{FF2B5EF4-FFF2-40B4-BE49-F238E27FC236}">
                <a16:creationId xmlns:a16="http://schemas.microsoft.com/office/drawing/2014/main" id="{2B627CEA-E011-4487-BC6A-800989653F94}"/>
              </a:ext>
            </a:extLst>
          </p:cNvPr>
          <p:cNvSpPr>
            <a:spLocks noChangeArrowheads="1"/>
          </p:cNvSpPr>
          <p:nvPr/>
        </p:nvSpPr>
        <p:spPr bwMode="auto">
          <a:xfrm>
            <a:off x="7164388" y="5661025"/>
            <a:ext cx="863600" cy="576263"/>
          </a:xfrm>
          <a:prstGeom prst="curvedRightArrow">
            <a:avLst>
              <a:gd name="adj1" fmla="val 20000"/>
              <a:gd name="adj2" fmla="val 40000"/>
              <a:gd name="adj3" fmla="val 49954"/>
            </a:avLst>
          </a:prstGeom>
          <a:solidFill>
            <a:schemeClr val="tx1"/>
          </a:solidFill>
          <a:ln w="9525">
            <a:solidFill>
              <a:schemeClr val="tx1"/>
            </a:solidFill>
            <a:miter lim="800000"/>
            <a:headEnd/>
            <a:tailEnd/>
          </a:ln>
          <a:effectLst>
            <a:outerShdw dist="107763" dir="8100000" algn="ctr" rotWithShape="0">
              <a:schemeClr val="bg2">
                <a:alpha val="50000"/>
              </a:schemeClr>
            </a:outerShdw>
          </a:effec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lang="en-US" altLang="en-US" sz="1800">
              <a:solidFill>
                <a:schemeClr val="tx2"/>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0-#ppt_w/2"/>
                                          </p:val>
                                        </p:tav>
                                        <p:tav tm="100000">
                                          <p:val>
                                            <p:strVal val="#ppt_x"/>
                                          </p:val>
                                        </p:tav>
                                      </p:tavLst>
                                    </p:anim>
                                    <p:anim calcmode="lin" valueType="num">
                                      <p:cBhvr additive="base">
                                        <p:cTn id="8" dur="500" fill="hold"/>
                                        <p:tgtEl>
                                          <p:spTgt spid="36866"/>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6868"/>
                                        </p:tgtEl>
                                        <p:attrNameLst>
                                          <p:attrName>style.visibility</p:attrName>
                                        </p:attrNameLst>
                                      </p:cBhvr>
                                      <p:to>
                                        <p:strVal val="visible"/>
                                      </p:to>
                                    </p:set>
                                    <p:anim calcmode="lin" valueType="num">
                                      <p:cBhvr additive="base">
                                        <p:cTn id="11" dur="500" fill="hold"/>
                                        <p:tgtEl>
                                          <p:spTgt spid="36868"/>
                                        </p:tgtEl>
                                        <p:attrNameLst>
                                          <p:attrName>ppt_x</p:attrName>
                                        </p:attrNameLst>
                                      </p:cBhvr>
                                      <p:tavLst>
                                        <p:tav tm="0">
                                          <p:val>
                                            <p:strVal val="0-#ppt_w/2"/>
                                          </p:val>
                                        </p:tav>
                                        <p:tav tm="100000">
                                          <p:val>
                                            <p:strVal val="#ppt_x"/>
                                          </p:val>
                                        </p:tav>
                                      </p:tavLst>
                                    </p:anim>
                                    <p:anim calcmode="lin" valueType="num">
                                      <p:cBhvr additive="base">
                                        <p:cTn id="12" dur="500" fill="hold"/>
                                        <p:tgtEl>
                                          <p:spTgt spid="36868"/>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6867">
                                            <p:txEl>
                                              <p:pRg st="0" end="0"/>
                                            </p:txEl>
                                          </p:spTgt>
                                        </p:tgtEl>
                                        <p:attrNameLst>
                                          <p:attrName>style.visibility</p:attrName>
                                        </p:attrNameLst>
                                      </p:cBhvr>
                                      <p:to>
                                        <p:strVal val="visible"/>
                                      </p:to>
                                    </p:set>
                                    <p:animEffect transition="in" filter="barn(inVertical)">
                                      <p:cBhvr>
                                        <p:cTn id="17" dur="500"/>
                                        <p:tgtEl>
                                          <p:spTgt spid="3686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867">
                                            <p:txEl>
                                              <p:pRg st="1" end="1"/>
                                            </p:txEl>
                                          </p:spTgt>
                                        </p:tgtEl>
                                        <p:attrNameLst>
                                          <p:attrName>style.visibility</p:attrName>
                                        </p:attrNameLst>
                                      </p:cBhvr>
                                      <p:to>
                                        <p:strVal val="visible"/>
                                      </p:to>
                                    </p:set>
                                    <p:animEffect transition="in" filter="barn(inVertical)">
                                      <p:cBhvr>
                                        <p:cTn id="22" dur="500"/>
                                        <p:tgtEl>
                                          <p:spTgt spid="3686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6867">
                                            <p:txEl>
                                              <p:pRg st="2" end="2"/>
                                            </p:txEl>
                                          </p:spTgt>
                                        </p:tgtEl>
                                        <p:attrNameLst>
                                          <p:attrName>style.visibility</p:attrName>
                                        </p:attrNameLst>
                                      </p:cBhvr>
                                      <p:to>
                                        <p:strVal val="visible"/>
                                      </p:to>
                                    </p:set>
                                    <p:animEffect transition="in" filter="barn(inVertical)">
                                      <p:cBhvr>
                                        <p:cTn id="27" dur="5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P spid="368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A7EEC10-FF36-49F9-845E-03EA0854B5A4}"/>
              </a:ext>
            </a:extLst>
          </p:cNvPr>
          <p:cNvSpPr>
            <a:spLocks noGrp="1"/>
          </p:cNvSpPr>
          <p:nvPr>
            <p:ph type="title"/>
          </p:nvPr>
        </p:nvSpPr>
        <p:spPr>
          <a:xfrm>
            <a:off x="395288" y="214313"/>
            <a:ext cx="8748712" cy="1270000"/>
          </a:xfrm>
        </p:spPr>
        <p:txBody>
          <a:bodyPr/>
          <a:lstStyle/>
          <a:p>
            <a:pPr eaLnBrk="1" hangingPunct="1"/>
            <a:r>
              <a:rPr lang="en-US" altLang="en-US" sz="3400" b="1" i="1">
                <a:solidFill>
                  <a:srgbClr val="CC3300"/>
                </a:solidFill>
                <a:cs typeface="Times New Roman" panose="02020603050405020304" pitchFamily="18" charset="0"/>
              </a:rPr>
              <a:t> (continued )</a:t>
            </a:r>
          </a:p>
        </p:txBody>
      </p:sp>
      <p:sp>
        <p:nvSpPr>
          <p:cNvPr id="37891" name="Rectangle 3">
            <a:extLst>
              <a:ext uri="{FF2B5EF4-FFF2-40B4-BE49-F238E27FC236}">
                <a16:creationId xmlns:a16="http://schemas.microsoft.com/office/drawing/2014/main" id="{63C14BB1-AC8A-40D8-B91D-B659904991B7}"/>
              </a:ext>
            </a:extLst>
          </p:cNvPr>
          <p:cNvSpPr>
            <a:spLocks noGrp="1"/>
          </p:cNvSpPr>
          <p:nvPr>
            <p:ph type="body" idx="1"/>
          </p:nvPr>
        </p:nvSpPr>
        <p:spPr>
          <a:xfrm>
            <a:off x="539750" y="2133600"/>
            <a:ext cx="8415338" cy="4114800"/>
          </a:xfrm>
        </p:spPr>
        <p:txBody>
          <a:bodyPr/>
          <a:lstStyle/>
          <a:p>
            <a:pPr marL="533400" indent="-533400" algn="just" rtl="0" eaLnBrk="1" hangingPunct="1">
              <a:buFont typeface="Wingdings" panose="05000000000000000000" pitchFamily="2" charset="2"/>
              <a:buNone/>
            </a:pPr>
            <a:r>
              <a:rPr lang="en-US" altLang="en-US" b="1" i="1">
                <a:solidFill>
                  <a:srgbClr val="0000FF"/>
                </a:solidFill>
                <a:cs typeface="Arial" panose="020B0604020202020204" pitchFamily="34" charset="0"/>
              </a:rPr>
              <a:t>5-His clinic should be fulfilled certain criteria</a:t>
            </a:r>
            <a:r>
              <a:rPr lang="en-US" altLang="en-US">
                <a:solidFill>
                  <a:srgbClr val="0000FF"/>
                </a:solidFill>
                <a:cs typeface="Arial" panose="020B0604020202020204" pitchFamily="34" charset="0"/>
              </a:rPr>
              <a:t> </a:t>
            </a:r>
          </a:p>
          <a:p>
            <a:pPr marL="533400" indent="-533400" algn="just" rtl="0" eaLnBrk="1" hangingPunct="1"/>
            <a:r>
              <a:rPr lang="en-US" altLang="en-US" b="1">
                <a:cs typeface="Arial" panose="020B0604020202020204" pitchFamily="34" charset="0"/>
              </a:rPr>
              <a:t>Good aeration and illumination </a:t>
            </a:r>
          </a:p>
          <a:p>
            <a:pPr marL="533400" indent="-533400" algn="just" rtl="0" eaLnBrk="1" hangingPunct="1"/>
            <a:r>
              <a:rPr lang="en-US" altLang="en-US" b="1">
                <a:cs typeface="Arial" panose="020B0604020202020204" pitchFamily="34" charset="0"/>
              </a:rPr>
              <a:t>Reasonable furniture </a:t>
            </a:r>
          </a:p>
          <a:p>
            <a:pPr marL="533400" indent="-533400" algn="just" rtl="0" eaLnBrk="1" hangingPunct="1"/>
            <a:r>
              <a:rPr lang="en-US" altLang="en-US" b="1">
                <a:cs typeface="Arial" panose="020B0604020202020204" pitchFamily="34" charset="0"/>
              </a:rPr>
              <a:t>Good equipment </a:t>
            </a:r>
          </a:p>
          <a:p>
            <a:pPr marL="533400" indent="-533400" algn="just" rtl="0" eaLnBrk="1" hangingPunct="1"/>
            <a:r>
              <a:rPr lang="en-US" altLang="en-US" b="1">
                <a:cs typeface="Arial" panose="020B0604020202020204" pitchFamily="34" charset="0"/>
              </a:rPr>
              <a:t>Good medical records and filling system</a:t>
            </a:r>
          </a:p>
        </p:txBody>
      </p:sp>
      <p:sp>
        <p:nvSpPr>
          <p:cNvPr id="9220" name="AutoShape 4">
            <a:hlinkClick r:id="rId2" action="ppaction://hlinksldjump"/>
            <a:extLst>
              <a:ext uri="{FF2B5EF4-FFF2-40B4-BE49-F238E27FC236}">
                <a16:creationId xmlns:a16="http://schemas.microsoft.com/office/drawing/2014/main" id="{14BE0959-8FC9-4275-AD60-999A4B2C354C}"/>
              </a:ext>
            </a:extLst>
          </p:cNvPr>
          <p:cNvSpPr>
            <a:spLocks noChangeArrowheads="1"/>
          </p:cNvSpPr>
          <p:nvPr/>
        </p:nvSpPr>
        <p:spPr bwMode="auto">
          <a:xfrm>
            <a:off x="7164388" y="5661025"/>
            <a:ext cx="863600" cy="576263"/>
          </a:xfrm>
          <a:prstGeom prst="curvedRightArrow">
            <a:avLst>
              <a:gd name="adj1" fmla="val 20000"/>
              <a:gd name="adj2" fmla="val 40000"/>
              <a:gd name="adj3" fmla="val 49954"/>
            </a:avLst>
          </a:prstGeom>
          <a:solidFill>
            <a:schemeClr val="tx1"/>
          </a:solidFill>
          <a:ln w="9525">
            <a:solidFill>
              <a:schemeClr val="tx1"/>
            </a:solidFill>
            <a:miter lim="800000"/>
            <a:headEnd/>
            <a:tailEnd/>
          </a:ln>
          <a:effectLst>
            <a:outerShdw dist="107763" dir="8100000" algn="ctr" rotWithShape="0">
              <a:schemeClr val="bg2">
                <a:alpha val="50000"/>
              </a:schemeClr>
            </a:outerShdw>
          </a:effec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lang="en-US" altLang="en-US" sz="1800">
              <a:solidFill>
                <a:schemeClr val="tx2"/>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0-#ppt_w/2"/>
                                          </p:val>
                                        </p:tav>
                                        <p:tav tm="100000">
                                          <p:val>
                                            <p:strVal val="#ppt_x"/>
                                          </p:val>
                                        </p:tav>
                                      </p:tavLst>
                                    </p:anim>
                                    <p:anim calcmode="lin" valueType="num">
                                      <p:cBhvr additive="base">
                                        <p:cTn id="8" dur="500" fill="hold"/>
                                        <p:tgtEl>
                                          <p:spTgt spid="378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7891">
                                            <p:txEl>
                                              <p:pRg st="0" end="0"/>
                                            </p:txEl>
                                          </p:spTgt>
                                        </p:tgtEl>
                                        <p:attrNameLst>
                                          <p:attrName>style.visibility</p:attrName>
                                        </p:attrNameLst>
                                      </p:cBhvr>
                                      <p:to>
                                        <p:strVal val="visible"/>
                                      </p:to>
                                    </p:set>
                                    <p:anim calcmode="lin" valueType="num">
                                      <p:cBhvr additive="base">
                                        <p:cTn id="13" dur="5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7891">
                                            <p:txEl>
                                              <p:pRg st="1" end="1"/>
                                            </p:txEl>
                                          </p:spTgt>
                                        </p:tgtEl>
                                        <p:attrNameLst>
                                          <p:attrName>style.visibility</p:attrName>
                                        </p:attrNameLst>
                                      </p:cBhvr>
                                      <p:to>
                                        <p:strVal val="visible"/>
                                      </p:to>
                                    </p:set>
                                    <p:anim calcmode="lin" valueType="num">
                                      <p:cBhvr additive="base">
                                        <p:cTn id="19" dur="500" fill="hold"/>
                                        <p:tgtEl>
                                          <p:spTgt spid="3789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7891">
                                            <p:txEl>
                                              <p:pRg st="2" end="2"/>
                                            </p:txEl>
                                          </p:spTgt>
                                        </p:tgtEl>
                                        <p:attrNameLst>
                                          <p:attrName>style.visibility</p:attrName>
                                        </p:attrNameLst>
                                      </p:cBhvr>
                                      <p:to>
                                        <p:strVal val="visible"/>
                                      </p:to>
                                    </p:set>
                                    <p:anim calcmode="lin" valueType="num">
                                      <p:cBhvr additive="base">
                                        <p:cTn id="25" dur="500" fill="hold"/>
                                        <p:tgtEl>
                                          <p:spTgt spid="3789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7891">
                                            <p:txEl>
                                              <p:pRg st="3" end="3"/>
                                            </p:txEl>
                                          </p:spTgt>
                                        </p:tgtEl>
                                        <p:attrNameLst>
                                          <p:attrName>style.visibility</p:attrName>
                                        </p:attrNameLst>
                                      </p:cBhvr>
                                      <p:to>
                                        <p:strVal val="visible"/>
                                      </p:to>
                                    </p:set>
                                    <p:anim calcmode="lin" valueType="num">
                                      <p:cBhvr additive="base">
                                        <p:cTn id="31" dur="500" fill="hold"/>
                                        <p:tgtEl>
                                          <p:spTgt spid="3789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8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7891">
                                            <p:txEl>
                                              <p:pRg st="4" end="4"/>
                                            </p:txEl>
                                          </p:spTgt>
                                        </p:tgtEl>
                                        <p:attrNameLst>
                                          <p:attrName>style.visibility</p:attrName>
                                        </p:attrNameLst>
                                      </p:cBhvr>
                                      <p:to>
                                        <p:strVal val="visible"/>
                                      </p:to>
                                    </p:set>
                                    <p:anim calcmode="lin" valueType="num">
                                      <p:cBhvr additive="base">
                                        <p:cTn id="37" dur="500" fill="hold"/>
                                        <p:tgtEl>
                                          <p:spTgt spid="3789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8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85BD0D362FE4498F457B21D75D702E" ma:contentTypeVersion="4" ma:contentTypeDescription="Create a new document." ma:contentTypeScope="" ma:versionID="abbba0ae70455f6d4c9bd8e40f68085f">
  <xsd:schema xmlns:xsd="http://www.w3.org/2001/XMLSchema" xmlns:xs="http://www.w3.org/2001/XMLSchema" xmlns:p="http://schemas.microsoft.com/office/2006/metadata/properties" xmlns:ns2="1f03ce4d-2404-4236-8700-bd01b623a4ab" targetNamespace="http://schemas.microsoft.com/office/2006/metadata/properties" ma:root="true" ma:fieldsID="ac039211ef6c9fd60a12070104ec8f04" ns2:_="">
    <xsd:import namespace="1f03ce4d-2404-4236-8700-bd01b623a4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3ce4d-2404-4236-8700-bd01b623a4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427DE9-AB57-486F-86C2-D6F771D8939A}"/>
</file>

<file path=customXml/itemProps2.xml><?xml version="1.0" encoding="utf-8"?>
<ds:datastoreItem xmlns:ds="http://schemas.openxmlformats.org/officeDocument/2006/customXml" ds:itemID="{96F80C16-77C5-4313-BBCE-B53941599864}"/>
</file>

<file path=customXml/itemProps3.xml><?xml version="1.0" encoding="utf-8"?>
<ds:datastoreItem xmlns:ds="http://schemas.openxmlformats.org/officeDocument/2006/customXml" ds:itemID="{9917AAE7-FCD7-4D6A-AB33-D3A1096DE429}"/>
</file>

<file path=docProps/app.xml><?xml version="1.0" encoding="utf-8"?>
<Properties xmlns="http://schemas.openxmlformats.org/officeDocument/2006/extended-properties" xmlns:vt="http://schemas.openxmlformats.org/officeDocument/2006/docPropsVTypes">
  <TotalTime>1017</TotalTime>
  <Words>2741</Words>
  <Application>Microsoft Office PowerPoint</Application>
  <PresentationFormat>On-screen Show (4:3)</PresentationFormat>
  <Paragraphs>288</Paragraphs>
  <Slides>32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Tahoma</vt:lpstr>
      <vt:lpstr>Verdana</vt:lpstr>
      <vt:lpstr>Wingdings</vt:lpstr>
      <vt:lpstr>Office Theme</vt:lpstr>
      <vt:lpstr>Ethical responsibilities  of physicians Duties of physicians: </vt:lpstr>
      <vt:lpstr>PowerPoint Presentation</vt:lpstr>
      <vt:lpstr>PowerPoint Presentation</vt:lpstr>
      <vt:lpstr>Case (ethical scenario) </vt:lpstr>
      <vt:lpstr>PowerPoint Presentation</vt:lpstr>
      <vt:lpstr>Duties of the physician toward him/herself</vt:lpstr>
      <vt:lpstr>1. Duties of the physician towards the profession </vt:lpstr>
      <vt:lpstr> (continued )</vt:lpstr>
      <vt:lpstr> (continued )</vt:lpstr>
      <vt:lpstr>(continued )</vt:lpstr>
      <vt:lpstr>(continued )</vt:lpstr>
      <vt:lpstr>Duties of physicians towards the community. </vt:lpstr>
      <vt:lpstr>Duties of physicians towards the community. </vt:lpstr>
      <vt:lpstr>Duties of physicians towards the community. </vt:lpstr>
      <vt:lpstr> 4. Duties of physicians towards colleagues:  (physician – physician relationship). </vt:lpstr>
      <vt:lpstr>Duties of the physician towards his colleagues. </vt:lpstr>
      <vt:lpstr>( continued )</vt:lpstr>
      <vt:lpstr>Duties towards his colleagues. </vt:lpstr>
      <vt:lpstr>PowerPoint Presentation</vt:lpstr>
      <vt:lpstr>PowerPoint Presentation</vt:lpstr>
      <vt:lpstr>3. Duties of physicians toward patient:  (physician-patient relationship). </vt:lpstr>
      <vt:lpstr>Duties of the physician towards the patients </vt:lpstr>
      <vt:lpstr>(continued )</vt:lpstr>
      <vt:lpstr>Duties of the physician towards the patients (continued )</vt:lpstr>
      <vt:lpstr>( continued )</vt:lpstr>
      <vt:lpstr>PowerPoint Presentation</vt:lpstr>
      <vt:lpstr>Abandonment: </vt:lpstr>
      <vt:lpstr>What Must a Patient Prove in a Malpractice Case? </vt:lpstr>
      <vt:lpstr>Case- studies</vt:lpstr>
      <vt:lpstr>CASE STUDY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Duties of physicians:</dc:title>
  <dc:creator>AL-DO3AA</dc:creator>
  <cp:lastModifiedBy>melad.boulis</cp:lastModifiedBy>
  <cp:revision>53</cp:revision>
  <dcterms:created xsi:type="dcterms:W3CDTF">2016-01-21T14:09:49Z</dcterms:created>
  <dcterms:modified xsi:type="dcterms:W3CDTF">2022-03-05T15:43:49Z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0x0101006F85BD0D362FE4498F457B21D75D702E</vt:lpwstr>
  </property>
</Properties>
</file>