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2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9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75" r:id="rId8"/>
    <p:sldId id="276" r:id="rId9"/>
    <p:sldId id="277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8" r:id="rId19"/>
    <p:sldId id="279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3/31/2015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Dr. </a:t>
            </a:r>
            <a:r>
              <a:rPr lang="en-US" dirty="0" err="1" smtClean="0">
                <a:solidFill>
                  <a:schemeClr val="tx1"/>
                </a:solidFill>
              </a:rPr>
              <a:t>Yousef</a:t>
            </a:r>
            <a:r>
              <a:rPr lang="en-US" dirty="0" smtClean="0">
                <a:solidFill>
                  <a:schemeClr val="tx1"/>
                </a:solidFill>
              </a:rPr>
              <a:t> Al-</a:t>
            </a:r>
            <a:r>
              <a:rPr lang="en-US" dirty="0" err="1" smtClean="0">
                <a:solidFill>
                  <a:schemeClr val="tx1"/>
                </a:solidFill>
              </a:rPr>
              <a:t>saraireh</a:t>
            </a:r>
            <a:endParaRPr lang="en-US" dirty="0" smtClean="0">
              <a:solidFill>
                <a:schemeClr val="tx1"/>
              </a:solidFill>
            </a:endParaRP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Assistant Professor</a:t>
            </a:r>
          </a:p>
          <a:p>
            <a:pPr>
              <a:lnSpc>
                <a:spcPct val="80000"/>
              </a:lnSpc>
              <a:defRPr/>
            </a:pPr>
            <a:r>
              <a:rPr lang="en-US" dirty="0" smtClean="0">
                <a:solidFill>
                  <a:schemeClr val="tx1"/>
                </a:solidFill>
              </a:rPr>
              <a:t>Faculty of Medicine </a:t>
            </a:r>
          </a:p>
          <a:p>
            <a:endParaRPr lang="en-GB" dirty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752601"/>
            <a:ext cx="7772400" cy="184785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smtClean="0"/>
              <a:t> Anti-</a:t>
            </a:r>
            <a:r>
              <a:rPr lang="en-US" b="1" dirty="0" err="1" smtClean="0"/>
              <a:t>neoplastic</a:t>
            </a:r>
            <a:r>
              <a:rPr lang="en-US" b="1" dirty="0" smtClean="0"/>
              <a:t> Drugs II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6038"/>
            <a:ext cx="89154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6. Steroid hormones &amp; their antagonists</a:t>
            </a:r>
            <a:br>
              <a:rPr lang="en-US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85800"/>
            <a:ext cx="8686800" cy="6019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sz="4000" dirty="0" smtClean="0"/>
              <a:t>Tumors that are steroid hormone-sensitive may be either: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000" dirty="0" smtClean="0"/>
              <a:t>Hormone-responsive tumor: tumor regresses following treatment with hormone </a:t>
            </a:r>
          </a:p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en-US" sz="4000" dirty="0" smtClean="0"/>
              <a:t>Hormone-dependent tumor: removal of hormonal stimulus causes tumor regression </a:t>
            </a:r>
          </a:p>
          <a:p>
            <a:pPr>
              <a:lnSpc>
                <a:spcPct val="90000"/>
              </a:lnSpc>
              <a:buFontTx/>
              <a:buChar char="-"/>
            </a:pPr>
            <a:r>
              <a:rPr lang="en-US" sz="4000" dirty="0" smtClean="0"/>
              <a:t>e.g. </a:t>
            </a:r>
            <a:r>
              <a:rPr lang="en-US" sz="4000" dirty="0" err="1" smtClean="0"/>
              <a:t>Antiestrogen</a:t>
            </a:r>
            <a:r>
              <a:rPr lang="en-US" sz="4000" dirty="0" smtClean="0"/>
              <a:t> (</a:t>
            </a:r>
            <a:r>
              <a:rPr lang="en-US" sz="4000" dirty="0" err="1" smtClean="0"/>
              <a:t>Tamoxifen</a:t>
            </a:r>
            <a:r>
              <a:rPr lang="en-US" sz="4000" dirty="0" smtClean="0"/>
              <a:t>) in breast cancer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5867400" cy="701040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/>
              <a:t>A. Prednisone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Is a potent anti-inflammatory corticosteroid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Is used to induce remission in patients with acute lymphocytic leukemia and, Hodgkin &amp; non-Hodgkin lymphomas</a:t>
            </a:r>
          </a:p>
          <a:p>
            <a:pPr>
              <a:buNone/>
            </a:pPr>
            <a:r>
              <a:rPr lang="en-US" u="sng" dirty="0" smtClean="0"/>
              <a:t>Mechanism of action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Prednisone is inactive, must be reduced to </a:t>
            </a:r>
            <a:r>
              <a:rPr lang="en-US" dirty="0" err="1" smtClean="0"/>
              <a:t>prednisolone</a:t>
            </a:r>
            <a:r>
              <a:rPr lang="en-US" dirty="0" smtClean="0"/>
              <a:t>, binds to intracellular receptor that triggers production of specific proteins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Is given orally</a:t>
            </a:r>
          </a:p>
          <a:p>
            <a:pPr>
              <a:buNone/>
            </a:pPr>
            <a:r>
              <a:rPr lang="en-US" u="sng" dirty="0" smtClean="0"/>
              <a:t>Adverse effects: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Predisposition to infections, ulcers &amp; pancreatitis, hyperglycemia, cataract, </a:t>
            </a:r>
            <a:r>
              <a:rPr lang="en-US" dirty="0" err="1" smtClean="0"/>
              <a:t>glycauma</a:t>
            </a:r>
            <a:r>
              <a:rPr lang="en-US" dirty="0" smtClean="0"/>
              <a:t>, osteoporosis &amp; change in mood</a:t>
            </a:r>
          </a:p>
        </p:txBody>
      </p:sp>
      <p:pic>
        <p:nvPicPr>
          <p:cNvPr id="4" name="Picture 5" descr="steroid hormones and their antagonists"/>
          <p:cNvPicPr>
            <a:picLocks noChangeAspect="1" noChangeArrowheads="1"/>
          </p:cNvPicPr>
          <p:nvPr/>
        </p:nvPicPr>
        <p:blipFill>
          <a:blip r:embed="rId2" cstate="print"/>
          <a:srcRect b="35922"/>
          <a:stretch>
            <a:fillRect/>
          </a:stretch>
        </p:blipFill>
        <p:spPr bwMode="auto">
          <a:xfrm>
            <a:off x="5867400" y="0"/>
            <a:ext cx="3276600" cy="676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76200"/>
            <a:ext cx="5867400" cy="66294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/>
              <a:t>B. </a:t>
            </a:r>
            <a:r>
              <a:rPr lang="en-US" b="1" dirty="0" err="1" smtClean="0"/>
              <a:t>Tamoxifen</a:t>
            </a: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Is an estrogen antagonist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Is a selective estrogen-receptor modulator (SERM)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Has weak estrogenic activity</a:t>
            </a:r>
          </a:p>
          <a:p>
            <a:pPr>
              <a:buNone/>
            </a:pPr>
            <a:r>
              <a:rPr lang="en-US" u="sng" dirty="0" smtClean="0"/>
              <a:t>Mechanism of action</a:t>
            </a:r>
          </a:p>
          <a:p>
            <a:pPr>
              <a:buFont typeface="Wingdings" pitchFamily="2" charset="2"/>
              <a:buChar char="Ø"/>
            </a:pPr>
            <a:r>
              <a:rPr lang="en-US" dirty="0" err="1" smtClean="0"/>
              <a:t>Tamoxifen</a:t>
            </a:r>
            <a:r>
              <a:rPr lang="en-US" dirty="0" smtClean="0"/>
              <a:t> binds to estrogen receptor forming inactive drug-receptor complex, resulting in inhibition of tumor growth</a:t>
            </a:r>
          </a:p>
          <a:p>
            <a:pPr>
              <a:buNone/>
            </a:pPr>
            <a:r>
              <a:rPr lang="en-US" u="sng" dirty="0" smtClean="0"/>
              <a:t>Uses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First-line therapy in treatment of estrogen-receptor-positive breast cancer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endParaRPr lang="en-GB" dirty="0"/>
          </a:p>
        </p:txBody>
      </p:sp>
      <p:pic>
        <p:nvPicPr>
          <p:cNvPr id="4" name="Picture 4" descr="steroid hormones and their antagonists"/>
          <p:cNvPicPr>
            <a:picLocks noChangeAspect="1" noChangeArrowheads="1"/>
          </p:cNvPicPr>
          <p:nvPr/>
        </p:nvPicPr>
        <p:blipFill>
          <a:blip r:embed="rId2" cstate="print"/>
          <a:srcRect t="64284"/>
          <a:stretch>
            <a:fillRect/>
          </a:stretch>
        </p:blipFill>
        <p:spPr bwMode="auto">
          <a:xfrm>
            <a:off x="5852618" y="511800"/>
            <a:ext cx="3291382" cy="6117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28600"/>
            <a:ext cx="8763000" cy="58975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Is given orally</a:t>
            </a:r>
          </a:p>
          <a:p>
            <a:pPr>
              <a:buNone/>
            </a:pPr>
            <a:r>
              <a:rPr lang="en-US" u="sng" dirty="0" smtClean="0"/>
              <a:t>Adverse effects: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Hot flashes, nausea, vomiting, skin rash, vaginal bleeding &amp; discharge, </a:t>
            </a:r>
            <a:r>
              <a:rPr lang="en-US" dirty="0" err="1" smtClean="0"/>
              <a:t>hypercalcemia</a:t>
            </a:r>
            <a:r>
              <a:rPr lang="en-US" dirty="0" smtClean="0"/>
              <a:t>, endometrial cancer, </a:t>
            </a:r>
            <a:r>
              <a:rPr lang="en-US" dirty="0" err="1" smtClean="0"/>
              <a:t>thromboembolism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7. Monoclonal antibodies</a:t>
            </a:r>
            <a:br>
              <a:rPr lang="en-US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609601"/>
            <a:ext cx="8839200" cy="990599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They are directed against specific </a:t>
            </a:r>
            <a:r>
              <a:rPr lang="en-US" dirty="0" err="1" smtClean="0"/>
              <a:t>tumour</a:t>
            </a:r>
            <a:r>
              <a:rPr lang="en-US" dirty="0" smtClean="0"/>
              <a:t>-associated antigens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Have fewer side effects</a:t>
            </a:r>
          </a:p>
        </p:txBody>
      </p:sp>
      <p:sp>
        <p:nvSpPr>
          <p:cNvPr id="4" name="مستطيل 3"/>
          <p:cNvSpPr/>
          <p:nvPr/>
        </p:nvSpPr>
        <p:spPr>
          <a:xfrm>
            <a:off x="0" y="1447801"/>
            <a:ext cx="4876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en-US" sz="2400" b="1" dirty="0" smtClean="0"/>
              <a:t>A. </a:t>
            </a:r>
            <a:r>
              <a:rPr lang="en-US" sz="2400" b="1" dirty="0" err="1" smtClean="0"/>
              <a:t>Trastuzumab</a:t>
            </a:r>
            <a:endParaRPr lang="en-US" sz="2400" b="1" dirty="0" smtClean="0"/>
          </a:p>
          <a:p>
            <a:pPr marL="514350" indent="-514350" algn="l">
              <a:buFont typeface="Wingdings" pitchFamily="2" charset="2"/>
              <a:buChar char="Ø"/>
            </a:pPr>
            <a:r>
              <a:rPr lang="en-US" sz="2400" dirty="0" smtClean="0"/>
              <a:t>It binds to extracellular domain of the human epidermal growth factor receptor HER-2/</a:t>
            </a:r>
            <a:r>
              <a:rPr lang="en-US" sz="2400" i="1" dirty="0" err="1" smtClean="0"/>
              <a:t>neu</a:t>
            </a:r>
            <a:r>
              <a:rPr lang="en-US" sz="2400" i="1" dirty="0" smtClean="0"/>
              <a:t>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It blocks the natural </a:t>
            </a:r>
            <a:r>
              <a:rPr lang="en-US" sz="2400" dirty="0" err="1" smtClean="0"/>
              <a:t>ligand</a:t>
            </a:r>
            <a:r>
              <a:rPr lang="en-US" sz="2400" dirty="0" smtClean="0"/>
              <a:t> from binding and down-regulates the receptor.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400" dirty="0" smtClean="0"/>
              <a:t>It is approved IV for the treatment of metastatic breast cancer in patients whose tumors </a:t>
            </a:r>
            <a:r>
              <a:rPr lang="en-US" sz="2400" dirty="0" err="1" smtClean="0"/>
              <a:t>overexpress</a:t>
            </a:r>
            <a:r>
              <a:rPr lang="en-US" sz="2400" dirty="0" smtClean="0"/>
              <a:t> HER-2/</a:t>
            </a:r>
            <a:r>
              <a:rPr lang="en-US" sz="2400" i="1" dirty="0" err="1" smtClean="0"/>
              <a:t>neu</a:t>
            </a:r>
            <a:endParaRPr lang="en-US" sz="2400" i="1" dirty="0" smtClean="0"/>
          </a:p>
          <a:p>
            <a:pPr marL="514350" indent="-514350">
              <a:buFont typeface="Wingdings" pitchFamily="2" charset="2"/>
              <a:buChar char="Ø"/>
            </a:pPr>
            <a:endParaRPr lang="en-US" sz="2400" i="1" dirty="0" smtClean="0"/>
          </a:p>
          <a:p>
            <a:pPr>
              <a:buFont typeface="Wingdings" pitchFamily="2" charset="2"/>
              <a:buChar char="Ø"/>
            </a:pPr>
            <a:r>
              <a:rPr lang="en-US" sz="2400" dirty="0" smtClean="0"/>
              <a:t>Adverse effects include congestive heart failure, fever, chills</a:t>
            </a:r>
          </a:p>
        </p:txBody>
      </p:sp>
      <p:pic>
        <p:nvPicPr>
          <p:cNvPr id="5" name="Picture 4" descr="trastuzuma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37272" y="1268760"/>
            <a:ext cx="4306728" cy="53606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76200" y="76200"/>
            <a:ext cx="9372600" cy="35052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dirty="0" smtClean="0"/>
              <a:t>B. </a:t>
            </a:r>
            <a:r>
              <a:rPr lang="en-US" b="1" dirty="0" err="1" smtClean="0"/>
              <a:t>Bevacizumab</a:t>
            </a:r>
            <a:endParaRPr lang="en-US" b="1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first in a new class of anticancer drugs called </a:t>
            </a:r>
            <a:r>
              <a:rPr lang="en-US" dirty="0" err="1" smtClean="0"/>
              <a:t>antiangiogenesis</a:t>
            </a:r>
            <a:r>
              <a:rPr lang="en-US" dirty="0" smtClean="0"/>
              <a:t> agents.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attaches to and stops vascular endothelial growth factor(VEGF) from stimulating the formation of new blood vessels leading to tumor shrinkage and death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is approved IV for use as a first-line drug against metastatic colorectal cancer.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Common adverse effects are hypertension, </a:t>
            </a:r>
            <a:r>
              <a:rPr lang="en-US" dirty="0" err="1" smtClean="0"/>
              <a:t>stomatitis</a:t>
            </a:r>
            <a:r>
              <a:rPr lang="en-US" dirty="0" smtClean="0"/>
              <a:t>, and diarrhea</a:t>
            </a:r>
            <a:r>
              <a:rPr lang="en-US" dirty="0" smtClean="0"/>
              <a:t>.</a:t>
            </a:r>
            <a:endParaRPr lang="en-US" dirty="0" smtClean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468313" y="3352800"/>
            <a:ext cx="8229600" cy="3429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"/>
            <a:ext cx="8991600" cy="548640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C. </a:t>
            </a:r>
            <a:r>
              <a:rPr lang="en-US" b="1" dirty="0" err="1" smtClean="0"/>
              <a:t>Rituximab</a:t>
            </a:r>
            <a:r>
              <a:rPr lang="en-US" b="1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binds to the CD20 molecule on malignant B lymphocytes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is approved for the therapy of patients with non-Hodgkin's lymphoma.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</a:t>
            </a:r>
            <a:r>
              <a:rPr lang="en-US" dirty="0" smtClean="0"/>
              <a:t>mechanism of action includes complement-mediated </a:t>
            </a:r>
            <a:r>
              <a:rPr lang="en-US" dirty="0" err="1" smtClean="0"/>
              <a:t>lysis</a:t>
            </a:r>
            <a:r>
              <a:rPr lang="en-US" dirty="0" smtClean="0"/>
              <a:t>, antibody-dependent cellular </a:t>
            </a:r>
            <a:r>
              <a:rPr lang="en-US" dirty="0" err="1" smtClean="0"/>
              <a:t>cytotoxicity</a:t>
            </a:r>
            <a:r>
              <a:rPr lang="en-US" dirty="0" smtClean="0"/>
              <a:t>, and induction of apoptosis in the malignant lymphoma cells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Adverse effects </a:t>
            </a:r>
            <a:r>
              <a:rPr lang="en-US" dirty="0" smtClean="0"/>
              <a:t>include Hypotension</a:t>
            </a:r>
            <a:r>
              <a:rPr lang="en-US" dirty="0" smtClean="0"/>
              <a:t>, </a:t>
            </a:r>
            <a:r>
              <a:rPr lang="en-US" dirty="0" err="1" smtClean="0"/>
              <a:t>bronchospasm</a:t>
            </a:r>
            <a:r>
              <a:rPr lang="en-US" dirty="0" smtClean="0"/>
              <a:t>, </a:t>
            </a:r>
            <a:r>
              <a:rPr lang="en-US" dirty="0" err="1" smtClean="0"/>
              <a:t>angioedema</a:t>
            </a:r>
            <a:r>
              <a:rPr lang="en-US" dirty="0" smtClean="0"/>
              <a:t>, chills and fever.</a:t>
            </a:r>
            <a:endParaRPr lang="en-GB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8. Others</a:t>
            </a:r>
            <a:r>
              <a:rPr lang="en-GB" b="1" dirty="0" smtClean="0"/>
              <a:t/>
            </a:r>
            <a:br>
              <a:rPr lang="en-GB" b="1" dirty="0" smtClean="0"/>
            </a:b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33400"/>
            <a:ext cx="9144000" cy="6172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en-US" b="1" dirty="0" smtClean="0"/>
              <a:t>Platinum coordination complexes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err="1" smtClean="0"/>
              <a:t>Cisplatin</a:t>
            </a:r>
            <a:r>
              <a:rPr lang="en-US" dirty="0" smtClean="0"/>
              <a:t>, </a:t>
            </a:r>
            <a:r>
              <a:rPr lang="en-US" dirty="0" err="1" smtClean="0"/>
              <a:t>carboplatin</a:t>
            </a:r>
            <a:r>
              <a:rPr lang="en-US" dirty="0" smtClean="0"/>
              <a:t>, and </a:t>
            </a:r>
            <a:r>
              <a:rPr lang="en-US" dirty="0" err="1" smtClean="0"/>
              <a:t>oxaliplatin</a:t>
            </a:r>
            <a:r>
              <a:rPr lang="en-US" dirty="0" smtClean="0"/>
              <a:t>: platinum derivatives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They act similarly to </a:t>
            </a:r>
            <a:r>
              <a:rPr lang="en-US" dirty="0" err="1" smtClean="0"/>
              <a:t>alkylating</a:t>
            </a:r>
            <a:r>
              <a:rPr lang="en-US" dirty="0" smtClean="0"/>
              <a:t> agents.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Platinum binds to DNA and forms cross-links between neighboring guanines causing a major bending of the DNA leading to cellular damage.</a:t>
            </a:r>
          </a:p>
          <a:p>
            <a:pPr>
              <a:buNone/>
            </a:pPr>
            <a:r>
              <a:rPr lang="en-US" u="sng" dirty="0" smtClean="0"/>
              <a:t>Uses</a:t>
            </a:r>
            <a:r>
              <a:rPr lang="en-US" u="sng" smtClean="0"/>
              <a:t>: </a:t>
            </a:r>
            <a:r>
              <a:rPr lang="en-US" smtClean="0"/>
              <a:t>IV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non-small cell and small cell lung cancer, esophageal and gastric cancer, head and neck cancer, and genitourinary cancers, particularly testicular, ovarian, and bladder cancer</a:t>
            </a:r>
          </a:p>
          <a:p>
            <a:pPr>
              <a:buNone/>
            </a:pPr>
            <a:r>
              <a:rPr lang="en-US" u="sng" dirty="0" smtClean="0"/>
              <a:t>Adverse effects: </a:t>
            </a:r>
          </a:p>
          <a:p>
            <a:pPr>
              <a:buNone/>
            </a:pPr>
            <a:r>
              <a:rPr lang="en-US" b="1" dirty="0" smtClean="0"/>
              <a:t> </a:t>
            </a:r>
            <a:r>
              <a:rPr lang="en-US" dirty="0" smtClean="0"/>
              <a:t>vomiting, </a:t>
            </a:r>
            <a:r>
              <a:rPr lang="en-US" dirty="0" err="1" smtClean="0"/>
              <a:t>nephrotoxicity</a:t>
            </a:r>
            <a:r>
              <a:rPr lang="en-US" dirty="0" smtClean="0"/>
              <a:t>, </a:t>
            </a:r>
            <a:r>
              <a:rPr lang="en-US" dirty="0" err="1" smtClean="0"/>
              <a:t>ototoxicity</a:t>
            </a:r>
            <a:r>
              <a:rPr lang="en-US" dirty="0" smtClean="0"/>
              <a:t>, neurotoxicity</a:t>
            </a:r>
          </a:p>
          <a:p>
            <a:pPr>
              <a:buFont typeface="Wingdings" pitchFamily="2" charset="2"/>
              <a:buChar char="Ø"/>
            </a:pPr>
            <a:endParaRPr lang="en-GB" u="sng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09538" y="457200"/>
            <a:ext cx="9253538" cy="6248400"/>
          </a:xfrm>
        </p:spPr>
        <p:txBody>
          <a:bodyPr/>
          <a:lstStyle/>
          <a:p>
            <a:pPr marL="514350" indent="-514350" eaLnBrk="1" hangingPunct="1">
              <a:buFont typeface="Arial" charset="0"/>
              <a:buAutoNum type="arabicPeriod"/>
              <a:defRPr/>
            </a:pPr>
            <a:r>
              <a:rPr lang="en-GB" b="1" dirty="0" err="1" smtClean="0"/>
              <a:t>Imatinib</a:t>
            </a:r>
            <a:r>
              <a:rPr lang="en-GB" b="1" dirty="0" smtClean="0"/>
              <a:t>: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800" dirty="0" smtClean="0"/>
              <a:t>It acts as a signal transduction inhibitor, used specifically to </a:t>
            </a:r>
            <a:r>
              <a:rPr lang="en-GB" sz="2800" b="1" dirty="0" smtClean="0"/>
              <a:t>inhibit </a:t>
            </a:r>
            <a:r>
              <a:rPr lang="en-GB" sz="2800" b="1" i="1" dirty="0" err="1" smtClean="0"/>
              <a:t>bcr-abl</a:t>
            </a:r>
            <a:r>
              <a:rPr lang="en-GB" sz="2800" b="1" i="1" dirty="0" smtClean="0"/>
              <a:t> </a:t>
            </a:r>
            <a:r>
              <a:rPr lang="en-GB" sz="2800" b="1" dirty="0" smtClean="0"/>
              <a:t>tyrosine </a:t>
            </a:r>
            <a:r>
              <a:rPr lang="en-GB" sz="2800" b="1" dirty="0" err="1" smtClean="0"/>
              <a:t>kinase</a:t>
            </a:r>
            <a:endParaRPr lang="en-GB" sz="2800" b="1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800" dirty="0" smtClean="0"/>
              <a:t>It </a:t>
            </a:r>
            <a:r>
              <a:rPr lang="en-GB" sz="2800" b="1" dirty="0" smtClean="0"/>
              <a:t>prevents the </a:t>
            </a:r>
            <a:r>
              <a:rPr lang="en-GB" sz="2800" b="1" dirty="0" err="1" smtClean="0"/>
              <a:t>phosphorylation</a:t>
            </a:r>
            <a:r>
              <a:rPr lang="en-GB" sz="2800" b="1" dirty="0" smtClean="0"/>
              <a:t> of tyrosine </a:t>
            </a:r>
            <a:r>
              <a:rPr lang="en-GB" sz="2800" dirty="0" smtClean="0"/>
              <a:t>on the substrate molecule and, hence, </a:t>
            </a:r>
            <a:r>
              <a:rPr lang="en-GB" sz="2800" b="1" dirty="0" smtClean="0"/>
              <a:t>inhibits subsequent steps that lead to cell proliferation</a:t>
            </a:r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800" dirty="0" smtClean="0"/>
              <a:t>It is used orally for of </a:t>
            </a:r>
            <a:r>
              <a:rPr lang="en-GB" sz="2800" b="1" dirty="0" smtClean="0"/>
              <a:t>chronic </a:t>
            </a:r>
            <a:r>
              <a:rPr lang="en-GB" sz="2800" b="1" dirty="0" err="1" smtClean="0"/>
              <a:t>myelogenous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leukemia</a:t>
            </a:r>
            <a:endParaRPr lang="en-GB" sz="2800" b="1" dirty="0" smtClean="0"/>
          </a:p>
          <a:p>
            <a:pPr eaLnBrk="1" hangingPunct="1">
              <a:buFont typeface="Wingdings" pitchFamily="2" charset="2"/>
              <a:buChar char="Ø"/>
              <a:defRPr/>
            </a:pPr>
            <a:r>
              <a:rPr lang="en-GB" sz="2800" b="1" u="sng" dirty="0" smtClean="0"/>
              <a:t>Adverse effects </a:t>
            </a:r>
            <a:r>
              <a:rPr lang="en-GB" sz="2800" dirty="0" smtClean="0"/>
              <a:t> 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GB" sz="2800" dirty="0" smtClean="0"/>
              <a:t>  fluid retention and </a:t>
            </a:r>
            <a:r>
              <a:rPr lang="en-GB" sz="2800" dirty="0" err="1" smtClean="0"/>
              <a:t>edema</a:t>
            </a:r>
            <a:r>
              <a:rPr lang="en-GB" sz="2800" dirty="0" smtClean="0"/>
              <a:t>, </a:t>
            </a:r>
            <a:r>
              <a:rPr lang="en-GB" sz="2800" dirty="0" err="1" smtClean="0"/>
              <a:t>hepatotoxicity</a:t>
            </a:r>
            <a:r>
              <a:rPr lang="en-GB" sz="2800" dirty="0" smtClean="0"/>
              <a:t>, and </a:t>
            </a:r>
            <a:r>
              <a:rPr lang="en-GB" sz="2800" dirty="0" err="1" smtClean="0"/>
              <a:t>neutropenia</a:t>
            </a:r>
            <a:r>
              <a:rPr lang="en-GB" sz="2800" dirty="0" smtClean="0"/>
              <a:t> as well as nausea and vomiting</a:t>
            </a:r>
            <a:endParaRPr lang="en-GB" sz="2800" b="1" dirty="0"/>
          </a:p>
        </p:txBody>
      </p:sp>
      <p:sp>
        <p:nvSpPr>
          <p:cNvPr id="18435" name="Title 3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411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GB" sz="4000" b="1" dirty="0" smtClean="0"/>
              <a:t>B. </a:t>
            </a:r>
            <a:r>
              <a:rPr lang="en-GB" sz="4000" b="1" dirty="0" smtClean="0"/>
              <a:t>Tyrosine </a:t>
            </a:r>
            <a:r>
              <a:rPr lang="en-GB" sz="4000" b="1" dirty="0" err="1" smtClean="0"/>
              <a:t>kinase</a:t>
            </a:r>
            <a:r>
              <a:rPr lang="en-GB" sz="4000" b="1" dirty="0" smtClean="0"/>
              <a:t> inhibitors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228600" y="76200"/>
            <a:ext cx="8763000" cy="51054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b="1" smtClean="0"/>
              <a:t>2. Gefitinib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mtClean="0"/>
              <a:t>It</a:t>
            </a:r>
            <a:r>
              <a:rPr lang="en-GB" i="1" smtClean="0"/>
              <a:t> </a:t>
            </a:r>
            <a:r>
              <a:rPr lang="en-GB" smtClean="0"/>
              <a:t>targets the </a:t>
            </a:r>
            <a:r>
              <a:rPr lang="en-GB" b="1" smtClean="0"/>
              <a:t>epidermal growth factor receptor</a:t>
            </a:r>
            <a:r>
              <a:rPr lang="en-GB" i="1" smtClean="0"/>
              <a:t>.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mtClean="0"/>
              <a:t>It is approved for the treatment of non–small cell lung cancer 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mtClean="0"/>
              <a:t>It is administered orally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GB" smtClean="0"/>
              <a:t>The most common adverse effects are </a:t>
            </a:r>
            <a:r>
              <a:rPr lang="en-GB" b="1" smtClean="0"/>
              <a:t>diarrhoea, nausea, and acne-like skin rashes</a:t>
            </a:r>
            <a:endParaRPr lang="en-GB" b="1" i="1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Anti-</a:t>
            </a:r>
            <a:r>
              <a:rPr lang="en-US" b="1" dirty="0" err="1" smtClean="0"/>
              <a:t>neoplastic</a:t>
            </a:r>
            <a:r>
              <a:rPr lang="en-US" b="1" dirty="0" smtClean="0"/>
              <a:t> Drugs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  <a:defRPr/>
            </a:pPr>
            <a:r>
              <a:rPr lang="en-US" dirty="0" smtClean="0">
                <a:solidFill>
                  <a:srgbClr val="00B050"/>
                </a:solidFill>
              </a:rPr>
              <a:t>1. </a:t>
            </a:r>
            <a:r>
              <a:rPr lang="en-US" dirty="0" err="1" smtClean="0">
                <a:solidFill>
                  <a:srgbClr val="00B050"/>
                </a:solidFill>
              </a:rPr>
              <a:t>Antimetabolites</a:t>
            </a:r>
            <a:endParaRPr lang="en-US" dirty="0" smtClean="0">
              <a:solidFill>
                <a:srgbClr val="00B050"/>
              </a:solidFill>
            </a:endParaRPr>
          </a:p>
          <a:p>
            <a:pPr>
              <a:buNone/>
              <a:defRPr/>
            </a:pPr>
            <a:r>
              <a:rPr lang="en-US" dirty="0" smtClean="0">
                <a:solidFill>
                  <a:srgbClr val="00B050"/>
                </a:solidFill>
              </a:rPr>
              <a:t>2. Antibiotics </a:t>
            </a:r>
          </a:p>
          <a:p>
            <a:pPr>
              <a:buNone/>
              <a:defRPr/>
            </a:pPr>
            <a:r>
              <a:rPr lang="en-US" dirty="0" smtClean="0">
                <a:solidFill>
                  <a:srgbClr val="00B050"/>
                </a:solidFill>
              </a:rPr>
              <a:t>3. </a:t>
            </a:r>
            <a:r>
              <a:rPr lang="en-US" dirty="0" err="1" smtClean="0">
                <a:solidFill>
                  <a:srgbClr val="00B050"/>
                </a:solidFill>
              </a:rPr>
              <a:t>Alkylating</a:t>
            </a:r>
            <a:r>
              <a:rPr lang="en-US" dirty="0" smtClean="0">
                <a:solidFill>
                  <a:srgbClr val="00B050"/>
                </a:solidFill>
              </a:rPr>
              <a:t> agents</a:t>
            </a:r>
          </a:p>
          <a:p>
            <a:pPr>
              <a:buNone/>
              <a:defRPr/>
            </a:pPr>
            <a:r>
              <a:rPr lang="en-US" dirty="0" smtClean="0"/>
              <a:t>4. Microtubule inhibitors</a:t>
            </a:r>
          </a:p>
          <a:p>
            <a:pPr>
              <a:buNone/>
              <a:defRPr/>
            </a:pPr>
            <a:r>
              <a:rPr lang="en-US" dirty="0" smtClean="0"/>
              <a:t>5. </a:t>
            </a:r>
            <a:r>
              <a:rPr lang="en-US" dirty="0" err="1" smtClean="0"/>
              <a:t>Topoisomerase</a:t>
            </a:r>
            <a:r>
              <a:rPr lang="en-US" dirty="0" smtClean="0"/>
              <a:t> inhibitors </a:t>
            </a:r>
          </a:p>
          <a:p>
            <a:pPr>
              <a:buNone/>
              <a:defRPr/>
            </a:pPr>
            <a:r>
              <a:rPr lang="en-US" dirty="0" smtClean="0"/>
              <a:t>6. Steroid hormones &amp; their antagonists</a:t>
            </a:r>
          </a:p>
          <a:p>
            <a:pPr>
              <a:buNone/>
              <a:defRPr/>
            </a:pPr>
            <a:r>
              <a:rPr lang="en-US" dirty="0" smtClean="0"/>
              <a:t>7. Monoclonal antibodies</a:t>
            </a:r>
          </a:p>
          <a:p>
            <a:pPr>
              <a:buNone/>
              <a:defRPr/>
            </a:pPr>
            <a:r>
              <a:rPr lang="en-US" dirty="0" smtClean="0"/>
              <a:t>8. Others</a:t>
            </a:r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0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4.Microtubule inhibitors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8991600" cy="6248400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Tx/>
              <a:buAutoNum type="alphaUcPeriod"/>
            </a:pPr>
            <a:r>
              <a:rPr lang="en-US" b="1" u="sng" dirty="0" err="1" smtClean="0"/>
              <a:t>Vinca</a:t>
            </a:r>
            <a:r>
              <a:rPr lang="en-US" b="1" u="sng" dirty="0" smtClean="0"/>
              <a:t> alkaloids :</a:t>
            </a:r>
            <a:r>
              <a:rPr lang="en-US" dirty="0" smtClean="0"/>
              <a:t>    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They include mainly </a:t>
            </a:r>
            <a:r>
              <a:rPr lang="en-US" dirty="0" err="1" smtClean="0"/>
              <a:t>Vincristine</a:t>
            </a:r>
            <a:r>
              <a:rPr lang="en-US" dirty="0" smtClean="0"/>
              <a:t> (</a:t>
            </a:r>
            <a:r>
              <a:rPr lang="en-US" dirty="0" err="1" smtClean="0"/>
              <a:t>Oncovin</a:t>
            </a:r>
            <a:r>
              <a:rPr lang="en-US" dirty="0" smtClean="0"/>
              <a:t>) and </a:t>
            </a:r>
            <a:r>
              <a:rPr lang="en-US" dirty="0" err="1" smtClean="0"/>
              <a:t>Vinblastin</a:t>
            </a:r>
            <a:r>
              <a:rPr lang="en-US" dirty="0" smtClean="0"/>
              <a:t> (</a:t>
            </a:r>
            <a:r>
              <a:rPr lang="en-US" dirty="0" err="1" smtClean="0"/>
              <a:t>Velban</a:t>
            </a:r>
            <a:r>
              <a:rPr lang="en-US" dirty="0" smtClean="0"/>
              <a:t>). </a:t>
            </a:r>
            <a:endParaRPr lang="en-US" b="1" dirty="0" smtClean="0"/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These are obtained from the Periwinkle plant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dirty="0" smtClean="0"/>
              <a:t>cell-cycle specific &amp; phase specific, because they block mitosis in metaphase (M phase). </a:t>
            </a:r>
          </a:p>
          <a:p>
            <a:pPr marL="514350" indent="-514350">
              <a:buNone/>
            </a:pPr>
            <a:r>
              <a:rPr lang="en-US" u="sng" dirty="0" smtClean="0"/>
              <a:t>Mechanism of action</a:t>
            </a:r>
          </a:p>
          <a:p>
            <a:pPr>
              <a:buFontTx/>
              <a:buNone/>
            </a:pPr>
            <a:r>
              <a:rPr lang="en-US" dirty="0" smtClean="0"/>
              <a:t>   They bind to tubular protein (</a:t>
            </a:r>
            <a:r>
              <a:rPr lang="en-US" dirty="0" err="1" smtClean="0"/>
              <a:t>Tubulin</a:t>
            </a:r>
            <a:r>
              <a:rPr lang="en-US" dirty="0" smtClean="0"/>
              <a:t>) to cause its </a:t>
            </a:r>
            <a:r>
              <a:rPr lang="en-US" dirty="0" err="1" smtClean="0"/>
              <a:t>depolymerization</a:t>
            </a:r>
            <a:r>
              <a:rPr lang="en-US" dirty="0" smtClean="0"/>
              <a:t> , thus prevent assembly of </a:t>
            </a:r>
            <a:r>
              <a:rPr lang="en-US" dirty="0" err="1" smtClean="0"/>
              <a:t>tubulin</a:t>
            </a:r>
            <a:r>
              <a:rPr lang="en-US" dirty="0" smtClean="0"/>
              <a:t> </a:t>
            </a:r>
            <a:r>
              <a:rPr lang="en-US" dirty="0" err="1" smtClean="0"/>
              <a:t>diamers</a:t>
            </a:r>
            <a:r>
              <a:rPr lang="en-US" dirty="0" smtClean="0"/>
              <a:t> into micro-tubules which would prevent the formation of mitotic spindle; they act mainly in mitosis phase of cell cycle leading to arrest of mitosis in metaphase stage .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microtubule inhibitors"/>
          <p:cNvPicPr>
            <a:picLocks noChangeAspect="1" noChangeArrowheads="1"/>
          </p:cNvPicPr>
          <p:nvPr/>
        </p:nvPicPr>
        <p:blipFill>
          <a:blip r:embed="rId2" cstate="print"/>
          <a:srcRect b="55246"/>
          <a:stretch>
            <a:fillRect/>
          </a:stretch>
        </p:blipFill>
        <p:spPr bwMode="auto">
          <a:xfrm>
            <a:off x="304800" y="381000"/>
            <a:ext cx="3623755" cy="5976000"/>
          </a:xfrm>
          <a:prstGeom prst="rect">
            <a:avLst/>
          </a:prstGeom>
          <a:noFill/>
        </p:spPr>
      </p:pic>
      <p:pic>
        <p:nvPicPr>
          <p:cNvPr id="5" name="Picture 4" descr="microtubule inhibitors"/>
          <p:cNvPicPr>
            <a:picLocks noChangeAspect="1" noChangeArrowheads="1"/>
          </p:cNvPicPr>
          <p:nvPr/>
        </p:nvPicPr>
        <p:blipFill>
          <a:blip r:embed="rId2" cstate="print"/>
          <a:srcRect t="45428"/>
          <a:stretch>
            <a:fillRect/>
          </a:stretch>
        </p:blipFill>
        <p:spPr bwMode="auto">
          <a:xfrm>
            <a:off x="5257800" y="456600"/>
            <a:ext cx="3630981" cy="586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6037"/>
            <a:ext cx="8839200" cy="6811963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None/>
            </a:pPr>
            <a:r>
              <a:rPr lang="en-US" u="sng" dirty="0" smtClean="0"/>
              <a:t>Uses:</a:t>
            </a:r>
          </a:p>
          <a:p>
            <a:pPr>
              <a:lnSpc>
                <a:spcPct val="90000"/>
              </a:lnSpc>
              <a:buNone/>
            </a:pPr>
            <a:r>
              <a:rPr lang="en-US" dirty="0" err="1" smtClean="0"/>
              <a:t>Vincristine</a:t>
            </a:r>
            <a:r>
              <a:rPr lang="en-US" dirty="0" smtClean="0"/>
              <a:t> is used IV for: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Acute lymphoblastic leukemia in children</a:t>
            </a:r>
          </a:p>
          <a:p>
            <a:pPr>
              <a:lnSpc>
                <a:spcPct val="90000"/>
              </a:lnSpc>
            </a:pPr>
            <a:r>
              <a:rPr lang="en-US" dirty="0" err="1" smtClean="0"/>
              <a:t>Wilms</a:t>
            </a:r>
            <a:r>
              <a:rPr lang="en-US" dirty="0" smtClean="0"/>
              <a:t>’ tumor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Ewing soft-tissue sarcoma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Hodgkin &amp; non-Hodgkin lymphomas</a:t>
            </a:r>
          </a:p>
          <a:p>
            <a:pPr>
              <a:buNone/>
            </a:pPr>
            <a:r>
              <a:rPr lang="en-US" dirty="0" err="1" smtClean="0"/>
              <a:t>Vinblastin</a:t>
            </a:r>
            <a:r>
              <a:rPr lang="en-US" dirty="0" smtClean="0"/>
              <a:t> is used IV for: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With </a:t>
            </a:r>
            <a:r>
              <a:rPr lang="en-US" dirty="0" err="1" smtClean="0"/>
              <a:t>bleomycin</a:t>
            </a:r>
            <a:r>
              <a:rPr lang="en-US" dirty="0" smtClean="0"/>
              <a:t> &amp; </a:t>
            </a:r>
            <a:r>
              <a:rPr lang="en-US" dirty="0" err="1" smtClean="0"/>
              <a:t>cisplatin</a:t>
            </a:r>
            <a:r>
              <a:rPr lang="en-US" dirty="0" smtClean="0"/>
              <a:t> for metastatic testicular carcinoma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Hodgkin &amp; non-Hodgkin lymphomas</a:t>
            </a:r>
            <a:endParaRPr lang="en-GB" dirty="0" smtClean="0"/>
          </a:p>
          <a:p>
            <a:pPr>
              <a:lnSpc>
                <a:spcPct val="90000"/>
              </a:lnSpc>
              <a:buNone/>
            </a:pPr>
            <a:r>
              <a:rPr lang="en-GB" u="sng" dirty="0" smtClean="0"/>
              <a:t>Adverse effects:</a:t>
            </a: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 err="1" smtClean="0"/>
              <a:t>Vincristine</a:t>
            </a:r>
            <a:r>
              <a:rPr lang="en-US" dirty="0" smtClean="0"/>
              <a:t> is relatively not </a:t>
            </a:r>
            <a:r>
              <a:rPr lang="en-US" dirty="0" err="1" smtClean="0"/>
              <a:t>myelotoxic</a:t>
            </a:r>
            <a:r>
              <a:rPr lang="en-US" dirty="0" smtClean="0"/>
              <a:t>, but is </a:t>
            </a:r>
            <a:r>
              <a:rPr lang="en-US" dirty="0" err="1" smtClean="0"/>
              <a:t>neurotoxic</a:t>
            </a:r>
            <a:r>
              <a:rPr lang="en-US" dirty="0" smtClean="0"/>
              <a:t> and thus may cause peripheral neuropathy and also autonomic neuropathy; </a:t>
            </a:r>
          </a:p>
          <a:p>
            <a:pPr>
              <a:lnSpc>
                <a:spcPct val="80000"/>
              </a:lnSpc>
              <a:buNone/>
            </a:pPr>
            <a:endParaRPr lang="en-US" dirty="0" smtClean="0"/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en-US" u="sng" dirty="0" err="1" smtClean="0"/>
              <a:t>Vinblastine</a:t>
            </a:r>
            <a:r>
              <a:rPr lang="en-US" dirty="0" smtClean="0"/>
              <a:t> is mainly toxic to bone marrow but least </a:t>
            </a:r>
            <a:r>
              <a:rPr lang="en-US" dirty="0" err="1" smtClean="0"/>
              <a:t>neurotoxic</a:t>
            </a:r>
            <a:r>
              <a:rPr lang="en-US" dirty="0" smtClean="0"/>
              <a:t>; both may cause local </a:t>
            </a:r>
            <a:r>
              <a:rPr lang="en-US" dirty="0" err="1" smtClean="0"/>
              <a:t>thrombophlebitis</a:t>
            </a:r>
            <a:r>
              <a:rPr lang="en-US" dirty="0" smtClean="0"/>
              <a:t> and alopecia .</a:t>
            </a:r>
          </a:p>
          <a:p>
            <a:pPr>
              <a:lnSpc>
                <a:spcPct val="90000"/>
              </a:lnSpc>
              <a:buNone/>
            </a:pPr>
            <a:endParaRPr lang="en-US" u="sng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0"/>
            <a:ext cx="8991600" cy="68580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b="1" u="sng" dirty="0" smtClean="0"/>
              <a:t>B. </a:t>
            </a:r>
            <a:r>
              <a:rPr lang="en-US" b="1" u="sng" dirty="0" err="1" smtClean="0"/>
              <a:t>Taxanes</a:t>
            </a:r>
            <a:r>
              <a:rPr lang="en-US" b="1" u="sng" dirty="0" smtClean="0"/>
              <a:t> : </a:t>
            </a:r>
            <a:r>
              <a:rPr lang="en-US" dirty="0" smtClean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b="1" dirty="0" err="1" smtClean="0"/>
              <a:t>Paclitaxel</a:t>
            </a:r>
            <a:r>
              <a:rPr lang="en-US" b="1" dirty="0" smtClean="0"/>
              <a:t> and </a:t>
            </a:r>
            <a:r>
              <a:rPr lang="en-US" b="1" dirty="0" err="1" smtClean="0"/>
              <a:t>Docetaxel</a:t>
            </a:r>
            <a:endParaRPr lang="en-US" dirty="0" smtClean="0"/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These plant alkaloids are obtained from Western or European yaws (</a:t>
            </a:r>
            <a:r>
              <a:rPr lang="en-US" dirty="0" err="1" smtClean="0"/>
              <a:t>Taxus</a:t>
            </a:r>
            <a:r>
              <a:rPr lang="en-US" dirty="0" smtClean="0"/>
              <a:t>).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They are</a:t>
            </a:r>
            <a:r>
              <a:rPr lang="en-US" b="1" dirty="0" smtClean="0"/>
              <a:t> </a:t>
            </a:r>
            <a:r>
              <a:rPr lang="en-US" dirty="0" smtClean="0"/>
              <a:t>cell-cycle specific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 smtClean="0"/>
              <a:t>Mechanism of action</a:t>
            </a:r>
          </a:p>
          <a:p>
            <a:pPr>
              <a:lnSpc>
                <a:spcPct val="90000"/>
              </a:lnSpc>
              <a:buFont typeface="Wingdings" pitchFamily="2" charset="2"/>
              <a:buChar char="Ø"/>
            </a:pPr>
            <a:r>
              <a:rPr lang="en-US" dirty="0" smtClean="0"/>
              <a:t> In comparison to </a:t>
            </a:r>
            <a:r>
              <a:rPr lang="en-US" dirty="0" err="1" smtClean="0"/>
              <a:t>Vinca</a:t>
            </a:r>
            <a:r>
              <a:rPr lang="en-US" dirty="0" smtClean="0"/>
              <a:t> alkaloids, these drugs </a:t>
            </a:r>
            <a:r>
              <a:rPr lang="en-US" u="sng" dirty="0" smtClean="0"/>
              <a:t>enhance polymerization of </a:t>
            </a:r>
            <a:r>
              <a:rPr lang="en-US" u="sng" dirty="0" err="1" smtClean="0"/>
              <a:t>tubulin</a:t>
            </a:r>
            <a:r>
              <a:rPr lang="en-US" dirty="0" smtClean="0"/>
              <a:t> and this would prevent microtubule </a:t>
            </a:r>
            <a:r>
              <a:rPr lang="en-US" dirty="0" err="1" smtClean="0"/>
              <a:t>dis</a:t>
            </a:r>
            <a:r>
              <a:rPr lang="en-US" dirty="0" smtClean="0"/>
              <a:t>-assembly into </a:t>
            </a:r>
            <a:r>
              <a:rPr lang="en-US" dirty="0" err="1" smtClean="0"/>
              <a:t>tubulin</a:t>
            </a:r>
            <a:r>
              <a:rPr lang="en-US" dirty="0" smtClean="0"/>
              <a:t> monomers, thus preventing  separation of chromosomes and also causing arrest of mitosis in metaphase stage . </a:t>
            </a:r>
          </a:p>
          <a:p>
            <a:pPr>
              <a:lnSpc>
                <a:spcPct val="90000"/>
              </a:lnSpc>
              <a:buNone/>
            </a:pPr>
            <a:r>
              <a:rPr lang="en-US" u="sng" dirty="0" smtClean="0"/>
              <a:t>Uses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They are useful IV for wide variety of cancers such as advanced breast or ovarian cancer;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u="sng" dirty="0" smtClean="0"/>
              <a:t>Adverse effects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  They may cause </a:t>
            </a:r>
            <a:r>
              <a:rPr lang="en-US" dirty="0" err="1" smtClean="0"/>
              <a:t>myelosuppression</a:t>
            </a:r>
            <a:r>
              <a:rPr lang="en-US" dirty="0" smtClean="0"/>
              <a:t>, peripheral neuropathy and , with </a:t>
            </a:r>
            <a:r>
              <a:rPr lang="en-US" dirty="0" err="1" smtClean="0"/>
              <a:t>paclitaxel</a:t>
            </a:r>
            <a:r>
              <a:rPr lang="en-US" dirty="0" smtClean="0"/>
              <a:t> , anaphylactic reaction (due to vehicle)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60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/>
              <a:t>5. </a:t>
            </a:r>
            <a:r>
              <a:rPr lang="en-US" b="1" dirty="0" err="1" smtClean="0"/>
              <a:t>Topoisomerase</a:t>
            </a:r>
            <a:r>
              <a:rPr lang="en-US" b="1" dirty="0" smtClean="0"/>
              <a:t> (Top) inhibitors </a:t>
            </a:r>
            <a:r>
              <a:rPr lang="en-US" dirty="0" smtClean="0"/>
              <a:t/>
            </a:r>
            <a:br>
              <a:rPr lang="en-US" dirty="0" smtClean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609600"/>
            <a:ext cx="8991600" cy="62484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GB" dirty="0" smtClean="0"/>
              <a:t>Tops are essential enzymes involved in maintaining DNA structure during replication and transcription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They cleave DNA strands and form intermediates</a:t>
            </a:r>
          </a:p>
          <a:p>
            <a:pPr>
              <a:buNone/>
            </a:pPr>
            <a:r>
              <a:rPr lang="en-GB" dirty="0" smtClean="0"/>
              <a:t>   with the strands, producing a gap through which DNA strands can pass, then reseal the strand breaks.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Top I produces single-strand breaks; Top II produces double-strand breaks.</a:t>
            </a:r>
          </a:p>
          <a:p>
            <a:pPr>
              <a:buNone/>
            </a:pPr>
            <a:r>
              <a:rPr lang="en-GB" u="sng" dirty="0" smtClean="0"/>
              <a:t>Mechanism of action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These drugs  bind </a:t>
            </a:r>
            <a:r>
              <a:rPr lang="en-US" dirty="0" err="1" smtClean="0"/>
              <a:t>Topisomerases</a:t>
            </a:r>
            <a:r>
              <a:rPr lang="en-US" dirty="0" smtClean="0"/>
              <a:t> </a:t>
            </a:r>
            <a:r>
              <a:rPr lang="en-US" dirty="0" smtClean="0"/>
              <a:t>to inhibit its function, and thus cause DNA strand breaks.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 They are cell cycle specific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0"/>
            <a:ext cx="8991600" cy="6858000"/>
          </a:xfrm>
        </p:spPr>
        <p:txBody>
          <a:bodyPr>
            <a:normAutofit/>
          </a:bodyPr>
          <a:lstStyle/>
          <a:p>
            <a:pPr marL="533400" indent="-533400">
              <a:buFontTx/>
              <a:buAutoNum type="arabicPeriod"/>
            </a:pPr>
            <a:r>
              <a:rPr lang="en-US" b="1" dirty="0" err="1" smtClean="0"/>
              <a:t>Epipodophylotoxins</a:t>
            </a:r>
            <a:r>
              <a:rPr lang="en-US" b="1" dirty="0" smtClean="0"/>
              <a:t> :   </a:t>
            </a:r>
            <a:endParaRPr lang="en-US" dirty="0" smtClean="0"/>
          </a:p>
          <a:p>
            <a:pPr marL="533400" indent="-53340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err="1" smtClean="0"/>
              <a:t>Etoposide</a:t>
            </a:r>
            <a:r>
              <a:rPr lang="en-US" dirty="0" smtClean="0"/>
              <a:t> and </a:t>
            </a:r>
            <a:r>
              <a:rPr lang="en-US" dirty="0" err="1" smtClean="0"/>
              <a:t>teniposide</a:t>
            </a:r>
            <a:endParaRPr lang="en-US" dirty="0" smtClean="0"/>
          </a:p>
          <a:p>
            <a:pPr marL="533400" indent="-533400">
              <a:buFont typeface="Wingdings" pitchFamily="2" charset="2"/>
              <a:buChar char="Ø"/>
            </a:pPr>
            <a:r>
              <a:rPr lang="en-US" dirty="0" smtClean="0"/>
              <a:t>This is </a:t>
            </a:r>
            <a:r>
              <a:rPr lang="en-US" dirty="0" err="1" smtClean="0"/>
              <a:t>semisynthetic</a:t>
            </a:r>
            <a:r>
              <a:rPr lang="en-US" dirty="0" smtClean="0"/>
              <a:t> and is derived from </a:t>
            </a:r>
            <a:r>
              <a:rPr lang="en-US" dirty="0" err="1" smtClean="0"/>
              <a:t>podophylotoxin</a:t>
            </a:r>
            <a:r>
              <a:rPr lang="en-US" dirty="0" smtClean="0"/>
              <a:t> that is obtained from the </a:t>
            </a:r>
            <a:r>
              <a:rPr lang="en-US" dirty="0" err="1" smtClean="0"/>
              <a:t>mayapple</a:t>
            </a:r>
            <a:r>
              <a:rPr lang="en-US" dirty="0" smtClean="0"/>
              <a:t> (mandrake) root.  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en-US" dirty="0" smtClean="0"/>
              <a:t>They inhibits Top II.    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en-US" dirty="0" smtClean="0"/>
              <a:t>They are given orally and sometimes IV for small cell lung cancer, lymphoma, testicular cancer, and acute </a:t>
            </a:r>
            <a:r>
              <a:rPr lang="en-US" dirty="0" err="1" smtClean="0"/>
              <a:t>monocytic</a:t>
            </a:r>
            <a:r>
              <a:rPr lang="en-US" dirty="0" smtClean="0"/>
              <a:t> leukemia. 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en-US" dirty="0" smtClean="0"/>
              <a:t>They cause bone marrow toxicity, </a:t>
            </a:r>
            <a:r>
              <a:rPr lang="en-US" dirty="0" err="1" smtClean="0"/>
              <a:t>stomatitis</a:t>
            </a:r>
            <a:r>
              <a:rPr lang="en-US" dirty="0" smtClean="0"/>
              <a:t> and vomiting .</a:t>
            </a:r>
          </a:p>
          <a:p>
            <a:pPr marL="533400" indent="-533400">
              <a:buFontTx/>
              <a:buNone/>
            </a:pPr>
            <a:r>
              <a:rPr lang="en-US" b="1" dirty="0" smtClean="0"/>
              <a:t> </a:t>
            </a:r>
            <a:endParaRPr lang="en-US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pPr marL="533400" indent="-533400">
              <a:buFontTx/>
              <a:buNone/>
            </a:pPr>
            <a:r>
              <a:rPr lang="en-US" b="1" dirty="0" smtClean="0"/>
              <a:t>2. </a:t>
            </a:r>
            <a:r>
              <a:rPr lang="en-GB" b="1" dirty="0" err="1" smtClean="0"/>
              <a:t>Camptothecin</a:t>
            </a:r>
            <a:r>
              <a:rPr lang="en-US" b="1" dirty="0" smtClean="0"/>
              <a:t> :   </a:t>
            </a:r>
          </a:p>
          <a:p>
            <a:pPr marL="533400" indent="-533400">
              <a:buFont typeface="Wingdings" pitchFamily="2" charset="2"/>
              <a:buChar char="Ø"/>
            </a:pPr>
            <a:r>
              <a:rPr lang="en-US" dirty="0" smtClean="0"/>
              <a:t>Obtained from a Chinese tree. </a:t>
            </a:r>
          </a:p>
          <a:p>
            <a:pPr>
              <a:buFont typeface="Wingdings" pitchFamily="2" charset="2"/>
              <a:buChar char="Ø"/>
            </a:pPr>
            <a:r>
              <a:rPr lang="en-GB" dirty="0" smtClean="0"/>
              <a:t> </a:t>
            </a:r>
            <a:r>
              <a:rPr lang="en-GB" dirty="0" err="1" smtClean="0"/>
              <a:t>Irinotecan</a:t>
            </a:r>
            <a:r>
              <a:rPr lang="en-GB" dirty="0" smtClean="0"/>
              <a:t> and </a:t>
            </a:r>
            <a:r>
              <a:rPr lang="en-GB" dirty="0" err="1" smtClean="0"/>
              <a:t>topotecan</a:t>
            </a:r>
            <a:endParaRPr lang="en-US" dirty="0" smtClean="0"/>
          </a:p>
          <a:p>
            <a:pPr marL="533400" indent="-533400">
              <a:buFont typeface="Wingdings" pitchFamily="2" charset="2"/>
              <a:buChar char="Ø"/>
            </a:pPr>
            <a:r>
              <a:rPr lang="en-US" dirty="0" smtClean="0"/>
              <a:t>They inhibits Top I.  </a:t>
            </a:r>
          </a:p>
          <a:p>
            <a:pPr marL="533400" indent="-533400">
              <a:buNone/>
            </a:pPr>
            <a:r>
              <a:rPr lang="en-US" u="sng" dirty="0" smtClean="0"/>
              <a:t>Uses: </a:t>
            </a:r>
            <a:endParaRPr lang="en-GB" u="sng" dirty="0" smtClean="0"/>
          </a:p>
          <a:p>
            <a:pPr marL="533400" indent="-533400">
              <a:buNone/>
            </a:pPr>
            <a:r>
              <a:rPr lang="en-GB" dirty="0" smtClean="0"/>
              <a:t>A. </a:t>
            </a:r>
            <a:r>
              <a:rPr lang="en-GB" dirty="0" err="1" smtClean="0"/>
              <a:t>Irinotecan</a:t>
            </a:r>
            <a:endParaRPr lang="en-US" dirty="0" smtClean="0"/>
          </a:p>
          <a:p>
            <a:pPr>
              <a:buNone/>
            </a:pPr>
            <a:r>
              <a:rPr lang="en-GB" dirty="0" smtClean="0"/>
              <a:t>Colon cancer; NSCLC; SCLC; cervical and ovarian</a:t>
            </a:r>
          </a:p>
          <a:p>
            <a:pPr>
              <a:buNone/>
            </a:pPr>
            <a:r>
              <a:rPr lang="en-GB" dirty="0" smtClean="0"/>
              <a:t>cancers; gastric cancer and pancreatic cancer</a:t>
            </a:r>
          </a:p>
          <a:p>
            <a:pPr>
              <a:buNone/>
            </a:pPr>
            <a:r>
              <a:rPr lang="en-GB" dirty="0" smtClean="0"/>
              <a:t>B. </a:t>
            </a:r>
            <a:r>
              <a:rPr lang="en-GB" dirty="0" err="1" smtClean="0"/>
              <a:t>Topotecan</a:t>
            </a:r>
            <a:endParaRPr lang="en-GB" dirty="0" smtClean="0"/>
          </a:p>
          <a:p>
            <a:pPr>
              <a:buNone/>
            </a:pPr>
            <a:r>
              <a:rPr lang="en-GB" dirty="0" smtClean="0"/>
              <a:t>Ovarian cancer and SCLC</a:t>
            </a:r>
            <a:endParaRPr lang="en-US" dirty="0" smtClean="0"/>
          </a:p>
          <a:p>
            <a:pPr marL="533400" indent="-533400">
              <a:buNone/>
            </a:pPr>
            <a:r>
              <a:rPr lang="en-US" u="sng" dirty="0" smtClean="0"/>
              <a:t>Adverse effects </a:t>
            </a:r>
          </a:p>
          <a:p>
            <a:pPr marL="533400" indent="-533400">
              <a:buNone/>
            </a:pPr>
            <a:r>
              <a:rPr lang="en-US" dirty="0" smtClean="0"/>
              <a:t>diarrhea and bone marrow depression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293589A2FBBA34BA98C023B96F7816A" ma:contentTypeVersion="3" ma:contentTypeDescription="Create a new document." ma:contentTypeScope="" ma:versionID="724ac0f1ab59d04f97224bea12c4b66f">
  <xsd:schema xmlns:xsd="http://www.w3.org/2001/XMLSchema" xmlns:xs="http://www.w3.org/2001/XMLSchema" xmlns:p="http://schemas.microsoft.com/office/2006/metadata/properties" xmlns:ns2="0c8efdef-a088-4c17-a3f9-aa421808d996" targetNamespace="http://schemas.microsoft.com/office/2006/metadata/properties" ma:root="true" ma:fieldsID="d70d22f63a714fcac0e6097903067d42" ns2:_="">
    <xsd:import namespace="0c8efdef-a088-4c17-a3f9-aa421808d9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8efdef-a088-4c17-a3f9-aa421808d9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2A45BB4-1481-4DED-BC43-1463DBDFBD16}"/>
</file>

<file path=customXml/itemProps2.xml><?xml version="1.0" encoding="utf-8"?>
<ds:datastoreItem xmlns:ds="http://schemas.openxmlformats.org/officeDocument/2006/customXml" ds:itemID="{21390934-3DF3-4DF5-BB84-9E28235FC558}"/>
</file>

<file path=customXml/itemProps3.xml><?xml version="1.0" encoding="utf-8"?>
<ds:datastoreItem xmlns:ds="http://schemas.openxmlformats.org/officeDocument/2006/customXml" ds:itemID="{AA813518-DED4-40B3-A937-31E8FE829A03}"/>
</file>

<file path=docProps/app.xml><?xml version="1.0" encoding="utf-8"?>
<Properties xmlns="http://schemas.openxmlformats.org/officeDocument/2006/extended-properties" xmlns:vt="http://schemas.openxmlformats.org/officeDocument/2006/docPropsVTypes">
  <TotalTime>4830</TotalTime>
  <Words>1098</Words>
  <Application>Microsoft Office PowerPoint</Application>
  <PresentationFormat>On-screen Show (4:3)</PresentationFormat>
  <Paragraphs>136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 Anti-neoplastic Drugs II</vt:lpstr>
      <vt:lpstr>Anti-neoplastic Drugs</vt:lpstr>
      <vt:lpstr>4.Microtubule inhibitors</vt:lpstr>
      <vt:lpstr>Slide 4</vt:lpstr>
      <vt:lpstr>Slide 5</vt:lpstr>
      <vt:lpstr>Slide 6</vt:lpstr>
      <vt:lpstr> 5. Topoisomerase (Top) inhibitors  </vt:lpstr>
      <vt:lpstr>Slide 8</vt:lpstr>
      <vt:lpstr>Slide 9</vt:lpstr>
      <vt:lpstr> 6. Steroid hormones &amp; their antagonists </vt:lpstr>
      <vt:lpstr>Slide 11</vt:lpstr>
      <vt:lpstr>Slide 12</vt:lpstr>
      <vt:lpstr>Slide 13</vt:lpstr>
      <vt:lpstr> 7. Monoclonal antibodies </vt:lpstr>
      <vt:lpstr>Slide 15</vt:lpstr>
      <vt:lpstr>Slide 16</vt:lpstr>
      <vt:lpstr> 8. Others </vt:lpstr>
      <vt:lpstr>B. Tyrosine kinase inhibitors</vt:lpstr>
      <vt:lpstr>Slide 19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Anti-neoplastic Drugs I</dc:title>
  <dc:creator>youssif</dc:creator>
  <cp:lastModifiedBy>mutah</cp:lastModifiedBy>
  <cp:revision>36</cp:revision>
  <dcterms:created xsi:type="dcterms:W3CDTF">2006-08-16T00:00:00Z</dcterms:created>
  <dcterms:modified xsi:type="dcterms:W3CDTF">2015-03-31T21:51:09Z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0x0101001293589A2FBBA34BA98C023B96F7816A</vt:lpwstr>
  </property>
</Properties>
</file>