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327" r:id="rId2"/>
    <p:sldId id="328" r:id="rId3"/>
    <p:sldId id="331" r:id="rId4"/>
    <p:sldId id="332" r:id="rId5"/>
    <p:sldId id="334" r:id="rId6"/>
    <p:sldId id="335" r:id="rId7"/>
    <p:sldId id="337" r:id="rId8"/>
    <p:sldId id="338" r:id="rId9"/>
    <p:sldId id="339" r:id="rId10"/>
    <p:sldId id="340" r:id="rId11"/>
    <p:sldId id="342" r:id="rId12"/>
    <p:sldId id="278" r:id="rId13"/>
    <p:sldId id="279" r:id="rId14"/>
    <p:sldId id="281" r:id="rId15"/>
    <p:sldId id="319" r:id="rId16"/>
    <p:sldId id="282" r:id="rId17"/>
    <p:sldId id="283" r:id="rId18"/>
    <p:sldId id="284" r:id="rId19"/>
    <p:sldId id="285" r:id="rId20"/>
    <p:sldId id="286" r:id="rId21"/>
    <p:sldId id="301" r:id="rId22"/>
    <p:sldId id="323" r:id="rId23"/>
    <p:sldId id="313" r:id="rId24"/>
    <p:sldId id="289" r:id="rId25"/>
    <p:sldId id="291" r:id="rId26"/>
    <p:sldId id="292" r:id="rId27"/>
    <p:sldId id="293" r:id="rId28"/>
    <p:sldId id="294" r:id="rId29"/>
    <p:sldId id="295" r:id="rId30"/>
    <p:sldId id="296" r:id="rId31"/>
    <p:sldId id="298" r:id="rId32"/>
    <p:sldId id="299" r:id="rId33"/>
  </p:sldIdLst>
  <p:sldSz cx="9144000" cy="6858000" type="screen4x3"/>
  <p:notesSz cx="6881813" cy="10002838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574" autoAdjust="0"/>
    <p:restoredTop sz="94660"/>
  </p:normalViewPr>
  <p:slideViewPr>
    <p:cSldViewPr>
      <p:cViewPr varScale="1">
        <p:scale>
          <a:sx n="82" d="100"/>
          <a:sy n="82" d="100"/>
        </p:scale>
        <p:origin x="185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56EFBC8-BDBB-4D7D-B4AA-F0C1BE73B8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1D305CE-BDD5-44F2-80D6-A55A9712612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DB44F4CE-7E20-4941-9BBF-1B2D7307B4D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291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08D5DD04-35F2-42B3-A148-D1971620628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8291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fld id="{25571780-83BC-46F9-92C9-964203A5CBB6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9808BE4-31CA-4F44-9752-098C1B3965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98900" y="0"/>
            <a:ext cx="2982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AC352B8-8BDC-4D2D-9DD6-D4613D7770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8291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4830EC9-F8EB-4EF0-8383-F567A7FA310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50888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F346DCDB-7358-4880-85C9-A33A1C9E2D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1388"/>
            <a:ext cx="5505450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384F3D08-B51E-486C-855B-AB616258B6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98900" y="9501188"/>
            <a:ext cx="298291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935FD342-FD39-47A3-BE46-915F22BC9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501188"/>
            <a:ext cx="298291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D96F5C1A-9254-420D-887E-CD0F70101C71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8F897BB1-11E3-472C-90A8-7BB24020F0C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5763A94C-18EF-433A-8380-83E09119B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8F5929A-84D7-4100-A62D-98B1BCEB7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EAB2-BAC2-4A76-AD15-1453C7AE9A92}" type="slidenum">
              <a:rPr lang="ar-SA" altLang="ar-JO"/>
              <a:pPr>
                <a:defRPr/>
              </a:pPr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78096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A6D6240-F749-4FB1-8CD3-055743A6F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B6D76B8-2E5D-4F97-AD7F-968BC2678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366E5F6B-3C4B-4BCB-BC7E-B138EF5C2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02EBA-BE14-41E6-AD72-AF9AFE7CBE8B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65371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F1C00B6-AEF3-4B16-AA61-03A4A4FBE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4BA3750-BCD5-4B6B-B872-51C2B1775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CEA2AEAB-E12F-4E0C-B2C4-B937D8EBD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2BD20-A2D0-46CE-8E26-8B5B84634B7D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11497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AE7DE42-A5FC-4976-84C2-2CA4CBA34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C3696BE-C138-428A-978C-D1E4C8BA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5206A4C1-0B87-4670-9E32-25266ED4D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30CA8-D797-408E-8F9F-EE12D346C466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10670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0E418D20-48FF-414D-B2DB-683AABF7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B0830AF5-FAFF-4C2F-A785-5E011EED5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5AE56C26-DA4A-4004-9FB3-958227F2F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66B99-5F76-460F-8101-95D1AA82D1BC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47698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D10B35B-7715-4650-A670-3CDE926A4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A3C3DC7-BFC8-41E0-8E4E-8A1CD0E34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1CAFF5A-BA69-4179-A732-EFA06B40C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4AE09-B9D2-4645-B781-59BE2EEEC4C5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312331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1C449BC5-28DC-42EC-A0D1-296F4DFE1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5D5B2EC9-D5F7-45BE-B95F-3E5C9F505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BEFC9C4-95F5-4704-B246-888ED64AE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8AE8F-D9A4-4059-9B94-BFB1B8B29FB0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268730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229CF899-DD40-4491-9F46-420653BD5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EC1DDCBD-FD08-4FAC-899F-9865A2291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F1B09063-C652-4DB1-AEBE-44E9E1DFB1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547DB-860B-4E81-ADD5-2E2211C00AEA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316311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F934BC4C-06C2-4530-8BF2-D7188A3084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0E43FB4A-C3D3-4C0E-ABD3-FAA1F13D67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EBD75375-316C-4958-B858-17916F942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88266-24A7-4B0D-B170-69E855A2335B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285570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20A9C21-20A4-4313-BB44-460ED02ECA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BE9715A-2BED-436A-9138-7E8E171EB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02275BB-65A4-4CDA-B58B-79D1BC5994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ACDFC-E833-4F29-9FF2-6C3C5ACBF8E9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44127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9BA1F2CE-AEDC-4A78-83B6-C6809D4ABA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1B3733E0-8243-460A-99C8-4BE13FB60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D0D57EFF-4650-46E2-8354-80B691B28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98CE1-AD64-4BF1-904B-D8B31A98C4A7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  <p:extLst>
      <p:ext uri="{BB962C8B-B14F-4D97-AF65-F5344CB8AC3E}">
        <p14:creationId xmlns:p14="http://schemas.microsoft.com/office/powerpoint/2010/main" val="268759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7">
            <a:extLst>
              <a:ext uri="{FF2B5EF4-FFF2-40B4-BE49-F238E27FC236}">
                <a16:creationId xmlns:a16="http://schemas.microsoft.com/office/drawing/2014/main" id="{0089B150-F2B8-4330-8AF0-28BF31458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68">
            <a:extLst>
              <a:ext uri="{FF2B5EF4-FFF2-40B4-BE49-F238E27FC236}">
                <a16:creationId xmlns:a16="http://schemas.microsoft.com/office/drawing/2014/main" id="{4EAB15D3-3C41-4A05-83D0-B23981C41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1416FDE7-5120-48B5-B592-C1F380C8E9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66" name="Rectangle 70">
            <a:extLst>
              <a:ext uri="{FF2B5EF4-FFF2-40B4-BE49-F238E27FC236}">
                <a16:creationId xmlns:a16="http://schemas.microsoft.com/office/drawing/2014/main" id="{0BFD5E05-5DCA-4D59-8870-8297BC2BFD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67" name="Rectangle 71">
            <a:extLst>
              <a:ext uri="{FF2B5EF4-FFF2-40B4-BE49-F238E27FC236}">
                <a16:creationId xmlns:a16="http://schemas.microsoft.com/office/drawing/2014/main" id="{A47EC400-AE08-4E6D-B359-43D74420F5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3009145-4111-4364-A92C-F7426A6C07D4}" type="slidenum">
              <a:rPr lang="ar-SA" altLang="ar-JO"/>
              <a:pPr>
                <a:defRPr/>
              </a:pPr>
              <a:t>‹#›</a:t>
            </a:fld>
            <a:endParaRPr lang="en-US" altLang="ar-J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616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6161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6161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6161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6161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Ø"/>
        <a:defRPr sz="3200">
          <a:solidFill>
            <a:srgbClr val="16161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anose="05000000000000000000" pitchFamily="2" charset="2"/>
        <a:buChar char="l"/>
        <a:defRPr sz="2800">
          <a:solidFill>
            <a:srgbClr val="16161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6161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anose="05000000000000000000" pitchFamily="2" charset="2"/>
        <a:buChar char="l"/>
        <a:defRPr sz="2000">
          <a:solidFill>
            <a:srgbClr val="16161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61616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jo/imgres?imgurl=http://intranasal.net/images/Oxymetazolinespraysmallest.jpg&amp;imgrefurl=http://intranasal.net/Epistaxis/default.htm&amp;usg=__XFdbbeLuFUrEZKc7e22CRxA9jx0=&amp;h=1849&amp;w=1014&amp;sz=70&amp;hl=ar&amp;start=1&amp;um=1&amp;tbnid=1g8jmXUuybRIDM:&amp;tbnh=150&amp;tbnw=82&amp;prev=/images?q=Oxymetazoline&amp;hl=ar&amp;lr=lang_ar&amp;sa=G&amp;um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jo/imgres?imgurl=http://img.alibaba.com/photo/10819784/Ventolin_Salbutamol.jpg&amp;imgrefurl=http://www.alibaba.com/product/sheikhw-10819784-0/productdetail.html&amp;usg=__wBmEtlRv6JJ9bBDKF9GObcyF5b8=&amp;h=617&amp;w=372&amp;sz=21&amp;hl=ar&amp;start=16&amp;um=1&amp;tbnid=3y0otXkYq4YkBM:&amp;tbnh=136&amp;tbnw=82&amp;prev=/images%3Fq%3DSalbutamol%26hl%3Dar%26lr%3Dlang_ar%26sa%3DG%26um%3D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jo/imgres?imgurl=http://www.jahanbehbood.com/Jahanbehbood/Portals/0/JahanBehbood/GSK/DSCN1721.jpg&amp;imgrefurl=http://www.jahanbehbood.com/LinkClick.aspx%3Flink%3D102%26tabid%3D94%26mid%3D425&amp;usg=__uOWhDUdpXQQhepaP47DhaXa8xEw=&amp;h=361&amp;w=300&amp;sz=21&amp;hl=ar&amp;start=4&amp;um=1&amp;tbnid=mSHNhiqYI6NcnM:&amp;tbnh=121&amp;tbnw=101&amp;prev=/images%3Fq%3DSalmeterol%26hl%3Dar%26lr%3Dlang_ar%26sa%3DG%26um%3D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jo/imgres?imgurl=http://www.shopmedvet.com/images/uploads/5828_5627_thumb.jpg&amp;imgrefurl=http://www.shopmedvet.com/category/73/8&amp;usg=__QK894NoTLJGYQ6EuGIONpdR3lRw=&amp;h=250&amp;w=250&amp;sz=13&amp;hl=ar&amp;start=5&amp;um=1&amp;tbnid=hNsDYAuWFP6Z0M:&amp;tbnh=111&amp;tbnw=111&amp;prev=/images%3Fq%3DDobutamine%26hl%3Dar%26lr%3Dlang_ar%26sa%3DG%26um%3D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jo/imgres?imgurl=http://upload.wikimedia.org/wikipedia/commons/thumb/7/7a/Ritalin-SR-20mg-full.jpg/398px-Ritalin-SR-20mg-full.jpg&amp;imgrefurl=http://www.thinkingzygote.com/2008_07_01_archive.html&amp;usg=__GRhzNlkIK_IZIw-bnPsgqfVEzXY=&amp;h=600&amp;w=398&amp;sz=32&amp;hl=ar&amp;start=2&amp;um=1&amp;tbnid=I3nuXtAaQChcFM:&amp;tbnh=135&amp;tbnw=90&amp;prev=/images%3Fq%3DAmphetamines%26hl%3Dar%26lr%3Dlang_ar%26sa%3DG%26um%3D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9404EA6-5CC2-4495-B274-74A3AFD6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CE1E7F2-4B38-4A10-AA80-4E49BF3A5ED6}" type="slidenum">
              <a:rPr lang="ar-SA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26DBD4-9292-44FD-9519-1894F2535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68425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Algerian" panose="04020705040A02060702" pitchFamily="82" charset="0"/>
              </a:rPr>
              <a:t>Sympathomimetics </a:t>
            </a:r>
            <a:br>
              <a:rPr lang="en-US" altLang="en-US" sz="4000">
                <a:latin typeface="Algerian" panose="04020705040A02060702" pitchFamily="82" charset="0"/>
              </a:rPr>
            </a:br>
            <a:r>
              <a:rPr lang="en-US" altLang="en-US" sz="4000">
                <a:latin typeface="Algerian" panose="04020705040A02060702" pitchFamily="82" charset="0"/>
              </a:rPr>
              <a:t>(Adrenergic Agonists) 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5D47AEB-A8BB-4544-B54B-11B9F89A3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8" y="1844675"/>
            <a:ext cx="8820150" cy="4525963"/>
          </a:xfrm>
        </p:spPr>
        <p:txBody>
          <a:bodyPr/>
          <a:lstStyle/>
          <a:p>
            <a:pPr eaLnBrk="1" hangingPunct="1"/>
            <a:r>
              <a:rPr lang="en-US" altLang="en-US" i="1"/>
              <a:t>Agents that </a:t>
            </a:r>
            <a:r>
              <a:rPr lang="en-US" altLang="en-US" b="1" i="1"/>
              <a:t>mimic actions of sympathetic system &amp; stimulate adrenergic receptors (adrenoceptors)</a:t>
            </a:r>
          </a:p>
          <a:p>
            <a:pPr eaLnBrk="1" hangingPunct="1"/>
            <a:r>
              <a:rPr lang="en-US" altLang="en-US"/>
              <a:t>Adrenergic neurons release </a:t>
            </a:r>
            <a:r>
              <a:rPr lang="en-US" altLang="en-US" b="1"/>
              <a:t>norepinephrine</a:t>
            </a:r>
            <a:r>
              <a:rPr lang="en-US" altLang="en-US"/>
              <a:t> as primary neurotransmitter</a:t>
            </a:r>
          </a:p>
          <a:p>
            <a:pPr eaLnBrk="1" hangingPunct="1"/>
            <a:r>
              <a:rPr lang="en-US" altLang="en-US"/>
              <a:t>Actions of sympathomimetics are mediated through stimulation of </a:t>
            </a:r>
            <a:r>
              <a:rPr lang="en-US" altLang="en-US" b="1"/>
              <a:t>alpha</a:t>
            </a:r>
            <a:r>
              <a:rPr lang="en-US" altLang="en-US"/>
              <a:t>, </a:t>
            </a:r>
            <a:r>
              <a:rPr lang="en-US" altLang="en-US" b="1"/>
              <a:t>beta</a:t>
            </a:r>
            <a:r>
              <a:rPr lang="en-US" altLang="en-US"/>
              <a:t> &amp; </a:t>
            </a:r>
            <a:r>
              <a:rPr lang="en-US" altLang="en-US" b="1"/>
              <a:t>dopaminergic</a:t>
            </a:r>
            <a:r>
              <a:rPr lang="en-US" altLang="en-US"/>
              <a:t> adrenoceptors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3B796D-F839-4B62-B0C2-F47B7B14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7840518B-52A7-4647-B519-3CF7D39314ED}" type="slidenum">
              <a:rPr lang="ar-SA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4B496EB-4B1A-4199-BBB2-67BDD0133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2. Mucosal decongestants:   Pseudoephedrine, Oxymetazoline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091F426-A8F7-492C-BE08-7BEFAEF00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31963"/>
            <a:ext cx="8229600" cy="4792662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 in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allergic rhinitis, common cold &amp; sinusitis</a:t>
            </a:r>
          </a:p>
          <a:p>
            <a:pPr marL="609600" indent="-609600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Oxymetazoline is used in Ophthalmic drops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relief of redness of eye associated with swimming, colds or contact lens</a:t>
            </a:r>
          </a:p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Avoid: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Prolonged use (rebound congestion)  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hypertensive patients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below 2 years of age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341" name="Picture 5" descr="Oxymetazolinespraysmallest">
            <a:hlinkClick r:id="rId2"/>
            <a:extLst>
              <a:ext uri="{FF2B5EF4-FFF2-40B4-BE49-F238E27FC236}">
                <a16:creationId xmlns:a16="http://schemas.microsoft.com/office/drawing/2014/main" id="{F224F6B3-2BC9-4199-A013-1E7099CD0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88913"/>
            <a:ext cx="7810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AA342BA-2FD1-4B0F-BE2B-6C4081A3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B61FA61E-2602-4028-8087-DFAC6181F677}" type="slidenum">
              <a:rPr lang="ar-SA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94D1A9-70C7-4355-B9CA-E9DAE9E3A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 dirty="0">
                <a:solidFill>
                  <a:schemeClr val="accent4">
                    <a:lumMod val="10000"/>
                  </a:schemeClr>
                </a:solidFill>
              </a:rPr>
              <a:t>Alpha 2-agonists </a:t>
            </a:r>
            <a:br>
              <a:rPr lang="en-US" altLang="en-US" sz="3200" dirty="0">
                <a:solidFill>
                  <a:schemeClr val="accent4">
                    <a:lumMod val="10000"/>
                  </a:schemeClr>
                </a:solidFill>
              </a:rPr>
            </a:br>
            <a:r>
              <a:rPr lang="en-US" altLang="en-US" sz="3200" dirty="0">
                <a:solidFill>
                  <a:schemeClr val="accent4">
                    <a:lumMod val="10000"/>
                  </a:schemeClr>
                </a:solidFill>
              </a:rPr>
              <a:t>(Clonidine &amp; alpha-methyldopa)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A4384C2-C4DF-4DF4-835A-11A3A67A5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7577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Centrally acting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antihypertensive drugs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: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clonidine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&amp;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alpha-methyldopa (</a:t>
            </a:r>
            <a:r>
              <a:rPr lang="en-US" altLang="en-US" dirty="0" err="1">
                <a:solidFill>
                  <a:schemeClr val="accent4">
                    <a:lumMod val="10000"/>
                  </a:schemeClr>
                </a:solidFill>
              </a:rPr>
              <a:t>Aldomet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) 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These act centrally to produce inhibition of sympathetic vasomotor centers, decreasing sympathetic outflow to the periphery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They are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rarely used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because of risk of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rebound hypertension on withdrawal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of therapy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9F173D-7C9F-487F-B3EA-B78B2193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E7723DA0-58AD-4FBD-8ACB-1F1350F9396A}" type="slidenum">
              <a:rPr lang="ar-SA" altLang="ar-JO" smtClean="0"/>
              <a:pPr>
                <a:defRPr/>
              </a:pPr>
              <a:t>12</a:t>
            </a:fld>
            <a:endParaRPr lang="en-US" altLang="ar-JO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89680AA-9010-4AA8-8CE9-0B06B75B2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600" u="sng"/>
              <a:t>Beta-adrenoceptors (receptors)</a:t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C1131B5-79E7-4FB4-9D52-DFD3F8014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72475" cy="45259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Two subgroups </a:t>
            </a:r>
            <a:r>
              <a:rPr lang="en-US" altLang="en-US" b="1" baseline="-25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b="1" baseline="-25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endParaRPr lang="en-US" altLang="en-US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b="1" baseline="-25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-adrenoceptors: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  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→ Increase HR, contractility &amp;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conductivity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Kidneys         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Increase renin release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5E3AAD-2C19-4B6A-B886-3FA02D8F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19BD9BA4-A2D5-4B54-B506-4D4A0A1C5C57}" type="slidenum">
              <a:rPr lang="ar-SA" altLang="ar-JO" smtClean="0"/>
              <a:pPr>
                <a:defRPr/>
              </a:pPr>
              <a:t>13</a:t>
            </a:fld>
            <a:endParaRPr lang="en-US" altLang="ar-JO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1511BC3-76F9-4E15-AFD4-1B48341A7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4000" baseline="-25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-adrenoceptors</a:t>
            </a:r>
            <a:r>
              <a:rPr lang="en-US" altLang="en-US" sz="52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18AAACE-B791-4B8F-B110-AEC5AC5E5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40763" cy="52562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Bronchi		  	   →     Bronchodilatation 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Bladder wall 		   →   Relaxation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Skeletal M. arterioles →  Vasodilatation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Glycogenolysis      	   →  Increase blood glucose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Gluconeogenesis 	   →  Increase blood glucose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Uterus 			   →  Relaxation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Enhances entry of K into cells → Hypokalemia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5B061D-CF5F-40DE-9CFF-368FAC1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E28833BF-29F1-4160-9DEA-162DB003E753}" type="slidenum">
              <a:rPr lang="ar-SA" altLang="ar-JO" smtClean="0"/>
              <a:pPr>
                <a:defRPr/>
              </a:pPr>
              <a:t>14</a:t>
            </a:fld>
            <a:endParaRPr lang="en-US" altLang="ar-JO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B708D2-C1C4-47C8-B285-057C50D16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-Stimulants</a:t>
            </a:r>
            <a:b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</a:br>
            <a:endParaRPr lang="en-US" altLang="en-US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EFB6354-335C-4964-B3ED-B8A8A1A82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07375" cy="532765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b="1" u="sng">
                <a:solidFill>
                  <a:schemeClr val="accent4">
                    <a:lumMod val="10000"/>
                  </a:schemeClr>
                </a:solidFill>
              </a:rPr>
              <a:t>Selective </a:t>
            </a:r>
            <a:r>
              <a:rPr lang="en-US" altLang="en-US" b="1" u="sng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u="sng" baseline="-2500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altLang="en-US" b="1" u="sng">
                <a:solidFill>
                  <a:schemeClr val="accent4">
                    <a:lumMod val="10000"/>
                  </a:schemeClr>
                </a:solidFill>
              </a:rPr>
              <a:t> agonists: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      Salbutamol (Albuterol) (Ventolin)</a:t>
            </a:r>
          </a:p>
          <a:p>
            <a:pPr marL="609600" indent="-609600" eaLnBrk="1" hangingPunct="1">
              <a:defRPr/>
            </a:pP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non-catecholamine</a:t>
            </a:r>
          </a:p>
          <a:p>
            <a:pPr marL="609600" indent="-609600" eaLnBrk="1" hangingPunct="1">
              <a:defRPr/>
            </a:pP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can be given by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inhalation, orally 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&amp;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 injection</a:t>
            </a:r>
          </a:p>
          <a:p>
            <a:pPr marL="609600" indent="-609600"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Short acting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u="sng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bronchodilator</a:t>
            </a:r>
            <a:endParaRPr lang="en-US" altLang="en-US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 eaLnBrk="1" hangingPunct="1">
              <a:defRPr/>
            </a:pP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Its t ½ is about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4 hours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marL="609600" indent="-609600" eaLnBrk="1" hangingPunct="1">
              <a:defRPr/>
            </a:pP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Has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a rapid onset of action (acute asthmatic attacks)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     </a:t>
            </a:r>
            <a:endParaRPr lang="en-US" altLang="en-US" b="1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 eaLnBrk="1" hangingPunct="1">
              <a:defRPr/>
            </a:pPr>
            <a:endParaRPr lang="en-US" altLang="en-US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8437" name="Picture 5" descr="Ventolin_Salbutamol">
            <a:hlinkClick r:id="rId2"/>
            <a:extLst>
              <a:ext uri="{FF2B5EF4-FFF2-40B4-BE49-F238E27FC236}">
                <a16:creationId xmlns:a16="http://schemas.microsoft.com/office/drawing/2014/main" id="{751CC42E-E45C-4A88-AB2A-41D9E3348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3" y="188913"/>
            <a:ext cx="12160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6E4635D-31A9-4BE5-AD7B-1966FDA668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39825"/>
          </a:xfrm>
        </p:spPr>
        <p:txBody>
          <a:bodyPr/>
          <a:lstStyle/>
          <a:p>
            <a:pPr marL="838200" indent="-838200">
              <a:defRPr/>
            </a:pP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1. Selective 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4000" u="sng" baseline="-25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 agonists: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CA119F5-2C89-44D4-813D-2C7BBBB12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It is used in treatment of: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Acute bronchial asthma attacks 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Premature labor or threatened abortion  </a:t>
            </a:r>
          </a:p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Adverse effects: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Tremor, tachycardia &amp; hypokalemia, hyperglycemia</a:t>
            </a:r>
          </a:p>
          <a:p>
            <a:pPr>
              <a:defRPr/>
            </a:pPr>
            <a:endParaRPr lang="en-US" alt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51B8E2-6BB9-4F64-A926-B9B4BC43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99A1A7BB-D9CA-4FF5-BACD-111DBC244508}" type="slidenum">
              <a:rPr lang="ar-SA" altLang="ar-JO" smtClean="0"/>
              <a:pPr>
                <a:defRPr/>
              </a:pPr>
              <a:t>16</a:t>
            </a:fld>
            <a:endParaRPr lang="en-US" altLang="ar-JO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BC2B118-5E13-4F45-9232-A1B7993F4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272337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u="sng" dirty="0">
                <a:solidFill>
                  <a:schemeClr val="accent4">
                    <a:lumMod val="10000"/>
                  </a:schemeClr>
                </a:solidFill>
              </a:rPr>
              <a:t>Salmeterol &amp; Formoterol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52669FB7-8364-4345-8CAF-9AD5ADEC9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567737" cy="49688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is a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long acting bronchodilator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similar to salbutamol with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longer t ½ (12 </a:t>
            </a:r>
            <a:r>
              <a:rPr lang="en-US" altLang="en-US" b="1" dirty="0" err="1">
                <a:solidFill>
                  <a:schemeClr val="accent4">
                    <a:lumMod val="10000"/>
                  </a:schemeClr>
                </a:solidFill>
              </a:rPr>
              <a:t>hr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Have a delay onset of action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is useful in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prophylaxis of bronchial asthma </a:t>
            </a:r>
          </a:p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Not useful for acute attacks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Not recommended as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monotherapy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highly efficacious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when combine with corticosteroid </a:t>
            </a:r>
          </a:p>
          <a:p>
            <a:pPr eaLnBrk="1" hangingPunct="1">
              <a:defRPr/>
            </a:pPr>
            <a:endParaRPr lang="en-US" alt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20485" name="Picture 5" descr="DSCN1721">
            <a:hlinkClick r:id="rId2"/>
            <a:extLst>
              <a:ext uri="{FF2B5EF4-FFF2-40B4-BE49-F238E27FC236}">
                <a16:creationId xmlns:a16="http://schemas.microsoft.com/office/drawing/2014/main" id="{13EB7B83-A14D-4D77-A375-3F896352A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188913"/>
            <a:ext cx="11430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FFFDC50-2843-4FCF-AB05-A4A98792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FF203F5-7BF4-4157-A870-17B7CED1CC7C}" type="slidenum">
              <a:rPr lang="ar-SA" altLang="ar-JO" smtClean="0"/>
              <a:pPr>
                <a:defRPr/>
              </a:pPr>
              <a:t>17</a:t>
            </a:fld>
            <a:endParaRPr lang="en-US" altLang="ar-JO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3FB145F-6348-420F-A2EF-200142C87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2. Selective 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1-agonist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26CC0F0-D45A-4C69-BD81-182F588AE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313" y="1425575"/>
            <a:ext cx="8713787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Dobutamine </a:t>
            </a:r>
          </a:p>
          <a:p>
            <a:pPr eaLnBrk="1" hangingPunct="1">
              <a:buFontTx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- Is a synthetic, direct acting catecholamine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is used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in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congestive heart failure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(CHF)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to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increase cardiac output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Inotropic support after cardiac surgery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Septic and cardiogenic shock</a:t>
            </a:r>
          </a:p>
          <a:p>
            <a:pPr eaLnBrk="1" hangingPunct="1">
              <a:buFontTx/>
              <a:buChar char="-"/>
              <a:defRPr/>
            </a:pP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21509" name="Picture 7" descr="5828_5627_thumb">
            <a:hlinkClick r:id="rId2"/>
            <a:extLst>
              <a:ext uri="{FF2B5EF4-FFF2-40B4-BE49-F238E27FC236}">
                <a16:creationId xmlns:a16="http://schemas.microsoft.com/office/drawing/2014/main" id="{3D3EAF95-CAC6-455D-BC93-72629A59A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5128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C6ADAB-4E3F-4565-B03A-7E0F1C41B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CD0BC64-9886-45EA-B21E-BF1C4328BD6A}" type="slidenum">
              <a:rPr lang="ar-SA" altLang="ar-JO" smtClean="0"/>
              <a:pPr>
                <a:defRPr/>
              </a:pPr>
              <a:t>18</a:t>
            </a:fld>
            <a:endParaRPr lang="en-US" altLang="ar-JO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0E18178-088C-41C3-866D-4B0213B4B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3713" y="13652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en-US" sz="4000" u="sng" dirty="0">
                <a:solidFill>
                  <a:schemeClr val="accent4">
                    <a:lumMod val="10000"/>
                  </a:schemeClr>
                </a:solidFill>
              </a:rPr>
              <a:t>3. Non-</a:t>
            </a:r>
            <a:r>
              <a:rPr lang="fr-FR" altLang="en-US" sz="4000" u="sng" dirty="0" err="1">
                <a:solidFill>
                  <a:schemeClr val="accent4">
                    <a:lumMod val="10000"/>
                  </a:schemeClr>
                </a:solidFill>
              </a:rPr>
              <a:t>selective</a:t>
            </a:r>
            <a:r>
              <a:rPr lang="fr-FR" altLang="en-US" sz="4000" u="sng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-</a:t>
            </a:r>
            <a:r>
              <a:rPr lang="fr-FR" altLang="en-US" sz="4000" u="sng" dirty="0">
                <a:solidFill>
                  <a:schemeClr val="accent4">
                    <a:lumMod val="10000"/>
                  </a:schemeClr>
                </a:solidFill>
              </a:rPr>
              <a:t>stimulants:</a:t>
            </a:r>
            <a:r>
              <a:rPr lang="fr-FR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US" altLang="en-US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C51A808-42F4-4F74-A87A-B4AF3B48D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11275"/>
            <a:ext cx="82804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fr-FR" altLang="en-US" b="1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fr-FR" altLang="en-US" b="1" u="sng" dirty="0" err="1">
                <a:solidFill>
                  <a:schemeClr val="accent4">
                    <a:lumMod val="10000"/>
                  </a:schemeClr>
                </a:solidFill>
              </a:rPr>
              <a:t>Isoprenaline</a:t>
            </a:r>
            <a:r>
              <a:rPr lang="fr-FR" altLang="en-US" b="1" u="sng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fr-FR" altLang="en-US" b="1" u="sng" dirty="0" err="1">
                <a:solidFill>
                  <a:schemeClr val="accent4">
                    <a:lumMod val="10000"/>
                  </a:schemeClr>
                </a:solidFill>
              </a:rPr>
              <a:t>Isoproterenol</a:t>
            </a:r>
            <a:r>
              <a:rPr lang="fr-FR" altLang="en-US" b="1" u="sng" dirty="0">
                <a:solidFill>
                  <a:schemeClr val="accent4">
                    <a:lumMod val="10000"/>
                  </a:schemeClr>
                </a:solidFill>
              </a:rPr>
              <a:t>)</a:t>
            </a:r>
            <a:endParaRPr lang="en-US" altLang="en-US" b="1" u="sng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 synthetic, direct acting drug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is a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catecholamine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with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non-selective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1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2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agonistic activities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increases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SBP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HR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1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effect)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decreases DBP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2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effect)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is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rarely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used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to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increase heart rate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in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heart block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to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stimulate heart in cardiac arrest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DA14E6-D7B9-4195-BBCA-AFDFA2B2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D85C8E31-C2DC-4D44-B7F3-3BAB2B2DBCE1}" type="slidenum">
              <a:rPr lang="ar-SA" altLang="ar-JO" smtClean="0"/>
              <a:pPr>
                <a:defRPr/>
              </a:pPr>
              <a:t>19</a:t>
            </a:fld>
            <a:endParaRPr lang="en-US" altLang="ar-JO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0F7A137-75E3-4642-9072-C637F914E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Mixed Alpha &amp; Beta agonists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C20B198-2BA5-42EB-9A72-B76014C546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Adrenaline (Epinephrine)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is an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endogenous catecholamine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synthesized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in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adrenal medulla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certain areas in brain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Commonly used therapy (drug of choice in emergency situations)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44A6BA5-180D-4441-A03A-767F29CD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0E8955A-9F9F-46DC-87AE-BCDD2C4DED7D}" type="slidenum">
              <a:rPr lang="ar-SA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D1D7B23-A3C6-4FE6-A19E-289A79B09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600" u="sng"/>
              <a:t>Classification of Sympathomimetics</a:t>
            </a:r>
            <a:r>
              <a:rPr lang="en-US" altLang="en-US" sz="4000"/>
              <a:t> 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7C96CDA-DAEC-4EBF-8D7D-0FAE5EE89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938" y="1168400"/>
            <a:ext cx="8642350" cy="5553075"/>
          </a:xfrm>
        </p:spPr>
        <p:txBody>
          <a:bodyPr/>
          <a:lstStyle/>
          <a:p>
            <a:pPr eaLnBrk="1" hangingPunct="1"/>
            <a:r>
              <a:rPr lang="en-US" altLang="en-US" b="1" u="sng"/>
              <a:t>Direct-acting: </a:t>
            </a:r>
          </a:p>
          <a:p>
            <a:pPr lvl="1" eaLnBrk="1" hangingPunct="1"/>
            <a:r>
              <a:rPr lang="en-US" altLang="en-US" b="1"/>
              <a:t>Selective: </a:t>
            </a:r>
            <a:r>
              <a:rPr lang="en-US" altLang="en-US"/>
              <a:t>salbutamol (B2), dobutamine (B1)</a:t>
            </a:r>
            <a:endParaRPr lang="en-US" altLang="en-US" b="1"/>
          </a:p>
          <a:p>
            <a:pPr lvl="1" eaLnBrk="1" hangingPunct="1"/>
            <a:r>
              <a:rPr lang="en-US" altLang="en-US" b="1"/>
              <a:t>Non-selective:</a:t>
            </a:r>
            <a:r>
              <a:rPr lang="en-US" altLang="en-US"/>
              <a:t> adrenaline, noradrenaline (B &amp; alpha receptors)</a:t>
            </a:r>
            <a:endParaRPr lang="en-US" altLang="en-US" b="1"/>
          </a:p>
          <a:p>
            <a:pPr eaLnBrk="1" hangingPunct="1"/>
            <a:r>
              <a:rPr lang="en-US" altLang="en-US" b="1" u="sng"/>
              <a:t>Indirect-acting</a:t>
            </a:r>
          </a:p>
          <a:p>
            <a:pPr lvl="1" eaLnBrk="1" hangingPunct="1"/>
            <a:r>
              <a:rPr lang="en-US" altLang="en-US" b="1"/>
              <a:t>Releasing agents </a:t>
            </a:r>
            <a:r>
              <a:rPr lang="en-US" altLang="en-US"/>
              <a:t>(amphetamine)</a:t>
            </a:r>
            <a:endParaRPr lang="en-US" altLang="en-US" b="1"/>
          </a:p>
          <a:p>
            <a:pPr lvl="1" eaLnBrk="1" hangingPunct="1"/>
            <a:r>
              <a:rPr lang="en-US" altLang="en-US" b="1"/>
              <a:t>Uptake inhibitors </a:t>
            </a:r>
            <a:r>
              <a:rPr lang="en-US" altLang="en-US"/>
              <a:t>(cocaine, tricyclic antidepressants TCAs)</a:t>
            </a:r>
          </a:p>
          <a:p>
            <a:pPr lvl="1" eaLnBrk="1" hangingPunct="1"/>
            <a:r>
              <a:rPr lang="en-US" altLang="en-US" b="1"/>
              <a:t>MAO Inhibitors </a:t>
            </a:r>
          </a:p>
          <a:p>
            <a:pPr eaLnBrk="1" hangingPunct="1"/>
            <a:r>
              <a:rPr lang="en-US" altLang="en-US" b="1" u="sng"/>
              <a:t>Mixed-acting</a:t>
            </a:r>
            <a:r>
              <a:rPr lang="en-US" altLang="en-US" b="1"/>
              <a:t> </a:t>
            </a:r>
            <a:r>
              <a:rPr lang="en-US" altLang="en-US"/>
              <a:t>(ephedrine, pseudoephedrine)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C8DE14F-092B-4BB0-88F8-CA98F81F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A1161305-2578-4E89-82A0-D0B8EDF3FB6B}" type="slidenum">
              <a:rPr lang="ar-SA" altLang="ar-JO" smtClean="0"/>
              <a:pPr>
                <a:defRPr/>
              </a:pPr>
              <a:t>20</a:t>
            </a:fld>
            <a:endParaRPr lang="en-US" altLang="ar-JO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9F5AA86-5EC4-45CB-AEEA-89A5DB1A6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4975" y="42863"/>
            <a:ext cx="8229600" cy="865187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Pharmacodynamic effects</a:t>
            </a:r>
            <a:r>
              <a:rPr lang="en-US" altLang="en-US" sz="4000"/>
              <a:t> 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5F4B48D5-4FA4-46D1-BA37-45B7292F1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1052513"/>
            <a:ext cx="8497887" cy="5668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On blood vessels</a:t>
            </a:r>
            <a:r>
              <a:rPr lang="en-US" altLang="en-US" u="sng" dirty="0">
                <a:solidFill>
                  <a:schemeClr val="accent4">
                    <a:lumMod val="10000"/>
                  </a:schemeClr>
                </a:solidFill>
              </a:rPr>
              <a:t>: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Response differs according to site of vessels: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-  Skin, mucous membrane &amp; viscera arterioles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contain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receptors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show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vasoconstriction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Skeletal muscle vessels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contain mainly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b="1" baseline="-25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-receptors that show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vasodilatation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-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Veins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contain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vasoconstrictors 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Heart shows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+</a:t>
            </a:r>
            <a:r>
              <a:rPr lang="en-US" altLang="en-US" b="1" dirty="0" err="1">
                <a:solidFill>
                  <a:schemeClr val="accent4">
                    <a:lumMod val="10000"/>
                  </a:schemeClr>
                </a:solidFill>
              </a:rPr>
              <a:t>ve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inotropic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                       +</a:t>
            </a:r>
            <a:r>
              <a:rPr lang="en-US" altLang="en-US" b="1" dirty="0" err="1">
                <a:solidFill>
                  <a:schemeClr val="accent4">
                    <a:lumMod val="10000"/>
                  </a:schemeClr>
                </a:solidFill>
              </a:rPr>
              <a:t>ve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chronotropic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effects  </a:t>
            </a: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Tx/>
              <a:buChar char="-"/>
              <a:defRPr/>
            </a:pP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9F48FD1-EFD7-4937-B705-6E982F60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720D72F7-CE75-41D5-80E2-E798ED66B147}" type="slidenum">
              <a:rPr lang="ar-SA" altLang="ar-JO" smtClean="0"/>
              <a:pPr>
                <a:defRPr/>
              </a:pPr>
              <a:t>21</a:t>
            </a:fld>
            <a:endParaRPr lang="en-US" altLang="ar-JO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4008D9D-B988-4597-927E-919C55137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5900" y="101600"/>
            <a:ext cx="8712200" cy="6569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Iris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(mydriasis), bronchi 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(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bronchodilatation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 eaLnBrk="1" hangingPunct="1">
              <a:defRPr/>
            </a:pP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Sphincters of gut &amp; bladder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show contraction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, while walls of gut &amp; bladder show relaxation</a:t>
            </a:r>
            <a:endParaRPr lang="en-US" altLang="en-US" sz="3000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Metabolic effects: 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adrenaline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increases blood glucose</a:t>
            </a:r>
            <a:endParaRPr lang="en-US" altLang="en-US" sz="3000" u="sng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3600" b="1" u="sng" dirty="0">
                <a:solidFill>
                  <a:schemeClr val="accent4">
                    <a:lumMod val="10000"/>
                  </a:schemeClr>
                </a:solidFill>
              </a:rPr>
              <a:t>Effect on blood pressure:</a:t>
            </a:r>
            <a:endParaRPr lang="en-US" altLang="en-US" sz="3600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3000" b="1" u="sng" dirty="0">
                <a:solidFill>
                  <a:schemeClr val="accent4">
                    <a:lumMod val="10000"/>
                  </a:schemeClr>
                </a:solidFill>
              </a:rPr>
              <a:t>Small</a:t>
            </a:r>
            <a:r>
              <a:rPr lang="en-US" altLang="en-US" sz="3000" u="sng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000" b="1" u="sng" dirty="0">
                <a:solidFill>
                  <a:schemeClr val="accent4">
                    <a:lumMod val="10000"/>
                  </a:schemeClr>
                </a:solidFill>
              </a:rPr>
              <a:t>doses</a:t>
            </a:r>
            <a:r>
              <a:rPr lang="en-US" altLang="en-US" sz="3000" u="sng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of adrenaline given by Sc or  </a:t>
            </a:r>
            <a:r>
              <a:rPr lang="en-US" altLang="en-US" sz="3000" dirty="0" err="1">
                <a:solidFill>
                  <a:schemeClr val="accent4">
                    <a:lumMod val="10000"/>
                  </a:schemeClr>
                </a:solidFill>
              </a:rPr>
              <a:t>i.m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will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increase SBP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3000" b="1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effect on heart) &amp;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decrease DBP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3000" b="1" baseline="-25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vasodilatation of skeletal BV) (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 effect predominate)</a:t>
            </a:r>
            <a:endParaRPr lang="en-US" altLang="en-US" sz="3000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- Giving adrenaline in </a:t>
            </a:r>
            <a:r>
              <a:rPr lang="en-US" altLang="en-US" sz="3000" b="1" u="sng" dirty="0">
                <a:solidFill>
                  <a:schemeClr val="accent4">
                    <a:lumMod val="10000"/>
                  </a:schemeClr>
                </a:solidFill>
              </a:rPr>
              <a:t>large doses</a:t>
            </a:r>
            <a:r>
              <a:rPr lang="en-US" altLang="en-US" sz="3000" u="sng" dirty="0">
                <a:solidFill>
                  <a:schemeClr val="accent4">
                    <a:lumMod val="10000"/>
                  </a:schemeClr>
                </a:solidFill>
              </a:rPr>
              <a:t> or </a:t>
            </a:r>
            <a:r>
              <a:rPr lang="en-US" altLang="en-US" sz="3000" b="1" u="sng" dirty="0">
                <a:solidFill>
                  <a:schemeClr val="accent4">
                    <a:lumMod val="10000"/>
                  </a:schemeClr>
                </a:solidFill>
              </a:rPr>
              <a:t>by IV administration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will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increase both SBP &amp;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DBP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 (predominant 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sz="3000" b="1" dirty="0">
                <a:solidFill>
                  <a:schemeClr val="accent4">
                    <a:lumMod val="10000"/>
                  </a:schemeClr>
                </a:solidFill>
              </a:rPr>
              <a:t>1 effect</a:t>
            </a:r>
            <a:r>
              <a:rPr lang="en-US" altLang="en-US" sz="3000" dirty="0">
                <a:solidFill>
                  <a:schemeClr val="accent4">
                    <a:lumMod val="10000"/>
                  </a:schemeClr>
                </a:solidFill>
              </a:rPr>
              <a:t>)    </a:t>
            </a:r>
            <a:endParaRPr lang="en-US" altLang="en-US" sz="3000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30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8A44DBF-0603-48C1-82AB-2D54F23E2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altLang="en-US" sz="4000" u="sng" dirty="0">
                <a:solidFill>
                  <a:schemeClr val="accent4">
                    <a:lumMod val="10000"/>
                  </a:schemeClr>
                </a:solidFill>
              </a:rPr>
              <a:t>Adrenaline (Epinephrine)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480AD29-8AAC-410A-8E27-83BF1D6F8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7500" y="1700213"/>
            <a:ext cx="8507413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000" b="1" u="sng" dirty="0">
                <a:solidFill>
                  <a:schemeClr val="accent4">
                    <a:lumMod val="10000"/>
                  </a:schemeClr>
                </a:solidFill>
              </a:rPr>
              <a:t>Pharmacokinetics: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000" dirty="0">
                <a:solidFill>
                  <a:schemeClr val="accent4">
                    <a:lumMod val="10000"/>
                  </a:schemeClr>
                </a:solidFill>
              </a:rPr>
              <a:t>Has rapid onset &amp; brief duration of action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000" b="1" dirty="0">
                <a:solidFill>
                  <a:schemeClr val="accent4">
                    <a:lumMod val="10000"/>
                  </a:schemeClr>
                </a:solidFill>
              </a:rPr>
              <a:t> Is given iv, sc, by inhalation or topically to the eye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1B1574-C6FE-4687-B5D3-B9B1D678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FB99D35B-7E0C-4026-9803-349CC84A4378}" type="slidenum">
              <a:rPr lang="ar-SA" altLang="ar-JO" smtClean="0"/>
              <a:pPr>
                <a:defRPr/>
              </a:pPr>
              <a:t>23</a:t>
            </a:fld>
            <a:endParaRPr lang="en-US" altLang="ar-JO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90359CA-7AF7-4C86-A3BA-7F78D7DD0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3652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700" u="sng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uses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4417E5-6B58-4C68-9867-D6AAA869E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4775"/>
            <a:ext cx="8686800" cy="5346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Cardiac arrest</a:t>
            </a:r>
          </a:p>
          <a:p>
            <a:pPr eaLnBrk="1" hangingPunct="1">
              <a:defRPr/>
            </a:pP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Severe allergic reactions (anaphylactic shock &amp; angioedema):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antagonist to histamine &amp; stabilizer of mast cells  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Vasoconstrictor with LA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Chronic open angle glaucoma (topically):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vasoconstriction; reduces aqueous humor production &amp; IOP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4021A14-F34E-48E4-8BE6-102B7B93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95EF3AD2-A615-4D75-B0FD-902974CD6AE3}" type="slidenum">
              <a:rPr lang="ar-SA" altLang="ar-JO" smtClean="0"/>
              <a:pPr>
                <a:defRPr/>
              </a:pPr>
              <a:t>24</a:t>
            </a:fld>
            <a:endParaRPr lang="en-US" altLang="ar-JO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F69C18A-1FCF-44A9-B663-4217E600A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Adverse effects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A3216A4-487A-44BE-B35E-D7037CD48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424863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chemeClr val="accent4">
                    <a:lumMod val="10000"/>
                  </a:schemeClr>
                </a:solidFill>
              </a:rPr>
              <a:t>CNS disturbances: Headache, tremor, anxiety</a:t>
            </a:r>
          </a:p>
          <a:p>
            <a:pPr eaLnBrk="1" hangingPunct="1">
              <a:defRPr/>
            </a:pPr>
            <a:r>
              <a:rPr lang="en-US" altLang="en-US" sz="4000" b="1" dirty="0">
                <a:solidFill>
                  <a:schemeClr val="accent4">
                    <a:lumMod val="10000"/>
                  </a:schemeClr>
                </a:solidFill>
              </a:rPr>
              <a:t>High doses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may </a:t>
            </a:r>
            <a:r>
              <a:rPr lang="en-US" altLang="en-US" sz="4000" b="1" dirty="0">
                <a:solidFill>
                  <a:schemeClr val="accent4">
                    <a:lumMod val="10000"/>
                  </a:schemeClr>
                </a:solidFill>
              </a:rPr>
              <a:t>increase ABP, precipitate cerebral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4000" b="1" dirty="0" err="1">
                <a:solidFill>
                  <a:schemeClr val="accent4">
                    <a:lumMod val="10000"/>
                  </a:schemeClr>
                </a:solidFill>
              </a:rPr>
              <a:t>haemorrhage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altLang="en-US" sz="4000" b="1" dirty="0">
                <a:solidFill>
                  <a:schemeClr val="accent4">
                    <a:lumMod val="10000"/>
                  </a:schemeClr>
                </a:solidFill>
              </a:rPr>
              <a:t>cardiac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4000" b="1" dirty="0">
                <a:solidFill>
                  <a:schemeClr val="accent4">
                    <a:lumMod val="10000"/>
                  </a:schemeClr>
                </a:solidFill>
              </a:rPr>
              <a:t>arrythmias</a:t>
            </a:r>
            <a:r>
              <a:rPr lang="en-US" altLang="en-US" sz="40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C37B8A-EED9-402B-97AE-4C470C53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7D5B3D52-0169-47FC-956F-C49B9EEC3F21}" type="slidenum">
              <a:rPr lang="ar-SA" altLang="ar-JO" smtClean="0"/>
              <a:pPr>
                <a:defRPr/>
              </a:pPr>
              <a:t>25</a:t>
            </a:fld>
            <a:endParaRPr lang="en-US" altLang="ar-JO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D63E8F2-5EC4-492B-8E02-A492079F7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192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Noradrenaline (Norepinephrine)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BE31D6C-E062-489B-9DE2-DB2B204B4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It has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alpha agonist,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3600" b="1" baseline="-250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-agonist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weak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</a:t>
            </a:r>
            <a:r>
              <a:rPr lang="en-US" altLang="en-US" sz="3600" b="1" baseline="-25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agonist effects</a:t>
            </a:r>
          </a:p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It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increases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both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SBP &amp; DBP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(potent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1 effect)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associated with a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reflex decrease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in heart rate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It is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mainly used to treat shock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as a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 vasoconstrictor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B3A620-F30A-4EF3-B9E5-4E797DAD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962C5256-54A5-47C5-916C-D7501E39AEFC}" type="slidenum">
              <a:rPr lang="ar-SA" altLang="ar-JO" smtClean="0"/>
              <a:pPr>
                <a:defRPr/>
              </a:pPr>
              <a:t>26</a:t>
            </a:fld>
            <a:endParaRPr lang="en-US" altLang="ar-JO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370AAB7-E6F1-4D94-BC53-1D977EF98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Dopamine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B6CD106-C6E9-4BA1-9711-AA8F6743F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51837" cy="4752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It is an </a:t>
            </a: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alpha, beta &amp; dopaminergic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 agonist 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At low dose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increases renal blood flow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 due to </a:t>
            </a:r>
            <a:r>
              <a:rPr lang="en-US" altLang="en-US" sz="2800" b="1" u="sng">
                <a:solidFill>
                  <a:schemeClr val="accent4">
                    <a:lumMod val="10000"/>
                  </a:schemeClr>
                </a:solidFill>
              </a:rPr>
              <a:t>D1 vasodilatory</a:t>
            </a:r>
            <a:r>
              <a:rPr lang="en-US" altLang="en-US" sz="2800" u="sng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effect on </a:t>
            </a: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renal circulation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At low dose, activates B1 receptors on heart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,  </a:t>
            </a: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increases cardiac output, heart rate &amp; ABP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At very high doses, activates alpha  receptors, causes </a:t>
            </a:r>
            <a:r>
              <a:rPr lang="en-US" altLang="en-US" sz="2800" b="1" u="sng">
                <a:solidFill>
                  <a:schemeClr val="accent4">
                    <a:lumMod val="10000"/>
                  </a:schemeClr>
                </a:solidFill>
              </a:rPr>
              <a:t>vasoconstriction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Is the drug of choice for </a:t>
            </a:r>
            <a:r>
              <a:rPr lang="en-US" altLang="en-US" sz="2800" b="1">
                <a:solidFill>
                  <a:schemeClr val="accent4">
                    <a:lumMod val="10000"/>
                  </a:schemeClr>
                </a:solidFill>
              </a:rPr>
              <a:t>shock (cardiogenic &amp; septic)</a:t>
            </a:r>
            <a:r>
              <a:rPr lang="en-US" altLang="en-US" sz="2800">
                <a:solidFill>
                  <a:schemeClr val="accent4">
                    <a:lumMod val="10000"/>
                  </a:schemeClr>
                </a:solidFill>
              </a:rPr>
              <a:t> and is given by continuous infusion to improve renal blood flow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787025-8482-4C5A-A700-4939D1C2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EA768FB-56F7-4BE9-8F5A-21F505F83593}" type="slidenum">
              <a:rPr lang="ar-SA" altLang="ar-JO" smtClean="0"/>
              <a:pPr>
                <a:defRPr/>
              </a:pPr>
              <a:t>27</a:t>
            </a:fld>
            <a:endParaRPr lang="en-US" altLang="ar-JO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B4833CB-D8C9-48B2-95E3-F43F2F5AF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80975" y="33337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600" u="sng"/>
              <a:t>Indirect-acting sympathomimetics</a:t>
            </a:r>
            <a:br>
              <a:rPr lang="en-US" altLang="en-US" sz="4000" u="sng"/>
            </a:br>
            <a:endParaRPr lang="en-US" altLang="en-US" sz="4000" u="sng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232FCBC4-888C-4693-B3FD-727AF98BE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424862" cy="5184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altLang="en-US" sz="3600" b="1" u="sng" dirty="0">
                <a:solidFill>
                  <a:schemeClr val="accent4">
                    <a:lumMod val="10000"/>
                  </a:schemeClr>
                </a:solidFill>
              </a:rPr>
              <a:t>Amphetamines</a:t>
            </a:r>
          </a:p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Are important because can be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misused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as a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central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psychostimulants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that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improve mood &amp; alertness</a:t>
            </a:r>
          </a:p>
          <a:p>
            <a:pPr eaLnBrk="1" hangingPunct="1">
              <a:defRPr/>
            </a:pP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Acts by releasing endogenous NA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from adrenergic neurons after being taken up into neurons</a:t>
            </a:r>
          </a:p>
        </p:txBody>
      </p:sp>
      <p:pic>
        <p:nvPicPr>
          <p:cNvPr id="31749" name="Picture 7" descr="398px-Ritalin-SR-20mg-full">
            <a:hlinkClick r:id="rId2"/>
            <a:extLst>
              <a:ext uri="{FF2B5EF4-FFF2-40B4-BE49-F238E27FC236}">
                <a16:creationId xmlns:a16="http://schemas.microsoft.com/office/drawing/2014/main" id="{345509D1-313E-48FE-AD38-7BBD01E19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0"/>
            <a:ext cx="10858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AF4E0C9-2426-4868-B559-FED2B087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F5A8584-3547-4361-8308-E1C5476ADB15}" type="slidenum">
              <a:rPr lang="ar-SA" altLang="ar-JO" smtClean="0"/>
              <a:pPr>
                <a:defRPr/>
              </a:pPr>
              <a:t>28</a:t>
            </a:fld>
            <a:endParaRPr lang="en-US" altLang="ar-JO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D9EC6BE-DA50-4093-A60B-3D1287097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u="sng" dirty="0">
                <a:solidFill>
                  <a:schemeClr val="accent4">
                    <a:lumMod val="10000"/>
                  </a:schemeClr>
                </a:solidFill>
              </a:rPr>
              <a:t>Amphetamines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8274B3C-1616-4CDD-81E8-929854A9B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Its effects include increase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alertness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improved mood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decreased fatigability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has also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central anorectic effects (depress appetite) due to its action in hypothalamic feeding center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Paradoxically,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it produces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sedation in children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Peripheral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effects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include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increase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in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ABP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arrhythmias</a:t>
            </a:r>
            <a:endParaRPr lang="en-US" altLang="en-US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produces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emotional dependence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6F0A08-1FF0-4513-8F31-70C8D876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F619E4F3-6A95-4EA8-9BA6-5B4E30B5481F}" type="slidenum">
              <a:rPr lang="ar-SA" altLang="ar-JO" smtClean="0"/>
              <a:pPr>
                <a:defRPr/>
              </a:pPr>
              <a:t>29</a:t>
            </a:fld>
            <a:endParaRPr lang="en-US" altLang="ar-JO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EEEA427-8F86-4137-929B-AD99D0A3F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963" y="173038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600" u="sng"/>
              <a:t>Therapeutic uses of amphetamines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972FBB4-658F-4F4B-B648-7DBD3A545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9875" y="1268413"/>
            <a:ext cx="8604250" cy="4319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 Narcolepsy (excessive abnormal sleep in adults- daytime )</a:t>
            </a:r>
          </a:p>
          <a:p>
            <a:pPr eaLnBrk="1" hangingPunct="1"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Attention deficit hyperkinetic disorder (ADHD) in children (abnormal pathological hyperactivity): amphetamines improve attention, reduce hyperkinesia)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33BAAB9-0906-4116-9BC0-B51FC3C7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2B480074-0CD9-45B7-8E80-7D69AEAE4847}" type="slidenum">
              <a:rPr lang="ar-SA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826B676-7FC4-4A74-A684-0EBDB358D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Sympathomimetics</a:t>
            </a:r>
            <a:endParaRPr lang="en-US" alt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A9D26BE-0FAA-4E77-AE44-A1CB94CD0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u="sng" dirty="0">
                <a:solidFill>
                  <a:schemeClr val="accent4">
                    <a:lumMod val="10000"/>
                  </a:schemeClr>
                </a:solidFill>
              </a:rPr>
              <a:t>They are also classified into: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Catecholamines: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(adrenaline, NA, dopamine, dobutamine, isoprenaline)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Non-catecholamines: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(synthetic alpha-agonists &amp; beta-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agonists, e.g.  phenylephrine, ephedrine,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amphetamine)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6BDC7B9-EA90-4A33-AB0E-09256693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549BD2E-B89F-4329-A007-6190DB4216C1}" type="slidenum">
              <a:rPr lang="ar-SA" altLang="ar-JO" smtClean="0"/>
              <a:pPr>
                <a:defRPr/>
              </a:pPr>
              <a:t>30</a:t>
            </a:fld>
            <a:endParaRPr lang="en-US" altLang="ar-JO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0B0AA79-405A-472C-9A12-B9F7BD5A0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36525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u="sng"/>
              <a:t>Adverse effects</a:t>
            </a:r>
            <a:r>
              <a:rPr lang="en-US" altLang="en-US"/>
              <a:t> 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F64DA6A-D6BF-45ED-9D31-F6196D40B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4963"/>
            <a:ext cx="86868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CNS: insomnia, irritability, dizziness, tremor 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CVS: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Palpitations, cardiac arrhythmias, HTN, angina pain</a:t>
            </a:r>
            <a:endParaRPr lang="en-US" altLang="en-US" b="1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Emotional dependence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Psychosis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Schizophrenia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-like with hallucinations &amp; delusions)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Anorexia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2FF6FC-0D51-4AE7-9A68-126EC9F4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6B5369C0-7B5B-452F-8A05-C2191739EB16}" type="slidenum">
              <a:rPr lang="ar-SA" altLang="ar-JO" smtClean="0"/>
              <a:pPr>
                <a:defRPr/>
              </a:pPr>
              <a:t>31</a:t>
            </a:fld>
            <a:endParaRPr lang="en-US" altLang="ar-JO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C1BD5CF-263C-453C-B7B7-38E300ABA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-31750"/>
            <a:ext cx="8686800" cy="923925"/>
          </a:xfrm>
        </p:spPr>
        <p:txBody>
          <a:bodyPr/>
          <a:lstStyle/>
          <a:p>
            <a:pPr eaLnBrk="1" hangingPunct="1"/>
            <a:r>
              <a:rPr lang="en-US" altLang="en-US" sz="3600" u="sng"/>
              <a:t>Direct &amp; indirect sympathomimetics</a:t>
            </a:r>
            <a:r>
              <a:rPr lang="en-US" altLang="en-US"/>
              <a:t> 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9537013-5043-49EA-A841-535927AD0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892175"/>
            <a:ext cx="8686800" cy="5956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Ephedrine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Mixed-action drugs induce release of NA from pre-synaptic terminals and they activate adrenergic receptor on postsynaptic membrane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Non-catecholamine</a:t>
            </a:r>
          </a:p>
          <a:p>
            <a:pPr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It is non-selective agonist, stimulate both alpha &amp; beta receptors &amp; its effects are similar to that of adrenaline</a:t>
            </a:r>
          </a:p>
          <a:p>
            <a:pPr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Ephedrine raises systolic &amp; diastolic blood pressure by vasoconstriction &amp; cardiac stimulation</a:t>
            </a:r>
          </a:p>
          <a:p>
            <a:pPr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It causes bronchodilation</a:t>
            </a:r>
          </a:p>
          <a:p>
            <a:pPr>
              <a:defRPr/>
            </a:pPr>
            <a:r>
              <a:rPr lang="en-US" altLang="en-US" sz="2800" dirty="0">
                <a:solidFill>
                  <a:schemeClr val="accent4">
                    <a:lumMod val="10000"/>
                  </a:schemeClr>
                </a:solidFill>
              </a:rPr>
              <a:t>Is give orally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61B6F8-1878-4267-99C3-30954B5D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97EE147-187B-4E78-9CA1-B33508A27406}" type="slidenum">
              <a:rPr lang="ar-SA" altLang="ar-JO" smtClean="0"/>
              <a:pPr>
                <a:defRPr/>
              </a:pPr>
              <a:t>32</a:t>
            </a:fld>
            <a:endParaRPr lang="en-US" altLang="ar-JO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C18069D-7318-45AB-A663-5C555B9F5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u="sng"/>
              <a:t>Therapeutic uses</a:t>
            </a:r>
            <a:r>
              <a:rPr lang="en-US" altLang="en-US"/>
              <a:t> 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E6F1E1A-374A-4419-B152-6F5549303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Bronchial asthma</a:t>
            </a:r>
          </a:p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Mydriatic agent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&amp;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nasal mucosal decongestant </a:t>
            </a:r>
          </a:p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Pressor agent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in chronic orthostatic hypotension</a:t>
            </a:r>
          </a:p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Heart block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</a:rPr>
              <a:t>to increase heart rate</a:t>
            </a:r>
          </a:p>
          <a:p>
            <a:pPr eaLnBrk="1" hangingPunct="1">
              <a:defRPr/>
            </a:pPr>
            <a:endParaRPr lang="en-US" altLang="en-US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C02314-5115-4247-9C0D-7E17AA127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388133F-3F88-4934-B358-679CACB2EBEB}" type="slidenum">
              <a:rPr lang="ar-SA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9D91BA0-E733-4D6A-A289-8809A54B9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PK of Sympathomimetics</a:t>
            </a:r>
            <a:r>
              <a:rPr lang="en-US" altLang="en-US" sz="47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F0EAE9F-4D18-49B6-9AC5-43D061355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" y="1052513"/>
            <a:ext cx="9036050" cy="58054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Catecholamines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Parenteral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onset of action, brief duration of action (have short t</a:t>
            </a:r>
            <a:r>
              <a:rPr lang="ar-JO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½)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Enzymatic metabolism by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MAO &amp; COMT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penetration into CNS</a:t>
            </a:r>
          </a:p>
          <a:p>
            <a:pPr eaLnBrk="1" hangingPunct="1">
              <a:defRPr/>
            </a:pP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Non-catecholamines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 &amp; parenteral</a:t>
            </a:r>
            <a:endParaRPr lang="en-US" altLang="en-US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Slower onset &amp; longer duration of action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enzymatic degradation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central effects (CNS effects)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en-US" altLang="en-US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16DAA-D838-4EF9-902E-819BE94D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1B5EA30D-1983-42EE-BCF6-90B5852794CB}" type="slidenum">
              <a:rPr lang="ar-SA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5221771-302A-4B9B-84F9-74BE48E06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u="sng">
                <a:latin typeface="Times New Roman" panose="02020603050405020304" pitchFamily="18" charset="0"/>
                <a:cs typeface="Times New Roman" panose="02020603050405020304" pitchFamily="18" charset="0"/>
              </a:rPr>
              <a:t>Locations &amp; Functions of  adrenoceptors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A0AE2EB-7EE3-4697-851C-75CB5E599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-adrenoceptors: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&amp;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b="1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-adrenoceptors: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subtypes of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-receptors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Dopamine receptors:</a:t>
            </a:r>
            <a:r>
              <a:rPr lang="en-US" altLang="en-US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subtypes </a:t>
            </a:r>
            <a:endParaRPr lang="en-US" altLang="en-US" b="1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1325F0-FA20-43F8-A2FF-34A83E87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6C21F5C-7AD6-49BB-930D-54CAD0C68835}" type="slidenum">
              <a:rPr lang="ar-SA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3215E3F-6177-4E03-91E1-6F5996F9B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338"/>
            <a:ext cx="8229600" cy="65087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1-Adrenoceptors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Vascular smooth M		  → Vasoconstriction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Radial M. of iris 		  →  Mydriasis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 sphincter 		  →  Contraction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Intestine sphincter		   →  Contraction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 sex organs 		   → Ejaculation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Inhibits entry of K into cells → Hyperkalemia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peripheral vascular resistance (PVR)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2-adrenoceptors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Presynaptic                     → Inhibits NA release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DDA5C0A-973D-4F93-B93D-88CAC89DE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en-US" altLang="en-US" u="sng"/>
              <a:t>Alpha-stimulants</a:t>
            </a:r>
            <a:endParaRPr lang="ar-JO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F92-AA05-484E-8825-54DD2951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0338"/>
            <a:ext cx="8229600" cy="45243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Pressor agents: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  - Phenylephrine</a:t>
            </a: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Mucosal decongestants: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  - Pseudoephedrine, Oxymetazoline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Alpha 2-agonists: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   - Clonidine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&amp;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alpha-methyldopa</a:t>
            </a:r>
          </a:p>
          <a:p>
            <a:pPr>
              <a:defRPr/>
            </a:pPr>
            <a:endParaRPr lang="ar-JO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977AD-DDDB-46A5-9CFB-33FC5E66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C87AE38-4226-4E45-985C-8F7B982C91F2}" type="slidenum">
              <a:rPr lang="ar-SA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4D3DC9-0C5B-4BA2-ABD3-554EA578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BEC4E951-C9D5-401B-9039-7D644919CAF4}" type="slidenum">
              <a:rPr lang="ar-SA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E061362-3238-45E2-B3A9-7F0BEC7F3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u="sng"/>
              <a:t>Alpha-stimulants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3479B91-7255-471C-829A-7A8D043DBD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475" y="1268413"/>
            <a:ext cx="8424863" cy="52562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  1. Pressor agents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These are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non-catecholamines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that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increase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peripheral vascular resistance (PVR)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&amp;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arterial blood pressure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(both SBP &amp; DBP)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They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reduce renal blood flow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(RBF)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 &amp;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splanchnic blood flow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 due to 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sz="3600" b="1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en-US" altLang="en-US" sz="3600" dirty="0">
                <a:solidFill>
                  <a:schemeClr val="accent4">
                    <a:lumMod val="10000"/>
                  </a:schemeClr>
                </a:solidFill>
              </a:rPr>
              <a:t>-vasoconstriction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578737-584F-4C44-8FED-B5B05994C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89E9550F-128E-4C4F-B570-ED69FA1EDB05}" type="slidenum">
              <a:rPr lang="ar-SA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EE044AE-BE57-475C-9A5A-C21E8006A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u="sng"/>
              <a:t>Phenylephrine 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46FB37A-D2F4-48FE-B2B8-FEEA2F547C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8" y="1371600"/>
            <a:ext cx="8820150" cy="5111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Is a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direct acting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, synthetic adrenergic drug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It has predominantly direct 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</a:t>
            </a:r>
            <a:r>
              <a:rPr lang="en-US" altLang="en-US" b="1" u="sng" dirty="0">
                <a:solidFill>
                  <a:schemeClr val="accent4">
                    <a:lumMod val="10000"/>
                  </a:schemeClr>
                </a:solidFill>
              </a:rPr>
              <a:t>1-agonist</a:t>
            </a:r>
            <a:r>
              <a:rPr lang="en-US" altLang="en-US" u="sng" dirty="0">
                <a:solidFill>
                  <a:schemeClr val="accent4">
                    <a:lumMod val="10000"/>
                  </a:schemeClr>
                </a:solidFill>
              </a:rPr>
              <a:t> effect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a vasoconstrictor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&amp; It is used as: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Pressor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agent 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Nasal decongestant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agent (vasoconstriction)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Mydriatic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agent (ophthalmic solutions)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accent4">
                    <a:lumMod val="10000"/>
                  </a:schemeClr>
                </a:solidFill>
              </a:rPr>
              <a:t>Vasoconstrictor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</a:rPr>
              <a:t> agent with local anesthetics (LA)</a:t>
            </a:r>
          </a:p>
          <a:p>
            <a:pPr eaLnBrk="1" hangingPunct="1">
              <a:defRPr/>
            </a:pPr>
            <a:endParaRPr lang="en-US" alt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3900</TotalTime>
  <Words>1481</Words>
  <Application>Microsoft Office PowerPoint</Application>
  <PresentationFormat>On-screen Show (4:3)</PresentationFormat>
  <Paragraphs>228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Wingdings</vt:lpstr>
      <vt:lpstr>Algerian</vt:lpstr>
      <vt:lpstr>Times New Roman</vt:lpstr>
      <vt:lpstr>Symbol</vt:lpstr>
      <vt:lpstr>Ripple</vt:lpstr>
      <vt:lpstr>Sympathomimetics  (Adrenergic Agonists) </vt:lpstr>
      <vt:lpstr>Classification of Sympathomimetics </vt:lpstr>
      <vt:lpstr>Sympathomimetics</vt:lpstr>
      <vt:lpstr>PK of Sympathomimetics </vt:lpstr>
      <vt:lpstr>Locations &amp; Functions of  adrenoceptors</vt:lpstr>
      <vt:lpstr>PowerPoint Presentation</vt:lpstr>
      <vt:lpstr>Alpha-stimulants</vt:lpstr>
      <vt:lpstr>Alpha-stimulants</vt:lpstr>
      <vt:lpstr>Phenylephrine </vt:lpstr>
      <vt:lpstr>2. Mucosal decongestants:   Pseudoephedrine, Oxymetazoline </vt:lpstr>
      <vt:lpstr>Alpha 2-agonists  (Clonidine &amp; alpha-methyldopa)</vt:lpstr>
      <vt:lpstr>Beta-adrenoceptors (receptors) </vt:lpstr>
      <vt:lpstr>2-adrenoceptors </vt:lpstr>
      <vt:lpstr> -Stimulants </vt:lpstr>
      <vt:lpstr>1. Selective 2 agonists: </vt:lpstr>
      <vt:lpstr>Salmeterol &amp; Formoterol</vt:lpstr>
      <vt:lpstr>2. Selective 1-agonist </vt:lpstr>
      <vt:lpstr>3. Non-selective -stimulants: </vt:lpstr>
      <vt:lpstr>Mixed Alpha &amp; Beta agonists </vt:lpstr>
      <vt:lpstr>Pharmacodynamic effects </vt:lpstr>
      <vt:lpstr>PowerPoint Presentation</vt:lpstr>
      <vt:lpstr>Adrenaline (Epinephrine)</vt:lpstr>
      <vt:lpstr>Therapeutic uses</vt:lpstr>
      <vt:lpstr>Adverse effects</vt:lpstr>
      <vt:lpstr>Noradrenaline (Norepinephrine)</vt:lpstr>
      <vt:lpstr>Dopamine  </vt:lpstr>
      <vt:lpstr>Indirect-acting sympathomimetics </vt:lpstr>
      <vt:lpstr>Amphetamines</vt:lpstr>
      <vt:lpstr>Therapeutic uses of amphetamines</vt:lpstr>
      <vt:lpstr>Adverse effects </vt:lpstr>
      <vt:lpstr>Direct &amp; indirect sympathomimetics </vt:lpstr>
      <vt:lpstr>Therapeutic uses </vt:lpstr>
    </vt:vector>
  </TitlesOfParts>
  <Company>mutah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Cholinoceptor Antagonists</dc:title>
  <dc:creator>moham</dc:creator>
  <cp:lastModifiedBy>mahmoud barakat</cp:lastModifiedBy>
  <cp:revision>736</cp:revision>
  <dcterms:created xsi:type="dcterms:W3CDTF">2009-01-20T10:55:14Z</dcterms:created>
  <dcterms:modified xsi:type="dcterms:W3CDTF">2019-11-13T19:01:16Z</dcterms:modified>
</cp:coreProperties>
</file>