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258" r:id="rId7"/>
    <p:sldId id="260" r:id="rId8"/>
    <p:sldId id="262" r:id="rId9"/>
    <p:sldId id="307" r:id="rId10"/>
    <p:sldId id="351" r:id="rId11"/>
    <p:sldId id="309" r:id="rId12"/>
    <p:sldId id="310" r:id="rId13"/>
    <p:sldId id="311" r:id="rId14"/>
    <p:sldId id="316" r:id="rId15"/>
    <p:sldId id="313" r:id="rId16"/>
    <p:sldId id="267" r:id="rId17"/>
    <p:sldId id="320" r:id="rId18"/>
    <p:sldId id="268" r:id="rId19"/>
    <p:sldId id="269" r:id="rId20"/>
    <p:sldId id="270" r:id="rId21"/>
    <p:sldId id="349" r:id="rId22"/>
    <p:sldId id="271" r:id="rId23"/>
    <p:sldId id="321" r:id="rId24"/>
    <p:sldId id="360" r:id="rId25"/>
    <p:sldId id="273" r:id="rId26"/>
    <p:sldId id="344" r:id="rId27"/>
    <p:sldId id="322" r:id="rId28"/>
    <p:sldId id="323" r:id="rId29"/>
    <p:sldId id="276" r:id="rId30"/>
    <p:sldId id="277" r:id="rId31"/>
    <p:sldId id="278" r:id="rId32"/>
    <p:sldId id="334" r:id="rId33"/>
    <p:sldId id="335" r:id="rId34"/>
    <p:sldId id="330" r:id="rId35"/>
    <p:sldId id="324" r:id="rId36"/>
    <p:sldId id="325" r:id="rId37"/>
    <p:sldId id="284" r:id="rId38"/>
    <p:sldId id="319" r:id="rId39"/>
    <p:sldId id="332" r:id="rId40"/>
    <p:sldId id="355" r:id="rId41"/>
    <p:sldId id="331" r:id="rId42"/>
    <p:sldId id="336" r:id="rId43"/>
    <p:sldId id="337" r:id="rId44"/>
    <p:sldId id="327" r:id="rId45"/>
    <p:sldId id="350" r:id="rId46"/>
    <p:sldId id="356" r:id="rId47"/>
    <p:sldId id="290" r:id="rId48"/>
    <p:sldId id="346" r:id="rId49"/>
    <p:sldId id="328" r:id="rId50"/>
    <p:sldId id="297" r:id="rId51"/>
    <p:sldId id="333" r:id="rId52"/>
    <p:sldId id="357" r:id="rId53"/>
    <p:sldId id="358" r:id="rId54"/>
    <p:sldId id="347" r:id="rId55"/>
    <p:sldId id="345" r:id="rId56"/>
    <p:sldId id="338" r:id="rId57"/>
    <p:sldId id="305" r:id="rId58"/>
    <p:sldId id="306" r:id="rId5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A7F973-54C0-4935-82BC-8A0B1045294C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264B5-5233-4622-A3A4-3F8A610E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230;p23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Google Shape;231;p2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39;p8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Google Shape;140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79;p15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Google Shape;180;p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185;p16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Google Shape;186;p1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87" y="360629"/>
            <a:ext cx="7761224" cy="69723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B01C-F363-4CD7-9E93-0BD1AEEE032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3496-0026-4CA1-B137-76064E5367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225-0300-4624-8099-CD25BA324B6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056A-9F5E-48DA-AB70-A7AE09A350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08F5-52C4-4998-812C-30064E6CE99D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F0F-6DAD-4307-80EB-DEF35E30FD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1524000"/>
          </a:xfrm>
          <a:custGeom>
            <a:avLst/>
            <a:gdLst/>
            <a:ahLst/>
            <a:cxnLst/>
            <a:rect l="l" t="t" r="r" b="b"/>
            <a:pathLst>
              <a:path w="9144000" h="1524000">
                <a:moveTo>
                  <a:pt x="0" y="1524000"/>
                </a:moveTo>
                <a:lnTo>
                  <a:pt x="9144000" y="15240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0" y="2667000"/>
            <a:ext cx="9144000" cy="4191000"/>
          </a:xfrm>
          <a:custGeom>
            <a:avLst/>
            <a:gdLst/>
            <a:ahLst/>
            <a:cxnLst/>
            <a:rect l="l" t="t" r="r" b="b"/>
            <a:pathLst>
              <a:path w="9144000" h="4191000">
                <a:moveTo>
                  <a:pt x="0" y="4190999"/>
                </a:moveTo>
                <a:lnTo>
                  <a:pt x="9144000" y="4190999"/>
                </a:lnTo>
                <a:lnTo>
                  <a:pt x="9144000" y="0"/>
                </a:lnTo>
                <a:lnTo>
                  <a:pt x="0" y="0"/>
                </a:lnTo>
                <a:lnTo>
                  <a:pt x="0" y="4190999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9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D804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20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3B6D2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86B08E-2E43-4EAC-A1C6-BF7EEF4CD371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5DF251-D82A-4E18-9C9B-3D1E5FFEA7C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FB78DD-CF81-4C0D-A6C0-FF5AF235E49F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AFE06-998E-4676-B085-41E85E5422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5075"/>
          </a:xfrm>
          <a:custGeom>
            <a:avLst/>
            <a:gdLst/>
            <a:ahLst/>
            <a:cxnLst/>
            <a:rect l="l" t="t" r="r" b="b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554163"/>
            <a:ext cx="9144000" cy="5303837"/>
          </a:xfrm>
          <a:custGeom>
            <a:avLst/>
            <a:gdLst/>
            <a:ahLst/>
            <a:cxnLst/>
            <a:rect l="l" t="t" r="r" b="b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235075"/>
            <a:ext cx="9144000" cy="319088"/>
          </a:xfrm>
          <a:custGeom>
            <a:avLst/>
            <a:gdLst/>
            <a:ahLst/>
            <a:cxnLst/>
            <a:rect l="l" t="t" r="r" b="b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31" name="Holder 2"/>
          <p:cNvSpPr>
            <a:spLocks noGrp="1"/>
          </p:cNvSpPr>
          <p:nvPr>
            <p:ph type="title"/>
          </p:nvPr>
        </p:nvSpPr>
        <p:spPr bwMode="auto">
          <a:xfrm>
            <a:off x="690563" y="47625"/>
            <a:ext cx="7762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32" name="Holder 3"/>
          <p:cNvSpPr>
            <a:spLocks noGrp="1"/>
          </p:cNvSpPr>
          <p:nvPr>
            <p:ph type="body" idx="1"/>
          </p:nvPr>
        </p:nvSpPr>
        <p:spPr bwMode="auto">
          <a:xfrm>
            <a:off x="546100" y="2281238"/>
            <a:ext cx="58261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25197-E2C9-437B-AA04-D8C81DA3523F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C04C-0B61-4AA4-B7F2-541C6B6D3A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custGeom>
            <a:avLst/>
            <a:gdLst>
              <a:gd name="T0" fmla="*/ 0 w 9144000"/>
              <a:gd name="T1" fmla="*/ 0 h 5971540"/>
              <a:gd name="T2" fmla="*/ 9144000 w 9144000"/>
              <a:gd name="T3" fmla="*/ 5971540 h 5971540"/>
            </a:gdLst>
            <a:ahLst/>
            <a:cxnLst/>
            <a:rect l="T0" t="T1" r="T2" b="T3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custGeom>
            <a:avLst/>
            <a:gdLst>
              <a:gd name="T0" fmla="*/ 0 w 9144000"/>
              <a:gd name="T1" fmla="*/ 0 h 887095"/>
              <a:gd name="T2" fmla="*/ 9144000 w 9144000"/>
              <a:gd name="T3" fmla="*/ 887095 h 887095"/>
            </a:gdLst>
            <a:ahLst/>
            <a:cxnLst/>
            <a:rect l="T0" t="T1" r="T2" b="T3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0" y="6053138"/>
            <a:ext cx="2239963" cy="714375"/>
          </a:xfrm>
          <a:custGeom>
            <a:avLst/>
            <a:gdLst>
              <a:gd name="T0" fmla="*/ 0 w 2240280"/>
              <a:gd name="T1" fmla="*/ 0 h 713740"/>
              <a:gd name="T2" fmla="*/ 2240280 w 2240280"/>
              <a:gd name="T3" fmla="*/ 713740 h 713740"/>
            </a:gdLst>
            <a:ahLst/>
            <a:cxnLst/>
            <a:rect l="T0" t="T1" r="T2" b="T3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custGeom>
            <a:avLst/>
            <a:gdLst>
              <a:gd name="T0" fmla="*/ 0 w 6784975"/>
              <a:gd name="T1" fmla="*/ 0 h 713740"/>
              <a:gd name="T2" fmla="*/ 6784975 w 6784975"/>
              <a:gd name="T3" fmla="*/ 713740 h 713740"/>
            </a:gdLst>
            <a:ahLst/>
            <a:cxnLst/>
            <a:rect l="T0" t="T1" r="T2" b="T3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6705600" cy="914400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800" dirty="0">
                <a:solidFill>
                  <a:srgbClr val="FFFF00"/>
                </a:solidFill>
              </a:rPr>
              <a:t>THYROID</a:t>
            </a:r>
            <a:r>
              <a:rPr sz="4800" spc="-75" dirty="0">
                <a:solidFill>
                  <a:srgbClr val="FFFF00"/>
                </a:solidFill>
              </a:rPr>
              <a:t> </a:t>
            </a:r>
            <a:r>
              <a:rPr sz="4800" dirty="0">
                <a:solidFill>
                  <a:srgbClr val="FFFF00"/>
                </a:solidFill>
              </a:rPr>
              <a:t>DISORDERS</a:t>
            </a:r>
            <a:r>
              <a:rPr sz="4800">
                <a:solidFill>
                  <a:srgbClr val="FFFF00"/>
                </a:solidFill>
              </a:rPr>
              <a:t/>
            </a:r>
            <a:br>
              <a:rPr sz="4800">
                <a:solidFill>
                  <a:srgbClr val="FFFF00"/>
                </a:solidFill>
              </a:rPr>
            </a:br>
            <a:endParaRPr sz="4800">
              <a:solidFill>
                <a:srgbClr val="FFFF00"/>
              </a:solidFill>
            </a:endParaRPr>
          </a:p>
        </p:txBody>
      </p:sp>
      <p:sp>
        <p:nvSpPr>
          <p:cNvPr id="4103" name="AutoShape 8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AutoShape 10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AutoShape 12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AutoShape 14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8" name="Picture 18" descr="Image result for thyroid diseas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828800"/>
            <a:ext cx="7299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abpedia.net/static/media/uploads/T4%20free%20T3%20free%20fun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1475"/>
            <a:ext cx="843438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486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auses of hyperthyroidism and hypothyroidism"/>
          <p:cNvPicPr>
            <a:picLocks noChangeAspect="1" noChangeArrowheads="1"/>
          </p:cNvPicPr>
          <p:nvPr/>
        </p:nvPicPr>
        <p:blipFill>
          <a:blip r:embed="rId2"/>
          <a:srcRect b="9206"/>
          <a:stretch>
            <a:fillRect/>
          </a:stretch>
        </p:blipFill>
        <p:spPr bwMode="auto">
          <a:xfrm>
            <a:off x="0" y="219075"/>
            <a:ext cx="9094788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Process 2"/>
          <p:cNvSpPr/>
          <p:nvPr/>
        </p:nvSpPr>
        <p:spPr>
          <a:xfrm>
            <a:off x="304800" y="1981200"/>
            <a:ext cx="3962400" cy="2895600"/>
          </a:xfrm>
          <a:prstGeom prst="flowChartProcess">
            <a:avLst/>
          </a:prstGeom>
          <a:noFill/>
          <a:ln w="57150">
            <a:solidFill>
              <a:srgbClr val="FF0000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019675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THYRO</a:t>
            </a:r>
            <a:r>
              <a:rPr sz="4400" spc="-100" dirty="0"/>
              <a:t>T</a:t>
            </a:r>
            <a:r>
              <a:rPr sz="4400" dirty="0"/>
              <a:t>OXICOSIS</a:t>
            </a:r>
            <a:endParaRPr sz="440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152400" y="1524000"/>
            <a:ext cx="8991600" cy="509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Hypermetabolic</a:t>
            </a:r>
            <a:r>
              <a:rPr lang="en-US" sz="3200" dirty="0">
                <a:solidFill>
                  <a:srgbClr val="FFFFFF"/>
                </a:solidFill>
              </a:rPr>
              <a:t> clinical syndrome resulting  from serum elevation of thyroid hormone  levels(T3 &amp; T4).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tabLst>
                <a:tab pos="331788" algn="l"/>
              </a:tabLst>
            </a:pP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Hyperthyroidism less common than hypothyroidism.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tabLst>
                <a:tab pos="331788" algn="l"/>
              </a:tabLst>
            </a:pP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99% is </a:t>
            </a:r>
            <a:r>
              <a:rPr lang="en-US" sz="3200" dirty="0" smtClean="0">
                <a:solidFill>
                  <a:srgbClr val="FFFFFF"/>
                </a:solidFill>
              </a:rPr>
              <a:t>primary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GRAVE’S DISEASE is the most common  form.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"/>
            <a:ext cx="9144000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018088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45" dirty="0"/>
              <a:t>GRAVE’S</a:t>
            </a:r>
            <a:r>
              <a:rPr sz="4400" spc="-80" dirty="0"/>
              <a:t> </a:t>
            </a:r>
            <a:r>
              <a:rPr sz="4400" spc="-5" dirty="0"/>
              <a:t>DISEASE</a:t>
            </a:r>
            <a:endParaRPr sz="4400"/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258763" y="1790700"/>
            <a:ext cx="775493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400">
                <a:solidFill>
                  <a:srgbClr val="FFFFFF"/>
                </a:solidFill>
              </a:rPr>
              <a:t>Introduction</a:t>
            </a:r>
            <a:endParaRPr lang="en-US" sz="4400"/>
          </a:p>
          <a:p>
            <a:pPr marL="12700">
              <a:spcBef>
                <a:spcPts val="4375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00"/>
                </a:solidFill>
              </a:rPr>
              <a:t>Autoimmune disease</a:t>
            </a:r>
            <a:r>
              <a:rPr lang="en-US" sz="3600">
                <a:solidFill>
                  <a:srgbClr val="FFFFFF"/>
                </a:solidFill>
              </a:rPr>
              <a:t>.</a:t>
            </a:r>
            <a:endParaRPr lang="en-US" sz="3600"/>
          </a:p>
          <a:p>
            <a:pPr marL="12700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Female : Male ratio – 5:1 or 10:1</a:t>
            </a:r>
            <a:endParaRPr lang="en-US" sz="3600"/>
          </a:p>
          <a:p>
            <a:pPr marL="12700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Has a strong hereditary component.</a:t>
            </a:r>
            <a:endParaRPr lang="en-US" sz="3600"/>
          </a:p>
          <a:p>
            <a:pPr marL="12700"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Diagnosis is mainly made by the  symptoms</a:t>
            </a:r>
            <a:endParaRPr 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216525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Signs and</a:t>
            </a:r>
            <a:r>
              <a:rPr sz="4400" spc="-70" dirty="0"/>
              <a:t> </a:t>
            </a:r>
            <a:r>
              <a:rPr sz="4400" dirty="0"/>
              <a:t>symptoms</a:t>
            </a:r>
            <a:endParaRPr sz="44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304800" y="1900238"/>
            <a:ext cx="8686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8419" rIns="0" bIns="0">
            <a:spAutoFit/>
          </a:bodyPr>
          <a:lstStyle/>
          <a:p>
            <a:pPr marL="331788" indent="-319088">
              <a:lnSpc>
                <a:spcPts val="2925"/>
              </a:lnSpc>
              <a:spcBef>
                <a:spcPts val="463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Skin is warm and moist, palms are warm,moist  and hyperemic</a:t>
            </a:r>
            <a:r>
              <a:rPr lang="en-US" sz="2700">
                <a:solidFill>
                  <a:srgbClr val="FFFF00"/>
                </a:solidFill>
              </a:rPr>
              <a:t>, Thyroid acropachy.</a:t>
            </a:r>
          </a:p>
          <a:p>
            <a:pPr marL="331788" indent="-319088">
              <a:spcBef>
                <a:spcPts val="32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00"/>
                </a:solidFill>
              </a:rPr>
              <a:t>Pretibial myxedema</a:t>
            </a:r>
            <a:r>
              <a:rPr lang="en-US" sz="2700">
                <a:solidFill>
                  <a:srgbClr val="FFFFFF"/>
                </a:solidFill>
              </a:rPr>
              <a:t>.</a:t>
            </a:r>
            <a:endParaRPr lang="en-US" sz="2700"/>
          </a:p>
          <a:p>
            <a:pPr marL="331788" indent="-319088">
              <a:spcBef>
                <a:spcPts val="37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Alopecia and vitiligo.</a:t>
            </a:r>
            <a:endParaRPr lang="en-US" sz="2700"/>
          </a:p>
          <a:p>
            <a:pPr marL="331788" indent="-319088">
              <a:spcBef>
                <a:spcPts val="388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00"/>
                </a:solidFill>
              </a:rPr>
              <a:t>Severe cases proptosis (exophthalmos)</a:t>
            </a:r>
            <a:r>
              <a:rPr lang="en-US" sz="2700">
                <a:solidFill>
                  <a:srgbClr val="FFFFFF"/>
                </a:solidFill>
              </a:rPr>
              <a:t>maybe seen.</a:t>
            </a:r>
            <a:endParaRPr lang="en-US" sz="2700"/>
          </a:p>
          <a:p>
            <a:pPr marL="331788" indent="-319088">
              <a:spcBef>
                <a:spcPts val="37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Excessive sweating and heat intolerance.</a:t>
            </a:r>
            <a:endParaRPr lang="en-US" sz="2700"/>
          </a:p>
          <a:p>
            <a:pPr marL="331788" indent="-319088">
              <a:lnSpc>
                <a:spcPts val="2925"/>
              </a:lnSpc>
              <a:spcBef>
                <a:spcPts val="738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CVS symptoms: palpitations, isolated  systolic hypertension.</a:t>
            </a:r>
            <a:endParaRPr lang="en-US" sz="2700"/>
          </a:p>
          <a:p>
            <a:pPr marL="331788" indent="-319088">
              <a:lnSpc>
                <a:spcPts val="2925"/>
              </a:lnSpc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Metabolic symptoms: weight loss despite of  increased in apetite.</a:t>
            </a:r>
            <a:endParaRPr lang="en-US" sz="2700"/>
          </a:p>
        </p:txBody>
      </p:sp>
      <p:sp>
        <p:nvSpPr>
          <p:cNvPr id="19460" name="object 6"/>
          <p:cNvSpPr>
            <a:spLocks noChangeArrowheads="1"/>
          </p:cNvSpPr>
          <p:nvPr/>
        </p:nvSpPr>
        <p:spPr bwMode="auto">
          <a:xfrm>
            <a:off x="6735763" y="152400"/>
            <a:ext cx="2408237" cy="1584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object 7"/>
          <p:cNvSpPr txBox="1">
            <a:spLocks noChangeArrowheads="1"/>
          </p:cNvSpPr>
          <p:nvPr/>
        </p:nvSpPr>
        <p:spPr bwMode="auto">
          <a:xfrm>
            <a:off x="533400" y="1524000"/>
            <a:ext cx="8305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GIT symptoms: Diarrhea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Exacerbate bronchial asthma.</a:t>
            </a:r>
            <a:endParaRPr lang="en-US" sz="3200"/>
          </a:p>
          <a:p>
            <a:pPr marL="331788" indent="-319088"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CNS symptoms: nervousness, irritability,  tremor, insomnia, proximal muscle weakness.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In females: </a:t>
            </a:r>
            <a:r>
              <a:rPr lang="en-US" sz="3200" b="1">
                <a:solidFill>
                  <a:srgbClr val="FFFF00"/>
                </a:solidFill>
              </a:rPr>
              <a:t>amenorrhea/ oligomenorrhea</a:t>
            </a:r>
            <a:r>
              <a:rPr lang="en-US" sz="3200" b="1">
                <a:solidFill>
                  <a:srgbClr val="FFFFFF"/>
                </a:solidFill>
              </a:rPr>
              <a:t>.</a:t>
            </a:r>
            <a:endParaRPr lang="en-US" sz="3200" b="1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In males: impotence and loss of libido.</a:t>
            </a:r>
            <a:endParaRPr lang="en-US" sz="3200"/>
          </a:p>
        </p:txBody>
      </p:sp>
      <p:sp>
        <p:nvSpPr>
          <p:cNvPr id="20488" name="object 10"/>
          <p:cNvSpPr>
            <a:spLocks noChangeArrowheads="1"/>
          </p:cNvSpPr>
          <p:nvPr/>
        </p:nvSpPr>
        <p:spPr bwMode="auto">
          <a:xfrm>
            <a:off x="6400800" y="381000"/>
            <a:ext cx="2743200" cy="2297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ye signs in Grave's disease Simplified - YouTube"/>
          <p:cNvPicPr>
            <a:picLocks noChangeAspect="1" noChangeArrowheads="1"/>
          </p:cNvPicPr>
          <p:nvPr/>
        </p:nvPicPr>
        <p:blipFill>
          <a:blip r:embed="rId2"/>
          <a:srcRect l="17949" r="12820" b="11111"/>
          <a:stretch>
            <a:fillRect/>
          </a:stretch>
        </p:blipFill>
        <p:spPr bwMode="auto">
          <a:xfrm>
            <a:off x="2209800" y="2286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What's the Difference Between Inactive and Active Thyroid Eye Disease?"/>
          <p:cNvPicPr>
            <a:picLocks noChangeAspect="1" noChangeArrowheads="1"/>
          </p:cNvPicPr>
          <p:nvPr/>
        </p:nvPicPr>
        <p:blipFill>
          <a:blip r:embed="rId3"/>
          <a:srcRect t="8952" b="7227"/>
          <a:stretch>
            <a:fillRect/>
          </a:stretch>
        </p:blipFill>
        <p:spPr bwMode="auto">
          <a:xfrm>
            <a:off x="571500" y="1803400"/>
            <a:ext cx="758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in on Thyroid Disease Home Remedies &amp; Treatment"/>
          <p:cNvPicPr>
            <a:picLocks noChangeAspect="1" noChangeArrowheads="1"/>
          </p:cNvPicPr>
          <p:nvPr/>
        </p:nvPicPr>
        <p:blipFill>
          <a:blip r:embed="rId2"/>
          <a:srcRect r="6841" b="7581"/>
          <a:stretch>
            <a:fillRect/>
          </a:stretch>
        </p:blipFill>
        <p:spPr bwMode="auto">
          <a:xfrm>
            <a:off x="176213" y="193675"/>
            <a:ext cx="8815387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4313238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INTRODUCTI</a:t>
            </a:r>
            <a:r>
              <a:rPr sz="4400" spc="-15" dirty="0"/>
              <a:t>O</a:t>
            </a:r>
            <a:r>
              <a:rPr sz="4400" dirty="0"/>
              <a:t>N</a:t>
            </a:r>
            <a:endParaRPr sz="440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381000" y="1779588"/>
            <a:ext cx="8458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lnSpc>
                <a:spcPct val="150000"/>
              </a:lnSpc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Largest endocrine gland.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Located inferior to cricoid cartilage.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Butterfly shaped organ comprising of two  lobes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Weighs 18-60gms in adults.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Histologically it is made up of follicular and  parafollicular cells.</a:t>
            </a:r>
            <a:endParaRPr lang="en-US"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graves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427913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Graves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Disease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991600" cy="5105400"/>
          </a:xfrm>
        </p:spPr>
        <p:txBody>
          <a:bodyPr spcFirstLastPara="1" lIns="91425" tIns="45700" rIns="91425" bIns="4570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800" b="1" u="sng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Diagnosis:</a:t>
            </a:r>
            <a:endParaRPr sz="2800" dirty="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Low TSH, High FT4 and/or FT3</a:t>
            </a:r>
            <a:endParaRPr dirty="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u="sng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If eye signs are present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, the diagnosis of Graves’ disease can be made without further tests</a:t>
            </a:r>
            <a:endParaRPr dirty="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u="sng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If eye signs are absent 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and the patient is hyperthyroid with or without a </a:t>
            </a:r>
            <a:r>
              <a:rPr lang="en-US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goitre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, a radioiodine uptake test should be done.</a:t>
            </a:r>
            <a:endParaRPr dirty="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Radioiodine uptake and scan:</a:t>
            </a:r>
            <a:endParaRPr dirty="0">
              <a:latin typeface="+mj-lt"/>
            </a:endParaRPr>
          </a:p>
          <a:p>
            <a:pPr marL="1143000" lvl="2" indent="-2286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/>
            </a:pPr>
            <a:r>
              <a:rPr lang="en-US" sz="2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Scan shows diffuse uptake</a:t>
            </a:r>
            <a:endParaRPr sz="2800" dirty="0">
              <a:latin typeface="+mj-lt"/>
            </a:endParaRPr>
          </a:p>
          <a:p>
            <a:pPr marL="1143000" lvl="2" indent="-2286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/>
            </a:pPr>
            <a:r>
              <a:rPr lang="en-US" sz="2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Uptake is increased</a:t>
            </a:r>
            <a:endParaRPr sz="2800" dirty="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TSH-R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Ab</a:t>
            </a:r>
            <a:r>
              <a:rPr lang="en-US" b="1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stim</a:t>
            </a:r>
            <a:r>
              <a:rPr lang="en-US" b="1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) 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is specific for Graves’ disease. </a:t>
            </a:r>
            <a:endParaRPr dirty="0">
              <a:latin typeface="+mj-lt"/>
            </a:endParaRPr>
          </a:p>
          <a:p>
            <a:pPr indent="-251459">
              <a:spcBef>
                <a:spcPts val="360"/>
              </a:spcBef>
              <a:spcAft>
                <a:spcPts val="0"/>
              </a:spcAft>
              <a:buSzPts val="1440"/>
              <a:buFontTx/>
              <a:buNone/>
              <a:defRPr/>
            </a:pPr>
            <a:endParaRPr sz="2800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446463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Investigations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76400"/>
            <a:ext cx="8991600" cy="421461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32740" indent="-320040" fontAlgn="auto">
              <a:spcBef>
                <a:spcPts val="10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lang="en-US" sz="2900" dirty="0">
                <a:solidFill>
                  <a:srgbClr val="FFFFFF"/>
                </a:solidFill>
                <a:latin typeface="Arial"/>
                <a:cs typeface="Arial"/>
              </a:rPr>
              <a:t>  TSH, 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T3 &amp; T4</a:t>
            </a:r>
            <a:r>
              <a:rPr sz="2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levels.</a:t>
            </a:r>
            <a:endParaRPr sz="2900" dirty="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DD8046"/>
              </a:buClr>
              <a:buFont typeface="Wingdings"/>
              <a:buChar char=""/>
              <a:defRPr/>
            </a:pPr>
            <a:endParaRPr sz="4200" dirty="0">
              <a:latin typeface="Times New Roman"/>
              <a:cs typeface="Times New Roman"/>
            </a:endParaRPr>
          </a:p>
          <a:p>
            <a:pPr marL="332740" indent="-320040" fontAlgn="auto">
              <a:spcBef>
                <a:spcPts val="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Thyroid uptake of radio</a:t>
            </a:r>
            <a:r>
              <a:rPr sz="2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iodine.</a:t>
            </a:r>
            <a:endParaRPr sz="2900" dirty="0">
              <a:latin typeface="Arial"/>
              <a:cs typeface="Arial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DD8046"/>
              </a:buClr>
              <a:defRPr/>
            </a:pPr>
            <a:endParaRPr sz="4650" dirty="0">
              <a:latin typeface="Times New Roman"/>
              <a:cs typeface="Times New Roman"/>
            </a:endParaRPr>
          </a:p>
          <a:p>
            <a:pPr marL="332740" indent="-320040" fontAlgn="auto">
              <a:spcBef>
                <a:spcPts val="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Presence of antibodies: </a:t>
            </a:r>
            <a:endParaRPr lang="en-US" sz="29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buClr>
                <a:srgbClr val="DD8046"/>
              </a:buClr>
              <a:buSzPct val="60344"/>
              <a:tabLst>
                <a:tab pos="33274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  </a:t>
            </a:r>
            <a:r>
              <a:rPr sz="2800" b="1" dirty="0" smtClean="0">
                <a:solidFill>
                  <a:srgbClr val="FFFF00"/>
                </a:solidFill>
                <a:latin typeface="Arial"/>
                <a:cs typeface="Arial"/>
              </a:rPr>
              <a:t>TSH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receptor</a:t>
            </a:r>
            <a:r>
              <a:rPr sz="2800" b="1" spc="-2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 smtClean="0">
                <a:solidFill>
                  <a:srgbClr val="FFFF00"/>
                </a:solidFill>
                <a:latin typeface="Arial"/>
                <a:cs typeface="Arial"/>
              </a:rPr>
              <a:t>antibody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stim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buClr>
                <a:srgbClr val="DD8046"/>
              </a:buClr>
              <a:buSzPct val="60344"/>
              <a:tabLst>
                <a:tab pos="33274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                               </a:t>
            </a:r>
            <a:endParaRPr sz="2800" b="1" dirty="0">
              <a:latin typeface="Arial"/>
              <a:cs typeface="Arial"/>
            </a:endParaRPr>
          </a:p>
          <a:p>
            <a:pPr marL="332740" indent="-320040" fontAlgn="auto">
              <a:spcBef>
                <a:spcPts val="6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CT orbits thyroid</a:t>
            </a:r>
            <a:r>
              <a:rPr sz="29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scans.</a:t>
            </a:r>
            <a:endParaRPr sz="2900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100" y="1943100"/>
            <a:ext cx="68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1181894" y="1866106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AutoShape 7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AutoShape 4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Picture 10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8763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5" y="210855"/>
            <a:ext cx="8948445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52400"/>
            <a:ext cx="8837612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81000" y="2819400"/>
            <a:ext cx="1828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6692900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25" dirty="0"/>
              <a:t>MULTINODULAR</a:t>
            </a:r>
            <a:r>
              <a:rPr sz="4400" spc="-110" dirty="0"/>
              <a:t> </a:t>
            </a:r>
            <a:r>
              <a:rPr sz="4400" dirty="0"/>
              <a:t>GOITRE</a:t>
            </a:r>
            <a:endParaRPr sz="4400"/>
          </a:p>
        </p:txBody>
      </p:sp>
      <p:sp>
        <p:nvSpPr>
          <p:cNvPr id="30723" name="object 3"/>
          <p:cNvSpPr txBox="1">
            <a:spLocks noChangeArrowheads="1"/>
          </p:cNvSpPr>
          <p:nvPr/>
        </p:nvSpPr>
        <p:spPr bwMode="auto">
          <a:xfrm>
            <a:off x="619125" y="2082800"/>
            <a:ext cx="7829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Excess production of thyroid  hormones from functionally  autonomous thyroid nodules which  do not require the stimulation from  TSH.</a:t>
            </a:r>
            <a:endParaRPr lang="en-US" sz="36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Second common cause.</a:t>
            </a:r>
            <a:endParaRPr lang="en-US" sz="36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Occurs in individual </a:t>
            </a:r>
            <a:r>
              <a:rPr lang="en-US" sz="3600">
                <a:solidFill>
                  <a:srgbClr val="FFFF00"/>
                </a:solidFill>
              </a:rPr>
              <a:t>over 60 years of  age and females are mostly affected</a:t>
            </a:r>
            <a:r>
              <a:rPr lang="en-US" sz="3600">
                <a:solidFill>
                  <a:srgbClr val="FFFFFF"/>
                </a:solidFill>
              </a:rPr>
              <a:t>.</a:t>
            </a:r>
            <a:endParaRPr lang="en-US"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266858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Symptoms</a:t>
            </a: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619125" y="2082800"/>
            <a:ext cx="75628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Large goitre with or without tracheal  compression.</a:t>
            </a:r>
            <a:endParaRPr lang="en-US" sz="3200"/>
          </a:p>
          <a:p>
            <a:pPr marL="331788" indent="-319088">
              <a:spcBef>
                <a:spcPts val="713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Goitre is nodular or lobulated, often  palpable.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Large goitre cause mediastinal  compression with stridor, dysphagia and  obstruction of superior vena cava.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Hoarseness</a:t>
            </a:r>
            <a:endParaRPr lang="en-US" sz="3200"/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5421313" y="2052638"/>
            <a:ext cx="3198812" cy="2092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5435600" y="0"/>
            <a:ext cx="3168650" cy="2063750"/>
          </a:xfrm>
          <a:custGeom>
            <a:avLst/>
            <a:gdLst>
              <a:gd name="T0" fmla="*/ 0 w 3168650"/>
              <a:gd name="T1" fmla="*/ 0 h 2063114"/>
              <a:gd name="T2" fmla="*/ 3168650 w 3168650"/>
              <a:gd name="T3" fmla="*/ 2063114 h 2063114"/>
            </a:gdLst>
            <a:ahLst/>
            <a:cxnLst/>
            <a:rect l="T0" t="T1" r="T2" b="T3"/>
            <a:pathLst>
              <a:path w="3168650" h="2063114">
                <a:moveTo>
                  <a:pt x="2991103" y="0"/>
                </a:moveTo>
                <a:lnTo>
                  <a:pt x="177291" y="0"/>
                </a:lnTo>
                <a:lnTo>
                  <a:pt x="130160" y="6332"/>
                </a:lnTo>
                <a:lnTo>
                  <a:pt x="87808" y="24205"/>
                </a:lnTo>
                <a:lnTo>
                  <a:pt x="51927" y="51927"/>
                </a:lnTo>
                <a:lnTo>
                  <a:pt x="24205" y="87808"/>
                </a:lnTo>
                <a:lnTo>
                  <a:pt x="6332" y="130160"/>
                </a:lnTo>
                <a:lnTo>
                  <a:pt x="0" y="177292"/>
                </a:lnTo>
                <a:lnTo>
                  <a:pt x="0" y="1885569"/>
                </a:lnTo>
                <a:lnTo>
                  <a:pt x="6332" y="1932700"/>
                </a:lnTo>
                <a:lnTo>
                  <a:pt x="24205" y="1975052"/>
                </a:lnTo>
                <a:lnTo>
                  <a:pt x="51927" y="2010933"/>
                </a:lnTo>
                <a:lnTo>
                  <a:pt x="87808" y="2038655"/>
                </a:lnTo>
                <a:lnTo>
                  <a:pt x="130160" y="2056528"/>
                </a:lnTo>
                <a:lnTo>
                  <a:pt x="177291" y="2062861"/>
                </a:lnTo>
                <a:lnTo>
                  <a:pt x="2991103" y="2062861"/>
                </a:lnTo>
                <a:lnTo>
                  <a:pt x="3038235" y="2056528"/>
                </a:lnTo>
                <a:lnTo>
                  <a:pt x="3080587" y="2038655"/>
                </a:lnTo>
                <a:lnTo>
                  <a:pt x="3116468" y="2010933"/>
                </a:lnTo>
                <a:lnTo>
                  <a:pt x="3144190" y="1975052"/>
                </a:lnTo>
                <a:lnTo>
                  <a:pt x="3162063" y="1932700"/>
                </a:lnTo>
                <a:lnTo>
                  <a:pt x="3168395" y="1885569"/>
                </a:lnTo>
                <a:lnTo>
                  <a:pt x="3168395" y="177292"/>
                </a:lnTo>
                <a:lnTo>
                  <a:pt x="3162063" y="130160"/>
                </a:lnTo>
                <a:lnTo>
                  <a:pt x="3144190" y="87808"/>
                </a:lnTo>
                <a:lnTo>
                  <a:pt x="3116468" y="51927"/>
                </a:lnTo>
                <a:lnTo>
                  <a:pt x="3080587" y="24205"/>
                </a:lnTo>
                <a:lnTo>
                  <a:pt x="3038235" y="6332"/>
                </a:lnTo>
                <a:lnTo>
                  <a:pt x="2991103" y="0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0" name="object 6"/>
          <p:cNvSpPr>
            <a:spLocks noChangeArrowheads="1"/>
          </p:cNvSpPr>
          <p:nvPr/>
        </p:nvSpPr>
        <p:spPr bwMode="auto">
          <a:xfrm>
            <a:off x="5435600" y="0"/>
            <a:ext cx="3168650" cy="2062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29088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304800" y="2066925"/>
            <a:ext cx="8458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Small goitre : No treatment. Annual review.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Large goitres : Partial thyroidectomy.</a:t>
            </a: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endParaRPr lang="en-US" sz="2900">
              <a:solidFill>
                <a:srgbClr val="FFFFFF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Radioactive iodine	</a:t>
            </a: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>
              <a:spcBef>
                <a:spcPts val="14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Recurrence is common after 10-20 years.</a:t>
            </a:r>
            <a:endParaRPr lang="en-US"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694113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Thyroidectomy</a:t>
            </a:r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152400" y="2384425"/>
            <a:ext cx="8534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Surgical removal of all or a part of the gland.</a:t>
            </a:r>
            <a:endParaRPr lang="en-US" sz="2900"/>
          </a:p>
          <a:p>
            <a:pPr marL="331788" indent="-319088">
              <a:spcBef>
                <a:spcPts val="50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42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Indications: Thyroid carcinoma. Hyperthyroidism.  Very enlarged thyroid. Symptomatic obstruction.</a:t>
            </a:r>
            <a:endParaRPr lang="en-US" sz="2900"/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6010275" y="0"/>
            <a:ext cx="2571750" cy="3267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1676400"/>
            <a:ext cx="8381999" cy="475450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Blood supply</a:t>
            </a:r>
          </a:p>
          <a:p>
            <a:pPr marL="331788" indent="-319088">
              <a:spcBef>
                <a:spcPts val="100"/>
              </a:spcBef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Arterial supply:  - superior thyroid artery</a:t>
            </a:r>
            <a:endParaRPr lang="en-US" sz="2800" dirty="0">
              <a:latin typeface="Arial" charset="0"/>
              <a:cs typeface="Arial" charset="0"/>
            </a:endParaRPr>
          </a:p>
          <a:p>
            <a:pPr marL="3074988" lvl="6" indent="-319088">
              <a:lnSpc>
                <a:spcPts val="3113"/>
              </a:lnSpc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inferior thyroid artery  </a:t>
            </a:r>
          </a:p>
          <a:p>
            <a:pPr marL="331788" indent="-319088">
              <a:lnSpc>
                <a:spcPts val="3113"/>
              </a:lnSpc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Venous supply - superior thyroid vein</a:t>
            </a:r>
            <a:endParaRPr lang="en-US" sz="2800" dirty="0">
              <a:latin typeface="Arial" charset="0"/>
              <a:cs typeface="Arial" charset="0"/>
            </a:endParaRPr>
          </a:p>
          <a:p>
            <a:pPr marL="3074988" lvl="6" indent="-319088">
              <a:lnSpc>
                <a:spcPts val="2975"/>
              </a:lnSpc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- inferior thyroid vein</a:t>
            </a:r>
            <a:endParaRPr lang="en-US" sz="2800" dirty="0">
              <a:latin typeface="Arial" charset="0"/>
              <a:cs typeface="Arial" charset="0"/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Nerve supply</a:t>
            </a: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Superior laryngeal nerve</a:t>
            </a:r>
            <a:endParaRPr lang="en-US" sz="2800" dirty="0">
              <a:latin typeface="Arial" charset="0"/>
              <a:cs typeface="Arial" charset="0"/>
            </a:endParaRP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Recurrent laryngeal nerve</a:t>
            </a:r>
            <a:endParaRPr lang="en-US" sz="2800" dirty="0">
              <a:latin typeface="Arial" charset="0"/>
              <a:cs typeface="Arial" charset="0"/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Lymphatic drainage</a:t>
            </a:r>
          </a:p>
          <a:p>
            <a:pPr marL="1450975" lvl="1" indent="-193675"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Lateral deep cervical lymph node</a:t>
            </a:r>
            <a:endParaRPr lang="en-US" sz="2800" dirty="0">
              <a:latin typeface="Arial" charset="0"/>
              <a:cs typeface="Arial" charset="0"/>
            </a:endParaRP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Pretracheal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 tracheal lymph nodes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540125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150" y="1535113"/>
            <a:ext cx="4043363" cy="3211512"/>
          </a:xfrm>
          <a:prstGeom prst="rect">
            <a:avLst/>
          </a:prstGeom>
        </p:spPr>
        <p:txBody>
          <a:bodyPr lIns="0" tIns="100965" rIns="0" bIns="0">
            <a:spAutoFit/>
          </a:bodyPr>
          <a:lstStyle/>
          <a:p>
            <a:pPr marL="332740" indent="-320040" fontAlgn="auto">
              <a:spcBef>
                <a:spcPts val="7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Hypothyroidism.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Laryngeal nerve</a:t>
            </a:r>
            <a:r>
              <a:rPr sz="2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injury.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Hypoparathyroidism.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6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Chyle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leak.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1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Surgical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scar.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4195763" y="2932113"/>
            <a:ext cx="4851400" cy="3683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object 5"/>
          <p:cNvSpPr>
            <a:spLocks noChangeArrowheads="1"/>
          </p:cNvSpPr>
          <p:nvPr/>
        </p:nvSpPr>
        <p:spPr bwMode="auto">
          <a:xfrm>
            <a:off x="4259263" y="2997200"/>
            <a:ext cx="4668837" cy="3500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4240213" y="2978150"/>
            <a:ext cx="4706937" cy="3538538"/>
          </a:xfrm>
          <a:custGeom>
            <a:avLst/>
            <a:gdLst>
              <a:gd name="T0" fmla="*/ 0 w 4706620"/>
              <a:gd name="T1" fmla="*/ 0 h 3539490"/>
              <a:gd name="T2" fmla="*/ 4706620 w 4706620"/>
              <a:gd name="T3" fmla="*/ 3539490 h 3539490"/>
            </a:gdLst>
            <a:ahLst/>
            <a:cxnLst/>
            <a:rect l="T0" t="T1" r="T2" b="T3"/>
            <a:pathLst>
              <a:path w="4706620" h="3539490">
                <a:moveTo>
                  <a:pt x="0" y="3539109"/>
                </a:moveTo>
                <a:lnTo>
                  <a:pt x="4706112" y="3539109"/>
                </a:lnTo>
                <a:lnTo>
                  <a:pt x="4706112" y="0"/>
                </a:lnTo>
                <a:lnTo>
                  <a:pt x="0" y="0"/>
                </a:lnTo>
                <a:lnTo>
                  <a:pt x="0" y="353910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4705350" cy="6969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0000"/>
                </a:solidFill>
              </a:rPr>
              <a:t>THYROID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spc="-15" dirty="0">
                <a:solidFill>
                  <a:srgbClr val="FF0000"/>
                </a:solidFill>
              </a:rPr>
              <a:t>STORM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0" y="2209800"/>
            <a:ext cx="8915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r>
              <a:rPr lang="en-US" sz="2900">
                <a:solidFill>
                  <a:srgbClr val="FFFFFF"/>
                </a:solidFill>
              </a:rPr>
              <a:t>Rare but life threatening sudden severe  exarcerbation	of hyperthyroidism.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tabLst>
                <a:tab pos="331788" algn="l"/>
                <a:tab pos="2763838" algn="l"/>
              </a:tabLst>
            </a:pPr>
            <a:endParaRPr lang="en-US" sz="2900"/>
          </a:p>
          <a:p>
            <a:pPr marL="331788" indent="-319088">
              <a:lnSpc>
                <a:spcPct val="120000"/>
              </a:lnSpc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r>
              <a:rPr lang="en-US" sz="2900">
                <a:solidFill>
                  <a:srgbClr val="FFFFFF"/>
                </a:solidFill>
              </a:rPr>
              <a:t>Causes: Precipitated by stress,trauma, infection or pregnancy with  either unrecognized thyrotoxicosis or  inadequately treated thyrotoxicosis.  </a:t>
            </a:r>
          </a:p>
          <a:p>
            <a:pPr marL="331788" indent="-319088">
              <a:lnSpc>
                <a:spcPct val="120000"/>
              </a:lnSpc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endParaRPr lang="en-US"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hyroid storm clinical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52400"/>
            <a:ext cx="886301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2895600"/>
            <a:ext cx="3048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lines of treatment of thyroid st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990600"/>
            <a:ext cx="913606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019800" y="4267200"/>
            <a:ext cx="2590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5124450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HYPOTHYROIDISM</a:t>
            </a: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28600" y="1600200"/>
            <a:ext cx="89154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Insufficiency synthesis of thyroid hormones.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>
              <a:solidFill>
                <a:srgbClr val="FFFFFF"/>
              </a:solidFill>
            </a:endParaRP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00"/>
                </a:solidFill>
              </a:rPr>
              <a:t>More common than hyperthyroidism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3200">
              <a:solidFill>
                <a:srgbClr val="FFFF00"/>
              </a:solidFill>
            </a:endParaRP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00"/>
                </a:solidFill>
              </a:rPr>
              <a:t>99% is primary (&lt; 1% due to TSH deficiency)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>
              <a:solidFill>
                <a:srgbClr val="FFFF00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Female : Male ratio is 6 : 1.</a:t>
            </a:r>
            <a:endParaRPr lang="en-US" sz="2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/>
          <a:srcRect l="2509" t="6680" r="3448"/>
          <a:stretch>
            <a:fillRect/>
          </a:stretch>
        </p:blipFill>
        <p:spPr bwMode="auto">
          <a:xfrm>
            <a:off x="95250" y="0"/>
            <a:ext cx="90487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4648200" cy="1676400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5029200"/>
            <a:ext cx="4495800" cy="1066800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1981200" y="2514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Anti-thyroid drugs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8451850" cy="13684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spc="-10" dirty="0">
                <a:solidFill>
                  <a:srgbClr val="FF0000"/>
                </a:solidFill>
              </a:rPr>
              <a:t>HASHIMOTO’S</a:t>
            </a:r>
            <a:r>
              <a:rPr sz="4400" b="1" spc="-150" dirty="0">
                <a:solidFill>
                  <a:srgbClr val="FF0000"/>
                </a:solidFill>
              </a:rPr>
              <a:t> </a:t>
            </a:r>
            <a:r>
              <a:rPr sz="4400" b="1" dirty="0">
                <a:solidFill>
                  <a:srgbClr val="FF0000"/>
                </a:solidFill>
              </a:rPr>
              <a:t>THYROIDITIS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40963" name="object 3"/>
          <p:cNvSpPr txBox="1">
            <a:spLocks noChangeArrowheads="1"/>
          </p:cNvSpPr>
          <p:nvPr/>
        </p:nvSpPr>
        <p:spPr bwMode="auto">
          <a:xfrm>
            <a:off x="200416" y="1752600"/>
            <a:ext cx="8915400" cy="441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 dirty="0">
                <a:solidFill>
                  <a:srgbClr val="FFFFFF"/>
                </a:solidFill>
              </a:rPr>
              <a:t>Primary condition of hypothyroidism</a:t>
            </a:r>
            <a:endParaRPr lang="en-US" sz="3600" dirty="0"/>
          </a:p>
          <a:p>
            <a:pPr marL="331788" indent="-319088">
              <a:spcBef>
                <a:spcPts val="50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 dirty="0">
                <a:solidFill>
                  <a:srgbClr val="FFFFFF"/>
                </a:solidFill>
              </a:rPr>
              <a:t>Autoimmune.</a:t>
            </a: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endParaRPr lang="en-US" sz="3600" dirty="0">
              <a:solidFill>
                <a:srgbClr val="FFFFFF"/>
              </a:solidFill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Most common cause of hypothyroidism</a:t>
            </a:r>
          </a:p>
          <a:p>
            <a:pPr marL="331788" indent="-319088">
              <a:spcBef>
                <a:spcPts val="38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 dirty="0">
                <a:solidFill>
                  <a:srgbClr val="FFFFFF"/>
                </a:solidFill>
              </a:rPr>
              <a:t>Described by </a:t>
            </a:r>
            <a:r>
              <a:rPr lang="en-US" sz="3600" dirty="0" err="1">
                <a:solidFill>
                  <a:srgbClr val="FFFFFF"/>
                </a:solidFill>
              </a:rPr>
              <a:t>Hakaru</a:t>
            </a:r>
            <a:r>
              <a:rPr lang="en-US" sz="3600" dirty="0">
                <a:solidFill>
                  <a:srgbClr val="FFFFFF"/>
                </a:solidFill>
              </a:rPr>
              <a:t> Hashimoto</a:t>
            </a:r>
            <a:endParaRPr 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utoimmune hypothyroidism: T cells caught in the act | Nature Medicine"/>
          <p:cNvPicPr>
            <a:picLocks noChangeAspect="1" noChangeArrowheads="1"/>
          </p:cNvPicPr>
          <p:nvPr/>
        </p:nvPicPr>
        <p:blipFill>
          <a:blip r:embed="rId2"/>
          <a:srcRect r="24838"/>
          <a:stretch>
            <a:fillRect/>
          </a:stretch>
        </p:blipFill>
        <p:spPr bwMode="auto">
          <a:xfrm>
            <a:off x="93663" y="266700"/>
            <a:ext cx="8802687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eDucate | Hypothyroidism overview"/>
          <p:cNvPicPr>
            <a:picLocks noChangeAspect="1" noChangeArrowheads="1"/>
          </p:cNvPicPr>
          <p:nvPr/>
        </p:nvPicPr>
        <p:blipFill>
          <a:blip r:embed="rId2"/>
          <a:srcRect b="15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663950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MYXOEDEMA</a:t>
            </a:r>
          </a:p>
        </p:txBody>
      </p:sp>
      <p:sp>
        <p:nvSpPr>
          <p:cNvPr id="44035" name="object 3"/>
          <p:cNvSpPr txBox="1">
            <a:spLocks noChangeArrowheads="1"/>
          </p:cNvSpPr>
          <p:nvPr/>
        </p:nvSpPr>
        <p:spPr bwMode="auto">
          <a:xfrm>
            <a:off x="228600" y="1981200"/>
            <a:ext cx="8610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 algn="just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Severe hypothyroidism in which there is  </a:t>
            </a:r>
            <a:r>
              <a:rPr lang="en-US" sz="2900">
                <a:solidFill>
                  <a:srgbClr val="FFFF00"/>
                </a:solidFill>
              </a:rPr>
              <a:t>accumulation of hydrophilic  mucopolysaccharides </a:t>
            </a:r>
            <a:r>
              <a:rPr lang="en-US" sz="2900">
                <a:solidFill>
                  <a:srgbClr val="FFFFFF"/>
                </a:solidFill>
              </a:rPr>
              <a:t>in the skin and other  tissues.</a:t>
            </a:r>
          </a:p>
          <a:p>
            <a:pPr marL="331788" indent="-319088" algn="just">
              <a:spcBef>
                <a:spcPts val="1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 algn="just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Common in women.</a:t>
            </a:r>
          </a:p>
          <a:p>
            <a:pPr marL="331788" indent="-319088" algn="just">
              <a:spcBef>
                <a:spcPts val="7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0 h 6858000"/>
              <a:gd name="T2" fmla="*/ 9144000 w 9144000"/>
              <a:gd name="T3" fmla="*/ 6858000 h 6858000"/>
            </a:gdLst>
            <a:ahLst/>
            <a:cxnLst/>
            <a:rect l="T0" t="T1" r="T2" b="T3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5059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144463"/>
            <a:ext cx="7707312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hypothyroidism diagn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667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yroid Diseases. Q1: The most common thyroid function disorder is? 1)  Graves' disease 2) Hypothyroidism 3) Sub-acute thyroiditis 4) Thyroid  cancer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33350"/>
            <a:ext cx="8661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43;p21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8915400" cy="6181780"/>
          </a:xfrm>
        </p:spPr>
        <p:txBody>
          <a:bodyPr lIns="91425" tIns="45700" rIns="91425" bIns="45700"/>
          <a:lstStyle/>
          <a:p>
            <a:pPr marL="742950" lvl="1" indent="-285750">
              <a:spcBef>
                <a:spcPts val="363"/>
              </a:spcBef>
              <a:buClr>
                <a:srgbClr val="FFFFFF"/>
              </a:buClr>
              <a:buSzPts val="1600"/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A </a:t>
            </a:r>
            <a:r>
              <a:rPr lang="en-US" b="1" dirty="0" smtClean="0">
                <a:solidFill>
                  <a:srgbClr val="FFFF00"/>
                </a:solidFill>
                <a:ea typeface="Noto Sans Symbols"/>
                <a:cs typeface="Noto Sans Symbols"/>
                <a:sym typeface="Noto Sans Symbols"/>
              </a:rPr>
              <a:t>↓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FT4 and </a:t>
            </a:r>
            <a:r>
              <a:rPr lang="en-US" b="1" dirty="0" smtClean="0">
                <a:solidFill>
                  <a:srgbClr val="FFFF00"/>
                </a:solidFill>
                <a:ea typeface="Noto Sans Symbols"/>
                <a:cs typeface="Noto Sans Symbols"/>
                <a:sym typeface="Noto Sans Symbols"/>
              </a:rPr>
              <a:t>↑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TSH is diagnostic of primary hypothyroidism</a:t>
            </a:r>
          </a:p>
          <a:p>
            <a:pPr marL="742950" lvl="1" indent="-285750">
              <a:spcBef>
                <a:spcPts val="363"/>
              </a:spcBef>
              <a:buClr>
                <a:srgbClr val="FFFFFF"/>
              </a:buClr>
              <a:buSzPts val="1600"/>
              <a:buFontTx/>
              <a:buChar char="-"/>
            </a:pPr>
            <a:endParaRPr lang="en-US" dirty="0" smtClean="0"/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dirty="0" smtClean="0">
                <a:solidFill>
                  <a:srgbClr val="FF66FF"/>
                </a:solidFill>
                <a:cs typeface="Arial" pitchFamily="34" charset="0"/>
                <a:sym typeface="Arial" pitchFamily="34" charset="0"/>
              </a:rPr>
              <a:t>Serum T3 levels are variable (maybe in normal range)</a:t>
            </a:r>
            <a:endParaRPr lang="en-US" dirty="0" smtClean="0">
              <a:solidFill>
                <a:srgbClr val="FF66FF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dirty="0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+</a:t>
            </a:r>
            <a:r>
              <a:rPr lang="en-US" dirty="0" err="1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ve</a:t>
            </a:r>
            <a:r>
              <a:rPr lang="en-US" dirty="0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 test for thyroid autoantibodies (</a:t>
            </a:r>
            <a:r>
              <a:rPr lang="en-US" dirty="0" err="1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Tg</a:t>
            </a:r>
            <a:r>
              <a:rPr lang="en-US" dirty="0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Ab</a:t>
            </a:r>
            <a:r>
              <a:rPr lang="en-US" dirty="0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 &amp; TPO </a:t>
            </a:r>
            <a:r>
              <a:rPr lang="en-US" dirty="0" err="1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Ab</a:t>
            </a:r>
            <a:r>
              <a:rPr lang="en-US" dirty="0" smtClean="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) PLUS an enlarged thyroid gland suggest Hashimoto’s thyroiditis </a:t>
            </a:r>
            <a:endParaRPr lang="en-US" dirty="0" smtClean="0">
              <a:solidFill>
                <a:srgbClr val="00FF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If TSH is </a:t>
            </a:r>
            <a:r>
              <a:rPr lang="en-US" dirty="0" smtClean="0">
                <a:solidFill>
                  <a:srgbClr val="FFFFFF"/>
                </a:solidFill>
                <a:ea typeface="Noto Sans Symbols"/>
                <a:cs typeface="Noto Sans Symbols"/>
                <a:sym typeface="Noto Sans Symbols"/>
              </a:rPr>
              <a:t>↑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&amp; FT4 &amp; FT3 are normal we call this condition 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subclinical hypothyroidism</a:t>
            </a:r>
            <a:endParaRPr lang="en-US" dirty="0" smtClean="0">
              <a:solidFill>
                <a:srgbClr val="FFFF00"/>
              </a:solidFill>
            </a:endParaRPr>
          </a:p>
          <a:p>
            <a:pPr indent="-250825">
              <a:lnSpc>
                <a:spcPct val="150000"/>
              </a:lnSpc>
              <a:spcBef>
                <a:spcPts val="363"/>
              </a:spcBef>
              <a:buSzPts val="1400"/>
              <a:buFontTx/>
              <a:buNone/>
            </a:pPr>
            <a:endParaRPr lang="en-US" sz="2800" b="1" dirty="0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2552700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20" dirty="0"/>
              <a:t>Treatment</a:t>
            </a:r>
            <a:endParaRPr sz="4400"/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692150" y="1622425"/>
            <a:ext cx="78422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Thyroxine therapy.</a:t>
            </a:r>
            <a:endParaRPr lang="en-US" sz="2900"/>
          </a:p>
          <a:p>
            <a:pPr marL="331788" indent="-319088"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31788" indent="-319088" algn="ctr">
              <a:spcBef>
                <a:spcPts val="2563"/>
              </a:spcBef>
              <a:tabLst>
                <a:tab pos="331788" algn="l"/>
              </a:tabLst>
            </a:pPr>
            <a:r>
              <a:rPr lang="en-US" sz="6000">
                <a:solidFill>
                  <a:srgbClr val="FFFF00"/>
                </a:solidFill>
              </a:rPr>
              <a:t>LEVOTHYROXINE</a:t>
            </a:r>
          </a:p>
          <a:p>
            <a:pPr marL="331788" indent="-319088">
              <a:spcBef>
                <a:spcPts val="2563"/>
              </a:spcBef>
              <a:tabLst>
                <a:tab pos="331788" algn="l"/>
              </a:tabLst>
            </a:pPr>
            <a:endParaRPr lang="en-US" sz="6000"/>
          </a:p>
          <a:p>
            <a:pPr marL="331788" indent="-319088">
              <a:spcBef>
                <a:spcPts val="338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Helps in both hypothyroidism and goitre  shrinkage</a:t>
            </a:r>
            <a:endParaRPr lang="en-US" sz="2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Image result for instruction for levothyrox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AutoShape 4" descr="Image result for instruction for levothyrox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0" name="Picture 6" descr="Image result for instruction for levothyroxine"/>
          <p:cNvPicPr>
            <a:picLocks noChangeAspect="1" noChangeArrowheads="1"/>
          </p:cNvPicPr>
          <p:nvPr/>
        </p:nvPicPr>
        <p:blipFill>
          <a:blip r:embed="rId2"/>
          <a:srcRect t="60001" b="10001"/>
          <a:stretch>
            <a:fillRect/>
          </a:stretch>
        </p:blipFill>
        <p:spPr bwMode="auto">
          <a:xfrm>
            <a:off x="0" y="2667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Image result for instruction for levothyrox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5461000" cy="6969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0000"/>
                </a:solidFill>
              </a:rPr>
              <a:t>MYXOEDEMA</a:t>
            </a:r>
            <a:r>
              <a:rPr sz="4400" spc="-3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COMA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152400" y="1622424"/>
            <a:ext cx="8520113" cy="46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335" rIns="0" bIns="0">
            <a:spAutoFit/>
          </a:bodyPr>
          <a:lstStyle/>
          <a:p>
            <a:pPr marL="331788" indent="-319088" algn="just">
              <a:lnSpc>
                <a:spcPct val="15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Uncommon but life threatening form of  untreated hypothyroidism with physiological  </a:t>
            </a:r>
            <a:r>
              <a:rPr lang="en-US" sz="2800" dirty="0" err="1">
                <a:solidFill>
                  <a:srgbClr val="FFFFFF"/>
                </a:solidFill>
              </a:rPr>
              <a:t>decompensation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dirty="0"/>
          </a:p>
          <a:p>
            <a:pPr marL="331788" indent="-319088" algn="just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Occurs in patients with long standing  hypothyroidism.</a:t>
            </a:r>
            <a:endParaRPr lang="en-US" sz="2800" dirty="0"/>
          </a:p>
          <a:p>
            <a:pPr marL="331788" indent="-319088" algn="just">
              <a:lnSpc>
                <a:spcPct val="150000"/>
              </a:lnSpc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Precipitated by a climate induced hypothermia,  infection, drug therapy and other systemic  </a:t>
            </a:r>
            <a:r>
              <a:rPr lang="en-US" sz="2800" dirty="0" smtClean="0">
                <a:solidFill>
                  <a:srgbClr val="FFFFFF"/>
                </a:solidFill>
              </a:rPr>
              <a:t>conditions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204788"/>
            <a:ext cx="8593137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Management of </a:t>
            </a:r>
            <a:r>
              <a:rPr lang="en-US" sz="3600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Myxedema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Coma</a:t>
            </a:r>
            <a:endParaRPr/>
          </a:p>
        </p:txBody>
      </p:sp>
      <p:sp>
        <p:nvSpPr>
          <p:cNvPr id="54275" name="Google Shape;183;p2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915400" cy="4985940"/>
          </a:xfrm>
        </p:spPr>
        <p:txBody>
          <a:bodyPr lIns="91425" tIns="45700" rIns="91425" bIns="45700"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Initiate therapy if presumptive clinical diagnosis after TSH, FT3 FT4 drawn. Also draw serum cortisol, ACTH, glucose.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General measures: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Patient should be in ICU setting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Support ventilation as respiratory failure is the major cause of death in   myxedema coma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monitors ABG`s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support blood pressure; hypotension may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respond poorly to 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pressor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agents until thyroid hormone is replaced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hypothermia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will respond to thyroxin therapy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 in interim use passive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warming only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hyponatremia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will also be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corrected by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thyroxine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therapy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majority of cases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hypoglycemia requires IV glucose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avoid fluid overload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object 8"/>
          <p:cNvSpPr>
            <a:spLocks noChangeArrowheads="1"/>
          </p:cNvSpPr>
          <p:nvPr/>
        </p:nvSpPr>
        <p:spPr bwMode="auto">
          <a:xfrm>
            <a:off x="6075363" y="6445250"/>
            <a:ext cx="2505075" cy="412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200" name="Picture 1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6675"/>
            <a:ext cx="8696325" cy="679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Management of </a:t>
            </a:r>
            <a:r>
              <a:rPr lang="en-US" sz="3600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Myxedema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Coma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029200"/>
          </a:xfrm>
        </p:spPr>
        <p:txBody>
          <a:bodyPr spcFirstLastPara="1" lIns="91425" tIns="45700" rIns="91425" bIns="4570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Specific measure:</a:t>
            </a:r>
            <a:endParaRPr sz="2400">
              <a:latin typeface="+mj-lt"/>
            </a:endParaRPr>
          </a:p>
          <a:p>
            <a:pPr marL="742950" lvl="1" indent="-285750" algn="just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L-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thyroxine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0.2-0.5 mg IV bolus, followed by 0.1 mg IV OD until oral therapy is tolerated  </a:t>
            </a:r>
            <a:endParaRPr sz="2400" b="1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Results in clinical response in hours </a:t>
            </a:r>
            <a:endParaRPr lang="en-US" sz="2400" dirty="0" smtClean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Tx/>
              <a:buNone/>
              <a:defRPr/>
            </a:pPr>
            <a:endParaRPr sz="2400">
              <a:latin typeface="+mj-lt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Adrenal insufficiency may be precipitated by administration of thyroid hormone 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therefore hydrocortisone 100 mg IV q 8h is usually given until the results of the initial plasma 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cortisol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is known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Tx/>
              <a:buNone/>
              <a:defRPr/>
            </a:pPr>
            <a:endParaRPr sz="2400" b="1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Identify and treat the underlying precipitant cause</a:t>
            </a:r>
            <a:r>
              <a:rPr lang="en-US" sz="24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 result for summary clipart"/>
          <p:cNvPicPr>
            <a:picLocks noChangeAspect="1" noChangeArrowheads="1"/>
          </p:cNvPicPr>
          <p:nvPr/>
        </p:nvPicPr>
        <p:blipFill>
          <a:blip r:embed="rId2"/>
          <a:srcRect b="12605"/>
          <a:stretch>
            <a:fillRect/>
          </a:stretch>
        </p:blipFill>
        <p:spPr bwMode="auto">
          <a:xfrm>
            <a:off x="1447800" y="1752600"/>
            <a:ext cx="5932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Related image"/>
          <p:cNvPicPr>
            <a:picLocks noChangeAspect="1" noChangeArrowheads="1"/>
          </p:cNvPicPr>
          <p:nvPr/>
        </p:nvPicPr>
        <p:blipFill>
          <a:blip r:embed="rId2"/>
          <a:srcRect b="8218"/>
          <a:stretch>
            <a:fillRect/>
          </a:stretch>
        </p:blipFill>
        <p:spPr bwMode="auto">
          <a:xfrm>
            <a:off x="304800" y="127000"/>
            <a:ext cx="86106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http://www.labpedia.net/static/media/uploads/TSH%20role%20in%20thyroid%20diseas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304800"/>
            <a:ext cx="90249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bject 2"/>
          <p:cNvSpPr txBox="1">
            <a:spLocks noChangeArrowheads="1"/>
          </p:cNvSpPr>
          <p:nvPr/>
        </p:nvSpPr>
        <p:spPr bwMode="auto">
          <a:xfrm>
            <a:off x="692150" y="360363"/>
            <a:ext cx="279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400">
                <a:solidFill>
                  <a:srgbClr val="EBDDC3"/>
                </a:solidFill>
              </a:rPr>
              <a:t>Conclusion</a:t>
            </a:r>
            <a:endParaRPr lang="en-US" sz="4400"/>
          </a:p>
        </p:txBody>
      </p:sp>
      <p:sp>
        <p:nvSpPr>
          <p:cNvPr id="63491" name="object 3"/>
          <p:cNvSpPr txBox="1">
            <a:spLocks noChangeArrowheads="1"/>
          </p:cNvSpPr>
          <p:nvPr/>
        </p:nvSpPr>
        <p:spPr bwMode="auto">
          <a:xfrm>
            <a:off x="974725" y="1622425"/>
            <a:ext cx="66087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7625" indent="-36513">
              <a:spcBef>
                <a:spcPts val="100"/>
              </a:spcBef>
            </a:pPr>
            <a:r>
              <a:rPr lang="en-US" sz="2900">
                <a:solidFill>
                  <a:srgbClr val="FFFFFF"/>
                </a:solidFill>
              </a:rPr>
              <a:t>A self assessment of thyroid gland is  necessary for earliar detection of thyroid  disorders.</a:t>
            </a:r>
            <a:endParaRPr lang="en-US" sz="2900"/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136650" y="2728913"/>
            <a:ext cx="6924675" cy="35829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3" name="object 5"/>
          <p:cNvSpPr>
            <a:spLocks noChangeArrowheads="1"/>
          </p:cNvSpPr>
          <p:nvPr/>
        </p:nvSpPr>
        <p:spPr bwMode="auto">
          <a:xfrm>
            <a:off x="1295400" y="3352800"/>
            <a:ext cx="6335713" cy="299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 noGrp="1"/>
          </p:cNvSpPr>
          <p:nvPr>
            <p:ph type="title"/>
          </p:nvPr>
        </p:nvSpPr>
        <p:spPr>
          <a:xfrm>
            <a:off x="1450975" y="2743200"/>
            <a:ext cx="6800850" cy="14890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z="9600" smtClean="0">
                <a:latin typeface="Arial" pitchFamily="34" charset="0"/>
                <a:cs typeface="Arial" pitchFamily="34" charset="0"/>
              </a:rPr>
              <a:t>THANKYOU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yroid hormones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150"/>
            <a:ext cx="7450138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muhadharaty.com/files/lectures/012/file11475.pptx_d/image3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bpedia.net/static/media/uploads/Thyroid%20binding%20proteins%20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539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abpedia.net/static/media/uploads/TSH%20%20role%20on%20thyroid%20g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457200"/>
            <a:ext cx="801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www.labpedia.net/static/media/uploads/T4%20to%20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7073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6" ma:contentTypeDescription="Create a new document." ma:contentTypeScope="" ma:versionID="f5c6035b3837814a3797ec3ab64462a8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62f3c7b977a858fab754636425601b9b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C8CC6-9F17-491E-ABE2-3C5964D90A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857739-C8D6-44A2-9332-12A586768E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C6D11-2B0A-4C35-B930-33CD5596A7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854</Words>
  <Application>Microsoft Office PowerPoint</Application>
  <PresentationFormat>عرض على الشاشة (3:4)‏</PresentationFormat>
  <Paragraphs>155</Paragraphs>
  <Slides>55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Office Theme</vt:lpstr>
      <vt:lpstr>THYROID DISORDERS </vt:lpstr>
      <vt:lpstr>INTRODUCTION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THYROTOXICOSIS</vt:lpstr>
      <vt:lpstr>عرض تقديمي في PowerPoint</vt:lpstr>
      <vt:lpstr>GRAVE’S DISEASE</vt:lpstr>
      <vt:lpstr>Signs and symptoms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Graves’ Disease</vt:lpstr>
      <vt:lpstr>Investigations</vt:lpstr>
      <vt:lpstr>عرض تقديمي في PowerPoint</vt:lpstr>
      <vt:lpstr>عرض تقديمي في PowerPoint</vt:lpstr>
      <vt:lpstr>عرض تقديمي في PowerPoint</vt:lpstr>
      <vt:lpstr>MULTINODULAR GOITRE</vt:lpstr>
      <vt:lpstr>Symptoms</vt:lpstr>
      <vt:lpstr>Management</vt:lpstr>
      <vt:lpstr>Thyroidectomy</vt:lpstr>
      <vt:lpstr>Complications</vt:lpstr>
      <vt:lpstr>THYROID STORM</vt:lpstr>
      <vt:lpstr>عرض تقديمي في PowerPoint</vt:lpstr>
      <vt:lpstr>عرض تقديمي في PowerPoint</vt:lpstr>
      <vt:lpstr>HYPOTHYROIDISM</vt:lpstr>
      <vt:lpstr>عرض تقديمي في PowerPoint</vt:lpstr>
      <vt:lpstr>HASHIMOTO’S THYROIDITIS</vt:lpstr>
      <vt:lpstr>عرض تقديمي في PowerPoint</vt:lpstr>
      <vt:lpstr>عرض تقديمي في PowerPoint</vt:lpstr>
      <vt:lpstr>MYXOEDEMA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</vt:lpstr>
      <vt:lpstr>عرض تقديمي في PowerPoint</vt:lpstr>
      <vt:lpstr>عرض تقديمي في PowerPoint</vt:lpstr>
      <vt:lpstr>MYXOEDEMA COMA</vt:lpstr>
      <vt:lpstr>عرض تقديمي في PowerPoint</vt:lpstr>
      <vt:lpstr>Management of Myxedema Coma</vt:lpstr>
      <vt:lpstr>Management of Myxedema Coma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 -</dc:title>
  <dc:creator>Ahmed ElAzony</dc:creator>
  <cp:lastModifiedBy>MCC</cp:lastModifiedBy>
  <cp:revision>111</cp:revision>
  <dcterms:created xsi:type="dcterms:W3CDTF">2019-04-16T21:57:36Z</dcterms:created>
  <dcterms:modified xsi:type="dcterms:W3CDTF">2021-05-16T09:21:11Z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2019-04-16T00:00:00Z</vt:filetime>
  </property>
  <property fmtid="{D5CDD505-2E9C-101B-9397-08002B2CF9AE}" pid="5" name="ContentTypeId">
    <vt:lpwstr>0x010100CB1B357AF2F8B24E9C0BEF8592B8D98A</vt:lpwstr>
  </property>
</Properties>
</file>