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78" r:id="rId2"/>
    <p:sldId id="303" r:id="rId3"/>
    <p:sldId id="284" r:id="rId4"/>
    <p:sldId id="296" r:id="rId5"/>
    <p:sldId id="285" r:id="rId6"/>
    <p:sldId id="286" r:id="rId7"/>
    <p:sldId id="295" r:id="rId8"/>
    <p:sldId id="287" r:id="rId9"/>
    <p:sldId id="299" r:id="rId10"/>
    <p:sldId id="289" r:id="rId11"/>
    <p:sldId id="306" r:id="rId12"/>
    <p:sldId id="291" r:id="rId13"/>
    <p:sldId id="307" r:id="rId14"/>
    <p:sldId id="308" r:id="rId15"/>
    <p:sldId id="309" r:id="rId16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6589" autoAdjust="0"/>
  </p:normalViewPr>
  <p:slideViewPr>
    <p:cSldViewPr>
      <p:cViewPr varScale="1">
        <p:scale>
          <a:sx n="70" d="100"/>
          <a:sy n="70" d="100"/>
        </p:scale>
        <p:origin x="-8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9D20EF3F-FDE2-4398-A78C-DC3F260F80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C163523-F273-439E-8194-E778772E63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6AF45-0B4E-40E2-A242-BDEFDF781BF0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EBE41E6-0006-4FA6-844F-60F3BEAEEC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15DAD8C-4DC9-46B1-A508-49BA731A6D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6E205-E2CB-4345-8989-2A41A2996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38191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E2453F8-CACD-4C9C-918D-039F235A09D5}" type="datetimeFigureOut">
              <a:rPr lang="ar-EG" smtClean="0"/>
              <a:pPr/>
              <a:t>17/08/1442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6ACE6F7-5378-4E7A-8B8F-26AC91FF3D8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="" xmlns:p14="http://schemas.microsoft.com/office/powerpoint/2010/main" val="1904350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</p:spTree>
    <p:extLst>
      <p:ext uri="{BB962C8B-B14F-4D97-AF65-F5344CB8AC3E}">
        <p14:creationId xmlns="" xmlns:p14="http://schemas.microsoft.com/office/powerpoint/2010/main" val="271544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2267-C924-440B-8B62-1F1791B3C169}" type="datetime8">
              <a:rPr lang="ar-EG" smtClean="0"/>
              <a:pPr/>
              <a:t>30 آذار، 21</a:t>
            </a:fld>
            <a:endParaRPr lang="ar-E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34FE-4587-4B60-9FD3-71D1CCB09431}" type="datetime8">
              <a:rPr lang="ar-EG" smtClean="0"/>
              <a:pPr/>
              <a:t>30 آذار، 21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A54F-DBC6-45E4-832D-3ADF2FD0BD8D}" type="datetime8">
              <a:rPr lang="ar-EG" smtClean="0"/>
              <a:pPr/>
              <a:t>30 آذار، 21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F9282-BC78-4228-AA31-5CD23FD9E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4621B-F155-40AF-959A-BF38D1D5AAE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53A1-C47B-4D2D-88FC-BD9F4E60314B}" type="datetime8">
              <a:rPr lang="ar-EG" smtClean="0"/>
              <a:pPr/>
              <a:t>30 آذار، 21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9100-2FF1-4CCB-A92B-CFBD1F995BFA}" type="datetime8">
              <a:rPr lang="ar-EG" smtClean="0"/>
              <a:pPr/>
              <a:t>30 آذار، 21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9D91-110D-4039-BE3A-E94EC1EA8AF4}" type="datetime8">
              <a:rPr lang="ar-EG" smtClean="0"/>
              <a:pPr/>
              <a:t>30 آذار، 21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4E9D-348F-46EC-AD95-39ED943E0200}" type="datetime8">
              <a:rPr lang="ar-EG" smtClean="0"/>
              <a:pPr/>
              <a:t>30 آذار، 21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9ECE-84C0-43D9-831A-C3782F3B877F}" type="datetime8">
              <a:rPr lang="ar-EG" smtClean="0"/>
              <a:pPr/>
              <a:t>30 آذار، 21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4A86-61FC-4EE3-9B7A-2AC28001E9EC}" type="datetime8">
              <a:rPr lang="ar-EG" smtClean="0"/>
              <a:pPr/>
              <a:t>30 آذار، 21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52C6-FBCD-4EAA-8675-5390ECA0FDFB}" type="datetime8">
              <a:rPr lang="ar-EG" smtClean="0"/>
              <a:pPr/>
              <a:t>30 آذار، 21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284D-370C-466C-A0F1-11E9A8503055}" type="datetime8">
              <a:rPr lang="ar-EG" smtClean="0"/>
              <a:pPr/>
              <a:t>30 آذار، 21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37C7BE-596C-4AC6-AE1D-958C0E63B6C7}" type="datetime8">
              <a:rPr lang="ar-EG" smtClean="0"/>
              <a:pPr/>
              <a:t>30 آذار، 21</a:t>
            </a:fld>
            <a:endParaRPr lang="ar-E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sldNum="0" hdr="0" ftr="0" dt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thelifetree.com/images/roundworms0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3588" y="1500174"/>
            <a:ext cx="4116833" cy="1818703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GIT Micro Lab 2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2020-2021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B9AD781B-E1DF-4249-8F04-5A816E0AAC2B}"/>
              </a:ext>
            </a:extLst>
          </p:cNvPr>
          <p:cNvSpPr txBox="1"/>
          <p:nvPr/>
        </p:nvSpPr>
        <p:spPr>
          <a:xfrm>
            <a:off x="2339752" y="4365104"/>
            <a:ext cx="5335587" cy="163195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rt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Dr. Mohammad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Odaibat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  <a:p>
            <a:pPr algn="ctr" rt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Department of Microbiology and Pathology </a:t>
            </a:r>
          </a:p>
          <a:p>
            <a:pPr algn="ctr" rt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Faculty of Medicine,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Mu’tah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 University </a:t>
            </a:r>
          </a:p>
          <a:p>
            <a:pPr algn="ctr" rtl="1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  <a:p>
            <a:pPr algn="ctr" rtl="1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g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214422"/>
            <a:ext cx="3428992" cy="500066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24" y="357166"/>
            <a:ext cx="657229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Egg of Ancylostoma duodenale (D.S)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214422"/>
            <a:ext cx="5143536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457200" indent="-457200" algn="l" rtl="0">
              <a:lnSpc>
                <a:spcPct val="200000"/>
              </a:lnSpc>
            </a:pPr>
            <a:r>
              <a:rPr lang="en-US" sz="24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Shape: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Oval with blunt rounded poles.</a:t>
            </a:r>
          </a:p>
          <a:p>
            <a:pPr marL="457200" indent="-457200" algn="l" rtl="0">
              <a:lnSpc>
                <a:spcPct val="200000"/>
              </a:lnSpc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Shell: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Thin.</a:t>
            </a:r>
          </a:p>
          <a:p>
            <a:pPr marL="457200" indent="-457200" algn="l" rtl="0">
              <a:lnSpc>
                <a:spcPct val="200000"/>
              </a:lnSpc>
            </a:pPr>
            <a:r>
              <a:rPr lang="en-US" sz="24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Color: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Translucent.</a:t>
            </a:r>
          </a:p>
          <a:p>
            <a:pPr marL="457200" indent="-457200" algn="just" rtl="0">
              <a:lnSpc>
                <a:spcPct val="200000"/>
              </a:lnSpc>
            </a:pPr>
            <a:r>
              <a:rPr lang="en-US" sz="24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Contents: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Immature (4-cell stage)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with empty space between the shell and contents.</a:t>
            </a:r>
            <a:endParaRPr lang="ar-EG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5" y="285750"/>
            <a:ext cx="6143625" cy="523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Ancylostoma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rhabditiform larva</a:t>
            </a:r>
            <a:endParaRPr lang="ar-EG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593" r="11150" b="16512"/>
          <a:stretch>
            <a:fillRect/>
          </a:stretch>
        </p:blipFill>
        <p:spPr bwMode="auto">
          <a:xfrm>
            <a:off x="4000500" y="1000125"/>
            <a:ext cx="4929188" cy="18573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0188" y="3286125"/>
            <a:ext cx="6000750" cy="523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Ancylostoma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filariform larva (I.S)</a:t>
            </a:r>
            <a:endParaRPr lang="ar-EG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79" t="2367" r="11917" b="8580"/>
          <a:stretch>
            <a:fillRect/>
          </a:stretch>
        </p:blipFill>
        <p:spPr bwMode="auto">
          <a:xfrm>
            <a:off x="3714750" y="4143375"/>
            <a:ext cx="5143500" cy="19288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4313" y="4214813"/>
            <a:ext cx="3286125" cy="19383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-Longer.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-Cylindrical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oesophagus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.</a:t>
            </a:r>
          </a:p>
          <a:p>
            <a:pPr marL="457200" indent="-45720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-Pointed tail end. </a:t>
            </a:r>
          </a:p>
          <a:p>
            <a:pPr marL="457200" indent="-45720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-Sheathed.  </a:t>
            </a:r>
            <a:endParaRPr lang="ar-EG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313" y="1214438"/>
            <a:ext cx="3500437" cy="1420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-Smaller.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-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Rhabditiform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oesophagus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.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-Pointed tail end.</a:t>
            </a:r>
            <a:endParaRPr lang="ar-EG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763918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000108"/>
            <a:ext cx="321471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Rhabditiform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larva (D.S)</a:t>
            </a:r>
            <a:endParaRPr lang="ar-EG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7884" y="714356"/>
            <a:ext cx="2571768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Filariform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larva (I.S)</a:t>
            </a:r>
            <a:endParaRPr lang="ar-EG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00694" y="1643050"/>
            <a:ext cx="3286148" cy="1420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-Larger.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-Cylindrical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oesophagus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.</a:t>
            </a:r>
          </a:p>
          <a:p>
            <a:pPr marL="457200" indent="-457200" algn="just" rtl="0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-Non sheathed.  </a:t>
            </a:r>
            <a:endParaRPr lang="ar-EG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9.jpg"/>
          <p:cNvPicPr>
            <a:picLocks noChangeAspect="1"/>
          </p:cNvPicPr>
          <p:nvPr/>
        </p:nvPicPr>
        <p:blipFill>
          <a:blip r:embed="rId2" cstate="print"/>
          <a:srcRect l="3551" t="2419" r="4611" b="24999"/>
          <a:stretch>
            <a:fillRect/>
          </a:stretch>
        </p:blipFill>
        <p:spPr bwMode="auto">
          <a:xfrm>
            <a:off x="5286380" y="3714752"/>
            <a:ext cx="364333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472" y="1928802"/>
            <a:ext cx="3571900" cy="1420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Shorter.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Rhabditiform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oesophagus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Blunt end.</a:t>
            </a:r>
            <a:endParaRPr lang="ar-EG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atrix\Downloads\rhablarvae-of strongyloi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29000"/>
            <a:ext cx="4214842" cy="30003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71736" y="0"/>
            <a:ext cx="457203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2800" b="1" dirty="0" err="1">
                <a:solidFill>
                  <a:srgbClr val="C00000"/>
                </a:solidFill>
              </a:rPr>
              <a:t>Strongyloides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stercoralis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i="1" smtClean="0">
                <a:solidFill>
                  <a:srgbClr val="990000"/>
                </a:solidFill>
              </a:rPr>
              <a:t>Enterobius vermicularis </a:t>
            </a:r>
            <a:r>
              <a:rPr lang="en-US" sz="4000" smtClean="0">
                <a:solidFill>
                  <a:srgbClr val="990000"/>
                </a:solidFill>
              </a:rPr>
              <a:t>(pin worm)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430486"/>
            <a:ext cx="6192838" cy="5022850"/>
          </a:xfrm>
        </p:spPr>
        <p:txBody>
          <a:bodyPr/>
          <a:lstStyle/>
          <a:p>
            <a:pPr algn="just" rtl="0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Location of adult:</a:t>
            </a:r>
            <a:r>
              <a:rPr lang="en-US" sz="2800" dirty="0" smtClean="0"/>
              <a:t> </a:t>
            </a:r>
            <a:r>
              <a:rPr lang="en-US" dirty="0" smtClean="0"/>
              <a:t>Large intestine of man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Infective stage:</a:t>
            </a:r>
            <a:r>
              <a:rPr lang="en-US" sz="2800" dirty="0" smtClean="0"/>
              <a:t> </a:t>
            </a:r>
            <a:r>
              <a:rPr lang="en-US" dirty="0" err="1" smtClean="0"/>
              <a:t>Embryonated</a:t>
            </a:r>
            <a:r>
              <a:rPr lang="en-US" dirty="0" smtClean="0"/>
              <a:t> egg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Mode of transmission:</a:t>
            </a:r>
            <a:r>
              <a:rPr lang="en-US" sz="2800" dirty="0" smtClean="0"/>
              <a:t> </a:t>
            </a:r>
            <a:r>
              <a:rPr lang="en-US" dirty="0" smtClean="0"/>
              <a:t>Ingestion of food contaminated with </a:t>
            </a:r>
            <a:r>
              <a:rPr lang="en-US" dirty="0" err="1" smtClean="0"/>
              <a:t>embryonated</a:t>
            </a:r>
            <a:r>
              <a:rPr lang="en-US" dirty="0" smtClean="0"/>
              <a:t> egg or autoinfection via nails scratching the perianal</a:t>
            </a:r>
            <a:r>
              <a:rPr lang="en-US" sz="2800" dirty="0" smtClean="0"/>
              <a:t> </a:t>
            </a:r>
            <a:r>
              <a:rPr lang="en-US" dirty="0" smtClean="0"/>
              <a:t>region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Disease:</a:t>
            </a:r>
            <a:r>
              <a:rPr lang="en-US" sz="2800" dirty="0" smtClean="0"/>
              <a:t> </a:t>
            </a:r>
            <a:r>
              <a:rPr lang="en-US" dirty="0" err="1" smtClean="0"/>
              <a:t>Enterobiasis</a:t>
            </a:r>
            <a:endParaRPr lang="en-US" dirty="0" smtClean="0"/>
          </a:p>
          <a:p>
            <a:pPr algn="just" rtl="0" eaLnBrk="1" hangingPunct="1">
              <a:lnSpc>
                <a:spcPct val="80000"/>
              </a:lnSpc>
            </a:pPr>
            <a:endParaRPr lang="en-US" dirty="0" smtClean="0"/>
          </a:p>
        </p:txBody>
      </p:sp>
      <p:pic>
        <p:nvPicPr>
          <p:cNvPr id="4" name="Picture 7" descr="ÙØªÙØ¬Ø© Ø¨Ø­Ø« Ø§ÙØµÙØ± Ø¹Ù âªcellophane tape preparation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438548"/>
            <a:ext cx="26162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1223788"/>
            <a:ext cx="8353425" cy="4535488"/>
          </a:xfrm>
        </p:spPr>
        <p:txBody>
          <a:bodyPr/>
          <a:lstStyle/>
          <a:p>
            <a:pPr algn="just" rtl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b="1" dirty="0" smtClean="0">
                <a:cs typeface="Times New Roman" pitchFamily="18" charset="0"/>
              </a:rPr>
              <a:t>Diagnosis</a:t>
            </a:r>
          </a:p>
          <a:p>
            <a:pPr algn="just" rtl="0" eaLnBrk="1" hangingPunct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Recovery and identification of eggs or adults from the perianal region utilizing the cellophane tape preparation. </a:t>
            </a:r>
          </a:p>
          <a:p>
            <a:pPr algn="just" rtl="0" eaLnBrk="1" hangingPunct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Specimens must be collected the first thing in the morning upon waking, especially before bathing or bowel movements.</a:t>
            </a:r>
          </a:p>
          <a:p>
            <a:pPr algn="just" rtl="0" eaLnBrk="1" hangingPunct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Eggs are rarely found in fecal samples because release is usually external to the intestines.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4392438"/>
            <a:ext cx="300990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392438"/>
            <a:ext cx="2808287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i="1" smtClean="0">
                <a:solidFill>
                  <a:srgbClr val="990000"/>
                </a:solidFill>
              </a:rPr>
              <a:t>Enterobius vermicularis </a:t>
            </a:r>
            <a:r>
              <a:rPr lang="en-US" sz="4000" smtClean="0">
                <a:solidFill>
                  <a:srgbClr val="990000"/>
                </a:solidFill>
              </a:rPr>
              <a:t>(pin worm)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3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876256" y="2636912"/>
          <a:ext cx="2033588" cy="2133600"/>
        </p:xfrm>
        <a:graphic>
          <a:graphicData uri="http://schemas.openxmlformats.org/presentationml/2006/ole">
            <p:oleObj spid="_x0000_s1026" name="Document" r:id="rId3" imgW="1353312" imgH="1365504" progId="Word.Document.8">
              <p:embed/>
            </p:oleObj>
          </a:graphicData>
        </a:graphic>
      </p:graphicFrame>
      <p:sp>
        <p:nvSpPr>
          <p:cNvPr id="1028" name="Text Box 14"/>
          <p:cNvSpPr txBox="1">
            <a:spLocks noChangeArrowheads="1"/>
          </p:cNvSpPr>
          <p:nvPr/>
        </p:nvSpPr>
        <p:spPr bwMode="auto">
          <a:xfrm>
            <a:off x="5492080" y="2564904"/>
            <a:ext cx="16002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Male </a:t>
            </a:r>
            <a:r>
              <a:rPr lang="en-US" sz="2400" dirty="0"/>
              <a:t>(5mm): Posterior end is curved with one </a:t>
            </a:r>
            <a:r>
              <a:rPr lang="en-US" sz="2400" dirty="0" err="1"/>
              <a:t>spicule</a:t>
            </a:r>
            <a:endParaRPr lang="ar-EG" sz="2400" dirty="0"/>
          </a:p>
          <a:p>
            <a:pPr algn="l"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1029" name="Text Box 15"/>
          <p:cNvSpPr txBox="1">
            <a:spLocks noChangeArrowheads="1"/>
          </p:cNvSpPr>
          <p:nvPr/>
        </p:nvSpPr>
        <p:spPr bwMode="auto">
          <a:xfrm>
            <a:off x="163488" y="2348880"/>
            <a:ext cx="16002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Female </a:t>
            </a:r>
            <a:r>
              <a:rPr lang="en-US" sz="2400" dirty="0"/>
              <a:t>(10mm) Posterior end is straight with long pointed tail (4X)</a:t>
            </a:r>
          </a:p>
          <a:p>
            <a:pPr algn="l">
              <a:spcBef>
                <a:spcPct val="50000"/>
              </a:spcBef>
            </a:pPr>
            <a:endParaRPr lang="en-US" sz="2400" b="1" dirty="0"/>
          </a:p>
        </p:txBody>
      </p:sp>
      <p:sp>
        <p:nvSpPr>
          <p:cNvPr id="1030" name="Text Box 16"/>
          <p:cNvSpPr txBox="1">
            <a:spLocks noChangeArrowheads="1"/>
          </p:cNvSpPr>
          <p:nvPr/>
        </p:nvSpPr>
        <p:spPr bwMode="auto">
          <a:xfrm>
            <a:off x="6804025" y="4905375"/>
            <a:ext cx="2133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Egg</a:t>
            </a:r>
            <a:r>
              <a:rPr lang="en-US" sz="2000" b="1" dirty="0">
                <a:solidFill>
                  <a:srgbClr val="0000FF"/>
                </a:solidFill>
                <a:sym typeface="Wingdings" pitchFamily="2" charset="2"/>
              </a:rPr>
              <a:t>: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Planoconvex</a:t>
            </a:r>
            <a:r>
              <a:rPr lang="en-US" sz="2000" dirty="0">
                <a:sym typeface="Wingdings" pitchFamily="2" charset="2"/>
              </a:rPr>
              <a:t> or D-shaped egg. </a:t>
            </a:r>
            <a:r>
              <a:rPr lang="en-US" sz="2000" dirty="0" err="1"/>
              <a:t>embryonated</a:t>
            </a:r>
            <a:r>
              <a:rPr lang="en-US" sz="2000" dirty="0"/>
              <a:t> (contain a larva).</a:t>
            </a:r>
            <a:r>
              <a:rPr lang="en-US" sz="2000" dirty="0">
                <a:sym typeface="Wingdings" pitchFamily="2" charset="2"/>
              </a:rPr>
              <a:t> </a:t>
            </a:r>
            <a:endParaRPr lang="en-US" sz="2000" dirty="0"/>
          </a:p>
        </p:txBody>
      </p:sp>
      <p:pic>
        <p:nvPicPr>
          <p:cNvPr id="1032" name="Picture 23" descr="h99910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2088" y="1676400"/>
            <a:ext cx="227171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6192688" cy="20671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</a:rPr>
              <a:t>Laboratory Diagnosis-</a:t>
            </a: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i="1" dirty="0" err="1" smtClean="0">
                <a:solidFill>
                  <a:srgbClr val="FF0000"/>
                </a:solidFill>
              </a:rPr>
              <a:t>Enterobius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</a:rPr>
              <a:t>vermicularis </a:t>
            </a:r>
            <a:r>
              <a:rPr lang="en-US" sz="3600" dirty="0" smtClean="0">
                <a:solidFill>
                  <a:srgbClr val="FF0000"/>
                </a:solidFill>
              </a:rPr>
              <a:t>(Pin Worm)</a:t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en-US" sz="3600" dirty="0" smtClean="0">
              <a:solidFill>
                <a:srgbClr val="FF0000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1052513"/>
            <a:ext cx="1944687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275" y="2565400"/>
            <a:ext cx="16160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0" autoUpdateAnimBg="0"/>
      <p:bldP spid="10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thelifetree.com/images/roundworms02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143504" y="4572008"/>
            <a:ext cx="378621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57356" y="214290"/>
            <a:ext cx="542928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i="1" dirty="0" err="1">
                <a:solidFill>
                  <a:srgbClr val="FF0000"/>
                </a:solidFill>
              </a:rPr>
              <a:t>Ascaris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lumbricoides</a:t>
            </a:r>
            <a:r>
              <a:rPr lang="en-US" sz="2800" b="1" dirty="0">
                <a:solidFill>
                  <a:srgbClr val="FF0000"/>
                </a:solidFill>
              </a:rPr>
              <a:t> adult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1000108"/>
            <a:ext cx="4714908" cy="50321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Long, cylindrical with tapering ends.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Creamy or pink in color.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Mouth  surrounded by 3 lips, one dorsal and 2 subventral.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Each lip is provided with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sensory papillae and fine teeth.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Club-shaped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oesophagus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ar-EG" sz="2400" dirty="0"/>
          </a:p>
        </p:txBody>
      </p:sp>
      <p:pic>
        <p:nvPicPr>
          <p:cNvPr id="4098" name="Picture 2" descr="Prevalence of ascaris lumbricoides among children – Dutable">
            <a:extLst>
              <a:ext uri="{FF2B5EF4-FFF2-40B4-BE49-F238E27FC236}">
                <a16:creationId xmlns="" xmlns:a16="http://schemas.microsoft.com/office/drawing/2014/main" id="{8FEA8097-9760-48E8-9189-22B4F18D6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21760"/>
            <a:ext cx="3806016" cy="2839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7356" y="285728"/>
            <a:ext cx="600079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Ascaris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lumbricoides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adult female    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1357298"/>
            <a:ext cx="4357718" cy="37394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Female: </a:t>
            </a:r>
          </a:p>
          <a:p>
            <a:pPr algn="l" rtl="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Straight posterior end.</a:t>
            </a:r>
          </a:p>
          <a:p>
            <a:pPr algn="l" rtl="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sets of genitalia.  </a:t>
            </a:r>
          </a:p>
          <a:p>
            <a:pPr algn="l" rtl="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Each female lays about 200.000 eggs / day (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oviparous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ar-EG" sz="2400" dirty="0"/>
          </a:p>
        </p:txBody>
      </p:sp>
      <p:pic>
        <p:nvPicPr>
          <p:cNvPr id="3074" name="Picture 2" descr="Prevalence of ascaris lumbricoides among children – Dutable">
            <a:extLst>
              <a:ext uri="{FF2B5EF4-FFF2-40B4-BE49-F238E27FC236}">
                <a16:creationId xmlns="" xmlns:a16="http://schemas.microsoft.com/office/drawing/2014/main" id="{45DEF83A-2A87-4F36-B485-08E2F75BB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98" y="1441882"/>
            <a:ext cx="4594206" cy="3427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7356" y="285728"/>
            <a:ext cx="600079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Ascaris lumbricoides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adult male    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357298"/>
            <a:ext cx="3929090" cy="35086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Male: </a:t>
            </a:r>
          </a:p>
          <a:p>
            <a:pPr algn="l" rtl="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Shorter than female. </a:t>
            </a:r>
          </a:p>
          <a:p>
            <a:pPr algn="l" rtl="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posterior end is curved ventrally</a:t>
            </a:r>
          </a:p>
          <a:p>
            <a:pPr algn="l" rtl="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equal spicules.</a:t>
            </a:r>
          </a:p>
          <a:p>
            <a:pPr algn="l" rtl="0"/>
            <a:endParaRPr lang="ar-EG" dirty="0"/>
          </a:p>
        </p:txBody>
      </p:sp>
      <p:pic>
        <p:nvPicPr>
          <p:cNvPr id="2050" name="Picture 2" descr="Prevalence of ascaris lumbricoides among children – Dutable">
            <a:extLst>
              <a:ext uri="{FF2B5EF4-FFF2-40B4-BE49-F238E27FC236}">
                <a16:creationId xmlns="" xmlns:a16="http://schemas.microsoft.com/office/drawing/2014/main" id="{4E4EF14B-17BB-4AFC-91E6-08CFF3207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470" y="1347313"/>
            <a:ext cx="4563018" cy="3552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72ascarise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3929090" cy="2071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8" descr="ascaris_unfe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357298"/>
            <a:ext cx="3500462" cy="207170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28794" y="214290"/>
            <a:ext cx="5643602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Eggs of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Ascaris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lumbricoides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(D.S)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3500438"/>
            <a:ext cx="192882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Fertilized egg</a:t>
            </a:r>
            <a:endParaRPr lang="ar-EG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8" y="3571876"/>
            <a:ext cx="221457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Unfertilized egg</a:t>
            </a:r>
            <a:endParaRPr lang="ar-EG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4143380"/>
            <a:ext cx="4214842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457200" indent="-457200" algn="l"/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-Size: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60 × 45 µm</a:t>
            </a:r>
          </a:p>
          <a:p>
            <a:pPr marL="457200" indent="-457200" algn="l"/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-Shape: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Oval to round.</a:t>
            </a:r>
          </a:p>
          <a:p>
            <a:pPr marL="457200" indent="-457200" algn="l" rtl="0"/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-Shell: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Inner thick shell &amp; outer</a:t>
            </a:r>
          </a:p>
          <a:p>
            <a:pPr marL="457200" indent="-457200" algn="l" rtl="0"/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mamillated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coat.</a:t>
            </a:r>
          </a:p>
          <a:p>
            <a:pPr marL="457200" indent="-457200" algn="l"/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-Color: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Golden brown (bile stained).</a:t>
            </a:r>
          </a:p>
          <a:p>
            <a:pPr marL="457200" indent="-457200" algn="l" rtl="0"/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-Content: </a:t>
            </a:r>
            <a:r>
              <a:rPr lang="en-US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mmature</a:t>
            </a:r>
          </a:p>
          <a:p>
            <a:pPr marL="457200" indent="-457200" algn="l" rtl="0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(one- cell stage).</a:t>
            </a:r>
            <a:endParaRPr lang="ar-EG" dirty="0"/>
          </a:p>
        </p:txBody>
      </p:sp>
      <p:sp>
        <p:nvSpPr>
          <p:cNvPr id="13" name="TextBox 12"/>
          <p:cNvSpPr txBox="1"/>
          <p:nvPr/>
        </p:nvSpPr>
        <p:spPr>
          <a:xfrm>
            <a:off x="4857752" y="4071942"/>
            <a:ext cx="4071966" cy="21358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457200" indent="-457200" algn="l" rtl="0">
              <a:lnSpc>
                <a:spcPct val="125000"/>
              </a:lnSpc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-Size: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90 × 45 µm.</a:t>
            </a:r>
          </a:p>
          <a:p>
            <a:pPr marL="457200" indent="-457200" algn="l" rtl="0">
              <a:lnSpc>
                <a:spcPct val="125000"/>
              </a:lnSpc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Shape: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Elongated.</a:t>
            </a:r>
          </a:p>
          <a:p>
            <a:pPr marL="457200" indent="-457200" algn="l" rtl="0">
              <a:lnSpc>
                <a:spcPct val="125000"/>
              </a:lnSpc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Shell: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Thinner with ill developed</a:t>
            </a:r>
          </a:p>
          <a:p>
            <a:pPr marL="457200" indent="-457200" algn="l" rtl="0">
              <a:lnSpc>
                <a:spcPct val="125000"/>
              </a:lnSpc>
            </a:pP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mamillated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coat</a:t>
            </a:r>
          </a:p>
          <a:p>
            <a:pPr marL="457200" indent="-457200" algn="l" rtl="0">
              <a:lnSpc>
                <a:spcPct val="125000"/>
              </a:lnSpc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Color: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Golden brown.</a:t>
            </a:r>
          </a:p>
          <a:p>
            <a:pPr marL="457200" indent="-457200" algn="l" rtl="0">
              <a:lnSpc>
                <a:spcPct val="125000"/>
              </a:lnSpc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Content: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Multiple granules.</a:t>
            </a:r>
            <a:endParaRPr lang="ar-E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428604"/>
            <a:ext cx="557216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Tichuris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trichiura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adult female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E:\plates and pictures\Picture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85860"/>
            <a:ext cx="4000528" cy="471490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1500174"/>
            <a:ext cx="4143404" cy="43396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Female:</a:t>
            </a:r>
          </a:p>
          <a:p>
            <a:pPr lvl="0"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Straight posterior end.</a:t>
            </a:r>
          </a:p>
          <a:p>
            <a:pPr lvl="0"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One set of genitalia.</a:t>
            </a:r>
          </a:p>
          <a:p>
            <a:pPr lvl="0"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Vulva opens at junction of narrow thin and broad parts. </a:t>
            </a:r>
          </a:p>
          <a:p>
            <a:pPr lvl="0"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Oviparous (3000-10000 eggs/day).</a:t>
            </a:r>
            <a:endParaRPr lang="ar-EG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plates and pictures\Picture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285860"/>
            <a:ext cx="4071966" cy="2571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43042" y="428604"/>
            <a:ext cx="557216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Tichuris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trichiura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adult male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571612"/>
            <a:ext cx="392909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Male: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Shorter than female</a:t>
            </a:r>
          </a:p>
          <a:p>
            <a:pPr lvl="0"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Posterior end curved ventrally. 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One spicule inside a retractile sheath.</a:t>
            </a:r>
            <a:endParaRPr lang="ar-EG" b="1" dirty="0">
              <a:solidFill>
                <a:srgbClr val="002060"/>
              </a:solidFill>
            </a:endParaRPr>
          </a:p>
        </p:txBody>
      </p:sp>
      <p:pic>
        <p:nvPicPr>
          <p:cNvPr id="10" name="Picture 2" descr="C:\Users\Matrix\Downloads\post. end of trichur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000504"/>
            <a:ext cx="407196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atrix\Downloads\egg of trichu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71612"/>
            <a:ext cx="4000528" cy="464347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57356" y="357166"/>
            <a:ext cx="4786346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Egg of 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Trichuris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trichura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(D.S)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714488"/>
            <a:ext cx="4000528" cy="4247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l" rtl="0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Shape: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Barrel shaped. </a:t>
            </a:r>
          </a:p>
          <a:p>
            <a:pPr lvl="0" algn="l" rtl="0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Shell: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Thick with two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polars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l" rtl="0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Color: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Brownish. </a:t>
            </a:r>
          </a:p>
          <a:p>
            <a:pPr lvl="0" algn="l" rtl="0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Content: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Immature </a:t>
            </a:r>
          </a:p>
          <a:p>
            <a:pPr lvl="0" algn="l" rtl="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(one cell stage).</a:t>
            </a:r>
            <a:endParaRPr lang="ar-EG" sz="2800" dirty="0">
              <a:latin typeface="Arial" pitchFamily="34" charset="0"/>
              <a:cs typeface="Arial" pitchFamily="34" charset="0"/>
            </a:endParaRPr>
          </a:p>
          <a:p>
            <a:pPr algn="l" rtl="0"/>
            <a:endParaRPr lang="ar-EG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26572" y="214290"/>
            <a:ext cx="8728984" cy="113877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Hookworm</a:t>
            </a:r>
            <a:endParaRPr lang="en-US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rtl="0"/>
            <a:r>
              <a:rPr lang="en-US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30723" name="Line 6"/>
          <p:cNvSpPr>
            <a:spLocks noChangeShapeType="1"/>
          </p:cNvSpPr>
          <p:nvPr/>
        </p:nvSpPr>
        <p:spPr bwMode="auto">
          <a:xfrm flipV="1">
            <a:off x="457200" y="1387012"/>
            <a:ext cx="8164286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EG" sz="1600"/>
          </a:p>
        </p:txBody>
      </p:sp>
      <p:sp>
        <p:nvSpPr>
          <p:cNvPr id="30724" name="Line 7"/>
          <p:cNvSpPr>
            <a:spLocks noChangeShapeType="1"/>
          </p:cNvSpPr>
          <p:nvPr/>
        </p:nvSpPr>
        <p:spPr bwMode="auto">
          <a:xfrm>
            <a:off x="457200" y="1387012"/>
            <a:ext cx="44223" cy="5026718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EG" sz="1600"/>
          </a:p>
        </p:txBody>
      </p:sp>
      <p:sp>
        <p:nvSpPr>
          <p:cNvPr id="30725" name="Line 8"/>
          <p:cNvSpPr>
            <a:spLocks noChangeShapeType="1"/>
          </p:cNvSpPr>
          <p:nvPr/>
        </p:nvSpPr>
        <p:spPr bwMode="auto">
          <a:xfrm flipH="1">
            <a:off x="8509211" y="1387011"/>
            <a:ext cx="112275" cy="493933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EG" sz="1600"/>
          </a:p>
        </p:txBody>
      </p:sp>
      <p:sp>
        <p:nvSpPr>
          <p:cNvPr id="30726" name="Line 9"/>
          <p:cNvSpPr>
            <a:spLocks noChangeShapeType="1"/>
          </p:cNvSpPr>
          <p:nvPr/>
        </p:nvSpPr>
        <p:spPr bwMode="auto">
          <a:xfrm>
            <a:off x="457200" y="4036089"/>
            <a:ext cx="8149132" cy="648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EG" sz="1600"/>
          </a:p>
        </p:txBody>
      </p:sp>
      <p:sp>
        <p:nvSpPr>
          <p:cNvPr id="30727" name="Line 10"/>
          <p:cNvSpPr>
            <a:spLocks noChangeShapeType="1"/>
          </p:cNvSpPr>
          <p:nvPr/>
        </p:nvSpPr>
        <p:spPr bwMode="auto">
          <a:xfrm>
            <a:off x="457200" y="2042724"/>
            <a:ext cx="8164286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EG" sz="1600"/>
          </a:p>
        </p:txBody>
      </p:sp>
      <p:sp>
        <p:nvSpPr>
          <p:cNvPr id="30728" name="Line 11"/>
          <p:cNvSpPr>
            <a:spLocks noChangeShapeType="1"/>
          </p:cNvSpPr>
          <p:nvPr/>
        </p:nvSpPr>
        <p:spPr bwMode="auto">
          <a:xfrm>
            <a:off x="2416628" y="1387012"/>
            <a:ext cx="73741" cy="4939337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EG" sz="1600"/>
          </a:p>
        </p:txBody>
      </p:sp>
      <p:sp>
        <p:nvSpPr>
          <p:cNvPr id="30729" name="Line 12"/>
          <p:cNvSpPr>
            <a:spLocks noChangeShapeType="1"/>
          </p:cNvSpPr>
          <p:nvPr/>
        </p:nvSpPr>
        <p:spPr bwMode="auto">
          <a:xfrm>
            <a:off x="5551713" y="1387012"/>
            <a:ext cx="22481" cy="4998464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EG" sz="1600"/>
          </a:p>
        </p:txBody>
      </p:sp>
      <p:sp>
        <p:nvSpPr>
          <p:cNvPr id="30731" name="Rectangle 14"/>
          <p:cNvSpPr>
            <a:spLocks noChangeArrowheads="1"/>
          </p:cNvSpPr>
          <p:nvPr/>
        </p:nvSpPr>
        <p:spPr bwMode="auto">
          <a:xfrm>
            <a:off x="2428860" y="1513987"/>
            <a:ext cx="307183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b="1" i="1" dirty="0">
                <a:solidFill>
                  <a:srgbClr val="002060"/>
                </a:solidFill>
              </a:rPr>
              <a:t>Ancylostoma duodenale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0732" name="Rectangle 15"/>
          <p:cNvSpPr>
            <a:spLocks noChangeArrowheads="1"/>
          </p:cNvSpPr>
          <p:nvPr/>
        </p:nvSpPr>
        <p:spPr bwMode="auto">
          <a:xfrm>
            <a:off x="5715008" y="1513987"/>
            <a:ext cx="265746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b="1" i="1" dirty="0">
                <a:solidFill>
                  <a:srgbClr val="002060"/>
                </a:solidFill>
              </a:rPr>
              <a:t>Necator </a:t>
            </a:r>
            <a:r>
              <a:rPr lang="en-US" b="1" i="1" dirty="0" err="1">
                <a:solidFill>
                  <a:srgbClr val="002060"/>
                </a:solidFill>
              </a:rPr>
              <a:t>americanus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0735" name="Rectangle 18"/>
          <p:cNvSpPr>
            <a:spLocks noChangeArrowheads="1"/>
          </p:cNvSpPr>
          <p:nvPr/>
        </p:nvSpPr>
        <p:spPr bwMode="auto">
          <a:xfrm>
            <a:off x="457200" y="2166847"/>
            <a:ext cx="207170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b="1" dirty="0">
                <a:solidFill>
                  <a:srgbClr val="C00000"/>
                </a:solidFill>
              </a:rPr>
              <a:t>Common name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0737" name="Rectangle 20"/>
          <p:cNvSpPr>
            <a:spLocks noChangeArrowheads="1"/>
          </p:cNvSpPr>
          <p:nvPr/>
        </p:nvSpPr>
        <p:spPr bwMode="auto">
          <a:xfrm>
            <a:off x="2490370" y="2166847"/>
            <a:ext cx="306977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rtl="1"/>
            <a:r>
              <a:rPr lang="en-US" b="1" dirty="0">
                <a:solidFill>
                  <a:srgbClr val="002060"/>
                </a:solidFill>
              </a:rPr>
              <a:t>Old world hookworm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0738" name="Rectangle 21"/>
          <p:cNvSpPr>
            <a:spLocks noChangeArrowheads="1"/>
          </p:cNvSpPr>
          <p:nvPr/>
        </p:nvSpPr>
        <p:spPr bwMode="auto">
          <a:xfrm>
            <a:off x="5613665" y="2166847"/>
            <a:ext cx="293914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rtl="1"/>
            <a:r>
              <a:rPr lang="en-US" b="1" dirty="0">
                <a:solidFill>
                  <a:srgbClr val="002060"/>
                </a:solidFill>
              </a:rPr>
              <a:t>New world hookworm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0739" name="Line 22"/>
          <p:cNvSpPr>
            <a:spLocks noChangeShapeType="1"/>
          </p:cNvSpPr>
          <p:nvPr/>
        </p:nvSpPr>
        <p:spPr bwMode="auto">
          <a:xfrm flipH="1" flipV="1">
            <a:off x="457200" y="2707571"/>
            <a:ext cx="8164286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EG" sz="1600"/>
          </a:p>
        </p:txBody>
      </p:sp>
      <p:sp>
        <p:nvSpPr>
          <p:cNvPr id="30740" name="Rectangle 23"/>
          <p:cNvSpPr>
            <a:spLocks noChangeArrowheads="1"/>
          </p:cNvSpPr>
          <p:nvPr/>
        </p:nvSpPr>
        <p:spPr bwMode="auto">
          <a:xfrm>
            <a:off x="522514" y="2886927"/>
            <a:ext cx="189411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rtl="1"/>
            <a:r>
              <a:rPr lang="en-US" b="1" dirty="0">
                <a:solidFill>
                  <a:srgbClr val="C00000"/>
                </a:solidFill>
              </a:rPr>
              <a:t>Size</a:t>
            </a:r>
            <a:r>
              <a:rPr lang="en-US" b="1" dirty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30741" name="Rectangle 24"/>
          <p:cNvSpPr>
            <a:spLocks noChangeArrowheads="1"/>
          </p:cNvSpPr>
          <p:nvPr/>
        </p:nvSpPr>
        <p:spPr bwMode="auto">
          <a:xfrm>
            <a:off x="2195736" y="2670903"/>
            <a:ext cx="3722221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Larger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 ♀ 12mm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♂ 10mm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0742" name="Rectangle 25"/>
          <p:cNvSpPr>
            <a:spLocks noChangeArrowheads="1"/>
          </p:cNvSpPr>
          <p:nvPr/>
        </p:nvSpPr>
        <p:spPr bwMode="auto">
          <a:xfrm>
            <a:off x="5617029" y="2742911"/>
            <a:ext cx="2939143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Slightly smaller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♀ 10mm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♂ 8mm </a:t>
            </a:r>
          </a:p>
        </p:txBody>
      </p:sp>
      <p:sp>
        <p:nvSpPr>
          <p:cNvPr id="30743" name="Line 27"/>
          <p:cNvSpPr>
            <a:spLocks noChangeShapeType="1"/>
          </p:cNvSpPr>
          <p:nvPr/>
        </p:nvSpPr>
        <p:spPr bwMode="auto">
          <a:xfrm flipH="1">
            <a:off x="457200" y="3679015"/>
            <a:ext cx="8164286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EG" sz="1600"/>
          </a:p>
        </p:txBody>
      </p:sp>
      <p:sp>
        <p:nvSpPr>
          <p:cNvPr id="30744" name="Rectangle 28"/>
          <p:cNvSpPr>
            <a:spLocks noChangeArrowheads="1"/>
          </p:cNvSpPr>
          <p:nvPr/>
        </p:nvSpPr>
        <p:spPr bwMode="auto">
          <a:xfrm>
            <a:off x="457200" y="3685135"/>
            <a:ext cx="195942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rtl="1"/>
            <a:r>
              <a:rPr lang="en-US" b="1" dirty="0">
                <a:solidFill>
                  <a:srgbClr val="C00000"/>
                </a:solidFill>
              </a:rPr>
              <a:t>Anterior end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0745" name="Rectangle 29"/>
          <p:cNvSpPr>
            <a:spLocks noChangeArrowheads="1"/>
          </p:cNvSpPr>
          <p:nvPr/>
        </p:nvSpPr>
        <p:spPr bwMode="auto">
          <a:xfrm>
            <a:off x="2500298" y="3679015"/>
            <a:ext cx="293914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rtl="1"/>
            <a:r>
              <a:rPr lang="en-US" b="1" dirty="0">
                <a:solidFill>
                  <a:srgbClr val="002060"/>
                </a:solidFill>
              </a:rPr>
              <a:t>Slightly bent dorsally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0746" name="Rectangle 30"/>
          <p:cNvSpPr>
            <a:spLocks noChangeArrowheads="1"/>
          </p:cNvSpPr>
          <p:nvPr/>
        </p:nvSpPr>
        <p:spPr bwMode="auto">
          <a:xfrm>
            <a:off x="5643570" y="3679015"/>
            <a:ext cx="300445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rtl="1"/>
            <a:r>
              <a:rPr lang="en-US" b="1" dirty="0">
                <a:solidFill>
                  <a:srgbClr val="002060"/>
                </a:solidFill>
              </a:rPr>
              <a:t>Strongly bent dorsally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0" name="Rectangle 10">
            <a:extLst>
              <a:ext uri="{FF2B5EF4-FFF2-40B4-BE49-F238E27FC236}">
                <a16:creationId xmlns="" xmlns:a16="http://schemas.microsoft.com/office/drawing/2014/main" id="{70778CFF-9471-479E-9B5C-050060FF6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470" y="4111063"/>
            <a:ext cx="210030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b="1" dirty="0">
                <a:solidFill>
                  <a:srgbClr val="C00000"/>
                </a:solidFill>
              </a:rPr>
              <a:t>Daily egg output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1" name="Rectangle 11">
            <a:extLst>
              <a:ext uri="{FF2B5EF4-FFF2-40B4-BE49-F238E27FC236}">
                <a16:creationId xmlns="" xmlns:a16="http://schemas.microsoft.com/office/drawing/2014/main" id="{D299B25E-F80D-45F5-9A64-9F3EBE9B5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150" y="4111063"/>
            <a:ext cx="286770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b="1" dirty="0">
                <a:solidFill>
                  <a:srgbClr val="002060"/>
                </a:solidFill>
              </a:rPr>
              <a:t>20.000 eggs / female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="" xmlns:a16="http://schemas.microsoft.com/office/drawing/2014/main" id="{B2B93108-B0A4-4378-AABF-DC9D09EE4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358" y="4111063"/>
            <a:ext cx="278608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b="1" dirty="0">
                <a:solidFill>
                  <a:srgbClr val="002060"/>
                </a:solidFill>
              </a:rPr>
              <a:t>10.000 eggs / female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3" name="Rectangle 25">
            <a:extLst>
              <a:ext uri="{FF2B5EF4-FFF2-40B4-BE49-F238E27FC236}">
                <a16:creationId xmlns="" xmlns:a16="http://schemas.microsoft.com/office/drawing/2014/main" id="{ACA33430-907D-47CA-BE27-8ED4B89D0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357" y="5237555"/>
            <a:ext cx="1649186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rtl="1"/>
            <a:r>
              <a:rPr lang="en-US" b="1" dirty="0">
                <a:solidFill>
                  <a:srgbClr val="C00000"/>
                </a:solidFill>
              </a:rPr>
              <a:t>Pathogenesis</a:t>
            </a:r>
            <a:r>
              <a:rPr lang="en-US" b="1" dirty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34" name="Rectangle 26">
            <a:extLst>
              <a:ext uri="{FF2B5EF4-FFF2-40B4-BE49-F238E27FC236}">
                <a16:creationId xmlns="" xmlns:a16="http://schemas.microsoft.com/office/drawing/2014/main" id="{FBE621C2-D290-42F1-BAC0-FEAB3170B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9614" y="4825703"/>
            <a:ext cx="2755772" cy="11079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just" rtl="0"/>
            <a:r>
              <a:rPr lang="en-US" b="1" dirty="0">
                <a:solidFill>
                  <a:srgbClr val="002060"/>
                </a:solidFill>
              </a:rPr>
              <a:t>-</a:t>
            </a:r>
            <a:r>
              <a:rPr lang="en-US" sz="1600" b="1" dirty="0">
                <a:solidFill>
                  <a:srgbClr val="002060"/>
                </a:solidFill>
              </a:rPr>
              <a:t>More pathogenic due to higher blood loss by feeding worm (0.5 cc of blood daily/parasite</a:t>
            </a:r>
            <a:r>
              <a:rPr lang="en-US" sz="1600" dirty="0">
                <a:solidFill>
                  <a:srgbClr val="002060"/>
                </a:solidFill>
              </a:rPr>
              <a:t>)</a:t>
            </a:r>
            <a:r>
              <a:rPr lang="en-US" sz="1600" dirty="0"/>
              <a:t> </a:t>
            </a:r>
          </a:p>
        </p:txBody>
      </p:sp>
      <p:sp>
        <p:nvSpPr>
          <p:cNvPr id="35" name="Rectangle 27">
            <a:extLst>
              <a:ext uri="{FF2B5EF4-FFF2-40B4-BE49-F238E27FC236}">
                <a16:creationId xmlns="" xmlns:a16="http://schemas.microsoft.com/office/drawing/2014/main" id="{C622FF52-B995-4821-86B8-8DB3D1A47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406" y="4910854"/>
            <a:ext cx="2568635" cy="11079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just" rtl="0"/>
            <a:r>
              <a:rPr lang="en-US" b="1" dirty="0">
                <a:solidFill>
                  <a:srgbClr val="002060"/>
                </a:solidFill>
              </a:rPr>
              <a:t>-</a:t>
            </a:r>
            <a:r>
              <a:rPr lang="en-US" sz="1600" b="1" dirty="0">
                <a:solidFill>
                  <a:srgbClr val="002060"/>
                </a:solidFill>
              </a:rPr>
              <a:t>Less pathogenic, blood loss is lower (single worm can consume 0.03 cc of blood/ day)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38765970-10C1-45A8-84CD-C95608EF4690}"/>
              </a:ext>
            </a:extLst>
          </p:cNvPr>
          <p:cNvCxnSpPr>
            <a:cxnSpLocks/>
          </p:cNvCxnSpPr>
          <p:nvPr/>
        </p:nvCxnSpPr>
        <p:spPr>
          <a:xfrm>
            <a:off x="522514" y="4615119"/>
            <a:ext cx="804830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21821D44-318B-4410-BA07-E1A0378B0F57}"/>
              </a:ext>
            </a:extLst>
          </p:cNvPr>
          <p:cNvCxnSpPr>
            <a:cxnSpLocks/>
          </p:cNvCxnSpPr>
          <p:nvPr/>
        </p:nvCxnSpPr>
        <p:spPr>
          <a:xfrm>
            <a:off x="488884" y="6343311"/>
            <a:ext cx="8048304" cy="3801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F62F58E31954599AF5D7BF24514D4" ma:contentTypeVersion="5" ma:contentTypeDescription="Create a new document." ma:contentTypeScope="" ma:versionID="bfb9ff1dc42cb6438ebae18e315d30fa">
  <xsd:schema xmlns:xsd="http://www.w3.org/2001/XMLSchema" xmlns:xs="http://www.w3.org/2001/XMLSchema" xmlns:p="http://schemas.microsoft.com/office/2006/metadata/properties" xmlns:ns2="d04b26b9-50b7-4329-ba0b-d0dc18387505" targetNamespace="http://schemas.microsoft.com/office/2006/metadata/properties" ma:root="true" ma:fieldsID="94bda5c4fc12ff3d900907d6cbd9878e" ns2:_="">
    <xsd:import namespace="d04b26b9-50b7-4329-ba0b-d0dc18387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b26b9-50b7-4329-ba0b-d0dc18387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85216A-AE40-474C-90CB-02839EE80F80}"/>
</file>

<file path=customXml/itemProps2.xml><?xml version="1.0" encoding="utf-8"?>
<ds:datastoreItem xmlns:ds="http://schemas.openxmlformats.org/officeDocument/2006/customXml" ds:itemID="{EA3B96CA-96C4-42D7-97A8-7C388BD55DC5}"/>
</file>

<file path=customXml/itemProps3.xml><?xml version="1.0" encoding="utf-8"?>
<ds:datastoreItem xmlns:ds="http://schemas.openxmlformats.org/officeDocument/2006/customXml" ds:itemID="{59B22151-FAAA-456E-ACBA-AF7B223FAEEB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753</TotalTime>
  <Words>615</Words>
  <Application>Microsoft Office PowerPoint</Application>
  <PresentationFormat>عرض على الشاشة (3:4)‏</PresentationFormat>
  <Paragraphs>115</Paragraphs>
  <Slides>15</Slides>
  <Notes>1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7" baseType="lpstr">
      <vt:lpstr>Flow</vt:lpstr>
      <vt:lpstr>Document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Enterobius vermicularis (pin worm)</vt:lpstr>
      <vt:lpstr>Enterobius vermicularis (pin worm)</vt:lpstr>
      <vt:lpstr>Laboratory Diagnosis- Enterobius vermicularis (Pin Worm)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Matrix</dc:creator>
  <cp:lastModifiedBy>mohammad</cp:lastModifiedBy>
  <cp:revision>164</cp:revision>
  <dcterms:created xsi:type="dcterms:W3CDTF">2015-04-05T21:54:20Z</dcterms:created>
  <dcterms:modified xsi:type="dcterms:W3CDTF">2021-03-30T10:02:08Z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0x0101004E3F62F58E31954599AF5D7BF24514D4</vt:lpwstr>
  </property>
</Properties>
</file>